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69.xml" ContentType="application/vnd.openxmlformats-officedocument.presentationml.slide+xml"/>
  <Override PartName="/ppt/slides/slide107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106.xml" ContentType="application/vnd.openxmlformats-officedocument.presentationml.slide+xml"/>
  <Override PartName="/ppt/slides/slide105.xml" ContentType="application/vnd.openxmlformats-officedocument.presentationml.slide+xml"/>
  <Override PartName="/ppt/slides/slide104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9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0.xml" ContentType="application/vnd.openxmlformats-officedocument.presentationml.slide+xml"/>
  <Override PartName="/ppt/slides/slide59.xml" ContentType="application/vnd.openxmlformats-officedocument.presentationml.slide+xml"/>
  <Override PartName="/ppt/slides/slide58.xml" ContentType="application/vnd.openxmlformats-officedocument.presentationml.slide+xml"/>
  <Override PartName="/ppt/slides/slide57.xml" ContentType="application/vnd.openxmlformats-officedocument.presentationml.slide+xml"/>
  <Override PartName="/ppt/slides/slide99.xml" ContentType="application/vnd.openxmlformats-officedocument.presentationml.slide+xml"/>
  <Override PartName="/ppt/slides/slide98.xml" ContentType="application/vnd.openxmlformats-officedocument.presentationml.slide+xml"/>
  <Override PartName="/ppt/slides/slide97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68.xml" ContentType="application/vnd.openxmlformats-officedocument.presentationml.slide+xml"/>
  <Override PartName="/ppt/slides/slide48.xml" ContentType="application/vnd.openxmlformats-officedocument.presentationml.slide+xml"/>
  <Override PartName="/ppt/slides/slide46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4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2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23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5.xml" ContentType="application/vnd.openxmlformats-officedocument.presentationml.slide+xml"/>
  <Override PartName="/ppt/slides/slide30.xml" ContentType="application/vnd.openxmlformats-officedocument.presentationml.slide+xml"/>
  <Override PartName="/ppt/slides/slide33.xml" ContentType="application/vnd.openxmlformats-officedocument.presentationml.slide+xml"/>
  <Override PartName="/ppt/slides/slide29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9"/>
  </p:notesMasterIdLst>
  <p:sldIdLst>
    <p:sldId id="257" r:id="rId2"/>
    <p:sldId id="258" r:id="rId3"/>
    <p:sldId id="260" r:id="rId4"/>
    <p:sldId id="402" r:id="rId5"/>
    <p:sldId id="403" r:id="rId6"/>
    <p:sldId id="405" r:id="rId7"/>
    <p:sldId id="404" r:id="rId8"/>
    <p:sldId id="40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1" r:id="rId48"/>
    <p:sldId id="342" r:id="rId49"/>
    <p:sldId id="343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  <p:sldId id="358" r:id="rId65"/>
    <p:sldId id="359" r:id="rId66"/>
    <p:sldId id="360" r:id="rId67"/>
    <p:sldId id="361" r:id="rId68"/>
    <p:sldId id="362" r:id="rId69"/>
    <p:sldId id="363" r:id="rId70"/>
    <p:sldId id="364" r:id="rId71"/>
    <p:sldId id="365" r:id="rId72"/>
    <p:sldId id="366" r:id="rId73"/>
    <p:sldId id="367" r:id="rId74"/>
    <p:sldId id="368" r:id="rId75"/>
    <p:sldId id="369" r:id="rId76"/>
    <p:sldId id="370" r:id="rId77"/>
    <p:sldId id="371" r:id="rId78"/>
    <p:sldId id="372" r:id="rId79"/>
    <p:sldId id="373" r:id="rId80"/>
    <p:sldId id="374" r:id="rId81"/>
    <p:sldId id="375" r:id="rId82"/>
    <p:sldId id="376" r:id="rId83"/>
    <p:sldId id="377" r:id="rId84"/>
    <p:sldId id="378" r:id="rId85"/>
    <p:sldId id="379" r:id="rId86"/>
    <p:sldId id="380" r:id="rId87"/>
    <p:sldId id="381" r:id="rId88"/>
    <p:sldId id="382" r:id="rId89"/>
    <p:sldId id="383" r:id="rId90"/>
    <p:sldId id="384" r:id="rId91"/>
    <p:sldId id="385" r:id="rId92"/>
    <p:sldId id="386" r:id="rId93"/>
    <p:sldId id="387" r:id="rId94"/>
    <p:sldId id="388" r:id="rId95"/>
    <p:sldId id="389" r:id="rId96"/>
    <p:sldId id="390" r:id="rId97"/>
    <p:sldId id="391" r:id="rId98"/>
    <p:sldId id="392" r:id="rId99"/>
    <p:sldId id="393" r:id="rId100"/>
    <p:sldId id="394" r:id="rId101"/>
    <p:sldId id="395" r:id="rId102"/>
    <p:sldId id="396" r:id="rId103"/>
    <p:sldId id="397" r:id="rId104"/>
    <p:sldId id="398" r:id="rId105"/>
    <p:sldId id="399" r:id="rId106"/>
    <p:sldId id="400" r:id="rId107"/>
    <p:sldId id="401" r:id="rId10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11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customXml" Target="../customXml/item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115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F3A2B-1393-42E2-8166-A92BC98FD344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5889A-107A-4F95-AEE0-0F0E37757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8081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 altLang="en-US" smtClean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4DAEF99-EEAC-4A9E-AFE3-91ACDDC1B6CF}" type="slidenum">
              <a:rPr lang="en-IN" altLang="en-US" sz="1200" smtClean="0"/>
              <a:pPr/>
              <a:t>1</a:t>
            </a:fld>
            <a:endParaRPr lang="en-I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62740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66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7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130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29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20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47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2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9193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62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13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4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96B0D-7CFA-4F33-AA73-1A28AC3289E0}" type="datetimeFigureOut">
              <a:rPr lang="en-IN" smtClean="0"/>
              <a:t>27-06-2023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7FE0-991C-4868-BDA7-7D29FBB29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2381250" y="2082800"/>
            <a:ext cx="7429500" cy="1189038"/>
          </a:xfrm>
        </p:spPr>
        <p:txBody>
          <a:bodyPr/>
          <a:lstStyle/>
          <a:p>
            <a:r>
              <a:rPr lang="en-US" altLang="en-US" dirty="0" smtClean="0"/>
              <a:t>MODULE-IV</a:t>
            </a:r>
            <a:endParaRPr lang="en-IN" altLang="en-US" dirty="0" smtClean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Intermediate Code Generation </a:t>
            </a:r>
            <a:endParaRPr lang="en-IN" sz="4875" dirty="0"/>
          </a:p>
        </p:txBody>
      </p:sp>
    </p:spTree>
    <p:extLst>
      <p:ext uri="{BB962C8B-B14F-4D97-AF65-F5344CB8AC3E}">
        <p14:creationId xmlns:p14="http://schemas.microsoft.com/office/powerpoint/2010/main" val="2290406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4729"/>
          </a:xfrm>
        </p:spPr>
        <p:txBody>
          <a:bodyPr>
            <a:normAutofit fontScale="90000"/>
          </a:bodyPr>
          <a:lstStyle/>
          <a:p>
            <a:r>
              <a:rPr lang="en-IN" b="1" spc="-15" dirty="0" smtClean="0"/>
              <a:t>Syntax</a:t>
            </a:r>
            <a:r>
              <a:rPr lang="en-IN" b="1" spc="-85" dirty="0" smtClean="0"/>
              <a:t> </a:t>
            </a:r>
            <a:r>
              <a:rPr lang="en-IN" b="1" dirty="0" smtClean="0"/>
              <a:t>tree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pc="-5" dirty="0">
                <a:latin typeface="Arial"/>
                <a:cs typeface="Arial"/>
              </a:rPr>
              <a:t>Syntax </a:t>
            </a:r>
            <a:r>
              <a:rPr lang="en-US" dirty="0">
                <a:latin typeface="Arial"/>
                <a:cs typeface="Arial"/>
              </a:rPr>
              <a:t>tree is </a:t>
            </a:r>
            <a:r>
              <a:rPr lang="en-US" dirty="0" smtClean="0">
                <a:latin typeface="Arial"/>
                <a:cs typeface="Arial"/>
              </a:rPr>
              <a:t>more </a:t>
            </a:r>
            <a:r>
              <a:rPr lang="en-US" spc="-5" dirty="0">
                <a:latin typeface="Arial"/>
                <a:cs typeface="Arial"/>
              </a:rPr>
              <a:t>than condensed </a:t>
            </a:r>
            <a:r>
              <a:rPr lang="en-US" dirty="0">
                <a:latin typeface="Arial"/>
                <a:cs typeface="Arial"/>
              </a:rPr>
              <a:t>form </a:t>
            </a:r>
            <a:r>
              <a:rPr lang="en-US" spc="-5" dirty="0">
                <a:latin typeface="Arial"/>
                <a:cs typeface="Arial"/>
              </a:rPr>
              <a:t>of </a:t>
            </a:r>
            <a:r>
              <a:rPr lang="en-US" dirty="0">
                <a:latin typeface="Arial"/>
                <a:cs typeface="Arial"/>
              </a:rPr>
              <a:t>a  parse </a:t>
            </a:r>
            <a:r>
              <a:rPr lang="en-US" spc="-5" dirty="0">
                <a:latin typeface="Arial"/>
                <a:cs typeface="Arial"/>
              </a:rPr>
              <a:t>tree. </a:t>
            </a:r>
            <a:endParaRPr lang="en-US" spc="-5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Arial"/>
                <a:cs typeface="Arial"/>
              </a:rPr>
              <a:t>The </a:t>
            </a:r>
            <a:r>
              <a:rPr lang="en-US" spc="-5" dirty="0">
                <a:latin typeface="Arial"/>
                <a:cs typeface="Arial"/>
              </a:rPr>
              <a:t>operator and </a:t>
            </a:r>
            <a:r>
              <a:rPr lang="en-US" spc="-10" dirty="0">
                <a:latin typeface="Arial"/>
                <a:cs typeface="Arial"/>
              </a:rPr>
              <a:t>keyword </a:t>
            </a:r>
            <a:r>
              <a:rPr lang="en-US" spc="-5" dirty="0">
                <a:latin typeface="Arial"/>
                <a:cs typeface="Arial"/>
              </a:rPr>
              <a:t>nodes of the parse  </a:t>
            </a:r>
            <a:r>
              <a:rPr lang="en-US" dirty="0">
                <a:latin typeface="Arial"/>
                <a:cs typeface="Arial"/>
              </a:rPr>
              <a:t>tree are moved to </a:t>
            </a:r>
            <a:r>
              <a:rPr lang="en-US" spc="-5" dirty="0">
                <a:latin typeface="Arial"/>
                <a:cs typeface="Arial"/>
              </a:rPr>
              <a:t>their parents and </a:t>
            </a:r>
            <a:r>
              <a:rPr lang="en-US" dirty="0">
                <a:latin typeface="Arial"/>
                <a:cs typeface="Arial"/>
              </a:rPr>
              <a:t>a </a:t>
            </a:r>
            <a:r>
              <a:rPr lang="en-US" spc="-5" dirty="0">
                <a:latin typeface="Arial"/>
                <a:cs typeface="Arial"/>
              </a:rPr>
              <a:t>chain of single  productions is replaced by single link in syntax </a:t>
            </a:r>
            <a:r>
              <a:rPr lang="en-US" spc="-5" dirty="0" smtClean="0">
                <a:latin typeface="Arial"/>
                <a:cs typeface="Arial"/>
              </a:rPr>
              <a:t>tree.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The  </a:t>
            </a:r>
            <a:r>
              <a:rPr lang="en-US" spc="-5" dirty="0">
                <a:latin typeface="Arial"/>
                <a:cs typeface="Arial"/>
              </a:rPr>
              <a:t>internal nodes are operators and </a:t>
            </a:r>
            <a:r>
              <a:rPr lang="en-US" dirty="0">
                <a:latin typeface="Arial"/>
                <a:cs typeface="Arial"/>
              </a:rPr>
              <a:t>child </a:t>
            </a:r>
            <a:r>
              <a:rPr lang="en-US" spc="-5" dirty="0">
                <a:latin typeface="Arial"/>
                <a:cs typeface="Arial"/>
              </a:rPr>
              <a:t>nodes </a:t>
            </a:r>
            <a:r>
              <a:rPr lang="en-US" dirty="0">
                <a:latin typeface="Arial"/>
                <a:cs typeface="Arial"/>
              </a:rPr>
              <a:t>are  </a:t>
            </a:r>
            <a:r>
              <a:rPr lang="en-US" spc="-5" dirty="0">
                <a:latin typeface="Arial"/>
                <a:cs typeface="Arial"/>
              </a:rPr>
              <a:t>operands</a:t>
            </a:r>
            <a:r>
              <a:rPr lang="en-US" spc="-5" dirty="0" smtClean="0">
                <a:latin typeface="Arial"/>
                <a:cs typeface="Arial"/>
              </a:rPr>
              <a:t>.</a:t>
            </a:r>
          </a:p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dirty="0">
                <a:latin typeface="Arial"/>
                <a:cs typeface="Arial"/>
              </a:rPr>
              <a:t>form </a:t>
            </a:r>
            <a:r>
              <a:rPr lang="en-US" spc="-5" dirty="0">
                <a:latin typeface="Arial"/>
                <a:cs typeface="Arial"/>
              </a:rPr>
              <a:t>syntax </a:t>
            </a:r>
            <a:r>
              <a:rPr lang="en-US" dirty="0">
                <a:latin typeface="Arial"/>
                <a:cs typeface="Arial"/>
              </a:rPr>
              <a:t>tree </a:t>
            </a:r>
            <a:r>
              <a:rPr lang="en-US" spc="-5" dirty="0">
                <a:latin typeface="Arial"/>
                <a:cs typeface="Arial"/>
              </a:rPr>
              <a:t>put parentheses in the  expression, this </a:t>
            </a:r>
            <a:r>
              <a:rPr lang="en-US" spc="-10" dirty="0">
                <a:latin typeface="Arial"/>
                <a:cs typeface="Arial"/>
              </a:rPr>
              <a:t>way </a:t>
            </a:r>
            <a:r>
              <a:rPr lang="en-US" spc="-5" dirty="0">
                <a:latin typeface="Arial"/>
                <a:cs typeface="Arial"/>
              </a:rPr>
              <a:t>it's easy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recognize which operand  should </a:t>
            </a:r>
            <a:r>
              <a:rPr lang="en-US" dirty="0">
                <a:latin typeface="Arial"/>
                <a:cs typeface="Arial"/>
              </a:rPr>
              <a:t>come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first.</a:t>
            </a:r>
          </a:p>
        </p:txBody>
      </p:sp>
    </p:spTree>
    <p:extLst>
      <p:ext uri="{BB962C8B-B14F-4D97-AF65-F5344CB8AC3E}">
        <p14:creationId xmlns:p14="http://schemas.microsoft.com/office/powerpoint/2010/main" val="66686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9063"/>
            <a:ext cx="10515600" cy="1325563"/>
          </a:xfrm>
        </p:spPr>
        <p:txBody>
          <a:bodyPr/>
          <a:lstStyle/>
          <a:p>
            <a:r>
              <a:rPr lang="en-US" altLang="en-US" dirty="0"/>
              <a:t>Translation of a switch-statement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6684"/>
            <a:ext cx="10515600" cy="4351338"/>
          </a:xfrm>
        </p:spPr>
        <p:txBody>
          <a:bodyPr/>
          <a:lstStyle/>
          <a:p>
            <a:r>
              <a:rPr lang="en-IN" dirty="0"/>
              <a:t>The intended translation of a switch is code to:</a:t>
            </a:r>
          </a:p>
          <a:p>
            <a:r>
              <a:rPr lang="en-IN" dirty="0"/>
              <a:t>1. </a:t>
            </a:r>
            <a:r>
              <a:rPr lang="en-IN" dirty="0">
                <a:solidFill>
                  <a:srgbClr val="FF0000"/>
                </a:solidFill>
              </a:rPr>
              <a:t>Evaluate</a:t>
            </a:r>
            <a:r>
              <a:rPr lang="en-IN" dirty="0"/>
              <a:t> the expression E.</a:t>
            </a:r>
          </a:p>
          <a:p>
            <a:r>
              <a:rPr lang="en-IN" dirty="0"/>
              <a:t>2. </a:t>
            </a:r>
            <a:r>
              <a:rPr lang="en-IN" dirty="0">
                <a:solidFill>
                  <a:srgbClr val="FF0000"/>
                </a:solidFill>
              </a:rPr>
              <a:t>Find the value V</a:t>
            </a:r>
            <a:r>
              <a:rPr lang="en-IN" dirty="0"/>
              <a:t>, in the list of cases that is the s</a:t>
            </a:r>
            <a:r>
              <a:rPr lang="en-IN" dirty="0">
                <a:solidFill>
                  <a:srgbClr val="FF0000"/>
                </a:solidFill>
              </a:rPr>
              <a:t>ame as the value of </a:t>
            </a:r>
            <a:r>
              <a:rPr lang="en-IN" dirty="0" smtClean="0">
                <a:solidFill>
                  <a:srgbClr val="FF0000"/>
                </a:solidFill>
              </a:rPr>
              <a:t>the expression</a:t>
            </a:r>
            <a:r>
              <a:rPr lang="en-IN" dirty="0"/>
              <a:t>. Recall that the default value matches the expression if </a:t>
            </a:r>
            <a:r>
              <a:rPr lang="en-IN" dirty="0" smtClean="0"/>
              <a:t>none of </a:t>
            </a:r>
            <a:r>
              <a:rPr lang="en-IN" dirty="0"/>
              <a:t>the values explicitly mentioned in cases does.</a:t>
            </a:r>
          </a:p>
          <a:p>
            <a:r>
              <a:rPr lang="en-IN" b="1" dirty="0"/>
              <a:t>3. </a:t>
            </a:r>
            <a:r>
              <a:rPr lang="en-IN" dirty="0">
                <a:solidFill>
                  <a:srgbClr val="FF0000"/>
                </a:solidFill>
              </a:rPr>
              <a:t>Execute the statement </a:t>
            </a:r>
            <a:r>
              <a:rPr lang="en-IN" i="1" dirty="0" err="1">
                <a:solidFill>
                  <a:srgbClr val="FF0000"/>
                </a:solidFill>
              </a:rPr>
              <a:t>Sj</a:t>
            </a:r>
            <a:r>
              <a:rPr lang="en-IN" i="1" dirty="0">
                <a:solidFill>
                  <a:srgbClr val="FF0000"/>
                </a:solidFill>
              </a:rPr>
              <a:t> </a:t>
            </a:r>
            <a:r>
              <a:rPr lang="en-IN" dirty="0"/>
              <a:t>associated with the value found.</a:t>
            </a:r>
          </a:p>
        </p:txBody>
      </p:sp>
    </p:spTree>
    <p:extLst>
      <p:ext uri="{BB962C8B-B14F-4D97-AF65-F5344CB8AC3E}">
        <p14:creationId xmlns:p14="http://schemas.microsoft.com/office/powerpoint/2010/main" val="72188360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8520"/>
          </a:xfrm>
        </p:spPr>
        <p:txBody>
          <a:bodyPr/>
          <a:lstStyle/>
          <a:p>
            <a:r>
              <a:rPr lang="en-US" altLang="en-US" dirty="0"/>
              <a:t>Translation of a switch-statement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07583"/>
            <a:ext cx="10649755" cy="555079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Step (2) is an n-way branch, which can be implemented in one of </a:t>
            </a:r>
            <a:r>
              <a:rPr lang="en-IN" dirty="0" smtClean="0"/>
              <a:t>several ways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number of cases is </a:t>
            </a:r>
            <a:r>
              <a:rPr lang="en-IN" dirty="0" smtClean="0">
                <a:solidFill>
                  <a:srgbClr val="FF0000"/>
                </a:solidFill>
              </a:rPr>
              <a:t>small </a:t>
            </a:r>
            <a:r>
              <a:rPr lang="en-IN" dirty="0" smtClean="0"/>
              <a:t>(say </a:t>
            </a:r>
            <a:r>
              <a:rPr lang="en-IN" dirty="0"/>
              <a:t>10 at </a:t>
            </a:r>
            <a:r>
              <a:rPr lang="en-IN" dirty="0" smtClean="0"/>
              <a:t>most)</a:t>
            </a:r>
          </a:p>
          <a:p>
            <a:pPr lvl="1"/>
            <a:r>
              <a:rPr lang="en-IN" dirty="0" smtClean="0"/>
              <a:t>use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sequence of conditional </a:t>
            </a:r>
            <a:r>
              <a:rPr lang="en-IN" dirty="0" smtClean="0">
                <a:solidFill>
                  <a:srgbClr val="FF0000"/>
                </a:solidFill>
              </a:rPr>
              <a:t>jumps</a:t>
            </a:r>
          </a:p>
          <a:p>
            <a:pPr lvl="1"/>
            <a:r>
              <a:rPr lang="en-IN" dirty="0" smtClean="0"/>
              <a:t>each </a:t>
            </a:r>
            <a:r>
              <a:rPr lang="en-IN" dirty="0" smtClean="0">
                <a:solidFill>
                  <a:srgbClr val="FF0000"/>
                </a:solidFill>
              </a:rPr>
              <a:t>jump </a:t>
            </a:r>
            <a:r>
              <a:rPr lang="en-IN" dirty="0">
                <a:solidFill>
                  <a:srgbClr val="FF0000"/>
                </a:solidFill>
              </a:rPr>
              <a:t>tests for an individual </a:t>
            </a:r>
            <a:r>
              <a:rPr lang="en-IN" dirty="0" smtClean="0">
                <a:solidFill>
                  <a:srgbClr val="FF0000"/>
                </a:solidFill>
              </a:rPr>
              <a:t>value </a:t>
            </a:r>
            <a:r>
              <a:rPr lang="en-IN" dirty="0" smtClean="0"/>
              <a:t>and </a:t>
            </a:r>
            <a:r>
              <a:rPr lang="en-IN" dirty="0"/>
              <a:t>transfers to the code for the corresponding statement</a:t>
            </a:r>
            <a:r>
              <a:rPr lang="en-IN" dirty="0" smtClean="0"/>
              <a:t>.</a:t>
            </a:r>
          </a:p>
          <a:p>
            <a:pPr lvl="1"/>
            <a:r>
              <a:rPr lang="en-IN" dirty="0" smtClean="0"/>
              <a:t>Way </a:t>
            </a:r>
            <a:r>
              <a:rPr lang="en-IN" dirty="0"/>
              <a:t>to implement this sequence of conditional jumps is to </a:t>
            </a:r>
            <a:r>
              <a:rPr lang="en-IN" dirty="0" smtClean="0">
                <a:solidFill>
                  <a:srgbClr val="FF0000"/>
                </a:solidFill>
              </a:rPr>
              <a:t>create a </a:t>
            </a:r>
            <a:r>
              <a:rPr lang="en-IN" dirty="0">
                <a:solidFill>
                  <a:srgbClr val="FF0000"/>
                </a:solidFill>
              </a:rPr>
              <a:t>table of </a:t>
            </a:r>
            <a:r>
              <a:rPr lang="en-IN" dirty="0" smtClean="0">
                <a:solidFill>
                  <a:srgbClr val="FF0000"/>
                </a:solidFill>
              </a:rPr>
              <a:t>pairs </a:t>
            </a:r>
          </a:p>
          <a:p>
            <a:pPr lvl="2"/>
            <a:r>
              <a:rPr lang="en-IN" sz="2400" dirty="0" smtClean="0">
                <a:solidFill>
                  <a:srgbClr val="FF0000"/>
                </a:solidFill>
              </a:rPr>
              <a:t>each </a:t>
            </a:r>
            <a:r>
              <a:rPr lang="en-IN" sz="2400" dirty="0">
                <a:solidFill>
                  <a:srgbClr val="FF0000"/>
                </a:solidFill>
              </a:rPr>
              <a:t>pair </a:t>
            </a:r>
            <a:r>
              <a:rPr lang="en-IN" sz="2400" dirty="0"/>
              <a:t>consisting of a </a:t>
            </a:r>
            <a:r>
              <a:rPr lang="en-IN" sz="2400" dirty="0">
                <a:solidFill>
                  <a:srgbClr val="FF0000"/>
                </a:solidFill>
              </a:rPr>
              <a:t>value and a label </a:t>
            </a:r>
            <a:r>
              <a:rPr lang="en-IN" sz="2400" dirty="0"/>
              <a:t>for the </a:t>
            </a:r>
            <a:r>
              <a:rPr lang="en-IN" sz="2400" dirty="0" smtClean="0"/>
              <a:t>corresponding </a:t>
            </a:r>
            <a:r>
              <a:rPr lang="en-IN" sz="2400" dirty="0" smtClean="0">
                <a:solidFill>
                  <a:srgbClr val="FF0000"/>
                </a:solidFill>
              </a:rPr>
              <a:t>statement's </a:t>
            </a:r>
            <a:r>
              <a:rPr lang="en-IN" sz="2400" dirty="0">
                <a:solidFill>
                  <a:srgbClr val="FF0000"/>
                </a:solidFill>
              </a:rPr>
              <a:t>code</a:t>
            </a:r>
            <a:r>
              <a:rPr lang="en-IN" sz="2400" dirty="0"/>
              <a:t>. </a:t>
            </a:r>
            <a:endParaRPr lang="en-IN" sz="2400" dirty="0" smtClean="0"/>
          </a:p>
          <a:p>
            <a:pPr lvl="2"/>
            <a:r>
              <a:rPr lang="en-IN" sz="2400" dirty="0" smtClean="0"/>
              <a:t>The </a:t>
            </a:r>
            <a:r>
              <a:rPr lang="en-IN" sz="2400" dirty="0"/>
              <a:t>value of the expression itself, paired with the label for </a:t>
            </a:r>
            <a:r>
              <a:rPr lang="en-IN" sz="2400" dirty="0" smtClean="0"/>
              <a:t>the default </a:t>
            </a:r>
            <a:r>
              <a:rPr lang="en-IN" sz="2400" dirty="0"/>
              <a:t>statement is placed at the end of the table at run time</a:t>
            </a:r>
            <a:r>
              <a:rPr lang="en-IN" sz="2400" dirty="0" smtClean="0"/>
              <a:t>.</a:t>
            </a:r>
          </a:p>
          <a:p>
            <a:pPr lvl="2"/>
            <a:r>
              <a:rPr lang="en-IN" sz="2400" dirty="0" smtClean="0"/>
              <a:t> </a:t>
            </a:r>
            <a:r>
              <a:rPr lang="en-IN" sz="2400" dirty="0"/>
              <a:t>A simple </a:t>
            </a:r>
            <a:r>
              <a:rPr lang="en-IN" sz="2400" dirty="0" smtClean="0"/>
              <a:t>loop generated </a:t>
            </a:r>
            <a:r>
              <a:rPr lang="en-IN" sz="2400" dirty="0"/>
              <a:t>by the compiler </a:t>
            </a:r>
            <a:r>
              <a:rPr lang="en-IN" sz="2400" dirty="0">
                <a:solidFill>
                  <a:srgbClr val="FF0000"/>
                </a:solidFill>
              </a:rPr>
              <a:t>compares the value of the expression with each </a:t>
            </a:r>
            <a:r>
              <a:rPr lang="en-IN" sz="2400" dirty="0" smtClean="0">
                <a:solidFill>
                  <a:srgbClr val="FF0000"/>
                </a:solidFill>
              </a:rPr>
              <a:t>value in </a:t>
            </a:r>
            <a:r>
              <a:rPr lang="en-IN" sz="2400" dirty="0">
                <a:solidFill>
                  <a:srgbClr val="FF0000"/>
                </a:solidFill>
              </a:rPr>
              <a:t>the </a:t>
            </a:r>
            <a:r>
              <a:rPr lang="en-IN" sz="2400" dirty="0" smtClean="0">
                <a:solidFill>
                  <a:srgbClr val="FF0000"/>
                </a:solidFill>
              </a:rPr>
              <a:t>table</a:t>
            </a:r>
          </a:p>
          <a:p>
            <a:pPr lvl="2"/>
            <a:r>
              <a:rPr lang="en-IN" sz="2400" dirty="0" smtClean="0"/>
              <a:t>if </a:t>
            </a:r>
            <a:r>
              <a:rPr lang="en-IN" sz="2400" dirty="0">
                <a:solidFill>
                  <a:srgbClr val="FF0000"/>
                </a:solidFill>
              </a:rPr>
              <a:t>no other match </a:t>
            </a:r>
            <a:r>
              <a:rPr lang="en-IN" sz="2400" dirty="0"/>
              <a:t>is found, the last (</a:t>
            </a:r>
            <a:r>
              <a:rPr lang="en-IN" sz="2400" dirty="0">
                <a:solidFill>
                  <a:srgbClr val="FF0000"/>
                </a:solidFill>
              </a:rPr>
              <a:t>default</a:t>
            </a:r>
            <a:r>
              <a:rPr lang="en-IN" sz="2400" dirty="0" smtClean="0"/>
              <a:t>) entry </a:t>
            </a:r>
            <a:r>
              <a:rPr lang="en-IN" sz="2400" dirty="0"/>
              <a:t>is sure to match</a:t>
            </a:r>
          </a:p>
        </p:txBody>
      </p:sp>
    </p:spTree>
    <p:extLst>
      <p:ext uri="{BB962C8B-B14F-4D97-AF65-F5344CB8AC3E}">
        <p14:creationId xmlns:p14="http://schemas.microsoft.com/office/powerpoint/2010/main" val="37011434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641"/>
          </a:xfrm>
        </p:spPr>
        <p:txBody>
          <a:bodyPr/>
          <a:lstStyle/>
          <a:p>
            <a:r>
              <a:rPr lang="en-US" altLang="en-US" dirty="0"/>
              <a:t>Translation of a switch-statement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76"/>
            <a:ext cx="10515600" cy="47602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If the </a:t>
            </a:r>
            <a:r>
              <a:rPr lang="en-IN" dirty="0">
                <a:solidFill>
                  <a:srgbClr val="FF0000"/>
                </a:solidFill>
              </a:rPr>
              <a:t>number of values exceeds </a:t>
            </a:r>
            <a:r>
              <a:rPr lang="en-IN" dirty="0" smtClean="0">
                <a:solidFill>
                  <a:srgbClr val="FF0000"/>
                </a:solidFill>
              </a:rPr>
              <a:t>10</a:t>
            </a:r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Create hash </a:t>
            </a:r>
            <a:r>
              <a:rPr lang="en-IN" dirty="0">
                <a:solidFill>
                  <a:srgbClr val="FF0000"/>
                </a:solidFill>
              </a:rPr>
              <a:t>table </a:t>
            </a:r>
            <a:r>
              <a:rPr lang="en-IN" dirty="0"/>
              <a:t>for the values, with the labels of the various statements as entries.</a:t>
            </a:r>
          </a:p>
          <a:p>
            <a:pPr lvl="1"/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no entry for the value </a:t>
            </a:r>
            <a:r>
              <a:rPr lang="en-IN" dirty="0"/>
              <a:t>possessed by the switch expression is found, a </a:t>
            </a:r>
            <a:r>
              <a:rPr lang="en-IN" dirty="0">
                <a:solidFill>
                  <a:srgbClr val="FF0000"/>
                </a:solidFill>
              </a:rPr>
              <a:t>jump </a:t>
            </a:r>
            <a:r>
              <a:rPr lang="en-IN" dirty="0" smtClean="0">
                <a:solidFill>
                  <a:srgbClr val="FF0000"/>
                </a:solidFill>
              </a:rPr>
              <a:t>to the </a:t>
            </a:r>
            <a:r>
              <a:rPr lang="en-IN" dirty="0">
                <a:solidFill>
                  <a:srgbClr val="FF0000"/>
                </a:solidFill>
              </a:rPr>
              <a:t>default statement</a:t>
            </a:r>
            <a:r>
              <a:rPr lang="en-IN" dirty="0"/>
              <a:t> is </a:t>
            </a:r>
            <a:r>
              <a:rPr lang="en-IN" dirty="0" smtClean="0"/>
              <a:t>generated</a:t>
            </a:r>
          </a:p>
          <a:p>
            <a:r>
              <a:rPr lang="en-IN" dirty="0"/>
              <a:t>S</a:t>
            </a:r>
            <a:r>
              <a:rPr lang="en-IN" dirty="0" smtClean="0"/>
              <a:t>pecial </a:t>
            </a:r>
            <a:r>
              <a:rPr lang="en-IN" dirty="0"/>
              <a:t>case that can be implemented even more </a:t>
            </a:r>
            <a:r>
              <a:rPr lang="en-IN" dirty="0" smtClean="0"/>
              <a:t>efficiently than </a:t>
            </a:r>
            <a:r>
              <a:rPr lang="en-IN" dirty="0"/>
              <a:t>by an </a:t>
            </a:r>
            <a:r>
              <a:rPr lang="en-IN" dirty="0">
                <a:solidFill>
                  <a:srgbClr val="FF0000"/>
                </a:solidFill>
              </a:rPr>
              <a:t>n-way branch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If </a:t>
            </a:r>
            <a:r>
              <a:rPr lang="en-IN" dirty="0"/>
              <a:t>the values all lie in </a:t>
            </a:r>
            <a:r>
              <a:rPr lang="en-IN" dirty="0" smtClean="0">
                <a:solidFill>
                  <a:srgbClr val="FF0000"/>
                </a:solidFill>
              </a:rPr>
              <a:t>range</a:t>
            </a:r>
            <a:r>
              <a:rPr lang="en-IN" dirty="0" smtClean="0"/>
              <a:t>, say </a:t>
            </a:r>
            <a:r>
              <a:rPr lang="en-IN" dirty="0">
                <a:solidFill>
                  <a:srgbClr val="FF0000"/>
                </a:solidFill>
              </a:rPr>
              <a:t>m</a:t>
            </a:r>
            <a:r>
              <a:rPr lang="en-IN" dirty="0" smtClean="0">
                <a:solidFill>
                  <a:srgbClr val="FF0000"/>
                </a:solidFill>
              </a:rPr>
              <a:t>in </a:t>
            </a:r>
            <a:r>
              <a:rPr lang="en-IN" dirty="0">
                <a:solidFill>
                  <a:srgbClr val="FF0000"/>
                </a:solidFill>
              </a:rPr>
              <a:t>to </a:t>
            </a:r>
            <a:r>
              <a:rPr lang="en-IN" dirty="0" smtClean="0">
                <a:solidFill>
                  <a:srgbClr val="FF0000"/>
                </a:solidFill>
              </a:rPr>
              <a:t>max </a:t>
            </a:r>
          </a:p>
          <a:p>
            <a:pPr lvl="1"/>
            <a:r>
              <a:rPr lang="en-IN" dirty="0" smtClean="0"/>
              <a:t>number </a:t>
            </a:r>
            <a:r>
              <a:rPr lang="en-IN" dirty="0"/>
              <a:t>of different values is a </a:t>
            </a:r>
            <a:r>
              <a:rPr lang="en-IN" dirty="0">
                <a:solidFill>
                  <a:srgbClr val="FF0000"/>
                </a:solidFill>
              </a:rPr>
              <a:t>reasonable fraction </a:t>
            </a:r>
            <a:r>
              <a:rPr lang="en-IN" dirty="0" smtClean="0"/>
              <a:t>of </a:t>
            </a:r>
            <a:r>
              <a:rPr lang="en-IN" dirty="0" smtClean="0">
                <a:solidFill>
                  <a:srgbClr val="FF0000"/>
                </a:solidFill>
              </a:rPr>
              <a:t>max </a:t>
            </a:r>
            <a:r>
              <a:rPr lang="en-IN" sz="1600" b="1" dirty="0">
                <a:solidFill>
                  <a:srgbClr val="FF0000"/>
                </a:solidFill>
              </a:rPr>
              <a:t>-</a:t>
            </a:r>
            <a:r>
              <a:rPr lang="en-IN" sz="1600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min</a:t>
            </a:r>
          </a:p>
          <a:p>
            <a:pPr lvl="1"/>
            <a:r>
              <a:rPr lang="en-IN" dirty="0" smtClean="0"/>
              <a:t>then </a:t>
            </a:r>
            <a:r>
              <a:rPr lang="en-IN" dirty="0"/>
              <a:t>we can construct an </a:t>
            </a:r>
            <a:r>
              <a:rPr lang="en-IN" dirty="0">
                <a:solidFill>
                  <a:srgbClr val="FF0000"/>
                </a:solidFill>
              </a:rPr>
              <a:t>array of </a:t>
            </a:r>
            <a:r>
              <a:rPr lang="en-IN" dirty="0" smtClean="0">
                <a:solidFill>
                  <a:srgbClr val="FF0000"/>
                </a:solidFill>
              </a:rPr>
              <a:t>max-</a:t>
            </a:r>
            <a:r>
              <a:rPr lang="en-IN" sz="400" dirty="0" smtClean="0">
                <a:solidFill>
                  <a:srgbClr val="FF0000"/>
                </a:solidFill>
              </a:rPr>
              <a:t>- </a:t>
            </a:r>
            <a:r>
              <a:rPr lang="en-IN" dirty="0">
                <a:solidFill>
                  <a:srgbClr val="FF0000"/>
                </a:solidFill>
              </a:rPr>
              <a:t>min "buckets," </a:t>
            </a:r>
            <a:r>
              <a:rPr lang="en-IN" dirty="0" smtClean="0"/>
              <a:t>where bucket </a:t>
            </a:r>
            <a:r>
              <a:rPr lang="en-IN" sz="2000" i="1" dirty="0"/>
              <a:t>j </a:t>
            </a:r>
            <a:r>
              <a:rPr lang="en-IN" sz="3200" dirty="0"/>
              <a:t>- </a:t>
            </a:r>
            <a:r>
              <a:rPr lang="en-IN" dirty="0"/>
              <a:t>min contains the label of the statement with value </a:t>
            </a:r>
            <a:r>
              <a:rPr lang="en-IN" sz="2000" i="1" dirty="0" smtClean="0"/>
              <a:t>j</a:t>
            </a:r>
          </a:p>
          <a:p>
            <a:pPr lvl="1"/>
            <a:r>
              <a:rPr lang="en-IN" dirty="0" smtClean="0"/>
              <a:t>any </a:t>
            </a:r>
            <a:r>
              <a:rPr lang="en-IN" dirty="0" smtClean="0">
                <a:solidFill>
                  <a:srgbClr val="FF0000"/>
                </a:solidFill>
              </a:rPr>
              <a:t>bucket</a:t>
            </a:r>
            <a:r>
              <a:rPr lang="en-IN" dirty="0" smtClean="0"/>
              <a:t> that </a:t>
            </a:r>
            <a:r>
              <a:rPr lang="en-IN" dirty="0"/>
              <a:t>would otherwise </a:t>
            </a:r>
            <a:r>
              <a:rPr lang="en-IN" dirty="0">
                <a:solidFill>
                  <a:srgbClr val="FF0000"/>
                </a:solidFill>
              </a:rPr>
              <a:t>remain unfilled </a:t>
            </a:r>
            <a:r>
              <a:rPr lang="en-IN" dirty="0"/>
              <a:t>contains the </a:t>
            </a:r>
            <a:r>
              <a:rPr lang="en-IN" dirty="0">
                <a:solidFill>
                  <a:srgbClr val="FF0000"/>
                </a:solidFill>
              </a:rPr>
              <a:t>default label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644480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US" altLang="en-US" dirty="0"/>
              <a:t>Translation of a switch-statement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282"/>
            <a:ext cx="10515600" cy="4824681"/>
          </a:xfrm>
        </p:spPr>
        <p:txBody>
          <a:bodyPr/>
          <a:lstStyle/>
          <a:p>
            <a:r>
              <a:rPr lang="en-IN" dirty="0"/>
              <a:t>To </a:t>
            </a:r>
            <a:r>
              <a:rPr lang="en-IN" dirty="0">
                <a:solidFill>
                  <a:srgbClr val="FF0000"/>
                </a:solidFill>
              </a:rPr>
              <a:t>perform the switch</a:t>
            </a:r>
            <a:r>
              <a:rPr lang="en-IN" dirty="0"/>
              <a:t>, </a:t>
            </a:r>
            <a:r>
              <a:rPr lang="en-IN" dirty="0">
                <a:solidFill>
                  <a:srgbClr val="FF0000"/>
                </a:solidFill>
              </a:rPr>
              <a:t>evaluate the expression </a:t>
            </a:r>
            <a:r>
              <a:rPr lang="en-IN" dirty="0"/>
              <a:t>to obtain the value </a:t>
            </a:r>
            <a:r>
              <a:rPr lang="en-IN" i="1" dirty="0"/>
              <a:t>j; </a:t>
            </a:r>
            <a:endParaRPr lang="en-IN" dirty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Check</a:t>
            </a:r>
            <a:r>
              <a:rPr lang="en-IN" dirty="0" smtClean="0"/>
              <a:t> that </a:t>
            </a:r>
            <a:r>
              <a:rPr lang="en-IN" dirty="0"/>
              <a:t>it is in the </a:t>
            </a:r>
            <a:r>
              <a:rPr lang="en-IN" dirty="0">
                <a:solidFill>
                  <a:srgbClr val="FF0000"/>
                </a:solidFill>
              </a:rPr>
              <a:t>range min to </a:t>
            </a:r>
            <a:r>
              <a:rPr lang="en-IN" dirty="0" smtClean="0">
                <a:solidFill>
                  <a:srgbClr val="FF0000"/>
                </a:solidFill>
              </a:rPr>
              <a:t>max </a:t>
            </a:r>
          </a:p>
          <a:p>
            <a:pPr lvl="1"/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transfer </a:t>
            </a:r>
            <a:r>
              <a:rPr lang="en-IN" dirty="0"/>
              <a:t>indirectly to the table entry </a:t>
            </a:r>
            <a:r>
              <a:rPr lang="en-IN" dirty="0" smtClean="0"/>
              <a:t>at </a:t>
            </a:r>
            <a:r>
              <a:rPr lang="en-IN" dirty="0" smtClean="0">
                <a:solidFill>
                  <a:srgbClr val="FF0000"/>
                </a:solidFill>
              </a:rPr>
              <a:t>offset </a:t>
            </a:r>
            <a:r>
              <a:rPr lang="en-IN" i="1" dirty="0">
                <a:solidFill>
                  <a:srgbClr val="FF0000"/>
                </a:solidFill>
              </a:rPr>
              <a:t>j </a:t>
            </a:r>
            <a:r>
              <a:rPr lang="en-IN" dirty="0">
                <a:solidFill>
                  <a:srgbClr val="FF0000"/>
                </a:solidFill>
              </a:rPr>
              <a:t>- min. 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For </a:t>
            </a:r>
            <a:r>
              <a:rPr lang="en-IN" dirty="0"/>
              <a:t>example, if the </a:t>
            </a:r>
            <a:r>
              <a:rPr lang="en-IN" dirty="0">
                <a:solidFill>
                  <a:srgbClr val="FF0000"/>
                </a:solidFill>
              </a:rPr>
              <a:t>expression</a:t>
            </a:r>
            <a:r>
              <a:rPr lang="en-IN" dirty="0"/>
              <a:t> is of </a:t>
            </a:r>
            <a:r>
              <a:rPr lang="en-IN" dirty="0">
                <a:solidFill>
                  <a:srgbClr val="FF0000"/>
                </a:solidFill>
              </a:rPr>
              <a:t>type character</a:t>
            </a:r>
            <a:r>
              <a:rPr lang="en-IN" dirty="0"/>
              <a:t>, a </a:t>
            </a:r>
            <a:r>
              <a:rPr lang="en-IN" dirty="0">
                <a:solidFill>
                  <a:srgbClr val="FF0000"/>
                </a:solidFill>
              </a:rPr>
              <a:t>table</a:t>
            </a:r>
            <a:r>
              <a:rPr lang="en-IN" dirty="0"/>
              <a:t> of</a:t>
            </a:r>
            <a:r>
              <a:rPr lang="en-IN" dirty="0" smtClean="0"/>
              <a:t>, </a:t>
            </a:r>
            <a:r>
              <a:rPr lang="en-IN" dirty="0"/>
              <a:t>say, </a:t>
            </a:r>
            <a:r>
              <a:rPr lang="en-IN" dirty="0">
                <a:solidFill>
                  <a:srgbClr val="FF0000"/>
                </a:solidFill>
              </a:rPr>
              <a:t>128 entries </a:t>
            </a:r>
            <a:r>
              <a:rPr lang="en-IN" dirty="0"/>
              <a:t>(depending on the character set) may be </a:t>
            </a:r>
            <a:r>
              <a:rPr lang="en-IN" dirty="0">
                <a:solidFill>
                  <a:srgbClr val="FF0000"/>
                </a:solidFill>
              </a:rPr>
              <a:t>created and </a:t>
            </a:r>
            <a:r>
              <a:rPr lang="en-IN" dirty="0" smtClean="0">
                <a:solidFill>
                  <a:srgbClr val="FF0000"/>
                </a:solidFill>
              </a:rPr>
              <a:t>transferred </a:t>
            </a:r>
            <a:r>
              <a:rPr lang="en-IN" dirty="0" smtClean="0"/>
              <a:t>through </a:t>
            </a:r>
            <a:r>
              <a:rPr lang="en-IN" dirty="0"/>
              <a:t>with </a:t>
            </a:r>
            <a:r>
              <a:rPr lang="en-IN" dirty="0">
                <a:solidFill>
                  <a:srgbClr val="FF0000"/>
                </a:solidFill>
              </a:rPr>
              <a:t>no range testing</a:t>
            </a:r>
          </a:p>
        </p:txBody>
      </p:sp>
    </p:spTree>
    <p:extLst>
      <p:ext uri="{BB962C8B-B14F-4D97-AF65-F5344CB8AC3E}">
        <p14:creationId xmlns:p14="http://schemas.microsoft.com/office/powerpoint/2010/main" val="17740437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8824"/>
          </a:xfrm>
        </p:spPr>
        <p:txBody>
          <a:bodyPr>
            <a:normAutofit fontScale="90000"/>
          </a:bodyPr>
          <a:lstStyle/>
          <a:p>
            <a:r>
              <a:rPr lang="en-IN" dirty="0"/>
              <a:t>Syntax-Directed Translation of Switch-Statements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3950"/>
            <a:ext cx="10515600" cy="4683013"/>
          </a:xfrm>
        </p:spPr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 </a:t>
            </a:r>
            <a:r>
              <a:rPr lang="en-IN" dirty="0"/>
              <a:t>convenient translation of the </a:t>
            </a:r>
            <a:r>
              <a:rPr lang="en-IN" dirty="0" smtClean="0"/>
              <a:t>switch statement is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583" y="2030569"/>
            <a:ext cx="3429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67470" y="2644016"/>
            <a:ext cx="4820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All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tests</a:t>
            </a:r>
            <a:r>
              <a:rPr lang="en-IN" sz="2400" dirty="0" smtClean="0">
                <a:latin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</a:rPr>
              <a:t>appear at the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end </a:t>
            </a:r>
            <a:endParaRPr lang="en-IN" sz="24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A </a:t>
            </a:r>
            <a:r>
              <a:rPr lang="en-IN" sz="2400" dirty="0">
                <a:latin typeface="Times New Roman" panose="02020603050405020304" pitchFamily="18" charset="0"/>
              </a:rPr>
              <a:t>simple </a:t>
            </a:r>
            <a:r>
              <a:rPr lang="en-IN" sz="2400" dirty="0" smtClean="0">
                <a:latin typeface="Times New Roman" panose="02020603050405020304" pitchFamily="18" charset="0"/>
              </a:rPr>
              <a:t>code generator </a:t>
            </a:r>
            <a:r>
              <a:rPr lang="en-IN" sz="2400" dirty="0">
                <a:latin typeface="Times New Roman" panose="02020603050405020304" pitchFamily="18" charset="0"/>
              </a:rPr>
              <a:t>can recognize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multiway branch </a:t>
            </a:r>
            <a:r>
              <a:rPr lang="en-IN" sz="2400" dirty="0" smtClean="0">
                <a:latin typeface="Times New Roman" panose="02020603050405020304" pitchFamily="18" charset="0"/>
              </a:rPr>
              <a:t>and generate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efficient code </a:t>
            </a:r>
            <a:r>
              <a:rPr lang="en-IN" sz="2400" dirty="0">
                <a:latin typeface="Times New Roman" panose="02020603050405020304" pitchFamily="18" charset="0"/>
              </a:rPr>
              <a:t>for it</a:t>
            </a:r>
            <a:endParaRPr lang="en-IN" sz="24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5808372" y="3050626"/>
            <a:ext cx="1339403" cy="190774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4672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2914"/>
          </a:xfrm>
        </p:spPr>
        <p:txBody>
          <a:bodyPr>
            <a:normAutofit fontScale="90000"/>
          </a:bodyPr>
          <a:lstStyle/>
          <a:p>
            <a:r>
              <a:rPr lang="en-IN" dirty="0"/>
              <a:t>Syntax-Directed Translation of Switch-Statements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040"/>
            <a:ext cx="10515600" cy="4798923"/>
          </a:xfrm>
        </p:spPr>
        <p:txBody>
          <a:bodyPr>
            <a:normAutofit/>
          </a:bodyPr>
          <a:lstStyle/>
          <a:p>
            <a:r>
              <a:rPr lang="en-IN" dirty="0"/>
              <a:t>W</a:t>
            </a:r>
            <a:r>
              <a:rPr lang="en-IN" dirty="0" smtClean="0"/>
              <a:t>hen the </a:t>
            </a:r>
            <a:r>
              <a:rPr lang="en-IN" dirty="0">
                <a:solidFill>
                  <a:srgbClr val="FF0000"/>
                </a:solidFill>
              </a:rPr>
              <a:t>keyword </a:t>
            </a:r>
            <a:r>
              <a:rPr lang="en-IN" dirty="0" smtClean="0">
                <a:solidFill>
                  <a:srgbClr val="FF0000"/>
                </a:solidFill>
              </a:rPr>
              <a:t>switch </a:t>
            </a:r>
            <a:r>
              <a:rPr lang="en-IN" dirty="0" smtClean="0"/>
              <a:t>is noticed</a:t>
            </a:r>
            <a:endParaRPr lang="en-IN" dirty="0"/>
          </a:p>
          <a:p>
            <a:pPr lvl="1"/>
            <a:r>
              <a:rPr lang="en-IN" dirty="0"/>
              <a:t>generate </a:t>
            </a:r>
            <a:r>
              <a:rPr lang="en-IN" dirty="0">
                <a:solidFill>
                  <a:srgbClr val="FF0000"/>
                </a:solidFill>
              </a:rPr>
              <a:t>two new labels </a:t>
            </a:r>
            <a:r>
              <a:rPr lang="en-IN" dirty="0" smtClean="0">
                <a:solidFill>
                  <a:srgbClr val="FF0000"/>
                </a:solidFill>
              </a:rPr>
              <a:t>test </a:t>
            </a:r>
            <a:r>
              <a:rPr lang="en-IN" dirty="0">
                <a:solidFill>
                  <a:srgbClr val="FF0000"/>
                </a:solidFill>
              </a:rPr>
              <a:t>and next</a:t>
            </a:r>
            <a:r>
              <a:rPr lang="en-IN" dirty="0"/>
              <a:t>, and a </a:t>
            </a:r>
            <a:r>
              <a:rPr lang="en-IN" dirty="0">
                <a:solidFill>
                  <a:srgbClr val="FF0000"/>
                </a:solidFill>
              </a:rPr>
              <a:t>new temporary </a:t>
            </a:r>
            <a:r>
              <a:rPr lang="en-IN" i="1" dirty="0">
                <a:solidFill>
                  <a:srgbClr val="FF0000"/>
                </a:solidFill>
              </a:rPr>
              <a:t>t</a:t>
            </a:r>
            <a:r>
              <a:rPr lang="en-IN" i="1" dirty="0"/>
              <a:t>. </a:t>
            </a:r>
            <a:endParaRPr lang="en-IN" i="1" dirty="0" smtClean="0"/>
          </a:p>
          <a:p>
            <a:pPr lvl="1"/>
            <a:r>
              <a:rPr lang="en-IN" dirty="0" smtClean="0">
                <a:solidFill>
                  <a:srgbClr val="FF0000"/>
                </a:solidFill>
              </a:rPr>
              <a:t>parse</a:t>
            </a:r>
            <a:r>
              <a:rPr lang="en-IN" dirty="0" smtClean="0"/>
              <a:t> </a:t>
            </a:r>
            <a:r>
              <a:rPr lang="en-IN" dirty="0"/>
              <a:t>the expression </a:t>
            </a:r>
            <a:r>
              <a:rPr lang="en-IN" dirty="0" smtClean="0"/>
              <a:t>E and generate </a:t>
            </a:r>
            <a:r>
              <a:rPr lang="en-IN" dirty="0"/>
              <a:t>code to </a:t>
            </a:r>
            <a:r>
              <a:rPr lang="en-IN" dirty="0">
                <a:solidFill>
                  <a:srgbClr val="FF0000"/>
                </a:solidFill>
              </a:rPr>
              <a:t>evaluate E into </a:t>
            </a:r>
            <a:r>
              <a:rPr lang="en-IN" i="1" dirty="0">
                <a:solidFill>
                  <a:srgbClr val="FF0000"/>
                </a:solidFill>
              </a:rPr>
              <a:t>t</a:t>
            </a:r>
            <a:r>
              <a:rPr lang="en-IN" i="1" dirty="0" smtClean="0"/>
              <a:t>.</a:t>
            </a:r>
          </a:p>
          <a:p>
            <a:pPr lvl="1"/>
            <a:r>
              <a:rPr lang="en-IN" i="1" dirty="0" smtClean="0"/>
              <a:t> </a:t>
            </a:r>
            <a:r>
              <a:rPr lang="en-IN" dirty="0"/>
              <a:t>After </a:t>
            </a:r>
            <a:r>
              <a:rPr lang="en-IN" dirty="0" smtClean="0"/>
              <a:t>processing E</a:t>
            </a:r>
            <a:r>
              <a:rPr lang="en-IN" dirty="0"/>
              <a:t>, </a:t>
            </a:r>
            <a:r>
              <a:rPr lang="en-IN" dirty="0" smtClean="0"/>
              <a:t> </a:t>
            </a:r>
            <a:r>
              <a:rPr lang="en-IN" dirty="0">
                <a:solidFill>
                  <a:srgbClr val="FF0000"/>
                </a:solidFill>
              </a:rPr>
              <a:t>generate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jump </a:t>
            </a:r>
            <a:r>
              <a:rPr lang="en-IN" dirty="0" err="1">
                <a:solidFill>
                  <a:srgbClr val="FF0000"/>
                </a:solidFill>
              </a:rPr>
              <a:t>goto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test </a:t>
            </a:r>
            <a:r>
              <a:rPr lang="en-IN" dirty="0" smtClean="0"/>
              <a:t>.</a:t>
            </a:r>
          </a:p>
          <a:p>
            <a:r>
              <a:rPr lang="en-IN" dirty="0"/>
              <a:t>When the </a:t>
            </a:r>
            <a:r>
              <a:rPr lang="en-IN" dirty="0">
                <a:solidFill>
                  <a:srgbClr val="FF0000"/>
                </a:solidFill>
              </a:rPr>
              <a:t>keyword </a:t>
            </a:r>
            <a:r>
              <a:rPr lang="en-IN" dirty="0" smtClean="0">
                <a:solidFill>
                  <a:srgbClr val="FF0000"/>
                </a:solidFill>
              </a:rPr>
              <a:t>case </a:t>
            </a:r>
            <a:r>
              <a:rPr lang="en-IN" dirty="0" smtClean="0"/>
              <a:t>is </a:t>
            </a:r>
            <a:r>
              <a:rPr lang="en-IN" dirty="0"/>
              <a:t>noticed</a:t>
            </a:r>
          </a:p>
          <a:p>
            <a:pPr lvl="1"/>
            <a:r>
              <a:rPr lang="en-IN" dirty="0" smtClean="0"/>
              <a:t>create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new label L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dirty="0">
                <a:solidFill>
                  <a:srgbClr val="FF0000"/>
                </a:solidFill>
              </a:rPr>
              <a:t>enter</a:t>
            </a:r>
            <a:r>
              <a:rPr lang="en-IN" dirty="0"/>
              <a:t> it </a:t>
            </a:r>
            <a:r>
              <a:rPr lang="en-IN" dirty="0" smtClean="0"/>
              <a:t>into the </a:t>
            </a:r>
            <a:r>
              <a:rPr lang="en-IN" dirty="0">
                <a:solidFill>
                  <a:srgbClr val="FF0000"/>
                </a:solidFill>
              </a:rPr>
              <a:t>symbol table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Each </a:t>
            </a:r>
            <a:r>
              <a:rPr lang="en-IN" dirty="0" smtClean="0">
                <a:solidFill>
                  <a:srgbClr val="FF0000"/>
                </a:solidFill>
              </a:rPr>
              <a:t>value-label pair </a:t>
            </a:r>
            <a:r>
              <a:rPr lang="en-IN" dirty="0"/>
              <a:t>consisting of the value </a:t>
            </a:r>
            <a:r>
              <a:rPr lang="en-IN" sz="3200" i="1" dirty="0">
                <a:solidFill>
                  <a:srgbClr val="FF0000"/>
                </a:solidFill>
              </a:rPr>
              <a:t>V,</a:t>
            </a:r>
            <a:r>
              <a:rPr lang="en-IN" sz="3200" i="1" dirty="0"/>
              <a:t> </a:t>
            </a:r>
            <a:r>
              <a:rPr lang="en-IN" dirty="0"/>
              <a:t>of the case constant and </a:t>
            </a:r>
            <a:r>
              <a:rPr lang="en-IN" dirty="0">
                <a:solidFill>
                  <a:srgbClr val="FF0000"/>
                </a:solidFill>
              </a:rPr>
              <a:t>L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/>
              <a:t> (or a pointer to </a:t>
            </a:r>
            <a:r>
              <a:rPr lang="en-IN" dirty="0" smtClean="0"/>
              <a:t>the symbol-table </a:t>
            </a:r>
            <a:r>
              <a:rPr lang="en-IN" dirty="0"/>
              <a:t>entry </a:t>
            </a:r>
            <a:r>
              <a:rPr lang="en-IN" dirty="0" smtClean="0"/>
              <a:t>for </a:t>
            </a:r>
            <a:r>
              <a:rPr lang="en-IN" dirty="0"/>
              <a:t>L</a:t>
            </a:r>
            <a:r>
              <a:rPr lang="en-IN" baseline="-25000" dirty="0"/>
              <a:t>i</a:t>
            </a:r>
            <a:r>
              <a:rPr lang="en-IN" dirty="0" smtClean="0"/>
              <a:t>) is </a:t>
            </a:r>
            <a:r>
              <a:rPr lang="en-IN" dirty="0" smtClean="0">
                <a:solidFill>
                  <a:srgbClr val="FF0000"/>
                </a:solidFill>
              </a:rPr>
              <a:t>placed </a:t>
            </a:r>
            <a:r>
              <a:rPr lang="en-IN" dirty="0">
                <a:solidFill>
                  <a:srgbClr val="FF0000"/>
                </a:solidFill>
              </a:rPr>
              <a:t>in a </a:t>
            </a:r>
            <a:r>
              <a:rPr lang="en-IN" dirty="0" smtClean="0">
                <a:solidFill>
                  <a:srgbClr val="FF0000"/>
                </a:solidFill>
              </a:rPr>
              <a:t>queue</a:t>
            </a:r>
          </a:p>
          <a:p>
            <a:pPr lvl="1"/>
            <a:r>
              <a:rPr lang="en-IN" dirty="0" smtClean="0"/>
              <a:t>We process </a:t>
            </a:r>
            <a:r>
              <a:rPr lang="en-IN" dirty="0"/>
              <a:t>each statement </a:t>
            </a:r>
            <a:r>
              <a:rPr lang="en-IN" dirty="0">
                <a:solidFill>
                  <a:srgbClr val="FF0000"/>
                </a:solidFill>
              </a:rPr>
              <a:t>case </a:t>
            </a:r>
            <a:r>
              <a:rPr lang="en-IN" sz="3200" i="1" dirty="0">
                <a:solidFill>
                  <a:srgbClr val="FF0000"/>
                </a:solidFill>
              </a:rPr>
              <a:t>V, </a:t>
            </a:r>
            <a:r>
              <a:rPr lang="en-IN" sz="1600" dirty="0">
                <a:solidFill>
                  <a:srgbClr val="FF0000"/>
                </a:solidFill>
              </a:rPr>
              <a:t>: </a:t>
            </a:r>
            <a:r>
              <a:rPr lang="en-IN" sz="3200" dirty="0">
                <a:solidFill>
                  <a:srgbClr val="FF0000"/>
                </a:solidFill>
              </a:rPr>
              <a:t>S</a:t>
            </a:r>
            <a:r>
              <a:rPr lang="en-IN" sz="3200" baseline="-25000" dirty="0">
                <a:solidFill>
                  <a:srgbClr val="FF0000"/>
                </a:solidFill>
              </a:rPr>
              <a:t>i</a:t>
            </a:r>
            <a:r>
              <a:rPr lang="en-IN" sz="3200" dirty="0">
                <a:solidFill>
                  <a:srgbClr val="FF0000"/>
                </a:solidFill>
              </a:rPr>
              <a:t> </a:t>
            </a:r>
            <a:r>
              <a:rPr lang="en-IN" dirty="0"/>
              <a:t>by </a:t>
            </a:r>
            <a:r>
              <a:rPr lang="en-IN" dirty="0" smtClean="0"/>
              <a:t>emitting the </a:t>
            </a:r>
            <a:r>
              <a:rPr lang="en-IN" dirty="0">
                <a:solidFill>
                  <a:srgbClr val="FF0000"/>
                </a:solidFill>
              </a:rPr>
              <a:t>label L</a:t>
            </a:r>
            <a:r>
              <a:rPr lang="en-IN" baseline="-25000" dirty="0">
                <a:solidFill>
                  <a:srgbClr val="FF0000"/>
                </a:solidFill>
              </a:rPr>
              <a:t>i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attached to the code for </a:t>
            </a:r>
            <a:r>
              <a:rPr lang="en-IN" sz="3200" dirty="0">
                <a:solidFill>
                  <a:srgbClr val="FF0000"/>
                </a:solidFill>
              </a:rPr>
              <a:t>S</a:t>
            </a:r>
            <a:r>
              <a:rPr lang="en-IN" sz="3200" baseline="-25000" dirty="0">
                <a:solidFill>
                  <a:srgbClr val="FF0000"/>
                </a:solidFill>
              </a:rPr>
              <a:t>i</a:t>
            </a:r>
            <a:r>
              <a:rPr lang="en-IN" sz="3200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followed </a:t>
            </a:r>
            <a:r>
              <a:rPr lang="en-IN" dirty="0"/>
              <a:t>by the </a:t>
            </a:r>
            <a:r>
              <a:rPr lang="en-IN" dirty="0">
                <a:solidFill>
                  <a:srgbClr val="FF0000"/>
                </a:solidFill>
              </a:rPr>
              <a:t>jump </a:t>
            </a:r>
            <a:r>
              <a:rPr lang="en-IN" dirty="0" err="1">
                <a:solidFill>
                  <a:srgbClr val="FF0000"/>
                </a:solidFill>
              </a:rPr>
              <a:t>goto</a:t>
            </a:r>
            <a:r>
              <a:rPr lang="en-IN" dirty="0">
                <a:solidFill>
                  <a:srgbClr val="FF0000"/>
                </a:solidFill>
              </a:rPr>
              <a:t> next.</a:t>
            </a:r>
          </a:p>
        </p:txBody>
      </p:sp>
    </p:spTree>
    <p:extLst>
      <p:ext uri="{BB962C8B-B14F-4D97-AF65-F5344CB8AC3E}">
        <p14:creationId xmlns:p14="http://schemas.microsoft.com/office/powerpoint/2010/main" val="9512420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975" y="365125"/>
            <a:ext cx="10606825" cy="1325563"/>
          </a:xfrm>
        </p:spPr>
        <p:txBody>
          <a:bodyPr/>
          <a:lstStyle/>
          <a:p>
            <a:r>
              <a:rPr lang="en-IN" dirty="0"/>
              <a:t>Syntax-Directed Translation of Switch-Statements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When the </a:t>
            </a:r>
            <a:r>
              <a:rPr lang="en-IN" dirty="0">
                <a:solidFill>
                  <a:srgbClr val="FF0000"/>
                </a:solidFill>
              </a:rPr>
              <a:t>end of the switch </a:t>
            </a:r>
            <a:r>
              <a:rPr lang="en-IN" dirty="0"/>
              <a:t>is </a:t>
            </a:r>
            <a:r>
              <a:rPr lang="en-IN" dirty="0" smtClean="0"/>
              <a:t>found</a:t>
            </a:r>
          </a:p>
          <a:p>
            <a:pPr lvl="1"/>
            <a:r>
              <a:rPr lang="en-IN" dirty="0" smtClean="0"/>
              <a:t>generate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code</a:t>
            </a:r>
            <a:r>
              <a:rPr lang="en-IN" dirty="0"/>
              <a:t> </a:t>
            </a:r>
            <a:r>
              <a:rPr lang="en-IN" dirty="0" smtClean="0"/>
              <a:t>for the </a:t>
            </a:r>
            <a:r>
              <a:rPr lang="en-IN" dirty="0">
                <a:solidFill>
                  <a:srgbClr val="FF0000"/>
                </a:solidFill>
              </a:rPr>
              <a:t>n-way branch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Read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queue </a:t>
            </a:r>
            <a:r>
              <a:rPr lang="en-IN" dirty="0"/>
              <a:t>of </a:t>
            </a:r>
            <a:r>
              <a:rPr lang="en-IN" dirty="0">
                <a:solidFill>
                  <a:srgbClr val="FF0000"/>
                </a:solidFill>
              </a:rPr>
              <a:t>value-label </a:t>
            </a:r>
            <a:r>
              <a:rPr lang="en-IN" dirty="0" smtClean="0">
                <a:solidFill>
                  <a:srgbClr val="FF0000"/>
                </a:solidFill>
              </a:rPr>
              <a:t>pairs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generate a </a:t>
            </a:r>
            <a:r>
              <a:rPr lang="en-IN" dirty="0" smtClean="0">
                <a:solidFill>
                  <a:srgbClr val="FF0000"/>
                </a:solidFill>
              </a:rPr>
              <a:t>sequence </a:t>
            </a:r>
            <a:r>
              <a:rPr lang="en-IN" dirty="0">
                <a:solidFill>
                  <a:srgbClr val="FF0000"/>
                </a:solidFill>
              </a:rPr>
              <a:t>of three-address statements </a:t>
            </a:r>
            <a:r>
              <a:rPr lang="en-IN" dirty="0"/>
              <a:t>of the </a:t>
            </a:r>
            <a:r>
              <a:rPr lang="en-IN" dirty="0" smtClean="0"/>
              <a:t>form shown below.</a:t>
            </a:r>
          </a:p>
          <a:p>
            <a:pPr marL="457200" lvl="1" indent="0">
              <a:buNone/>
            </a:pPr>
            <a:endParaRPr lang="en-IN" dirty="0" smtClean="0"/>
          </a:p>
          <a:p>
            <a:pPr lvl="1"/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509" y="3464108"/>
            <a:ext cx="2979770" cy="20975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232079" y="5376613"/>
            <a:ext cx="1012172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t is the temporary </a:t>
            </a:r>
            <a:r>
              <a:rPr lang="en-IN" sz="2400" dirty="0"/>
              <a:t>holding the </a:t>
            </a:r>
            <a:r>
              <a:rPr lang="en-IN" sz="2400" dirty="0">
                <a:solidFill>
                  <a:srgbClr val="FF0000"/>
                </a:solidFill>
              </a:rPr>
              <a:t>value</a:t>
            </a:r>
            <a:r>
              <a:rPr lang="en-IN" sz="2400" dirty="0"/>
              <a:t> of the </a:t>
            </a:r>
            <a:r>
              <a:rPr lang="en-IN" sz="2400" dirty="0">
                <a:solidFill>
                  <a:srgbClr val="FF0000"/>
                </a:solidFill>
              </a:rPr>
              <a:t>selector expression </a:t>
            </a:r>
            <a:r>
              <a:rPr lang="en-IN" sz="2400" dirty="0" smtClean="0">
                <a:solidFill>
                  <a:srgbClr val="FF0000"/>
                </a:solidFill>
              </a:rPr>
              <a:t>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L</a:t>
            </a:r>
            <a:r>
              <a:rPr lang="en-IN" sz="2400" baseline="-25000" dirty="0" smtClean="0">
                <a:solidFill>
                  <a:srgbClr val="FF0000"/>
                </a:solidFill>
              </a:rPr>
              <a:t>n</a:t>
            </a:r>
            <a:r>
              <a:rPr lang="en-IN" sz="2400" dirty="0">
                <a:solidFill>
                  <a:srgbClr val="FF0000"/>
                </a:solidFill>
              </a:rPr>
              <a:t>,</a:t>
            </a:r>
            <a:r>
              <a:rPr lang="en-IN" sz="2400" dirty="0"/>
              <a:t> is the </a:t>
            </a:r>
            <a:r>
              <a:rPr lang="en-IN" sz="2400" dirty="0">
                <a:solidFill>
                  <a:srgbClr val="FF0000"/>
                </a:solidFill>
              </a:rPr>
              <a:t>label</a:t>
            </a:r>
            <a:r>
              <a:rPr lang="en-IN" sz="2400" dirty="0"/>
              <a:t> for the </a:t>
            </a:r>
            <a:r>
              <a:rPr lang="en-IN" sz="2400" dirty="0">
                <a:solidFill>
                  <a:srgbClr val="FF0000"/>
                </a:solidFill>
              </a:rPr>
              <a:t>default statement</a:t>
            </a:r>
          </a:p>
          <a:p>
            <a:pPr lvl="1"/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0479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>
            <a:normAutofit fontScale="90000"/>
          </a:bodyPr>
          <a:lstStyle/>
          <a:p>
            <a:r>
              <a:rPr lang="en-IN" dirty="0"/>
              <a:t>Syntax-Directed Translation of Switch-Statements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/>
          <a:lstStyle/>
          <a:p>
            <a:r>
              <a:rPr lang="en-IN" dirty="0" smtClean="0">
                <a:solidFill>
                  <a:srgbClr val="FF0000"/>
                </a:solidFill>
              </a:rPr>
              <a:t>Another form of translation </a:t>
            </a:r>
            <a:r>
              <a:rPr lang="en-IN" dirty="0" smtClean="0"/>
              <a:t>of switch case</a:t>
            </a:r>
            <a:endParaRPr lang="en-IN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814" y="1886932"/>
            <a:ext cx="3600717" cy="30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365160" y="5362258"/>
            <a:ext cx="972354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Compiler should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emit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code </a:t>
            </a:r>
            <a:r>
              <a:rPr lang="en-IN" sz="2400" dirty="0">
                <a:latin typeface="Times New Roman" panose="02020603050405020304" pitchFamily="18" charset="0"/>
              </a:rPr>
              <a:t>for each of </a:t>
            </a:r>
            <a:r>
              <a:rPr lang="en-IN" sz="2400" dirty="0" smtClean="0">
                <a:latin typeface="Times New Roman" panose="02020603050405020304" pitchFamily="18" charset="0"/>
              </a:rPr>
              <a:t>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statements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IN" sz="24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as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it notices</a:t>
            </a:r>
            <a:r>
              <a:rPr lang="en-IN" sz="2400" dirty="0" smtClean="0"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Hence it is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tedious for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one-pass compiler </a:t>
            </a:r>
            <a:r>
              <a:rPr lang="en-IN" sz="2400" dirty="0">
                <a:latin typeface="Times New Roman" panose="02020603050405020304" pitchFamily="18" charset="0"/>
              </a:rPr>
              <a:t>to place the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branching statements at the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beginning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This form of translation is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not effective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752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6548"/>
          </a:xfrm>
        </p:spPr>
        <p:txBody>
          <a:bodyPr>
            <a:normAutofit fontScale="90000"/>
          </a:bodyPr>
          <a:lstStyle/>
          <a:p>
            <a:r>
              <a:rPr lang="en-IN" b="1" spc="-15" dirty="0" smtClean="0"/>
              <a:t>Syntax</a:t>
            </a:r>
            <a:r>
              <a:rPr lang="en-IN" b="1" spc="-85" dirty="0" smtClean="0"/>
              <a:t> </a:t>
            </a:r>
            <a:r>
              <a:rPr lang="en-IN" b="1" dirty="0" smtClean="0"/>
              <a:t>tree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-5" dirty="0" smtClean="0">
                <a:latin typeface="Arial"/>
                <a:cs typeface="Arial"/>
              </a:rPr>
              <a:t>Example</a:t>
            </a:r>
            <a:r>
              <a:rPr lang="en-IN" b="1" spc="-15" dirty="0" smtClean="0">
                <a:latin typeface="Arial"/>
                <a:cs typeface="Arial"/>
              </a:rPr>
              <a:t> </a:t>
            </a:r>
            <a:r>
              <a:rPr lang="en-IN" b="1" dirty="0" smtClean="0">
                <a:latin typeface="Arial"/>
                <a:cs typeface="Arial"/>
              </a:rPr>
              <a:t>–</a:t>
            </a:r>
            <a:endParaRPr lang="en-IN" dirty="0" smtClean="0">
              <a:latin typeface="Arial"/>
              <a:cs typeface="Arial"/>
            </a:endParaRPr>
          </a:p>
          <a:p>
            <a:pPr marL="125730" indent="0">
              <a:lnSpc>
                <a:spcPct val="100000"/>
              </a:lnSpc>
              <a:buNone/>
            </a:pPr>
            <a:r>
              <a:rPr lang="en-IN" dirty="0" smtClean="0">
                <a:latin typeface="Arial"/>
                <a:cs typeface="Arial"/>
              </a:rPr>
              <a:t>	x = </a:t>
            </a:r>
            <a:r>
              <a:rPr lang="en-IN" spc="-5" dirty="0" smtClean="0">
                <a:latin typeface="Arial"/>
                <a:cs typeface="Arial"/>
              </a:rPr>
              <a:t>(a </a:t>
            </a:r>
            <a:r>
              <a:rPr lang="en-IN" dirty="0" smtClean="0">
                <a:latin typeface="Arial"/>
                <a:cs typeface="Arial"/>
              </a:rPr>
              <a:t>+ b * c) / (a – b *</a:t>
            </a:r>
            <a:r>
              <a:rPr lang="en-IN" spc="-165" dirty="0" smtClean="0">
                <a:latin typeface="Arial"/>
                <a:cs typeface="Arial"/>
              </a:rPr>
              <a:t> </a:t>
            </a:r>
            <a:r>
              <a:rPr lang="en-IN" dirty="0" smtClean="0">
                <a:latin typeface="Arial"/>
                <a:cs typeface="Arial"/>
              </a:rPr>
              <a:t>c)</a:t>
            </a:r>
          </a:p>
          <a:p>
            <a:endParaRPr lang="en-IN" dirty="0"/>
          </a:p>
        </p:txBody>
      </p:sp>
      <p:sp>
        <p:nvSpPr>
          <p:cNvPr id="4" name="object 72"/>
          <p:cNvSpPr/>
          <p:nvPr/>
        </p:nvSpPr>
        <p:spPr>
          <a:xfrm>
            <a:off x="3848225" y="2808470"/>
            <a:ext cx="5029200" cy="37769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44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852"/>
          </a:xfrm>
        </p:spPr>
        <p:txBody>
          <a:bodyPr/>
          <a:lstStyle/>
          <a:p>
            <a:r>
              <a:rPr lang="en-IN" b="1" spc="-10" dirty="0"/>
              <a:t>Postfix</a:t>
            </a:r>
            <a:r>
              <a:rPr lang="en-IN" b="1" spc="-45" dirty="0"/>
              <a:t> </a:t>
            </a:r>
            <a:r>
              <a:rPr lang="en-IN" b="1" spc="-5" dirty="0"/>
              <a:t>Notation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1978"/>
            <a:ext cx="10515600" cy="4618619"/>
          </a:xfrm>
        </p:spPr>
        <p:txBody>
          <a:bodyPr>
            <a:normAutofit/>
          </a:bodyPr>
          <a:lstStyle/>
          <a:p>
            <a:pPr marL="12700" marR="116839" algn="just">
              <a:lnSpc>
                <a:spcPts val="2590"/>
              </a:lnSpc>
              <a:spcBef>
                <a:spcPts val="425"/>
              </a:spcBef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ordinary (infix) way </a:t>
            </a:r>
            <a:r>
              <a:rPr lang="en-US" dirty="0" smtClean="0">
                <a:latin typeface="Arial"/>
                <a:cs typeface="Arial"/>
              </a:rPr>
              <a:t>of </a:t>
            </a:r>
            <a:r>
              <a:rPr lang="en-US" spc="-5" dirty="0" smtClean="0">
                <a:latin typeface="Arial"/>
                <a:cs typeface="Arial"/>
              </a:rPr>
              <a:t>writing the sum of </a:t>
            </a: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spc="-10" dirty="0" smtClean="0">
                <a:latin typeface="Arial"/>
                <a:cs typeface="Arial"/>
              </a:rPr>
              <a:t>and </a:t>
            </a:r>
            <a:r>
              <a:rPr lang="en-US" dirty="0" smtClean="0">
                <a:latin typeface="Arial"/>
                <a:cs typeface="Arial"/>
              </a:rPr>
              <a:t>b </a:t>
            </a:r>
            <a:r>
              <a:rPr lang="en-US" spc="-5" dirty="0" smtClean="0">
                <a:latin typeface="Arial"/>
                <a:cs typeface="Arial"/>
              </a:rPr>
              <a:t>is with operator  in the middle </a:t>
            </a:r>
            <a:r>
              <a:rPr lang="en-US" dirty="0" smtClean="0">
                <a:latin typeface="Arial"/>
                <a:cs typeface="Arial"/>
              </a:rPr>
              <a:t>: a +</a:t>
            </a:r>
            <a:r>
              <a:rPr lang="en-US" spc="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b</a:t>
            </a:r>
          </a:p>
          <a:p>
            <a:pPr marL="12700" marR="5080" algn="just">
              <a:spcBef>
                <a:spcPts val="560"/>
              </a:spcBef>
            </a:pP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postfix notation </a:t>
            </a:r>
            <a:r>
              <a:rPr lang="en-US" dirty="0" smtClean="0">
                <a:latin typeface="Arial"/>
                <a:cs typeface="Arial"/>
              </a:rPr>
              <a:t>for the </a:t>
            </a:r>
            <a:r>
              <a:rPr lang="en-US" spc="5" dirty="0" smtClean="0">
                <a:latin typeface="Arial"/>
                <a:cs typeface="Arial"/>
              </a:rPr>
              <a:t>same </a:t>
            </a:r>
            <a:r>
              <a:rPr lang="en-US" spc="-5" dirty="0" smtClean="0">
                <a:latin typeface="Arial"/>
                <a:cs typeface="Arial"/>
              </a:rPr>
              <a:t>expression places the operator </a:t>
            </a:r>
            <a:r>
              <a:rPr lang="en-US" dirty="0" smtClean="0">
                <a:latin typeface="Arial"/>
                <a:cs typeface="Arial"/>
              </a:rPr>
              <a:t>at  the </a:t>
            </a:r>
            <a:r>
              <a:rPr lang="en-US" spc="-5" dirty="0" smtClean="0">
                <a:latin typeface="Arial"/>
                <a:cs typeface="Arial"/>
              </a:rPr>
              <a:t>right </a:t>
            </a:r>
            <a:r>
              <a:rPr lang="en-US" spc="-10" dirty="0" smtClean="0">
                <a:latin typeface="Arial"/>
                <a:cs typeface="Arial"/>
              </a:rPr>
              <a:t>end </a:t>
            </a:r>
            <a:r>
              <a:rPr lang="en-US" spc="-5" dirty="0" smtClean="0">
                <a:latin typeface="Arial"/>
                <a:cs typeface="Arial"/>
              </a:rPr>
              <a:t>as </a:t>
            </a:r>
            <a:r>
              <a:rPr lang="en-US" dirty="0" err="1" smtClean="0">
                <a:latin typeface="Arial"/>
                <a:cs typeface="Arial"/>
              </a:rPr>
              <a:t>ab</a:t>
            </a:r>
            <a:r>
              <a:rPr lang="en-US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+. </a:t>
            </a:r>
          </a:p>
          <a:p>
            <a:pPr marL="12700" marR="5080" algn="just">
              <a:spcBef>
                <a:spcPts val="560"/>
              </a:spcBef>
            </a:pPr>
            <a:r>
              <a:rPr lang="en-US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general, if e1 and e2 </a:t>
            </a:r>
            <a:r>
              <a:rPr lang="en-US" dirty="0" smtClean="0">
                <a:latin typeface="Arial"/>
                <a:cs typeface="Arial"/>
              </a:rPr>
              <a:t>are </a:t>
            </a:r>
            <a:r>
              <a:rPr lang="en-US" spc="-10" dirty="0" smtClean="0">
                <a:latin typeface="Arial"/>
                <a:cs typeface="Arial"/>
              </a:rPr>
              <a:t>any </a:t>
            </a:r>
            <a:r>
              <a:rPr lang="en-US" spc="-5" dirty="0" smtClean="0">
                <a:latin typeface="Arial"/>
                <a:cs typeface="Arial"/>
              </a:rPr>
              <a:t>postfix  expressions, </a:t>
            </a:r>
            <a:r>
              <a:rPr lang="en-US" spc="-10" dirty="0" smtClean="0">
                <a:latin typeface="Arial"/>
                <a:cs typeface="Arial"/>
              </a:rPr>
              <a:t>and </a:t>
            </a:r>
            <a:r>
              <a:rPr lang="en-US" dirty="0" smtClean="0">
                <a:latin typeface="Arial"/>
                <a:cs typeface="Arial"/>
              </a:rPr>
              <a:t>+ </a:t>
            </a:r>
            <a:r>
              <a:rPr lang="en-US" spc="-5" dirty="0" smtClean="0">
                <a:latin typeface="Arial"/>
                <a:cs typeface="Arial"/>
              </a:rPr>
              <a:t>is </a:t>
            </a:r>
            <a:r>
              <a:rPr lang="en-US" spc="-10" dirty="0" smtClean="0">
                <a:latin typeface="Arial"/>
                <a:cs typeface="Arial"/>
              </a:rPr>
              <a:t>any binary </a:t>
            </a:r>
            <a:r>
              <a:rPr lang="en-US" spc="-5" dirty="0" smtClean="0">
                <a:latin typeface="Arial"/>
                <a:cs typeface="Arial"/>
              </a:rPr>
              <a:t>operator, the result of </a:t>
            </a:r>
            <a:r>
              <a:rPr lang="en-US" spc="-10" dirty="0" smtClean="0">
                <a:latin typeface="Arial"/>
                <a:cs typeface="Arial"/>
              </a:rPr>
              <a:t>applying </a:t>
            </a:r>
            <a:r>
              <a:rPr lang="en-US" dirty="0" smtClean="0">
                <a:latin typeface="Arial"/>
                <a:cs typeface="Arial"/>
              </a:rPr>
              <a:t>+ to  the </a:t>
            </a:r>
            <a:r>
              <a:rPr lang="en-US" spc="-10" dirty="0" smtClean="0">
                <a:latin typeface="Arial"/>
                <a:cs typeface="Arial"/>
              </a:rPr>
              <a:t>values denoted </a:t>
            </a:r>
            <a:r>
              <a:rPr lang="en-US" spc="-5" dirty="0" smtClean="0">
                <a:latin typeface="Arial"/>
                <a:cs typeface="Arial"/>
              </a:rPr>
              <a:t>by e1 </a:t>
            </a:r>
            <a:r>
              <a:rPr lang="en-US" spc="-10" dirty="0" smtClean="0">
                <a:latin typeface="Arial"/>
                <a:cs typeface="Arial"/>
              </a:rPr>
              <a:t>and </a:t>
            </a:r>
            <a:r>
              <a:rPr lang="en-US" spc="-5" dirty="0" smtClean="0">
                <a:latin typeface="Arial"/>
                <a:cs typeface="Arial"/>
              </a:rPr>
              <a:t>e2 is postfix notation </a:t>
            </a:r>
            <a:r>
              <a:rPr lang="en-US" dirty="0" smtClean="0">
                <a:latin typeface="Arial"/>
                <a:cs typeface="Arial"/>
              </a:rPr>
              <a:t>by </a:t>
            </a:r>
            <a:r>
              <a:rPr lang="en-US" spc="-10" dirty="0" smtClean="0">
                <a:latin typeface="Arial"/>
                <a:cs typeface="Arial"/>
              </a:rPr>
              <a:t>e1e2 </a:t>
            </a:r>
            <a:r>
              <a:rPr lang="en-US" spc="-5" dirty="0" smtClean="0">
                <a:latin typeface="Arial"/>
                <a:cs typeface="Arial"/>
              </a:rPr>
              <a:t>+. </a:t>
            </a:r>
          </a:p>
          <a:p>
            <a:pPr marL="12700" marR="5080" algn="just">
              <a:spcBef>
                <a:spcPts val="560"/>
              </a:spcBef>
            </a:pPr>
            <a:r>
              <a:rPr lang="en-US" spc="-10" dirty="0" smtClean="0">
                <a:latin typeface="Arial"/>
                <a:cs typeface="Arial"/>
              </a:rPr>
              <a:t>No  </a:t>
            </a:r>
            <a:r>
              <a:rPr lang="en-US" spc="-5" dirty="0" smtClean="0">
                <a:latin typeface="Arial"/>
                <a:cs typeface="Arial"/>
              </a:rPr>
              <a:t>parentheses are </a:t>
            </a:r>
            <a:r>
              <a:rPr lang="en-US" spc="-10" dirty="0" smtClean="0">
                <a:latin typeface="Arial"/>
                <a:cs typeface="Arial"/>
              </a:rPr>
              <a:t>needed in </a:t>
            </a:r>
            <a:r>
              <a:rPr lang="en-US" spc="-5" dirty="0" smtClean="0">
                <a:latin typeface="Arial"/>
                <a:cs typeface="Arial"/>
              </a:rPr>
              <a:t>postfix notation because the position </a:t>
            </a:r>
            <a:r>
              <a:rPr lang="en-US" spc="-10" dirty="0" smtClean="0">
                <a:latin typeface="Arial"/>
                <a:cs typeface="Arial"/>
              </a:rPr>
              <a:t>and  </a:t>
            </a:r>
            <a:r>
              <a:rPr lang="en-US" spc="-5" dirty="0" err="1" smtClean="0">
                <a:latin typeface="Arial"/>
                <a:cs typeface="Arial"/>
              </a:rPr>
              <a:t>arity</a:t>
            </a: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(number </a:t>
            </a:r>
            <a:r>
              <a:rPr lang="en-US" spc="-5" dirty="0" smtClean="0">
                <a:latin typeface="Arial"/>
                <a:cs typeface="Arial"/>
              </a:rPr>
              <a:t>of </a:t>
            </a:r>
            <a:r>
              <a:rPr lang="en-US" dirty="0" smtClean="0">
                <a:latin typeface="Arial"/>
                <a:cs typeface="Arial"/>
              </a:rPr>
              <a:t>arguments) </a:t>
            </a:r>
            <a:r>
              <a:rPr lang="en-US" spc="-5" dirty="0" smtClean="0">
                <a:latin typeface="Arial"/>
                <a:cs typeface="Arial"/>
              </a:rPr>
              <a:t>of the operators </a:t>
            </a:r>
            <a:r>
              <a:rPr lang="en-US" dirty="0" smtClean="0">
                <a:latin typeface="Arial"/>
                <a:cs typeface="Arial"/>
              </a:rPr>
              <a:t>permit </a:t>
            </a:r>
            <a:r>
              <a:rPr lang="en-US" spc="-10" dirty="0" smtClean="0">
                <a:latin typeface="Arial"/>
                <a:cs typeface="Arial"/>
              </a:rPr>
              <a:t>only </a:t>
            </a:r>
            <a:r>
              <a:rPr lang="en-US" spc="-5" dirty="0" smtClean="0">
                <a:latin typeface="Arial"/>
                <a:cs typeface="Arial"/>
              </a:rPr>
              <a:t>one way </a:t>
            </a:r>
            <a:r>
              <a:rPr lang="en-US" dirty="0" smtClean="0">
                <a:latin typeface="Arial"/>
                <a:cs typeface="Arial"/>
              </a:rPr>
              <a:t>to  </a:t>
            </a:r>
            <a:r>
              <a:rPr lang="en-US" spc="-5" dirty="0" smtClean="0">
                <a:latin typeface="Arial"/>
                <a:cs typeface="Arial"/>
              </a:rPr>
              <a:t>decode </a:t>
            </a: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spc="-5" dirty="0" smtClean="0">
                <a:latin typeface="Arial"/>
                <a:cs typeface="Arial"/>
              </a:rPr>
              <a:t>postfix </a:t>
            </a:r>
            <a:r>
              <a:rPr lang="en-US" spc="-10" dirty="0" smtClean="0">
                <a:latin typeface="Arial"/>
                <a:cs typeface="Arial"/>
              </a:rPr>
              <a:t>expression. </a:t>
            </a:r>
          </a:p>
          <a:p>
            <a:pPr marL="12700" marR="5080" algn="just">
              <a:spcBef>
                <a:spcPts val="560"/>
              </a:spcBef>
            </a:pPr>
            <a:r>
              <a:rPr lang="en-US" dirty="0" smtClean="0">
                <a:latin typeface="Arial"/>
                <a:cs typeface="Arial"/>
              </a:rPr>
              <a:t>In </a:t>
            </a:r>
            <a:r>
              <a:rPr lang="en-US" spc="-5" dirty="0" smtClean="0">
                <a:latin typeface="Arial"/>
                <a:cs typeface="Arial"/>
              </a:rPr>
              <a:t>postfix notation the </a:t>
            </a:r>
            <a:r>
              <a:rPr lang="en-US" spc="-10" dirty="0" smtClean="0">
                <a:latin typeface="Arial"/>
                <a:cs typeface="Arial"/>
              </a:rPr>
              <a:t>operator </a:t>
            </a:r>
            <a:r>
              <a:rPr lang="en-US" spc="-5" dirty="0" smtClean="0">
                <a:latin typeface="Arial"/>
                <a:cs typeface="Arial"/>
              </a:rPr>
              <a:t>follows  </a:t>
            </a:r>
            <a:r>
              <a:rPr lang="en-US" dirty="0" smtClean="0">
                <a:latin typeface="Arial"/>
                <a:cs typeface="Arial"/>
              </a:rPr>
              <a:t>the</a:t>
            </a:r>
            <a:r>
              <a:rPr lang="en-US" spc="-1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operand.</a:t>
            </a:r>
            <a:endParaRPr lang="en-US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04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8368"/>
          </a:xfrm>
        </p:spPr>
        <p:txBody>
          <a:bodyPr/>
          <a:lstStyle/>
          <a:p>
            <a:r>
              <a:rPr lang="en-IN" b="1" spc="-10" dirty="0" smtClean="0"/>
              <a:t>Postfix</a:t>
            </a:r>
            <a:r>
              <a:rPr lang="en-IN" b="1" spc="-45" dirty="0" smtClean="0"/>
              <a:t> </a:t>
            </a:r>
            <a:r>
              <a:rPr lang="en-IN" b="1" spc="-5" dirty="0" smtClean="0"/>
              <a:t>Notation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latin typeface="Arial"/>
                <a:cs typeface="Arial"/>
              </a:rPr>
              <a:t>Example</a:t>
            </a:r>
            <a:r>
              <a:rPr lang="en-US" b="1" spc="195" dirty="0">
                <a:latin typeface="Arial"/>
                <a:cs typeface="Arial"/>
              </a:rPr>
              <a:t> </a:t>
            </a:r>
            <a:r>
              <a:rPr lang="en-US" b="1" dirty="0">
                <a:latin typeface="Arial"/>
                <a:cs typeface="Arial"/>
              </a:rPr>
              <a:t>–</a:t>
            </a:r>
            <a:r>
              <a:rPr lang="en-US" b="1" spc="20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The</a:t>
            </a:r>
            <a:r>
              <a:rPr lang="en-US" spc="18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postfix</a:t>
            </a:r>
            <a:r>
              <a:rPr lang="en-US" spc="170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representation</a:t>
            </a:r>
            <a:r>
              <a:rPr lang="en-US" spc="18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of</a:t>
            </a:r>
            <a:r>
              <a:rPr lang="en-US" spc="19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the</a:t>
            </a:r>
            <a:r>
              <a:rPr lang="en-US" spc="185" dirty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expression</a:t>
            </a:r>
            <a:r>
              <a:rPr lang="en-US" spc="190" dirty="0">
                <a:latin typeface="Arial"/>
                <a:cs typeface="Arial"/>
              </a:rPr>
              <a:t> </a:t>
            </a:r>
            <a:r>
              <a:rPr lang="en-US" spc="190" dirty="0" smtClean="0">
                <a:latin typeface="Arial"/>
                <a:cs typeface="Arial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pc="190" dirty="0" smtClean="0">
                <a:latin typeface="Arial"/>
                <a:cs typeface="Arial"/>
              </a:rPr>
              <a:t>                  </a:t>
            </a:r>
            <a:r>
              <a:rPr lang="en-US" dirty="0" smtClean="0">
                <a:latin typeface="Arial"/>
                <a:cs typeface="Arial"/>
              </a:rPr>
              <a:t>(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185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– </a:t>
            </a:r>
            <a:r>
              <a:rPr lang="en-US" spc="-5" dirty="0" smtClean="0">
                <a:latin typeface="Arial"/>
                <a:cs typeface="Arial"/>
              </a:rPr>
              <a:t>b</a:t>
            </a:r>
            <a:r>
              <a:rPr lang="en-US" spc="-5" dirty="0">
                <a:latin typeface="Arial"/>
                <a:cs typeface="Arial"/>
              </a:rPr>
              <a:t>) </a:t>
            </a:r>
            <a:r>
              <a:rPr lang="en-US" dirty="0">
                <a:latin typeface="Arial"/>
                <a:cs typeface="Arial"/>
              </a:rPr>
              <a:t>* (c + </a:t>
            </a:r>
            <a:r>
              <a:rPr lang="en-US" spc="-5" dirty="0">
                <a:latin typeface="Arial"/>
                <a:cs typeface="Arial"/>
              </a:rPr>
              <a:t>d) </a:t>
            </a:r>
            <a:r>
              <a:rPr lang="en-US" dirty="0">
                <a:latin typeface="Arial"/>
                <a:cs typeface="Arial"/>
              </a:rPr>
              <a:t>+ (a – </a:t>
            </a:r>
            <a:r>
              <a:rPr lang="en-US" spc="-5" dirty="0">
                <a:latin typeface="Arial"/>
                <a:cs typeface="Arial"/>
              </a:rPr>
              <a:t>b)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is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6334" y="3231455"/>
            <a:ext cx="2458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dirty="0" err="1" smtClean="0">
                <a:latin typeface="Arial"/>
                <a:cs typeface="Arial"/>
              </a:rPr>
              <a:t>ab</a:t>
            </a:r>
            <a:r>
              <a:rPr lang="en-IN" sz="2400" dirty="0" smtClean="0">
                <a:latin typeface="Arial"/>
                <a:cs typeface="Arial"/>
              </a:rPr>
              <a:t> – cd + </a:t>
            </a:r>
            <a:r>
              <a:rPr lang="en-IN" sz="2400" dirty="0" err="1" smtClean="0">
                <a:latin typeface="Arial"/>
                <a:cs typeface="Arial"/>
              </a:rPr>
              <a:t>ab</a:t>
            </a:r>
            <a:r>
              <a:rPr lang="en-IN" sz="2400" spc="-105" dirty="0" smtClean="0">
                <a:latin typeface="Arial"/>
                <a:cs typeface="Arial"/>
              </a:rPr>
              <a:t> </a:t>
            </a:r>
            <a:r>
              <a:rPr lang="en-IN" sz="2400" dirty="0" smtClean="0">
                <a:latin typeface="Arial"/>
                <a:cs typeface="Arial"/>
              </a:rPr>
              <a:t>-+*.</a:t>
            </a:r>
            <a:endParaRPr lang="en-IN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541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9215"/>
            <a:ext cx="10515600" cy="755337"/>
          </a:xfrm>
        </p:spPr>
        <p:txBody>
          <a:bodyPr/>
          <a:lstStyle/>
          <a:p>
            <a:r>
              <a:rPr lang="en-IN" b="1" spc="-10" dirty="0"/>
              <a:t>Three-Address</a:t>
            </a:r>
            <a:r>
              <a:rPr lang="en-IN" b="1" spc="-35" dirty="0"/>
              <a:t> </a:t>
            </a:r>
            <a:r>
              <a:rPr lang="en-IN" b="1" spc="-10" dirty="0"/>
              <a:t>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6" y="875763"/>
            <a:ext cx="10851524" cy="5512157"/>
          </a:xfrm>
        </p:spPr>
        <p:txBody>
          <a:bodyPr>
            <a:noAutofit/>
          </a:bodyPr>
          <a:lstStyle/>
          <a:p>
            <a:pPr marL="12700" marR="5080" algn="just">
              <a:lnSpc>
                <a:spcPct val="102000"/>
              </a:lnSpc>
              <a:spcBef>
                <a:spcPts val="290"/>
              </a:spcBef>
            </a:pPr>
            <a:r>
              <a:rPr lang="en-US" sz="2400" dirty="0" smtClean="0">
                <a:latin typeface="Arial"/>
                <a:cs typeface="Arial"/>
              </a:rPr>
              <a:t>A </a:t>
            </a:r>
            <a:r>
              <a:rPr lang="en-US" sz="2400" spc="-5" dirty="0" smtClean="0">
                <a:latin typeface="Arial"/>
                <a:cs typeface="Arial"/>
              </a:rPr>
              <a:t>statement involving no </a:t>
            </a:r>
            <a:r>
              <a:rPr lang="en-US" sz="2400" dirty="0" smtClean="0">
                <a:latin typeface="Arial"/>
                <a:cs typeface="Arial"/>
              </a:rPr>
              <a:t>more than three </a:t>
            </a:r>
            <a:r>
              <a:rPr lang="en-US" sz="2400" spc="-5" dirty="0" smtClean="0">
                <a:latin typeface="Arial"/>
                <a:cs typeface="Arial"/>
              </a:rPr>
              <a:t>references(two for </a:t>
            </a:r>
            <a:r>
              <a:rPr lang="en-US" sz="2400" dirty="0" smtClean="0">
                <a:latin typeface="Arial"/>
                <a:cs typeface="Arial"/>
              </a:rPr>
              <a:t>operands and one </a:t>
            </a:r>
            <a:r>
              <a:rPr lang="en-US" sz="2400" spc="-5" dirty="0" smtClean="0">
                <a:latin typeface="Arial"/>
                <a:cs typeface="Arial"/>
              </a:rPr>
              <a:t>for  </a:t>
            </a:r>
            <a:r>
              <a:rPr lang="en-US" sz="2400" dirty="0" smtClean="0">
                <a:latin typeface="Arial"/>
                <a:cs typeface="Arial"/>
              </a:rPr>
              <a:t>result) is </a:t>
            </a:r>
            <a:r>
              <a:rPr lang="en-US" sz="2400" spc="-5" dirty="0" smtClean="0">
                <a:latin typeface="Arial"/>
                <a:cs typeface="Arial"/>
              </a:rPr>
              <a:t>known as </a:t>
            </a:r>
            <a:r>
              <a:rPr lang="en-US" sz="2400" dirty="0" smtClean="0">
                <a:latin typeface="Arial"/>
                <a:cs typeface="Arial"/>
              </a:rPr>
              <a:t>three address </a:t>
            </a:r>
            <a:r>
              <a:rPr lang="en-US" sz="2400" spc="-5" dirty="0" smtClean="0">
                <a:latin typeface="Arial"/>
                <a:cs typeface="Arial"/>
              </a:rPr>
              <a:t>statement. </a:t>
            </a:r>
          </a:p>
          <a:p>
            <a:pPr marL="12700" marR="5080" algn="just">
              <a:lnSpc>
                <a:spcPct val="102000"/>
              </a:lnSpc>
              <a:spcBef>
                <a:spcPts val="290"/>
              </a:spcBef>
            </a:pPr>
            <a:r>
              <a:rPr lang="en-US" sz="2400" dirty="0" smtClean="0">
                <a:latin typeface="Arial"/>
                <a:cs typeface="Arial"/>
              </a:rPr>
              <a:t>A sequence of </a:t>
            </a:r>
            <a:r>
              <a:rPr lang="en-US" sz="2400" spc="-5" dirty="0" smtClean="0">
                <a:latin typeface="Arial"/>
                <a:cs typeface="Arial"/>
              </a:rPr>
              <a:t>three </a:t>
            </a:r>
            <a:r>
              <a:rPr lang="en-US" sz="2400" dirty="0" smtClean="0">
                <a:latin typeface="Arial"/>
                <a:cs typeface="Arial"/>
              </a:rPr>
              <a:t>address  </a:t>
            </a:r>
            <a:r>
              <a:rPr lang="en-US" sz="2400" spc="-5" dirty="0" smtClean="0">
                <a:latin typeface="Arial"/>
                <a:cs typeface="Arial"/>
              </a:rPr>
              <a:t>statements </a:t>
            </a:r>
            <a:r>
              <a:rPr lang="en-US" sz="2400" dirty="0" smtClean="0">
                <a:latin typeface="Arial"/>
                <a:cs typeface="Arial"/>
              </a:rPr>
              <a:t>is </a:t>
            </a:r>
            <a:r>
              <a:rPr lang="en-US" sz="2400" spc="-5" dirty="0" smtClean="0">
                <a:latin typeface="Arial"/>
                <a:cs typeface="Arial"/>
              </a:rPr>
              <a:t>known as three </a:t>
            </a:r>
            <a:r>
              <a:rPr lang="en-US" sz="2400" dirty="0" smtClean="0">
                <a:latin typeface="Arial"/>
                <a:cs typeface="Arial"/>
              </a:rPr>
              <a:t>address code. Three address </a:t>
            </a:r>
            <a:r>
              <a:rPr lang="en-US" sz="2400" spc="-5" dirty="0" smtClean="0">
                <a:latin typeface="Arial"/>
                <a:cs typeface="Arial"/>
              </a:rPr>
              <a:t>statement is </a:t>
            </a:r>
            <a:r>
              <a:rPr lang="en-US" sz="2400" dirty="0" smtClean="0">
                <a:latin typeface="Arial"/>
                <a:cs typeface="Arial"/>
              </a:rPr>
              <a:t>of </a:t>
            </a:r>
            <a:r>
              <a:rPr lang="en-US" sz="2400" spc="-5" dirty="0" smtClean="0">
                <a:latin typeface="Arial"/>
                <a:cs typeface="Arial"/>
              </a:rPr>
              <a:t>the  </a:t>
            </a:r>
            <a:r>
              <a:rPr lang="en-US" sz="2400" dirty="0" smtClean="0">
                <a:latin typeface="Arial"/>
                <a:cs typeface="Arial"/>
              </a:rPr>
              <a:t>form x = y op z , here x, y, z </a:t>
            </a:r>
            <a:r>
              <a:rPr lang="en-US" sz="2400" spc="-10" dirty="0" smtClean="0">
                <a:latin typeface="Arial"/>
                <a:cs typeface="Arial"/>
              </a:rPr>
              <a:t>will </a:t>
            </a:r>
            <a:r>
              <a:rPr lang="en-US" sz="2400" dirty="0" smtClean="0">
                <a:latin typeface="Arial"/>
                <a:cs typeface="Arial"/>
              </a:rPr>
              <a:t>have address (memory location). </a:t>
            </a:r>
          </a:p>
          <a:p>
            <a:pPr marL="12700" marR="5080" algn="just">
              <a:lnSpc>
                <a:spcPct val="102000"/>
              </a:lnSpc>
              <a:spcBef>
                <a:spcPts val="290"/>
              </a:spcBef>
            </a:pPr>
            <a:r>
              <a:rPr lang="en-US" sz="2400" spc="-5" dirty="0" smtClean="0">
                <a:latin typeface="Arial"/>
                <a:cs typeface="Arial"/>
              </a:rPr>
              <a:t>Sometimes </a:t>
            </a:r>
            <a:r>
              <a:rPr lang="en-US" sz="2400" dirty="0" smtClean="0">
                <a:latin typeface="Arial"/>
                <a:cs typeface="Arial"/>
              </a:rPr>
              <a:t>a  </a:t>
            </a:r>
            <a:r>
              <a:rPr lang="en-US" sz="2400" spc="-5" dirty="0" smtClean="0">
                <a:latin typeface="Arial"/>
                <a:cs typeface="Arial"/>
              </a:rPr>
              <a:t>statement might </a:t>
            </a:r>
            <a:r>
              <a:rPr lang="en-US" sz="2400" dirty="0" smtClean="0">
                <a:latin typeface="Arial"/>
                <a:cs typeface="Arial"/>
              </a:rPr>
              <a:t>contain less than three references but </a:t>
            </a:r>
            <a:r>
              <a:rPr lang="en-US" sz="2400" spc="-5" dirty="0" smtClean="0">
                <a:latin typeface="Arial"/>
                <a:cs typeface="Arial"/>
              </a:rPr>
              <a:t>it is still </a:t>
            </a:r>
            <a:r>
              <a:rPr lang="en-US" sz="2400" dirty="0" smtClean="0">
                <a:latin typeface="Arial"/>
                <a:cs typeface="Arial"/>
              </a:rPr>
              <a:t>called </a:t>
            </a:r>
            <a:r>
              <a:rPr lang="en-US" sz="2400" spc="-5" dirty="0" smtClean="0">
                <a:latin typeface="Arial"/>
                <a:cs typeface="Arial"/>
              </a:rPr>
              <a:t>three  </a:t>
            </a:r>
            <a:r>
              <a:rPr lang="en-US" sz="2400" dirty="0" smtClean="0">
                <a:latin typeface="Arial"/>
                <a:cs typeface="Arial"/>
              </a:rPr>
              <a:t>address</a:t>
            </a:r>
            <a:r>
              <a:rPr lang="en-US" sz="2400" spc="-5" dirty="0" smtClean="0">
                <a:latin typeface="Arial"/>
                <a:cs typeface="Arial"/>
              </a:rPr>
              <a:t> statement.</a:t>
            </a:r>
            <a:endParaRPr lang="en-US" sz="2400" dirty="0" smtClean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700"/>
              </a:spcBef>
            </a:pPr>
            <a:r>
              <a:rPr lang="en-US" sz="2400" dirty="0" smtClean="0">
                <a:latin typeface="Arial"/>
                <a:cs typeface="Arial"/>
              </a:rPr>
              <a:t>For </a:t>
            </a:r>
            <a:r>
              <a:rPr lang="en-US" sz="2400" spc="-5" dirty="0" smtClean="0">
                <a:latin typeface="Arial"/>
                <a:cs typeface="Arial"/>
              </a:rPr>
              <a:t>Example :a </a:t>
            </a:r>
            <a:r>
              <a:rPr lang="en-US" sz="2400" dirty="0" smtClean="0">
                <a:latin typeface="Arial"/>
                <a:cs typeface="Arial"/>
              </a:rPr>
              <a:t>= b + c *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d;</a:t>
            </a:r>
          </a:p>
          <a:p>
            <a:pPr marR="5080" lvl="1">
              <a:lnSpc>
                <a:spcPct val="100000"/>
              </a:lnSpc>
              <a:spcBef>
                <a:spcPts val="100"/>
              </a:spcBef>
              <a:tabLst>
                <a:tab pos="615950" algn="l"/>
                <a:tab pos="2179955" algn="l"/>
                <a:tab pos="2898775" algn="l"/>
                <a:tab pos="4153535" algn="l"/>
                <a:tab pos="4668520" algn="l"/>
                <a:tab pos="5116195" algn="l"/>
                <a:tab pos="5493385" algn="l"/>
                <a:tab pos="6321425" algn="l"/>
              </a:tabLst>
            </a:pPr>
            <a:r>
              <a:rPr lang="en-US" sz="2000" spc="5" dirty="0" smtClean="0">
                <a:latin typeface="Arial"/>
                <a:cs typeface="Arial"/>
              </a:rPr>
              <a:t>Th</a:t>
            </a:r>
            <a:r>
              <a:rPr lang="en-US" sz="2000" dirty="0" smtClean="0">
                <a:latin typeface="Arial"/>
                <a:cs typeface="Arial"/>
              </a:rPr>
              <a:t>e i</a:t>
            </a:r>
            <a:r>
              <a:rPr lang="en-US" sz="2000" spc="-5" dirty="0" smtClean="0">
                <a:latin typeface="Arial"/>
                <a:cs typeface="Arial"/>
              </a:rPr>
              <a:t>n</a:t>
            </a:r>
            <a:r>
              <a:rPr lang="en-US" sz="2000" dirty="0" smtClean="0">
                <a:latin typeface="Arial"/>
                <a:cs typeface="Arial"/>
              </a:rPr>
              <a:t>t</a:t>
            </a:r>
            <a:r>
              <a:rPr lang="en-US" sz="2000" spc="-5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rm</a:t>
            </a:r>
            <a:r>
              <a:rPr lang="en-US" sz="2000" spc="5" dirty="0" smtClean="0">
                <a:latin typeface="Arial"/>
                <a:cs typeface="Arial"/>
              </a:rPr>
              <a:t>e</a:t>
            </a:r>
            <a:r>
              <a:rPr lang="en-US" sz="2000" spc="-5" dirty="0" smtClean="0">
                <a:latin typeface="Arial"/>
                <a:cs typeface="Arial"/>
              </a:rPr>
              <a:t>d</a:t>
            </a:r>
            <a:r>
              <a:rPr lang="en-US" sz="2000" dirty="0" smtClean="0">
                <a:latin typeface="Arial"/>
                <a:cs typeface="Arial"/>
              </a:rPr>
              <a:t>i</a:t>
            </a:r>
            <a:r>
              <a:rPr lang="en-US" sz="2000" spc="-5" dirty="0" smtClean="0">
                <a:latin typeface="Arial"/>
                <a:cs typeface="Arial"/>
              </a:rPr>
              <a:t>a</a:t>
            </a:r>
            <a:r>
              <a:rPr lang="en-US" sz="2000" dirty="0" smtClean="0">
                <a:latin typeface="Arial"/>
                <a:cs typeface="Arial"/>
              </a:rPr>
              <a:t>te	</a:t>
            </a:r>
            <a:r>
              <a:rPr lang="en-US" sz="2000" spc="5" dirty="0" smtClean="0">
                <a:latin typeface="Arial"/>
                <a:cs typeface="Arial"/>
              </a:rPr>
              <a:t>co</a:t>
            </a:r>
            <a:r>
              <a:rPr lang="en-US" sz="2000" spc="-5" dirty="0" smtClean="0">
                <a:latin typeface="Arial"/>
                <a:cs typeface="Arial"/>
              </a:rPr>
              <a:t>d</a:t>
            </a:r>
            <a:r>
              <a:rPr lang="en-US" sz="2000" dirty="0" smtClean="0">
                <a:latin typeface="Arial"/>
                <a:cs typeface="Arial"/>
              </a:rPr>
              <a:t>e </a:t>
            </a:r>
            <a:r>
              <a:rPr lang="en-US" sz="2000" spc="-5" dirty="0" smtClean="0">
                <a:latin typeface="Arial"/>
                <a:cs typeface="Arial"/>
              </a:rPr>
              <a:t>g</a:t>
            </a:r>
            <a:r>
              <a:rPr lang="en-US" sz="2000" spc="5" dirty="0" smtClean="0">
                <a:latin typeface="Arial"/>
                <a:cs typeface="Arial"/>
              </a:rPr>
              <a:t>e</a:t>
            </a:r>
            <a:r>
              <a:rPr lang="en-US" sz="2000" spc="-5" dirty="0" smtClean="0">
                <a:latin typeface="Arial"/>
                <a:cs typeface="Arial"/>
              </a:rPr>
              <a:t>n</a:t>
            </a:r>
            <a:r>
              <a:rPr lang="en-US" sz="2000" spc="5" dirty="0" smtClean="0">
                <a:latin typeface="Arial"/>
                <a:cs typeface="Arial"/>
              </a:rPr>
              <a:t>e</a:t>
            </a:r>
            <a:r>
              <a:rPr lang="en-US" sz="2000" dirty="0" smtClean="0">
                <a:latin typeface="Arial"/>
                <a:cs typeface="Arial"/>
              </a:rPr>
              <a:t>r</a:t>
            </a:r>
            <a:r>
              <a:rPr lang="en-US" sz="2000" spc="5" dirty="0" smtClean="0">
                <a:latin typeface="Arial"/>
                <a:cs typeface="Arial"/>
              </a:rPr>
              <a:t>a</a:t>
            </a:r>
            <a:r>
              <a:rPr lang="en-US" sz="2000" spc="-10" dirty="0" smtClean="0">
                <a:latin typeface="Arial"/>
                <a:cs typeface="Arial"/>
              </a:rPr>
              <a:t>t</a:t>
            </a:r>
            <a:r>
              <a:rPr lang="en-US" sz="2000" spc="5" dirty="0" smtClean="0">
                <a:latin typeface="Arial"/>
                <a:cs typeface="Arial"/>
              </a:rPr>
              <a:t>o</a:t>
            </a:r>
            <a:r>
              <a:rPr lang="en-US" sz="2000" dirty="0" smtClean="0">
                <a:latin typeface="Arial"/>
                <a:cs typeface="Arial"/>
              </a:rPr>
              <a:t>r	</a:t>
            </a:r>
            <a:r>
              <a:rPr lang="en-US" sz="2000" spc="-15" dirty="0" smtClean="0">
                <a:latin typeface="Arial"/>
                <a:cs typeface="Arial"/>
              </a:rPr>
              <a:t>w</a:t>
            </a:r>
            <a:r>
              <a:rPr lang="en-US" sz="2000" spc="-5" dirty="0" smtClean="0">
                <a:latin typeface="Arial"/>
                <a:cs typeface="Arial"/>
              </a:rPr>
              <a:t>il</a:t>
            </a:r>
            <a:r>
              <a:rPr lang="en-US" sz="2000" dirty="0" smtClean="0">
                <a:latin typeface="Arial"/>
                <a:cs typeface="Arial"/>
              </a:rPr>
              <a:t>l	</a:t>
            </a:r>
            <a:r>
              <a:rPr lang="en-US" sz="2000" spc="-10" dirty="0" smtClean="0">
                <a:latin typeface="Arial"/>
                <a:cs typeface="Arial"/>
              </a:rPr>
              <a:t>t</a:t>
            </a:r>
            <a:r>
              <a:rPr lang="en-US" sz="2000" spc="10" dirty="0" smtClean="0">
                <a:latin typeface="Arial"/>
                <a:cs typeface="Arial"/>
              </a:rPr>
              <a:t>r</a:t>
            </a:r>
            <a:r>
              <a:rPr lang="en-US" sz="2000" dirty="0" smtClean="0">
                <a:latin typeface="Arial"/>
                <a:cs typeface="Arial"/>
              </a:rPr>
              <a:t>y </a:t>
            </a:r>
            <a:r>
              <a:rPr lang="en-US" sz="2000" spc="-10" dirty="0" smtClean="0">
                <a:latin typeface="Arial"/>
                <a:cs typeface="Arial"/>
              </a:rPr>
              <a:t>t</a:t>
            </a:r>
            <a:r>
              <a:rPr lang="en-US" sz="2000" dirty="0" smtClean="0">
                <a:latin typeface="Arial"/>
                <a:cs typeface="Arial"/>
              </a:rPr>
              <a:t>o </a:t>
            </a:r>
            <a:r>
              <a:rPr lang="en-US" sz="2000" spc="-5" dirty="0" smtClean="0">
                <a:latin typeface="Arial"/>
                <a:cs typeface="Arial"/>
              </a:rPr>
              <a:t>d</a:t>
            </a:r>
            <a:r>
              <a:rPr lang="en-US" sz="2000" dirty="0" smtClean="0">
                <a:latin typeface="Arial"/>
                <a:cs typeface="Arial"/>
              </a:rPr>
              <a:t>i</a:t>
            </a:r>
            <a:r>
              <a:rPr lang="en-US" sz="2000" spc="-10" dirty="0" smtClean="0">
                <a:latin typeface="Arial"/>
                <a:cs typeface="Arial"/>
              </a:rPr>
              <a:t>v</a:t>
            </a:r>
            <a:r>
              <a:rPr lang="en-US" sz="2000" dirty="0" smtClean="0">
                <a:latin typeface="Arial"/>
                <a:cs typeface="Arial"/>
              </a:rPr>
              <a:t>i</a:t>
            </a:r>
            <a:r>
              <a:rPr lang="en-US" sz="2000" spc="-5" dirty="0" smtClean="0">
                <a:latin typeface="Arial"/>
                <a:cs typeface="Arial"/>
              </a:rPr>
              <a:t>d</a:t>
            </a:r>
            <a:r>
              <a:rPr lang="en-US" sz="2000" dirty="0" smtClean="0">
                <a:latin typeface="Arial"/>
                <a:cs typeface="Arial"/>
              </a:rPr>
              <a:t>e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spc="-10" dirty="0" smtClean="0">
                <a:latin typeface="Arial"/>
                <a:cs typeface="Arial"/>
              </a:rPr>
              <a:t>t</a:t>
            </a:r>
            <a:r>
              <a:rPr lang="en-US" sz="2000" spc="5" dirty="0" smtClean="0">
                <a:latin typeface="Arial"/>
                <a:cs typeface="Arial"/>
              </a:rPr>
              <a:t>h</a:t>
            </a:r>
            <a:r>
              <a:rPr lang="en-US" sz="2000" spc="-5" dirty="0" smtClean="0">
                <a:latin typeface="Arial"/>
                <a:cs typeface="Arial"/>
              </a:rPr>
              <a:t>i</a:t>
            </a:r>
            <a:r>
              <a:rPr lang="en-US" sz="2000" dirty="0" smtClean="0">
                <a:latin typeface="Arial"/>
                <a:cs typeface="Arial"/>
              </a:rPr>
              <a:t>s   </a:t>
            </a:r>
            <a:r>
              <a:rPr lang="en-IN" sz="2000" spc="-5" dirty="0" smtClean="0">
                <a:latin typeface="Arial"/>
                <a:cs typeface="Arial"/>
              </a:rPr>
              <a:t>e</a:t>
            </a:r>
            <a:r>
              <a:rPr lang="en-IN" sz="2000" dirty="0" smtClean="0">
                <a:latin typeface="Arial"/>
                <a:cs typeface="Arial"/>
              </a:rPr>
              <a:t>x</a:t>
            </a:r>
            <a:r>
              <a:rPr lang="en-IN" sz="2000" spc="-5" dirty="0" smtClean="0">
                <a:latin typeface="Arial"/>
                <a:cs typeface="Arial"/>
              </a:rPr>
              <a:t>p</a:t>
            </a:r>
            <a:r>
              <a:rPr lang="en-IN" sz="2000" spc="10" dirty="0" smtClean="0">
                <a:latin typeface="Arial"/>
                <a:cs typeface="Arial"/>
              </a:rPr>
              <a:t>r</a:t>
            </a:r>
            <a:r>
              <a:rPr lang="en-IN" sz="2000" spc="-5" dirty="0" smtClean="0">
                <a:latin typeface="Arial"/>
                <a:cs typeface="Arial"/>
              </a:rPr>
              <a:t>e</a:t>
            </a:r>
            <a:r>
              <a:rPr lang="en-IN" sz="2000" spc="5" dirty="0" smtClean="0">
                <a:latin typeface="Arial"/>
                <a:cs typeface="Arial"/>
              </a:rPr>
              <a:t>ss</a:t>
            </a:r>
            <a:r>
              <a:rPr lang="en-IN" sz="2000" spc="-5" dirty="0" smtClean="0">
                <a:latin typeface="Arial"/>
                <a:cs typeface="Arial"/>
              </a:rPr>
              <a:t>i</a:t>
            </a:r>
            <a:r>
              <a:rPr lang="en-IN" sz="2000" spc="5" dirty="0" smtClean="0">
                <a:latin typeface="Arial"/>
                <a:cs typeface="Arial"/>
              </a:rPr>
              <a:t>o</a:t>
            </a:r>
            <a:r>
              <a:rPr lang="en-IN" sz="2000" dirty="0" smtClean="0">
                <a:latin typeface="Arial"/>
                <a:cs typeface="Arial"/>
              </a:rPr>
              <a:t>n </a:t>
            </a:r>
            <a:r>
              <a:rPr lang="en-IN" sz="2000" spc="-5" dirty="0" smtClean="0">
                <a:latin typeface="Arial"/>
                <a:cs typeface="Arial"/>
              </a:rPr>
              <a:t>i</a:t>
            </a:r>
            <a:r>
              <a:rPr lang="en-IN" sz="2000" spc="5" dirty="0" smtClean="0">
                <a:latin typeface="Arial"/>
                <a:cs typeface="Arial"/>
              </a:rPr>
              <a:t>n</a:t>
            </a:r>
            <a:r>
              <a:rPr lang="en-IN" sz="2000" spc="-10" dirty="0" smtClean="0">
                <a:latin typeface="Arial"/>
                <a:cs typeface="Arial"/>
              </a:rPr>
              <a:t>t</a:t>
            </a:r>
            <a:r>
              <a:rPr lang="en-IN" sz="2000" dirty="0" smtClean="0">
                <a:latin typeface="Arial"/>
                <a:cs typeface="Arial"/>
              </a:rPr>
              <a:t>o</a:t>
            </a:r>
            <a:r>
              <a:rPr lang="en-IN" sz="2000" dirty="0">
                <a:latin typeface="Arial"/>
                <a:cs typeface="Arial"/>
              </a:rPr>
              <a:t> </a:t>
            </a:r>
            <a:r>
              <a:rPr lang="en-IN" sz="2000" dirty="0" smtClean="0">
                <a:latin typeface="Arial"/>
                <a:cs typeface="Arial"/>
              </a:rPr>
              <a:t>                                  s</a:t>
            </a:r>
            <a:r>
              <a:rPr lang="en-IN" sz="2000" spc="5" dirty="0" smtClean="0">
                <a:latin typeface="Arial"/>
                <a:cs typeface="Arial"/>
              </a:rPr>
              <a:t>ub</a:t>
            </a:r>
            <a:r>
              <a:rPr lang="en-IN" sz="2000" dirty="0" smtClean="0">
                <a:latin typeface="Arial"/>
                <a:cs typeface="Arial"/>
              </a:rPr>
              <a:t>-</a:t>
            </a:r>
            <a:r>
              <a:rPr lang="en-US" sz="2000" dirty="0" smtClean="0">
                <a:latin typeface="Arial"/>
                <a:cs typeface="Arial"/>
              </a:rPr>
              <a:t>expressions and then </a:t>
            </a:r>
            <a:r>
              <a:rPr lang="en-US" sz="2000" spc="-5" dirty="0" smtClean="0">
                <a:latin typeface="Arial"/>
                <a:cs typeface="Arial"/>
              </a:rPr>
              <a:t>generate the </a:t>
            </a:r>
            <a:r>
              <a:rPr lang="en-US" sz="2000" dirty="0" smtClean="0">
                <a:latin typeface="Arial"/>
                <a:cs typeface="Arial"/>
              </a:rPr>
              <a:t>corresponding</a:t>
            </a:r>
            <a:r>
              <a:rPr lang="en-US" sz="2000" spc="-1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code.</a:t>
            </a:r>
          </a:p>
          <a:p>
            <a:pPr marL="2409825" marR="3067050" indent="0">
              <a:lnSpc>
                <a:spcPct val="120800"/>
              </a:lnSpc>
              <a:buNone/>
            </a:pPr>
            <a:r>
              <a:rPr lang="en-US" sz="2000" dirty="0" smtClean="0">
                <a:latin typeface="Arial"/>
                <a:cs typeface="Arial"/>
              </a:rPr>
              <a:t>r1 = c * d;  </a:t>
            </a:r>
          </a:p>
          <a:p>
            <a:pPr marL="2409825" marR="3067050" indent="0">
              <a:lnSpc>
                <a:spcPct val="120800"/>
              </a:lnSpc>
              <a:buNone/>
            </a:pPr>
            <a:r>
              <a:rPr lang="en-US" sz="2000" dirty="0" smtClean="0">
                <a:latin typeface="Arial"/>
                <a:cs typeface="Arial"/>
              </a:rPr>
              <a:t>r2 = b +</a:t>
            </a:r>
            <a:r>
              <a:rPr lang="en-US" sz="2000" spc="-105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r1; </a:t>
            </a:r>
          </a:p>
          <a:p>
            <a:pPr marL="2409825" marR="3067050" indent="0">
              <a:lnSpc>
                <a:spcPct val="120800"/>
              </a:lnSpc>
              <a:buNone/>
            </a:pPr>
            <a:r>
              <a:rPr lang="en-US" sz="2000" dirty="0" smtClean="0">
                <a:latin typeface="Arial"/>
                <a:cs typeface="Arial"/>
              </a:rPr>
              <a:t>a =</a:t>
            </a:r>
            <a:r>
              <a:rPr lang="en-US" sz="2000" spc="-2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r2</a:t>
            </a:r>
          </a:p>
          <a:p>
            <a:pPr marL="12700" algn="just">
              <a:lnSpc>
                <a:spcPct val="100000"/>
              </a:lnSpc>
              <a:spcBef>
                <a:spcPts val="1700"/>
              </a:spcBef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45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IN" b="1" spc="-10" dirty="0"/>
              <a:t>Three-Address</a:t>
            </a:r>
            <a:r>
              <a:rPr lang="en-IN" b="1" spc="-35" dirty="0"/>
              <a:t> </a:t>
            </a:r>
            <a:r>
              <a:rPr lang="en-IN" b="1" spc="-10" dirty="0"/>
              <a:t>Code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8946"/>
            <a:ext cx="10515600" cy="5108017"/>
          </a:xfrm>
        </p:spPr>
        <p:txBody>
          <a:bodyPr/>
          <a:lstStyle/>
          <a:p>
            <a:pPr marL="392430" marR="17780" algn="just">
              <a:lnSpc>
                <a:spcPct val="1000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A three-address code has at </a:t>
            </a:r>
            <a:r>
              <a:rPr lang="en-US" spc="5" dirty="0" smtClean="0">
                <a:latin typeface="Arial"/>
                <a:cs typeface="Arial"/>
              </a:rPr>
              <a:t>most </a:t>
            </a:r>
            <a:r>
              <a:rPr lang="en-US" spc="-5" dirty="0" smtClean="0">
                <a:latin typeface="Arial"/>
                <a:cs typeface="Arial"/>
              </a:rPr>
              <a:t>three </a:t>
            </a:r>
            <a:r>
              <a:rPr lang="en-US" dirty="0" smtClean="0">
                <a:latin typeface="Arial"/>
                <a:cs typeface="Arial"/>
              </a:rPr>
              <a:t>address  locations </a:t>
            </a:r>
            <a:r>
              <a:rPr lang="en-US" spc="-5" dirty="0" smtClean="0">
                <a:latin typeface="Arial"/>
                <a:cs typeface="Arial"/>
              </a:rPr>
              <a:t>to calculate the expression. </a:t>
            </a:r>
            <a:r>
              <a:rPr lang="en-US" dirty="0" smtClean="0">
                <a:latin typeface="Arial"/>
                <a:cs typeface="Arial"/>
              </a:rPr>
              <a:t>A </a:t>
            </a:r>
            <a:r>
              <a:rPr lang="en-US" spc="-5" dirty="0" smtClean="0">
                <a:latin typeface="Arial"/>
                <a:cs typeface="Arial"/>
              </a:rPr>
              <a:t>three-  </a:t>
            </a:r>
            <a:r>
              <a:rPr lang="en-US" dirty="0" smtClean="0">
                <a:latin typeface="Arial"/>
                <a:cs typeface="Arial"/>
              </a:rPr>
              <a:t>address code can be represented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spc="-10" dirty="0" smtClean="0">
                <a:latin typeface="Arial"/>
                <a:cs typeface="Arial"/>
              </a:rPr>
              <a:t>three </a:t>
            </a:r>
            <a:r>
              <a:rPr lang="en-US" dirty="0" smtClean="0">
                <a:latin typeface="Arial"/>
                <a:cs typeface="Arial"/>
              </a:rPr>
              <a:t>forms</a:t>
            </a:r>
            <a:r>
              <a:rPr lang="en-US" spc="-2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:</a:t>
            </a:r>
          </a:p>
          <a:p>
            <a:pPr marL="1422400" lvl="2" indent="-457200">
              <a:lnSpc>
                <a:spcPct val="100000"/>
              </a:lnSpc>
              <a:buFont typeface="Courier New" panose="02070309020205020404" pitchFamily="49" charset="0"/>
              <a:buChar char="o"/>
              <a:tabLst>
                <a:tab pos="534670" algn="l"/>
              </a:tabLst>
            </a:pPr>
            <a:r>
              <a:rPr lang="en-US" sz="2400" dirty="0" smtClean="0">
                <a:latin typeface="Arial"/>
                <a:cs typeface="Arial"/>
              </a:rPr>
              <a:t>Quadruples</a:t>
            </a:r>
          </a:p>
          <a:p>
            <a:pPr marL="1422400" lvl="2" indent="-457200">
              <a:lnSpc>
                <a:spcPct val="100000"/>
              </a:lnSpc>
              <a:spcBef>
                <a:spcPts val="800"/>
              </a:spcBef>
              <a:buFont typeface="Courier New" panose="02070309020205020404" pitchFamily="49" charset="0"/>
              <a:buChar char="o"/>
              <a:tabLst>
                <a:tab pos="53467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Triples</a:t>
            </a:r>
            <a:endParaRPr lang="en-US" sz="2400" dirty="0" smtClean="0">
              <a:latin typeface="Arial"/>
              <a:cs typeface="Arial"/>
            </a:endParaRPr>
          </a:p>
          <a:p>
            <a:pPr marL="1422400" lvl="2" indent="-457200">
              <a:lnSpc>
                <a:spcPct val="100000"/>
              </a:lnSpc>
              <a:spcBef>
                <a:spcPts val="800"/>
              </a:spcBef>
              <a:buFont typeface="Courier New" panose="02070309020205020404" pitchFamily="49" charset="0"/>
              <a:buChar char="o"/>
              <a:tabLst>
                <a:tab pos="53467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Indirect</a:t>
            </a:r>
            <a:r>
              <a:rPr lang="en-US" sz="2400" spc="-1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Triples</a:t>
            </a:r>
            <a:endParaRPr lang="en-US" sz="2400" dirty="0" smtClean="0">
              <a:latin typeface="Arial"/>
              <a:cs typeface="Arial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6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IN" b="1" spc="-5" dirty="0" smtClean="0">
                <a:latin typeface="Arial"/>
                <a:cs typeface="Arial"/>
              </a:rPr>
              <a:t/>
            </a:r>
            <a:br>
              <a:rPr lang="en-IN" b="1" spc="-5" dirty="0" smtClean="0">
                <a:latin typeface="Arial"/>
                <a:cs typeface="Arial"/>
              </a:rPr>
            </a:br>
            <a:r>
              <a:rPr lang="en-IN" b="1" spc="-5" dirty="0" smtClean="0">
                <a:latin typeface="Arial"/>
                <a:cs typeface="Arial"/>
              </a:rPr>
              <a:t>Quadruples</a:t>
            </a:r>
            <a:r>
              <a:rPr lang="en-IN" dirty="0">
                <a:latin typeface="Arial"/>
                <a:cs typeface="Arial"/>
              </a:rPr>
              <a:t/>
            </a:r>
            <a:br>
              <a:rPr lang="en-IN" dirty="0">
                <a:latin typeface="Arial"/>
                <a:cs typeface="Arial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96" y="1171977"/>
            <a:ext cx="10619704" cy="5004986"/>
          </a:xfrm>
        </p:spPr>
        <p:txBody>
          <a:bodyPr/>
          <a:lstStyle/>
          <a:p>
            <a:r>
              <a:rPr lang="en-US" dirty="0" smtClean="0">
                <a:latin typeface="Arial"/>
                <a:cs typeface="Arial"/>
              </a:rPr>
              <a:t>Each </a:t>
            </a:r>
            <a:r>
              <a:rPr lang="en-US" spc="-5" dirty="0" smtClean="0">
                <a:latin typeface="Arial"/>
                <a:cs typeface="Arial"/>
              </a:rPr>
              <a:t>instruction in </a:t>
            </a:r>
            <a:r>
              <a:rPr lang="en-US" dirty="0" smtClean="0">
                <a:latin typeface="Arial"/>
                <a:cs typeface="Arial"/>
              </a:rPr>
              <a:t>quadruples </a:t>
            </a:r>
            <a:r>
              <a:rPr lang="en-US" spc="-5" dirty="0" smtClean="0">
                <a:latin typeface="Arial"/>
                <a:cs typeface="Arial"/>
              </a:rPr>
              <a:t>presentation is divided into four fields: operator,  </a:t>
            </a:r>
            <a:r>
              <a:rPr lang="en-US" dirty="0" smtClean="0">
                <a:latin typeface="Arial"/>
                <a:cs typeface="Arial"/>
              </a:rPr>
              <a:t>arg1, arg2, and </a:t>
            </a:r>
            <a:r>
              <a:rPr lang="en-US" spc="-5" dirty="0" smtClean="0">
                <a:latin typeface="Arial"/>
                <a:cs typeface="Arial"/>
              </a:rPr>
              <a:t>result. </a:t>
            </a:r>
            <a:r>
              <a:rPr lang="en-US" dirty="0" smtClean="0">
                <a:latin typeface="Arial"/>
                <a:cs typeface="Arial"/>
              </a:rPr>
              <a:t>The </a:t>
            </a:r>
            <a:r>
              <a:rPr lang="en-US" spc="-5" dirty="0" smtClean="0">
                <a:latin typeface="Arial"/>
                <a:cs typeface="Arial"/>
              </a:rPr>
              <a:t>example is </a:t>
            </a:r>
            <a:r>
              <a:rPr lang="en-US" dirty="0" smtClean="0">
                <a:latin typeface="Arial"/>
                <a:cs typeface="Arial"/>
              </a:rPr>
              <a:t>represented below </a:t>
            </a:r>
            <a:r>
              <a:rPr lang="en-US" spc="-5" dirty="0" smtClean="0">
                <a:latin typeface="Arial"/>
                <a:cs typeface="Arial"/>
              </a:rPr>
              <a:t>in </a:t>
            </a:r>
            <a:r>
              <a:rPr lang="en-US" dirty="0" smtClean="0">
                <a:latin typeface="Arial"/>
                <a:cs typeface="Arial"/>
              </a:rPr>
              <a:t>quadruples</a:t>
            </a:r>
            <a:r>
              <a:rPr lang="en-US" spc="-3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format:</a:t>
            </a:r>
            <a:endParaRPr lang="en-US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object 73"/>
          <p:cNvSpPr/>
          <p:nvPr/>
        </p:nvSpPr>
        <p:spPr>
          <a:xfrm>
            <a:off x="3931920" y="2590800"/>
            <a:ext cx="22860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653871" y="4325099"/>
          <a:ext cx="572516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/>
                <a:gridCol w="1431290"/>
                <a:gridCol w="1431290"/>
                <a:gridCol w="143129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OP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arg1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 smtClean="0">
                          <a:effectLst/>
                        </a:rPr>
                        <a:t>arg2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result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*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+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b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=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r2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a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</p:spPr>
        <p:txBody>
          <a:bodyPr/>
          <a:lstStyle/>
          <a:p>
            <a:r>
              <a:rPr lang="en-IN" b="1" spc="-20" dirty="0">
                <a:latin typeface="Arial"/>
                <a:cs typeface="Arial"/>
              </a:rPr>
              <a:t>T</a:t>
            </a:r>
            <a:r>
              <a:rPr lang="en-IN" b="1" dirty="0">
                <a:latin typeface="Arial"/>
                <a:cs typeface="Arial"/>
              </a:rPr>
              <a:t>r</a:t>
            </a:r>
            <a:r>
              <a:rPr lang="en-IN" b="1" spc="-5" dirty="0">
                <a:latin typeface="Arial"/>
                <a:cs typeface="Arial"/>
              </a:rPr>
              <a:t>ip</a:t>
            </a:r>
            <a:r>
              <a:rPr lang="en-IN" b="1" spc="5" dirty="0">
                <a:latin typeface="Arial"/>
                <a:cs typeface="Arial"/>
              </a:rPr>
              <a:t>l</a:t>
            </a:r>
            <a:r>
              <a:rPr lang="en-IN" b="1" spc="-5" dirty="0">
                <a:latin typeface="Arial"/>
                <a:cs typeface="Arial"/>
              </a:rPr>
              <a:t>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7584"/>
            <a:ext cx="10515600" cy="5069379"/>
          </a:xfrm>
        </p:spPr>
        <p:txBody>
          <a:bodyPr/>
          <a:lstStyle/>
          <a:p>
            <a:pPr marL="12700" marR="5080">
              <a:lnSpc>
                <a:spcPts val="2160"/>
              </a:lnSpc>
              <a:spcBef>
                <a:spcPts val="370"/>
              </a:spcBef>
            </a:pPr>
            <a:r>
              <a:rPr lang="en-US" smtClean="0">
                <a:latin typeface="Arial"/>
                <a:cs typeface="Arial"/>
              </a:rPr>
              <a:t>Each </a:t>
            </a:r>
            <a:r>
              <a:rPr lang="en-US" spc="-5" smtClean="0">
                <a:latin typeface="Arial"/>
                <a:cs typeface="Arial"/>
              </a:rPr>
              <a:t>instruction </a:t>
            </a:r>
            <a:r>
              <a:rPr lang="en-US" smtClean="0">
                <a:latin typeface="Arial"/>
                <a:cs typeface="Arial"/>
              </a:rPr>
              <a:t>in </a:t>
            </a:r>
            <a:r>
              <a:rPr lang="en-US" spc="-5" smtClean="0">
                <a:latin typeface="Arial"/>
                <a:cs typeface="Arial"/>
              </a:rPr>
              <a:t>triples presentation </a:t>
            </a:r>
            <a:r>
              <a:rPr lang="en-US" smtClean="0">
                <a:latin typeface="Arial"/>
                <a:cs typeface="Arial"/>
              </a:rPr>
              <a:t>has three </a:t>
            </a:r>
            <a:r>
              <a:rPr lang="en-US" spc="-5" smtClean="0">
                <a:latin typeface="Arial"/>
                <a:cs typeface="Arial"/>
              </a:rPr>
              <a:t>fields </a:t>
            </a:r>
            <a:r>
              <a:rPr lang="en-US" smtClean="0">
                <a:latin typeface="Arial"/>
                <a:cs typeface="Arial"/>
              </a:rPr>
              <a:t>: op, arg1, and arg2.The  results of </a:t>
            </a:r>
            <a:r>
              <a:rPr lang="en-US" spc="-5" smtClean="0">
                <a:latin typeface="Arial"/>
                <a:cs typeface="Arial"/>
              </a:rPr>
              <a:t>respective </a:t>
            </a:r>
            <a:r>
              <a:rPr lang="en-US" smtClean="0">
                <a:latin typeface="Arial"/>
                <a:cs typeface="Arial"/>
              </a:rPr>
              <a:t>sub-expressions are denoted </a:t>
            </a:r>
            <a:r>
              <a:rPr lang="en-US" spc="-5" smtClean="0">
                <a:latin typeface="Arial"/>
                <a:cs typeface="Arial"/>
              </a:rPr>
              <a:t>by the </a:t>
            </a:r>
            <a:r>
              <a:rPr lang="en-US" smtClean="0">
                <a:latin typeface="Arial"/>
                <a:cs typeface="Arial"/>
              </a:rPr>
              <a:t>position </a:t>
            </a:r>
            <a:r>
              <a:rPr lang="en-US" spc="-5" smtClean="0">
                <a:latin typeface="Arial"/>
                <a:cs typeface="Arial"/>
              </a:rPr>
              <a:t>of</a:t>
            </a:r>
            <a:r>
              <a:rPr lang="en-US" spc="-35" smtClean="0">
                <a:latin typeface="Arial"/>
                <a:cs typeface="Arial"/>
              </a:rPr>
              <a:t> </a:t>
            </a:r>
            <a:r>
              <a:rPr lang="en-US" smtClean="0">
                <a:latin typeface="Arial"/>
                <a:cs typeface="Arial"/>
              </a:rPr>
              <a:t>expression.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object 72"/>
          <p:cNvSpPr/>
          <p:nvPr/>
        </p:nvSpPr>
        <p:spPr>
          <a:xfrm>
            <a:off x="4349176" y="2281528"/>
            <a:ext cx="22860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233420" y="3642518"/>
          <a:ext cx="5725160" cy="15654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1290"/>
                <a:gridCol w="1431290"/>
                <a:gridCol w="1431290"/>
                <a:gridCol w="1431290"/>
              </a:tblGrid>
              <a:tr h="3836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OP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arg1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arg2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6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(0)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*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c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6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(1)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+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b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(0)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369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(2)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=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(1)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dirty="0">
                          <a:effectLst/>
                        </a:rPr>
                        <a:t> 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56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IN" b="1" spc="-5" dirty="0"/>
              <a:t>Indirect</a:t>
            </a:r>
            <a:r>
              <a:rPr lang="en-IN" b="1" spc="-85" dirty="0"/>
              <a:t> </a:t>
            </a:r>
            <a:r>
              <a:rPr lang="en-IN" b="1" spc="-5" dirty="0"/>
              <a:t>Triples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9252"/>
            <a:ext cx="10515600" cy="4927711"/>
          </a:xfrm>
        </p:spPr>
        <p:txBody>
          <a:bodyPr/>
          <a:lstStyle/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lang="en-US" spc="-5" dirty="0">
                <a:latin typeface="Arial"/>
                <a:cs typeface="Arial"/>
              </a:rPr>
              <a:t>This representation is an enhancement over triples  representation. </a:t>
            </a:r>
            <a:endParaRPr lang="en-US" spc="-5" dirty="0" smtClean="0">
              <a:latin typeface="Arial"/>
              <a:cs typeface="Arial"/>
            </a:endParaRPr>
          </a:p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lang="en-US" dirty="0" smtClean="0">
                <a:latin typeface="Arial"/>
                <a:cs typeface="Arial"/>
              </a:rPr>
              <a:t>It </a:t>
            </a:r>
            <a:r>
              <a:rPr lang="en-US" spc="-5" dirty="0">
                <a:latin typeface="Arial"/>
                <a:cs typeface="Arial"/>
              </a:rPr>
              <a:t>uses pointers instead of position </a:t>
            </a:r>
            <a:r>
              <a:rPr lang="en-US" dirty="0">
                <a:latin typeface="Arial"/>
                <a:cs typeface="Arial"/>
              </a:rPr>
              <a:t>to store  </a:t>
            </a:r>
            <a:r>
              <a:rPr lang="en-US" spc="-5" dirty="0">
                <a:latin typeface="Arial"/>
                <a:cs typeface="Arial"/>
              </a:rPr>
              <a:t>results</a:t>
            </a:r>
            <a:r>
              <a:rPr lang="en-US" spc="-5" dirty="0" smtClean="0">
                <a:latin typeface="Arial"/>
                <a:cs typeface="Arial"/>
              </a:rPr>
              <a:t>.</a:t>
            </a:r>
          </a:p>
          <a:p>
            <a:pPr marL="12700" marR="5080" algn="just">
              <a:lnSpc>
                <a:spcPct val="99900"/>
              </a:lnSpc>
              <a:spcBef>
                <a:spcPts val="100"/>
              </a:spcBef>
            </a:pPr>
            <a:r>
              <a:rPr lang="en-US" spc="-5" dirty="0" smtClean="0">
                <a:latin typeface="Arial"/>
                <a:cs typeface="Arial"/>
              </a:rPr>
              <a:t> </a:t>
            </a:r>
            <a:r>
              <a:rPr lang="en-US" spc="-5" dirty="0">
                <a:latin typeface="Arial"/>
                <a:cs typeface="Arial"/>
              </a:rPr>
              <a:t>This enables the </a:t>
            </a:r>
            <a:r>
              <a:rPr lang="en-US" dirty="0">
                <a:latin typeface="Arial"/>
                <a:cs typeface="Arial"/>
              </a:rPr>
              <a:t>optimizers to </a:t>
            </a:r>
            <a:r>
              <a:rPr lang="en-US" spc="-5" dirty="0">
                <a:latin typeface="Arial"/>
                <a:cs typeface="Arial"/>
              </a:rPr>
              <a:t>freely re-position the  sub-expression </a:t>
            </a:r>
            <a:r>
              <a:rPr lang="en-US" dirty="0">
                <a:latin typeface="Arial"/>
                <a:cs typeface="Arial"/>
              </a:rPr>
              <a:t>to </a:t>
            </a:r>
            <a:r>
              <a:rPr lang="en-US" spc="-5" dirty="0">
                <a:latin typeface="Arial"/>
                <a:cs typeface="Arial"/>
              </a:rPr>
              <a:t>produce an </a:t>
            </a:r>
            <a:r>
              <a:rPr lang="en-US" dirty="0">
                <a:latin typeface="Arial"/>
                <a:cs typeface="Arial"/>
              </a:rPr>
              <a:t>optimized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code.</a:t>
            </a:r>
          </a:p>
        </p:txBody>
      </p:sp>
      <p:sp>
        <p:nvSpPr>
          <p:cNvPr id="4" name="object 72"/>
          <p:cNvSpPr/>
          <p:nvPr/>
        </p:nvSpPr>
        <p:spPr>
          <a:xfrm>
            <a:off x="4452207" y="3713107"/>
            <a:ext cx="2286000" cy="977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121884" y="4934225"/>
          <a:ext cx="7175500" cy="16035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5100"/>
                <a:gridCol w="1435100"/>
                <a:gridCol w="1435100"/>
                <a:gridCol w="1435100"/>
                <a:gridCol w="1435100"/>
              </a:tblGrid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 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OP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arg1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arg2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35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(0)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*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c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36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(1)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+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b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(0)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  <a:tr h="3835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37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(2)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=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>
                          <a:effectLst/>
                        </a:rPr>
                        <a:t>(1)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2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0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704850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/>
              <a:t>Type Expressions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524000" y="1935164"/>
            <a:ext cx="8229600" cy="4389437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None/>
            </a:pPr>
            <a:r>
              <a:rPr lang="en-US" sz="2000"/>
              <a:t>Example: 	int[2][3]</a:t>
            </a:r>
          </a:p>
          <a:p>
            <a:pPr marL="457200" indent="-457200">
              <a:buNone/>
            </a:pPr>
            <a:r>
              <a:rPr lang="en-US" sz="2000"/>
              <a:t>			array(2,array(3,integer))</a:t>
            </a:r>
          </a:p>
          <a:p>
            <a:pPr marL="457200" indent="-457200">
              <a:buNone/>
            </a:pPr>
            <a:endParaRPr lang="en-US" sz="2000"/>
          </a:p>
          <a:p>
            <a:pPr marL="457200" indent="-457200"/>
            <a:r>
              <a:rPr lang="en-US" sz="2000"/>
              <a:t>A basic type is a type expression</a:t>
            </a:r>
          </a:p>
          <a:p>
            <a:pPr marL="457200" indent="-457200"/>
            <a:r>
              <a:rPr lang="en-US" sz="2000"/>
              <a:t>A type name is a type expression</a:t>
            </a:r>
          </a:p>
          <a:p>
            <a:pPr marL="457200" indent="-457200"/>
            <a:r>
              <a:rPr lang="en-US" sz="2000"/>
              <a:t>A type expression can be formed by applying the array type constructor to a number and a type expression.</a:t>
            </a:r>
          </a:p>
          <a:p>
            <a:pPr marL="457200" indent="-457200"/>
            <a:r>
              <a:rPr lang="en-US" sz="2000"/>
              <a:t>A record is a data structure with named field</a:t>
            </a:r>
          </a:p>
          <a:p>
            <a:pPr marL="457200" indent="-457200"/>
            <a:r>
              <a:rPr lang="en-US" sz="2000"/>
              <a:t>A type expression can be formed by using the type constructor </a:t>
            </a:r>
            <a:r>
              <a:rPr lang="en-US" sz="2000">
                <a:latin typeface="Wingdings 3" panose="05040102010807070707" pitchFamily="18" charset="2"/>
                <a:cs typeface="Arial" panose="020B0604020202020204" pitchFamily="34" charset="0"/>
              </a:rPr>
              <a:t>g</a:t>
            </a:r>
            <a:r>
              <a:rPr lang="en-US" sz="2000">
                <a:cs typeface="Arial" panose="020B0604020202020204" pitchFamily="34" charset="0"/>
              </a:rPr>
              <a:t> </a:t>
            </a:r>
            <a:r>
              <a:rPr lang="en-US" sz="2000"/>
              <a:t>for function types</a:t>
            </a:r>
          </a:p>
          <a:p>
            <a:pPr marL="457200" indent="-457200"/>
            <a:r>
              <a:rPr lang="en-US" sz="2000"/>
              <a:t>If s and t are type expressions, then their Cartesian product s*</a:t>
            </a:r>
            <a:r>
              <a:rPr lang="en-US" sz="2000" i="1"/>
              <a:t>t </a:t>
            </a:r>
            <a:r>
              <a:rPr lang="en-US" sz="2000"/>
              <a:t>is a type expression</a:t>
            </a:r>
          </a:p>
          <a:p>
            <a:pPr marL="457200" indent="-457200"/>
            <a:r>
              <a:rPr lang="en-US" sz="2000"/>
              <a:t>Type expressions may contain variables whose values are type expressions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1" y="1676401"/>
            <a:ext cx="3751263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76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08681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400" b="1" dirty="0" smtClean="0"/>
              <a:t>Contents</a:t>
            </a:r>
          </a:p>
          <a:p>
            <a:r>
              <a:rPr lang="en-US" sz="3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Languages - prefix - postfix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Quadruple - triple - indirect triples Representation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Syntax tree- Evaluation of expression - three-address code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Synthesized attributes – Inherited attributes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languages – Declarations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Statements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 Expressions, Case Statements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patching </a:t>
            </a:r>
            <a:endParaRPr lang="en-US" sz="33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16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Type Equivalence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smtClean="0"/>
          </a:p>
          <a:p>
            <a:r>
              <a:rPr lang="en-US" smtClean="0"/>
              <a:t>They are the same basic type.</a:t>
            </a:r>
          </a:p>
          <a:p>
            <a:r>
              <a:rPr lang="en-US" smtClean="0"/>
              <a:t>They are formed by applying the same constructor to structurally equivalent types.</a:t>
            </a:r>
          </a:p>
          <a:p>
            <a:r>
              <a:rPr lang="en-US" smtClean="0"/>
              <a:t>One is a type name that denotes the other.</a:t>
            </a:r>
          </a:p>
        </p:txBody>
      </p:sp>
    </p:spTree>
    <p:extLst>
      <p:ext uri="{BB962C8B-B14F-4D97-AF65-F5344CB8AC3E}">
        <p14:creationId xmlns:p14="http://schemas.microsoft.com/office/powerpoint/2010/main" val="97033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Declarations</a:t>
            </a:r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362200"/>
            <a:ext cx="64008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25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Layout for Local Names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Computing types and their widths</a:t>
            </a:r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514600"/>
            <a:ext cx="80772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Layout for Local Names</a:t>
            </a: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727" y="2696378"/>
            <a:ext cx="6108546" cy="2609832"/>
          </a:xfrm>
          <a:noFill/>
        </p:spPr>
      </p:pic>
      <p:sp>
        <p:nvSpPr>
          <p:cNvPr id="19460" name="Rectangle 4"/>
          <p:cNvSpPr>
            <a:spLocks/>
          </p:cNvSpPr>
          <p:nvPr/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</a:pPr>
            <a:r>
              <a:rPr lang="en-US" sz="2600">
                <a:latin typeface="Constantia" panose="02030602050306030303" pitchFamily="18" charset="0"/>
              </a:rPr>
              <a:t>Syntax-directed translation of array types</a:t>
            </a:r>
          </a:p>
        </p:txBody>
      </p:sp>
    </p:spTree>
    <p:extLst>
      <p:ext uri="{BB962C8B-B14F-4D97-AF65-F5344CB8AC3E}">
        <p14:creationId xmlns:p14="http://schemas.microsoft.com/office/powerpoint/2010/main" val="1367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Sequences of Declarations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Actions at the end: </a:t>
            </a:r>
          </a:p>
          <a:p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981201"/>
            <a:ext cx="5902325" cy="223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4953001"/>
            <a:ext cx="3810000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955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Fields in Records and Classes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 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</a:t>
            </a:r>
          </a:p>
          <a:p>
            <a:endParaRPr lang="en-US" smtClean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981200"/>
            <a:ext cx="693420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429000"/>
            <a:ext cx="7620000" cy="170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161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/>
              <a:t>Translation of Expressions and Statements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We discussed how to find the types and offset of variables</a:t>
            </a:r>
          </a:p>
          <a:p>
            <a:r>
              <a:rPr lang="en-US" smtClean="0"/>
              <a:t>We have therefore necessary preparations to discuss about translation to intermediate code</a:t>
            </a:r>
          </a:p>
          <a:p>
            <a:r>
              <a:rPr lang="en-US" smtClean="0"/>
              <a:t>We also discuss the type checking</a:t>
            </a:r>
          </a:p>
        </p:txBody>
      </p:sp>
    </p:spTree>
    <p:extLst>
      <p:ext uri="{BB962C8B-B14F-4D97-AF65-F5344CB8AC3E}">
        <p14:creationId xmlns:p14="http://schemas.microsoft.com/office/powerpoint/2010/main" val="27788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/>
          <a:lstStyle/>
          <a:p>
            <a:r>
              <a:rPr lang="en-US" sz="4000"/>
              <a:t>Three-address code for expressions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820864"/>
            <a:ext cx="7620000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585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Incremental Translation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0" y="2133600"/>
            <a:ext cx="7315200" cy="3913188"/>
          </a:xfrm>
          <a:noFill/>
        </p:spPr>
      </p:pic>
    </p:spTree>
    <p:extLst>
      <p:ext uri="{BB962C8B-B14F-4D97-AF65-F5344CB8AC3E}">
        <p14:creationId xmlns:p14="http://schemas.microsoft.com/office/powerpoint/2010/main" val="112889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600" b="1"/>
              <a:t>Addressing Array Elements</a:t>
            </a: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Layouts for a two-dimensional array: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8223250" cy="324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25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094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</a:t>
            </a:r>
            <a:r>
              <a:rPr lang="en-IN" b="1" spc="-5" dirty="0"/>
              <a:t>intermediate</a:t>
            </a:r>
            <a:r>
              <a:rPr lang="en-IN" b="1" spc="-105" dirty="0"/>
              <a:t> </a:t>
            </a:r>
            <a:r>
              <a:rPr lang="en-IN" b="1" spc="-5" dirty="0"/>
              <a:t>code?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838200" y="1419525"/>
            <a:ext cx="10515600" cy="1188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699"/>
              </a:lnSpc>
              <a:spcBef>
                <a:spcPts val="75"/>
              </a:spcBef>
            </a:pPr>
            <a:r>
              <a:rPr lang="en-US" sz="2400" spc="-5" dirty="0" smtClean="0">
                <a:latin typeface="Arial"/>
                <a:cs typeface="Arial"/>
              </a:rPr>
              <a:t>During the translation of </a:t>
            </a:r>
            <a:r>
              <a:rPr lang="en-US" sz="2400" dirty="0" smtClean="0">
                <a:latin typeface="Arial"/>
                <a:cs typeface="Arial"/>
              </a:rPr>
              <a:t>a source </a:t>
            </a:r>
            <a:r>
              <a:rPr lang="en-US" sz="2400" spc="-5" dirty="0" smtClean="0">
                <a:latin typeface="Arial"/>
                <a:cs typeface="Arial"/>
              </a:rPr>
              <a:t>program into the object  code </a:t>
            </a:r>
            <a:r>
              <a:rPr lang="en-US" sz="2400" dirty="0" smtClean="0">
                <a:latin typeface="Arial"/>
                <a:cs typeface="Arial"/>
              </a:rPr>
              <a:t>for a </a:t>
            </a:r>
            <a:r>
              <a:rPr lang="en-US" sz="2400" spc="-5" dirty="0" smtClean="0">
                <a:latin typeface="Arial"/>
                <a:cs typeface="Arial"/>
              </a:rPr>
              <a:t>target machine, </a:t>
            </a:r>
            <a:r>
              <a:rPr lang="en-US" sz="2400" dirty="0" smtClean="0">
                <a:latin typeface="Arial"/>
                <a:cs typeface="Arial"/>
              </a:rPr>
              <a:t>a compiler may </a:t>
            </a:r>
            <a:r>
              <a:rPr lang="en-US" sz="2400" spc="-5" dirty="0" smtClean="0">
                <a:latin typeface="Arial"/>
                <a:cs typeface="Arial"/>
              </a:rPr>
              <a:t>generate </a:t>
            </a:r>
            <a:r>
              <a:rPr lang="en-US" sz="2400" dirty="0" smtClean="0">
                <a:latin typeface="Arial"/>
                <a:cs typeface="Arial"/>
              </a:rPr>
              <a:t>a  middle-level </a:t>
            </a:r>
            <a:r>
              <a:rPr lang="en-US" sz="2400" spc="-5" dirty="0" smtClean="0">
                <a:latin typeface="Arial"/>
                <a:cs typeface="Arial"/>
              </a:rPr>
              <a:t>language </a:t>
            </a:r>
            <a:r>
              <a:rPr lang="en-US" sz="2400" dirty="0" smtClean="0">
                <a:latin typeface="Arial"/>
                <a:cs typeface="Arial"/>
              </a:rPr>
              <a:t>code, </a:t>
            </a:r>
            <a:r>
              <a:rPr lang="en-US" sz="2400" spc="-5" dirty="0" smtClean="0">
                <a:latin typeface="Arial"/>
                <a:cs typeface="Arial"/>
              </a:rPr>
              <a:t>which is known  as </a:t>
            </a:r>
            <a:r>
              <a:rPr lang="en-US" sz="2400" b="1" spc="-5" dirty="0" smtClean="0">
                <a:latin typeface="Arial"/>
                <a:cs typeface="Arial"/>
              </a:rPr>
              <a:t>intermediate</a:t>
            </a:r>
            <a:r>
              <a:rPr lang="en-US" sz="2400" b="1" spc="5" dirty="0" smtClean="0">
                <a:latin typeface="Arial"/>
                <a:cs typeface="Arial"/>
              </a:rPr>
              <a:t> </a:t>
            </a:r>
            <a:r>
              <a:rPr lang="en-US" sz="2400" b="1" spc="-5" dirty="0" smtClean="0">
                <a:latin typeface="Arial"/>
                <a:cs typeface="Arial"/>
              </a:rPr>
              <a:t>code</a:t>
            </a:r>
            <a:endParaRPr lang="en-US" sz="2400" dirty="0">
              <a:latin typeface="Arial"/>
              <a:cs typeface="Arial"/>
            </a:endParaRPr>
          </a:p>
        </p:txBody>
      </p:sp>
      <p:sp>
        <p:nvSpPr>
          <p:cNvPr id="5" name="object 72"/>
          <p:cNvSpPr/>
          <p:nvPr/>
        </p:nvSpPr>
        <p:spPr>
          <a:xfrm>
            <a:off x="3036855" y="2952482"/>
            <a:ext cx="6127747" cy="1599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0620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r>
              <a:rPr lang="en-US" sz="4000"/>
              <a:t>Semantic actions for array reference</a:t>
            </a:r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1495426"/>
            <a:ext cx="5418138" cy="5362575"/>
          </a:xfrm>
          <a:noFill/>
        </p:spPr>
      </p:pic>
    </p:spTree>
    <p:extLst>
      <p:ext uri="{BB962C8B-B14F-4D97-AF65-F5344CB8AC3E}">
        <p14:creationId xmlns:p14="http://schemas.microsoft.com/office/powerpoint/2010/main" val="173969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of Array References</a:t>
            </a:r>
          </a:p>
        </p:txBody>
      </p:sp>
      <p:sp>
        <p:nvSpPr>
          <p:cNvPr id="2765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endParaRPr lang="en-US" sz="3200"/>
          </a:p>
          <a:p>
            <a:pPr>
              <a:buFont typeface="Wingdings 2" panose="05020102010507070707" pitchFamily="18" charset="2"/>
              <a:buNone/>
            </a:pPr>
            <a:r>
              <a:rPr lang="en-US" sz="3200"/>
              <a:t>Nonterminal </a:t>
            </a:r>
            <a:r>
              <a:rPr lang="en-US" sz="3200" i="1"/>
              <a:t>L </a:t>
            </a:r>
            <a:r>
              <a:rPr lang="en-US" sz="3200"/>
              <a:t>has three synthesized attributes:</a:t>
            </a:r>
          </a:p>
          <a:p>
            <a:r>
              <a:rPr lang="en-US" sz="3200" i="1"/>
              <a:t>L.addr</a:t>
            </a:r>
          </a:p>
          <a:p>
            <a:r>
              <a:rPr lang="en-US" sz="3200"/>
              <a:t>L.array</a:t>
            </a:r>
          </a:p>
          <a:p>
            <a:r>
              <a:rPr lang="en-US" sz="3200"/>
              <a:t>L.type</a:t>
            </a:r>
          </a:p>
        </p:txBody>
      </p:sp>
    </p:spTree>
    <p:extLst>
      <p:ext uri="{BB962C8B-B14F-4D97-AF65-F5344CB8AC3E}">
        <p14:creationId xmlns:p14="http://schemas.microsoft.com/office/powerpoint/2010/main" val="398572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983087" y="227013"/>
            <a:ext cx="10073425" cy="1143000"/>
          </a:xfrm>
        </p:spPr>
        <p:txBody>
          <a:bodyPr>
            <a:normAutofit fontScale="90000"/>
          </a:bodyPr>
          <a:lstStyle/>
          <a:p>
            <a:r>
              <a:rPr lang="en-US" sz="4600" dirty="0"/>
              <a:t>Conversions between primitive types in Java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57400"/>
            <a:ext cx="7162800" cy="428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19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1981200" y="990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600"/>
              <a:t>Introducing type conversions into expression evaluation</a:t>
            </a:r>
          </a:p>
        </p:txBody>
      </p:sp>
      <p:pic>
        <p:nvPicPr>
          <p:cNvPr id="296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0" y="2514600"/>
            <a:ext cx="8763000" cy="2312988"/>
          </a:xfrm>
          <a:noFill/>
        </p:spPr>
      </p:pic>
    </p:spTree>
    <p:extLst>
      <p:ext uri="{BB962C8B-B14F-4D97-AF65-F5344CB8AC3E}">
        <p14:creationId xmlns:p14="http://schemas.microsoft.com/office/powerpoint/2010/main" val="392488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Boolean Expression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translation of </a:t>
            </a:r>
            <a:r>
              <a:rPr lang="en-IN" dirty="0" smtClean="0"/>
              <a:t>if-else-statements </a:t>
            </a:r>
            <a:r>
              <a:rPr lang="en-IN" dirty="0"/>
              <a:t>and </a:t>
            </a:r>
            <a:r>
              <a:rPr lang="en-IN" dirty="0" smtClean="0"/>
              <a:t>while-statements is </a:t>
            </a:r>
            <a:r>
              <a:rPr lang="en-IN" dirty="0"/>
              <a:t>tied to the translation of </a:t>
            </a:r>
            <a:r>
              <a:rPr lang="en-IN" dirty="0" err="1"/>
              <a:t>boolean</a:t>
            </a:r>
            <a:r>
              <a:rPr lang="en-IN" dirty="0"/>
              <a:t> expressions</a:t>
            </a:r>
            <a:r>
              <a:rPr lang="en-IN" dirty="0" smtClean="0"/>
              <a:t>.</a:t>
            </a:r>
          </a:p>
          <a:p>
            <a:r>
              <a:rPr lang="en-IN" dirty="0"/>
              <a:t>In programming </a:t>
            </a:r>
            <a:r>
              <a:rPr lang="en-IN" dirty="0" smtClean="0"/>
              <a:t>languages, </a:t>
            </a:r>
            <a:r>
              <a:rPr lang="en-IN" dirty="0" err="1" smtClean="0">
                <a:solidFill>
                  <a:srgbClr val="FF0000"/>
                </a:solidFill>
              </a:rPr>
              <a:t>boolean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expressions </a:t>
            </a:r>
            <a:r>
              <a:rPr lang="en-IN" dirty="0"/>
              <a:t>are </a:t>
            </a:r>
            <a:r>
              <a:rPr lang="en-IN" dirty="0" smtClean="0"/>
              <a:t>used to</a:t>
            </a:r>
          </a:p>
          <a:p>
            <a:pPr lvl="1"/>
            <a:r>
              <a:rPr lang="en-IN" i="1" dirty="0">
                <a:solidFill>
                  <a:srgbClr val="00B0F0"/>
                </a:solidFill>
              </a:rPr>
              <a:t>1. Alter the flow of control. </a:t>
            </a:r>
            <a:endParaRPr lang="en-IN" i="1" dirty="0" smtClean="0">
              <a:solidFill>
                <a:srgbClr val="00B0F0"/>
              </a:solidFill>
            </a:endParaRPr>
          </a:p>
          <a:p>
            <a:pPr lvl="1"/>
            <a:r>
              <a:rPr lang="en-IN" i="1" dirty="0" smtClean="0">
                <a:solidFill>
                  <a:srgbClr val="00B0F0"/>
                </a:solidFill>
              </a:rPr>
              <a:t>2</a:t>
            </a:r>
            <a:r>
              <a:rPr lang="en-IN" i="1" dirty="0">
                <a:solidFill>
                  <a:srgbClr val="00B0F0"/>
                </a:solidFill>
              </a:rPr>
              <a:t>. Compute logical values. 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441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/>
              <a:t>1. </a:t>
            </a:r>
            <a:r>
              <a:rPr lang="en-IN" i="1" dirty="0">
                <a:solidFill>
                  <a:srgbClr val="00B0F0"/>
                </a:solidFill>
              </a:rPr>
              <a:t>Alter the flow of control</a:t>
            </a:r>
            <a:r>
              <a:rPr lang="en-IN" i="1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Boolean </a:t>
            </a:r>
            <a:r>
              <a:rPr lang="en-IN" dirty="0"/>
              <a:t>expressions are used as conditional expressions in statements that alter the flow of </a:t>
            </a:r>
            <a:r>
              <a:rPr lang="en-IN" dirty="0" smtClean="0"/>
              <a:t>control.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value of </a:t>
            </a:r>
            <a:r>
              <a:rPr lang="en-IN" dirty="0" smtClean="0"/>
              <a:t>such </a:t>
            </a:r>
            <a:r>
              <a:rPr lang="en-IN" dirty="0" err="1" smtClean="0"/>
              <a:t>boolean</a:t>
            </a:r>
            <a:r>
              <a:rPr lang="en-IN" dirty="0" smtClean="0"/>
              <a:t> </a:t>
            </a:r>
            <a:r>
              <a:rPr lang="en-IN" dirty="0"/>
              <a:t>expressions is implicit in a position reached in a program. </a:t>
            </a:r>
          </a:p>
          <a:p>
            <a:pPr marL="457200" lvl="1" indent="0">
              <a:buNone/>
            </a:pPr>
            <a:r>
              <a:rPr lang="en-IN" dirty="0" smtClean="0"/>
              <a:t>For example</a:t>
            </a:r>
            <a:r>
              <a:rPr lang="en-IN" dirty="0"/>
              <a:t>, in </a:t>
            </a:r>
            <a:r>
              <a:rPr lang="en-IN" b="1" dirty="0"/>
              <a:t>if </a:t>
            </a:r>
            <a:r>
              <a:rPr lang="en-IN" dirty="0"/>
              <a:t>(E) </a:t>
            </a:r>
            <a:r>
              <a:rPr lang="en-IN" i="1" dirty="0"/>
              <a:t>S, </a:t>
            </a:r>
            <a:r>
              <a:rPr lang="en-IN" dirty="0"/>
              <a:t>the expression </a:t>
            </a:r>
            <a:r>
              <a:rPr lang="en-IN" i="1" dirty="0"/>
              <a:t>E </a:t>
            </a:r>
            <a:r>
              <a:rPr lang="en-IN" dirty="0"/>
              <a:t>must be true if statement S </a:t>
            </a:r>
            <a:r>
              <a:rPr lang="en-IN" dirty="0" smtClean="0"/>
              <a:t>is reached.</a:t>
            </a:r>
          </a:p>
          <a:p>
            <a:r>
              <a:rPr lang="en-IN" i="1" dirty="0"/>
              <a:t>2. </a:t>
            </a:r>
            <a:r>
              <a:rPr lang="en-IN" i="1" dirty="0">
                <a:solidFill>
                  <a:srgbClr val="00B0F0"/>
                </a:solidFill>
              </a:rPr>
              <a:t>Compute logical values</a:t>
            </a:r>
            <a:r>
              <a:rPr lang="en-IN" i="1" dirty="0"/>
              <a:t>. </a:t>
            </a:r>
            <a:endParaRPr lang="en-I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A </a:t>
            </a:r>
            <a:r>
              <a:rPr lang="en-IN" dirty="0" err="1"/>
              <a:t>boolean</a:t>
            </a:r>
            <a:r>
              <a:rPr lang="en-IN" dirty="0"/>
              <a:t> expression can represent </a:t>
            </a:r>
            <a:r>
              <a:rPr lang="en-IN" i="1" dirty="0"/>
              <a:t>true </a:t>
            </a:r>
            <a:r>
              <a:rPr lang="en-IN" dirty="0"/>
              <a:t>or </a:t>
            </a:r>
            <a:r>
              <a:rPr lang="en-IN" i="1" dirty="0" smtClean="0"/>
              <a:t>false </a:t>
            </a:r>
            <a:r>
              <a:rPr lang="en-IN" dirty="0" smtClean="0"/>
              <a:t>as </a:t>
            </a:r>
            <a:r>
              <a:rPr lang="en-IN" dirty="0"/>
              <a:t>values. </a:t>
            </a:r>
            <a:endParaRPr lang="en-IN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dirty="0" smtClean="0"/>
              <a:t>Boolean </a:t>
            </a:r>
            <a:r>
              <a:rPr lang="en-IN" dirty="0"/>
              <a:t>expressions can be evaluated in analogy to </a:t>
            </a:r>
            <a:r>
              <a:rPr lang="en-IN" dirty="0" smtClean="0"/>
              <a:t>arithmetic expressions </a:t>
            </a:r>
            <a:r>
              <a:rPr lang="en-IN" dirty="0"/>
              <a:t>using three-address instructions with logical operators.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8013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Boolean Expression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intended use of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expressions </a:t>
            </a:r>
            <a:r>
              <a:rPr lang="en-IN" dirty="0"/>
              <a:t>is determined by its </a:t>
            </a:r>
            <a:r>
              <a:rPr lang="en-IN" dirty="0">
                <a:solidFill>
                  <a:srgbClr val="FF0000"/>
                </a:solidFill>
              </a:rPr>
              <a:t>syntactic </a:t>
            </a:r>
            <a:r>
              <a:rPr lang="en-IN" dirty="0" smtClean="0">
                <a:solidFill>
                  <a:srgbClr val="FF0000"/>
                </a:solidFill>
              </a:rPr>
              <a:t>context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For </a:t>
            </a:r>
            <a:r>
              <a:rPr lang="en-IN" dirty="0"/>
              <a:t>example, an </a:t>
            </a:r>
            <a:r>
              <a:rPr lang="en-IN" dirty="0">
                <a:solidFill>
                  <a:srgbClr val="FF0000"/>
                </a:solidFill>
              </a:rPr>
              <a:t>expression following the keyword </a:t>
            </a:r>
            <a:r>
              <a:rPr lang="en-IN" dirty="0"/>
              <a:t>if is used to </a:t>
            </a:r>
            <a:r>
              <a:rPr lang="en-IN" dirty="0">
                <a:solidFill>
                  <a:srgbClr val="FF0000"/>
                </a:solidFill>
              </a:rPr>
              <a:t>alter </a:t>
            </a:r>
            <a:r>
              <a:rPr lang="en-IN" dirty="0" smtClean="0">
                <a:solidFill>
                  <a:srgbClr val="FF0000"/>
                </a:solidFill>
              </a:rPr>
              <a:t>the flow </a:t>
            </a:r>
            <a:r>
              <a:rPr lang="en-IN" dirty="0">
                <a:solidFill>
                  <a:srgbClr val="FF0000"/>
                </a:solidFill>
              </a:rPr>
              <a:t>of control</a:t>
            </a:r>
            <a:r>
              <a:rPr lang="en-IN" dirty="0"/>
              <a:t>, while an </a:t>
            </a:r>
            <a:r>
              <a:rPr lang="en-IN" dirty="0">
                <a:solidFill>
                  <a:srgbClr val="FF0000"/>
                </a:solidFill>
              </a:rPr>
              <a:t>expression on the right side </a:t>
            </a:r>
            <a:r>
              <a:rPr lang="en-IN" dirty="0"/>
              <a:t>of an assignment is </a:t>
            </a:r>
            <a:r>
              <a:rPr lang="en-IN" dirty="0" smtClean="0"/>
              <a:t>used to </a:t>
            </a:r>
            <a:r>
              <a:rPr lang="en-IN" dirty="0">
                <a:solidFill>
                  <a:srgbClr val="FF0000"/>
                </a:solidFill>
              </a:rPr>
              <a:t>denote a logical value</a:t>
            </a:r>
            <a:r>
              <a:rPr lang="en-IN" dirty="0" smtClean="0"/>
              <a:t>.</a:t>
            </a:r>
          </a:p>
          <a:p>
            <a:r>
              <a:rPr lang="en-IN" dirty="0"/>
              <a:t>Such </a:t>
            </a:r>
            <a:r>
              <a:rPr lang="en-IN" dirty="0">
                <a:solidFill>
                  <a:srgbClr val="FF0000"/>
                </a:solidFill>
              </a:rPr>
              <a:t>syntactic contexts </a:t>
            </a:r>
            <a:r>
              <a:rPr lang="en-IN" dirty="0"/>
              <a:t>can be </a:t>
            </a:r>
            <a:r>
              <a:rPr lang="en-IN" dirty="0" smtClean="0"/>
              <a:t>specified </a:t>
            </a:r>
            <a:r>
              <a:rPr lang="en-IN" dirty="0"/>
              <a:t>in a </a:t>
            </a:r>
            <a:r>
              <a:rPr lang="en-IN" dirty="0" smtClean="0"/>
              <a:t>number of </a:t>
            </a:r>
            <a:r>
              <a:rPr lang="en-IN" dirty="0"/>
              <a:t>ways: </a:t>
            </a:r>
            <a:endParaRPr lang="en-IN" dirty="0" smtClean="0"/>
          </a:p>
          <a:p>
            <a:pPr lvl="1"/>
            <a:r>
              <a:rPr lang="en-IN" dirty="0" smtClean="0"/>
              <a:t>we </a:t>
            </a:r>
            <a:r>
              <a:rPr lang="en-IN" dirty="0"/>
              <a:t>may use </a:t>
            </a:r>
            <a:r>
              <a:rPr lang="en-IN" dirty="0">
                <a:solidFill>
                  <a:srgbClr val="FF0000"/>
                </a:solidFill>
              </a:rPr>
              <a:t>two </a:t>
            </a:r>
            <a:r>
              <a:rPr lang="en-IN" dirty="0" smtClean="0">
                <a:solidFill>
                  <a:srgbClr val="FF0000"/>
                </a:solidFill>
              </a:rPr>
              <a:t>different </a:t>
            </a:r>
            <a:r>
              <a:rPr lang="en-IN" dirty="0" err="1">
                <a:solidFill>
                  <a:srgbClr val="FF0000"/>
                </a:solidFill>
              </a:rPr>
              <a:t>nonterminals</a:t>
            </a:r>
            <a:r>
              <a:rPr lang="en-IN" dirty="0"/>
              <a:t>, use </a:t>
            </a:r>
            <a:r>
              <a:rPr lang="en-IN" dirty="0">
                <a:solidFill>
                  <a:srgbClr val="FF0000"/>
                </a:solidFill>
              </a:rPr>
              <a:t>inherited attributes</a:t>
            </a:r>
            <a:r>
              <a:rPr lang="en-IN" dirty="0"/>
              <a:t>, </a:t>
            </a:r>
            <a:r>
              <a:rPr lang="en-IN" dirty="0" smtClean="0"/>
              <a:t>or set </a:t>
            </a:r>
            <a:r>
              <a:rPr lang="en-IN" dirty="0"/>
              <a:t>a </a:t>
            </a:r>
            <a:r>
              <a:rPr lang="en-IN" dirty="0" smtClean="0"/>
              <a:t>flag </a:t>
            </a:r>
            <a:r>
              <a:rPr lang="en-IN" dirty="0"/>
              <a:t>during parsing. </a:t>
            </a:r>
            <a:endParaRPr lang="en-IN" dirty="0" smtClean="0"/>
          </a:p>
          <a:p>
            <a:pPr lvl="1"/>
            <a:r>
              <a:rPr lang="en-IN" dirty="0" smtClean="0"/>
              <a:t>Alternatively </a:t>
            </a:r>
            <a:r>
              <a:rPr lang="en-IN" dirty="0"/>
              <a:t>we may </a:t>
            </a:r>
            <a:r>
              <a:rPr lang="en-IN" dirty="0">
                <a:solidFill>
                  <a:srgbClr val="FF0000"/>
                </a:solidFill>
              </a:rPr>
              <a:t>build a syntax tree </a:t>
            </a:r>
            <a:r>
              <a:rPr lang="en-IN" dirty="0"/>
              <a:t>and </a:t>
            </a:r>
            <a:r>
              <a:rPr lang="en-IN" dirty="0" smtClean="0"/>
              <a:t>invoke  different </a:t>
            </a:r>
            <a:r>
              <a:rPr lang="en-IN" dirty="0"/>
              <a:t>procedures for the two </a:t>
            </a:r>
            <a:r>
              <a:rPr lang="en-IN" dirty="0" smtClean="0"/>
              <a:t>different </a:t>
            </a:r>
            <a:r>
              <a:rPr lang="en-IN" dirty="0"/>
              <a:t>uses of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expressions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5634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0918"/>
            <a:ext cx="11074758" cy="5306095"/>
          </a:xfrm>
        </p:spPr>
        <p:txBody>
          <a:bodyPr>
            <a:normAutofit/>
          </a:bodyPr>
          <a:lstStyle/>
          <a:p>
            <a:r>
              <a:rPr lang="en-IN" dirty="0" smtClean="0"/>
              <a:t>Focus </a:t>
            </a:r>
            <a:r>
              <a:rPr lang="en-IN" dirty="0"/>
              <a:t>on the use of </a:t>
            </a:r>
            <a:r>
              <a:rPr lang="en-IN" dirty="0" err="1"/>
              <a:t>boolean</a:t>
            </a:r>
            <a:r>
              <a:rPr lang="en-IN" dirty="0"/>
              <a:t> expressions to </a:t>
            </a:r>
            <a:r>
              <a:rPr lang="en-IN" dirty="0">
                <a:solidFill>
                  <a:srgbClr val="FF0000"/>
                </a:solidFill>
              </a:rPr>
              <a:t>alter the flow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of </a:t>
            </a:r>
            <a:r>
              <a:rPr lang="en-IN" dirty="0" smtClean="0">
                <a:solidFill>
                  <a:srgbClr val="FF0000"/>
                </a:solidFill>
              </a:rPr>
              <a:t>control</a:t>
            </a:r>
          </a:p>
          <a:p>
            <a:r>
              <a:rPr lang="en-IN" dirty="0"/>
              <a:t>Boolean expressions are </a:t>
            </a:r>
            <a:r>
              <a:rPr lang="en-IN" dirty="0">
                <a:solidFill>
                  <a:srgbClr val="FF0000"/>
                </a:solidFill>
              </a:rPr>
              <a:t>composed</a:t>
            </a:r>
            <a:r>
              <a:rPr lang="en-IN" dirty="0"/>
              <a:t> of the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operators </a:t>
            </a:r>
            <a:endParaRPr lang="en-IN" dirty="0" smtClean="0">
              <a:solidFill>
                <a:srgbClr val="FF0000"/>
              </a:solidFill>
            </a:endParaRPr>
          </a:p>
          <a:p>
            <a:pPr lvl="1"/>
            <a:r>
              <a:rPr lang="en-IN" dirty="0" smtClean="0"/>
              <a:t>&amp;&amp; -</a:t>
            </a:r>
            <a:r>
              <a:rPr lang="en-IN" dirty="0"/>
              <a:t> AND</a:t>
            </a:r>
            <a:r>
              <a:rPr lang="en-IN" dirty="0" smtClean="0"/>
              <a:t>, </a:t>
            </a:r>
            <a:r>
              <a:rPr lang="en-IN" dirty="0"/>
              <a:t>I </a:t>
            </a:r>
            <a:r>
              <a:rPr lang="en-IN" dirty="0" err="1" smtClean="0"/>
              <a:t>I</a:t>
            </a:r>
            <a:r>
              <a:rPr lang="en-IN" dirty="0" smtClean="0"/>
              <a:t> -</a:t>
            </a:r>
            <a:r>
              <a:rPr lang="en-IN" dirty="0"/>
              <a:t> OR</a:t>
            </a:r>
            <a:r>
              <a:rPr lang="en-IN" dirty="0" smtClean="0"/>
              <a:t>, </a:t>
            </a:r>
            <a:r>
              <a:rPr lang="en-IN" dirty="0"/>
              <a:t>and </a:t>
            </a:r>
            <a:r>
              <a:rPr lang="en-IN" dirty="0" smtClean="0"/>
              <a:t>! - NOT</a:t>
            </a:r>
            <a:endParaRPr lang="en-IN" dirty="0"/>
          </a:p>
          <a:p>
            <a:pPr lvl="1"/>
            <a:r>
              <a:rPr lang="en-IN" dirty="0" smtClean="0"/>
              <a:t>applied </a:t>
            </a:r>
            <a:r>
              <a:rPr lang="en-IN" dirty="0"/>
              <a:t>to elements that are </a:t>
            </a:r>
            <a:r>
              <a:rPr lang="en-IN" dirty="0" err="1"/>
              <a:t>boolean</a:t>
            </a:r>
            <a:r>
              <a:rPr lang="en-IN" dirty="0"/>
              <a:t> variables or relational expressions.</a:t>
            </a:r>
          </a:p>
          <a:p>
            <a:pPr lvl="1"/>
            <a:r>
              <a:rPr lang="en-IN" dirty="0"/>
              <a:t>Relational expressions are of the form El </a:t>
            </a:r>
            <a:r>
              <a:rPr lang="en-IN" b="1" dirty="0"/>
              <a:t>re1 </a:t>
            </a:r>
            <a:r>
              <a:rPr lang="en-IN" i="1" dirty="0"/>
              <a:t>E2, </a:t>
            </a:r>
            <a:r>
              <a:rPr lang="en-IN" dirty="0"/>
              <a:t>where </a:t>
            </a:r>
            <a:r>
              <a:rPr lang="en-IN" i="1" dirty="0"/>
              <a:t>El </a:t>
            </a:r>
            <a:r>
              <a:rPr lang="en-IN" dirty="0" smtClean="0"/>
              <a:t>and </a:t>
            </a:r>
            <a:r>
              <a:rPr lang="en-IN" dirty="0"/>
              <a:t>E2 are arithmetic </a:t>
            </a:r>
            <a:r>
              <a:rPr lang="en-IN" dirty="0" smtClean="0"/>
              <a:t>expressions</a:t>
            </a:r>
          </a:p>
          <a:p>
            <a:r>
              <a:rPr lang="en-IN" dirty="0" smtClean="0"/>
              <a:t>Grammar to generate Boolean expression: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B </a:t>
            </a:r>
            <a:r>
              <a:rPr lang="en-US" altLang="en-US" dirty="0">
                <a:cs typeface="Arial" panose="020B0604020202020204" pitchFamily="34" charset="0"/>
              </a:rPr>
              <a:t>→ B</a:t>
            </a:r>
            <a:r>
              <a:rPr lang="en-US" altLang="en-US" sz="1600" dirty="0">
                <a:cs typeface="Arial" panose="020B0604020202020204" pitchFamily="34" charset="0"/>
              </a:rPr>
              <a:t>1 </a:t>
            </a:r>
            <a:r>
              <a:rPr lang="en-US" altLang="en-US" dirty="0">
                <a:cs typeface="Arial" panose="020B0604020202020204" pitchFamily="34" charset="0"/>
              </a:rPr>
              <a:t> or </a:t>
            </a:r>
            <a:r>
              <a:rPr lang="en-US" altLang="en-US" dirty="0" smtClean="0">
                <a:cs typeface="Arial" panose="020B0604020202020204" pitchFamily="34" charset="0"/>
              </a:rPr>
              <a:t>B</a:t>
            </a:r>
            <a:r>
              <a:rPr lang="en-US" altLang="en-US" sz="1600" dirty="0" smtClean="0">
                <a:cs typeface="Arial" panose="020B0604020202020204" pitchFamily="34" charset="0"/>
              </a:rPr>
              <a:t>2 </a:t>
            </a:r>
            <a:r>
              <a:rPr lang="en-US" altLang="en-US" dirty="0" smtClean="0">
                <a:cs typeface="Arial" panose="020B0604020202020204" pitchFamily="34" charset="0"/>
              </a:rPr>
              <a:t> | </a:t>
            </a:r>
            <a:r>
              <a:rPr lang="en-US" altLang="en-US" dirty="0" smtClean="0"/>
              <a:t>B </a:t>
            </a:r>
            <a:r>
              <a:rPr lang="en-US" altLang="en-US" dirty="0">
                <a:cs typeface="Arial" panose="020B0604020202020204" pitchFamily="34" charset="0"/>
              </a:rPr>
              <a:t>→ B</a:t>
            </a:r>
            <a:r>
              <a:rPr lang="en-US" altLang="en-US" sz="1600" dirty="0">
                <a:cs typeface="Arial" panose="020B0604020202020204" pitchFamily="34" charset="0"/>
              </a:rPr>
              <a:t>1 </a:t>
            </a:r>
            <a:r>
              <a:rPr lang="en-US" altLang="en-US" dirty="0">
                <a:cs typeface="Arial" panose="020B0604020202020204" pitchFamily="34" charset="0"/>
              </a:rPr>
              <a:t> and </a:t>
            </a:r>
            <a:r>
              <a:rPr lang="en-US" altLang="en-US" dirty="0" smtClean="0">
                <a:cs typeface="Arial" panose="020B0604020202020204" pitchFamily="34" charset="0"/>
              </a:rPr>
              <a:t>B</a:t>
            </a:r>
            <a:r>
              <a:rPr lang="en-US" altLang="en-US" sz="1600" dirty="0" smtClean="0">
                <a:cs typeface="Arial" panose="020B0604020202020204" pitchFamily="34" charset="0"/>
              </a:rPr>
              <a:t>2 </a:t>
            </a:r>
            <a:r>
              <a:rPr lang="en-US" altLang="en-US" dirty="0" smtClean="0">
                <a:cs typeface="Arial" panose="020B0604020202020204" pitchFamily="34" charset="0"/>
              </a:rPr>
              <a:t> |   </a:t>
            </a:r>
            <a:r>
              <a:rPr lang="en-US" altLang="en-US" dirty="0"/>
              <a:t>B </a:t>
            </a:r>
            <a:r>
              <a:rPr lang="en-US" altLang="en-US" dirty="0">
                <a:cs typeface="Arial" panose="020B0604020202020204" pitchFamily="34" charset="0"/>
              </a:rPr>
              <a:t>→ not B</a:t>
            </a:r>
            <a:r>
              <a:rPr lang="en-US" altLang="en-US" sz="1600" dirty="0">
                <a:cs typeface="Arial" panose="020B0604020202020204" pitchFamily="34" charset="0"/>
              </a:rPr>
              <a:t>1 </a:t>
            </a:r>
            <a:r>
              <a:rPr lang="en-US" altLang="en-US" dirty="0" smtClean="0">
                <a:cs typeface="Arial" panose="020B0604020202020204" pitchFamily="34" charset="0"/>
              </a:rPr>
              <a:t> | </a:t>
            </a:r>
            <a:r>
              <a:rPr lang="en-US" altLang="en-US" dirty="0" smtClean="0"/>
              <a:t>B </a:t>
            </a:r>
            <a:r>
              <a:rPr lang="en-US" altLang="en-US" dirty="0">
                <a:cs typeface="Arial" panose="020B0604020202020204" pitchFamily="34" charset="0"/>
              </a:rPr>
              <a:t>→ (B</a:t>
            </a:r>
            <a:r>
              <a:rPr lang="en-US" altLang="en-US" sz="1600" dirty="0">
                <a:cs typeface="Arial" panose="020B0604020202020204" pitchFamily="34" charset="0"/>
              </a:rPr>
              <a:t>1</a:t>
            </a:r>
            <a:r>
              <a:rPr lang="en-US" altLang="en-US" dirty="0" smtClean="0">
                <a:cs typeface="Arial" panose="020B0604020202020204" pitchFamily="34" charset="0"/>
              </a:rPr>
              <a:t>)|B </a:t>
            </a:r>
            <a:r>
              <a:rPr lang="en-US" altLang="en-US" dirty="0">
                <a:cs typeface="Arial" panose="020B0604020202020204" pitchFamily="34" charset="0"/>
              </a:rPr>
              <a:t>→ E</a:t>
            </a:r>
            <a:r>
              <a:rPr lang="en-US" altLang="en-US" sz="1600" dirty="0" smtClean="0">
                <a:cs typeface="Arial" panose="020B0604020202020204" pitchFamily="34" charset="0"/>
              </a:rPr>
              <a:t>1 </a:t>
            </a:r>
            <a:r>
              <a:rPr lang="en-US" altLang="en-US" dirty="0" err="1">
                <a:cs typeface="Arial" panose="020B0604020202020204" pitchFamily="34" charset="0"/>
              </a:rPr>
              <a:t>relop</a:t>
            </a: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cs typeface="Arial" panose="020B0604020202020204" pitchFamily="34" charset="0"/>
              </a:rPr>
              <a:t>E</a:t>
            </a:r>
            <a:r>
              <a:rPr lang="en-US" altLang="en-US" sz="1600" dirty="0" smtClean="0">
                <a:cs typeface="Arial" panose="020B0604020202020204" pitchFamily="34" charset="0"/>
              </a:rPr>
              <a:t>2</a:t>
            </a:r>
            <a:r>
              <a:rPr lang="en-US" altLang="en-US" dirty="0" smtClean="0">
                <a:cs typeface="Arial" panose="020B0604020202020204" pitchFamily="34" charset="0"/>
              </a:rPr>
              <a:t> |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 </a:t>
            </a:r>
            <a:r>
              <a:rPr lang="en-US" altLang="en-US" dirty="0" smtClean="0">
                <a:cs typeface="Arial" panose="020B0604020202020204" pitchFamily="34" charset="0"/>
              </a:rPr>
              <a:t>      B </a:t>
            </a:r>
            <a:r>
              <a:rPr lang="en-US" altLang="en-US" dirty="0">
                <a:cs typeface="Arial" panose="020B0604020202020204" pitchFamily="34" charset="0"/>
              </a:rPr>
              <a:t>→ </a:t>
            </a:r>
            <a:r>
              <a:rPr lang="en-US" altLang="en-US" dirty="0" smtClean="0">
                <a:cs typeface="Arial" panose="020B0604020202020204" pitchFamily="34" charset="0"/>
              </a:rPr>
              <a:t>false|     </a:t>
            </a:r>
            <a:r>
              <a:rPr lang="en-US" altLang="en-US" dirty="0">
                <a:cs typeface="Arial" panose="020B0604020202020204" pitchFamily="34" charset="0"/>
              </a:rPr>
              <a:t>B → 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03182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expressions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solidFill>
                  <a:srgbClr val="FF0000"/>
                </a:solidFill>
              </a:rPr>
              <a:t>S</a:t>
            </a:r>
            <a:r>
              <a:rPr lang="en-IN" dirty="0" smtClean="0">
                <a:solidFill>
                  <a:srgbClr val="FF0000"/>
                </a:solidFill>
              </a:rPr>
              <a:t>emantic </a:t>
            </a:r>
            <a:r>
              <a:rPr lang="en-IN" dirty="0">
                <a:solidFill>
                  <a:srgbClr val="FF0000"/>
                </a:solidFill>
              </a:rPr>
              <a:t>definition </a:t>
            </a:r>
            <a:r>
              <a:rPr lang="en-IN" dirty="0"/>
              <a:t>of the programming language determines </a:t>
            </a:r>
            <a:endParaRPr lang="en-IN" dirty="0" smtClean="0"/>
          </a:p>
          <a:p>
            <a:pPr lvl="1"/>
            <a:r>
              <a:rPr lang="en-IN" dirty="0" smtClean="0"/>
              <a:t>whether </a:t>
            </a:r>
            <a:r>
              <a:rPr lang="en-IN" dirty="0" smtClean="0">
                <a:solidFill>
                  <a:srgbClr val="FF0000"/>
                </a:solidFill>
              </a:rPr>
              <a:t>all </a:t>
            </a:r>
            <a:r>
              <a:rPr lang="en-IN" dirty="0">
                <a:solidFill>
                  <a:srgbClr val="FF0000"/>
                </a:solidFill>
              </a:rPr>
              <a:t>parts of a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expression </a:t>
            </a:r>
            <a:r>
              <a:rPr lang="en-IN" dirty="0"/>
              <a:t>must be evaluated. </a:t>
            </a:r>
            <a:endParaRPr lang="en-IN" dirty="0" smtClean="0"/>
          </a:p>
          <a:p>
            <a:r>
              <a:rPr lang="en-IN" dirty="0" smtClean="0"/>
              <a:t>If </a:t>
            </a:r>
            <a:r>
              <a:rPr lang="en-IN" dirty="0"/>
              <a:t>the language </a:t>
            </a:r>
            <a:r>
              <a:rPr lang="en-IN" dirty="0" smtClean="0"/>
              <a:t>definition permits </a:t>
            </a:r>
            <a:r>
              <a:rPr lang="en-IN" dirty="0"/>
              <a:t>(or requires) portions of a </a:t>
            </a:r>
            <a:r>
              <a:rPr lang="en-IN" dirty="0" err="1"/>
              <a:t>boolean</a:t>
            </a:r>
            <a:r>
              <a:rPr lang="en-IN" dirty="0"/>
              <a:t> expression to go </a:t>
            </a:r>
            <a:r>
              <a:rPr lang="en-IN" dirty="0" smtClean="0"/>
              <a:t>unevaluated</a:t>
            </a:r>
          </a:p>
          <a:p>
            <a:pPr lvl="1"/>
            <a:r>
              <a:rPr lang="en-IN" dirty="0" smtClean="0"/>
              <a:t>the </a:t>
            </a:r>
            <a:r>
              <a:rPr lang="en-IN" dirty="0"/>
              <a:t>compiler can </a:t>
            </a:r>
            <a:r>
              <a:rPr lang="en-IN" dirty="0">
                <a:solidFill>
                  <a:srgbClr val="FF0000"/>
                </a:solidFill>
              </a:rPr>
              <a:t>optimize the evaluation </a:t>
            </a:r>
            <a:r>
              <a:rPr lang="en-IN" dirty="0"/>
              <a:t>of </a:t>
            </a:r>
            <a:r>
              <a:rPr lang="en-IN" dirty="0" err="1"/>
              <a:t>boolean</a:t>
            </a:r>
            <a:r>
              <a:rPr lang="en-IN" dirty="0"/>
              <a:t> expressions by </a:t>
            </a:r>
            <a:r>
              <a:rPr lang="en-IN" dirty="0" smtClean="0">
                <a:solidFill>
                  <a:srgbClr val="FF0000"/>
                </a:solidFill>
              </a:rPr>
              <a:t>computing only </a:t>
            </a:r>
            <a:r>
              <a:rPr lang="en-IN" dirty="0">
                <a:solidFill>
                  <a:srgbClr val="FF0000"/>
                </a:solidFill>
              </a:rPr>
              <a:t>enough of an expression </a:t>
            </a:r>
            <a:r>
              <a:rPr lang="en-IN" dirty="0"/>
              <a:t>to determine its value. </a:t>
            </a:r>
            <a:endParaRPr lang="en-IN" dirty="0" smtClean="0"/>
          </a:p>
          <a:p>
            <a:r>
              <a:rPr lang="en-IN" dirty="0"/>
              <a:t>I</a:t>
            </a:r>
            <a:r>
              <a:rPr lang="en-IN" dirty="0" smtClean="0"/>
              <a:t>n </a:t>
            </a:r>
            <a:r>
              <a:rPr lang="en-IN" dirty="0"/>
              <a:t>an </a:t>
            </a:r>
            <a:r>
              <a:rPr lang="en-IN" dirty="0" smtClean="0"/>
              <a:t>expression such </a:t>
            </a:r>
            <a:r>
              <a:rPr lang="en-IN" dirty="0"/>
              <a:t>as B1 I </a:t>
            </a:r>
            <a:r>
              <a:rPr lang="en-IN" dirty="0" err="1"/>
              <a:t>I</a:t>
            </a:r>
            <a:r>
              <a:rPr lang="en-IN" dirty="0"/>
              <a:t> B2, </a:t>
            </a:r>
            <a:r>
              <a:rPr lang="en-IN" dirty="0">
                <a:solidFill>
                  <a:srgbClr val="FF0000"/>
                </a:solidFill>
              </a:rPr>
              <a:t>neither B1 nor B2 is necessarily evaluated fully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we determine that </a:t>
            </a:r>
            <a:r>
              <a:rPr lang="en-IN" dirty="0">
                <a:solidFill>
                  <a:srgbClr val="FF0000"/>
                </a:solidFill>
              </a:rPr>
              <a:t>B1 is true</a:t>
            </a:r>
            <a:r>
              <a:rPr lang="en-IN" dirty="0"/>
              <a:t>, then </a:t>
            </a:r>
            <a:r>
              <a:rPr lang="en-IN" dirty="0" smtClean="0"/>
              <a:t>we can </a:t>
            </a:r>
            <a:r>
              <a:rPr lang="en-IN" dirty="0"/>
              <a:t>conclude that the </a:t>
            </a:r>
            <a:r>
              <a:rPr lang="en-IN" dirty="0">
                <a:solidFill>
                  <a:srgbClr val="FF0000"/>
                </a:solidFill>
              </a:rPr>
              <a:t>entire expression is true without having to evaluate B2.</a:t>
            </a:r>
          </a:p>
          <a:p>
            <a:r>
              <a:rPr lang="en-IN" dirty="0"/>
              <a:t>Similarly, given B1&amp;&amp;B2, if </a:t>
            </a:r>
            <a:r>
              <a:rPr lang="en-IN" dirty="0">
                <a:solidFill>
                  <a:srgbClr val="FF0000"/>
                </a:solidFill>
              </a:rPr>
              <a:t>B1 is false</a:t>
            </a:r>
            <a:r>
              <a:rPr lang="en-IN" dirty="0"/>
              <a:t>, then the </a:t>
            </a:r>
            <a:r>
              <a:rPr lang="en-IN" dirty="0">
                <a:solidFill>
                  <a:srgbClr val="FF0000"/>
                </a:solidFill>
              </a:rPr>
              <a:t>entire expression is false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4125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Short-Circuit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636876" cy="4351338"/>
          </a:xfrm>
        </p:spPr>
        <p:txBody>
          <a:bodyPr>
            <a:normAutofit/>
          </a:bodyPr>
          <a:lstStyle/>
          <a:p>
            <a:r>
              <a:rPr lang="en-IN" dirty="0"/>
              <a:t>In </a:t>
            </a:r>
            <a:r>
              <a:rPr lang="en-IN" dirty="0">
                <a:solidFill>
                  <a:srgbClr val="FF0000"/>
                </a:solidFill>
              </a:rPr>
              <a:t>short-circuit</a:t>
            </a:r>
            <a:r>
              <a:rPr lang="en-IN" dirty="0"/>
              <a:t> (or jumping) code, the </a:t>
            </a:r>
            <a:r>
              <a:rPr lang="en-IN" dirty="0" err="1"/>
              <a:t>boolean</a:t>
            </a:r>
            <a:r>
              <a:rPr lang="en-IN" dirty="0"/>
              <a:t> operators &amp;&amp;, I </a:t>
            </a:r>
            <a:r>
              <a:rPr lang="en-IN" dirty="0" err="1"/>
              <a:t>I</a:t>
            </a:r>
            <a:r>
              <a:rPr lang="en-IN" dirty="0"/>
              <a:t> , and ! t</a:t>
            </a:r>
            <a:r>
              <a:rPr lang="en-IN" dirty="0" smtClean="0"/>
              <a:t>ranslate into </a:t>
            </a:r>
            <a:r>
              <a:rPr lang="en-IN" dirty="0">
                <a:solidFill>
                  <a:srgbClr val="FF0000"/>
                </a:solidFill>
              </a:rPr>
              <a:t>jumps.</a:t>
            </a:r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operators themselves do not appear in the </a:t>
            </a:r>
            <a:r>
              <a:rPr lang="en-IN" dirty="0" smtClean="0"/>
              <a:t>code</a:t>
            </a:r>
          </a:p>
          <a:p>
            <a:r>
              <a:rPr lang="en-IN" dirty="0"/>
              <a:t>I</a:t>
            </a:r>
            <a:r>
              <a:rPr lang="en-IN" dirty="0" smtClean="0"/>
              <a:t>nstead, the </a:t>
            </a:r>
            <a:r>
              <a:rPr lang="en-IN" dirty="0">
                <a:solidFill>
                  <a:srgbClr val="FF0000"/>
                </a:solidFill>
              </a:rPr>
              <a:t>value</a:t>
            </a:r>
            <a:r>
              <a:rPr lang="en-IN" dirty="0"/>
              <a:t> of a </a:t>
            </a:r>
            <a:r>
              <a:rPr lang="en-IN" dirty="0" err="1"/>
              <a:t>boolean</a:t>
            </a:r>
            <a:r>
              <a:rPr lang="en-IN" dirty="0"/>
              <a:t> expression is represented by a </a:t>
            </a:r>
            <a:r>
              <a:rPr lang="en-IN" dirty="0">
                <a:solidFill>
                  <a:srgbClr val="FF0000"/>
                </a:solidFill>
              </a:rPr>
              <a:t>position in the code sequence</a:t>
            </a:r>
            <a:r>
              <a:rPr lang="en-IN" dirty="0" smtClean="0">
                <a:solidFill>
                  <a:srgbClr val="FF0000"/>
                </a:solidFill>
              </a:rPr>
              <a:t>.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211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Three-address </a:t>
            </a:r>
            <a:r>
              <a:rPr lang="en-IN" dirty="0"/>
              <a:t>instruction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716491" cy="478299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1</a:t>
            </a:r>
            <a:r>
              <a:rPr lang="en-US" dirty="0"/>
              <a:t>. Assignment instructions of the form x = y op z, </a:t>
            </a:r>
            <a:endParaRPr lang="en-US" dirty="0" smtClean="0"/>
          </a:p>
          <a:p>
            <a:pPr lvl="1"/>
            <a:r>
              <a:rPr lang="en-US" dirty="0" smtClean="0"/>
              <a:t>where </a:t>
            </a:r>
            <a:r>
              <a:rPr lang="en-US" dirty="0"/>
              <a:t>op is a </a:t>
            </a:r>
            <a:r>
              <a:rPr lang="en-US" dirty="0" smtClean="0"/>
              <a:t>binary arithmetic </a:t>
            </a:r>
            <a:r>
              <a:rPr lang="en-US" dirty="0"/>
              <a:t>or logical operation, and x, y, and z are addresses.</a:t>
            </a:r>
          </a:p>
          <a:p>
            <a:r>
              <a:rPr lang="en-US" dirty="0"/>
              <a:t>2. Assignments of the form x = op y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where op is a unary operation. </a:t>
            </a:r>
            <a:endParaRPr lang="en-US" dirty="0" smtClean="0"/>
          </a:p>
          <a:p>
            <a:pPr lvl="1"/>
            <a:r>
              <a:rPr lang="en-US" dirty="0" smtClean="0"/>
              <a:t>unary </a:t>
            </a:r>
            <a:r>
              <a:rPr lang="en-US" dirty="0"/>
              <a:t>operations include unary minus, logical negation, and </a:t>
            </a:r>
            <a:endParaRPr lang="en-US" dirty="0" smtClean="0"/>
          </a:p>
          <a:p>
            <a:pPr lvl="1"/>
            <a:r>
              <a:rPr lang="en-US" dirty="0" smtClean="0"/>
              <a:t>Conversion operators </a:t>
            </a:r>
            <a:r>
              <a:rPr lang="en-US" dirty="0"/>
              <a:t>that, for example, convert an integer to a </a:t>
            </a:r>
            <a:r>
              <a:rPr lang="en-US" dirty="0" smtClean="0"/>
              <a:t>floating-point </a:t>
            </a:r>
            <a:r>
              <a:rPr lang="en-US" dirty="0"/>
              <a:t>number.</a:t>
            </a:r>
          </a:p>
          <a:p>
            <a:r>
              <a:rPr lang="en-US" dirty="0"/>
              <a:t>3. Copy instructions of the form x = y, where x is assigned the value of y.</a:t>
            </a:r>
          </a:p>
          <a:p>
            <a:r>
              <a:rPr lang="en-US" dirty="0"/>
              <a:t>4. An unconditional jump </a:t>
            </a:r>
            <a:r>
              <a:rPr lang="en-US" dirty="0" err="1"/>
              <a:t>goto</a:t>
            </a:r>
            <a:r>
              <a:rPr lang="en-US" dirty="0"/>
              <a:t> L.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three-address instruction with </a:t>
            </a:r>
            <a:r>
              <a:rPr lang="en-US" dirty="0" smtClean="0"/>
              <a:t>label L </a:t>
            </a:r>
            <a:r>
              <a:rPr lang="en-US" dirty="0"/>
              <a:t>is the next to be executed.</a:t>
            </a:r>
          </a:p>
          <a:p>
            <a:r>
              <a:rPr lang="en-US" dirty="0"/>
              <a:t>5. Conditional jumps of the form if x </a:t>
            </a:r>
            <a:r>
              <a:rPr lang="en-US" dirty="0" err="1"/>
              <a:t>goto</a:t>
            </a:r>
            <a:r>
              <a:rPr lang="en-US" dirty="0"/>
              <a:t> L and </a:t>
            </a:r>
            <a:r>
              <a:rPr lang="en-US" dirty="0" smtClean="0"/>
              <a:t>if False </a:t>
            </a:r>
            <a:r>
              <a:rPr lang="en-US" dirty="0"/>
              <a:t>x </a:t>
            </a:r>
            <a:r>
              <a:rPr lang="en-US" dirty="0" err="1"/>
              <a:t>goto</a:t>
            </a:r>
            <a:r>
              <a:rPr lang="en-US" dirty="0"/>
              <a:t> L. </a:t>
            </a:r>
            <a:endParaRPr lang="en-US" dirty="0" smtClean="0"/>
          </a:p>
          <a:p>
            <a:pPr lvl="1"/>
            <a:r>
              <a:rPr lang="en-US" dirty="0" smtClean="0"/>
              <a:t>Execute </a:t>
            </a:r>
            <a:r>
              <a:rPr lang="en-US" dirty="0"/>
              <a:t>the instruction </a:t>
            </a:r>
            <a:r>
              <a:rPr lang="en-US" b="1" dirty="0"/>
              <a:t>with label L next if x is true </a:t>
            </a:r>
            <a:r>
              <a:rPr lang="en-US" b="1" dirty="0" smtClean="0"/>
              <a:t>and false</a:t>
            </a:r>
            <a:r>
              <a:rPr lang="en-US" dirty="0"/>
              <a:t>, respectively. </a:t>
            </a:r>
            <a:endParaRPr lang="en-US" dirty="0" smtClean="0"/>
          </a:p>
          <a:p>
            <a:pPr lvl="1"/>
            <a:r>
              <a:rPr lang="en-US" dirty="0" smtClean="0"/>
              <a:t>Otherwise</a:t>
            </a:r>
            <a:r>
              <a:rPr lang="en-US" dirty="0"/>
              <a:t>, the following three-address instruction </a:t>
            </a:r>
            <a:r>
              <a:rPr lang="en-US" dirty="0" smtClean="0"/>
              <a:t>in sequence </a:t>
            </a:r>
            <a:r>
              <a:rPr lang="en-US" dirty="0"/>
              <a:t>is executed </a:t>
            </a:r>
            <a:r>
              <a:rPr lang="en-US" b="1" dirty="0"/>
              <a:t>next</a:t>
            </a:r>
            <a:r>
              <a:rPr lang="en-US" dirty="0"/>
              <a:t>, as usual.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6098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Short-Circuit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dirty="0" smtClean="0"/>
              <a:t>statement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   might </a:t>
            </a:r>
            <a:r>
              <a:rPr lang="en-IN" dirty="0"/>
              <a:t>be translated into the code </a:t>
            </a:r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23" y="2399151"/>
            <a:ext cx="10431886" cy="5281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178" y="3313637"/>
            <a:ext cx="5919270" cy="21004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4552" y="5024505"/>
            <a:ext cx="109470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 this translation, the </a:t>
            </a:r>
            <a:r>
              <a:rPr lang="en-IN" sz="2800" dirty="0" smtClean="0">
                <a:solidFill>
                  <a:srgbClr val="FF0000"/>
                </a:solidFill>
              </a:rPr>
              <a:t>Boolean expression </a:t>
            </a:r>
            <a:r>
              <a:rPr lang="en-IN" sz="2800" dirty="0">
                <a:solidFill>
                  <a:srgbClr val="FF0000"/>
                </a:solidFill>
              </a:rPr>
              <a:t>is true</a:t>
            </a:r>
            <a:r>
              <a:rPr lang="en-IN" sz="2800" dirty="0"/>
              <a:t> if control </a:t>
            </a:r>
            <a:r>
              <a:rPr lang="en-IN" sz="2800" dirty="0">
                <a:solidFill>
                  <a:srgbClr val="FF0000"/>
                </a:solidFill>
              </a:rPr>
              <a:t>reaches label L2. </a:t>
            </a:r>
            <a:endParaRPr lang="en-IN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smtClean="0"/>
              <a:t>If </a:t>
            </a:r>
            <a:r>
              <a:rPr lang="en-IN" sz="2800" dirty="0"/>
              <a:t>the expression is </a:t>
            </a:r>
            <a:r>
              <a:rPr lang="en-IN" sz="2800" dirty="0">
                <a:solidFill>
                  <a:srgbClr val="FF0000"/>
                </a:solidFill>
              </a:rPr>
              <a:t>false</a:t>
            </a:r>
            <a:r>
              <a:rPr lang="en-IN" sz="2800" dirty="0"/>
              <a:t>, </a:t>
            </a:r>
            <a:r>
              <a:rPr lang="en-IN" sz="2800" dirty="0" smtClean="0"/>
              <a:t>control goes </a:t>
            </a:r>
            <a:r>
              <a:rPr lang="en-IN" sz="2800" dirty="0"/>
              <a:t>immediately to </a:t>
            </a:r>
            <a:r>
              <a:rPr lang="en-IN" sz="2800" dirty="0">
                <a:solidFill>
                  <a:srgbClr val="FF0000"/>
                </a:solidFill>
              </a:rPr>
              <a:t>L1, skipping L2 and the assignment x = 0.</a:t>
            </a:r>
          </a:p>
        </p:txBody>
      </p:sp>
    </p:spTree>
    <p:extLst>
      <p:ext uri="{BB962C8B-B14F-4D97-AF65-F5344CB8AC3E}">
        <p14:creationId xmlns:p14="http://schemas.microsoft.com/office/powerpoint/2010/main" val="6704784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184"/>
            <a:ext cx="10515600" cy="1325563"/>
          </a:xfrm>
        </p:spPr>
        <p:txBody>
          <a:bodyPr/>
          <a:lstStyle/>
          <a:p>
            <a:r>
              <a:rPr lang="en-IN" b="1" dirty="0"/>
              <a:t>Flow-of-Control Statements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291" y="1146220"/>
            <a:ext cx="10515600" cy="4476951"/>
          </a:xfrm>
        </p:spPr>
        <p:txBody>
          <a:bodyPr>
            <a:normAutofit/>
          </a:bodyPr>
          <a:lstStyle/>
          <a:p>
            <a:r>
              <a:rPr lang="en-IN" dirty="0" smtClean="0"/>
              <a:t>Translation </a:t>
            </a:r>
            <a:r>
              <a:rPr lang="en-IN" dirty="0"/>
              <a:t>of </a:t>
            </a:r>
            <a:r>
              <a:rPr lang="en-IN" dirty="0" err="1"/>
              <a:t>boolean</a:t>
            </a:r>
            <a:r>
              <a:rPr lang="en-IN" dirty="0"/>
              <a:t> expressions into three-address </a:t>
            </a:r>
            <a:r>
              <a:rPr lang="en-IN" dirty="0" smtClean="0"/>
              <a:t>code in </a:t>
            </a:r>
            <a:r>
              <a:rPr lang="en-IN" dirty="0"/>
              <a:t>the context of statements </a:t>
            </a:r>
            <a:r>
              <a:rPr lang="en-IN" dirty="0" smtClean="0"/>
              <a:t>generated using the </a:t>
            </a:r>
            <a:r>
              <a:rPr lang="en-IN" dirty="0"/>
              <a:t>following </a:t>
            </a:r>
            <a:r>
              <a:rPr lang="en-IN" dirty="0" smtClean="0"/>
              <a:t>grammar</a:t>
            </a:r>
          </a:p>
          <a:p>
            <a:pPr marL="914400" lvl="2" indent="0">
              <a:buNone/>
            </a:pPr>
            <a:r>
              <a:rPr lang="en-IN" sz="2400" b="1" dirty="0"/>
              <a:t>S </a:t>
            </a:r>
            <a:r>
              <a:rPr lang="en-IN" sz="2400" b="1" dirty="0" smtClean="0"/>
              <a:t>-&gt; if (B) S1</a:t>
            </a:r>
            <a:endParaRPr lang="en-IN" sz="2400" b="1" dirty="0"/>
          </a:p>
          <a:p>
            <a:pPr marL="914400" lvl="2" indent="0">
              <a:buNone/>
            </a:pPr>
            <a:r>
              <a:rPr lang="en-IN" sz="2400" b="1" dirty="0"/>
              <a:t>S </a:t>
            </a:r>
            <a:r>
              <a:rPr lang="en-IN" sz="2400" b="1" dirty="0" smtClean="0"/>
              <a:t>-&gt; </a:t>
            </a:r>
            <a:r>
              <a:rPr lang="en-IN" sz="2400" b="1" dirty="0"/>
              <a:t>if ( B ) S1 else S2</a:t>
            </a:r>
          </a:p>
          <a:p>
            <a:pPr marL="914400" lvl="2" indent="0">
              <a:buNone/>
            </a:pPr>
            <a:r>
              <a:rPr lang="en-IN" sz="2400" b="1" dirty="0"/>
              <a:t>S </a:t>
            </a:r>
            <a:r>
              <a:rPr lang="en-IN" sz="2400" b="1" dirty="0" smtClean="0"/>
              <a:t>-&gt;  </a:t>
            </a:r>
            <a:r>
              <a:rPr lang="en-IN" sz="2400" b="1" dirty="0"/>
              <a:t>while </a:t>
            </a:r>
            <a:r>
              <a:rPr lang="en-IN" sz="2400" b="1" dirty="0" smtClean="0"/>
              <a:t>( </a:t>
            </a:r>
            <a:r>
              <a:rPr lang="en-IN" sz="2400" b="1" dirty="0"/>
              <a:t>B ) </a:t>
            </a:r>
            <a:r>
              <a:rPr lang="en-IN" sz="2400" b="1" dirty="0" smtClean="0"/>
              <a:t>S1</a:t>
            </a:r>
          </a:p>
          <a:p>
            <a:r>
              <a:rPr lang="en-IN" dirty="0" smtClean="0"/>
              <a:t>Non terminal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 represents a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expression </a:t>
            </a:r>
            <a:r>
              <a:rPr lang="en-IN" dirty="0"/>
              <a:t>and </a:t>
            </a:r>
            <a:r>
              <a:rPr lang="en-IN" dirty="0" smtClean="0"/>
              <a:t>nonterminal </a:t>
            </a:r>
            <a:r>
              <a:rPr lang="en-IN" sz="3600" dirty="0" smtClean="0">
                <a:solidFill>
                  <a:srgbClr val="FF0000"/>
                </a:solidFill>
              </a:rPr>
              <a:t>S</a:t>
            </a:r>
            <a:r>
              <a:rPr lang="en-IN" sz="3600" dirty="0" smtClean="0"/>
              <a:t> </a:t>
            </a:r>
            <a:r>
              <a:rPr lang="en-IN" dirty="0"/>
              <a:t>represents a </a:t>
            </a:r>
            <a:r>
              <a:rPr lang="en-IN" dirty="0" smtClean="0">
                <a:solidFill>
                  <a:srgbClr val="FF0000"/>
                </a:solidFill>
              </a:rPr>
              <a:t>statement</a:t>
            </a:r>
          </a:p>
          <a:p>
            <a:pPr marL="0" indent="0">
              <a:buNone/>
            </a:pPr>
            <a:endParaRPr lang="en-IN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78380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4430"/>
          </a:xfrm>
        </p:spPr>
        <p:txBody>
          <a:bodyPr/>
          <a:lstStyle/>
          <a:p>
            <a:r>
              <a:rPr lang="en-IN" dirty="0"/>
              <a:t>Boolean Expression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9556"/>
            <a:ext cx="10515600" cy="4747407"/>
          </a:xfrm>
        </p:spPr>
        <p:txBody>
          <a:bodyPr>
            <a:normAutofit fontScale="92500" lnSpcReduction="10000"/>
          </a:bodyPr>
          <a:lstStyle/>
          <a:p>
            <a:endParaRPr lang="en-IN" dirty="0" smtClean="0">
              <a:latin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Synthesized attributes </a:t>
            </a:r>
            <a:r>
              <a:rPr lang="en-IN" dirty="0" smtClean="0">
                <a:latin typeface="Times New Roman" panose="02020603050405020304" pitchFamily="18" charset="0"/>
              </a:rPr>
              <a:t>associated with </a:t>
            </a: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Boolean expression and Statement </a:t>
            </a:r>
            <a:endParaRPr lang="en-IN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lvl="1"/>
            <a:r>
              <a:rPr lang="en-IN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B.code</a:t>
            </a: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,</a:t>
            </a:r>
            <a:r>
              <a:rPr lang="en-IN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S.code</a:t>
            </a:r>
            <a:r>
              <a:rPr lang="en-IN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- </a:t>
            </a:r>
            <a:r>
              <a:rPr lang="en-IN" dirty="0"/>
              <a:t>gives the </a:t>
            </a:r>
            <a:r>
              <a:rPr lang="en-IN" dirty="0">
                <a:solidFill>
                  <a:srgbClr val="FF0000"/>
                </a:solidFill>
              </a:rPr>
              <a:t>translation</a:t>
            </a:r>
            <a:r>
              <a:rPr lang="en-IN" dirty="0"/>
              <a:t> into </a:t>
            </a:r>
            <a:r>
              <a:rPr lang="en-IN" dirty="0">
                <a:solidFill>
                  <a:srgbClr val="FF0000"/>
                </a:solidFill>
              </a:rPr>
              <a:t>three-address</a:t>
            </a:r>
            <a:r>
              <a:rPr lang="en-IN" dirty="0"/>
              <a:t> instructions</a:t>
            </a:r>
            <a:endParaRPr lang="en-IN" dirty="0" smtClean="0">
              <a:latin typeface="Times New Roman" panose="02020603050405020304" pitchFamily="18" charset="0"/>
            </a:endParaRPr>
          </a:p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Inherited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attributes </a:t>
            </a:r>
            <a:r>
              <a:rPr lang="en-IN" dirty="0">
                <a:latin typeface="Times New Roman" panose="02020603050405020304" pitchFamily="18" charset="0"/>
              </a:rPr>
              <a:t>associated with </a:t>
            </a: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</a:rPr>
              <a:t>Boolean expression and Statement </a:t>
            </a:r>
          </a:p>
          <a:p>
            <a:pPr lvl="1"/>
            <a:r>
              <a:rPr lang="en-IN" dirty="0" err="1" smtClean="0">
                <a:solidFill>
                  <a:srgbClr val="0070C0"/>
                </a:solidFill>
              </a:rPr>
              <a:t>B.true</a:t>
            </a:r>
            <a:r>
              <a:rPr lang="en-IN" dirty="0" smtClean="0"/>
              <a:t> </a:t>
            </a:r>
            <a:r>
              <a:rPr lang="en-IN" dirty="0"/>
              <a:t>- label to which control flows if </a:t>
            </a:r>
            <a:r>
              <a:rPr lang="en-IN" i="1" dirty="0"/>
              <a:t>B </a:t>
            </a:r>
            <a:r>
              <a:rPr lang="en-IN" dirty="0"/>
              <a:t>is true</a:t>
            </a:r>
          </a:p>
          <a:p>
            <a:pPr lvl="1"/>
            <a:r>
              <a:rPr lang="en-IN" i="1" dirty="0" err="1" smtClean="0">
                <a:solidFill>
                  <a:srgbClr val="0070C0"/>
                </a:solidFill>
              </a:rPr>
              <a:t>B.false</a:t>
            </a:r>
            <a:r>
              <a:rPr lang="en-IN" i="1" dirty="0" smtClean="0"/>
              <a:t> </a:t>
            </a:r>
            <a:r>
              <a:rPr lang="en-IN" i="1" dirty="0"/>
              <a:t>-</a:t>
            </a:r>
            <a:r>
              <a:rPr lang="en-IN" dirty="0"/>
              <a:t> label to which control flows if </a:t>
            </a:r>
            <a:r>
              <a:rPr lang="en-IN" i="1" dirty="0"/>
              <a:t>B </a:t>
            </a:r>
            <a:r>
              <a:rPr lang="en-IN" dirty="0"/>
              <a:t>is </a:t>
            </a:r>
            <a:r>
              <a:rPr lang="en-IN" dirty="0" smtClean="0"/>
              <a:t>false</a:t>
            </a:r>
          </a:p>
          <a:p>
            <a:pPr lvl="1"/>
            <a:r>
              <a:rPr lang="en-IN" i="1" dirty="0" err="1" smtClean="0">
                <a:solidFill>
                  <a:srgbClr val="0070C0"/>
                </a:solidFill>
              </a:rPr>
              <a:t>S.next</a:t>
            </a:r>
            <a:r>
              <a:rPr lang="en-IN" i="1" dirty="0" smtClean="0">
                <a:solidFill>
                  <a:srgbClr val="0070C0"/>
                </a:solidFill>
              </a:rPr>
              <a:t> </a:t>
            </a:r>
            <a:r>
              <a:rPr lang="en-IN" i="1" dirty="0" smtClean="0"/>
              <a:t> - label</a:t>
            </a:r>
            <a:r>
              <a:rPr lang="en-IN" dirty="0" smtClean="0"/>
              <a:t> </a:t>
            </a:r>
            <a:r>
              <a:rPr lang="en-IN" dirty="0"/>
              <a:t>attached to the first 3-address statement to be executed </a:t>
            </a:r>
            <a:r>
              <a:rPr lang="en-IN" dirty="0" smtClean="0"/>
              <a:t>immediately        after </a:t>
            </a:r>
            <a:r>
              <a:rPr lang="en-IN" dirty="0"/>
              <a:t>the code for </a:t>
            </a:r>
            <a:r>
              <a:rPr lang="en-IN" i="1" dirty="0"/>
              <a:t>S.</a:t>
            </a:r>
          </a:p>
          <a:p>
            <a:r>
              <a:rPr lang="en-IN" dirty="0" smtClean="0"/>
              <a:t>Functions used in Syntax directed definitions</a:t>
            </a:r>
          </a:p>
          <a:p>
            <a:r>
              <a:rPr lang="en-IN" dirty="0" smtClean="0"/>
              <a:t> </a:t>
            </a:r>
            <a:r>
              <a:rPr lang="en-IN" i="1" dirty="0" err="1" smtClean="0">
                <a:solidFill>
                  <a:srgbClr val="0070C0"/>
                </a:solidFill>
              </a:rPr>
              <a:t>newlabel</a:t>
            </a:r>
            <a:r>
              <a:rPr lang="en-IN" i="1" dirty="0" smtClean="0">
                <a:solidFill>
                  <a:srgbClr val="0070C0"/>
                </a:solidFill>
              </a:rPr>
              <a:t>() </a:t>
            </a:r>
            <a:r>
              <a:rPr lang="en-IN" dirty="0"/>
              <a:t>creates a </a:t>
            </a:r>
            <a:r>
              <a:rPr lang="en-IN" dirty="0">
                <a:solidFill>
                  <a:srgbClr val="FF0000"/>
                </a:solidFill>
              </a:rPr>
              <a:t>new label </a:t>
            </a:r>
            <a:r>
              <a:rPr lang="en-IN" dirty="0"/>
              <a:t>each time it is </a:t>
            </a:r>
            <a:r>
              <a:rPr lang="en-IN" dirty="0" smtClean="0"/>
              <a:t>called</a:t>
            </a:r>
          </a:p>
          <a:p>
            <a:r>
              <a:rPr lang="en-IN" i="1" dirty="0" smtClean="0">
                <a:solidFill>
                  <a:srgbClr val="0070C0"/>
                </a:solidFill>
              </a:rPr>
              <a:t>label(L</a:t>
            </a:r>
            <a:r>
              <a:rPr lang="en-IN" i="1" dirty="0">
                <a:solidFill>
                  <a:srgbClr val="0070C0"/>
                </a:solidFill>
              </a:rPr>
              <a:t>)</a:t>
            </a:r>
            <a:r>
              <a:rPr lang="en-IN" i="1" dirty="0"/>
              <a:t> </a:t>
            </a:r>
            <a:r>
              <a:rPr lang="en-IN" dirty="0">
                <a:solidFill>
                  <a:srgbClr val="FF0000"/>
                </a:solidFill>
              </a:rPr>
              <a:t>attaches label </a:t>
            </a:r>
            <a:r>
              <a:rPr lang="en-IN" i="1" dirty="0">
                <a:solidFill>
                  <a:srgbClr val="FF0000"/>
                </a:solidFill>
              </a:rPr>
              <a:t>L </a:t>
            </a:r>
            <a:r>
              <a:rPr lang="en-IN" dirty="0"/>
              <a:t>to </a:t>
            </a:r>
            <a:r>
              <a:rPr lang="en-IN" dirty="0">
                <a:solidFill>
                  <a:srgbClr val="FF0000"/>
                </a:solidFill>
              </a:rPr>
              <a:t>the next three-address </a:t>
            </a:r>
            <a:r>
              <a:rPr lang="en-IN" dirty="0"/>
              <a:t>instruction to be generated</a:t>
            </a:r>
          </a:p>
        </p:txBody>
      </p:sp>
    </p:spTree>
    <p:extLst>
      <p:ext uri="{BB962C8B-B14F-4D97-AF65-F5344CB8AC3E}">
        <p14:creationId xmlns:p14="http://schemas.microsoft.com/office/powerpoint/2010/main" val="186031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Syntax </a:t>
            </a:r>
            <a:r>
              <a:rPr lang="en-IN" dirty="0"/>
              <a:t>directed definition</a:t>
            </a:r>
            <a:r>
              <a:rPr lang="en-IN" dirty="0" smtClean="0"/>
              <a:t> for  P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635" y="1856399"/>
            <a:ext cx="6824729" cy="2382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6524" y="4404575"/>
            <a:ext cx="102644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P-&gt; S </a:t>
            </a:r>
            <a:r>
              <a:rPr lang="en-IN" sz="2400" dirty="0" smtClean="0"/>
              <a:t>: Program </a:t>
            </a:r>
            <a:r>
              <a:rPr lang="en-IN" sz="2400" b="1" dirty="0" smtClean="0"/>
              <a:t>P</a:t>
            </a:r>
            <a:r>
              <a:rPr lang="en-IN" sz="2400" dirty="0" smtClean="0"/>
              <a:t> consist of statement </a:t>
            </a:r>
            <a:r>
              <a:rPr lang="en-IN" sz="2400" b="1" dirty="0" smtClean="0"/>
              <a:t>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 smtClean="0"/>
              <a:t>S.next</a:t>
            </a:r>
            <a:r>
              <a:rPr lang="en-IN" sz="2400" dirty="0" smtClean="0"/>
              <a:t> is initialized to </a:t>
            </a:r>
            <a:r>
              <a:rPr lang="en-IN" sz="2400" dirty="0" err="1" smtClean="0"/>
              <a:t>to</a:t>
            </a:r>
            <a:r>
              <a:rPr lang="en-IN" sz="2400" dirty="0" smtClean="0"/>
              <a:t> </a:t>
            </a:r>
            <a:r>
              <a:rPr lang="en-IN" sz="2400" dirty="0"/>
              <a:t>a new </a:t>
            </a:r>
            <a:r>
              <a:rPr lang="en-IN" sz="2400" dirty="0" smtClean="0"/>
              <a:t>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 smtClean="0"/>
              <a:t>P.code</a:t>
            </a:r>
            <a:r>
              <a:rPr lang="en-IN" sz="2400" dirty="0" smtClean="0"/>
              <a:t> consists of </a:t>
            </a:r>
            <a:r>
              <a:rPr lang="en-IN" sz="2400" b="1" dirty="0" err="1"/>
              <a:t>S.code</a:t>
            </a:r>
            <a:r>
              <a:rPr lang="en-IN" sz="2400" dirty="0"/>
              <a:t> followed by the new label </a:t>
            </a:r>
            <a:r>
              <a:rPr lang="en-IN" sz="2400" b="1" dirty="0" err="1" smtClean="0"/>
              <a:t>S.next</a:t>
            </a:r>
            <a:endParaRPr lang="en-IN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assign</a:t>
            </a:r>
            <a:r>
              <a:rPr lang="en-IN" sz="2400" dirty="0" smtClean="0"/>
              <a:t>  </a:t>
            </a:r>
            <a:r>
              <a:rPr lang="en-IN" sz="2400" dirty="0"/>
              <a:t>is a placeholder for assignment statements</a:t>
            </a:r>
          </a:p>
        </p:txBody>
      </p:sp>
    </p:spTree>
    <p:extLst>
      <p:ext uri="{BB962C8B-B14F-4D97-AF65-F5344CB8AC3E}">
        <p14:creationId xmlns:p14="http://schemas.microsoft.com/office/powerpoint/2010/main" val="13730065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directed </a:t>
            </a:r>
            <a:r>
              <a:rPr lang="en-IN" dirty="0" smtClean="0"/>
              <a:t>definition </a:t>
            </a:r>
            <a:r>
              <a:rPr lang="en-IN" dirty="0"/>
              <a:t>for </a:t>
            </a:r>
            <a:r>
              <a:rPr lang="en-IN" dirty="0" smtClean="0"/>
              <a:t>S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</a:t>
            </a:r>
            <a:r>
              <a:rPr lang="en-IN" dirty="0" smtClean="0"/>
              <a:t>S</a:t>
            </a:r>
            <a:r>
              <a:rPr lang="en-IN" baseline="-25000" dirty="0" smtClean="0"/>
              <a:t>1</a:t>
            </a:r>
            <a:r>
              <a:rPr lang="en-IN" dirty="0" smtClean="0"/>
              <a:t>S</a:t>
            </a:r>
            <a:r>
              <a:rPr lang="en-IN" baseline="-25000" dirty="0" smtClean="0"/>
              <a:t>2</a:t>
            </a:r>
            <a:endParaRPr lang="en-IN" baseline="-25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53" y="2077154"/>
            <a:ext cx="10515600" cy="13755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53037" y="4134118"/>
            <a:ext cx="10586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S1 followed by the code </a:t>
            </a:r>
            <a:r>
              <a:rPr lang="en-IN" sz="2400" dirty="0" smtClean="0"/>
              <a:t>for S2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</a:t>
            </a:r>
            <a:r>
              <a:rPr lang="en-IN" sz="2400" dirty="0" smtClean="0"/>
              <a:t>he </a:t>
            </a:r>
            <a:r>
              <a:rPr lang="en-IN" sz="2400" dirty="0"/>
              <a:t>first instruction after the </a:t>
            </a:r>
            <a:r>
              <a:rPr lang="en-IN" sz="2400" dirty="0" smtClean="0"/>
              <a:t>code for </a:t>
            </a:r>
            <a:r>
              <a:rPr lang="en-IN" sz="2400" dirty="0"/>
              <a:t>S1 is the beginning of the code for S2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The </a:t>
            </a:r>
            <a:r>
              <a:rPr lang="en-IN" sz="2400" dirty="0"/>
              <a:t>instruction after the code </a:t>
            </a:r>
            <a:r>
              <a:rPr lang="en-IN" sz="2400" dirty="0" smtClean="0"/>
              <a:t>for S2 </a:t>
            </a:r>
            <a:r>
              <a:rPr lang="en-IN" sz="2400" dirty="0"/>
              <a:t>is also the instruction after the code for S.</a:t>
            </a:r>
          </a:p>
        </p:txBody>
      </p:sp>
    </p:spTree>
    <p:extLst>
      <p:ext uri="{BB962C8B-B14F-4D97-AF65-F5344CB8AC3E}">
        <p14:creationId xmlns:p14="http://schemas.microsoft.com/office/powerpoint/2010/main" val="39900744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519" y="1142729"/>
            <a:ext cx="5615189" cy="33330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6676" y="4798474"/>
            <a:ext cx="9633397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Create a new label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B.true</a:t>
            </a:r>
            <a:r>
              <a:rPr lang="en-IN" dirty="0">
                <a:latin typeface="Times New Roman" panose="02020603050405020304" pitchFamily="18" charset="0"/>
              </a:rPr>
              <a:t> and attach it to the first three-address instruction generated for the statement </a:t>
            </a:r>
            <a:r>
              <a:rPr lang="en-I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Within </a:t>
            </a:r>
            <a:r>
              <a:rPr lang="en-IN" dirty="0">
                <a:solidFill>
                  <a:srgbClr val="FF0000"/>
                </a:solidFill>
              </a:rPr>
              <a:t>B. code </a:t>
            </a:r>
            <a:r>
              <a:rPr lang="en-IN" dirty="0"/>
              <a:t>are jumps based on the value of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B is true</a:t>
            </a:r>
            <a:r>
              <a:rPr lang="en-IN" dirty="0"/>
              <a:t>, control flows to the first instruction of </a:t>
            </a:r>
            <a:r>
              <a:rPr lang="en-IN" dirty="0">
                <a:solidFill>
                  <a:srgbClr val="FF0000"/>
                </a:solidFill>
              </a:rPr>
              <a:t>S1 .code</a:t>
            </a:r>
            <a:r>
              <a:rPr lang="en-IN" dirty="0"/>
              <a:t>,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>
                <a:solidFill>
                  <a:srgbClr val="FF0000"/>
                </a:solidFill>
              </a:rPr>
              <a:t>B is false</a:t>
            </a:r>
            <a:r>
              <a:rPr lang="en-IN" dirty="0"/>
              <a:t>, control flows to the instruction immediately </a:t>
            </a:r>
            <a:r>
              <a:rPr lang="en-IN" dirty="0">
                <a:solidFill>
                  <a:srgbClr val="FF0000"/>
                </a:solidFill>
              </a:rPr>
              <a:t>following S1.code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By setting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B.false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 to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S.next</a:t>
            </a:r>
            <a:r>
              <a:rPr lang="en-IN" dirty="0">
                <a:latin typeface="Times New Roman" panose="02020603050405020304" pitchFamily="18" charset="0"/>
              </a:rPr>
              <a:t>, we ensure that control will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skip the code for </a:t>
            </a:r>
            <a:r>
              <a:rPr lang="en-IN" sz="24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S1 </a:t>
            </a:r>
            <a:r>
              <a:rPr lang="en-IN" dirty="0">
                <a:latin typeface="Times New Roman" panose="02020603050405020304" pitchFamily="18" charset="0"/>
              </a:rPr>
              <a:t>if B evaluates to false.</a:t>
            </a:r>
            <a:endParaRPr lang="en-IN" dirty="0"/>
          </a:p>
          <a:p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44699" y="3732"/>
            <a:ext cx="11706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Syntax directed definition for Boolean Expression </a:t>
            </a:r>
            <a:r>
              <a:rPr lang="en-IN" sz="3600" b="1" dirty="0"/>
              <a:t>S -&gt; if (B) S1</a:t>
            </a:r>
            <a:endParaRPr lang="en-IN" sz="3600" dirty="0"/>
          </a:p>
          <a:p>
            <a:endParaRPr lang="en-IN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495" y="2168194"/>
            <a:ext cx="4684314" cy="162446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170408" y="1245302"/>
            <a:ext cx="40175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Syntax-directed definition </a:t>
            </a:r>
          </a:p>
        </p:txBody>
      </p:sp>
    </p:spTree>
    <p:extLst>
      <p:ext uri="{BB962C8B-B14F-4D97-AF65-F5344CB8AC3E}">
        <p14:creationId xmlns:p14="http://schemas.microsoft.com/office/powerpoint/2010/main" val="47343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9059"/>
            <a:ext cx="12376597" cy="48181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Syntax directed definition for </a:t>
            </a:r>
            <a:r>
              <a:rPr lang="en-IN" b="1" dirty="0" smtClean="0"/>
              <a:t>Boolean </a:t>
            </a:r>
            <a:r>
              <a:rPr lang="en-IN" b="1" dirty="0"/>
              <a:t>Expression 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S </a:t>
            </a:r>
            <a:r>
              <a:rPr lang="en-IN" b="1" dirty="0"/>
              <a:t>-&gt; if ( B ) S1 else S2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657" y="1099634"/>
            <a:ext cx="3757132" cy="3618276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524" y="1755407"/>
            <a:ext cx="5525452" cy="1824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6520" y="4826675"/>
            <a:ext cx="110371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Create</a:t>
            </a:r>
            <a:r>
              <a:rPr lang="en-IN" dirty="0" smtClean="0"/>
              <a:t> two labels </a:t>
            </a:r>
            <a:r>
              <a:rPr lang="en-IN" dirty="0" err="1" smtClean="0">
                <a:solidFill>
                  <a:srgbClr val="FF0000"/>
                </a:solidFill>
              </a:rPr>
              <a:t>B.true</a:t>
            </a:r>
            <a:r>
              <a:rPr lang="en-IN" dirty="0" smtClean="0"/>
              <a:t> and </a:t>
            </a:r>
            <a:r>
              <a:rPr lang="en-IN" dirty="0" err="1" smtClean="0">
                <a:solidFill>
                  <a:srgbClr val="FF0000"/>
                </a:solidFill>
              </a:rPr>
              <a:t>B.false</a:t>
            </a:r>
            <a:endParaRPr lang="en-I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>
                <a:solidFill>
                  <a:srgbClr val="FF0000"/>
                </a:solidFill>
              </a:rPr>
              <a:t>B is </a:t>
            </a:r>
            <a:r>
              <a:rPr lang="en-IN" dirty="0" smtClean="0">
                <a:solidFill>
                  <a:srgbClr val="FF0000"/>
                </a:solidFill>
              </a:rPr>
              <a:t>true</a:t>
            </a:r>
            <a:r>
              <a:rPr lang="en-IN" dirty="0" smtClean="0"/>
              <a:t>,  B </a:t>
            </a:r>
            <a:r>
              <a:rPr lang="en-IN" dirty="0" smtClean="0">
                <a:solidFill>
                  <a:srgbClr val="FF0000"/>
                </a:solidFill>
              </a:rPr>
              <a:t>jumps to </a:t>
            </a:r>
            <a:r>
              <a:rPr lang="en-IN" dirty="0">
                <a:solidFill>
                  <a:srgbClr val="FF0000"/>
                </a:solidFill>
              </a:rPr>
              <a:t>the first instruction </a:t>
            </a:r>
            <a:r>
              <a:rPr lang="en-IN" dirty="0"/>
              <a:t>of the code </a:t>
            </a:r>
            <a:r>
              <a:rPr lang="en-IN" dirty="0" smtClean="0"/>
              <a:t>for </a:t>
            </a:r>
            <a:r>
              <a:rPr lang="en-IN" dirty="0" smtClean="0">
                <a:solidFill>
                  <a:srgbClr val="FF0000"/>
                </a:solidFill>
              </a:rPr>
              <a:t>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dirty="0" smtClean="0">
                <a:solidFill>
                  <a:srgbClr val="FF0000"/>
                </a:solidFill>
              </a:rPr>
              <a:t>B is false</a:t>
            </a:r>
            <a:r>
              <a:rPr lang="en-IN" dirty="0" smtClean="0"/>
              <a:t>, </a:t>
            </a:r>
            <a:r>
              <a:rPr lang="en-IN" dirty="0" smtClean="0">
                <a:solidFill>
                  <a:srgbClr val="FF0000"/>
                </a:solidFill>
              </a:rPr>
              <a:t>jumps to </a:t>
            </a:r>
            <a:r>
              <a:rPr lang="en-IN" dirty="0">
                <a:solidFill>
                  <a:srgbClr val="FF0000"/>
                </a:solidFill>
              </a:rPr>
              <a:t>the first instruction </a:t>
            </a:r>
            <a:r>
              <a:rPr lang="en-IN" dirty="0"/>
              <a:t>of the code for </a:t>
            </a:r>
            <a:r>
              <a:rPr lang="en-IN" dirty="0">
                <a:solidFill>
                  <a:srgbClr val="FF0000"/>
                </a:solidFill>
              </a:rPr>
              <a:t>S2</a:t>
            </a:r>
            <a:endParaRPr lang="en-IN" dirty="0" smtClean="0">
              <a:solidFill>
                <a:srgbClr val="FF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</a:t>
            </a:r>
            <a:r>
              <a:rPr lang="en-IN" dirty="0" smtClean="0"/>
              <a:t>ontrol </a:t>
            </a:r>
            <a:r>
              <a:rPr lang="en-IN" dirty="0"/>
              <a:t>flows from </a:t>
            </a:r>
            <a:r>
              <a:rPr lang="en-IN" dirty="0">
                <a:solidFill>
                  <a:srgbClr val="FF0000"/>
                </a:solidFill>
              </a:rPr>
              <a:t>both </a:t>
            </a:r>
            <a:r>
              <a:rPr lang="en-IN" dirty="0" smtClean="0">
                <a:solidFill>
                  <a:srgbClr val="FF0000"/>
                </a:solidFill>
              </a:rPr>
              <a:t>S1 </a:t>
            </a:r>
            <a:r>
              <a:rPr lang="en-IN" dirty="0">
                <a:solidFill>
                  <a:srgbClr val="FF0000"/>
                </a:solidFill>
              </a:rPr>
              <a:t>and S2 </a:t>
            </a:r>
            <a:r>
              <a:rPr lang="en-IN" dirty="0"/>
              <a:t>to </a:t>
            </a:r>
            <a:r>
              <a:rPr lang="en-IN" dirty="0" smtClean="0"/>
              <a:t>the three-address </a:t>
            </a:r>
            <a:r>
              <a:rPr lang="en-IN" dirty="0"/>
              <a:t>instruction immediately </a:t>
            </a:r>
            <a:r>
              <a:rPr lang="en-IN" dirty="0">
                <a:solidFill>
                  <a:srgbClr val="FF0000"/>
                </a:solidFill>
              </a:rPr>
              <a:t>following the code for S </a:t>
            </a:r>
            <a:r>
              <a:rPr lang="en-IN" dirty="0"/>
              <a:t>- its label </a:t>
            </a:r>
            <a:r>
              <a:rPr lang="en-IN" dirty="0" smtClean="0"/>
              <a:t>is given </a:t>
            </a:r>
            <a:r>
              <a:rPr lang="en-IN" dirty="0"/>
              <a:t>by the inherited </a:t>
            </a:r>
            <a:r>
              <a:rPr lang="en-IN" dirty="0" smtClean="0"/>
              <a:t>attribute </a:t>
            </a:r>
            <a:r>
              <a:rPr lang="en-IN" dirty="0" err="1"/>
              <a:t>S.next</a:t>
            </a:r>
            <a:r>
              <a:rPr lang="en-IN" dirty="0"/>
              <a:t>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An </a:t>
            </a:r>
            <a:r>
              <a:rPr lang="en-IN" dirty="0"/>
              <a:t>explicit </a:t>
            </a:r>
            <a:r>
              <a:rPr lang="en-IN" dirty="0" err="1" smtClean="0"/>
              <a:t>goto</a:t>
            </a:r>
            <a:r>
              <a:rPr lang="en-IN" dirty="0" smtClean="0"/>
              <a:t> </a:t>
            </a:r>
            <a:r>
              <a:rPr lang="en-IN" dirty="0" err="1">
                <a:solidFill>
                  <a:srgbClr val="FF0000"/>
                </a:solidFill>
              </a:rPr>
              <a:t>S.nex</a:t>
            </a:r>
            <a:r>
              <a:rPr lang="en-IN" dirty="0" err="1"/>
              <a:t>t</a:t>
            </a:r>
            <a:r>
              <a:rPr lang="en-IN" dirty="0"/>
              <a:t> appears </a:t>
            </a:r>
            <a:r>
              <a:rPr lang="en-IN" dirty="0" smtClean="0"/>
              <a:t>after the </a:t>
            </a:r>
            <a:r>
              <a:rPr lang="en-IN" dirty="0"/>
              <a:t>code for </a:t>
            </a:r>
            <a:r>
              <a:rPr lang="en-IN" dirty="0">
                <a:solidFill>
                  <a:srgbClr val="FF0000"/>
                </a:solidFill>
              </a:rPr>
              <a:t>S1 </a:t>
            </a:r>
            <a:r>
              <a:rPr lang="en-IN" dirty="0"/>
              <a:t>to </a:t>
            </a:r>
            <a:r>
              <a:rPr lang="en-IN" dirty="0">
                <a:solidFill>
                  <a:srgbClr val="FF0000"/>
                </a:solidFill>
              </a:rPr>
              <a:t>skip</a:t>
            </a:r>
            <a:r>
              <a:rPr lang="en-IN" dirty="0"/>
              <a:t> over the </a:t>
            </a:r>
            <a:r>
              <a:rPr lang="en-IN" dirty="0">
                <a:solidFill>
                  <a:srgbClr val="FF0000"/>
                </a:solidFill>
              </a:rPr>
              <a:t>code for S2</a:t>
            </a:r>
            <a:r>
              <a:rPr lang="en-IN" dirty="0"/>
              <a:t>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No </a:t>
            </a:r>
            <a:r>
              <a:rPr lang="en-IN" dirty="0" err="1">
                <a:solidFill>
                  <a:srgbClr val="FF0000"/>
                </a:solidFill>
              </a:rPr>
              <a:t>goto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is needed after </a:t>
            </a:r>
            <a:r>
              <a:rPr lang="en-IN" dirty="0">
                <a:solidFill>
                  <a:srgbClr val="FF0000"/>
                </a:solidFill>
              </a:rPr>
              <a:t>S2</a:t>
            </a:r>
            <a:r>
              <a:rPr lang="en-IN" dirty="0"/>
              <a:t>, </a:t>
            </a:r>
            <a:r>
              <a:rPr lang="en-IN" dirty="0" smtClean="0"/>
              <a:t>since </a:t>
            </a:r>
            <a:r>
              <a:rPr lang="en-IN" dirty="0" smtClean="0">
                <a:solidFill>
                  <a:srgbClr val="FF0000"/>
                </a:solidFill>
              </a:rPr>
              <a:t>S2</a:t>
            </a:r>
            <a:r>
              <a:rPr lang="en-IN" dirty="0">
                <a:solidFill>
                  <a:srgbClr val="FF0000"/>
                </a:solidFill>
              </a:rPr>
              <a:t>. next </a:t>
            </a:r>
            <a:r>
              <a:rPr lang="en-IN" dirty="0"/>
              <a:t>is the same as </a:t>
            </a:r>
            <a:r>
              <a:rPr lang="en-IN" dirty="0">
                <a:solidFill>
                  <a:srgbClr val="FF0000"/>
                </a:solidFill>
              </a:rPr>
              <a:t>S. next</a:t>
            </a:r>
            <a:r>
              <a:rPr lang="en-IN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9129" y="1232187"/>
            <a:ext cx="610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Syntax-directed </a:t>
            </a:r>
            <a:r>
              <a:rPr lang="en-IN" sz="2800" dirty="0" smtClean="0"/>
              <a:t>definition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4644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818" y="119607"/>
            <a:ext cx="10515600" cy="910704"/>
          </a:xfrm>
        </p:spPr>
        <p:txBody>
          <a:bodyPr/>
          <a:lstStyle/>
          <a:p>
            <a:r>
              <a:rPr lang="en-IN" dirty="0"/>
              <a:t>Boolean </a:t>
            </a:r>
            <a:r>
              <a:rPr lang="en-IN" dirty="0" smtClean="0"/>
              <a:t>Expression </a:t>
            </a:r>
            <a:r>
              <a:rPr lang="en-IN" dirty="0"/>
              <a:t>S </a:t>
            </a:r>
            <a:r>
              <a:rPr lang="en-IN" dirty="0" smtClean="0">
                <a:sym typeface="Wingdings" panose="05000000000000000000" pitchFamily="2" charset="2"/>
              </a:rPr>
              <a:t></a:t>
            </a:r>
            <a:r>
              <a:rPr lang="en-IN" dirty="0" smtClean="0"/>
              <a:t> </a:t>
            </a:r>
            <a:r>
              <a:rPr lang="en-IN" dirty="0"/>
              <a:t>while (B) S1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808" y="1177807"/>
            <a:ext cx="4480025" cy="32076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007" y="1713717"/>
            <a:ext cx="6645828" cy="20010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3855" y="1407780"/>
            <a:ext cx="7050157" cy="2638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3855" y="842449"/>
            <a:ext cx="6104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/>
              <a:t>Syntax-directed </a:t>
            </a:r>
            <a:r>
              <a:rPr lang="en-IN" sz="2800" dirty="0" smtClean="0"/>
              <a:t>definition</a:t>
            </a:r>
            <a:endParaRPr lang="en-IN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92808" y="4532930"/>
            <a:ext cx="113970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 begin </a:t>
            </a:r>
            <a:r>
              <a:rPr lang="en-IN" dirty="0" smtClean="0"/>
              <a:t>– local variable that holds </a:t>
            </a:r>
            <a:r>
              <a:rPr lang="en-IN" dirty="0"/>
              <a:t>a new label attached </a:t>
            </a:r>
            <a:r>
              <a:rPr lang="en-IN" dirty="0" smtClean="0"/>
              <a:t>to the </a:t>
            </a:r>
            <a:r>
              <a:rPr lang="en-IN" dirty="0"/>
              <a:t>first instruction for </a:t>
            </a:r>
            <a:r>
              <a:rPr lang="en-IN" dirty="0" smtClean="0"/>
              <a:t>the </a:t>
            </a:r>
            <a:r>
              <a:rPr lang="en-IN" dirty="0"/>
              <a:t>while-statement, </a:t>
            </a:r>
            <a:r>
              <a:rPr lang="en-IN" dirty="0" smtClean="0"/>
              <a:t>also </a:t>
            </a:r>
            <a:r>
              <a:rPr lang="en-IN" dirty="0"/>
              <a:t>the first </a:t>
            </a:r>
            <a:r>
              <a:rPr lang="en-IN" dirty="0" smtClean="0"/>
              <a:t>instruction for </a:t>
            </a:r>
            <a:r>
              <a:rPr lang="en-IN" dirty="0"/>
              <a:t>B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 smtClean="0">
                <a:solidFill>
                  <a:srgbClr val="FF0000"/>
                </a:solidFill>
              </a:rPr>
              <a:t>egin</a:t>
            </a:r>
            <a:r>
              <a:rPr lang="en-IN" dirty="0" smtClean="0"/>
              <a:t>- is a </a:t>
            </a:r>
            <a:r>
              <a:rPr lang="en-IN" dirty="0">
                <a:solidFill>
                  <a:srgbClr val="FF0000"/>
                </a:solidFill>
              </a:rPr>
              <a:t>variable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rather than an attribute</a:t>
            </a:r>
            <a:r>
              <a:rPr lang="en-IN" dirty="0"/>
              <a:t>, because begin is </a:t>
            </a:r>
            <a:r>
              <a:rPr lang="en-IN" dirty="0">
                <a:solidFill>
                  <a:srgbClr val="FF0000"/>
                </a:solidFill>
              </a:rPr>
              <a:t>local </a:t>
            </a:r>
            <a:r>
              <a:rPr lang="en-IN" dirty="0" smtClean="0">
                <a:solidFill>
                  <a:srgbClr val="FF0000"/>
                </a:solidFill>
              </a:rPr>
              <a:t>to the </a:t>
            </a:r>
            <a:r>
              <a:rPr lang="en-IN" dirty="0">
                <a:solidFill>
                  <a:srgbClr val="FF0000"/>
                </a:solidFill>
              </a:rPr>
              <a:t>semantic rules </a:t>
            </a:r>
            <a:r>
              <a:rPr lang="en-IN" dirty="0"/>
              <a:t>for this production</a:t>
            </a:r>
            <a:r>
              <a:rPr lang="en-IN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</a:rPr>
              <a:t>S.next</a:t>
            </a:r>
            <a:r>
              <a:rPr lang="en-IN" dirty="0"/>
              <a:t> </a:t>
            </a:r>
            <a:r>
              <a:rPr lang="en-IN" dirty="0" smtClean="0"/>
              <a:t>- marks the instruction </a:t>
            </a:r>
            <a:r>
              <a:rPr lang="en-IN" dirty="0"/>
              <a:t>that control must flow to if </a:t>
            </a:r>
            <a:r>
              <a:rPr lang="en-IN" dirty="0">
                <a:solidFill>
                  <a:srgbClr val="FF0000"/>
                </a:solidFill>
              </a:rPr>
              <a:t>B is false</a:t>
            </a:r>
            <a:r>
              <a:rPr lang="en-IN" dirty="0"/>
              <a:t>; hence, </a:t>
            </a:r>
            <a:r>
              <a:rPr lang="en-IN" dirty="0">
                <a:solidFill>
                  <a:srgbClr val="FF0000"/>
                </a:solidFill>
              </a:rPr>
              <a:t>B. false </a:t>
            </a:r>
            <a:r>
              <a:rPr lang="en-IN" dirty="0"/>
              <a:t>is set to </a:t>
            </a:r>
            <a:r>
              <a:rPr lang="en-IN" dirty="0" smtClean="0"/>
              <a:t>be </a:t>
            </a:r>
            <a:r>
              <a:rPr lang="en-IN" dirty="0" err="1" smtClean="0">
                <a:solidFill>
                  <a:srgbClr val="FF0000"/>
                </a:solidFill>
              </a:rPr>
              <a:t>S.next</a:t>
            </a:r>
            <a:endParaRPr lang="en-I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FF0000"/>
                </a:solidFill>
              </a:rPr>
              <a:t>B. true </a:t>
            </a:r>
            <a:r>
              <a:rPr lang="en-IN" dirty="0" smtClean="0"/>
              <a:t>- Code for </a:t>
            </a:r>
            <a:r>
              <a:rPr lang="en-IN" dirty="0">
                <a:solidFill>
                  <a:srgbClr val="FF0000"/>
                </a:solidFill>
              </a:rPr>
              <a:t>B</a:t>
            </a:r>
            <a:r>
              <a:rPr lang="en-IN" dirty="0"/>
              <a:t> generates a </a:t>
            </a:r>
            <a:r>
              <a:rPr lang="en-IN" dirty="0">
                <a:solidFill>
                  <a:srgbClr val="FF0000"/>
                </a:solidFill>
              </a:rPr>
              <a:t>jump to </a:t>
            </a:r>
            <a:r>
              <a:rPr lang="en-IN" dirty="0" smtClean="0"/>
              <a:t>this label  </a:t>
            </a: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B is </a:t>
            </a:r>
            <a:r>
              <a:rPr lang="en-IN" dirty="0" smtClean="0">
                <a:solidFill>
                  <a:srgbClr val="FF0000"/>
                </a:solidFill>
              </a:rPr>
              <a:t>true </a:t>
            </a:r>
            <a:r>
              <a:rPr lang="en-IN" dirty="0" smtClean="0"/>
              <a:t>and attached </a:t>
            </a:r>
            <a:r>
              <a:rPr lang="en-IN" dirty="0"/>
              <a:t>to the </a:t>
            </a:r>
            <a:r>
              <a:rPr lang="en-IN" dirty="0">
                <a:solidFill>
                  <a:srgbClr val="FF0000"/>
                </a:solidFill>
              </a:rPr>
              <a:t>first instruction </a:t>
            </a:r>
            <a:r>
              <a:rPr lang="en-IN" dirty="0"/>
              <a:t>for </a:t>
            </a:r>
            <a:r>
              <a:rPr lang="en-IN" dirty="0" smtClean="0">
                <a:solidFill>
                  <a:srgbClr val="FF0000"/>
                </a:solidFill>
              </a:rPr>
              <a:t>S1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rgbClr val="FF0000"/>
                </a:solidFill>
              </a:rPr>
              <a:t>goto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>
                <a:solidFill>
                  <a:srgbClr val="FF0000"/>
                </a:solidFill>
              </a:rPr>
              <a:t>begin </a:t>
            </a:r>
            <a:r>
              <a:rPr lang="en-IN" dirty="0" smtClean="0"/>
              <a:t>- causes </a:t>
            </a:r>
            <a:r>
              <a:rPr lang="en-IN" dirty="0">
                <a:solidFill>
                  <a:srgbClr val="FF0000"/>
                </a:solidFill>
              </a:rPr>
              <a:t>a jump back to the beginning of </a:t>
            </a:r>
            <a:r>
              <a:rPr lang="en-IN" dirty="0" smtClean="0">
                <a:solidFill>
                  <a:srgbClr val="FF0000"/>
                </a:solidFill>
              </a:rPr>
              <a:t>the code </a:t>
            </a:r>
            <a:r>
              <a:rPr lang="en-IN" dirty="0"/>
              <a:t>for the </a:t>
            </a:r>
            <a:r>
              <a:rPr lang="en-IN" dirty="0" err="1"/>
              <a:t>boolean</a:t>
            </a:r>
            <a:r>
              <a:rPr lang="en-IN" dirty="0"/>
              <a:t> expression.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solidFill>
                  <a:srgbClr val="FF0000"/>
                </a:solidFill>
              </a:rPr>
              <a:t>S1 </a:t>
            </a:r>
            <a:r>
              <a:rPr lang="en-IN" dirty="0">
                <a:solidFill>
                  <a:srgbClr val="FF0000"/>
                </a:solidFill>
              </a:rPr>
              <a:t>.next </a:t>
            </a:r>
            <a:r>
              <a:rPr lang="en-IN" dirty="0"/>
              <a:t>is set to this </a:t>
            </a:r>
            <a:r>
              <a:rPr lang="en-IN" dirty="0">
                <a:solidFill>
                  <a:srgbClr val="FF0000"/>
                </a:solidFill>
              </a:rPr>
              <a:t>label begin</a:t>
            </a:r>
            <a:r>
              <a:rPr lang="en-IN" dirty="0"/>
              <a:t>, </a:t>
            </a:r>
            <a:r>
              <a:rPr lang="en-IN" dirty="0" smtClean="0"/>
              <a:t>so jumps </a:t>
            </a:r>
            <a:r>
              <a:rPr lang="en-IN" dirty="0"/>
              <a:t>from within </a:t>
            </a:r>
            <a:r>
              <a:rPr lang="en-IN" dirty="0" smtClean="0">
                <a:solidFill>
                  <a:srgbClr val="FF0000"/>
                </a:solidFill>
              </a:rPr>
              <a:t>S1. </a:t>
            </a:r>
            <a:r>
              <a:rPr lang="en-IN" dirty="0">
                <a:solidFill>
                  <a:srgbClr val="FF0000"/>
                </a:solidFill>
              </a:rPr>
              <a:t>code can go directly to begin</a:t>
            </a:r>
            <a:endParaRPr lang="en-IN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6005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Control-Flow Translation of Boolean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Boolean</a:t>
            </a:r>
            <a:r>
              <a:rPr lang="en-IN" dirty="0"/>
              <a:t> </a:t>
            </a:r>
            <a:r>
              <a:rPr lang="en-IN" dirty="0" smtClean="0"/>
              <a:t>expression </a:t>
            </a:r>
            <a:r>
              <a:rPr lang="en-IN" dirty="0"/>
              <a:t>B is translated into three-address instructions </a:t>
            </a:r>
            <a:endParaRPr lang="en-IN" dirty="0" smtClean="0"/>
          </a:p>
          <a:p>
            <a:r>
              <a:rPr lang="en-IN" dirty="0" smtClean="0"/>
              <a:t>B is evaluated using </a:t>
            </a:r>
            <a:r>
              <a:rPr lang="en-IN" dirty="0"/>
              <a:t>conditional and unconditional jumps to one of two labels: </a:t>
            </a:r>
            <a:endParaRPr lang="en-IN" dirty="0" smtClean="0"/>
          </a:p>
          <a:p>
            <a:pPr lvl="1"/>
            <a:r>
              <a:rPr lang="en-IN" sz="2800" i="1" dirty="0" err="1" smtClean="0"/>
              <a:t>B.true</a:t>
            </a:r>
            <a:r>
              <a:rPr lang="en-IN" sz="2800" i="1" dirty="0" smtClean="0"/>
              <a:t>   -  i</a:t>
            </a:r>
            <a:r>
              <a:rPr lang="en-IN" sz="2800" dirty="0" smtClean="0"/>
              <a:t>f </a:t>
            </a:r>
            <a:r>
              <a:rPr lang="en-IN" sz="2800" i="1" dirty="0">
                <a:solidFill>
                  <a:srgbClr val="FF0000"/>
                </a:solidFill>
              </a:rPr>
              <a:t>B </a:t>
            </a:r>
            <a:r>
              <a:rPr lang="en-IN" sz="2800" dirty="0">
                <a:solidFill>
                  <a:srgbClr val="FF0000"/>
                </a:solidFill>
              </a:rPr>
              <a:t>is </a:t>
            </a:r>
            <a:r>
              <a:rPr lang="en-IN" sz="2800" dirty="0" smtClean="0">
                <a:solidFill>
                  <a:srgbClr val="FF0000"/>
                </a:solidFill>
              </a:rPr>
              <a:t>true </a:t>
            </a:r>
          </a:p>
          <a:p>
            <a:pPr lvl="1"/>
            <a:r>
              <a:rPr lang="en-IN" sz="2800" i="1" dirty="0" smtClean="0"/>
              <a:t>B.fa1se - </a:t>
            </a:r>
            <a:r>
              <a:rPr lang="en-IN" sz="2800" dirty="0"/>
              <a:t>if </a:t>
            </a:r>
            <a:r>
              <a:rPr lang="en-IN" sz="2800" i="1" dirty="0">
                <a:solidFill>
                  <a:srgbClr val="FF0000"/>
                </a:solidFill>
              </a:rPr>
              <a:t>B </a:t>
            </a:r>
            <a:r>
              <a:rPr lang="en-IN" sz="2800" dirty="0">
                <a:solidFill>
                  <a:srgbClr val="FF0000"/>
                </a:solidFill>
              </a:rPr>
              <a:t>is false</a:t>
            </a:r>
          </a:p>
        </p:txBody>
      </p:sp>
    </p:spTree>
    <p:extLst>
      <p:ext uri="{BB962C8B-B14F-4D97-AF65-F5344CB8AC3E}">
        <p14:creationId xmlns:p14="http://schemas.microsoft.com/office/powerpoint/2010/main" val="22022846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Control-Flow Translation of Boolean Expressions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169" y="1582018"/>
            <a:ext cx="10515600" cy="262338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580" y="4533363"/>
            <a:ext cx="106712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i="1" dirty="0">
                <a:solidFill>
                  <a:srgbClr val="FF0000"/>
                </a:solidFill>
              </a:rPr>
              <a:t>B1 </a:t>
            </a:r>
            <a:r>
              <a:rPr lang="en-IN" dirty="0">
                <a:solidFill>
                  <a:srgbClr val="FF0000"/>
                </a:solidFill>
              </a:rPr>
              <a:t>is true</a:t>
            </a:r>
            <a:r>
              <a:rPr lang="en-IN" dirty="0"/>
              <a:t>, then </a:t>
            </a:r>
            <a:r>
              <a:rPr lang="en-IN" i="1" dirty="0" smtClean="0">
                <a:solidFill>
                  <a:srgbClr val="FF0000"/>
                </a:solidFill>
              </a:rPr>
              <a:t>B </a:t>
            </a:r>
            <a:r>
              <a:rPr lang="en-IN" dirty="0">
                <a:solidFill>
                  <a:srgbClr val="FF0000"/>
                </a:solidFill>
              </a:rPr>
              <a:t>itself is true</a:t>
            </a:r>
            <a:r>
              <a:rPr lang="en-IN" dirty="0"/>
              <a:t>, so </a:t>
            </a:r>
            <a:r>
              <a:rPr lang="en-IN" i="1" dirty="0" smtClean="0">
                <a:solidFill>
                  <a:srgbClr val="FF0000"/>
                </a:solidFill>
              </a:rPr>
              <a:t>B1.true</a:t>
            </a:r>
            <a:r>
              <a:rPr lang="en-IN" i="1" dirty="0" smtClean="0"/>
              <a:t> </a:t>
            </a:r>
            <a:r>
              <a:rPr lang="en-IN" dirty="0"/>
              <a:t>is the same as </a:t>
            </a:r>
            <a:r>
              <a:rPr lang="en-IN" i="1" dirty="0" err="1">
                <a:solidFill>
                  <a:srgbClr val="FF0000"/>
                </a:solidFill>
              </a:rPr>
              <a:t>B.true</a:t>
            </a:r>
            <a:r>
              <a:rPr lang="en-IN" i="1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 </a:t>
            </a:r>
            <a:r>
              <a:rPr lang="en-IN" dirty="0"/>
              <a:t>If </a:t>
            </a:r>
            <a:r>
              <a:rPr lang="en-IN" i="1" dirty="0">
                <a:solidFill>
                  <a:srgbClr val="FF0000"/>
                </a:solidFill>
              </a:rPr>
              <a:t>B1 </a:t>
            </a:r>
            <a:r>
              <a:rPr lang="en-IN" dirty="0">
                <a:solidFill>
                  <a:srgbClr val="FF0000"/>
                </a:solidFill>
              </a:rPr>
              <a:t>is false</a:t>
            </a:r>
            <a:r>
              <a:rPr lang="en-IN" dirty="0" smtClean="0"/>
              <a:t>, then </a:t>
            </a:r>
            <a:r>
              <a:rPr lang="en-IN" i="1" dirty="0">
                <a:solidFill>
                  <a:srgbClr val="FF0000"/>
                </a:solidFill>
              </a:rPr>
              <a:t>B2 </a:t>
            </a:r>
            <a:r>
              <a:rPr lang="en-IN" dirty="0">
                <a:solidFill>
                  <a:srgbClr val="FF0000"/>
                </a:solidFill>
              </a:rPr>
              <a:t>must be evaluated</a:t>
            </a:r>
            <a:r>
              <a:rPr lang="en-IN" dirty="0"/>
              <a:t>, so </a:t>
            </a:r>
            <a:r>
              <a:rPr lang="en-IN" dirty="0" smtClean="0"/>
              <a:t>make </a:t>
            </a:r>
            <a:r>
              <a:rPr lang="en-IN" i="1" dirty="0" smtClean="0">
                <a:solidFill>
                  <a:srgbClr val="FF0000"/>
                </a:solidFill>
              </a:rPr>
              <a:t>B1.false</a:t>
            </a:r>
            <a:r>
              <a:rPr lang="en-IN" i="1" dirty="0" smtClean="0"/>
              <a:t> </a:t>
            </a:r>
            <a:r>
              <a:rPr lang="en-IN" dirty="0"/>
              <a:t>be the </a:t>
            </a:r>
            <a:r>
              <a:rPr lang="en-IN" dirty="0">
                <a:solidFill>
                  <a:srgbClr val="FF0000"/>
                </a:solidFill>
              </a:rPr>
              <a:t>label of the </a:t>
            </a:r>
            <a:r>
              <a:rPr lang="en-IN" dirty="0" smtClean="0">
                <a:solidFill>
                  <a:srgbClr val="FF0000"/>
                </a:solidFill>
              </a:rPr>
              <a:t>first instruction</a:t>
            </a:r>
            <a:r>
              <a:rPr lang="en-IN" dirty="0" smtClean="0"/>
              <a:t> </a:t>
            </a:r>
            <a:r>
              <a:rPr lang="en-IN" dirty="0"/>
              <a:t>in the code for </a:t>
            </a:r>
            <a:r>
              <a:rPr lang="en-IN" i="1" dirty="0" smtClean="0">
                <a:solidFill>
                  <a:srgbClr val="FF0000"/>
                </a:solidFill>
              </a:rPr>
              <a:t>B2.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</a:t>
            </a:r>
            <a:r>
              <a:rPr lang="en-IN" dirty="0">
                <a:solidFill>
                  <a:srgbClr val="FF0000"/>
                </a:solidFill>
              </a:rPr>
              <a:t>true and false exits of </a:t>
            </a:r>
            <a:r>
              <a:rPr lang="en-IN" i="1" dirty="0">
                <a:solidFill>
                  <a:srgbClr val="FF0000"/>
                </a:solidFill>
              </a:rPr>
              <a:t>B2 </a:t>
            </a:r>
            <a:r>
              <a:rPr lang="en-IN" dirty="0"/>
              <a:t>are the </a:t>
            </a:r>
            <a:r>
              <a:rPr lang="en-IN" dirty="0" smtClean="0"/>
              <a:t>same as </a:t>
            </a:r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true and false exits of </a:t>
            </a:r>
            <a:r>
              <a:rPr lang="en-IN" i="1" dirty="0">
                <a:solidFill>
                  <a:srgbClr val="FF0000"/>
                </a:solidFill>
              </a:rPr>
              <a:t>B</a:t>
            </a:r>
            <a:r>
              <a:rPr lang="en-IN" i="1" dirty="0"/>
              <a:t>, </a:t>
            </a:r>
            <a:r>
              <a:rPr lang="en-IN" dirty="0"/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72936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457"/>
          </a:xfrm>
        </p:spPr>
        <p:txBody>
          <a:bodyPr/>
          <a:lstStyle/>
          <a:p>
            <a:pPr algn="ctr"/>
            <a:r>
              <a:rPr lang="en-IN" dirty="0"/>
              <a:t>Three-address instruction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8473"/>
            <a:ext cx="11062855" cy="5805053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2200" dirty="0"/>
              <a:t>Conditional jumps such as if x </a:t>
            </a:r>
            <a:r>
              <a:rPr lang="en-US" sz="2200" dirty="0" err="1"/>
              <a:t>relop</a:t>
            </a:r>
            <a:r>
              <a:rPr lang="en-US" sz="2200" dirty="0"/>
              <a:t> y </a:t>
            </a:r>
            <a:r>
              <a:rPr lang="en-US" sz="2200" dirty="0" err="1"/>
              <a:t>goto</a:t>
            </a:r>
            <a:r>
              <a:rPr lang="en-US" sz="2200" dirty="0"/>
              <a:t> L, </a:t>
            </a:r>
            <a:endParaRPr lang="en-US" sz="2200" dirty="0" smtClean="0"/>
          </a:p>
          <a:p>
            <a:pPr lvl="1"/>
            <a:r>
              <a:rPr lang="en-US" sz="2200" dirty="0" smtClean="0"/>
              <a:t>which </a:t>
            </a:r>
            <a:r>
              <a:rPr lang="en-US" sz="2200" dirty="0"/>
              <a:t>apply a </a:t>
            </a:r>
            <a:r>
              <a:rPr lang="en-US" sz="2200" dirty="0" smtClean="0"/>
              <a:t>relational operator </a:t>
            </a:r>
            <a:r>
              <a:rPr lang="en-US" sz="2200" dirty="0"/>
              <a:t>(&lt;, ==, &gt;=, etc.) to x and y, and execute the instruction </a:t>
            </a:r>
            <a:r>
              <a:rPr lang="en-US" sz="2200" dirty="0" smtClean="0"/>
              <a:t>with label </a:t>
            </a:r>
            <a:r>
              <a:rPr lang="en-US" sz="2200" dirty="0"/>
              <a:t>L next if x stands in relation </a:t>
            </a:r>
            <a:r>
              <a:rPr lang="en-US" sz="2200" dirty="0" err="1"/>
              <a:t>relop</a:t>
            </a:r>
            <a:r>
              <a:rPr lang="en-US" sz="2200" dirty="0"/>
              <a:t> to y</a:t>
            </a:r>
            <a:r>
              <a:rPr lang="en-US" sz="2200" dirty="0" smtClean="0"/>
              <a:t>.</a:t>
            </a:r>
          </a:p>
          <a:p>
            <a:pPr lvl="1"/>
            <a:r>
              <a:rPr lang="en-US" sz="2200" dirty="0" smtClean="0"/>
              <a:t> </a:t>
            </a:r>
            <a:r>
              <a:rPr lang="en-US" sz="2200" dirty="0"/>
              <a:t>If not, the </a:t>
            </a:r>
            <a:r>
              <a:rPr lang="en-US" sz="2200" dirty="0" smtClean="0"/>
              <a:t>three-address instruction </a:t>
            </a:r>
            <a:r>
              <a:rPr lang="en-US" sz="2200" dirty="0"/>
              <a:t>following if x </a:t>
            </a:r>
            <a:r>
              <a:rPr lang="en-US" sz="2200" dirty="0" err="1"/>
              <a:t>relop</a:t>
            </a:r>
            <a:r>
              <a:rPr lang="en-US" sz="2200" dirty="0"/>
              <a:t> y </a:t>
            </a:r>
            <a:r>
              <a:rPr lang="en-US" sz="2200" dirty="0" err="1"/>
              <a:t>goto</a:t>
            </a:r>
            <a:r>
              <a:rPr lang="en-US" sz="2200" dirty="0"/>
              <a:t> L is executed next, in sequence.</a:t>
            </a:r>
          </a:p>
          <a:p>
            <a:r>
              <a:rPr lang="en-US" sz="2200" dirty="0" smtClean="0"/>
              <a:t>Procedure </a:t>
            </a:r>
            <a:r>
              <a:rPr lang="en-US" sz="2200" dirty="0"/>
              <a:t>calls and returns are implemented using the following </a:t>
            </a:r>
            <a:r>
              <a:rPr lang="en-US" sz="2200" dirty="0" smtClean="0"/>
              <a:t>instructions</a:t>
            </a:r>
            <a:r>
              <a:rPr lang="en-US" sz="2200" dirty="0"/>
              <a:t>: </a:t>
            </a:r>
            <a:endParaRPr lang="en-US" sz="2200" dirty="0" smtClean="0"/>
          </a:p>
          <a:p>
            <a:r>
              <a:rPr lang="en-US" sz="2200" dirty="0" err="1" smtClean="0"/>
              <a:t>param</a:t>
            </a:r>
            <a:r>
              <a:rPr lang="en-US" sz="2200" dirty="0" smtClean="0"/>
              <a:t> </a:t>
            </a:r>
            <a:r>
              <a:rPr lang="en-US" sz="2200" dirty="0"/>
              <a:t>x for parameters</a:t>
            </a:r>
            <a:r>
              <a:rPr lang="en-US" sz="2200" dirty="0" smtClean="0"/>
              <a:t>;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call p, n and y = call p, n for </a:t>
            </a:r>
            <a:r>
              <a:rPr lang="en-US" sz="2200" dirty="0" smtClean="0"/>
              <a:t>procedure and </a:t>
            </a:r>
            <a:r>
              <a:rPr lang="en-US" sz="2200" dirty="0"/>
              <a:t>function calls, respectively; </a:t>
            </a:r>
            <a:r>
              <a:rPr lang="en-US" sz="2200" dirty="0" smtClean="0"/>
              <a:t>and</a:t>
            </a:r>
          </a:p>
          <a:p>
            <a:r>
              <a:rPr lang="en-US" sz="2200" dirty="0" smtClean="0"/>
              <a:t> </a:t>
            </a:r>
            <a:r>
              <a:rPr lang="en-US" sz="2200" dirty="0"/>
              <a:t>return y, where y, representing </a:t>
            </a:r>
            <a:r>
              <a:rPr lang="en-US" sz="2200" dirty="0" smtClean="0"/>
              <a:t>a returned </a:t>
            </a:r>
            <a:r>
              <a:rPr lang="en-US" sz="2200" dirty="0"/>
              <a:t>value, is optional. </a:t>
            </a:r>
            <a:endParaRPr lang="en-US" sz="2200" dirty="0" smtClean="0"/>
          </a:p>
          <a:p>
            <a:r>
              <a:rPr lang="en-US" sz="2200" dirty="0" smtClean="0"/>
              <a:t>Their </a:t>
            </a:r>
            <a:r>
              <a:rPr lang="en-US" sz="2200" dirty="0"/>
              <a:t>typical use is as the sequence of </a:t>
            </a:r>
            <a:r>
              <a:rPr lang="en-US" sz="2200" dirty="0" smtClean="0"/>
              <a:t>three-address </a:t>
            </a:r>
            <a:r>
              <a:rPr lang="en-US" sz="2200" dirty="0"/>
              <a:t>instructions</a:t>
            </a:r>
          </a:p>
          <a:p>
            <a:pPr algn="ctr"/>
            <a:r>
              <a:rPr lang="en-US" sz="2200" dirty="0" err="1" smtClean="0"/>
              <a:t>param</a:t>
            </a:r>
            <a:r>
              <a:rPr lang="en-US" sz="2200" dirty="0" smtClean="0"/>
              <a:t> x1</a:t>
            </a:r>
          </a:p>
          <a:p>
            <a:pPr algn="ctr"/>
            <a:r>
              <a:rPr lang="en-US" sz="2200" dirty="0" err="1" smtClean="0"/>
              <a:t>param</a:t>
            </a:r>
            <a:r>
              <a:rPr lang="en-US" sz="2200" dirty="0" smtClean="0"/>
              <a:t> x2</a:t>
            </a:r>
          </a:p>
          <a:p>
            <a:pPr algn="ctr"/>
            <a:r>
              <a:rPr lang="en-US" sz="2200" dirty="0" smtClean="0"/>
              <a:t>------</a:t>
            </a:r>
            <a:endParaRPr lang="en-US" sz="2200" dirty="0"/>
          </a:p>
          <a:p>
            <a:pPr algn="ctr"/>
            <a:r>
              <a:rPr lang="en-US" sz="2200" dirty="0" err="1"/>
              <a:t>param</a:t>
            </a:r>
            <a:r>
              <a:rPr lang="en-US" sz="2200" dirty="0"/>
              <a:t> </a:t>
            </a:r>
            <a:r>
              <a:rPr lang="en-US" sz="2200" dirty="0" err="1"/>
              <a:t>xn</a:t>
            </a:r>
            <a:endParaRPr lang="en-US" sz="2200" dirty="0"/>
          </a:p>
          <a:p>
            <a:pPr algn="ctr"/>
            <a:r>
              <a:rPr lang="en-US" sz="2200" dirty="0"/>
              <a:t>call p, </a:t>
            </a:r>
            <a:r>
              <a:rPr lang="en-US" sz="2200" dirty="0" smtClean="0"/>
              <a:t>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2197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228" y="365126"/>
            <a:ext cx="10515600" cy="1128824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Control-Flow Translation of Boolean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2580" y="1507349"/>
            <a:ext cx="9580808" cy="3585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946" y="1879275"/>
            <a:ext cx="9581882" cy="22687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2580" y="4533363"/>
            <a:ext cx="1067122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If </a:t>
            </a:r>
            <a:r>
              <a:rPr lang="en-IN" sz="2400" i="1" dirty="0">
                <a:solidFill>
                  <a:srgbClr val="FF0000"/>
                </a:solidFill>
              </a:rPr>
              <a:t>B1 </a:t>
            </a:r>
            <a:r>
              <a:rPr lang="en-IN" sz="2400" dirty="0">
                <a:solidFill>
                  <a:srgbClr val="FF0000"/>
                </a:solidFill>
              </a:rPr>
              <a:t>is true</a:t>
            </a:r>
            <a:r>
              <a:rPr lang="en-IN" sz="2400" dirty="0"/>
              <a:t>, </a:t>
            </a:r>
            <a:r>
              <a:rPr lang="en-IN" sz="2400" dirty="0" smtClean="0"/>
              <a:t>then </a:t>
            </a:r>
            <a:r>
              <a:rPr lang="en-IN" sz="2400" i="1" dirty="0">
                <a:solidFill>
                  <a:srgbClr val="FF0000"/>
                </a:solidFill>
              </a:rPr>
              <a:t>B2 </a:t>
            </a:r>
            <a:r>
              <a:rPr lang="en-IN" sz="2400" dirty="0"/>
              <a:t>must be evaluated so </a:t>
            </a:r>
            <a:r>
              <a:rPr lang="en-IN" sz="2400" dirty="0" smtClean="0"/>
              <a:t> </a:t>
            </a:r>
            <a:r>
              <a:rPr lang="en-IN" sz="2400" dirty="0"/>
              <a:t>make </a:t>
            </a:r>
            <a:r>
              <a:rPr lang="en-IN" sz="2400" i="1" dirty="0" smtClean="0">
                <a:solidFill>
                  <a:srgbClr val="FF0000"/>
                </a:solidFill>
              </a:rPr>
              <a:t>B1.true</a:t>
            </a:r>
            <a:r>
              <a:rPr lang="en-IN" sz="2400" i="1" dirty="0" smtClean="0"/>
              <a:t> </a:t>
            </a:r>
            <a:r>
              <a:rPr lang="en-IN" sz="2400" dirty="0" smtClean="0"/>
              <a:t>is assigned as  </a:t>
            </a:r>
            <a:r>
              <a:rPr lang="en-IN" sz="2400" dirty="0"/>
              <a:t>the label of the </a:t>
            </a:r>
            <a:r>
              <a:rPr lang="en-IN" sz="2400" dirty="0">
                <a:solidFill>
                  <a:srgbClr val="FF0000"/>
                </a:solidFill>
              </a:rPr>
              <a:t>first instruction in the code for </a:t>
            </a:r>
            <a:r>
              <a:rPr lang="en-IN" sz="2400" i="1" dirty="0">
                <a:solidFill>
                  <a:srgbClr val="FF0000"/>
                </a:solidFill>
              </a:rPr>
              <a:t>B2 </a:t>
            </a:r>
            <a:endParaRPr lang="en-IN" sz="240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If </a:t>
            </a:r>
            <a:r>
              <a:rPr lang="en-IN" sz="2400" i="1" dirty="0">
                <a:solidFill>
                  <a:srgbClr val="FF0000"/>
                </a:solidFill>
              </a:rPr>
              <a:t>B1 </a:t>
            </a:r>
            <a:r>
              <a:rPr lang="en-IN" sz="2400" dirty="0">
                <a:solidFill>
                  <a:srgbClr val="FF0000"/>
                </a:solidFill>
              </a:rPr>
              <a:t>is false</a:t>
            </a:r>
            <a:r>
              <a:rPr lang="en-IN" sz="2400" dirty="0" smtClean="0"/>
              <a:t>, </a:t>
            </a:r>
            <a:r>
              <a:rPr lang="en-IN" sz="2400" dirty="0"/>
              <a:t>then </a:t>
            </a:r>
            <a:r>
              <a:rPr lang="en-IN" sz="2400" i="1" dirty="0" smtClean="0">
                <a:solidFill>
                  <a:srgbClr val="FF0000"/>
                </a:solidFill>
              </a:rPr>
              <a:t>B </a:t>
            </a:r>
            <a:r>
              <a:rPr lang="en-IN" sz="2400" dirty="0">
                <a:solidFill>
                  <a:srgbClr val="FF0000"/>
                </a:solidFill>
              </a:rPr>
              <a:t>itself is </a:t>
            </a:r>
            <a:r>
              <a:rPr lang="en-IN" sz="2400" dirty="0" smtClean="0">
                <a:solidFill>
                  <a:srgbClr val="FF0000"/>
                </a:solidFill>
              </a:rPr>
              <a:t>false</a:t>
            </a:r>
            <a:r>
              <a:rPr lang="en-IN" sz="2400" dirty="0" smtClean="0"/>
              <a:t>, </a:t>
            </a:r>
            <a:r>
              <a:rPr lang="en-IN" sz="2400" dirty="0"/>
              <a:t>so </a:t>
            </a:r>
            <a:r>
              <a:rPr lang="en-IN" sz="2400" i="1" dirty="0" smtClean="0">
                <a:solidFill>
                  <a:srgbClr val="FF0000"/>
                </a:solidFill>
              </a:rPr>
              <a:t>B1.false </a:t>
            </a:r>
            <a:r>
              <a:rPr lang="en-IN" sz="2400" dirty="0">
                <a:solidFill>
                  <a:srgbClr val="FF0000"/>
                </a:solidFill>
              </a:rPr>
              <a:t>is the same as </a:t>
            </a:r>
            <a:r>
              <a:rPr lang="en-IN" sz="2400" i="1" dirty="0" err="1" smtClean="0">
                <a:solidFill>
                  <a:srgbClr val="FF0000"/>
                </a:solidFill>
              </a:rPr>
              <a:t>B.false</a:t>
            </a:r>
            <a:endParaRPr lang="en-IN" sz="240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If </a:t>
            </a:r>
            <a:r>
              <a:rPr lang="en-IN" sz="2400" i="1" dirty="0" smtClean="0">
                <a:solidFill>
                  <a:srgbClr val="FF0000"/>
                </a:solidFill>
              </a:rPr>
              <a:t>B2 </a:t>
            </a:r>
            <a:r>
              <a:rPr lang="en-IN" sz="2400" dirty="0">
                <a:solidFill>
                  <a:srgbClr val="FF0000"/>
                </a:solidFill>
              </a:rPr>
              <a:t>is </a:t>
            </a:r>
            <a:r>
              <a:rPr lang="en-IN" sz="2400" dirty="0" smtClean="0">
                <a:solidFill>
                  <a:srgbClr val="FF0000"/>
                </a:solidFill>
              </a:rPr>
              <a:t>true</a:t>
            </a:r>
            <a:r>
              <a:rPr lang="en-IN" sz="2400" dirty="0" smtClean="0"/>
              <a:t>, then </a:t>
            </a:r>
            <a:r>
              <a:rPr lang="en-IN" sz="2400" i="1" dirty="0">
                <a:solidFill>
                  <a:srgbClr val="FF0000"/>
                </a:solidFill>
              </a:rPr>
              <a:t>B </a:t>
            </a:r>
            <a:r>
              <a:rPr lang="en-IN" sz="2400" dirty="0">
                <a:solidFill>
                  <a:srgbClr val="FF0000"/>
                </a:solidFill>
              </a:rPr>
              <a:t>itself is </a:t>
            </a:r>
            <a:r>
              <a:rPr lang="en-IN" sz="2400" dirty="0" smtClean="0">
                <a:solidFill>
                  <a:srgbClr val="FF0000"/>
                </a:solidFill>
              </a:rPr>
              <a:t>true</a:t>
            </a:r>
            <a:r>
              <a:rPr lang="en-IN" sz="2400" dirty="0" smtClean="0"/>
              <a:t>, </a:t>
            </a:r>
            <a:r>
              <a:rPr lang="en-IN" sz="2400" dirty="0"/>
              <a:t>so </a:t>
            </a:r>
            <a:r>
              <a:rPr lang="en-IN" sz="2400" i="1" dirty="0" smtClean="0">
                <a:solidFill>
                  <a:srgbClr val="FF0000"/>
                </a:solidFill>
              </a:rPr>
              <a:t>B2.true </a:t>
            </a:r>
            <a:r>
              <a:rPr lang="en-IN" sz="2400" dirty="0">
                <a:solidFill>
                  <a:srgbClr val="FF0000"/>
                </a:solidFill>
              </a:rPr>
              <a:t>is the same as </a:t>
            </a:r>
            <a:r>
              <a:rPr lang="en-IN" sz="2400" i="1" dirty="0" err="1" smtClean="0">
                <a:solidFill>
                  <a:srgbClr val="FF0000"/>
                </a:solidFill>
              </a:rPr>
              <a:t>B.true</a:t>
            </a:r>
            <a:endParaRPr lang="en-IN" sz="2400" i="1" dirty="0" smtClean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If </a:t>
            </a:r>
            <a:r>
              <a:rPr lang="en-IN" sz="2400" i="1" dirty="0" smtClean="0">
                <a:solidFill>
                  <a:srgbClr val="FF0000"/>
                </a:solidFill>
              </a:rPr>
              <a:t>B2 </a:t>
            </a:r>
            <a:r>
              <a:rPr lang="en-IN" sz="2400" dirty="0">
                <a:solidFill>
                  <a:srgbClr val="FF0000"/>
                </a:solidFill>
              </a:rPr>
              <a:t>is false</a:t>
            </a:r>
            <a:r>
              <a:rPr lang="en-IN" sz="2400" dirty="0"/>
              <a:t>, then </a:t>
            </a:r>
            <a:r>
              <a:rPr lang="en-IN" sz="2400" i="1" dirty="0">
                <a:solidFill>
                  <a:srgbClr val="FF0000"/>
                </a:solidFill>
              </a:rPr>
              <a:t>B </a:t>
            </a:r>
            <a:r>
              <a:rPr lang="en-IN" sz="2400" dirty="0">
                <a:solidFill>
                  <a:srgbClr val="FF0000"/>
                </a:solidFill>
              </a:rPr>
              <a:t>itself is false</a:t>
            </a:r>
            <a:r>
              <a:rPr lang="en-IN" sz="2400" dirty="0"/>
              <a:t>, so </a:t>
            </a:r>
            <a:r>
              <a:rPr lang="en-IN" sz="2400" i="1" dirty="0" smtClean="0">
                <a:solidFill>
                  <a:srgbClr val="FF0000"/>
                </a:solidFill>
              </a:rPr>
              <a:t>B2.false </a:t>
            </a:r>
            <a:r>
              <a:rPr lang="en-IN" sz="2400" dirty="0">
                <a:solidFill>
                  <a:srgbClr val="FF0000"/>
                </a:solidFill>
              </a:rPr>
              <a:t>is the same as </a:t>
            </a:r>
            <a:r>
              <a:rPr lang="en-IN" sz="2400" i="1" dirty="0" err="1">
                <a:solidFill>
                  <a:srgbClr val="FF0000"/>
                </a:solidFill>
              </a:rPr>
              <a:t>B.false</a:t>
            </a:r>
            <a:endParaRPr lang="en-IN" sz="2400" i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i="1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90946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672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Control-Flow Translation of Boolean Expressions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03798"/>
            <a:ext cx="10515600" cy="3935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741" y="1797305"/>
            <a:ext cx="9828499" cy="15254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3037" y="3928056"/>
            <a:ext cx="102129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FF0000"/>
                </a:solidFill>
              </a:rPr>
              <a:t>No code </a:t>
            </a:r>
            <a:r>
              <a:rPr lang="en-IN" sz="2400" dirty="0"/>
              <a:t>is needed for an expression B of the form ! </a:t>
            </a:r>
            <a:r>
              <a:rPr lang="en-IN" sz="2400" dirty="0" smtClean="0"/>
              <a:t>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Interchange the </a:t>
            </a:r>
            <a:r>
              <a:rPr lang="en-IN" sz="2400" dirty="0">
                <a:solidFill>
                  <a:srgbClr val="FF0000"/>
                </a:solidFill>
              </a:rPr>
              <a:t>true and false exits </a:t>
            </a:r>
            <a:r>
              <a:rPr lang="en-IN" sz="2400" dirty="0"/>
              <a:t>of B to get the true and false exits of B1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428191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5945"/>
          </a:xfrm>
        </p:spPr>
        <p:txBody>
          <a:bodyPr>
            <a:normAutofit fontScale="90000"/>
          </a:bodyPr>
          <a:lstStyle/>
          <a:p>
            <a:r>
              <a:rPr lang="en-IN" dirty="0"/>
              <a:t>Control-Flow Translation of Boolean Expressions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1070"/>
            <a:ext cx="10302025" cy="3855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073" y="1853671"/>
            <a:ext cx="9472727" cy="13305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65915" y="3603192"/>
            <a:ext cx="10174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</a:t>
            </a:r>
            <a:r>
              <a:rPr lang="en-IN" sz="2400" dirty="0" smtClean="0"/>
              <a:t>ranslated directly into </a:t>
            </a:r>
            <a:r>
              <a:rPr lang="en-IN" sz="2400" dirty="0"/>
              <a:t>a </a:t>
            </a:r>
            <a:r>
              <a:rPr lang="en-IN" sz="2400" dirty="0">
                <a:solidFill>
                  <a:srgbClr val="FF0000"/>
                </a:solidFill>
              </a:rPr>
              <a:t>comparison three-address instruction </a:t>
            </a:r>
            <a:r>
              <a:rPr lang="en-IN" sz="2400" dirty="0"/>
              <a:t>with </a:t>
            </a:r>
            <a:r>
              <a:rPr lang="en-IN" sz="2400" dirty="0">
                <a:solidFill>
                  <a:srgbClr val="FF0000"/>
                </a:solidFill>
              </a:rPr>
              <a:t>jumps to the </a:t>
            </a:r>
            <a:r>
              <a:rPr lang="en-IN" sz="2400" dirty="0" smtClean="0">
                <a:solidFill>
                  <a:srgbClr val="FF0000"/>
                </a:solidFill>
              </a:rPr>
              <a:t>appropriate places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For instance, </a:t>
            </a:r>
            <a:r>
              <a:rPr lang="en-IN" sz="2400" i="1" dirty="0"/>
              <a:t>B </a:t>
            </a:r>
            <a:r>
              <a:rPr lang="en-IN" sz="2400" dirty="0"/>
              <a:t>of the form </a:t>
            </a:r>
            <a:r>
              <a:rPr lang="en-IN" sz="2400" i="1" dirty="0"/>
              <a:t>a </a:t>
            </a:r>
            <a:r>
              <a:rPr lang="en-IN" sz="2400" dirty="0"/>
              <a:t>&lt; b translates </a:t>
            </a:r>
            <a:r>
              <a:rPr lang="en-IN" sz="2400" dirty="0" smtClean="0"/>
              <a:t>into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655" y="5080521"/>
            <a:ext cx="5177308" cy="113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991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Control-Flow Translation of Boolean Expressions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660" y="1690688"/>
            <a:ext cx="8511862" cy="318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440" y="2009213"/>
            <a:ext cx="8265457" cy="10070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73052" y="3670479"/>
            <a:ext cx="887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The constants </a:t>
            </a:r>
            <a:r>
              <a:rPr lang="en-IN" sz="2400" b="1" dirty="0"/>
              <a:t>true </a:t>
            </a:r>
            <a:r>
              <a:rPr lang="en-IN" sz="2400" dirty="0"/>
              <a:t>and </a:t>
            </a:r>
            <a:r>
              <a:rPr lang="en-IN" sz="2400" b="1" dirty="0"/>
              <a:t>false </a:t>
            </a:r>
            <a:r>
              <a:rPr lang="en-IN" sz="2400" dirty="0"/>
              <a:t>translate into jumps to </a:t>
            </a:r>
            <a:r>
              <a:rPr lang="en-IN" sz="2400" b="1" dirty="0" err="1"/>
              <a:t>B.true</a:t>
            </a:r>
            <a:r>
              <a:rPr lang="en-IN" sz="2400" dirty="0"/>
              <a:t> and </a:t>
            </a:r>
            <a:r>
              <a:rPr lang="en-IN" sz="2400" b="1" dirty="0" err="1"/>
              <a:t>B.false</a:t>
            </a:r>
            <a:r>
              <a:rPr lang="en-IN" sz="2400" dirty="0" smtClean="0"/>
              <a:t>, respectively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85372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0" y="1365307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53000" y="3048000"/>
            <a:ext cx="990600" cy="1447800"/>
          </a:xfrm>
          <a:custGeom>
            <a:avLst/>
            <a:gdLst/>
            <a:ahLst/>
            <a:cxnLst/>
            <a:rect l="l" t="t" r="r" b="b"/>
            <a:pathLst>
              <a:path w="990600" h="1447800">
                <a:moveTo>
                  <a:pt x="0" y="723900"/>
                </a:moveTo>
                <a:lnTo>
                  <a:pt x="1490" y="667328"/>
                </a:lnTo>
                <a:lnTo>
                  <a:pt x="5887" y="611946"/>
                </a:lnTo>
                <a:lnTo>
                  <a:pt x="13080" y="557917"/>
                </a:lnTo>
                <a:lnTo>
                  <a:pt x="22960" y="505400"/>
                </a:lnTo>
                <a:lnTo>
                  <a:pt x="35417" y="454557"/>
                </a:lnTo>
                <a:lnTo>
                  <a:pt x="50340" y="405548"/>
                </a:lnTo>
                <a:lnTo>
                  <a:pt x="67620" y="358535"/>
                </a:lnTo>
                <a:lnTo>
                  <a:pt x="87146" y="313678"/>
                </a:lnTo>
                <a:lnTo>
                  <a:pt x="108808" y="271138"/>
                </a:lnTo>
                <a:lnTo>
                  <a:pt x="132496" y="231077"/>
                </a:lnTo>
                <a:lnTo>
                  <a:pt x="158100" y="193655"/>
                </a:lnTo>
                <a:lnTo>
                  <a:pt x="185510" y="159033"/>
                </a:lnTo>
                <a:lnTo>
                  <a:pt x="214616" y="127372"/>
                </a:lnTo>
                <a:lnTo>
                  <a:pt x="245307" y="98834"/>
                </a:lnTo>
                <a:lnTo>
                  <a:pt x="277474" y="73578"/>
                </a:lnTo>
                <a:lnTo>
                  <a:pt x="311007" y="51766"/>
                </a:lnTo>
                <a:lnTo>
                  <a:pt x="345795" y="33559"/>
                </a:lnTo>
                <a:lnTo>
                  <a:pt x="381728" y="19118"/>
                </a:lnTo>
                <a:lnTo>
                  <a:pt x="418697" y="8604"/>
                </a:lnTo>
                <a:lnTo>
                  <a:pt x="456591" y="2177"/>
                </a:lnTo>
                <a:lnTo>
                  <a:pt x="495300" y="0"/>
                </a:lnTo>
                <a:lnTo>
                  <a:pt x="534008" y="2177"/>
                </a:lnTo>
                <a:lnTo>
                  <a:pt x="571902" y="8604"/>
                </a:lnTo>
                <a:lnTo>
                  <a:pt x="608871" y="19118"/>
                </a:lnTo>
                <a:lnTo>
                  <a:pt x="644804" y="33559"/>
                </a:lnTo>
                <a:lnTo>
                  <a:pt x="679592" y="51766"/>
                </a:lnTo>
                <a:lnTo>
                  <a:pt x="713125" y="73578"/>
                </a:lnTo>
                <a:lnTo>
                  <a:pt x="745292" y="98834"/>
                </a:lnTo>
                <a:lnTo>
                  <a:pt x="775983" y="127372"/>
                </a:lnTo>
                <a:lnTo>
                  <a:pt x="805089" y="159033"/>
                </a:lnTo>
                <a:lnTo>
                  <a:pt x="832499" y="193655"/>
                </a:lnTo>
                <a:lnTo>
                  <a:pt x="858103" y="231077"/>
                </a:lnTo>
                <a:lnTo>
                  <a:pt x="881791" y="271138"/>
                </a:lnTo>
                <a:lnTo>
                  <a:pt x="903453" y="313678"/>
                </a:lnTo>
                <a:lnTo>
                  <a:pt x="922979" y="358535"/>
                </a:lnTo>
                <a:lnTo>
                  <a:pt x="940259" y="405548"/>
                </a:lnTo>
                <a:lnTo>
                  <a:pt x="955182" y="454557"/>
                </a:lnTo>
                <a:lnTo>
                  <a:pt x="967639" y="505400"/>
                </a:lnTo>
                <a:lnTo>
                  <a:pt x="977519" y="557917"/>
                </a:lnTo>
                <a:lnTo>
                  <a:pt x="984712" y="611946"/>
                </a:lnTo>
                <a:lnTo>
                  <a:pt x="989109" y="667328"/>
                </a:lnTo>
                <a:lnTo>
                  <a:pt x="990600" y="723900"/>
                </a:lnTo>
                <a:lnTo>
                  <a:pt x="989109" y="780471"/>
                </a:lnTo>
                <a:lnTo>
                  <a:pt x="984712" y="835853"/>
                </a:lnTo>
                <a:lnTo>
                  <a:pt x="977519" y="889882"/>
                </a:lnTo>
                <a:lnTo>
                  <a:pt x="967639" y="942399"/>
                </a:lnTo>
                <a:lnTo>
                  <a:pt x="955182" y="993242"/>
                </a:lnTo>
                <a:lnTo>
                  <a:pt x="940259" y="1042251"/>
                </a:lnTo>
                <a:lnTo>
                  <a:pt x="922979" y="1089264"/>
                </a:lnTo>
                <a:lnTo>
                  <a:pt x="903453" y="1134121"/>
                </a:lnTo>
                <a:lnTo>
                  <a:pt x="881791" y="1176661"/>
                </a:lnTo>
                <a:lnTo>
                  <a:pt x="858103" y="1216722"/>
                </a:lnTo>
                <a:lnTo>
                  <a:pt x="832499" y="1254144"/>
                </a:lnTo>
                <a:lnTo>
                  <a:pt x="805089" y="1288766"/>
                </a:lnTo>
                <a:lnTo>
                  <a:pt x="775983" y="1320427"/>
                </a:lnTo>
                <a:lnTo>
                  <a:pt x="745292" y="1348965"/>
                </a:lnTo>
                <a:lnTo>
                  <a:pt x="713125" y="1374221"/>
                </a:lnTo>
                <a:lnTo>
                  <a:pt x="679592" y="1396033"/>
                </a:lnTo>
                <a:lnTo>
                  <a:pt x="644804" y="1414240"/>
                </a:lnTo>
                <a:lnTo>
                  <a:pt x="608871" y="1428681"/>
                </a:lnTo>
                <a:lnTo>
                  <a:pt x="571902" y="1439195"/>
                </a:lnTo>
                <a:lnTo>
                  <a:pt x="534008" y="1445622"/>
                </a:lnTo>
                <a:lnTo>
                  <a:pt x="495300" y="1447800"/>
                </a:lnTo>
                <a:lnTo>
                  <a:pt x="456591" y="1445622"/>
                </a:lnTo>
                <a:lnTo>
                  <a:pt x="418697" y="1439195"/>
                </a:lnTo>
                <a:lnTo>
                  <a:pt x="381728" y="1428681"/>
                </a:lnTo>
                <a:lnTo>
                  <a:pt x="345795" y="1414240"/>
                </a:lnTo>
                <a:lnTo>
                  <a:pt x="311007" y="1396033"/>
                </a:lnTo>
                <a:lnTo>
                  <a:pt x="277474" y="1374221"/>
                </a:lnTo>
                <a:lnTo>
                  <a:pt x="245307" y="1348965"/>
                </a:lnTo>
                <a:lnTo>
                  <a:pt x="214616" y="1320427"/>
                </a:lnTo>
                <a:lnTo>
                  <a:pt x="185510" y="1288766"/>
                </a:lnTo>
                <a:lnTo>
                  <a:pt x="158100" y="1254144"/>
                </a:lnTo>
                <a:lnTo>
                  <a:pt x="132496" y="1216722"/>
                </a:lnTo>
                <a:lnTo>
                  <a:pt x="108808" y="1176661"/>
                </a:lnTo>
                <a:lnTo>
                  <a:pt x="87146" y="1134121"/>
                </a:lnTo>
                <a:lnTo>
                  <a:pt x="67620" y="1089264"/>
                </a:lnTo>
                <a:lnTo>
                  <a:pt x="50340" y="1042251"/>
                </a:lnTo>
                <a:lnTo>
                  <a:pt x="35417" y="993242"/>
                </a:lnTo>
                <a:lnTo>
                  <a:pt x="22960" y="942399"/>
                </a:lnTo>
                <a:lnTo>
                  <a:pt x="13080" y="889882"/>
                </a:lnTo>
                <a:lnTo>
                  <a:pt x="5887" y="835853"/>
                </a:lnTo>
                <a:lnTo>
                  <a:pt x="1490" y="780471"/>
                </a:lnTo>
                <a:lnTo>
                  <a:pt x="0" y="7239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37175" y="3380578"/>
            <a:ext cx="30607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572000" y="4743450"/>
            <a:ext cx="4540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L1: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86400" y="4489831"/>
            <a:ext cx="916940" cy="332105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480428" y="4285869"/>
            <a:ext cx="11395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S.next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24" y="2033575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91140" y="1790597"/>
            <a:ext cx="4584879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smtClean="0"/>
              <a:t>Control-Flow Translation of Boolean Expressions -Example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0667" y="1432817"/>
            <a:ext cx="2820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Consider the expression</a:t>
            </a:r>
            <a:endParaRPr lang="en-IN" sz="2400" dirty="0"/>
          </a:p>
        </p:txBody>
      </p:sp>
      <p:sp>
        <p:nvSpPr>
          <p:cNvPr id="13" name="object 6"/>
          <p:cNvSpPr/>
          <p:nvPr/>
        </p:nvSpPr>
        <p:spPr>
          <a:xfrm flipH="1">
            <a:off x="2588653" y="1996224"/>
            <a:ext cx="703829" cy="334851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335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325" y="1058925"/>
            <a:ext cx="4680396" cy="553285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3715044" y="942107"/>
            <a:ext cx="4304714" cy="695655"/>
          </a:xfrm>
          <a:custGeom>
            <a:avLst/>
            <a:gdLst/>
            <a:ahLst/>
            <a:cxnLst/>
            <a:rect l="l" t="t" r="r" b="b"/>
            <a:pathLst>
              <a:path w="4114800" h="381000">
                <a:moveTo>
                  <a:pt x="0" y="190500"/>
                </a:moveTo>
                <a:lnTo>
                  <a:pt x="28853" y="154315"/>
                </a:lnTo>
                <a:lnTo>
                  <a:pt x="63913" y="137040"/>
                </a:lnTo>
                <a:lnTo>
                  <a:pt x="111836" y="120416"/>
                </a:lnTo>
                <a:lnTo>
                  <a:pt x="171950" y="104524"/>
                </a:lnTo>
                <a:lnTo>
                  <a:pt x="243585" y="89443"/>
                </a:lnTo>
                <a:lnTo>
                  <a:pt x="283513" y="82232"/>
                </a:lnTo>
                <a:lnTo>
                  <a:pt x="326071" y="75253"/>
                </a:lnTo>
                <a:lnTo>
                  <a:pt x="371173" y="68518"/>
                </a:lnTo>
                <a:lnTo>
                  <a:pt x="418736" y="62036"/>
                </a:lnTo>
                <a:lnTo>
                  <a:pt x="468677" y="55816"/>
                </a:lnTo>
                <a:lnTo>
                  <a:pt x="520912" y="49869"/>
                </a:lnTo>
                <a:lnTo>
                  <a:pt x="575356" y="44206"/>
                </a:lnTo>
                <a:lnTo>
                  <a:pt x="631926" y="38835"/>
                </a:lnTo>
                <a:lnTo>
                  <a:pt x="690538" y="33767"/>
                </a:lnTo>
                <a:lnTo>
                  <a:pt x="751109" y="29012"/>
                </a:lnTo>
                <a:lnTo>
                  <a:pt x="813554" y="24580"/>
                </a:lnTo>
                <a:lnTo>
                  <a:pt x="877790" y="20480"/>
                </a:lnTo>
                <a:lnTo>
                  <a:pt x="943733" y="16724"/>
                </a:lnTo>
                <a:lnTo>
                  <a:pt x="1011299" y="13321"/>
                </a:lnTo>
                <a:lnTo>
                  <a:pt x="1080404" y="10280"/>
                </a:lnTo>
                <a:lnTo>
                  <a:pt x="1150964" y="7613"/>
                </a:lnTo>
                <a:lnTo>
                  <a:pt x="1222897" y="5328"/>
                </a:lnTo>
                <a:lnTo>
                  <a:pt x="1296117" y="3436"/>
                </a:lnTo>
                <a:lnTo>
                  <a:pt x="1370541" y="1948"/>
                </a:lnTo>
                <a:lnTo>
                  <a:pt x="1446085" y="872"/>
                </a:lnTo>
                <a:lnTo>
                  <a:pt x="1522666" y="219"/>
                </a:lnTo>
                <a:lnTo>
                  <a:pt x="1600200" y="0"/>
                </a:lnTo>
                <a:lnTo>
                  <a:pt x="1677733" y="219"/>
                </a:lnTo>
                <a:lnTo>
                  <a:pt x="1754314" y="872"/>
                </a:lnTo>
                <a:lnTo>
                  <a:pt x="1829858" y="1948"/>
                </a:lnTo>
                <a:lnTo>
                  <a:pt x="1904282" y="3436"/>
                </a:lnTo>
                <a:lnTo>
                  <a:pt x="1977502" y="5328"/>
                </a:lnTo>
                <a:lnTo>
                  <a:pt x="2049435" y="7613"/>
                </a:lnTo>
                <a:lnTo>
                  <a:pt x="2119995" y="10280"/>
                </a:lnTo>
                <a:lnTo>
                  <a:pt x="2189100" y="13321"/>
                </a:lnTo>
                <a:lnTo>
                  <a:pt x="2256666" y="16724"/>
                </a:lnTo>
                <a:lnTo>
                  <a:pt x="2322609" y="20480"/>
                </a:lnTo>
                <a:lnTo>
                  <a:pt x="2386845" y="24580"/>
                </a:lnTo>
                <a:lnTo>
                  <a:pt x="2449290" y="29012"/>
                </a:lnTo>
                <a:lnTo>
                  <a:pt x="2509861" y="33767"/>
                </a:lnTo>
                <a:lnTo>
                  <a:pt x="2568473" y="38835"/>
                </a:lnTo>
                <a:lnTo>
                  <a:pt x="2625043" y="44206"/>
                </a:lnTo>
                <a:lnTo>
                  <a:pt x="2679487" y="49869"/>
                </a:lnTo>
                <a:lnTo>
                  <a:pt x="2731722" y="55816"/>
                </a:lnTo>
                <a:lnTo>
                  <a:pt x="2781663" y="62036"/>
                </a:lnTo>
                <a:lnTo>
                  <a:pt x="2829226" y="68518"/>
                </a:lnTo>
                <a:lnTo>
                  <a:pt x="2874328" y="75253"/>
                </a:lnTo>
                <a:lnTo>
                  <a:pt x="2916886" y="82232"/>
                </a:lnTo>
                <a:lnTo>
                  <a:pt x="2956814" y="89443"/>
                </a:lnTo>
                <a:lnTo>
                  <a:pt x="3028449" y="104524"/>
                </a:lnTo>
                <a:lnTo>
                  <a:pt x="3088563" y="120416"/>
                </a:lnTo>
                <a:lnTo>
                  <a:pt x="3136486" y="137040"/>
                </a:lnTo>
                <a:lnTo>
                  <a:pt x="3171546" y="154315"/>
                </a:lnTo>
                <a:lnTo>
                  <a:pt x="3198554" y="181274"/>
                </a:lnTo>
                <a:lnTo>
                  <a:pt x="3200400" y="190500"/>
                </a:lnTo>
                <a:lnTo>
                  <a:pt x="3198554" y="199725"/>
                </a:lnTo>
                <a:lnTo>
                  <a:pt x="3193074" y="208837"/>
                </a:lnTo>
                <a:lnTo>
                  <a:pt x="3155666" y="235398"/>
                </a:lnTo>
                <a:lnTo>
                  <a:pt x="3114091" y="252358"/>
                </a:lnTo>
                <a:lnTo>
                  <a:pt x="3059988" y="268626"/>
                </a:lnTo>
                <a:lnTo>
                  <a:pt x="2994030" y="284122"/>
                </a:lnTo>
                <a:lnTo>
                  <a:pt x="2916886" y="298767"/>
                </a:lnTo>
                <a:lnTo>
                  <a:pt x="2874328" y="305746"/>
                </a:lnTo>
                <a:lnTo>
                  <a:pt x="2829226" y="312481"/>
                </a:lnTo>
                <a:lnTo>
                  <a:pt x="2781663" y="318963"/>
                </a:lnTo>
                <a:lnTo>
                  <a:pt x="2731722" y="325183"/>
                </a:lnTo>
                <a:lnTo>
                  <a:pt x="2679487" y="331130"/>
                </a:lnTo>
                <a:lnTo>
                  <a:pt x="2625043" y="336793"/>
                </a:lnTo>
                <a:lnTo>
                  <a:pt x="2568473" y="342164"/>
                </a:lnTo>
                <a:lnTo>
                  <a:pt x="2509861" y="347232"/>
                </a:lnTo>
                <a:lnTo>
                  <a:pt x="2449290" y="351987"/>
                </a:lnTo>
                <a:lnTo>
                  <a:pt x="2386845" y="356419"/>
                </a:lnTo>
                <a:lnTo>
                  <a:pt x="2322609" y="360519"/>
                </a:lnTo>
                <a:lnTo>
                  <a:pt x="2256666" y="364275"/>
                </a:lnTo>
                <a:lnTo>
                  <a:pt x="2189100" y="367678"/>
                </a:lnTo>
                <a:lnTo>
                  <a:pt x="2119995" y="370719"/>
                </a:lnTo>
                <a:lnTo>
                  <a:pt x="2049435" y="373386"/>
                </a:lnTo>
                <a:lnTo>
                  <a:pt x="1977502" y="375671"/>
                </a:lnTo>
                <a:lnTo>
                  <a:pt x="1904282" y="377563"/>
                </a:lnTo>
                <a:lnTo>
                  <a:pt x="1829858" y="379051"/>
                </a:lnTo>
                <a:lnTo>
                  <a:pt x="1754314" y="380127"/>
                </a:lnTo>
                <a:lnTo>
                  <a:pt x="1677733" y="380780"/>
                </a:lnTo>
                <a:lnTo>
                  <a:pt x="1600200" y="381000"/>
                </a:lnTo>
                <a:lnTo>
                  <a:pt x="1522666" y="380780"/>
                </a:lnTo>
                <a:lnTo>
                  <a:pt x="1446085" y="380127"/>
                </a:lnTo>
                <a:lnTo>
                  <a:pt x="1370541" y="379051"/>
                </a:lnTo>
                <a:lnTo>
                  <a:pt x="1296117" y="377563"/>
                </a:lnTo>
                <a:lnTo>
                  <a:pt x="1222897" y="375671"/>
                </a:lnTo>
                <a:lnTo>
                  <a:pt x="1150964" y="373386"/>
                </a:lnTo>
                <a:lnTo>
                  <a:pt x="1080404" y="370719"/>
                </a:lnTo>
                <a:lnTo>
                  <a:pt x="1011299" y="367678"/>
                </a:lnTo>
                <a:lnTo>
                  <a:pt x="943733" y="364275"/>
                </a:lnTo>
                <a:lnTo>
                  <a:pt x="877790" y="360519"/>
                </a:lnTo>
                <a:lnTo>
                  <a:pt x="813554" y="356419"/>
                </a:lnTo>
                <a:lnTo>
                  <a:pt x="751109" y="351987"/>
                </a:lnTo>
                <a:lnTo>
                  <a:pt x="690538" y="347232"/>
                </a:lnTo>
                <a:lnTo>
                  <a:pt x="631926" y="342164"/>
                </a:lnTo>
                <a:lnTo>
                  <a:pt x="575356" y="336793"/>
                </a:lnTo>
                <a:lnTo>
                  <a:pt x="520912" y="331130"/>
                </a:lnTo>
                <a:lnTo>
                  <a:pt x="468677" y="325183"/>
                </a:lnTo>
                <a:lnTo>
                  <a:pt x="418736" y="318963"/>
                </a:lnTo>
                <a:lnTo>
                  <a:pt x="371173" y="312481"/>
                </a:lnTo>
                <a:lnTo>
                  <a:pt x="326071" y="305746"/>
                </a:lnTo>
                <a:lnTo>
                  <a:pt x="283513" y="298767"/>
                </a:lnTo>
                <a:lnTo>
                  <a:pt x="243585" y="291556"/>
                </a:lnTo>
                <a:lnTo>
                  <a:pt x="171950" y="276475"/>
                </a:lnTo>
                <a:lnTo>
                  <a:pt x="111836" y="260583"/>
                </a:lnTo>
                <a:lnTo>
                  <a:pt x="63913" y="243959"/>
                </a:lnTo>
                <a:lnTo>
                  <a:pt x="28853" y="226684"/>
                </a:lnTo>
                <a:lnTo>
                  <a:pt x="1845" y="199725"/>
                </a:lnTo>
                <a:lnTo>
                  <a:pt x="0" y="190500"/>
                </a:lnTo>
                <a:close/>
              </a:path>
              <a:path w="4114800" h="381000">
                <a:moveTo>
                  <a:pt x="3352800" y="190500"/>
                </a:moveTo>
                <a:lnTo>
                  <a:pt x="3372221" y="130308"/>
                </a:lnTo>
                <a:lnTo>
                  <a:pt x="3426305" y="78016"/>
                </a:lnTo>
                <a:lnTo>
                  <a:pt x="3464385" y="55816"/>
                </a:lnTo>
                <a:lnTo>
                  <a:pt x="3508778" y="36771"/>
                </a:lnTo>
                <a:lnTo>
                  <a:pt x="3558700" y="21273"/>
                </a:lnTo>
                <a:lnTo>
                  <a:pt x="3613367" y="9717"/>
                </a:lnTo>
                <a:lnTo>
                  <a:pt x="3671995" y="2494"/>
                </a:lnTo>
                <a:lnTo>
                  <a:pt x="3733800" y="0"/>
                </a:lnTo>
                <a:lnTo>
                  <a:pt x="3795604" y="2494"/>
                </a:lnTo>
                <a:lnTo>
                  <a:pt x="3854232" y="9717"/>
                </a:lnTo>
                <a:lnTo>
                  <a:pt x="3908899" y="21273"/>
                </a:lnTo>
                <a:lnTo>
                  <a:pt x="3958821" y="36771"/>
                </a:lnTo>
                <a:lnTo>
                  <a:pt x="4003214" y="55816"/>
                </a:lnTo>
                <a:lnTo>
                  <a:pt x="4041294" y="78016"/>
                </a:lnTo>
                <a:lnTo>
                  <a:pt x="4072276" y="102978"/>
                </a:lnTo>
                <a:lnTo>
                  <a:pt x="4109813" y="159613"/>
                </a:lnTo>
                <a:lnTo>
                  <a:pt x="4114800" y="190500"/>
                </a:lnTo>
                <a:lnTo>
                  <a:pt x="4109813" y="221386"/>
                </a:lnTo>
                <a:lnTo>
                  <a:pt x="4095378" y="250691"/>
                </a:lnTo>
                <a:lnTo>
                  <a:pt x="4041294" y="302983"/>
                </a:lnTo>
                <a:lnTo>
                  <a:pt x="4003214" y="325183"/>
                </a:lnTo>
                <a:lnTo>
                  <a:pt x="3958821" y="344228"/>
                </a:lnTo>
                <a:lnTo>
                  <a:pt x="3908899" y="359726"/>
                </a:lnTo>
                <a:lnTo>
                  <a:pt x="3854232" y="371282"/>
                </a:lnTo>
                <a:lnTo>
                  <a:pt x="3795604" y="378505"/>
                </a:lnTo>
                <a:lnTo>
                  <a:pt x="3733800" y="381000"/>
                </a:lnTo>
                <a:lnTo>
                  <a:pt x="3671995" y="378505"/>
                </a:lnTo>
                <a:lnTo>
                  <a:pt x="3613367" y="371282"/>
                </a:lnTo>
                <a:lnTo>
                  <a:pt x="3558700" y="359726"/>
                </a:lnTo>
                <a:lnTo>
                  <a:pt x="3508778" y="344228"/>
                </a:lnTo>
                <a:lnTo>
                  <a:pt x="3464385" y="325183"/>
                </a:lnTo>
                <a:lnTo>
                  <a:pt x="3426305" y="302983"/>
                </a:lnTo>
                <a:lnTo>
                  <a:pt x="3395323" y="278021"/>
                </a:lnTo>
                <a:lnTo>
                  <a:pt x="3357786" y="221386"/>
                </a:lnTo>
                <a:lnTo>
                  <a:pt x="3352800" y="1905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8576" y="551130"/>
            <a:ext cx="150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3229" y="551130"/>
            <a:ext cx="72652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5" dirty="0">
                <a:solidFill>
                  <a:srgbClr val="FF0000"/>
                </a:solidFill>
                <a:latin typeface="Carlito"/>
                <a:cs typeface="Carlito"/>
              </a:rPr>
              <a:t>S</a:t>
            </a:r>
            <a:r>
              <a:rPr spc="-7"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47976" y="1676400"/>
            <a:ext cx="6219825" cy="1828800"/>
            <a:chOff x="1323975" y="1676400"/>
            <a:chExt cx="6219825" cy="1828800"/>
          </a:xfrm>
        </p:grpSpPr>
        <p:sp>
          <p:nvSpPr>
            <p:cNvPr id="6" name="object 6"/>
            <p:cNvSpPr/>
            <p:nvPr/>
          </p:nvSpPr>
          <p:spPr>
            <a:xfrm>
              <a:off x="1323975" y="1676400"/>
              <a:ext cx="6219825" cy="9810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43400" y="2434970"/>
              <a:ext cx="691515" cy="1070610"/>
            </a:xfrm>
            <a:custGeom>
              <a:avLst/>
              <a:gdLst/>
              <a:ahLst/>
              <a:cxnLst/>
              <a:rect l="l" t="t" r="r" b="b"/>
              <a:pathLst>
                <a:path w="691514" h="1070610">
                  <a:moveTo>
                    <a:pt x="7365" y="965073"/>
                  </a:moveTo>
                  <a:lnTo>
                    <a:pt x="4445" y="967739"/>
                  </a:lnTo>
                  <a:lnTo>
                    <a:pt x="4295" y="971803"/>
                  </a:lnTo>
                  <a:lnTo>
                    <a:pt x="0" y="1070228"/>
                  </a:lnTo>
                  <a:lnTo>
                    <a:pt x="13962" y="1063116"/>
                  </a:lnTo>
                  <a:lnTo>
                    <a:pt x="12191" y="1063116"/>
                  </a:lnTo>
                  <a:lnTo>
                    <a:pt x="1397" y="1056258"/>
                  </a:lnTo>
                  <a:lnTo>
                    <a:pt x="14093" y="1036509"/>
                  </a:lnTo>
                  <a:lnTo>
                    <a:pt x="16890" y="971803"/>
                  </a:lnTo>
                  <a:lnTo>
                    <a:pt x="17145" y="968248"/>
                  </a:lnTo>
                  <a:lnTo>
                    <a:pt x="14350" y="965326"/>
                  </a:lnTo>
                  <a:lnTo>
                    <a:pt x="7365" y="965073"/>
                  </a:lnTo>
                  <a:close/>
                </a:path>
                <a:path w="691514" h="1070610">
                  <a:moveTo>
                    <a:pt x="14093" y="1036509"/>
                  </a:moveTo>
                  <a:lnTo>
                    <a:pt x="1397" y="1056258"/>
                  </a:lnTo>
                  <a:lnTo>
                    <a:pt x="12191" y="1063116"/>
                  </a:lnTo>
                  <a:lnTo>
                    <a:pt x="14232" y="1059941"/>
                  </a:lnTo>
                  <a:lnTo>
                    <a:pt x="13080" y="1059941"/>
                  </a:lnTo>
                  <a:lnTo>
                    <a:pt x="3937" y="1053973"/>
                  </a:lnTo>
                  <a:lnTo>
                    <a:pt x="13550" y="1049080"/>
                  </a:lnTo>
                  <a:lnTo>
                    <a:pt x="14093" y="1036509"/>
                  </a:lnTo>
                  <a:close/>
                </a:path>
                <a:path w="691514" h="1070610">
                  <a:moveTo>
                    <a:pt x="85598" y="1012316"/>
                  </a:moveTo>
                  <a:lnTo>
                    <a:pt x="82550" y="1013967"/>
                  </a:lnTo>
                  <a:lnTo>
                    <a:pt x="24939" y="1043285"/>
                  </a:lnTo>
                  <a:lnTo>
                    <a:pt x="12191" y="1063116"/>
                  </a:lnTo>
                  <a:lnTo>
                    <a:pt x="13962" y="1063116"/>
                  </a:lnTo>
                  <a:lnTo>
                    <a:pt x="88264" y="1025270"/>
                  </a:lnTo>
                  <a:lnTo>
                    <a:pt x="91439" y="1023619"/>
                  </a:lnTo>
                  <a:lnTo>
                    <a:pt x="92583" y="1019809"/>
                  </a:lnTo>
                  <a:lnTo>
                    <a:pt x="91059" y="1016762"/>
                  </a:lnTo>
                  <a:lnTo>
                    <a:pt x="89408" y="1013587"/>
                  </a:lnTo>
                  <a:lnTo>
                    <a:pt x="85598" y="1012316"/>
                  </a:lnTo>
                  <a:close/>
                </a:path>
                <a:path w="691514" h="1070610">
                  <a:moveTo>
                    <a:pt x="13550" y="1049080"/>
                  </a:moveTo>
                  <a:lnTo>
                    <a:pt x="3937" y="1053973"/>
                  </a:lnTo>
                  <a:lnTo>
                    <a:pt x="13080" y="1059941"/>
                  </a:lnTo>
                  <a:lnTo>
                    <a:pt x="13550" y="1049080"/>
                  </a:lnTo>
                  <a:close/>
                </a:path>
                <a:path w="691514" h="1070610">
                  <a:moveTo>
                    <a:pt x="24939" y="1043285"/>
                  </a:moveTo>
                  <a:lnTo>
                    <a:pt x="13550" y="1049080"/>
                  </a:lnTo>
                  <a:lnTo>
                    <a:pt x="13080" y="1059941"/>
                  </a:lnTo>
                  <a:lnTo>
                    <a:pt x="14232" y="1059941"/>
                  </a:lnTo>
                  <a:lnTo>
                    <a:pt x="24939" y="1043285"/>
                  </a:lnTo>
                  <a:close/>
                </a:path>
                <a:path w="691514" h="1070610">
                  <a:moveTo>
                    <a:pt x="680465" y="0"/>
                  </a:moveTo>
                  <a:lnTo>
                    <a:pt x="14093" y="1036509"/>
                  </a:lnTo>
                  <a:lnTo>
                    <a:pt x="13550" y="1049080"/>
                  </a:lnTo>
                  <a:lnTo>
                    <a:pt x="24939" y="1043285"/>
                  </a:lnTo>
                  <a:lnTo>
                    <a:pt x="691134" y="6857"/>
                  </a:lnTo>
                  <a:lnTo>
                    <a:pt x="680465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4648201" y="3803904"/>
            <a:ext cx="2364105" cy="1105535"/>
          </a:xfrm>
          <a:custGeom>
            <a:avLst/>
            <a:gdLst/>
            <a:ahLst/>
            <a:cxnLst/>
            <a:rect l="l" t="t" r="r" b="b"/>
            <a:pathLst>
              <a:path w="2364104" h="1105535">
                <a:moveTo>
                  <a:pt x="2363724" y="12192"/>
                </a:moveTo>
                <a:lnTo>
                  <a:pt x="2360549" y="0"/>
                </a:lnTo>
                <a:lnTo>
                  <a:pt x="1127391" y="318223"/>
                </a:lnTo>
                <a:lnTo>
                  <a:pt x="1223264" y="239649"/>
                </a:lnTo>
                <a:lnTo>
                  <a:pt x="1215136" y="229743"/>
                </a:lnTo>
                <a:lnTo>
                  <a:pt x="1097927" y="325831"/>
                </a:lnTo>
                <a:lnTo>
                  <a:pt x="33362" y="600544"/>
                </a:lnTo>
                <a:lnTo>
                  <a:pt x="79375" y="554990"/>
                </a:lnTo>
                <a:lnTo>
                  <a:pt x="72898" y="543433"/>
                </a:lnTo>
                <a:lnTo>
                  <a:pt x="0" y="615696"/>
                </a:lnTo>
                <a:lnTo>
                  <a:pt x="95377" y="642620"/>
                </a:lnTo>
                <a:lnTo>
                  <a:pt x="98679" y="643636"/>
                </a:lnTo>
                <a:lnTo>
                  <a:pt x="102235" y="641604"/>
                </a:lnTo>
                <a:lnTo>
                  <a:pt x="103124" y="638302"/>
                </a:lnTo>
                <a:lnTo>
                  <a:pt x="104140" y="634873"/>
                </a:lnTo>
                <a:lnTo>
                  <a:pt x="102108" y="631444"/>
                </a:lnTo>
                <a:lnTo>
                  <a:pt x="98806" y="630428"/>
                </a:lnTo>
                <a:lnTo>
                  <a:pt x="57442" y="618744"/>
                </a:lnTo>
                <a:lnTo>
                  <a:pt x="36563" y="612851"/>
                </a:lnTo>
                <a:lnTo>
                  <a:pt x="13716" y="618744"/>
                </a:lnTo>
                <a:lnTo>
                  <a:pt x="20104" y="617093"/>
                </a:lnTo>
                <a:lnTo>
                  <a:pt x="36563" y="612851"/>
                </a:lnTo>
                <a:lnTo>
                  <a:pt x="1074648" y="344919"/>
                </a:lnTo>
                <a:lnTo>
                  <a:pt x="180987" y="1077531"/>
                </a:lnTo>
                <a:lnTo>
                  <a:pt x="203568" y="1016762"/>
                </a:lnTo>
                <a:lnTo>
                  <a:pt x="204851" y="1013460"/>
                </a:lnTo>
                <a:lnTo>
                  <a:pt x="203200" y="1009777"/>
                </a:lnTo>
                <a:lnTo>
                  <a:pt x="199898" y="1008507"/>
                </a:lnTo>
                <a:lnTo>
                  <a:pt x="196596" y="1007364"/>
                </a:lnTo>
                <a:lnTo>
                  <a:pt x="192913" y="1009015"/>
                </a:lnTo>
                <a:lnTo>
                  <a:pt x="191770" y="1012317"/>
                </a:lnTo>
                <a:lnTo>
                  <a:pt x="157099" y="1105154"/>
                </a:lnTo>
                <a:lnTo>
                  <a:pt x="176199" y="1102106"/>
                </a:lnTo>
                <a:lnTo>
                  <a:pt x="255016" y="1089533"/>
                </a:lnTo>
                <a:lnTo>
                  <a:pt x="258445" y="1089025"/>
                </a:lnTo>
                <a:lnTo>
                  <a:pt x="260858" y="1085723"/>
                </a:lnTo>
                <a:lnTo>
                  <a:pt x="260350" y="1082294"/>
                </a:lnTo>
                <a:lnTo>
                  <a:pt x="259715" y="1078738"/>
                </a:lnTo>
                <a:lnTo>
                  <a:pt x="256540" y="1076452"/>
                </a:lnTo>
                <a:lnTo>
                  <a:pt x="252984" y="1076960"/>
                </a:lnTo>
                <a:lnTo>
                  <a:pt x="189128" y="1087208"/>
                </a:lnTo>
                <a:lnTo>
                  <a:pt x="1104099" y="337312"/>
                </a:lnTo>
                <a:lnTo>
                  <a:pt x="2363724" y="1219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97376" y="3523870"/>
            <a:ext cx="4670425" cy="150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700" marR="640080">
              <a:spcBef>
                <a:spcPts val="100"/>
              </a:spcBef>
            </a:pPr>
            <a:r>
              <a:rPr spc="-5" dirty="0">
                <a:latin typeface="Carlito"/>
                <a:cs typeface="Carlito"/>
              </a:rPr>
              <a:t>if B.condition </a:t>
            </a:r>
            <a:r>
              <a:rPr spc="-10" dirty="0" err="1">
                <a:latin typeface="Carlito"/>
                <a:cs typeface="Carlito"/>
              </a:rPr>
              <a:t>goto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lang="en-IN" spc="-10" dirty="0">
                <a:latin typeface="Carlito"/>
                <a:cs typeface="Carlito"/>
              </a:rPr>
              <a:t>B</a:t>
            </a:r>
            <a:r>
              <a:rPr spc="-10" dirty="0">
                <a:latin typeface="Carlito"/>
                <a:cs typeface="Carlito"/>
              </a:rPr>
              <a:t>.true  </a:t>
            </a:r>
            <a:endParaRPr lang="en-IN" spc="-10" dirty="0">
              <a:latin typeface="Carlito"/>
              <a:cs typeface="Carlito"/>
            </a:endParaRPr>
          </a:p>
          <a:p>
            <a:pPr marL="647700" marR="640080">
              <a:spcBef>
                <a:spcPts val="100"/>
              </a:spcBef>
            </a:pPr>
            <a:r>
              <a:rPr spc="-10" dirty="0" err="1">
                <a:latin typeface="Carlito"/>
                <a:cs typeface="Carlito"/>
              </a:rPr>
              <a:t>goto</a:t>
            </a:r>
            <a:r>
              <a:rPr spc="-20" dirty="0">
                <a:latin typeface="Carlito"/>
                <a:cs typeface="Carlito"/>
              </a:rPr>
              <a:t> </a:t>
            </a:r>
            <a:r>
              <a:rPr spc="-10" dirty="0">
                <a:latin typeface="Carlito"/>
                <a:cs typeface="Carlito"/>
              </a:rPr>
              <a:t>B.false</a:t>
            </a:r>
            <a:endParaRPr dirty="0">
              <a:latin typeface="Carlito"/>
              <a:cs typeface="Carlito"/>
            </a:endParaRPr>
          </a:p>
          <a:p>
            <a:pPr>
              <a:spcBef>
                <a:spcPts val="20"/>
              </a:spcBef>
            </a:pPr>
            <a:endParaRPr sz="1850" dirty="0">
              <a:latin typeface="Carlito"/>
              <a:cs typeface="Carlito"/>
            </a:endParaRPr>
          </a:p>
          <a:p>
            <a:pPr marL="38100">
              <a:spcBef>
                <a:spcPts val="5"/>
              </a:spcBef>
              <a:tabLst>
                <a:tab pos="723265" algn="l"/>
                <a:tab pos="2857500" algn="l"/>
              </a:tabLst>
            </a:pPr>
            <a:r>
              <a:rPr spc="-5" dirty="0">
                <a:latin typeface="Carlito"/>
                <a:cs typeface="Carlito"/>
              </a:rPr>
              <a:t>L2:	</a:t>
            </a:r>
            <a:r>
              <a:rPr dirty="0">
                <a:latin typeface="Carlito"/>
                <a:cs typeface="Carlito"/>
              </a:rPr>
              <a:t>x</a:t>
            </a:r>
            <a:r>
              <a:rPr spc="-1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= 0	</a:t>
            </a:r>
            <a:r>
              <a:rPr spc="-10" dirty="0">
                <a:latin typeface="Carlito"/>
                <a:cs typeface="Carlito"/>
              </a:rPr>
              <a:t>S</a:t>
            </a:r>
            <a:r>
              <a:rPr spc="-15" baseline="-20833" dirty="0">
                <a:latin typeface="Carlito"/>
                <a:cs typeface="Carlito"/>
              </a:rPr>
              <a:t>1</a:t>
            </a:r>
            <a:r>
              <a:rPr spc="-10" dirty="0">
                <a:latin typeface="Carlito"/>
                <a:cs typeface="Carlito"/>
              </a:rPr>
              <a:t>.code</a:t>
            </a:r>
            <a:endParaRPr dirty="0">
              <a:latin typeface="Carlito"/>
              <a:cs typeface="Carlito"/>
            </a:endParaRPr>
          </a:p>
          <a:p>
            <a:pPr marL="38100">
              <a:spcBef>
                <a:spcPts val="840"/>
              </a:spcBef>
            </a:pPr>
            <a:r>
              <a:rPr spc="-5" dirty="0">
                <a:latin typeface="Carlito"/>
                <a:cs typeface="Carlito"/>
              </a:rPr>
              <a:t>L1: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51500" y="4476497"/>
            <a:ext cx="1511300" cy="103505"/>
          </a:xfrm>
          <a:custGeom>
            <a:avLst/>
            <a:gdLst/>
            <a:ahLst/>
            <a:cxnLst/>
            <a:rect l="l" t="t" r="r" b="b"/>
            <a:pathLst>
              <a:path w="1511300" h="103504">
                <a:moveTo>
                  <a:pt x="88646" y="0"/>
                </a:moveTo>
                <a:lnTo>
                  <a:pt x="0" y="51561"/>
                </a:lnTo>
                <a:lnTo>
                  <a:pt x="88519" y="103377"/>
                </a:lnTo>
                <a:lnTo>
                  <a:pt x="92455" y="102361"/>
                </a:lnTo>
                <a:lnTo>
                  <a:pt x="96012" y="96265"/>
                </a:lnTo>
                <a:lnTo>
                  <a:pt x="94996" y="92455"/>
                </a:lnTo>
                <a:lnTo>
                  <a:pt x="35984" y="57937"/>
                </a:lnTo>
                <a:lnTo>
                  <a:pt x="12573" y="57911"/>
                </a:lnTo>
                <a:lnTo>
                  <a:pt x="12573" y="45211"/>
                </a:lnTo>
                <a:lnTo>
                  <a:pt x="36051" y="45211"/>
                </a:lnTo>
                <a:lnTo>
                  <a:pt x="94996" y="10921"/>
                </a:lnTo>
                <a:lnTo>
                  <a:pt x="96012" y="6984"/>
                </a:lnTo>
                <a:lnTo>
                  <a:pt x="94234" y="4063"/>
                </a:lnTo>
                <a:lnTo>
                  <a:pt x="92583" y="1015"/>
                </a:lnTo>
                <a:lnTo>
                  <a:pt x="88646" y="0"/>
                </a:lnTo>
                <a:close/>
              </a:path>
              <a:path w="1511300" h="103504">
                <a:moveTo>
                  <a:pt x="36006" y="45237"/>
                </a:moveTo>
                <a:lnTo>
                  <a:pt x="25109" y="51577"/>
                </a:lnTo>
                <a:lnTo>
                  <a:pt x="35984" y="57937"/>
                </a:lnTo>
                <a:lnTo>
                  <a:pt x="1511300" y="59562"/>
                </a:lnTo>
                <a:lnTo>
                  <a:pt x="1511300" y="46862"/>
                </a:lnTo>
                <a:lnTo>
                  <a:pt x="36006" y="45237"/>
                </a:lnTo>
                <a:close/>
              </a:path>
              <a:path w="1511300" h="103504">
                <a:moveTo>
                  <a:pt x="12573" y="45211"/>
                </a:moveTo>
                <a:lnTo>
                  <a:pt x="12573" y="57911"/>
                </a:lnTo>
                <a:lnTo>
                  <a:pt x="35984" y="57937"/>
                </a:lnTo>
                <a:lnTo>
                  <a:pt x="34420" y="57022"/>
                </a:lnTo>
                <a:lnTo>
                  <a:pt x="15748" y="57022"/>
                </a:lnTo>
                <a:lnTo>
                  <a:pt x="15748" y="46100"/>
                </a:lnTo>
                <a:lnTo>
                  <a:pt x="34523" y="46100"/>
                </a:lnTo>
                <a:lnTo>
                  <a:pt x="36006" y="45237"/>
                </a:lnTo>
                <a:lnTo>
                  <a:pt x="12573" y="45211"/>
                </a:lnTo>
                <a:close/>
              </a:path>
              <a:path w="1511300" h="103504">
                <a:moveTo>
                  <a:pt x="15748" y="46100"/>
                </a:moveTo>
                <a:lnTo>
                  <a:pt x="15748" y="57022"/>
                </a:lnTo>
                <a:lnTo>
                  <a:pt x="25109" y="51577"/>
                </a:lnTo>
                <a:lnTo>
                  <a:pt x="15748" y="46100"/>
                </a:lnTo>
                <a:close/>
              </a:path>
              <a:path w="1511300" h="103504">
                <a:moveTo>
                  <a:pt x="25109" y="51577"/>
                </a:moveTo>
                <a:lnTo>
                  <a:pt x="15748" y="57022"/>
                </a:lnTo>
                <a:lnTo>
                  <a:pt x="34420" y="57022"/>
                </a:lnTo>
                <a:lnTo>
                  <a:pt x="25109" y="51577"/>
                </a:lnTo>
                <a:close/>
              </a:path>
              <a:path w="1511300" h="103504">
                <a:moveTo>
                  <a:pt x="34523" y="46100"/>
                </a:moveTo>
                <a:lnTo>
                  <a:pt x="15748" y="46100"/>
                </a:lnTo>
                <a:lnTo>
                  <a:pt x="25109" y="51577"/>
                </a:lnTo>
                <a:lnTo>
                  <a:pt x="34523" y="46100"/>
                </a:lnTo>
                <a:close/>
              </a:path>
              <a:path w="1511300" h="103504">
                <a:moveTo>
                  <a:pt x="36051" y="45211"/>
                </a:moveTo>
                <a:lnTo>
                  <a:pt x="12573" y="45211"/>
                </a:lnTo>
                <a:lnTo>
                  <a:pt x="36006" y="45237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74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91" y="840769"/>
            <a:ext cx="4682134" cy="548688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3733800" y="914400"/>
            <a:ext cx="3124200" cy="381000"/>
          </a:xfrm>
          <a:custGeom>
            <a:avLst/>
            <a:gdLst/>
            <a:ahLst/>
            <a:cxnLst/>
            <a:rect l="l" t="t" r="r" b="b"/>
            <a:pathLst>
              <a:path w="3124200" h="381000">
                <a:moveTo>
                  <a:pt x="0" y="152400"/>
                </a:moveTo>
                <a:lnTo>
                  <a:pt x="19359" y="108372"/>
                </a:lnTo>
                <a:lnTo>
                  <a:pt x="73664" y="69402"/>
                </a:lnTo>
                <a:lnTo>
                  <a:pt x="112153" y="52401"/>
                </a:lnTo>
                <a:lnTo>
                  <a:pt x="157254" y="37370"/>
                </a:lnTo>
                <a:lnTo>
                  <a:pt x="208262" y="24544"/>
                </a:lnTo>
                <a:lnTo>
                  <a:pt x="264468" y="14159"/>
                </a:lnTo>
                <a:lnTo>
                  <a:pt x="325165" y="6449"/>
                </a:lnTo>
                <a:lnTo>
                  <a:pt x="389644" y="1651"/>
                </a:lnTo>
                <a:lnTo>
                  <a:pt x="457200" y="0"/>
                </a:lnTo>
                <a:lnTo>
                  <a:pt x="524755" y="1651"/>
                </a:lnTo>
                <a:lnTo>
                  <a:pt x="589234" y="6449"/>
                </a:lnTo>
                <a:lnTo>
                  <a:pt x="649931" y="14159"/>
                </a:lnTo>
                <a:lnTo>
                  <a:pt x="706137" y="24544"/>
                </a:lnTo>
                <a:lnTo>
                  <a:pt x="757145" y="37370"/>
                </a:lnTo>
                <a:lnTo>
                  <a:pt x="802246" y="52401"/>
                </a:lnTo>
                <a:lnTo>
                  <a:pt x="840735" y="69402"/>
                </a:lnTo>
                <a:lnTo>
                  <a:pt x="895040" y="108372"/>
                </a:lnTo>
                <a:lnTo>
                  <a:pt x="914400" y="152400"/>
                </a:lnTo>
                <a:lnTo>
                  <a:pt x="909442" y="174927"/>
                </a:lnTo>
                <a:lnTo>
                  <a:pt x="895040" y="196427"/>
                </a:lnTo>
                <a:lnTo>
                  <a:pt x="840735" y="235397"/>
                </a:lnTo>
                <a:lnTo>
                  <a:pt x="802246" y="252398"/>
                </a:lnTo>
                <a:lnTo>
                  <a:pt x="757145" y="267429"/>
                </a:lnTo>
                <a:lnTo>
                  <a:pt x="706137" y="280255"/>
                </a:lnTo>
                <a:lnTo>
                  <a:pt x="649931" y="290640"/>
                </a:lnTo>
                <a:lnTo>
                  <a:pt x="589234" y="298350"/>
                </a:lnTo>
                <a:lnTo>
                  <a:pt x="524755" y="303148"/>
                </a:lnTo>
                <a:lnTo>
                  <a:pt x="457200" y="304800"/>
                </a:lnTo>
                <a:lnTo>
                  <a:pt x="389644" y="303148"/>
                </a:lnTo>
                <a:lnTo>
                  <a:pt x="325165" y="298350"/>
                </a:lnTo>
                <a:lnTo>
                  <a:pt x="264468" y="290640"/>
                </a:lnTo>
                <a:lnTo>
                  <a:pt x="208262" y="280255"/>
                </a:lnTo>
                <a:lnTo>
                  <a:pt x="157254" y="267429"/>
                </a:lnTo>
                <a:lnTo>
                  <a:pt x="112153" y="252398"/>
                </a:lnTo>
                <a:lnTo>
                  <a:pt x="73664" y="235397"/>
                </a:lnTo>
                <a:lnTo>
                  <a:pt x="19359" y="196427"/>
                </a:lnTo>
                <a:lnTo>
                  <a:pt x="0" y="152400"/>
                </a:lnTo>
                <a:close/>
              </a:path>
              <a:path w="3124200" h="381000">
                <a:moveTo>
                  <a:pt x="1143000" y="190500"/>
                </a:moveTo>
                <a:lnTo>
                  <a:pt x="1166878" y="148753"/>
                </a:lnTo>
                <a:lnTo>
                  <a:pt x="1207732" y="122642"/>
                </a:lnTo>
                <a:lnTo>
                  <a:pt x="1266746" y="98252"/>
                </a:lnTo>
                <a:lnTo>
                  <a:pt x="1342390" y="75878"/>
                </a:lnTo>
                <a:lnTo>
                  <a:pt x="1385969" y="65540"/>
                </a:lnTo>
                <a:lnTo>
                  <a:pt x="1433131" y="55816"/>
                </a:lnTo>
                <a:lnTo>
                  <a:pt x="1483684" y="46744"/>
                </a:lnTo>
                <a:lnTo>
                  <a:pt x="1537437" y="38361"/>
                </a:lnTo>
                <a:lnTo>
                  <a:pt x="1594197" y="30704"/>
                </a:lnTo>
                <a:lnTo>
                  <a:pt x="1653775" y="23809"/>
                </a:lnTo>
                <a:lnTo>
                  <a:pt x="1715978" y="17714"/>
                </a:lnTo>
                <a:lnTo>
                  <a:pt x="1780614" y="12455"/>
                </a:lnTo>
                <a:lnTo>
                  <a:pt x="1847493" y="8069"/>
                </a:lnTo>
                <a:lnTo>
                  <a:pt x="1916422" y="4594"/>
                </a:lnTo>
                <a:lnTo>
                  <a:pt x="1987211" y="2066"/>
                </a:lnTo>
                <a:lnTo>
                  <a:pt x="2059667" y="522"/>
                </a:lnTo>
                <a:lnTo>
                  <a:pt x="2133600" y="0"/>
                </a:lnTo>
                <a:lnTo>
                  <a:pt x="2207532" y="522"/>
                </a:lnTo>
                <a:lnTo>
                  <a:pt x="2279988" y="2066"/>
                </a:lnTo>
                <a:lnTo>
                  <a:pt x="2350777" y="4594"/>
                </a:lnTo>
                <a:lnTo>
                  <a:pt x="2419706" y="8069"/>
                </a:lnTo>
                <a:lnTo>
                  <a:pt x="2486585" y="12455"/>
                </a:lnTo>
                <a:lnTo>
                  <a:pt x="2551221" y="17714"/>
                </a:lnTo>
                <a:lnTo>
                  <a:pt x="2613424" y="23809"/>
                </a:lnTo>
                <a:lnTo>
                  <a:pt x="2673002" y="30704"/>
                </a:lnTo>
                <a:lnTo>
                  <a:pt x="2729762" y="38361"/>
                </a:lnTo>
                <a:lnTo>
                  <a:pt x="2783515" y="46744"/>
                </a:lnTo>
                <a:lnTo>
                  <a:pt x="2834068" y="55816"/>
                </a:lnTo>
                <a:lnTo>
                  <a:pt x="2881230" y="65540"/>
                </a:lnTo>
                <a:lnTo>
                  <a:pt x="2924809" y="75878"/>
                </a:lnTo>
                <a:lnTo>
                  <a:pt x="2964613" y="86794"/>
                </a:lnTo>
                <a:lnTo>
                  <a:pt x="3032134" y="110213"/>
                </a:lnTo>
                <a:lnTo>
                  <a:pt x="3082260" y="135500"/>
                </a:lnTo>
                <a:lnTo>
                  <a:pt x="3113459" y="162361"/>
                </a:lnTo>
                <a:lnTo>
                  <a:pt x="3124200" y="190500"/>
                </a:lnTo>
                <a:lnTo>
                  <a:pt x="3121483" y="204710"/>
                </a:lnTo>
                <a:lnTo>
                  <a:pt x="3113459" y="218638"/>
                </a:lnTo>
                <a:lnTo>
                  <a:pt x="3082260" y="245499"/>
                </a:lnTo>
                <a:lnTo>
                  <a:pt x="3032134" y="270786"/>
                </a:lnTo>
                <a:lnTo>
                  <a:pt x="2964613" y="294205"/>
                </a:lnTo>
                <a:lnTo>
                  <a:pt x="2924809" y="305121"/>
                </a:lnTo>
                <a:lnTo>
                  <a:pt x="2881230" y="315459"/>
                </a:lnTo>
                <a:lnTo>
                  <a:pt x="2834068" y="325183"/>
                </a:lnTo>
                <a:lnTo>
                  <a:pt x="2783515" y="334255"/>
                </a:lnTo>
                <a:lnTo>
                  <a:pt x="2729762" y="342638"/>
                </a:lnTo>
                <a:lnTo>
                  <a:pt x="2673002" y="350295"/>
                </a:lnTo>
                <a:lnTo>
                  <a:pt x="2613424" y="357190"/>
                </a:lnTo>
                <a:lnTo>
                  <a:pt x="2551221" y="363285"/>
                </a:lnTo>
                <a:lnTo>
                  <a:pt x="2486585" y="368544"/>
                </a:lnTo>
                <a:lnTo>
                  <a:pt x="2419706" y="372930"/>
                </a:lnTo>
                <a:lnTo>
                  <a:pt x="2350777" y="376405"/>
                </a:lnTo>
                <a:lnTo>
                  <a:pt x="2279988" y="378933"/>
                </a:lnTo>
                <a:lnTo>
                  <a:pt x="2207532" y="380477"/>
                </a:lnTo>
                <a:lnTo>
                  <a:pt x="2133600" y="381000"/>
                </a:lnTo>
                <a:lnTo>
                  <a:pt x="2059667" y="380477"/>
                </a:lnTo>
                <a:lnTo>
                  <a:pt x="1987211" y="378933"/>
                </a:lnTo>
                <a:lnTo>
                  <a:pt x="1916422" y="376405"/>
                </a:lnTo>
                <a:lnTo>
                  <a:pt x="1847493" y="372930"/>
                </a:lnTo>
                <a:lnTo>
                  <a:pt x="1780614" y="368544"/>
                </a:lnTo>
                <a:lnTo>
                  <a:pt x="1715978" y="363285"/>
                </a:lnTo>
                <a:lnTo>
                  <a:pt x="1653775" y="357190"/>
                </a:lnTo>
                <a:lnTo>
                  <a:pt x="1594197" y="350295"/>
                </a:lnTo>
                <a:lnTo>
                  <a:pt x="1537437" y="342638"/>
                </a:lnTo>
                <a:lnTo>
                  <a:pt x="1483684" y="334255"/>
                </a:lnTo>
                <a:lnTo>
                  <a:pt x="1433131" y="325183"/>
                </a:lnTo>
                <a:lnTo>
                  <a:pt x="1385969" y="315459"/>
                </a:lnTo>
                <a:lnTo>
                  <a:pt x="1342390" y="305121"/>
                </a:lnTo>
                <a:lnTo>
                  <a:pt x="1302586" y="294205"/>
                </a:lnTo>
                <a:lnTo>
                  <a:pt x="1235065" y="270786"/>
                </a:lnTo>
                <a:lnTo>
                  <a:pt x="1184939" y="245499"/>
                </a:lnTo>
                <a:lnTo>
                  <a:pt x="1153740" y="218638"/>
                </a:lnTo>
                <a:lnTo>
                  <a:pt x="1143000" y="19050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422775" y="3142564"/>
            <a:ext cx="4597400" cy="19441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pc="-5" dirty="0">
                <a:latin typeface="Carlito"/>
                <a:cs typeface="Carlito"/>
              </a:rPr>
              <a:t>     I</a:t>
            </a:r>
            <a:r>
              <a:rPr spc="-5" dirty="0">
                <a:latin typeface="Carlito"/>
                <a:cs typeface="Carlito"/>
              </a:rPr>
              <a:t>f</a:t>
            </a:r>
            <a:r>
              <a:rPr lang="en-IN" spc="50" dirty="0">
                <a:latin typeface="Carlito"/>
                <a:cs typeface="Carlito"/>
              </a:rPr>
              <a:t> B1.condition </a:t>
            </a:r>
            <a:r>
              <a:rPr lang="en-IN" spc="50" dirty="0" err="1">
                <a:latin typeface="Carlito"/>
                <a:cs typeface="Carlito"/>
              </a:rPr>
              <a:t>goto</a:t>
            </a:r>
            <a:r>
              <a:rPr lang="en-IN" spc="50" dirty="0">
                <a:latin typeface="Carlito"/>
                <a:cs typeface="Carlito"/>
              </a:rPr>
              <a:t> L2 </a:t>
            </a:r>
          </a:p>
          <a:p>
            <a:pPr marL="12700">
              <a:spcBef>
                <a:spcPts val="100"/>
              </a:spcBef>
            </a:pPr>
            <a:r>
              <a:rPr lang="en-IN" spc="50" dirty="0">
                <a:latin typeface="Carlito"/>
                <a:cs typeface="Carlito"/>
              </a:rPr>
              <a:t>     </a:t>
            </a:r>
            <a:r>
              <a:rPr lang="en-IN" spc="50" dirty="0" err="1">
                <a:latin typeface="Carlito"/>
                <a:cs typeface="Carlito"/>
              </a:rPr>
              <a:t>goto</a:t>
            </a:r>
            <a:r>
              <a:rPr lang="en-IN" spc="50" dirty="0">
                <a:latin typeface="Carlito"/>
                <a:cs typeface="Carlito"/>
              </a:rPr>
              <a:t> L3</a:t>
            </a:r>
          </a:p>
          <a:p>
            <a:pPr marL="12700">
              <a:spcBef>
                <a:spcPts val="100"/>
              </a:spcBef>
            </a:pPr>
            <a:r>
              <a:rPr lang="en-IN" spc="50" dirty="0">
                <a:latin typeface="Carlito"/>
                <a:cs typeface="Carlito"/>
              </a:rPr>
              <a:t>L3:If B2.condition </a:t>
            </a:r>
            <a:r>
              <a:rPr lang="en-IN" spc="50" dirty="0" err="1">
                <a:latin typeface="Carlito"/>
                <a:cs typeface="Carlito"/>
              </a:rPr>
              <a:t>goto</a:t>
            </a:r>
            <a:r>
              <a:rPr lang="en-IN" spc="50" dirty="0">
                <a:latin typeface="Carlito"/>
                <a:cs typeface="Carlito"/>
              </a:rPr>
              <a:t> L2</a:t>
            </a:r>
          </a:p>
          <a:p>
            <a:pPr marL="12700">
              <a:spcBef>
                <a:spcPts val="100"/>
              </a:spcBef>
            </a:pPr>
            <a:r>
              <a:rPr lang="en-IN" spc="50" dirty="0">
                <a:latin typeface="Carlito"/>
                <a:cs typeface="Carlito"/>
              </a:rPr>
              <a:t>     </a:t>
            </a:r>
            <a:r>
              <a:rPr lang="en-IN" spc="50" dirty="0" err="1">
                <a:latin typeface="Carlito"/>
                <a:cs typeface="Carlito"/>
              </a:rPr>
              <a:t>goto</a:t>
            </a:r>
            <a:r>
              <a:rPr lang="en-IN" spc="50" dirty="0">
                <a:latin typeface="Carlito"/>
                <a:cs typeface="Carlito"/>
              </a:rPr>
              <a:t> L1</a:t>
            </a:r>
          </a:p>
          <a:p>
            <a:pPr marL="12700">
              <a:spcBef>
                <a:spcPts val="965"/>
              </a:spcBef>
              <a:tabLst>
                <a:tab pos="545465" algn="l"/>
              </a:tabLst>
            </a:pPr>
            <a:r>
              <a:rPr spc="-5" dirty="0">
                <a:latin typeface="Carlito"/>
                <a:cs typeface="Carlito"/>
              </a:rPr>
              <a:t>L2:	</a:t>
            </a:r>
            <a:r>
              <a:rPr dirty="0">
                <a:latin typeface="Carlito"/>
                <a:cs typeface="Carlito"/>
              </a:rPr>
              <a:t>x =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0</a:t>
            </a:r>
          </a:p>
          <a:p>
            <a:pPr marL="12700">
              <a:spcBef>
                <a:spcPts val="840"/>
              </a:spcBef>
            </a:pPr>
            <a:r>
              <a:rPr spc="-5" dirty="0">
                <a:latin typeface="Carlito"/>
                <a:cs typeface="Carlito"/>
              </a:rPr>
              <a:t>L1: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5995" y="5511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baseline="-20833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68976" y="5511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86101" y="1447801"/>
            <a:ext cx="5934075" cy="13620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0" y="4972051"/>
            <a:ext cx="10607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B</a:t>
            </a:r>
            <a:r>
              <a:rPr spc="-30" dirty="0">
                <a:latin typeface="Carlito"/>
                <a:cs typeface="Carlito"/>
              </a:rPr>
              <a:t>.</a:t>
            </a:r>
            <a:r>
              <a:rPr spc="-35" dirty="0">
                <a:latin typeface="Carlito"/>
                <a:cs typeface="Carlito"/>
              </a:rPr>
              <a:t>f</a:t>
            </a:r>
            <a:r>
              <a:rPr dirty="0">
                <a:latin typeface="Carlito"/>
                <a:cs typeface="Carlito"/>
              </a:rPr>
              <a:t>alse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69844" y="4514546"/>
            <a:ext cx="6768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B</a:t>
            </a:r>
            <a:r>
              <a:rPr spc="-35" dirty="0">
                <a:latin typeface="Carlito"/>
                <a:cs typeface="Carlito"/>
              </a:rPr>
              <a:t>.</a:t>
            </a:r>
            <a:r>
              <a:rPr dirty="0">
                <a:latin typeface="Carlito"/>
                <a:cs typeface="Carlito"/>
              </a:rPr>
              <a:t>t</a:t>
            </a:r>
            <a:r>
              <a:rPr spc="-10" dirty="0">
                <a:latin typeface="Carlito"/>
                <a:cs typeface="Carlito"/>
              </a:rPr>
              <a:t>r</a:t>
            </a:r>
            <a:r>
              <a:rPr spc="-5" dirty="0">
                <a:latin typeface="Carlito"/>
                <a:cs typeface="Carlito"/>
              </a:rPr>
              <a:t>ue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46704" y="4490339"/>
            <a:ext cx="996950" cy="196850"/>
          </a:xfrm>
          <a:custGeom>
            <a:avLst/>
            <a:gdLst/>
            <a:ahLst/>
            <a:cxnLst/>
            <a:rect l="l" t="t" r="r" b="b"/>
            <a:pathLst>
              <a:path w="996950" h="196850">
                <a:moveTo>
                  <a:pt x="960158" y="36951"/>
                </a:moveTo>
                <a:lnTo>
                  <a:pt x="0" y="183896"/>
                </a:lnTo>
                <a:lnTo>
                  <a:pt x="1904" y="196342"/>
                </a:lnTo>
                <a:lnTo>
                  <a:pt x="962126" y="49388"/>
                </a:lnTo>
                <a:lnTo>
                  <a:pt x="971795" y="41563"/>
                </a:lnTo>
                <a:lnTo>
                  <a:pt x="960158" y="36951"/>
                </a:lnTo>
                <a:close/>
              </a:path>
              <a:path w="996950" h="196850">
                <a:moveTo>
                  <a:pt x="985773" y="33400"/>
                </a:moveTo>
                <a:lnTo>
                  <a:pt x="983360" y="33400"/>
                </a:lnTo>
                <a:lnTo>
                  <a:pt x="985265" y="45847"/>
                </a:lnTo>
                <a:lnTo>
                  <a:pt x="962126" y="49388"/>
                </a:lnTo>
                <a:lnTo>
                  <a:pt x="911732" y="90169"/>
                </a:lnTo>
                <a:lnTo>
                  <a:pt x="908938" y="92329"/>
                </a:lnTo>
                <a:lnTo>
                  <a:pt x="908557" y="96393"/>
                </a:lnTo>
                <a:lnTo>
                  <a:pt x="910716" y="99060"/>
                </a:lnTo>
                <a:lnTo>
                  <a:pt x="912876" y="101854"/>
                </a:lnTo>
                <a:lnTo>
                  <a:pt x="916939" y="102235"/>
                </a:lnTo>
                <a:lnTo>
                  <a:pt x="996695" y="37718"/>
                </a:lnTo>
                <a:lnTo>
                  <a:pt x="985773" y="33400"/>
                </a:lnTo>
                <a:close/>
              </a:path>
              <a:path w="996950" h="196850">
                <a:moveTo>
                  <a:pt x="971795" y="41563"/>
                </a:moveTo>
                <a:lnTo>
                  <a:pt x="962126" y="49388"/>
                </a:lnTo>
                <a:lnTo>
                  <a:pt x="985265" y="45847"/>
                </a:lnTo>
                <a:lnTo>
                  <a:pt x="985227" y="45593"/>
                </a:lnTo>
                <a:lnTo>
                  <a:pt x="981963" y="45593"/>
                </a:lnTo>
                <a:lnTo>
                  <a:pt x="971795" y="41563"/>
                </a:lnTo>
                <a:close/>
              </a:path>
              <a:path w="996950" h="196850">
                <a:moveTo>
                  <a:pt x="980313" y="34671"/>
                </a:moveTo>
                <a:lnTo>
                  <a:pt x="971795" y="41563"/>
                </a:lnTo>
                <a:lnTo>
                  <a:pt x="981963" y="45593"/>
                </a:lnTo>
                <a:lnTo>
                  <a:pt x="980313" y="34671"/>
                </a:lnTo>
                <a:close/>
              </a:path>
              <a:path w="996950" h="196850">
                <a:moveTo>
                  <a:pt x="983555" y="34671"/>
                </a:moveTo>
                <a:lnTo>
                  <a:pt x="980313" y="34671"/>
                </a:lnTo>
                <a:lnTo>
                  <a:pt x="981963" y="45593"/>
                </a:lnTo>
                <a:lnTo>
                  <a:pt x="985227" y="45593"/>
                </a:lnTo>
                <a:lnTo>
                  <a:pt x="983555" y="34671"/>
                </a:lnTo>
                <a:close/>
              </a:path>
              <a:path w="996950" h="196850">
                <a:moveTo>
                  <a:pt x="983360" y="33400"/>
                </a:moveTo>
                <a:lnTo>
                  <a:pt x="960158" y="36951"/>
                </a:lnTo>
                <a:lnTo>
                  <a:pt x="971795" y="41563"/>
                </a:lnTo>
                <a:lnTo>
                  <a:pt x="980313" y="34671"/>
                </a:lnTo>
                <a:lnTo>
                  <a:pt x="983555" y="34671"/>
                </a:lnTo>
                <a:lnTo>
                  <a:pt x="983360" y="33400"/>
                </a:lnTo>
                <a:close/>
              </a:path>
              <a:path w="996950" h="196850">
                <a:moveTo>
                  <a:pt x="901319" y="0"/>
                </a:moveTo>
                <a:lnTo>
                  <a:pt x="897635" y="1650"/>
                </a:lnTo>
                <a:lnTo>
                  <a:pt x="896365" y="4825"/>
                </a:lnTo>
                <a:lnTo>
                  <a:pt x="894969" y="8128"/>
                </a:lnTo>
                <a:lnTo>
                  <a:pt x="896619" y="11811"/>
                </a:lnTo>
                <a:lnTo>
                  <a:pt x="899921" y="13081"/>
                </a:lnTo>
                <a:lnTo>
                  <a:pt x="960158" y="36951"/>
                </a:lnTo>
                <a:lnTo>
                  <a:pt x="983360" y="33400"/>
                </a:lnTo>
                <a:lnTo>
                  <a:pt x="985773" y="33400"/>
                </a:lnTo>
                <a:lnTo>
                  <a:pt x="90131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86963" y="4879467"/>
            <a:ext cx="956944" cy="264795"/>
          </a:xfrm>
          <a:custGeom>
            <a:avLst/>
            <a:gdLst/>
            <a:ahLst/>
            <a:cxnLst/>
            <a:rect l="l" t="t" r="r" b="b"/>
            <a:pathLst>
              <a:path w="956944" h="264795">
                <a:moveTo>
                  <a:pt x="919764" y="31784"/>
                </a:moveTo>
                <a:lnTo>
                  <a:pt x="0" y="251967"/>
                </a:lnTo>
                <a:lnTo>
                  <a:pt x="2920" y="264413"/>
                </a:lnTo>
                <a:lnTo>
                  <a:pt x="922782" y="44207"/>
                </a:lnTo>
                <a:lnTo>
                  <a:pt x="931931" y="35461"/>
                </a:lnTo>
                <a:lnTo>
                  <a:pt x="919764" y="31784"/>
                </a:lnTo>
                <a:close/>
              </a:path>
              <a:path w="956944" h="264795">
                <a:moveTo>
                  <a:pt x="945474" y="26288"/>
                </a:moveTo>
                <a:lnTo>
                  <a:pt x="942720" y="26288"/>
                </a:lnTo>
                <a:lnTo>
                  <a:pt x="945642" y="38734"/>
                </a:lnTo>
                <a:lnTo>
                  <a:pt x="922782" y="44207"/>
                </a:lnTo>
                <a:lnTo>
                  <a:pt x="873506" y="91312"/>
                </a:lnTo>
                <a:lnTo>
                  <a:pt x="873379" y="95376"/>
                </a:lnTo>
                <a:lnTo>
                  <a:pt x="875919" y="97916"/>
                </a:lnTo>
                <a:lnTo>
                  <a:pt x="878332" y="100456"/>
                </a:lnTo>
                <a:lnTo>
                  <a:pt x="882269" y="100456"/>
                </a:lnTo>
                <a:lnTo>
                  <a:pt x="956437" y="29590"/>
                </a:lnTo>
                <a:lnTo>
                  <a:pt x="945474" y="26288"/>
                </a:lnTo>
                <a:close/>
              </a:path>
              <a:path w="956944" h="264795">
                <a:moveTo>
                  <a:pt x="931931" y="35461"/>
                </a:moveTo>
                <a:lnTo>
                  <a:pt x="922782" y="44207"/>
                </a:lnTo>
                <a:lnTo>
                  <a:pt x="945642" y="38734"/>
                </a:lnTo>
                <a:lnTo>
                  <a:pt x="942339" y="38607"/>
                </a:lnTo>
                <a:lnTo>
                  <a:pt x="931931" y="35461"/>
                </a:lnTo>
                <a:close/>
              </a:path>
              <a:path w="956944" h="264795">
                <a:moveTo>
                  <a:pt x="939800" y="27939"/>
                </a:moveTo>
                <a:lnTo>
                  <a:pt x="931931" y="35461"/>
                </a:lnTo>
                <a:lnTo>
                  <a:pt x="942339" y="38607"/>
                </a:lnTo>
                <a:lnTo>
                  <a:pt x="939800" y="27939"/>
                </a:lnTo>
                <a:close/>
              </a:path>
              <a:path w="956944" h="264795">
                <a:moveTo>
                  <a:pt x="943108" y="27939"/>
                </a:moveTo>
                <a:lnTo>
                  <a:pt x="939800" y="27939"/>
                </a:lnTo>
                <a:lnTo>
                  <a:pt x="942339" y="38607"/>
                </a:lnTo>
                <a:lnTo>
                  <a:pt x="945612" y="38607"/>
                </a:lnTo>
                <a:lnTo>
                  <a:pt x="943108" y="27939"/>
                </a:lnTo>
                <a:close/>
              </a:path>
              <a:path w="956944" h="264795">
                <a:moveTo>
                  <a:pt x="942720" y="26288"/>
                </a:moveTo>
                <a:lnTo>
                  <a:pt x="919764" y="31784"/>
                </a:lnTo>
                <a:lnTo>
                  <a:pt x="931931" y="35461"/>
                </a:lnTo>
                <a:lnTo>
                  <a:pt x="939800" y="27939"/>
                </a:lnTo>
                <a:lnTo>
                  <a:pt x="943108" y="27939"/>
                </a:lnTo>
                <a:lnTo>
                  <a:pt x="942720" y="26288"/>
                </a:lnTo>
                <a:close/>
              </a:path>
              <a:path w="956944" h="264795">
                <a:moveTo>
                  <a:pt x="858266" y="0"/>
                </a:moveTo>
                <a:lnTo>
                  <a:pt x="854710" y="1777"/>
                </a:lnTo>
                <a:lnTo>
                  <a:pt x="853694" y="5206"/>
                </a:lnTo>
                <a:lnTo>
                  <a:pt x="852678" y="8508"/>
                </a:lnTo>
                <a:lnTo>
                  <a:pt x="854582" y="12064"/>
                </a:lnTo>
                <a:lnTo>
                  <a:pt x="919764" y="31784"/>
                </a:lnTo>
                <a:lnTo>
                  <a:pt x="942720" y="26288"/>
                </a:lnTo>
                <a:lnTo>
                  <a:pt x="945474" y="26288"/>
                </a:lnTo>
                <a:lnTo>
                  <a:pt x="858266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5"/>
          <p:cNvSpPr txBox="1"/>
          <p:nvPr/>
        </p:nvSpPr>
        <p:spPr>
          <a:xfrm>
            <a:off x="7913625" y="3600069"/>
            <a:ext cx="2630159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1</a:t>
            </a:r>
            <a:r>
              <a:rPr spc="-10" dirty="0">
                <a:latin typeface="Carlito"/>
                <a:cs typeface="Carlito"/>
              </a:rPr>
              <a:t>.true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lang="en-IN" spc="-10" dirty="0" err="1">
                <a:latin typeface="Carlito"/>
                <a:cs typeface="Carlito"/>
              </a:rPr>
              <a:t>B.true</a:t>
            </a:r>
            <a:r>
              <a:rPr lang="en-IN" spc="-10" dirty="0">
                <a:latin typeface="Carlito"/>
                <a:cs typeface="Carlito"/>
              </a:rPr>
              <a:t> </a:t>
            </a:r>
            <a:r>
              <a:rPr lang="en-IN" dirty="0">
                <a:latin typeface="Carlito"/>
                <a:cs typeface="Carlito"/>
              </a:rPr>
              <a:t>= </a:t>
            </a:r>
            <a:r>
              <a:rPr lang="en-IN" spc="-5" dirty="0">
                <a:latin typeface="Carlito"/>
                <a:cs typeface="Carlito"/>
              </a:rPr>
              <a:t>L2 </a:t>
            </a: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1</a:t>
            </a:r>
            <a:r>
              <a:rPr spc="-10" dirty="0">
                <a:latin typeface="Carlito"/>
                <a:cs typeface="Carlito"/>
              </a:rPr>
              <a:t>.false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</a:t>
            </a:r>
            <a:r>
              <a:rPr lang="en-IN" spc="-5" dirty="0">
                <a:latin typeface="Carlito"/>
                <a:cs typeface="Carlito"/>
              </a:rPr>
              <a:t>3</a:t>
            </a:r>
            <a:r>
              <a:rPr spc="-5" dirty="0">
                <a:latin typeface="Carlito"/>
                <a:cs typeface="Carlito"/>
              </a:rPr>
              <a:t>  </a:t>
            </a:r>
            <a:endParaRPr lang="en-IN" spc="-5" dirty="0">
              <a:latin typeface="Carlito"/>
              <a:cs typeface="Carlito"/>
            </a:endParaRPr>
          </a:p>
          <a:p>
            <a:pPr marL="381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2</a:t>
            </a:r>
            <a:r>
              <a:rPr spc="-10" dirty="0">
                <a:latin typeface="Carlito"/>
                <a:cs typeface="Carlito"/>
              </a:rPr>
              <a:t>.true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B.true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L2  </a:t>
            </a: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2</a:t>
            </a:r>
            <a:r>
              <a:rPr spc="-10" dirty="0">
                <a:latin typeface="Carlito"/>
                <a:cs typeface="Carlito"/>
              </a:rPr>
              <a:t>.false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5" dirty="0">
                <a:latin typeface="Carlito"/>
                <a:cs typeface="Carlito"/>
              </a:rPr>
              <a:t>B.false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L1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0179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102" y="866358"/>
            <a:ext cx="4680396" cy="553285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3400426" y="821056"/>
            <a:ext cx="7267575" cy="2455545"/>
            <a:chOff x="1876425" y="821055"/>
            <a:chExt cx="7267575" cy="2455545"/>
          </a:xfrm>
        </p:grpSpPr>
        <p:sp>
          <p:nvSpPr>
            <p:cNvPr id="3" name="object 3"/>
            <p:cNvSpPr/>
            <p:nvPr/>
          </p:nvSpPr>
          <p:spPr>
            <a:xfrm>
              <a:off x="2209800" y="914400"/>
              <a:ext cx="3124200" cy="381000"/>
            </a:xfrm>
            <a:custGeom>
              <a:avLst/>
              <a:gdLst/>
              <a:ahLst/>
              <a:cxnLst/>
              <a:rect l="l" t="t" r="r" b="b"/>
              <a:pathLst>
                <a:path w="3124200" h="381000">
                  <a:moveTo>
                    <a:pt x="0" y="190500"/>
                  </a:moveTo>
                  <a:lnTo>
                    <a:pt x="19359" y="135500"/>
                  </a:lnTo>
                  <a:lnTo>
                    <a:pt x="73664" y="86794"/>
                  </a:lnTo>
                  <a:lnTo>
                    <a:pt x="112153" y="65540"/>
                  </a:lnTo>
                  <a:lnTo>
                    <a:pt x="157254" y="46744"/>
                  </a:lnTo>
                  <a:lnTo>
                    <a:pt x="208262" y="30704"/>
                  </a:lnTo>
                  <a:lnTo>
                    <a:pt x="264468" y="17714"/>
                  </a:lnTo>
                  <a:lnTo>
                    <a:pt x="325165" y="8069"/>
                  </a:lnTo>
                  <a:lnTo>
                    <a:pt x="389644" y="2066"/>
                  </a:lnTo>
                  <a:lnTo>
                    <a:pt x="457200" y="0"/>
                  </a:lnTo>
                  <a:lnTo>
                    <a:pt x="524755" y="2066"/>
                  </a:lnTo>
                  <a:lnTo>
                    <a:pt x="589234" y="8069"/>
                  </a:lnTo>
                  <a:lnTo>
                    <a:pt x="649931" y="17714"/>
                  </a:lnTo>
                  <a:lnTo>
                    <a:pt x="706137" y="30704"/>
                  </a:lnTo>
                  <a:lnTo>
                    <a:pt x="757145" y="46744"/>
                  </a:lnTo>
                  <a:lnTo>
                    <a:pt x="802246" y="65540"/>
                  </a:lnTo>
                  <a:lnTo>
                    <a:pt x="840735" y="86794"/>
                  </a:lnTo>
                  <a:lnTo>
                    <a:pt x="871902" y="110213"/>
                  </a:lnTo>
                  <a:lnTo>
                    <a:pt x="909442" y="162361"/>
                  </a:lnTo>
                  <a:lnTo>
                    <a:pt x="914400" y="190500"/>
                  </a:lnTo>
                  <a:lnTo>
                    <a:pt x="909442" y="218638"/>
                  </a:lnTo>
                  <a:lnTo>
                    <a:pt x="895040" y="245499"/>
                  </a:lnTo>
                  <a:lnTo>
                    <a:pt x="840735" y="294205"/>
                  </a:lnTo>
                  <a:lnTo>
                    <a:pt x="802246" y="315459"/>
                  </a:lnTo>
                  <a:lnTo>
                    <a:pt x="757145" y="334255"/>
                  </a:lnTo>
                  <a:lnTo>
                    <a:pt x="706137" y="350295"/>
                  </a:lnTo>
                  <a:lnTo>
                    <a:pt x="649931" y="363285"/>
                  </a:lnTo>
                  <a:lnTo>
                    <a:pt x="589234" y="372930"/>
                  </a:lnTo>
                  <a:lnTo>
                    <a:pt x="524755" y="378933"/>
                  </a:lnTo>
                  <a:lnTo>
                    <a:pt x="457200" y="381000"/>
                  </a:lnTo>
                  <a:lnTo>
                    <a:pt x="389644" y="378933"/>
                  </a:lnTo>
                  <a:lnTo>
                    <a:pt x="325165" y="372930"/>
                  </a:lnTo>
                  <a:lnTo>
                    <a:pt x="264468" y="363285"/>
                  </a:lnTo>
                  <a:lnTo>
                    <a:pt x="208262" y="350295"/>
                  </a:lnTo>
                  <a:lnTo>
                    <a:pt x="157254" y="334255"/>
                  </a:lnTo>
                  <a:lnTo>
                    <a:pt x="112153" y="315459"/>
                  </a:lnTo>
                  <a:lnTo>
                    <a:pt x="73664" y="294205"/>
                  </a:lnTo>
                  <a:lnTo>
                    <a:pt x="42497" y="270786"/>
                  </a:lnTo>
                  <a:lnTo>
                    <a:pt x="4957" y="218638"/>
                  </a:lnTo>
                  <a:lnTo>
                    <a:pt x="0" y="190500"/>
                  </a:lnTo>
                  <a:close/>
                </a:path>
                <a:path w="3124200" h="381000">
                  <a:moveTo>
                    <a:pt x="1143000" y="190500"/>
                  </a:moveTo>
                  <a:lnTo>
                    <a:pt x="1166878" y="148753"/>
                  </a:lnTo>
                  <a:lnTo>
                    <a:pt x="1207732" y="122642"/>
                  </a:lnTo>
                  <a:lnTo>
                    <a:pt x="1266746" y="98252"/>
                  </a:lnTo>
                  <a:lnTo>
                    <a:pt x="1342390" y="75878"/>
                  </a:lnTo>
                  <a:lnTo>
                    <a:pt x="1385969" y="65540"/>
                  </a:lnTo>
                  <a:lnTo>
                    <a:pt x="1433131" y="55816"/>
                  </a:lnTo>
                  <a:lnTo>
                    <a:pt x="1483684" y="46744"/>
                  </a:lnTo>
                  <a:lnTo>
                    <a:pt x="1537437" y="38361"/>
                  </a:lnTo>
                  <a:lnTo>
                    <a:pt x="1594197" y="30704"/>
                  </a:lnTo>
                  <a:lnTo>
                    <a:pt x="1653775" y="23809"/>
                  </a:lnTo>
                  <a:lnTo>
                    <a:pt x="1715978" y="17714"/>
                  </a:lnTo>
                  <a:lnTo>
                    <a:pt x="1780614" y="12455"/>
                  </a:lnTo>
                  <a:lnTo>
                    <a:pt x="1847493" y="8069"/>
                  </a:lnTo>
                  <a:lnTo>
                    <a:pt x="1916422" y="4594"/>
                  </a:lnTo>
                  <a:lnTo>
                    <a:pt x="1987211" y="2066"/>
                  </a:lnTo>
                  <a:lnTo>
                    <a:pt x="2059667" y="522"/>
                  </a:lnTo>
                  <a:lnTo>
                    <a:pt x="2133600" y="0"/>
                  </a:lnTo>
                  <a:lnTo>
                    <a:pt x="2207532" y="522"/>
                  </a:lnTo>
                  <a:lnTo>
                    <a:pt x="2279988" y="2066"/>
                  </a:lnTo>
                  <a:lnTo>
                    <a:pt x="2350777" y="4594"/>
                  </a:lnTo>
                  <a:lnTo>
                    <a:pt x="2419706" y="8069"/>
                  </a:lnTo>
                  <a:lnTo>
                    <a:pt x="2486585" y="12455"/>
                  </a:lnTo>
                  <a:lnTo>
                    <a:pt x="2551221" y="17714"/>
                  </a:lnTo>
                  <a:lnTo>
                    <a:pt x="2613424" y="23809"/>
                  </a:lnTo>
                  <a:lnTo>
                    <a:pt x="2673002" y="30704"/>
                  </a:lnTo>
                  <a:lnTo>
                    <a:pt x="2729762" y="38361"/>
                  </a:lnTo>
                  <a:lnTo>
                    <a:pt x="2783515" y="46744"/>
                  </a:lnTo>
                  <a:lnTo>
                    <a:pt x="2834068" y="55816"/>
                  </a:lnTo>
                  <a:lnTo>
                    <a:pt x="2881230" y="65540"/>
                  </a:lnTo>
                  <a:lnTo>
                    <a:pt x="2924809" y="75878"/>
                  </a:lnTo>
                  <a:lnTo>
                    <a:pt x="2964613" y="86794"/>
                  </a:lnTo>
                  <a:lnTo>
                    <a:pt x="3032134" y="110213"/>
                  </a:lnTo>
                  <a:lnTo>
                    <a:pt x="3082260" y="135500"/>
                  </a:lnTo>
                  <a:lnTo>
                    <a:pt x="3113459" y="162361"/>
                  </a:lnTo>
                  <a:lnTo>
                    <a:pt x="3124200" y="190500"/>
                  </a:lnTo>
                  <a:lnTo>
                    <a:pt x="3121483" y="204710"/>
                  </a:lnTo>
                  <a:lnTo>
                    <a:pt x="3113459" y="218638"/>
                  </a:lnTo>
                  <a:lnTo>
                    <a:pt x="3082260" y="245499"/>
                  </a:lnTo>
                  <a:lnTo>
                    <a:pt x="3032134" y="270786"/>
                  </a:lnTo>
                  <a:lnTo>
                    <a:pt x="2964613" y="294205"/>
                  </a:lnTo>
                  <a:lnTo>
                    <a:pt x="2924809" y="305121"/>
                  </a:lnTo>
                  <a:lnTo>
                    <a:pt x="2881230" y="315459"/>
                  </a:lnTo>
                  <a:lnTo>
                    <a:pt x="2834068" y="325183"/>
                  </a:lnTo>
                  <a:lnTo>
                    <a:pt x="2783515" y="334255"/>
                  </a:lnTo>
                  <a:lnTo>
                    <a:pt x="2729762" y="342638"/>
                  </a:lnTo>
                  <a:lnTo>
                    <a:pt x="2673002" y="350295"/>
                  </a:lnTo>
                  <a:lnTo>
                    <a:pt x="2613424" y="357190"/>
                  </a:lnTo>
                  <a:lnTo>
                    <a:pt x="2551221" y="363285"/>
                  </a:lnTo>
                  <a:lnTo>
                    <a:pt x="2486585" y="368544"/>
                  </a:lnTo>
                  <a:lnTo>
                    <a:pt x="2419706" y="372930"/>
                  </a:lnTo>
                  <a:lnTo>
                    <a:pt x="2350777" y="376405"/>
                  </a:lnTo>
                  <a:lnTo>
                    <a:pt x="2279988" y="378933"/>
                  </a:lnTo>
                  <a:lnTo>
                    <a:pt x="2207532" y="380477"/>
                  </a:lnTo>
                  <a:lnTo>
                    <a:pt x="2133600" y="381000"/>
                  </a:lnTo>
                  <a:lnTo>
                    <a:pt x="2059667" y="380477"/>
                  </a:lnTo>
                  <a:lnTo>
                    <a:pt x="1987211" y="378933"/>
                  </a:lnTo>
                  <a:lnTo>
                    <a:pt x="1916422" y="376405"/>
                  </a:lnTo>
                  <a:lnTo>
                    <a:pt x="1847493" y="372930"/>
                  </a:lnTo>
                  <a:lnTo>
                    <a:pt x="1780614" y="368544"/>
                  </a:lnTo>
                  <a:lnTo>
                    <a:pt x="1715978" y="363285"/>
                  </a:lnTo>
                  <a:lnTo>
                    <a:pt x="1653775" y="357190"/>
                  </a:lnTo>
                  <a:lnTo>
                    <a:pt x="1594197" y="350295"/>
                  </a:lnTo>
                  <a:lnTo>
                    <a:pt x="1537437" y="342638"/>
                  </a:lnTo>
                  <a:lnTo>
                    <a:pt x="1483684" y="334255"/>
                  </a:lnTo>
                  <a:lnTo>
                    <a:pt x="1433131" y="325183"/>
                  </a:lnTo>
                  <a:lnTo>
                    <a:pt x="1385969" y="315459"/>
                  </a:lnTo>
                  <a:lnTo>
                    <a:pt x="1342390" y="305121"/>
                  </a:lnTo>
                  <a:lnTo>
                    <a:pt x="1302586" y="294205"/>
                  </a:lnTo>
                  <a:lnTo>
                    <a:pt x="1235065" y="270786"/>
                  </a:lnTo>
                  <a:lnTo>
                    <a:pt x="1184939" y="245499"/>
                  </a:lnTo>
                  <a:lnTo>
                    <a:pt x="1153740" y="218638"/>
                  </a:lnTo>
                  <a:lnTo>
                    <a:pt x="1143000" y="190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61666" y="1291971"/>
              <a:ext cx="1301115" cy="1985010"/>
            </a:xfrm>
            <a:custGeom>
              <a:avLst/>
              <a:gdLst/>
              <a:ahLst/>
              <a:cxnLst/>
              <a:rect l="l" t="t" r="r" b="b"/>
              <a:pathLst>
                <a:path w="1301114" h="1985010">
                  <a:moveTo>
                    <a:pt x="1214628" y="1927352"/>
                  </a:moveTo>
                  <a:lnTo>
                    <a:pt x="1210818" y="1928621"/>
                  </a:lnTo>
                  <a:lnTo>
                    <a:pt x="1209294" y="1931796"/>
                  </a:lnTo>
                  <a:lnTo>
                    <a:pt x="1207643" y="1934971"/>
                  </a:lnTo>
                  <a:lnTo>
                    <a:pt x="1208912" y="1938781"/>
                  </a:lnTo>
                  <a:lnTo>
                    <a:pt x="1212087" y="1940305"/>
                  </a:lnTo>
                  <a:lnTo>
                    <a:pt x="1300733" y="1984628"/>
                  </a:lnTo>
                  <a:lnTo>
                    <a:pt x="1300375" y="1977643"/>
                  </a:lnTo>
                  <a:lnTo>
                    <a:pt x="1288542" y="1977643"/>
                  </a:lnTo>
                  <a:lnTo>
                    <a:pt x="1275605" y="1957857"/>
                  </a:lnTo>
                  <a:lnTo>
                    <a:pt x="1217803" y="1929002"/>
                  </a:lnTo>
                  <a:lnTo>
                    <a:pt x="1214628" y="1927352"/>
                  </a:lnTo>
                  <a:close/>
                </a:path>
                <a:path w="1301114" h="1985010">
                  <a:moveTo>
                    <a:pt x="1275605" y="1957857"/>
                  </a:moveTo>
                  <a:lnTo>
                    <a:pt x="1288542" y="1977643"/>
                  </a:lnTo>
                  <a:lnTo>
                    <a:pt x="1293391" y="1974468"/>
                  </a:lnTo>
                  <a:lnTo>
                    <a:pt x="1287525" y="1974468"/>
                  </a:lnTo>
                  <a:lnTo>
                    <a:pt x="1286958" y="1963524"/>
                  </a:lnTo>
                  <a:lnTo>
                    <a:pt x="1275605" y="1957857"/>
                  </a:lnTo>
                  <a:close/>
                </a:path>
                <a:path w="1301114" h="1985010">
                  <a:moveTo>
                    <a:pt x="1292479" y="1879473"/>
                  </a:moveTo>
                  <a:lnTo>
                    <a:pt x="1289049" y="1879600"/>
                  </a:lnTo>
                  <a:lnTo>
                    <a:pt x="1285494" y="1879853"/>
                  </a:lnTo>
                  <a:lnTo>
                    <a:pt x="1282826" y="1882775"/>
                  </a:lnTo>
                  <a:lnTo>
                    <a:pt x="1282954" y="1886330"/>
                  </a:lnTo>
                  <a:lnTo>
                    <a:pt x="1286304" y="1950921"/>
                  </a:lnTo>
                  <a:lnTo>
                    <a:pt x="1299209" y="1970658"/>
                  </a:lnTo>
                  <a:lnTo>
                    <a:pt x="1288542" y="1977643"/>
                  </a:lnTo>
                  <a:lnTo>
                    <a:pt x="1300375" y="1977643"/>
                  </a:lnTo>
                  <a:lnTo>
                    <a:pt x="1295654" y="1885695"/>
                  </a:lnTo>
                  <a:lnTo>
                    <a:pt x="1295526" y="1882139"/>
                  </a:lnTo>
                  <a:lnTo>
                    <a:pt x="1292479" y="1879473"/>
                  </a:lnTo>
                  <a:close/>
                </a:path>
                <a:path w="1301114" h="1985010">
                  <a:moveTo>
                    <a:pt x="1286958" y="1963524"/>
                  </a:moveTo>
                  <a:lnTo>
                    <a:pt x="1287525" y="1974468"/>
                  </a:lnTo>
                  <a:lnTo>
                    <a:pt x="1296670" y="1968373"/>
                  </a:lnTo>
                  <a:lnTo>
                    <a:pt x="1286958" y="1963524"/>
                  </a:lnTo>
                  <a:close/>
                </a:path>
                <a:path w="1301114" h="1985010">
                  <a:moveTo>
                    <a:pt x="1286304" y="1950921"/>
                  </a:moveTo>
                  <a:lnTo>
                    <a:pt x="1286958" y="1963524"/>
                  </a:lnTo>
                  <a:lnTo>
                    <a:pt x="1296670" y="1968373"/>
                  </a:lnTo>
                  <a:lnTo>
                    <a:pt x="1287525" y="1974468"/>
                  </a:lnTo>
                  <a:lnTo>
                    <a:pt x="1293391" y="1974468"/>
                  </a:lnTo>
                  <a:lnTo>
                    <a:pt x="1299209" y="1970658"/>
                  </a:lnTo>
                  <a:lnTo>
                    <a:pt x="1286304" y="1950921"/>
                  </a:lnTo>
                  <a:close/>
                </a:path>
                <a:path w="1301114" h="1985010">
                  <a:moveTo>
                    <a:pt x="10667" y="0"/>
                  </a:moveTo>
                  <a:lnTo>
                    <a:pt x="0" y="6857"/>
                  </a:lnTo>
                  <a:lnTo>
                    <a:pt x="1275605" y="1957857"/>
                  </a:lnTo>
                  <a:lnTo>
                    <a:pt x="1286958" y="1963524"/>
                  </a:lnTo>
                  <a:lnTo>
                    <a:pt x="1286304" y="1950921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2995" y="1371600"/>
              <a:ext cx="5501004" cy="12954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74185" y="825500"/>
              <a:ext cx="101853" cy="2413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00600" y="821055"/>
              <a:ext cx="273685" cy="169545"/>
            </a:xfrm>
            <a:custGeom>
              <a:avLst/>
              <a:gdLst/>
              <a:ahLst/>
              <a:cxnLst/>
              <a:rect l="l" t="t" r="r" b="b"/>
              <a:pathLst>
                <a:path w="273685" h="169544">
                  <a:moveTo>
                    <a:pt x="52832" y="78232"/>
                  </a:moveTo>
                  <a:lnTo>
                    <a:pt x="48895" y="79375"/>
                  </a:lnTo>
                  <a:lnTo>
                    <a:pt x="0" y="169545"/>
                  </a:lnTo>
                  <a:lnTo>
                    <a:pt x="68579" y="168402"/>
                  </a:lnTo>
                  <a:lnTo>
                    <a:pt x="14097" y="168402"/>
                  </a:lnTo>
                  <a:lnTo>
                    <a:pt x="7492" y="157607"/>
                  </a:lnTo>
                  <a:lnTo>
                    <a:pt x="27532" y="145440"/>
                  </a:lnTo>
                  <a:lnTo>
                    <a:pt x="60071" y="85471"/>
                  </a:lnTo>
                  <a:lnTo>
                    <a:pt x="58927" y="81534"/>
                  </a:lnTo>
                  <a:lnTo>
                    <a:pt x="52832" y="78232"/>
                  </a:lnTo>
                  <a:close/>
                </a:path>
                <a:path w="273685" h="169544">
                  <a:moveTo>
                    <a:pt x="27532" y="145440"/>
                  </a:moveTo>
                  <a:lnTo>
                    <a:pt x="7492" y="157607"/>
                  </a:lnTo>
                  <a:lnTo>
                    <a:pt x="14097" y="168402"/>
                  </a:lnTo>
                  <a:lnTo>
                    <a:pt x="18072" y="165989"/>
                  </a:lnTo>
                  <a:lnTo>
                    <a:pt x="16383" y="165989"/>
                  </a:lnTo>
                  <a:lnTo>
                    <a:pt x="10667" y="156718"/>
                  </a:lnTo>
                  <a:lnTo>
                    <a:pt x="21515" y="156530"/>
                  </a:lnTo>
                  <a:lnTo>
                    <a:pt x="27532" y="145440"/>
                  </a:lnTo>
                  <a:close/>
                </a:path>
                <a:path w="273685" h="169544">
                  <a:moveTo>
                    <a:pt x="102362" y="155067"/>
                  </a:moveTo>
                  <a:lnTo>
                    <a:pt x="98805" y="155194"/>
                  </a:lnTo>
                  <a:lnTo>
                    <a:pt x="34012" y="156314"/>
                  </a:lnTo>
                  <a:lnTo>
                    <a:pt x="14097" y="168402"/>
                  </a:lnTo>
                  <a:lnTo>
                    <a:pt x="68579" y="168402"/>
                  </a:lnTo>
                  <a:lnTo>
                    <a:pt x="99060" y="167894"/>
                  </a:lnTo>
                  <a:lnTo>
                    <a:pt x="102615" y="167767"/>
                  </a:lnTo>
                  <a:lnTo>
                    <a:pt x="105410" y="164846"/>
                  </a:lnTo>
                  <a:lnTo>
                    <a:pt x="105283" y="157861"/>
                  </a:lnTo>
                  <a:lnTo>
                    <a:pt x="102362" y="155067"/>
                  </a:lnTo>
                  <a:close/>
                </a:path>
                <a:path w="273685" h="169544">
                  <a:moveTo>
                    <a:pt x="21515" y="156530"/>
                  </a:moveTo>
                  <a:lnTo>
                    <a:pt x="10667" y="156718"/>
                  </a:lnTo>
                  <a:lnTo>
                    <a:pt x="16383" y="165989"/>
                  </a:lnTo>
                  <a:lnTo>
                    <a:pt x="21515" y="156530"/>
                  </a:lnTo>
                  <a:close/>
                </a:path>
                <a:path w="273685" h="169544">
                  <a:moveTo>
                    <a:pt x="34012" y="156314"/>
                  </a:moveTo>
                  <a:lnTo>
                    <a:pt x="21515" y="156530"/>
                  </a:lnTo>
                  <a:lnTo>
                    <a:pt x="16383" y="165989"/>
                  </a:lnTo>
                  <a:lnTo>
                    <a:pt x="18072" y="165989"/>
                  </a:lnTo>
                  <a:lnTo>
                    <a:pt x="34012" y="156314"/>
                  </a:lnTo>
                  <a:close/>
                </a:path>
                <a:path w="273685" h="169544">
                  <a:moveTo>
                    <a:pt x="267080" y="0"/>
                  </a:moveTo>
                  <a:lnTo>
                    <a:pt x="27532" y="145440"/>
                  </a:lnTo>
                  <a:lnTo>
                    <a:pt x="21515" y="156530"/>
                  </a:lnTo>
                  <a:lnTo>
                    <a:pt x="34012" y="156314"/>
                  </a:lnTo>
                  <a:lnTo>
                    <a:pt x="273558" y="10922"/>
                  </a:lnTo>
                  <a:lnTo>
                    <a:pt x="26708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22775" y="3142564"/>
            <a:ext cx="3273425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>
              <a:spcBef>
                <a:spcPts val="100"/>
              </a:spcBef>
            </a:pPr>
            <a:r>
              <a:rPr lang="en-IN" spc="-5" dirty="0">
                <a:latin typeface="Carlito"/>
                <a:cs typeface="Carlito"/>
              </a:rPr>
              <a:t>If x&lt; 100 </a:t>
            </a:r>
            <a:r>
              <a:rPr lang="en-IN" spc="-5" dirty="0" err="1">
                <a:latin typeface="Carlito"/>
                <a:cs typeface="Carlito"/>
              </a:rPr>
              <a:t>goto</a:t>
            </a:r>
            <a:r>
              <a:rPr lang="en-IN" spc="-5" dirty="0">
                <a:latin typeface="Carlito"/>
                <a:cs typeface="Carlito"/>
              </a:rPr>
              <a:t> L2</a:t>
            </a:r>
            <a:endParaRPr lang="en-IN" dirty="0">
              <a:latin typeface="Carlito"/>
              <a:cs typeface="Carlito"/>
            </a:endParaRPr>
          </a:p>
          <a:p>
            <a:pPr marL="324485"/>
            <a:r>
              <a:rPr lang="en-IN" spc="-10" dirty="0" err="1">
                <a:latin typeface="Carlito"/>
                <a:cs typeface="Carlito"/>
              </a:rPr>
              <a:t>goto</a:t>
            </a:r>
            <a:r>
              <a:rPr lang="en-IN" spc="-5" dirty="0">
                <a:latin typeface="Carlito"/>
                <a:cs typeface="Carlito"/>
              </a:rPr>
              <a:t> L3</a:t>
            </a:r>
            <a:endParaRPr lang="en-IN" dirty="0">
              <a:latin typeface="Carlito"/>
              <a:cs typeface="Carlito"/>
            </a:endParaRPr>
          </a:p>
          <a:p>
            <a:pPr marL="378460" marR="5080" indent="-365760"/>
            <a:r>
              <a:rPr spc="-5" dirty="0">
                <a:latin typeface="Carlito"/>
                <a:cs typeface="Carlito"/>
              </a:rPr>
              <a:t>L3: </a:t>
            </a:r>
            <a:r>
              <a:rPr dirty="0">
                <a:latin typeface="Carlito"/>
                <a:cs typeface="Carlito"/>
              </a:rPr>
              <a:t>If </a:t>
            </a:r>
            <a:r>
              <a:rPr spc="-5" dirty="0">
                <a:latin typeface="Carlito"/>
                <a:cs typeface="Carlito"/>
              </a:rPr>
              <a:t>B2.condition </a:t>
            </a:r>
            <a:r>
              <a:rPr spc="-10" dirty="0">
                <a:latin typeface="Carlito"/>
                <a:cs typeface="Carlito"/>
              </a:rPr>
              <a:t>goto </a:t>
            </a:r>
            <a:r>
              <a:rPr spc="-5" dirty="0">
                <a:latin typeface="Carlito"/>
                <a:cs typeface="Carlito"/>
              </a:rPr>
              <a:t>L2  </a:t>
            </a:r>
            <a:endParaRPr lang="en-IN" spc="-5" dirty="0">
              <a:latin typeface="Carlito"/>
              <a:cs typeface="Carlito"/>
            </a:endParaRPr>
          </a:p>
          <a:p>
            <a:pPr marL="378460" marR="5080" indent="-365760"/>
            <a:r>
              <a:rPr lang="en-IN" spc="-5" dirty="0">
                <a:latin typeface="Carlito"/>
                <a:cs typeface="Carlito"/>
              </a:rPr>
              <a:t>	</a:t>
            </a:r>
            <a:r>
              <a:rPr spc="-10" dirty="0" err="1">
                <a:latin typeface="Carlito"/>
                <a:cs typeface="Carlito"/>
              </a:rPr>
              <a:t>goto</a:t>
            </a:r>
            <a:r>
              <a:rPr spc="-5" dirty="0">
                <a:latin typeface="Carlito"/>
                <a:cs typeface="Carlito"/>
              </a:rPr>
              <a:t> L1</a:t>
            </a:r>
            <a:endParaRPr dirty="0">
              <a:latin typeface="Carlito"/>
              <a:cs typeface="Carlito"/>
            </a:endParaRPr>
          </a:p>
          <a:p>
            <a:pPr marL="12700">
              <a:spcBef>
                <a:spcPts val="965"/>
              </a:spcBef>
              <a:tabLst>
                <a:tab pos="545465" algn="l"/>
              </a:tabLst>
            </a:pPr>
            <a:r>
              <a:rPr spc="-5" dirty="0">
                <a:latin typeface="Carlito"/>
                <a:cs typeface="Carlito"/>
              </a:rPr>
              <a:t>L2:	</a:t>
            </a:r>
            <a:r>
              <a:rPr dirty="0">
                <a:latin typeface="Carlito"/>
                <a:cs typeface="Carlito"/>
              </a:rPr>
              <a:t>x =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0</a:t>
            </a:r>
          </a:p>
          <a:p>
            <a:pPr marL="12700">
              <a:spcBef>
                <a:spcPts val="840"/>
              </a:spcBef>
            </a:pPr>
            <a:r>
              <a:rPr spc="-5" dirty="0">
                <a:latin typeface="Carlito"/>
                <a:cs typeface="Carlito"/>
              </a:rPr>
              <a:t>L1: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35576" y="4749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5029" y="4749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baseline="-20833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214577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664" y="887056"/>
            <a:ext cx="4680396" cy="553285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4847130" y="765714"/>
            <a:ext cx="2067951" cy="605886"/>
            <a:chOff x="3273937" y="821055"/>
            <a:chExt cx="2067951" cy="605886"/>
          </a:xfrm>
        </p:grpSpPr>
        <p:sp>
          <p:nvSpPr>
            <p:cNvPr id="3" name="object 3"/>
            <p:cNvSpPr/>
            <p:nvPr/>
          </p:nvSpPr>
          <p:spPr>
            <a:xfrm>
              <a:off x="3273937" y="821055"/>
              <a:ext cx="2067951" cy="605886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190500"/>
                  </a:moveTo>
                  <a:lnTo>
                    <a:pt x="23878" y="148753"/>
                  </a:lnTo>
                  <a:lnTo>
                    <a:pt x="64732" y="122642"/>
                  </a:lnTo>
                  <a:lnTo>
                    <a:pt x="123746" y="98252"/>
                  </a:lnTo>
                  <a:lnTo>
                    <a:pt x="199390" y="75878"/>
                  </a:lnTo>
                  <a:lnTo>
                    <a:pt x="242969" y="65540"/>
                  </a:lnTo>
                  <a:lnTo>
                    <a:pt x="290131" y="55816"/>
                  </a:lnTo>
                  <a:lnTo>
                    <a:pt x="340684" y="46744"/>
                  </a:lnTo>
                  <a:lnTo>
                    <a:pt x="394437" y="38361"/>
                  </a:lnTo>
                  <a:lnTo>
                    <a:pt x="451197" y="30704"/>
                  </a:lnTo>
                  <a:lnTo>
                    <a:pt x="510775" y="23809"/>
                  </a:lnTo>
                  <a:lnTo>
                    <a:pt x="572978" y="17714"/>
                  </a:lnTo>
                  <a:lnTo>
                    <a:pt x="637614" y="12455"/>
                  </a:lnTo>
                  <a:lnTo>
                    <a:pt x="704493" y="8069"/>
                  </a:lnTo>
                  <a:lnTo>
                    <a:pt x="773422" y="4594"/>
                  </a:lnTo>
                  <a:lnTo>
                    <a:pt x="844211" y="2066"/>
                  </a:lnTo>
                  <a:lnTo>
                    <a:pt x="916667" y="522"/>
                  </a:lnTo>
                  <a:lnTo>
                    <a:pt x="990600" y="0"/>
                  </a:lnTo>
                  <a:lnTo>
                    <a:pt x="1064532" y="522"/>
                  </a:lnTo>
                  <a:lnTo>
                    <a:pt x="1136988" y="2066"/>
                  </a:lnTo>
                  <a:lnTo>
                    <a:pt x="1207777" y="4594"/>
                  </a:lnTo>
                  <a:lnTo>
                    <a:pt x="1276706" y="8069"/>
                  </a:lnTo>
                  <a:lnTo>
                    <a:pt x="1343585" y="12455"/>
                  </a:lnTo>
                  <a:lnTo>
                    <a:pt x="1408221" y="17714"/>
                  </a:lnTo>
                  <a:lnTo>
                    <a:pt x="1470424" y="23809"/>
                  </a:lnTo>
                  <a:lnTo>
                    <a:pt x="1530002" y="30704"/>
                  </a:lnTo>
                  <a:lnTo>
                    <a:pt x="1586762" y="38361"/>
                  </a:lnTo>
                  <a:lnTo>
                    <a:pt x="1640515" y="46744"/>
                  </a:lnTo>
                  <a:lnTo>
                    <a:pt x="1691068" y="55816"/>
                  </a:lnTo>
                  <a:lnTo>
                    <a:pt x="1738230" y="65540"/>
                  </a:lnTo>
                  <a:lnTo>
                    <a:pt x="1781809" y="75878"/>
                  </a:lnTo>
                  <a:lnTo>
                    <a:pt x="1821613" y="86794"/>
                  </a:lnTo>
                  <a:lnTo>
                    <a:pt x="1889134" y="110213"/>
                  </a:lnTo>
                  <a:lnTo>
                    <a:pt x="1939260" y="135500"/>
                  </a:lnTo>
                  <a:lnTo>
                    <a:pt x="1970459" y="162361"/>
                  </a:lnTo>
                  <a:lnTo>
                    <a:pt x="1981200" y="190500"/>
                  </a:lnTo>
                  <a:lnTo>
                    <a:pt x="1978483" y="204710"/>
                  </a:lnTo>
                  <a:lnTo>
                    <a:pt x="1970459" y="218638"/>
                  </a:lnTo>
                  <a:lnTo>
                    <a:pt x="1939260" y="245499"/>
                  </a:lnTo>
                  <a:lnTo>
                    <a:pt x="1889134" y="270786"/>
                  </a:lnTo>
                  <a:lnTo>
                    <a:pt x="1821613" y="294205"/>
                  </a:lnTo>
                  <a:lnTo>
                    <a:pt x="1781809" y="305121"/>
                  </a:lnTo>
                  <a:lnTo>
                    <a:pt x="1738230" y="315459"/>
                  </a:lnTo>
                  <a:lnTo>
                    <a:pt x="1691068" y="325183"/>
                  </a:lnTo>
                  <a:lnTo>
                    <a:pt x="1640515" y="334255"/>
                  </a:lnTo>
                  <a:lnTo>
                    <a:pt x="1586762" y="342638"/>
                  </a:lnTo>
                  <a:lnTo>
                    <a:pt x="1530002" y="350295"/>
                  </a:lnTo>
                  <a:lnTo>
                    <a:pt x="1470424" y="357190"/>
                  </a:lnTo>
                  <a:lnTo>
                    <a:pt x="1408221" y="363285"/>
                  </a:lnTo>
                  <a:lnTo>
                    <a:pt x="1343585" y="368544"/>
                  </a:lnTo>
                  <a:lnTo>
                    <a:pt x="1276706" y="372930"/>
                  </a:lnTo>
                  <a:lnTo>
                    <a:pt x="1207777" y="376405"/>
                  </a:lnTo>
                  <a:lnTo>
                    <a:pt x="1136988" y="378933"/>
                  </a:lnTo>
                  <a:lnTo>
                    <a:pt x="1064532" y="380477"/>
                  </a:lnTo>
                  <a:lnTo>
                    <a:pt x="990600" y="381000"/>
                  </a:lnTo>
                  <a:lnTo>
                    <a:pt x="916667" y="380477"/>
                  </a:lnTo>
                  <a:lnTo>
                    <a:pt x="844211" y="378933"/>
                  </a:lnTo>
                  <a:lnTo>
                    <a:pt x="773422" y="376405"/>
                  </a:lnTo>
                  <a:lnTo>
                    <a:pt x="704493" y="372930"/>
                  </a:lnTo>
                  <a:lnTo>
                    <a:pt x="637614" y="368544"/>
                  </a:lnTo>
                  <a:lnTo>
                    <a:pt x="572978" y="363285"/>
                  </a:lnTo>
                  <a:lnTo>
                    <a:pt x="510775" y="357190"/>
                  </a:lnTo>
                  <a:lnTo>
                    <a:pt x="451197" y="350295"/>
                  </a:lnTo>
                  <a:lnTo>
                    <a:pt x="394437" y="342638"/>
                  </a:lnTo>
                  <a:lnTo>
                    <a:pt x="340684" y="334255"/>
                  </a:lnTo>
                  <a:lnTo>
                    <a:pt x="290131" y="325183"/>
                  </a:lnTo>
                  <a:lnTo>
                    <a:pt x="242969" y="315459"/>
                  </a:lnTo>
                  <a:lnTo>
                    <a:pt x="199390" y="305121"/>
                  </a:lnTo>
                  <a:lnTo>
                    <a:pt x="159586" y="294205"/>
                  </a:lnTo>
                  <a:lnTo>
                    <a:pt x="92065" y="270786"/>
                  </a:lnTo>
                  <a:lnTo>
                    <a:pt x="41939" y="245499"/>
                  </a:lnTo>
                  <a:lnTo>
                    <a:pt x="10740" y="21863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74185" y="825500"/>
              <a:ext cx="101853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0600" y="821055"/>
              <a:ext cx="273685" cy="169545"/>
            </a:xfrm>
            <a:custGeom>
              <a:avLst/>
              <a:gdLst/>
              <a:ahLst/>
              <a:cxnLst/>
              <a:rect l="l" t="t" r="r" b="b"/>
              <a:pathLst>
                <a:path w="273685" h="169544">
                  <a:moveTo>
                    <a:pt x="52832" y="78232"/>
                  </a:moveTo>
                  <a:lnTo>
                    <a:pt x="48895" y="79375"/>
                  </a:lnTo>
                  <a:lnTo>
                    <a:pt x="0" y="169545"/>
                  </a:lnTo>
                  <a:lnTo>
                    <a:pt x="68579" y="168402"/>
                  </a:lnTo>
                  <a:lnTo>
                    <a:pt x="14097" y="168402"/>
                  </a:lnTo>
                  <a:lnTo>
                    <a:pt x="7492" y="157607"/>
                  </a:lnTo>
                  <a:lnTo>
                    <a:pt x="27532" y="145440"/>
                  </a:lnTo>
                  <a:lnTo>
                    <a:pt x="60071" y="85471"/>
                  </a:lnTo>
                  <a:lnTo>
                    <a:pt x="58927" y="81534"/>
                  </a:lnTo>
                  <a:lnTo>
                    <a:pt x="52832" y="78232"/>
                  </a:lnTo>
                  <a:close/>
                </a:path>
                <a:path w="273685" h="169544">
                  <a:moveTo>
                    <a:pt x="27532" y="145440"/>
                  </a:moveTo>
                  <a:lnTo>
                    <a:pt x="7492" y="157607"/>
                  </a:lnTo>
                  <a:lnTo>
                    <a:pt x="14097" y="168402"/>
                  </a:lnTo>
                  <a:lnTo>
                    <a:pt x="18072" y="165989"/>
                  </a:lnTo>
                  <a:lnTo>
                    <a:pt x="16383" y="165989"/>
                  </a:lnTo>
                  <a:lnTo>
                    <a:pt x="10667" y="156718"/>
                  </a:lnTo>
                  <a:lnTo>
                    <a:pt x="21515" y="156530"/>
                  </a:lnTo>
                  <a:lnTo>
                    <a:pt x="27532" y="145440"/>
                  </a:lnTo>
                  <a:close/>
                </a:path>
                <a:path w="273685" h="169544">
                  <a:moveTo>
                    <a:pt x="102362" y="155067"/>
                  </a:moveTo>
                  <a:lnTo>
                    <a:pt x="98805" y="155194"/>
                  </a:lnTo>
                  <a:lnTo>
                    <a:pt x="34012" y="156314"/>
                  </a:lnTo>
                  <a:lnTo>
                    <a:pt x="14097" y="168402"/>
                  </a:lnTo>
                  <a:lnTo>
                    <a:pt x="68579" y="168402"/>
                  </a:lnTo>
                  <a:lnTo>
                    <a:pt x="99060" y="167894"/>
                  </a:lnTo>
                  <a:lnTo>
                    <a:pt x="102615" y="167767"/>
                  </a:lnTo>
                  <a:lnTo>
                    <a:pt x="105410" y="164846"/>
                  </a:lnTo>
                  <a:lnTo>
                    <a:pt x="105283" y="157861"/>
                  </a:lnTo>
                  <a:lnTo>
                    <a:pt x="102362" y="155067"/>
                  </a:lnTo>
                  <a:close/>
                </a:path>
                <a:path w="273685" h="169544">
                  <a:moveTo>
                    <a:pt x="21515" y="156530"/>
                  </a:moveTo>
                  <a:lnTo>
                    <a:pt x="10667" y="156718"/>
                  </a:lnTo>
                  <a:lnTo>
                    <a:pt x="16383" y="165989"/>
                  </a:lnTo>
                  <a:lnTo>
                    <a:pt x="21515" y="156530"/>
                  </a:lnTo>
                  <a:close/>
                </a:path>
                <a:path w="273685" h="169544">
                  <a:moveTo>
                    <a:pt x="34012" y="156314"/>
                  </a:moveTo>
                  <a:lnTo>
                    <a:pt x="21515" y="156530"/>
                  </a:lnTo>
                  <a:lnTo>
                    <a:pt x="16383" y="165989"/>
                  </a:lnTo>
                  <a:lnTo>
                    <a:pt x="18072" y="165989"/>
                  </a:lnTo>
                  <a:lnTo>
                    <a:pt x="34012" y="156314"/>
                  </a:lnTo>
                  <a:close/>
                </a:path>
                <a:path w="273685" h="169544">
                  <a:moveTo>
                    <a:pt x="267080" y="0"/>
                  </a:moveTo>
                  <a:lnTo>
                    <a:pt x="27532" y="145440"/>
                  </a:lnTo>
                  <a:lnTo>
                    <a:pt x="21515" y="156530"/>
                  </a:lnTo>
                  <a:lnTo>
                    <a:pt x="34012" y="156314"/>
                  </a:lnTo>
                  <a:lnTo>
                    <a:pt x="273558" y="10922"/>
                  </a:lnTo>
                  <a:lnTo>
                    <a:pt x="26708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82255" y="1399424"/>
            <a:ext cx="5261610" cy="2133600"/>
            <a:chOff x="3758338" y="1371600"/>
            <a:chExt cx="5261610" cy="2133600"/>
          </a:xfrm>
        </p:grpSpPr>
        <p:sp>
          <p:nvSpPr>
            <p:cNvPr id="7" name="object 7"/>
            <p:cNvSpPr/>
            <p:nvPr/>
          </p:nvSpPr>
          <p:spPr>
            <a:xfrm>
              <a:off x="3758338" y="1371600"/>
              <a:ext cx="5261445" cy="1295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9624" y="2662047"/>
              <a:ext cx="1078230" cy="843280"/>
            </a:xfrm>
            <a:custGeom>
              <a:avLst/>
              <a:gdLst/>
              <a:ahLst/>
              <a:cxnLst/>
              <a:rect l="l" t="t" r="r" b="b"/>
              <a:pathLst>
                <a:path w="1078229" h="843279">
                  <a:moveTo>
                    <a:pt x="978026" y="816863"/>
                  </a:moveTo>
                  <a:lnTo>
                    <a:pt x="974851" y="819276"/>
                  </a:lnTo>
                  <a:lnTo>
                    <a:pt x="973835" y="826262"/>
                  </a:lnTo>
                  <a:lnTo>
                    <a:pt x="976376" y="829437"/>
                  </a:lnTo>
                  <a:lnTo>
                    <a:pt x="979804" y="829817"/>
                  </a:lnTo>
                  <a:lnTo>
                    <a:pt x="1077976" y="843152"/>
                  </a:lnTo>
                  <a:lnTo>
                    <a:pt x="1076912" y="840486"/>
                  </a:lnTo>
                  <a:lnTo>
                    <a:pt x="1064132" y="840486"/>
                  </a:lnTo>
                  <a:lnTo>
                    <a:pt x="1045562" y="825990"/>
                  </a:lnTo>
                  <a:lnTo>
                    <a:pt x="981455" y="817244"/>
                  </a:lnTo>
                  <a:lnTo>
                    <a:pt x="978026" y="816863"/>
                  </a:lnTo>
                  <a:close/>
                </a:path>
                <a:path w="1078229" h="843279">
                  <a:moveTo>
                    <a:pt x="1045562" y="825990"/>
                  </a:moveTo>
                  <a:lnTo>
                    <a:pt x="1064132" y="840486"/>
                  </a:lnTo>
                  <a:lnTo>
                    <a:pt x="1066226" y="837818"/>
                  </a:lnTo>
                  <a:lnTo>
                    <a:pt x="1062227" y="837818"/>
                  </a:lnTo>
                  <a:lnTo>
                    <a:pt x="1058185" y="827713"/>
                  </a:lnTo>
                  <a:lnTo>
                    <a:pt x="1045562" y="825990"/>
                  </a:lnTo>
                  <a:close/>
                </a:path>
                <a:path w="1078229" h="843279">
                  <a:moveTo>
                    <a:pt x="1036193" y="746251"/>
                  </a:moveTo>
                  <a:lnTo>
                    <a:pt x="1033018" y="747649"/>
                  </a:lnTo>
                  <a:lnTo>
                    <a:pt x="1029716" y="748918"/>
                  </a:lnTo>
                  <a:lnTo>
                    <a:pt x="1028192" y="752601"/>
                  </a:lnTo>
                  <a:lnTo>
                    <a:pt x="1029461" y="755903"/>
                  </a:lnTo>
                  <a:lnTo>
                    <a:pt x="1053507" y="816017"/>
                  </a:lnTo>
                  <a:lnTo>
                    <a:pt x="1072006" y="830452"/>
                  </a:lnTo>
                  <a:lnTo>
                    <a:pt x="1064132" y="840486"/>
                  </a:lnTo>
                  <a:lnTo>
                    <a:pt x="1076912" y="840486"/>
                  </a:lnTo>
                  <a:lnTo>
                    <a:pt x="1041273" y="751077"/>
                  </a:lnTo>
                  <a:lnTo>
                    <a:pt x="1039876" y="747902"/>
                  </a:lnTo>
                  <a:lnTo>
                    <a:pt x="1036193" y="746251"/>
                  </a:lnTo>
                  <a:close/>
                </a:path>
                <a:path w="1078229" h="843279">
                  <a:moveTo>
                    <a:pt x="1058185" y="827713"/>
                  </a:moveTo>
                  <a:lnTo>
                    <a:pt x="1062227" y="837818"/>
                  </a:lnTo>
                  <a:lnTo>
                    <a:pt x="1068958" y="829182"/>
                  </a:lnTo>
                  <a:lnTo>
                    <a:pt x="1058185" y="827713"/>
                  </a:lnTo>
                  <a:close/>
                </a:path>
                <a:path w="1078229" h="843279">
                  <a:moveTo>
                    <a:pt x="1053507" y="816017"/>
                  </a:moveTo>
                  <a:lnTo>
                    <a:pt x="1058185" y="827713"/>
                  </a:lnTo>
                  <a:lnTo>
                    <a:pt x="1068958" y="829182"/>
                  </a:lnTo>
                  <a:lnTo>
                    <a:pt x="1062227" y="837818"/>
                  </a:lnTo>
                  <a:lnTo>
                    <a:pt x="1066226" y="837818"/>
                  </a:lnTo>
                  <a:lnTo>
                    <a:pt x="1072006" y="830452"/>
                  </a:lnTo>
                  <a:lnTo>
                    <a:pt x="1053507" y="816017"/>
                  </a:lnTo>
                  <a:close/>
                </a:path>
                <a:path w="1078229" h="843279">
                  <a:moveTo>
                    <a:pt x="7747" y="0"/>
                  </a:moveTo>
                  <a:lnTo>
                    <a:pt x="0" y="9905"/>
                  </a:lnTo>
                  <a:lnTo>
                    <a:pt x="1045562" y="825990"/>
                  </a:lnTo>
                  <a:lnTo>
                    <a:pt x="1058185" y="827713"/>
                  </a:lnTo>
                  <a:lnTo>
                    <a:pt x="1053507" y="816017"/>
                  </a:lnTo>
                  <a:lnTo>
                    <a:pt x="7747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422775" y="3066365"/>
            <a:ext cx="2968625" cy="1977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4485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If X &lt; 100 </a:t>
            </a:r>
            <a:r>
              <a:rPr spc="-10" dirty="0">
                <a:latin typeface="Carlito"/>
                <a:cs typeface="Carlito"/>
              </a:rPr>
              <a:t>goto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L2</a:t>
            </a:r>
            <a:endParaRPr dirty="0">
              <a:latin typeface="Carlito"/>
              <a:cs typeface="Carlito"/>
            </a:endParaRPr>
          </a:p>
          <a:p>
            <a:pPr marL="324485"/>
            <a:r>
              <a:rPr spc="-10" dirty="0">
                <a:latin typeface="Carlito"/>
                <a:cs typeface="Carlito"/>
              </a:rPr>
              <a:t>goto</a:t>
            </a:r>
            <a:r>
              <a:rPr spc="-5" dirty="0">
                <a:latin typeface="Carlito"/>
                <a:cs typeface="Carlito"/>
              </a:rPr>
              <a:t> L3</a:t>
            </a:r>
            <a:endParaRPr dirty="0">
              <a:latin typeface="Carlito"/>
              <a:cs typeface="Carlito"/>
            </a:endParaRPr>
          </a:p>
          <a:p>
            <a:pPr marL="378460" marR="5080" indent="-365760"/>
            <a:r>
              <a:rPr spc="-5" dirty="0">
                <a:latin typeface="Carlito"/>
                <a:cs typeface="Carlito"/>
              </a:rPr>
              <a:t>L3: </a:t>
            </a:r>
            <a:r>
              <a:rPr dirty="0">
                <a:latin typeface="Carlito"/>
                <a:cs typeface="Carlito"/>
              </a:rPr>
              <a:t>If </a:t>
            </a:r>
            <a:r>
              <a:rPr spc="-5" dirty="0">
                <a:latin typeface="Carlito"/>
                <a:cs typeface="Carlito"/>
              </a:rPr>
              <a:t>B2.condition </a:t>
            </a:r>
            <a:r>
              <a:rPr spc="-10" dirty="0">
                <a:latin typeface="Carlito"/>
                <a:cs typeface="Carlito"/>
              </a:rPr>
              <a:t>goto </a:t>
            </a:r>
            <a:r>
              <a:rPr spc="-5" dirty="0">
                <a:latin typeface="Carlito"/>
                <a:cs typeface="Carlito"/>
              </a:rPr>
              <a:t>L2  </a:t>
            </a:r>
            <a:r>
              <a:rPr spc="-10" dirty="0">
                <a:latin typeface="Carlito"/>
                <a:cs typeface="Carlito"/>
              </a:rPr>
              <a:t>goto</a:t>
            </a:r>
            <a:r>
              <a:rPr spc="-5" dirty="0">
                <a:latin typeface="Carlito"/>
                <a:cs typeface="Carlito"/>
              </a:rPr>
              <a:t> L1</a:t>
            </a:r>
            <a:endParaRPr dirty="0">
              <a:latin typeface="Carlito"/>
              <a:cs typeface="Carlito"/>
            </a:endParaRPr>
          </a:p>
          <a:p>
            <a:pPr marL="12700">
              <a:spcBef>
                <a:spcPts val="1565"/>
              </a:spcBef>
              <a:tabLst>
                <a:tab pos="545465" algn="l"/>
              </a:tabLst>
            </a:pPr>
            <a:r>
              <a:rPr spc="-5" dirty="0">
                <a:latin typeface="Carlito"/>
                <a:cs typeface="Carlito"/>
              </a:rPr>
              <a:t>L2:	</a:t>
            </a:r>
            <a:r>
              <a:rPr dirty="0">
                <a:latin typeface="Carlito"/>
                <a:cs typeface="Carlito"/>
              </a:rPr>
              <a:t>x =</a:t>
            </a:r>
            <a:r>
              <a:rPr spc="-25" dirty="0">
                <a:latin typeface="Carlito"/>
                <a:cs typeface="Carlito"/>
              </a:rPr>
              <a:t> </a:t>
            </a:r>
            <a:r>
              <a:rPr dirty="0">
                <a:latin typeface="Carlito"/>
                <a:cs typeface="Carlito"/>
              </a:rPr>
              <a:t>0</a:t>
            </a:r>
          </a:p>
          <a:p>
            <a:pPr marL="12700">
              <a:spcBef>
                <a:spcPts val="840"/>
              </a:spcBef>
            </a:pPr>
            <a:r>
              <a:rPr spc="-5" dirty="0">
                <a:latin typeface="Carlito"/>
                <a:cs typeface="Carlito"/>
              </a:rPr>
              <a:t>L1: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5576" y="4749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5029" y="4749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baseline="-20833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90506" y="2729801"/>
            <a:ext cx="2289810" cy="1256678"/>
            <a:chOff x="3352800" y="2737992"/>
            <a:chExt cx="2289810" cy="1256678"/>
          </a:xfrm>
        </p:grpSpPr>
        <p:sp>
          <p:nvSpPr>
            <p:cNvPr id="13" name="object 13"/>
            <p:cNvSpPr/>
            <p:nvPr/>
          </p:nvSpPr>
          <p:spPr>
            <a:xfrm>
              <a:off x="3352800" y="3608259"/>
              <a:ext cx="1419172" cy="386411"/>
            </a:xfrm>
            <a:custGeom>
              <a:avLst/>
              <a:gdLst/>
              <a:ahLst/>
              <a:cxnLst/>
              <a:rect l="l" t="t" r="r" b="b"/>
              <a:pathLst>
                <a:path w="1295400" h="304800">
                  <a:moveTo>
                    <a:pt x="0" y="152400"/>
                  </a:moveTo>
                  <a:lnTo>
                    <a:pt x="33015" y="104217"/>
                  </a:lnTo>
                  <a:lnTo>
                    <a:pt x="88420" y="75466"/>
                  </a:lnTo>
                  <a:lnTo>
                    <a:pt x="124955" y="62380"/>
                  </a:lnTo>
                  <a:lnTo>
                    <a:pt x="166853" y="50278"/>
                  </a:lnTo>
                  <a:lnTo>
                    <a:pt x="213719" y="39251"/>
                  </a:lnTo>
                  <a:lnTo>
                    <a:pt x="265157" y="29394"/>
                  </a:lnTo>
                  <a:lnTo>
                    <a:pt x="320773" y="20799"/>
                  </a:lnTo>
                  <a:lnTo>
                    <a:pt x="380172" y="13559"/>
                  </a:lnTo>
                  <a:lnTo>
                    <a:pt x="442959" y="7766"/>
                  </a:lnTo>
                  <a:lnTo>
                    <a:pt x="508739" y="3513"/>
                  </a:lnTo>
                  <a:lnTo>
                    <a:pt x="577118" y="893"/>
                  </a:lnTo>
                  <a:lnTo>
                    <a:pt x="647700" y="0"/>
                  </a:lnTo>
                  <a:lnTo>
                    <a:pt x="718281" y="893"/>
                  </a:lnTo>
                  <a:lnTo>
                    <a:pt x="786660" y="3513"/>
                  </a:lnTo>
                  <a:lnTo>
                    <a:pt x="852440" y="7766"/>
                  </a:lnTo>
                  <a:lnTo>
                    <a:pt x="915227" y="13559"/>
                  </a:lnTo>
                  <a:lnTo>
                    <a:pt x="974626" y="20799"/>
                  </a:lnTo>
                  <a:lnTo>
                    <a:pt x="1030242" y="29394"/>
                  </a:lnTo>
                  <a:lnTo>
                    <a:pt x="1081680" y="39251"/>
                  </a:lnTo>
                  <a:lnTo>
                    <a:pt x="1128546" y="50278"/>
                  </a:lnTo>
                  <a:lnTo>
                    <a:pt x="1170444" y="62380"/>
                  </a:lnTo>
                  <a:lnTo>
                    <a:pt x="1206979" y="75466"/>
                  </a:lnTo>
                  <a:lnTo>
                    <a:pt x="1262384" y="104217"/>
                  </a:lnTo>
                  <a:lnTo>
                    <a:pt x="1291599" y="135788"/>
                  </a:lnTo>
                  <a:lnTo>
                    <a:pt x="1295400" y="152400"/>
                  </a:lnTo>
                  <a:lnTo>
                    <a:pt x="1291599" y="169011"/>
                  </a:lnTo>
                  <a:lnTo>
                    <a:pt x="1280462" y="185103"/>
                  </a:lnTo>
                  <a:lnTo>
                    <a:pt x="1237758" y="215357"/>
                  </a:lnTo>
                  <a:lnTo>
                    <a:pt x="1170444" y="242419"/>
                  </a:lnTo>
                  <a:lnTo>
                    <a:pt x="1128546" y="254521"/>
                  </a:lnTo>
                  <a:lnTo>
                    <a:pt x="1081680" y="265548"/>
                  </a:lnTo>
                  <a:lnTo>
                    <a:pt x="1030242" y="275405"/>
                  </a:lnTo>
                  <a:lnTo>
                    <a:pt x="974626" y="284000"/>
                  </a:lnTo>
                  <a:lnTo>
                    <a:pt x="915227" y="291240"/>
                  </a:lnTo>
                  <a:lnTo>
                    <a:pt x="852440" y="297033"/>
                  </a:lnTo>
                  <a:lnTo>
                    <a:pt x="786660" y="301286"/>
                  </a:lnTo>
                  <a:lnTo>
                    <a:pt x="718281" y="303906"/>
                  </a:lnTo>
                  <a:lnTo>
                    <a:pt x="647700" y="304800"/>
                  </a:lnTo>
                  <a:lnTo>
                    <a:pt x="577118" y="303906"/>
                  </a:lnTo>
                  <a:lnTo>
                    <a:pt x="508739" y="301286"/>
                  </a:lnTo>
                  <a:lnTo>
                    <a:pt x="442959" y="297033"/>
                  </a:lnTo>
                  <a:lnTo>
                    <a:pt x="380172" y="291240"/>
                  </a:lnTo>
                  <a:lnTo>
                    <a:pt x="320773" y="284000"/>
                  </a:lnTo>
                  <a:lnTo>
                    <a:pt x="265157" y="275405"/>
                  </a:lnTo>
                  <a:lnTo>
                    <a:pt x="213719" y="265548"/>
                  </a:lnTo>
                  <a:lnTo>
                    <a:pt x="166853" y="254521"/>
                  </a:lnTo>
                  <a:lnTo>
                    <a:pt x="124955" y="242419"/>
                  </a:lnTo>
                  <a:lnTo>
                    <a:pt x="88420" y="229333"/>
                  </a:lnTo>
                  <a:lnTo>
                    <a:pt x="33015" y="200582"/>
                  </a:lnTo>
                  <a:lnTo>
                    <a:pt x="3800" y="169011"/>
                  </a:lnTo>
                  <a:lnTo>
                    <a:pt x="0" y="1524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43400" y="2737992"/>
              <a:ext cx="1299210" cy="920115"/>
            </a:xfrm>
            <a:custGeom>
              <a:avLst/>
              <a:gdLst/>
              <a:ahLst/>
              <a:cxnLst/>
              <a:rect l="l" t="t" r="r" b="b"/>
              <a:pathLst>
                <a:path w="1299210" h="920114">
                  <a:moveTo>
                    <a:pt x="46354" y="824865"/>
                  </a:moveTo>
                  <a:lnTo>
                    <a:pt x="42545" y="826262"/>
                  </a:lnTo>
                  <a:lnTo>
                    <a:pt x="41148" y="829437"/>
                  </a:lnTo>
                  <a:lnTo>
                    <a:pt x="0" y="919607"/>
                  </a:lnTo>
                  <a:lnTo>
                    <a:pt x="23565" y="917575"/>
                  </a:lnTo>
                  <a:lnTo>
                    <a:pt x="13970" y="917575"/>
                  </a:lnTo>
                  <a:lnTo>
                    <a:pt x="6603" y="907161"/>
                  </a:lnTo>
                  <a:lnTo>
                    <a:pt x="25798" y="893611"/>
                  </a:lnTo>
                  <a:lnTo>
                    <a:pt x="52704" y="834771"/>
                  </a:lnTo>
                  <a:lnTo>
                    <a:pt x="54101" y="831596"/>
                  </a:lnTo>
                  <a:lnTo>
                    <a:pt x="52704" y="827786"/>
                  </a:lnTo>
                  <a:lnTo>
                    <a:pt x="49529" y="826262"/>
                  </a:lnTo>
                  <a:lnTo>
                    <a:pt x="46354" y="824865"/>
                  </a:lnTo>
                  <a:close/>
                </a:path>
                <a:path w="1299210" h="920114">
                  <a:moveTo>
                    <a:pt x="25798" y="893611"/>
                  </a:moveTo>
                  <a:lnTo>
                    <a:pt x="6603" y="907161"/>
                  </a:lnTo>
                  <a:lnTo>
                    <a:pt x="13970" y="917575"/>
                  </a:lnTo>
                  <a:lnTo>
                    <a:pt x="17568" y="915035"/>
                  </a:lnTo>
                  <a:lnTo>
                    <a:pt x="16001" y="915035"/>
                  </a:lnTo>
                  <a:lnTo>
                    <a:pt x="9778" y="906018"/>
                  </a:lnTo>
                  <a:lnTo>
                    <a:pt x="20552" y="905083"/>
                  </a:lnTo>
                  <a:lnTo>
                    <a:pt x="25798" y="893611"/>
                  </a:lnTo>
                  <a:close/>
                </a:path>
                <a:path w="1299210" h="920114">
                  <a:moveTo>
                    <a:pt x="101091" y="898144"/>
                  </a:moveTo>
                  <a:lnTo>
                    <a:pt x="97662" y="898398"/>
                  </a:lnTo>
                  <a:lnTo>
                    <a:pt x="33221" y="903985"/>
                  </a:lnTo>
                  <a:lnTo>
                    <a:pt x="13970" y="917575"/>
                  </a:lnTo>
                  <a:lnTo>
                    <a:pt x="23565" y="917575"/>
                  </a:lnTo>
                  <a:lnTo>
                    <a:pt x="98678" y="911098"/>
                  </a:lnTo>
                  <a:lnTo>
                    <a:pt x="102235" y="910717"/>
                  </a:lnTo>
                  <a:lnTo>
                    <a:pt x="104775" y="907669"/>
                  </a:lnTo>
                  <a:lnTo>
                    <a:pt x="104506" y="903985"/>
                  </a:lnTo>
                  <a:lnTo>
                    <a:pt x="104139" y="900684"/>
                  </a:lnTo>
                  <a:lnTo>
                    <a:pt x="101091" y="898144"/>
                  </a:lnTo>
                  <a:close/>
                </a:path>
                <a:path w="1299210" h="920114">
                  <a:moveTo>
                    <a:pt x="20552" y="905083"/>
                  </a:moveTo>
                  <a:lnTo>
                    <a:pt x="9778" y="906018"/>
                  </a:lnTo>
                  <a:lnTo>
                    <a:pt x="16001" y="915035"/>
                  </a:lnTo>
                  <a:lnTo>
                    <a:pt x="20552" y="905083"/>
                  </a:lnTo>
                  <a:close/>
                </a:path>
                <a:path w="1299210" h="920114">
                  <a:moveTo>
                    <a:pt x="33221" y="903985"/>
                  </a:moveTo>
                  <a:lnTo>
                    <a:pt x="20552" y="905083"/>
                  </a:lnTo>
                  <a:lnTo>
                    <a:pt x="16001" y="915035"/>
                  </a:lnTo>
                  <a:lnTo>
                    <a:pt x="17568" y="915035"/>
                  </a:lnTo>
                  <a:lnTo>
                    <a:pt x="33221" y="903985"/>
                  </a:lnTo>
                  <a:close/>
                </a:path>
                <a:path w="1299210" h="920114">
                  <a:moveTo>
                    <a:pt x="1291716" y="0"/>
                  </a:moveTo>
                  <a:lnTo>
                    <a:pt x="25798" y="893611"/>
                  </a:lnTo>
                  <a:lnTo>
                    <a:pt x="20552" y="905083"/>
                  </a:lnTo>
                  <a:lnTo>
                    <a:pt x="33221" y="903985"/>
                  </a:lnTo>
                  <a:lnTo>
                    <a:pt x="1299083" y="10414"/>
                  </a:lnTo>
                  <a:lnTo>
                    <a:pt x="1291716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913625" y="3600069"/>
            <a:ext cx="263015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1</a:t>
            </a:r>
            <a:r>
              <a:rPr spc="-10" dirty="0">
                <a:latin typeface="Carlito"/>
                <a:cs typeface="Carlito"/>
              </a:rPr>
              <a:t>.true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L4</a:t>
            </a:r>
            <a:endParaRPr dirty="0">
              <a:latin typeface="Carlito"/>
              <a:cs typeface="Carlito"/>
            </a:endParaRPr>
          </a:p>
          <a:p>
            <a:pPr marL="38100" marR="30480"/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1</a:t>
            </a:r>
            <a:r>
              <a:rPr spc="-10" dirty="0">
                <a:latin typeface="Carlito"/>
                <a:cs typeface="Carlito"/>
              </a:rPr>
              <a:t>.false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B.false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L1  </a:t>
            </a: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2</a:t>
            </a:r>
            <a:r>
              <a:rPr spc="-10" dirty="0">
                <a:latin typeface="Carlito"/>
                <a:cs typeface="Carlito"/>
              </a:rPr>
              <a:t>.true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B.true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L2  </a:t>
            </a: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2</a:t>
            </a:r>
            <a:r>
              <a:rPr spc="-10" dirty="0">
                <a:latin typeface="Carlito"/>
                <a:cs typeface="Carlito"/>
              </a:rPr>
              <a:t>.false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5" dirty="0">
                <a:latin typeface="Carlito"/>
                <a:cs typeface="Carlito"/>
              </a:rPr>
              <a:t>B.false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L1</a:t>
            </a:r>
            <a:endParaRPr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2897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265" y="914401"/>
            <a:ext cx="4662152" cy="551128"/>
          </a:xfrm>
          <a:prstGeom prst="rect">
            <a:avLst/>
          </a:prstGeom>
        </p:spPr>
      </p:pic>
      <p:grpSp>
        <p:nvGrpSpPr>
          <p:cNvPr id="2" name="object 2"/>
          <p:cNvGrpSpPr/>
          <p:nvPr/>
        </p:nvGrpSpPr>
        <p:grpSpPr>
          <a:xfrm>
            <a:off x="4838452" y="821057"/>
            <a:ext cx="1981201" cy="545463"/>
            <a:chOff x="3352799" y="821055"/>
            <a:chExt cx="1981201" cy="545463"/>
          </a:xfrm>
        </p:grpSpPr>
        <p:sp>
          <p:nvSpPr>
            <p:cNvPr id="3" name="object 3"/>
            <p:cNvSpPr/>
            <p:nvPr/>
          </p:nvSpPr>
          <p:spPr>
            <a:xfrm>
              <a:off x="3352799" y="914399"/>
              <a:ext cx="1981201" cy="452119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190500"/>
                  </a:moveTo>
                  <a:lnTo>
                    <a:pt x="23878" y="148753"/>
                  </a:lnTo>
                  <a:lnTo>
                    <a:pt x="64732" y="122642"/>
                  </a:lnTo>
                  <a:lnTo>
                    <a:pt x="123746" y="98252"/>
                  </a:lnTo>
                  <a:lnTo>
                    <a:pt x="199390" y="75878"/>
                  </a:lnTo>
                  <a:lnTo>
                    <a:pt x="242969" y="65540"/>
                  </a:lnTo>
                  <a:lnTo>
                    <a:pt x="290131" y="55816"/>
                  </a:lnTo>
                  <a:lnTo>
                    <a:pt x="340684" y="46744"/>
                  </a:lnTo>
                  <a:lnTo>
                    <a:pt x="394437" y="38361"/>
                  </a:lnTo>
                  <a:lnTo>
                    <a:pt x="451197" y="30704"/>
                  </a:lnTo>
                  <a:lnTo>
                    <a:pt x="510775" y="23809"/>
                  </a:lnTo>
                  <a:lnTo>
                    <a:pt x="572978" y="17714"/>
                  </a:lnTo>
                  <a:lnTo>
                    <a:pt x="637614" y="12455"/>
                  </a:lnTo>
                  <a:lnTo>
                    <a:pt x="704493" y="8069"/>
                  </a:lnTo>
                  <a:lnTo>
                    <a:pt x="773422" y="4594"/>
                  </a:lnTo>
                  <a:lnTo>
                    <a:pt x="844211" y="2066"/>
                  </a:lnTo>
                  <a:lnTo>
                    <a:pt x="916667" y="522"/>
                  </a:lnTo>
                  <a:lnTo>
                    <a:pt x="990600" y="0"/>
                  </a:lnTo>
                  <a:lnTo>
                    <a:pt x="1064532" y="522"/>
                  </a:lnTo>
                  <a:lnTo>
                    <a:pt x="1136988" y="2066"/>
                  </a:lnTo>
                  <a:lnTo>
                    <a:pt x="1207777" y="4594"/>
                  </a:lnTo>
                  <a:lnTo>
                    <a:pt x="1276706" y="8069"/>
                  </a:lnTo>
                  <a:lnTo>
                    <a:pt x="1343585" y="12455"/>
                  </a:lnTo>
                  <a:lnTo>
                    <a:pt x="1408221" y="17714"/>
                  </a:lnTo>
                  <a:lnTo>
                    <a:pt x="1470424" y="23809"/>
                  </a:lnTo>
                  <a:lnTo>
                    <a:pt x="1530002" y="30704"/>
                  </a:lnTo>
                  <a:lnTo>
                    <a:pt x="1586762" y="38361"/>
                  </a:lnTo>
                  <a:lnTo>
                    <a:pt x="1640515" y="46744"/>
                  </a:lnTo>
                  <a:lnTo>
                    <a:pt x="1691068" y="55816"/>
                  </a:lnTo>
                  <a:lnTo>
                    <a:pt x="1738230" y="65540"/>
                  </a:lnTo>
                  <a:lnTo>
                    <a:pt x="1781809" y="75878"/>
                  </a:lnTo>
                  <a:lnTo>
                    <a:pt x="1821613" y="86794"/>
                  </a:lnTo>
                  <a:lnTo>
                    <a:pt x="1889134" y="110213"/>
                  </a:lnTo>
                  <a:lnTo>
                    <a:pt x="1939260" y="135500"/>
                  </a:lnTo>
                  <a:lnTo>
                    <a:pt x="1970459" y="162361"/>
                  </a:lnTo>
                  <a:lnTo>
                    <a:pt x="1981200" y="190500"/>
                  </a:lnTo>
                  <a:lnTo>
                    <a:pt x="1978483" y="204710"/>
                  </a:lnTo>
                  <a:lnTo>
                    <a:pt x="1970459" y="218638"/>
                  </a:lnTo>
                  <a:lnTo>
                    <a:pt x="1939260" y="245499"/>
                  </a:lnTo>
                  <a:lnTo>
                    <a:pt x="1889134" y="270786"/>
                  </a:lnTo>
                  <a:lnTo>
                    <a:pt x="1821613" y="294205"/>
                  </a:lnTo>
                  <a:lnTo>
                    <a:pt x="1781809" y="305121"/>
                  </a:lnTo>
                  <a:lnTo>
                    <a:pt x="1738230" y="315459"/>
                  </a:lnTo>
                  <a:lnTo>
                    <a:pt x="1691068" y="325183"/>
                  </a:lnTo>
                  <a:lnTo>
                    <a:pt x="1640515" y="334255"/>
                  </a:lnTo>
                  <a:lnTo>
                    <a:pt x="1586762" y="342638"/>
                  </a:lnTo>
                  <a:lnTo>
                    <a:pt x="1530002" y="350295"/>
                  </a:lnTo>
                  <a:lnTo>
                    <a:pt x="1470424" y="357190"/>
                  </a:lnTo>
                  <a:lnTo>
                    <a:pt x="1408221" y="363285"/>
                  </a:lnTo>
                  <a:lnTo>
                    <a:pt x="1343585" y="368544"/>
                  </a:lnTo>
                  <a:lnTo>
                    <a:pt x="1276706" y="372930"/>
                  </a:lnTo>
                  <a:lnTo>
                    <a:pt x="1207777" y="376405"/>
                  </a:lnTo>
                  <a:lnTo>
                    <a:pt x="1136988" y="378933"/>
                  </a:lnTo>
                  <a:lnTo>
                    <a:pt x="1064532" y="380477"/>
                  </a:lnTo>
                  <a:lnTo>
                    <a:pt x="990600" y="381000"/>
                  </a:lnTo>
                  <a:lnTo>
                    <a:pt x="916667" y="380477"/>
                  </a:lnTo>
                  <a:lnTo>
                    <a:pt x="844211" y="378933"/>
                  </a:lnTo>
                  <a:lnTo>
                    <a:pt x="773422" y="376405"/>
                  </a:lnTo>
                  <a:lnTo>
                    <a:pt x="704493" y="372930"/>
                  </a:lnTo>
                  <a:lnTo>
                    <a:pt x="637614" y="368544"/>
                  </a:lnTo>
                  <a:lnTo>
                    <a:pt x="572978" y="363285"/>
                  </a:lnTo>
                  <a:lnTo>
                    <a:pt x="510775" y="357190"/>
                  </a:lnTo>
                  <a:lnTo>
                    <a:pt x="451197" y="350295"/>
                  </a:lnTo>
                  <a:lnTo>
                    <a:pt x="394437" y="342638"/>
                  </a:lnTo>
                  <a:lnTo>
                    <a:pt x="340684" y="334255"/>
                  </a:lnTo>
                  <a:lnTo>
                    <a:pt x="290131" y="325183"/>
                  </a:lnTo>
                  <a:lnTo>
                    <a:pt x="242969" y="315459"/>
                  </a:lnTo>
                  <a:lnTo>
                    <a:pt x="199390" y="305121"/>
                  </a:lnTo>
                  <a:lnTo>
                    <a:pt x="159586" y="294205"/>
                  </a:lnTo>
                  <a:lnTo>
                    <a:pt x="92065" y="270786"/>
                  </a:lnTo>
                  <a:lnTo>
                    <a:pt x="41939" y="245499"/>
                  </a:lnTo>
                  <a:lnTo>
                    <a:pt x="10740" y="218638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774185" y="825500"/>
              <a:ext cx="101853" cy="2413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00600" y="821055"/>
              <a:ext cx="273685" cy="169545"/>
            </a:xfrm>
            <a:custGeom>
              <a:avLst/>
              <a:gdLst/>
              <a:ahLst/>
              <a:cxnLst/>
              <a:rect l="l" t="t" r="r" b="b"/>
              <a:pathLst>
                <a:path w="273685" h="169544">
                  <a:moveTo>
                    <a:pt x="52832" y="78232"/>
                  </a:moveTo>
                  <a:lnTo>
                    <a:pt x="48895" y="79375"/>
                  </a:lnTo>
                  <a:lnTo>
                    <a:pt x="0" y="169545"/>
                  </a:lnTo>
                  <a:lnTo>
                    <a:pt x="68579" y="168402"/>
                  </a:lnTo>
                  <a:lnTo>
                    <a:pt x="14097" y="168402"/>
                  </a:lnTo>
                  <a:lnTo>
                    <a:pt x="7492" y="157607"/>
                  </a:lnTo>
                  <a:lnTo>
                    <a:pt x="27532" y="145440"/>
                  </a:lnTo>
                  <a:lnTo>
                    <a:pt x="60071" y="85471"/>
                  </a:lnTo>
                  <a:lnTo>
                    <a:pt x="58927" y="81534"/>
                  </a:lnTo>
                  <a:lnTo>
                    <a:pt x="52832" y="78232"/>
                  </a:lnTo>
                  <a:close/>
                </a:path>
                <a:path w="273685" h="169544">
                  <a:moveTo>
                    <a:pt x="27532" y="145440"/>
                  </a:moveTo>
                  <a:lnTo>
                    <a:pt x="7492" y="157607"/>
                  </a:lnTo>
                  <a:lnTo>
                    <a:pt x="14097" y="168402"/>
                  </a:lnTo>
                  <a:lnTo>
                    <a:pt x="18072" y="165989"/>
                  </a:lnTo>
                  <a:lnTo>
                    <a:pt x="16383" y="165989"/>
                  </a:lnTo>
                  <a:lnTo>
                    <a:pt x="10667" y="156718"/>
                  </a:lnTo>
                  <a:lnTo>
                    <a:pt x="21515" y="156530"/>
                  </a:lnTo>
                  <a:lnTo>
                    <a:pt x="27532" y="145440"/>
                  </a:lnTo>
                  <a:close/>
                </a:path>
                <a:path w="273685" h="169544">
                  <a:moveTo>
                    <a:pt x="102362" y="155067"/>
                  </a:moveTo>
                  <a:lnTo>
                    <a:pt x="98805" y="155194"/>
                  </a:lnTo>
                  <a:lnTo>
                    <a:pt x="34012" y="156314"/>
                  </a:lnTo>
                  <a:lnTo>
                    <a:pt x="14097" y="168402"/>
                  </a:lnTo>
                  <a:lnTo>
                    <a:pt x="68579" y="168402"/>
                  </a:lnTo>
                  <a:lnTo>
                    <a:pt x="99060" y="167894"/>
                  </a:lnTo>
                  <a:lnTo>
                    <a:pt x="102615" y="167767"/>
                  </a:lnTo>
                  <a:lnTo>
                    <a:pt x="105410" y="164846"/>
                  </a:lnTo>
                  <a:lnTo>
                    <a:pt x="105283" y="157861"/>
                  </a:lnTo>
                  <a:lnTo>
                    <a:pt x="102362" y="155067"/>
                  </a:lnTo>
                  <a:close/>
                </a:path>
                <a:path w="273685" h="169544">
                  <a:moveTo>
                    <a:pt x="21515" y="156530"/>
                  </a:moveTo>
                  <a:lnTo>
                    <a:pt x="10667" y="156718"/>
                  </a:lnTo>
                  <a:lnTo>
                    <a:pt x="16383" y="165989"/>
                  </a:lnTo>
                  <a:lnTo>
                    <a:pt x="21515" y="156530"/>
                  </a:lnTo>
                  <a:close/>
                </a:path>
                <a:path w="273685" h="169544">
                  <a:moveTo>
                    <a:pt x="34012" y="156314"/>
                  </a:moveTo>
                  <a:lnTo>
                    <a:pt x="21515" y="156530"/>
                  </a:lnTo>
                  <a:lnTo>
                    <a:pt x="16383" y="165989"/>
                  </a:lnTo>
                  <a:lnTo>
                    <a:pt x="18072" y="165989"/>
                  </a:lnTo>
                  <a:lnTo>
                    <a:pt x="34012" y="156314"/>
                  </a:lnTo>
                  <a:close/>
                </a:path>
                <a:path w="273685" h="169544">
                  <a:moveTo>
                    <a:pt x="267080" y="0"/>
                  </a:moveTo>
                  <a:lnTo>
                    <a:pt x="27532" y="145440"/>
                  </a:lnTo>
                  <a:lnTo>
                    <a:pt x="21515" y="156530"/>
                  </a:lnTo>
                  <a:lnTo>
                    <a:pt x="34012" y="156314"/>
                  </a:lnTo>
                  <a:lnTo>
                    <a:pt x="273558" y="10922"/>
                  </a:lnTo>
                  <a:lnTo>
                    <a:pt x="267080" y="0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282338" y="1371600"/>
            <a:ext cx="5398770" cy="1308100"/>
            <a:chOff x="3758338" y="1371600"/>
            <a:chExt cx="5398770" cy="1308100"/>
          </a:xfrm>
        </p:grpSpPr>
        <p:sp>
          <p:nvSpPr>
            <p:cNvPr id="7" name="object 7"/>
            <p:cNvSpPr/>
            <p:nvPr/>
          </p:nvSpPr>
          <p:spPr>
            <a:xfrm>
              <a:off x="3758338" y="1371600"/>
              <a:ext cx="5261445" cy="12954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34000" y="2286000"/>
              <a:ext cx="3810000" cy="381000"/>
            </a:xfrm>
            <a:custGeom>
              <a:avLst/>
              <a:gdLst/>
              <a:ahLst/>
              <a:cxnLst/>
              <a:rect l="l" t="t" r="r" b="b"/>
              <a:pathLst>
                <a:path w="3810000" h="381000">
                  <a:moveTo>
                    <a:pt x="0" y="190500"/>
                  </a:moveTo>
                  <a:lnTo>
                    <a:pt x="24934" y="159613"/>
                  </a:lnTo>
                  <a:lnTo>
                    <a:pt x="74859" y="137464"/>
                  </a:lnTo>
                  <a:lnTo>
                    <a:pt x="122091" y="123275"/>
                  </a:lnTo>
                  <a:lnTo>
                    <a:pt x="179912" y="109604"/>
                  </a:lnTo>
                  <a:lnTo>
                    <a:pt x="247829" y="96500"/>
                  </a:lnTo>
                  <a:lnTo>
                    <a:pt x="285421" y="90176"/>
                  </a:lnTo>
                  <a:lnTo>
                    <a:pt x="325353" y="84013"/>
                  </a:lnTo>
                  <a:lnTo>
                    <a:pt x="367564" y="78016"/>
                  </a:lnTo>
                  <a:lnTo>
                    <a:pt x="411993" y="72192"/>
                  </a:lnTo>
                  <a:lnTo>
                    <a:pt x="458579" y="66546"/>
                  </a:lnTo>
                  <a:lnTo>
                    <a:pt x="507259" y="61086"/>
                  </a:lnTo>
                  <a:lnTo>
                    <a:pt x="557974" y="55816"/>
                  </a:lnTo>
                  <a:lnTo>
                    <a:pt x="610661" y="50744"/>
                  </a:lnTo>
                  <a:lnTo>
                    <a:pt x="665260" y="45874"/>
                  </a:lnTo>
                  <a:lnTo>
                    <a:pt x="721709" y="41215"/>
                  </a:lnTo>
                  <a:lnTo>
                    <a:pt x="779946" y="36771"/>
                  </a:lnTo>
                  <a:lnTo>
                    <a:pt x="839911" y="32548"/>
                  </a:lnTo>
                  <a:lnTo>
                    <a:pt x="901542" y="28554"/>
                  </a:lnTo>
                  <a:lnTo>
                    <a:pt x="964778" y="24793"/>
                  </a:lnTo>
                  <a:lnTo>
                    <a:pt x="1029558" y="21273"/>
                  </a:lnTo>
                  <a:lnTo>
                    <a:pt x="1095819" y="17999"/>
                  </a:lnTo>
                  <a:lnTo>
                    <a:pt x="1163502" y="14978"/>
                  </a:lnTo>
                  <a:lnTo>
                    <a:pt x="1232545" y="12215"/>
                  </a:lnTo>
                  <a:lnTo>
                    <a:pt x="1302885" y="9717"/>
                  </a:lnTo>
                  <a:lnTo>
                    <a:pt x="1374463" y="7489"/>
                  </a:lnTo>
                  <a:lnTo>
                    <a:pt x="1447217" y="5539"/>
                  </a:lnTo>
                  <a:lnTo>
                    <a:pt x="1521085" y="3872"/>
                  </a:lnTo>
                  <a:lnTo>
                    <a:pt x="1596007" y="2494"/>
                  </a:lnTo>
                  <a:lnTo>
                    <a:pt x="1671920" y="1412"/>
                  </a:lnTo>
                  <a:lnTo>
                    <a:pt x="1748765" y="631"/>
                  </a:lnTo>
                  <a:lnTo>
                    <a:pt x="1826478" y="158"/>
                  </a:lnTo>
                  <a:lnTo>
                    <a:pt x="1905000" y="0"/>
                  </a:lnTo>
                  <a:lnTo>
                    <a:pt x="1983521" y="158"/>
                  </a:lnTo>
                  <a:lnTo>
                    <a:pt x="2061234" y="631"/>
                  </a:lnTo>
                  <a:lnTo>
                    <a:pt x="2138079" y="1412"/>
                  </a:lnTo>
                  <a:lnTo>
                    <a:pt x="2213992" y="2494"/>
                  </a:lnTo>
                  <a:lnTo>
                    <a:pt x="2288914" y="3872"/>
                  </a:lnTo>
                  <a:lnTo>
                    <a:pt x="2362782" y="5539"/>
                  </a:lnTo>
                  <a:lnTo>
                    <a:pt x="2435536" y="7489"/>
                  </a:lnTo>
                  <a:lnTo>
                    <a:pt x="2507114" y="9717"/>
                  </a:lnTo>
                  <a:lnTo>
                    <a:pt x="2577454" y="12215"/>
                  </a:lnTo>
                  <a:lnTo>
                    <a:pt x="2646497" y="14978"/>
                  </a:lnTo>
                  <a:lnTo>
                    <a:pt x="2714180" y="17999"/>
                  </a:lnTo>
                  <a:lnTo>
                    <a:pt x="2780441" y="21273"/>
                  </a:lnTo>
                  <a:lnTo>
                    <a:pt x="2845221" y="24793"/>
                  </a:lnTo>
                  <a:lnTo>
                    <a:pt x="2908457" y="28554"/>
                  </a:lnTo>
                  <a:lnTo>
                    <a:pt x="2970088" y="32548"/>
                  </a:lnTo>
                  <a:lnTo>
                    <a:pt x="3030053" y="36771"/>
                  </a:lnTo>
                  <a:lnTo>
                    <a:pt x="3088290" y="41215"/>
                  </a:lnTo>
                  <a:lnTo>
                    <a:pt x="3144739" y="45874"/>
                  </a:lnTo>
                  <a:lnTo>
                    <a:pt x="3199338" y="50744"/>
                  </a:lnTo>
                  <a:lnTo>
                    <a:pt x="3252025" y="55816"/>
                  </a:lnTo>
                  <a:lnTo>
                    <a:pt x="3302740" y="61086"/>
                  </a:lnTo>
                  <a:lnTo>
                    <a:pt x="3351420" y="66546"/>
                  </a:lnTo>
                  <a:lnTo>
                    <a:pt x="3398006" y="72192"/>
                  </a:lnTo>
                  <a:lnTo>
                    <a:pt x="3442435" y="78016"/>
                  </a:lnTo>
                  <a:lnTo>
                    <a:pt x="3484646" y="84013"/>
                  </a:lnTo>
                  <a:lnTo>
                    <a:pt x="3524578" y="90176"/>
                  </a:lnTo>
                  <a:lnTo>
                    <a:pt x="3562170" y="96500"/>
                  </a:lnTo>
                  <a:lnTo>
                    <a:pt x="3630087" y="109604"/>
                  </a:lnTo>
                  <a:lnTo>
                    <a:pt x="3687908" y="123275"/>
                  </a:lnTo>
                  <a:lnTo>
                    <a:pt x="3735140" y="137464"/>
                  </a:lnTo>
                  <a:lnTo>
                    <a:pt x="3771295" y="152123"/>
                  </a:lnTo>
                  <a:lnTo>
                    <a:pt x="3803684" y="174883"/>
                  </a:lnTo>
                  <a:lnTo>
                    <a:pt x="3810000" y="190500"/>
                  </a:lnTo>
                  <a:lnTo>
                    <a:pt x="3808410" y="198348"/>
                  </a:lnTo>
                  <a:lnTo>
                    <a:pt x="3803684" y="206116"/>
                  </a:lnTo>
                  <a:lnTo>
                    <a:pt x="3771295" y="228876"/>
                  </a:lnTo>
                  <a:lnTo>
                    <a:pt x="3735140" y="243535"/>
                  </a:lnTo>
                  <a:lnTo>
                    <a:pt x="3687908" y="257724"/>
                  </a:lnTo>
                  <a:lnTo>
                    <a:pt x="3630087" y="271395"/>
                  </a:lnTo>
                  <a:lnTo>
                    <a:pt x="3562170" y="284499"/>
                  </a:lnTo>
                  <a:lnTo>
                    <a:pt x="3524578" y="290823"/>
                  </a:lnTo>
                  <a:lnTo>
                    <a:pt x="3484646" y="296986"/>
                  </a:lnTo>
                  <a:lnTo>
                    <a:pt x="3442435" y="302983"/>
                  </a:lnTo>
                  <a:lnTo>
                    <a:pt x="3398006" y="308807"/>
                  </a:lnTo>
                  <a:lnTo>
                    <a:pt x="3351420" y="314453"/>
                  </a:lnTo>
                  <a:lnTo>
                    <a:pt x="3302740" y="319913"/>
                  </a:lnTo>
                  <a:lnTo>
                    <a:pt x="3252025" y="325183"/>
                  </a:lnTo>
                  <a:lnTo>
                    <a:pt x="3199338" y="330255"/>
                  </a:lnTo>
                  <a:lnTo>
                    <a:pt x="3144739" y="335125"/>
                  </a:lnTo>
                  <a:lnTo>
                    <a:pt x="3088290" y="339784"/>
                  </a:lnTo>
                  <a:lnTo>
                    <a:pt x="3030053" y="344228"/>
                  </a:lnTo>
                  <a:lnTo>
                    <a:pt x="2970088" y="348451"/>
                  </a:lnTo>
                  <a:lnTo>
                    <a:pt x="2908457" y="352445"/>
                  </a:lnTo>
                  <a:lnTo>
                    <a:pt x="2845221" y="356206"/>
                  </a:lnTo>
                  <a:lnTo>
                    <a:pt x="2780441" y="359726"/>
                  </a:lnTo>
                  <a:lnTo>
                    <a:pt x="2714180" y="363000"/>
                  </a:lnTo>
                  <a:lnTo>
                    <a:pt x="2646497" y="366021"/>
                  </a:lnTo>
                  <a:lnTo>
                    <a:pt x="2577454" y="368784"/>
                  </a:lnTo>
                  <a:lnTo>
                    <a:pt x="2507114" y="371282"/>
                  </a:lnTo>
                  <a:lnTo>
                    <a:pt x="2435536" y="373510"/>
                  </a:lnTo>
                  <a:lnTo>
                    <a:pt x="2362782" y="375460"/>
                  </a:lnTo>
                  <a:lnTo>
                    <a:pt x="2288914" y="377127"/>
                  </a:lnTo>
                  <a:lnTo>
                    <a:pt x="2213992" y="378505"/>
                  </a:lnTo>
                  <a:lnTo>
                    <a:pt x="2138079" y="379587"/>
                  </a:lnTo>
                  <a:lnTo>
                    <a:pt x="2061234" y="380368"/>
                  </a:lnTo>
                  <a:lnTo>
                    <a:pt x="1983521" y="380841"/>
                  </a:lnTo>
                  <a:lnTo>
                    <a:pt x="1905000" y="381000"/>
                  </a:lnTo>
                  <a:lnTo>
                    <a:pt x="1826478" y="380841"/>
                  </a:lnTo>
                  <a:lnTo>
                    <a:pt x="1748765" y="380368"/>
                  </a:lnTo>
                  <a:lnTo>
                    <a:pt x="1671920" y="379587"/>
                  </a:lnTo>
                  <a:lnTo>
                    <a:pt x="1596007" y="378505"/>
                  </a:lnTo>
                  <a:lnTo>
                    <a:pt x="1521085" y="377127"/>
                  </a:lnTo>
                  <a:lnTo>
                    <a:pt x="1447217" y="375460"/>
                  </a:lnTo>
                  <a:lnTo>
                    <a:pt x="1374463" y="373510"/>
                  </a:lnTo>
                  <a:lnTo>
                    <a:pt x="1302885" y="371282"/>
                  </a:lnTo>
                  <a:lnTo>
                    <a:pt x="1232545" y="368784"/>
                  </a:lnTo>
                  <a:lnTo>
                    <a:pt x="1163502" y="366021"/>
                  </a:lnTo>
                  <a:lnTo>
                    <a:pt x="1095819" y="363000"/>
                  </a:lnTo>
                  <a:lnTo>
                    <a:pt x="1029558" y="359726"/>
                  </a:lnTo>
                  <a:lnTo>
                    <a:pt x="964778" y="356206"/>
                  </a:lnTo>
                  <a:lnTo>
                    <a:pt x="901542" y="352445"/>
                  </a:lnTo>
                  <a:lnTo>
                    <a:pt x="839911" y="348451"/>
                  </a:lnTo>
                  <a:lnTo>
                    <a:pt x="779946" y="344228"/>
                  </a:lnTo>
                  <a:lnTo>
                    <a:pt x="721709" y="339784"/>
                  </a:lnTo>
                  <a:lnTo>
                    <a:pt x="665260" y="335125"/>
                  </a:lnTo>
                  <a:lnTo>
                    <a:pt x="610661" y="330255"/>
                  </a:lnTo>
                  <a:lnTo>
                    <a:pt x="557974" y="325183"/>
                  </a:lnTo>
                  <a:lnTo>
                    <a:pt x="507259" y="319913"/>
                  </a:lnTo>
                  <a:lnTo>
                    <a:pt x="458579" y="314453"/>
                  </a:lnTo>
                  <a:lnTo>
                    <a:pt x="411993" y="308807"/>
                  </a:lnTo>
                  <a:lnTo>
                    <a:pt x="367564" y="302983"/>
                  </a:lnTo>
                  <a:lnTo>
                    <a:pt x="325353" y="296986"/>
                  </a:lnTo>
                  <a:lnTo>
                    <a:pt x="285421" y="290823"/>
                  </a:lnTo>
                  <a:lnTo>
                    <a:pt x="247829" y="284499"/>
                  </a:lnTo>
                  <a:lnTo>
                    <a:pt x="179912" y="271395"/>
                  </a:lnTo>
                  <a:lnTo>
                    <a:pt x="122091" y="257724"/>
                  </a:lnTo>
                  <a:lnTo>
                    <a:pt x="74859" y="243535"/>
                  </a:lnTo>
                  <a:lnTo>
                    <a:pt x="38704" y="228876"/>
                  </a:lnTo>
                  <a:lnTo>
                    <a:pt x="6315" y="206116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235576" y="4749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1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55029" y="474930"/>
            <a:ext cx="2787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r>
              <a:rPr baseline="-20833" dirty="0">
                <a:solidFill>
                  <a:srgbClr val="FF0000"/>
                </a:solidFill>
                <a:latin typeface="Carlito"/>
                <a:cs typeface="Carlito"/>
              </a:rPr>
              <a:t>2</a:t>
            </a:r>
            <a:endParaRPr baseline="-20833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51925" y="3600069"/>
            <a:ext cx="2291858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1</a:t>
            </a:r>
            <a:r>
              <a:rPr spc="-10" dirty="0">
                <a:latin typeface="Carlito"/>
                <a:cs typeface="Carlito"/>
              </a:rPr>
              <a:t>.true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L4</a:t>
            </a:r>
            <a:endParaRPr dirty="0">
              <a:latin typeface="Carlito"/>
              <a:cs typeface="Carlito"/>
            </a:endParaRPr>
          </a:p>
          <a:p>
            <a:pPr marL="38100" marR="30480"/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1</a:t>
            </a:r>
            <a:r>
              <a:rPr spc="-10" dirty="0">
                <a:latin typeface="Carlito"/>
                <a:cs typeface="Carlito"/>
              </a:rPr>
              <a:t>.false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B.false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9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L1  </a:t>
            </a: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2</a:t>
            </a:r>
            <a:r>
              <a:rPr spc="-10" dirty="0">
                <a:latin typeface="Carlito"/>
                <a:cs typeface="Carlito"/>
              </a:rPr>
              <a:t>.true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0" dirty="0">
                <a:latin typeface="Carlito"/>
                <a:cs typeface="Carlito"/>
              </a:rPr>
              <a:t>B.true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5" dirty="0">
                <a:latin typeface="Carlito"/>
                <a:cs typeface="Carlito"/>
              </a:rPr>
              <a:t>L2  </a:t>
            </a:r>
            <a:r>
              <a:rPr spc="-10" dirty="0">
                <a:latin typeface="Carlito"/>
                <a:cs typeface="Carlito"/>
              </a:rPr>
              <a:t>B</a:t>
            </a:r>
            <a:r>
              <a:rPr spc="-15" baseline="-20833" dirty="0">
                <a:latin typeface="Carlito"/>
                <a:cs typeface="Carlito"/>
              </a:rPr>
              <a:t>2</a:t>
            </a:r>
            <a:r>
              <a:rPr spc="-10" dirty="0">
                <a:latin typeface="Carlito"/>
                <a:cs typeface="Carlito"/>
              </a:rPr>
              <a:t>.false </a:t>
            </a:r>
            <a:r>
              <a:rPr dirty="0">
                <a:latin typeface="Carlito"/>
                <a:cs typeface="Carlito"/>
              </a:rPr>
              <a:t>= </a:t>
            </a:r>
            <a:r>
              <a:rPr spc="-15" dirty="0">
                <a:latin typeface="Carlito"/>
                <a:cs typeface="Carlito"/>
              </a:rPr>
              <a:t>B.false </a:t>
            </a:r>
            <a:r>
              <a:rPr dirty="0">
                <a:latin typeface="Carlito"/>
                <a:cs typeface="Carlito"/>
              </a:rPr>
              <a:t>=</a:t>
            </a:r>
            <a:r>
              <a:rPr spc="-6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6628" y="5200650"/>
            <a:ext cx="2815972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17145" indent="-53340">
              <a:spcBef>
                <a:spcPts val="100"/>
              </a:spcBef>
            </a:pPr>
            <a:r>
              <a:rPr dirty="0">
                <a:latin typeface="Carlito"/>
                <a:cs typeface="Carlito"/>
              </a:rPr>
              <a:t>If </a:t>
            </a:r>
            <a:r>
              <a:rPr spc="-5" dirty="0">
                <a:latin typeface="Carlito"/>
                <a:cs typeface="Carlito"/>
              </a:rPr>
              <a:t>B1.condition </a:t>
            </a:r>
            <a:r>
              <a:rPr spc="-10" dirty="0" err="1">
                <a:latin typeface="Carlito"/>
                <a:cs typeface="Carlito"/>
              </a:rPr>
              <a:t>goto</a:t>
            </a:r>
            <a:r>
              <a:rPr lang="en-IN" spc="-10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L4  </a:t>
            </a:r>
            <a:r>
              <a:rPr spc="-10" dirty="0">
                <a:latin typeface="Carlito"/>
                <a:cs typeface="Carlito"/>
              </a:rPr>
              <a:t>goto</a:t>
            </a:r>
            <a:r>
              <a:rPr spc="-5" dirty="0">
                <a:latin typeface="Carlito"/>
                <a:cs typeface="Carlito"/>
              </a:rPr>
              <a:t> L1</a:t>
            </a:r>
            <a:endParaRPr dirty="0">
              <a:latin typeface="Carlito"/>
              <a:cs typeface="Carlito"/>
            </a:endParaRPr>
          </a:p>
          <a:p>
            <a:pPr marL="12700"/>
            <a:r>
              <a:rPr spc="-5" dirty="0">
                <a:latin typeface="Carlito"/>
                <a:cs typeface="Carlito"/>
              </a:rPr>
              <a:t>L4: </a:t>
            </a:r>
            <a:r>
              <a:rPr dirty="0">
                <a:latin typeface="Carlito"/>
                <a:cs typeface="Carlito"/>
              </a:rPr>
              <a:t>If </a:t>
            </a:r>
            <a:r>
              <a:rPr spc="-5" dirty="0">
                <a:latin typeface="Carlito"/>
                <a:cs typeface="Carlito"/>
              </a:rPr>
              <a:t>B2.condition </a:t>
            </a:r>
            <a:r>
              <a:rPr spc="-10" dirty="0">
                <a:latin typeface="Carlito"/>
                <a:cs typeface="Carlito"/>
              </a:rPr>
              <a:t>goto</a:t>
            </a:r>
            <a:r>
              <a:rPr spc="-45" dirty="0">
                <a:latin typeface="Carlito"/>
                <a:cs typeface="Carlito"/>
              </a:rPr>
              <a:t> </a:t>
            </a:r>
            <a:r>
              <a:rPr spc="-5" dirty="0">
                <a:latin typeface="Carlito"/>
                <a:cs typeface="Carlito"/>
              </a:rPr>
              <a:t>L2</a:t>
            </a:r>
            <a:endParaRPr dirty="0">
              <a:latin typeface="Carlito"/>
              <a:cs typeface="Carlito"/>
            </a:endParaRPr>
          </a:p>
          <a:p>
            <a:pPr marL="378460"/>
            <a:r>
              <a:rPr spc="-10" dirty="0">
                <a:latin typeface="Carlito"/>
                <a:cs typeface="Carlito"/>
              </a:rPr>
              <a:t>goto</a:t>
            </a:r>
            <a:r>
              <a:rPr spc="-5" dirty="0">
                <a:latin typeface="Carlito"/>
                <a:cs typeface="Carlito"/>
              </a:rPr>
              <a:t> L1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063" y="2665477"/>
            <a:ext cx="645160" cy="2516505"/>
          </a:xfrm>
          <a:custGeom>
            <a:avLst/>
            <a:gdLst/>
            <a:ahLst/>
            <a:cxnLst/>
            <a:rect l="l" t="t" r="r" b="b"/>
            <a:pathLst>
              <a:path w="645160" h="2516504">
                <a:moveTo>
                  <a:pt x="8636" y="2412238"/>
                </a:moveTo>
                <a:lnTo>
                  <a:pt x="5207" y="2413254"/>
                </a:lnTo>
                <a:lnTo>
                  <a:pt x="1904" y="2414270"/>
                </a:lnTo>
                <a:lnTo>
                  <a:pt x="0" y="2417826"/>
                </a:lnTo>
                <a:lnTo>
                  <a:pt x="29337" y="2516124"/>
                </a:lnTo>
                <a:lnTo>
                  <a:pt x="39606" y="2505456"/>
                </a:lnTo>
                <a:lnTo>
                  <a:pt x="38481" y="2505456"/>
                </a:lnTo>
                <a:lnTo>
                  <a:pt x="26162" y="2502408"/>
                </a:lnTo>
                <a:lnTo>
                  <a:pt x="31669" y="2479687"/>
                </a:lnTo>
                <a:lnTo>
                  <a:pt x="13081" y="2417572"/>
                </a:lnTo>
                <a:lnTo>
                  <a:pt x="12191" y="2414143"/>
                </a:lnTo>
                <a:lnTo>
                  <a:pt x="8636" y="2412238"/>
                </a:lnTo>
                <a:close/>
              </a:path>
              <a:path w="645160" h="2516504">
                <a:moveTo>
                  <a:pt x="31669" y="2479687"/>
                </a:moveTo>
                <a:lnTo>
                  <a:pt x="26162" y="2502408"/>
                </a:lnTo>
                <a:lnTo>
                  <a:pt x="38481" y="2505456"/>
                </a:lnTo>
                <a:lnTo>
                  <a:pt x="39312" y="2502027"/>
                </a:lnTo>
                <a:lnTo>
                  <a:pt x="38353" y="2502027"/>
                </a:lnTo>
                <a:lnTo>
                  <a:pt x="27686" y="2499487"/>
                </a:lnTo>
                <a:lnTo>
                  <a:pt x="35243" y="2491631"/>
                </a:lnTo>
                <a:lnTo>
                  <a:pt x="31669" y="2479687"/>
                </a:lnTo>
                <a:close/>
              </a:path>
              <a:path w="645160" h="2516504">
                <a:moveTo>
                  <a:pt x="95376" y="2433320"/>
                </a:moveTo>
                <a:lnTo>
                  <a:pt x="91312" y="2433447"/>
                </a:lnTo>
                <a:lnTo>
                  <a:pt x="88900" y="2435860"/>
                </a:lnTo>
                <a:lnTo>
                  <a:pt x="44052" y="2482475"/>
                </a:lnTo>
                <a:lnTo>
                  <a:pt x="38481" y="2505456"/>
                </a:lnTo>
                <a:lnTo>
                  <a:pt x="39606" y="2505456"/>
                </a:lnTo>
                <a:lnTo>
                  <a:pt x="98044" y="2444750"/>
                </a:lnTo>
                <a:lnTo>
                  <a:pt x="100457" y="2442210"/>
                </a:lnTo>
                <a:lnTo>
                  <a:pt x="100329" y="2438146"/>
                </a:lnTo>
                <a:lnTo>
                  <a:pt x="97789" y="2435733"/>
                </a:lnTo>
                <a:lnTo>
                  <a:pt x="95376" y="2433320"/>
                </a:lnTo>
                <a:close/>
              </a:path>
              <a:path w="645160" h="2516504">
                <a:moveTo>
                  <a:pt x="35243" y="2491631"/>
                </a:moveTo>
                <a:lnTo>
                  <a:pt x="27686" y="2499487"/>
                </a:lnTo>
                <a:lnTo>
                  <a:pt x="38353" y="2502027"/>
                </a:lnTo>
                <a:lnTo>
                  <a:pt x="35243" y="2491631"/>
                </a:lnTo>
                <a:close/>
              </a:path>
              <a:path w="645160" h="2516504">
                <a:moveTo>
                  <a:pt x="44052" y="2482475"/>
                </a:moveTo>
                <a:lnTo>
                  <a:pt x="35243" y="2491631"/>
                </a:lnTo>
                <a:lnTo>
                  <a:pt x="38353" y="2502027"/>
                </a:lnTo>
                <a:lnTo>
                  <a:pt x="39312" y="2502027"/>
                </a:lnTo>
                <a:lnTo>
                  <a:pt x="44052" y="2482475"/>
                </a:lnTo>
                <a:close/>
              </a:path>
              <a:path w="645160" h="2516504">
                <a:moveTo>
                  <a:pt x="632713" y="0"/>
                </a:moveTo>
                <a:lnTo>
                  <a:pt x="31669" y="2479687"/>
                </a:lnTo>
                <a:lnTo>
                  <a:pt x="35243" y="2491631"/>
                </a:lnTo>
                <a:lnTo>
                  <a:pt x="44052" y="2482475"/>
                </a:lnTo>
                <a:lnTo>
                  <a:pt x="645160" y="3048"/>
                </a:lnTo>
                <a:lnTo>
                  <a:pt x="63271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93203" y="3255136"/>
            <a:ext cx="3028950" cy="22574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1025806" y="2665477"/>
            <a:ext cx="4969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Control-Flow Translation of </a:t>
            </a:r>
            <a:r>
              <a:rPr lang="en-IN" dirty="0" smtClean="0"/>
              <a:t>the above statement is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0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Three-address instruction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generated as part of a call of the procedure p(x1; x2; : : : ; xn).</a:t>
            </a:r>
          </a:p>
          <a:p>
            <a:r>
              <a:rPr lang="en-US" dirty="0"/>
              <a:t> The integer n, indicating the number of actual parameters in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\</a:t>
            </a:r>
            <a:r>
              <a:rPr lang="en-US" dirty="0"/>
              <a:t>call p, n," is not redundant because calls can be nested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5970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238" y="132334"/>
            <a:ext cx="725932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Avoiding</a:t>
            </a:r>
            <a:r>
              <a:rPr spc="-10" dirty="0"/>
              <a:t> </a:t>
            </a:r>
            <a:r>
              <a:rPr spc="-5" dirty="0"/>
              <a:t>Redundant</a:t>
            </a:r>
            <a:r>
              <a:rPr spc="-25" dirty="0"/>
              <a:t> </a:t>
            </a:r>
            <a:r>
              <a:rPr spc="-5" dirty="0"/>
              <a:t>Gotos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990574"/>
            <a:ext cx="5058410" cy="4123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27100" marR="996950">
              <a:lnSpc>
                <a:spcPct val="120100"/>
              </a:lnSpc>
              <a:spcBef>
                <a:spcPts val="95"/>
              </a:spcBef>
            </a:pPr>
            <a:r>
              <a:rPr sz="3200" dirty="0" smtClean="0">
                <a:latin typeface="Arial"/>
                <a:cs typeface="Arial"/>
              </a:rPr>
              <a:t>if</a:t>
            </a:r>
            <a:r>
              <a:rPr sz="3200" spc="-15" dirty="0" smtClean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&gt;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200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goto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L4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goto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L1</a:t>
            </a:r>
          </a:p>
          <a:p>
            <a:pPr marL="12700">
              <a:spcBef>
                <a:spcPts val="770"/>
              </a:spcBef>
              <a:tabLst>
                <a:tab pos="927100" algn="l"/>
              </a:tabLst>
            </a:pPr>
            <a:r>
              <a:rPr sz="3200" spc="-5" dirty="0">
                <a:latin typeface="Arial"/>
                <a:cs typeface="Arial"/>
              </a:rPr>
              <a:t>L4:	</a:t>
            </a:r>
            <a:r>
              <a:rPr sz="3200" dirty="0">
                <a:latin typeface="Arial"/>
                <a:cs typeface="Arial"/>
              </a:rPr>
              <a:t>…</a:t>
            </a:r>
          </a:p>
          <a:p>
            <a:pPr marL="576580">
              <a:spcBef>
                <a:spcPts val="770"/>
              </a:spcBef>
            </a:pPr>
            <a:r>
              <a:rPr sz="3200" spc="5" dirty="0">
                <a:latin typeface="Wingdings"/>
                <a:cs typeface="Wingdings"/>
              </a:rPr>
              <a:t></a:t>
            </a:r>
            <a:endParaRPr sz="3200" dirty="0">
              <a:latin typeface="Wingdings"/>
              <a:cs typeface="Wingdings"/>
            </a:endParaRPr>
          </a:p>
          <a:p>
            <a:pPr marL="12700" marR="5080" indent="914400">
              <a:lnSpc>
                <a:spcPct val="120000"/>
              </a:lnSpc>
              <a:tabLst>
                <a:tab pos="927100" algn="l"/>
              </a:tabLst>
            </a:pPr>
            <a:r>
              <a:rPr sz="3200" spc="-5" dirty="0">
                <a:latin typeface="Arial"/>
                <a:cs typeface="Arial"/>
              </a:rPr>
              <a:t>ifFalse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&gt;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200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goto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L1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L4:	</a:t>
            </a:r>
            <a:r>
              <a:rPr sz="3200" spc="5" dirty="0">
                <a:latin typeface="Arial"/>
                <a:cs typeface="Arial"/>
              </a:rPr>
              <a:t>…</a:t>
            </a:r>
            <a:endParaRPr sz="3200" dirty="0">
              <a:latin typeface="Arial"/>
              <a:cs typeface="Arial"/>
            </a:endParaRPr>
          </a:p>
          <a:p>
            <a:pPr marL="1928495">
              <a:spcBef>
                <a:spcPts val="770"/>
              </a:spcBef>
            </a:pP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(fall</a:t>
            </a:r>
            <a:r>
              <a:rPr sz="32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FF0000"/>
                </a:solidFill>
                <a:latin typeface="Arial"/>
                <a:cs typeface="Arial"/>
              </a:rPr>
              <a:t>through)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53837" y="1352282"/>
            <a:ext cx="40954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</a:t>
            </a:r>
            <a:r>
              <a:rPr lang="en-IN" sz="2400" dirty="0" smtClean="0"/>
              <a:t>ranslated code of Boolean expressions are not optimized 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Redundant </a:t>
            </a:r>
            <a:r>
              <a:rPr lang="en-IN" sz="2400" dirty="0" err="1" smtClean="0"/>
              <a:t>gotos</a:t>
            </a:r>
            <a:r>
              <a:rPr lang="en-IN" sz="2400" dirty="0" smtClean="0"/>
              <a:t> are noticed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Can be avoided using </a:t>
            </a:r>
            <a:r>
              <a:rPr lang="en-IN" sz="2400" dirty="0" err="1" smtClean="0"/>
              <a:t>fallthrough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97147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061" y="132334"/>
            <a:ext cx="512000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Fall</a:t>
            </a:r>
            <a:r>
              <a:rPr spc="-40" dirty="0"/>
              <a:t> </a:t>
            </a:r>
            <a:r>
              <a:rPr dirty="0"/>
              <a:t>Through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2965" y="940053"/>
            <a:ext cx="8293100" cy="4762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5880">
              <a:spcBef>
                <a:spcPts val="100"/>
              </a:spcBef>
            </a:pPr>
            <a:r>
              <a:rPr sz="2400" spc="-25" dirty="0">
                <a:latin typeface="Arial"/>
                <a:cs typeface="Arial"/>
              </a:rPr>
              <a:t>We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now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adapt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semantic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rules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boolean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expressions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6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allow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control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fall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through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whenever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possible.</a:t>
            </a:r>
            <a:endParaRPr sz="2400">
              <a:latin typeface="Arial"/>
              <a:cs typeface="Arial"/>
            </a:endParaRPr>
          </a:p>
          <a:p>
            <a:pPr marL="63500">
              <a:lnSpc>
                <a:spcPts val="3835"/>
              </a:lnSpc>
              <a:spcBef>
                <a:spcPts val="819"/>
              </a:spcBef>
            </a:pPr>
            <a:r>
              <a:rPr sz="3200" i="1" dirty="0">
                <a:latin typeface="Arial"/>
                <a:cs typeface="Arial"/>
              </a:rPr>
              <a:t>S</a:t>
            </a:r>
            <a:r>
              <a:rPr sz="3200" i="1" spc="-20" dirty="0">
                <a:latin typeface="Arial"/>
                <a:cs typeface="Arial"/>
              </a:rPr>
              <a:t> </a:t>
            </a:r>
            <a:r>
              <a:rPr sz="3200" dirty="0">
                <a:latin typeface="Symbol"/>
                <a:cs typeface="Symbol"/>
              </a:rPr>
              <a:t></a:t>
            </a:r>
            <a:r>
              <a:rPr sz="3200" spc="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Arial"/>
                <a:cs typeface="Arial"/>
              </a:rPr>
              <a:t>if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(E)</a:t>
            </a:r>
            <a:r>
              <a:rPr sz="3200" i="1" spc="-30" dirty="0">
                <a:latin typeface="Arial"/>
                <a:cs typeface="Arial"/>
              </a:rPr>
              <a:t> </a:t>
            </a:r>
            <a:r>
              <a:rPr sz="3200" i="1" spc="5" dirty="0">
                <a:latin typeface="Arial"/>
                <a:cs typeface="Arial"/>
              </a:rPr>
              <a:t>S</a:t>
            </a:r>
            <a:r>
              <a:rPr sz="3150" spc="7" baseline="-25132" dirty="0">
                <a:latin typeface="Arial"/>
                <a:cs typeface="Arial"/>
              </a:rPr>
              <a:t>1</a:t>
            </a:r>
            <a:endParaRPr sz="3150" baseline="-25132">
              <a:latin typeface="Arial"/>
              <a:cs typeface="Arial"/>
            </a:endParaRPr>
          </a:p>
          <a:p>
            <a:pPr marL="175895" marR="1720214" indent="-113030">
              <a:lnSpc>
                <a:spcPts val="3840"/>
              </a:lnSpc>
              <a:spcBef>
                <a:spcPts val="125"/>
              </a:spcBef>
              <a:tabLst>
                <a:tab pos="3721100" algn="l"/>
                <a:tab pos="4172585" algn="l"/>
              </a:tabLst>
            </a:pPr>
            <a:r>
              <a:rPr sz="3200" spc="-5" dirty="0">
                <a:latin typeface="Arial"/>
                <a:cs typeface="Arial"/>
              </a:rPr>
              <a:t>{</a:t>
            </a:r>
            <a:r>
              <a:rPr sz="32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3200" i="1" spc="-5" dirty="0">
                <a:solidFill>
                  <a:srgbClr val="006FC0"/>
                </a:solidFill>
                <a:latin typeface="Arial"/>
                <a:cs typeface="Arial"/>
              </a:rPr>
              <a:t>true</a:t>
            </a:r>
            <a:r>
              <a:rPr sz="3200" i="1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32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fall;	//	not</a:t>
            </a:r>
            <a:r>
              <a:rPr sz="3200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6FC0"/>
                </a:solidFill>
                <a:latin typeface="Arial"/>
                <a:cs typeface="Arial"/>
              </a:rPr>
              <a:t>newlabel</a:t>
            </a:r>
            <a:r>
              <a:rPr sz="3200" spc="-5" dirty="0">
                <a:solidFill>
                  <a:srgbClr val="006FC0"/>
                </a:solidFill>
                <a:latin typeface="Arial"/>
                <a:cs typeface="Arial"/>
              </a:rPr>
              <a:t>; </a:t>
            </a:r>
            <a:r>
              <a:rPr sz="3200" spc="-87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E</a:t>
            </a:r>
            <a:r>
              <a:rPr sz="3200" spc="-5" dirty="0">
                <a:latin typeface="Arial"/>
                <a:cs typeface="Arial"/>
              </a:rPr>
              <a:t>.</a:t>
            </a:r>
            <a:r>
              <a:rPr sz="3200" i="1" spc="-5" dirty="0">
                <a:latin typeface="Arial"/>
                <a:cs typeface="Arial"/>
              </a:rPr>
              <a:t>false</a:t>
            </a:r>
            <a:r>
              <a:rPr sz="3200" i="1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.</a:t>
            </a:r>
            <a:r>
              <a:rPr sz="3200" i="1" spc="-5" dirty="0">
                <a:latin typeface="Arial"/>
                <a:cs typeface="Arial"/>
              </a:rPr>
              <a:t>next</a:t>
            </a:r>
            <a:r>
              <a:rPr sz="3200" spc="-5" dirty="0"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marL="175895">
              <a:lnSpc>
                <a:spcPts val="3715"/>
              </a:lnSpc>
            </a:pPr>
            <a:r>
              <a:rPr sz="3200" i="1" dirty="0">
                <a:latin typeface="Arial"/>
                <a:cs typeface="Arial"/>
              </a:rPr>
              <a:t>S</a:t>
            </a:r>
            <a:r>
              <a:rPr sz="3150" baseline="-25132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i="1" dirty="0">
                <a:latin typeface="Arial"/>
                <a:cs typeface="Arial"/>
              </a:rPr>
              <a:t>next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i="1" spc="-5" dirty="0">
                <a:latin typeface="Arial"/>
                <a:cs typeface="Arial"/>
              </a:rPr>
              <a:t>S</a:t>
            </a:r>
            <a:r>
              <a:rPr sz="3200" spc="-5" dirty="0">
                <a:latin typeface="Arial"/>
                <a:cs typeface="Arial"/>
              </a:rPr>
              <a:t>.</a:t>
            </a:r>
            <a:r>
              <a:rPr sz="3200" i="1" spc="-5" dirty="0">
                <a:latin typeface="Arial"/>
                <a:cs typeface="Arial"/>
              </a:rPr>
              <a:t>next</a:t>
            </a:r>
            <a:r>
              <a:rPr sz="3200" spc="-5" dirty="0">
                <a:latin typeface="Arial"/>
                <a:cs typeface="Arial"/>
              </a:rPr>
              <a:t>;</a:t>
            </a:r>
            <a:endParaRPr sz="3200">
              <a:latin typeface="Arial"/>
              <a:cs typeface="Arial"/>
            </a:endParaRPr>
          </a:p>
          <a:p>
            <a:pPr marL="175895"/>
            <a:r>
              <a:rPr sz="3200" i="1" dirty="0">
                <a:latin typeface="Arial"/>
                <a:cs typeface="Arial"/>
              </a:rPr>
              <a:t>S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i="1" dirty="0">
                <a:latin typeface="Arial"/>
                <a:cs typeface="Arial"/>
              </a:rPr>
              <a:t>code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E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i="1" dirty="0">
                <a:latin typeface="Arial"/>
                <a:cs typeface="Arial"/>
              </a:rPr>
              <a:t>code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||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i="1" dirty="0">
                <a:latin typeface="Arial"/>
                <a:cs typeface="Arial"/>
              </a:rPr>
              <a:t>S</a:t>
            </a:r>
            <a:r>
              <a:rPr sz="3150" baseline="-25132" dirty="0">
                <a:latin typeface="Arial"/>
                <a:cs typeface="Arial"/>
              </a:rPr>
              <a:t>1</a:t>
            </a:r>
            <a:r>
              <a:rPr sz="3200" dirty="0">
                <a:latin typeface="Arial"/>
                <a:cs typeface="Arial"/>
              </a:rPr>
              <a:t>.</a:t>
            </a:r>
            <a:r>
              <a:rPr sz="3200" i="1" dirty="0">
                <a:latin typeface="Arial"/>
                <a:cs typeface="Arial"/>
              </a:rPr>
              <a:t>code</a:t>
            </a:r>
            <a:r>
              <a:rPr sz="3200" i="1" spc="-3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}</a:t>
            </a:r>
            <a:endParaRPr sz="3200">
              <a:latin typeface="Arial"/>
              <a:cs typeface="Arial"/>
            </a:endParaRPr>
          </a:p>
          <a:p>
            <a:pPr marL="63500" marR="1025525">
              <a:spcBef>
                <a:spcPts val="3840"/>
              </a:spcBef>
            </a:pPr>
            <a:r>
              <a:rPr sz="3200" spc="-5" dirty="0">
                <a:latin typeface="Arial"/>
                <a:cs typeface="Arial"/>
              </a:rPr>
              <a:t>Similarly, </a:t>
            </a:r>
            <a:r>
              <a:rPr sz="3200" dirty="0">
                <a:latin typeface="Arial"/>
                <a:cs typeface="Arial"/>
              </a:rPr>
              <a:t>the </a:t>
            </a:r>
            <a:r>
              <a:rPr sz="3200" spc="-5" dirty="0">
                <a:latin typeface="Arial"/>
                <a:cs typeface="Arial"/>
              </a:rPr>
              <a:t>rules </a:t>
            </a:r>
            <a:r>
              <a:rPr sz="3200" dirty="0">
                <a:latin typeface="Arial"/>
                <a:cs typeface="Arial"/>
              </a:rPr>
              <a:t>for </a:t>
            </a:r>
            <a:r>
              <a:rPr sz="3200" spc="-5" dirty="0">
                <a:latin typeface="Arial"/>
                <a:cs typeface="Arial"/>
              </a:rPr>
              <a:t>if-else- and while-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statements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also set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E.true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to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fall.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62876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443" y="132334"/>
            <a:ext cx="704532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" dirty="0"/>
              <a:t> </a:t>
            </a:r>
            <a:r>
              <a:rPr dirty="0"/>
              <a:t>Fall</a:t>
            </a:r>
            <a:r>
              <a:rPr spc="-1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spc="-5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5693" y="1019303"/>
            <a:ext cx="862203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ts val="259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1</a:t>
            </a:r>
            <a:r>
              <a:rPr sz="2400" spc="292" baseline="-2430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||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endParaRPr sz="2400" baseline="-24305">
              <a:latin typeface="Arial"/>
              <a:cs typeface="Arial"/>
            </a:endParaRPr>
          </a:p>
          <a:p>
            <a:pPr marL="235585" marR="1299845" indent="-83820">
              <a:lnSpc>
                <a:spcPts val="2300"/>
              </a:lnSpc>
              <a:spcBef>
                <a:spcPts val="270"/>
              </a:spcBef>
            </a:pP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true</a:t>
            </a:r>
            <a:r>
              <a:rPr sz="2400" i="1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 if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true</a:t>
            </a:r>
            <a:r>
              <a:rPr sz="2400" i="1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 fall)</a:t>
            </a:r>
            <a:r>
              <a:rPr sz="2400" i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then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newlabel()</a:t>
            </a:r>
            <a:r>
              <a:rPr sz="2400" i="1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2400" i="1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E.true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; </a:t>
            </a:r>
            <a:r>
              <a:rPr sz="2400" spc="-6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false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fall;</a:t>
            </a:r>
            <a:endParaRPr sz="2400">
              <a:latin typeface="Arial"/>
              <a:cs typeface="Arial"/>
            </a:endParaRPr>
          </a:p>
          <a:p>
            <a:pPr marL="235585" marR="5970270">
              <a:lnSpc>
                <a:spcPts val="2300"/>
              </a:lnSpc>
              <a:spcBef>
                <a:spcPts val="10"/>
              </a:spcBef>
            </a:pP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true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true</a:t>
            </a:r>
            <a:r>
              <a:rPr sz="2400" spc="-5" dirty="0">
                <a:latin typeface="Arial"/>
                <a:cs typeface="Arial"/>
              </a:rPr>
              <a:t>;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false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false</a:t>
            </a:r>
            <a:r>
              <a:rPr sz="2400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37490">
              <a:lnSpc>
                <a:spcPts val="2039"/>
              </a:lnSpc>
              <a:tabLst>
                <a:tab pos="1421765" algn="l"/>
                <a:tab pos="1834514" algn="l"/>
                <a:tab pos="2220595" algn="l"/>
                <a:tab pos="3368040" algn="l"/>
                <a:tab pos="3779520" algn="l"/>
                <a:tab pos="4506595" algn="l"/>
                <a:tab pos="5334000" algn="l"/>
                <a:tab pos="6631305" algn="l"/>
                <a:tab pos="7024370" algn="l"/>
                <a:tab pos="8320405" algn="l"/>
              </a:tabLst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if	(E.true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fall)	then	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||	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	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||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305"/>
              </a:lnSpc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label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.tru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487170">
              <a:lnSpc>
                <a:spcPts val="2595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||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r>
              <a:rPr sz="2400" i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  <a:p>
            <a:pPr marL="152400">
              <a:lnSpc>
                <a:spcPts val="2590"/>
              </a:lnSpc>
              <a:spcBef>
                <a:spcPts val="1730"/>
              </a:spcBef>
            </a:pPr>
            <a:r>
              <a:rPr sz="2400" i="1" dirty="0">
                <a:latin typeface="Arial"/>
                <a:cs typeface="Arial"/>
              </a:rPr>
              <a:t>E</a:t>
            </a:r>
            <a:r>
              <a:rPr sz="2400" i="1" spc="-2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1</a:t>
            </a:r>
            <a:r>
              <a:rPr sz="2400" spc="284" baseline="-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&amp;&amp;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endParaRPr sz="2400" baseline="-24305">
              <a:latin typeface="Arial"/>
              <a:cs typeface="Arial"/>
            </a:endParaRPr>
          </a:p>
          <a:p>
            <a:pPr marL="152400">
              <a:lnSpc>
                <a:spcPts val="2305"/>
              </a:lnSpc>
            </a:pPr>
            <a:r>
              <a:rPr sz="2400" spc="-5" dirty="0">
                <a:latin typeface="Arial"/>
                <a:cs typeface="Arial"/>
              </a:rPr>
              <a:t>{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true</a:t>
            </a:r>
            <a:r>
              <a:rPr sz="2400" i="1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fall;</a:t>
            </a:r>
            <a:endParaRPr sz="2400">
              <a:latin typeface="Arial"/>
              <a:cs typeface="Arial"/>
            </a:endParaRPr>
          </a:p>
          <a:p>
            <a:pPr marL="235585">
              <a:lnSpc>
                <a:spcPts val="2305"/>
              </a:lnSpc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false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 if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.fals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 fall)</a:t>
            </a:r>
            <a:r>
              <a:rPr sz="2400" i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then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newlabel()</a:t>
            </a:r>
            <a:r>
              <a:rPr sz="2400" i="1" spc="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2400" i="1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E.false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35585" marR="5970270">
              <a:lnSpc>
                <a:spcPct val="80000"/>
              </a:lnSpc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true </a:t>
            </a:r>
            <a:r>
              <a:rPr sz="2400" dirty="0">
                <a:latin typeface="Arial"/>
                <a:cs typeface="Arial"/>
              </a:rPr>
              <a:t>=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true</a:t>
            </a:r>
            <a:r>
              <a:rPr sz="2400" spc="-5" dirty="0">
                <a:latin typeface="Arial"/>
                <a:cs typeface="Arial"/>
              </a:rPr>
              <a:t>;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false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false</a:t>
            </a:r>
            <a:r>
              <a:rPr sz="2400" spc="-5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237490">
              <a:lnSpc>
                <a:spcPts val="2014"/>
              </a:lnSpc>
              <a:tabLst>
                <a:tab pos="1409065" algn="l"/>
                <a:tab pos="1810385" algn="l"/>
                <a:tab pos="2185035" algn="l"/>
                <a:tab pos="3441065" algn="l"/>
                <a:tab pos="3840479" algn="l"/>
                <a:tab pos="4555490" algn="l"/>
                <a:tab pos="5372100" algn="l"/>
                <a:tab pos="6656070" algn="l"/>
                <a:tab pos="7037070" algn="l"/>
                <a:tab pos="8320405" algn="l"/>
              </a:tabLst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if	(E.false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fall)	then	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	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||	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	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||</a:t>
            </a:r>
            <a:endParaRPr sz="2400">
              <a:latin typeface="Arial"/>
              <a:cs typeface="Arial"/>
            </a:endParaRPr>
          </a:p>
          <a:p>
            <a:pPr marL="495300">
              <a:lnSpc>
                <a:spcPts val="2305"/>
              </a:lnSpc>
            </a:pP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label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.fals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marL="1487170">
              <a:lnSpc>
                <a:spcPts val="2595"/>
              </a:lnSpc>
            </a:pP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1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r>
              <a:rPr sz="2400" i="1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||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7" baseline="-24305" dirty="0">
                <a:solidFill>
                  <a:srgbClr val="006FC0"/>
                </a:solidFill>
                <a:latin typeface="Arial"/>
                <a:cs typeface="Arial"/>
              </a:rPr>
              <a:t>2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r>
              <a:rPr sz="2400" i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88854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4443" y="132334"/>
            <a:ext cx="704532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20" dirty="0"/>
              <a:t> </a:t>
            </a:r>
            <a:r>
              <a:rPr dirty="0"/>
              <a:t>Fall</a:t>
            </a:r>
            <a:r>
              <a:rPr spc="-1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spc="-5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5941" y="1055879"/>
            <a:ext cx="8502015" cy="3188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735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E</a:t>
            </a:r>
            <a:r>
              <a:rPr sz="2400" i="1" spc="-15" dirty="0">
                <a:latin typeface="Arial"/>
                <a:cs typeface="Arial"/>
              </a:rPr>
              <a:t> </a:t>
            </a:r>
            <a:r>
              <a:rPr sz="2400" dirty="0">
                <a:latin typeface="Symbol"/>
                <a:cs typeface="Symbol"/>
              </a:rPr>
              <a:t>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1</a:t>
            </a:r>
            <a:r>
              <a:rPr sz="2400" spc="300" baseline="-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relop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endParaRPr sz="2400" baseline="-24305" dirty="0">
              <a:latin typeface="Arial"/>
              <a:cs typeface="Arial"/>
            </a:endParaRPr>
          </a:p>
          <a:p>
            <a:pPr marL="38100">
              <a:lnSpc>
                <a:spcPts val="2595"/>
              </a:lnSpc>
              <a:tabLst>
                <a:tab pos="800100" algn="l"/>
              </a:tabLst>
            </a:pPr>
            <a:r>
              <a:rPr sz="2400" dirty="0">
                <a:latin typeface="Arial"/>
                <a:cs typeface="Arial"/>
              </a:rPr>
              <a:t>{test	=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.addr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relop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r>
              <a:rPr sz="2400" spc="-5" dirty="0">
                <a:latin typeface="Arial"/>
                <a:cs typeface="Arial"/>
              </a:rPr>
              <a:t>.addr</a:t>
            </a:r>
            <a:endParaRPr sz="2400" dirty="0">
              <a:latin typeface="Arial"/>
              <a:cs typeface="Arial"/>
            </a:endParaRPr>
          </a:p>
          <a:p>
            <a:pPr marL="207010">
              <a:lnSpc>
                <a:spcPts val="2595"/>
              </a:lnSpc>
            </a:pPr>
            <a:r>
              <a:rPr sz="2400" dirty="0">
                <a:latin typeface="Arial"/>
                <a:cs typeface="Arial"/>
              </a:rPr>
              <a:t>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E.true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!=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fall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E.false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!=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fall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then</a:t>
            </a:r>
            <a:endParaRPr sz="2400" dirty="0">
              <a:latin typeface="Arial"/>
              <a:cs typeface="Arial"/>
            </a:endParaRPr>
          </a:p>
          <a:p>
            <a:pPr marL="633730" marR="1007110" indent="318135">
              <a:lnSpc>
                <a:spcPts val="2590"/>
              </a:lnSpc>
              <a:spcBef>
                <a:spcPts val="180"/>
              </a:spcBef>
            </a:pPr>
            <a:r>
              <a:rPr sz="2400" i="1" spc="-5" dirty="0">
                <a:latin typeface="Arial"/>
                <a:cs typeface="Arial"/>
              </a:rPr>
              <a:t>gen</a:t>
            </a:r>
            <a:r>
              <a:rPr sz="2400" spc="-5" dirty="0">
                <a:latin typeface="Arial"/>
                <a:cs typeface="Arial"/>
              </a:rPr>
              <a:t>(‘if’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‘goto’,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true</a:t>
            </a:r>
            <a:r>
              <a:rPr sz="2400" spc="-5" dirty="0">
                <a:latin typeface="Arial"/>
                <a:cs typeface="Arial"/>
              </a:rPr>
              <a:t>)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||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gen</a:t>
            </a:r>
            <a:r>
              <a:rPr sz="2400" spc="-5" dirty="0">
                <a:latin typeface="Arial"/>
                <a:cs typeface="Arial"/>
              </a:rPr>
              <a:t>(‘goto’,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false</a:t>
            </a:r>
            <a:r>
              <a:rPr sz="2400" spc="-5" dirty="0">
                <a:latin typeface="Arial"/>
                <a:cs typeface="Arial"/>
              </a:rPr>
              <a:t>) 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else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(E.true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!=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fall)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gen</a:t>
            </a:r>
            <a:r>
              <a:rPr sz="2400" spc="-5" dirty="0">
                <a:latin typeface="Arial"/>
                <a:cs typeface="Arial"/>
              </a:rPr>
              <a:t>(‘if’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‘goto’,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true</a:t>
            </a:r>
            <a:r>
              <a:rPr sz="2400" spc="-5" dirty="0"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26110">
              <a:lnSpc>
                <a:spcPts val="2415"/>
              </a:lnSpc>
            </a:pPr>
            <a:r>
              <a:rPr sz="2400" spc="-5" dirty="0">
                <a:latin typeface="Arial"/>
                <a:cs typeface="Arial"/>
              </a:rPr>
              <a:t>else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if</a:t>
            </a:r>
            <a:r>
              <a:rPr sz="2400" spc="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(E.false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!=</a:t>
            </a:r>
            <a:r>
              <a:rPr sz="24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fall)</a:t>
            </a:r>
            <a:r>
              <a:rPr sz="2400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then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gen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(‘ifFalse’</a:t>
            </a:r>
            <a:r>
              <a:rPr sz="2400" spc="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6FC0"/>
                </a:solidFill>
                <a:latin typeface="Arial"/>
                <a:cs typeface="Arial"/>
              </a:rPr>
              <a:t>test</a:t>
            </a:r>
            <a:r>
              <a:rPr sz="24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‘goto’,</a:t>
            </a:r>
            <a:r>
              <a:rPr sz="2400" spc="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.fals</a:t>
            </a:r>
            <a:r>
              <a:rPr sz="2400" i="1" spc="-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626110">
              <a:lnSpc>
                <a:spcPts val="2735"/>
              </a:lnSpc>
            </a:pPr>
            <a:r>
              <a:rPr sz="2400" spc="-5" dirty="0">
                <a:latin typeface="Arial"/>
                <a:cs typeface="Arial"/>
              </a:rPr>
              <a:t>else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‘’</a:t>
            </a:r>
            <a:endParaRPr sz="2400" dirty="0">
              <a:latin typeface="Arial"/>
              <a:cs typeface="Arial"/>
            </a:endParaRPr>
          </a:p>
          <a:p>
            <a:pPr marL="207010">
              <a:spcBef>
                <a:spcPts val="290"/>
              </a:spcBef>
            </a:pPr>
            <a:r>
              <a:rPr sz="2400" i="1" spc="-5" dirty="0">
                <a:latin typeface="Arial"/>
                <a:cs typeface="Arial"/>
              </a:rPr>
              <a:t>E</a:t>
            </a:r>
            <a:r>
              <a:rPr sz="2400" spc="-5" dirty="0">
                <a:latin typeface="Arial"/>
                <a:cs typeface="Arial"/>
              </a:rPr>
              <a:t>.</a:t>
            </a:r>
            <a:r>
              <a:rPr sz="2400" i="1" spc="-5" dirty="0">
                <a:latin typeface="Arial"/>
                <a:cs typeface="Arial"/>
              </a:rPr>
              <a:t>code </a:t>
            </a:r>
            <a:r>
              <a:rPr sz="2400" dirty="0">
                <a:latin typeface="Arial"/>
                <a:cs typeface="Arial"/>
              </a:rPr>
              <a:t>:=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1</a:t>
            </a:r>
            <a:r>
              <a:rPr sz="2400" spc="-5" dirty="0">
                <a:latin typeface="Arial"/>
                <a:cs typeface="Arial"/>
              </a:rPr>
              <a:t>.code ||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</a:t>
            </a:r>
            <a:r>
              <a:rPr sz="2400" spc="-7" baseline="-24305" dirty="0">
                <a:latin typeface="Arial"/>
                <a:cs typeface="Arial"/>
              </a:rPr>
              <a:t>2</a:t>
            </a:r>
            <a:r>
              <a:rPr sz="2400" spc="15" baseline="-243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.code ||</a:t>
            </a:r>
            <a:r>
              <a:rPr sz="2400" dirty="0">
                <a:latin typeface="Arial"/>
                <a:cs typeface="Arial"/>
              </a:rPr>
              <a:t> s</a:t>
            </a:r>
          </a:p>
          <a:p>
            <a:pPr marL="38100">
              <a:spcBef>
                <a:spcPts val="290"/>
              </a:spcBef>
            </a:pPr>
            <a:r>
              <a:rPr sz="2400" dirty="0" smtClean="0">
                <a:latin typeface="Arial"/>
                <a:cs typeface="Arial"/>
              </a:rPr>
              <a:t>}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963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66" y="132334"/>
            <a:ext cx="7574280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Using</a:t>
            </a:r>
            <a:r>
              <a:rPr spc="-20" dirty="0"/>
              <a:t> </a:t>
            </a:r>
            <a:r>
              <a:rPr dirty="0"/>
              <a:t>Fall</a:t>
            </a:r>
            <a:r>
              <a:rPr spc="-15" dirty="0"/>
              <a:t> </a:t>
            </a:r>
            <a:r>
              <a:rPr dirty="0"/>
              <a:t>Through</a:t>
            </a:r>
            <a:r>
              <a:rPr spc="-15" dirty="0"/>
              <a:t> </a:t>
            </a: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990574"/>
            <a:ext cx="6786245" cy="378206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spcBef>
                <a:spcPts val="484"/>
              </a:spcBef>
              <a:tabLst>
                <a:tab pos="5767070" algn="l"/>
              </a:tabLst>
            </a:pPr>
            <a:r>
              <a:rPr sz="3200" dirty="0">
                <a:latin typeface="Arial"/>
                <a:cs typeface="Arial"/>
              </a:rPr>
              <a:t>if (X</a:t>
            </a:r>
            <a:r>
              <a:rPr sz="3200" spc="-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&lt;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100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||</a:t>
            </a:r>
            <a:r>
              <a:rPr sz="3200" dirty="0">
                <a:latin typeface="Arial"/>
                <a:cs typeface="Arial"/>
              </a:rPr>
              <a:t> x</a:t>
            </a:r>
            <a:r>
              <a:rPr sz="3200" spc="1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&gt;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200 </a:t>
            </a:r>
            <a:r>
              <a:rPr sz="3200" dirty="0">
                <a:latin typeface="Arial"/>
                <a:cs typeface="Arial"/>
              </a:rPr>
              <a:t>&amp;&amp;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!=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y)	x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4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0;</a:t>
            </a:r>
            <a:endParaRPr sz="3200">
              <a:latin typeface="Arial"/>
              <a:cs typeface="Arial"/>
            </a:endParaRPr>
          </a:p>
          <a:p>
            <a:pPr marL="12700">
              <a:spcBef>
                <a:spcPts val="385"/>
              </a:spcBef>
            </a:pPr>
            <a:r>
              <a:rPr sz="3200" dirty="0">
                <a:latin typeface="Arial"/>
                <a:cs typeface="Arial"/>
              </a:rPr>
              <a:t>=&gt;</a:t>
            </a:r>
            <a:endParaRPr sz="3200">
              <a:latin typeface="Arial"/>
              <a:cs typeface="Arial"/>
            </a:endParaRPr>
          </a:p>
          <a:p>
            <a:pPr marL="927100" marR="1731645">
              <a:lnSpc>
                <a:spcPct val="110000"/>
              </a:lnSpc>
              <a:tabLst>
                <a:tab pos="2347595" algn="l"/>
              </a:tabLst>
            </a:pPr>
            <a:r>
              <a:rPr sz="3200" dirty="0">
                <a:latin typeface="Arial"/>
                <a:cs typeface="Arial"/>
              </a:rPr>
              <a:t>if x &lt; </a:t>
            </a:r>
            <a:r>
              <a:rPr sz="3200" spc="-5" dirty="0">
                <a:latin typeface="Arial"/>
                <a:cs typeface="Arial"/>
              </a:rPr>
              <a:t>100 goto </a:t>
            </a:r>
            <a:r>
              <a:rPr sz="3200" dirty="0">
                <a:latin typeface="Arial"/>
                <a:cs typeface="Arial"/>
              </a:rPr>
              <a:t>L2 </a:t>
            </a:r>
            <a:r>
              <a:rPr sz="3200" spc="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ifFalse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&gt;</a:t>
            </a:r>
            <a:r>
              <a:rPr sz="3200" spc="-5" dirty="0">
                <a:latin typeface="Arial"/>
                <a:cs typeface="Arial"/>
              </a:rPr>
              <a:t> 200</a:t>
            </a:r>
            <a:r>
              <a:rPr sz="3200" spc="-2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goto</a:t>
            </a:r>
            <a:r>
              <a:rPr sz="3200" spc="-3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L1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ifFalse	</a:t>
            </a:r>
            <a:r>
              <a:rPr sz="3200" dirty="0">
                <a:latin typeface="Arial"/>
                <a:cs typeface="Arial"/>
              </a:rPr>
              <a:t>x!=y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goto</a:t>
            </a:r>
            <a:r>
              <a:rPr sz="3200" spc="-2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L1</a:t>
            </a:r>
            <a:endParaRPr sz="3200">
              <a:latin typeface="Arial"/>
              <a:cs typeface="Arial"/>
            </a:endParaRPr>
          </a:p>
          <a:p>
            <a:pPr marL="12700" marR="4958080">
              <a:lnSpc>
                <a:spcPts val="4230"/>
              </a:lnSpc>
              <a:spcBef>
                <a:spcPts val="95"/>
              </a:spcBef>
              <a:tabLst>
                <a:tab pos="927100" algn="l"/>
              </a:tabLst>
            </a:pPr>
            <a:r>
              <a:rPr sz="3200" spc="-5" dirty="0">
                <a:latin typeface="Arial"/>
                <a:cs typeface="Arial"/>
              </a:rPr>
              <a:t>L2:	</a:t>
            </a:r>
            <a:r>
              <a:rPr sz="3200" dirty="0">
                <a:latin typeface="Arial"/>
                <a:cs typeface="Arial"/>
              </a:rPr>
              <a:t>x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=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0 </a:t>
            </a:r>
            <a:r>
              <a:rPr sz="3200" spc="-87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L1:</a:t>
            </a:r>
            <a:endParaRPr sz="32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48873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897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Problems to be solved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Translate the following </a:t>
            </a:r>
            <a:r>
              <a:rPr lang="en-IN" dirty="0" smtClean="0"/>
              <a:t>expressions with and without fall through</a:t>
            </a:r>
          </a:p>
          <a:p>
            <a:pPr lvl="1"/>
            <a:r>
              <a:rPr lang="en-IN" dirty="0" smtClean="0"/>
              <a:t>If (a==b &amp;&amp; c==d || e==f) x==1;</a:t>
            </a:r>
          </a:p>
          <a:p>
            <a:pPr lvl="1"/>
            <a:r>
              <a:rPr lang="en-IN" dirty="0"/>
              <a:t>If (a==b </a:t>
            </a:r>
            <a:r>
              <a:rPr lang="en-IN" dirty="0" smtClean="0"/>
              <a:t>|| </a:t>
            </a:r>
            <a:r>
              <a:rPr lang="en-IN" dirty="0"/>
              <a:t>c==d || e==f) x==1;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(a==b &amp;&amp; c==d &amp;&amp;</a:t>
            </a:r>
            <a:r>
              <a:rPr lang="en-IN" dirty="0" smtClean="0"/>
              <a:t> </a:t>
            </a:r>
            <a:r>
              <a:rPr lang="en-IN" dirty="0"/>
              <a:t>e==f) x==1</a:t>
            </a:r>
            <a:r>
              <a:rPr lang="en-IN" dirty="0" smtClean="0"/>
              <a:t>;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If a </a:t>
            </a:r>
            <a:r>
              <a:rPr lang="en-US" altLang="en-US" dirty="0"/>
              <a:t>&lt; b or c &lt; d and e &lt; f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	</a:t>
            </a:r>
            <a:r>
              <a:rPr lang="en-US" altLang="en-US" dirty="0" smtClean="0"/>
              <a:t>	</a:t>
            </a:r>
            <a:r>
              <a:rPr lang="en-US" altLang="en-US" sz="2000" dirty="0" smtClean="0"/>
              <a:t>while </a:t>
            </a:r>
            <a:r>
              <a:rPr lang="en-US" altLang="en-US" sz="2000" dirty="0"/>
              <a:t>a &lt; b do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/>
              <a:t>	     			</a:t>
            </a:r>
            <a:r>
              <a:rPr lang="en-US" altLang="en-US" sz="2000" dirty="0" smtClean="0"/>
              <a:t>if </a:t>
            </a:r>
            <a:r>
              <a:rPr lang="en-US" altLang="en-US" sz="2000" dirty="0"/>
              <a:t>c&lt;d then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/>
              <a:t>	           		</a:t>
            </a:r>
            <a:r>
              <a:rPr lang="en-US" altLang="en-US" sz="2000" dirty="0" smtClean="0"/>
              <a:t>  	</a:t>
            </a:r>
            <a:r>
              <a:rPr lang="en-US" altLang="en-US" sz="2000" dirty="0"/>
              <a:t>	x=</a:t>
            </a:r>
            <a:r>
              <a:rPr lang="en-US" altLang="en-US" sz="2000" dirty="0" err="1"/>
              <a:t>y+z</a:t>
            </a:r>
            <a:endParaRPr lang="en-US" altLang="en-US" sz="2000" dirty="0"/>
          </a:p>
          <a:p>
            <a:pPr>
              <a:lnSpc>
                <a:spcPct val="80000"/>
              </a:lnSpc>
              <a:buNone/>
            </a:pPr>
            <a:r>
              <a:rPr lang="en-US" altLang="en-US" sz="2000" dirty="0"/>
              <a:t>				     else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/>
              <a:t>	           				x=y-z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814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9613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mtClean="0"/>
              <a:t>Backpatching</a:t>
            </a:r>
            <a:br>
              <a:rPr lang="en-IN" smtClean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146219" y="1905504"/>
            <a:ext cx="1034173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A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key problem </a:t>
            </a:r>
            <a:r>
              <a:rPr lang="en-IN" sz="2800" dirty="0">
                <a:latin typeface="Times New Roman" panose="02020603050405020304" pitchFamily="18" charset="0"/>
              </a:rPr>
              <a:t>when generating code for </a:t>
            </a:r>
            <a:r>
              <a:rPr lang="en-IN" sz="2800" dirty="0" err="1">
                <a:latin typeface="Times New Roman" panose="02020603050405020304" pitchFamily="18" charset="0"/>
              </a:rPr>
              <a:t>boolean</a:t>
            </a:r>
            <a:r>
              <a:rPr lang="en-IN" sz="2800" dirty="0">
                <a:latin typeface="Times New Roman" panose="02020603050405020304" pitchFamily="18" charset="0"/>
              </a:rPr>
              <a:t> expressions and </a:t>
            </a:r>
            <a:r>
              <a:rPr lang="en-IN" sz="2800" dirty="0" smtClean="0">
                <a:latin typeface="Times New Roman" panose="02020603050405020304" pitchFamily="18" charset="0"/>
              </a:rPr>
              <a:t>flow-of-control statements </a:t>
            </a:r>
            <a:r>
              <a:rPr lang="en-IN" sz="2800" dirty="0">
                <a:latin typeface="Times New Roman" panose="02020603050405020304" pitchFamily="18" charset="0"/>
              </a:rPr>
              <a:t>is that of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matching a jump instruction with the target of the jump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For </a:t>
            </a:r>
            <a:r>
              <a:rPr lang="en-IN" sz="2800" dirty="0">
                <a:latin typeface="Times New Roman" panose="02020603050405020304" pitchFamily="18" charset="0"/>
              </a:rPr>
              <a:t>example, the translation of the </a:t>
            </a:r>
            <a:r>
              <a:rPr lang="en-IN" sz="2800" dirty="0" err="1">
                <a:latin typeface="Times New Roman" panose="02020603050405020304" pitchFamily="18" charset="0"/>
              </a:rPr>
              <a:t>boolean</a:t>
            </a:r>
            <a:r>
              <a:rPr lang="en-IN" sz="2800" dirty="0">
                <a:latin typeface="Times New Roman" panose="02020603050405020304" pitchFamily="18" charset="0"/>
              </a:rPr>
              <a:t> expression B in if </a:t>
            </a:r>
            <a:r>
              <a:rPr lang="en-IN" sz="2800" dirty="0">
                <a:latin typeface="Arial" panose="020B0604020202020204" pitchFamily="34" charset="0"/>
              </a:rPr>
              <a:t>( </a:t>
            </a:r>
            <a:r>
              <a:rPr lang="en-IN" sz="2800" dirty="0">
                <a:latin typeface="Times New Roman" panose="02020603050405020304" pitchFamily="18" charset="0"/>
              </a:rPr>
              <a:t>B </a:t>
            </a:r>
            <a:r>
              <a:rPr lang="en-IN" sz="2800" dirty="0">
                <a:latin typeface="Arial" panose="020B0604020202020204" pitchFamily="34" charset="0"/>
              </a:rPr>
              <a:t>) </a:t>
            </a:r>
            <a:r>
              <a:rPr lang="en-IN" sz="2800" i="1" dirty="0">
                <a:latin typeface="Times New Roman" panose="02020603050405020304" pitchFamily="18" charset="0"/>
              </a:rPr>
              <a:t>S </a:t>
            </a:r>
            <a:r>
              <a:rPr lang="en-IN" sz="2800" dirty="0" smtClean="0">
                <a:latin typeface="Times New Roman" panose="02020603050405020304" pitchFamily="18" charset="0"/>
              </a:rPr>
              <a:t>contains a </a:t>
            </a:r>
            <a:r>
              <a:rPr lang="en-IN" sz="2800" dirty="0">
                <a:latin typeface="Times New Roman" panose="02020603050405020304" pitchFamily="18" charset="0"/>
              </a:rPr>
              <a:t>jump, for when B is false, to the instruction following the code for S. </a:t>
            </a:r>
            <a:endParaRPr lang="en-IN" sz="28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 smtClean="0">
                <a:latin typeface="Times New Roman" panose="02020603050405020304" pitchFamily="18" charset="0"/>
              </a:rPr>
              <a:t>In a </a:t>
            </a:r>
            <a:r>
              <a:rPr lang="en-IN" sz="28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one-pass</a:t>
            </a:r>
            <a:r>
              <a:rPr lang="en-IN" sz="2800" dirty="0" smtClean="0">
                <a:latin typeface="Times New Roman" panose="02020603050405020304" pitchFamily="18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</a:rPr>
              <a:t>translation, B must be translated </a:t>
            </a: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before S is examined</a:t>
            </a:r>
            <a:r>
              <a:rPr lang="en-IN" sz="2800" dirty="0" smtClean="0">
                <a:latin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</a:rPr>
              <a:t>What </a:t>
            </a:r>
            <a:r>
              <a:rPr lang="en-IN" sz="2800" dirty="0" smtClean="0">
                <a:latin typeface="Times New Roman" panose="02020603050405020304" pitchFamily="18" charset="0"/>
              </a:rPr>
              <a:t>then is </a:t>
            </a:r>
            <a:r>
              <a:rPr lang="en-IN" sz="2800" dirty="0">
                <a:latin typeface="Times New Roman" panose="02020603050405020304" pitchFamily="18" charset="0"/>
              </a:rPr>
              <a:t>the target of the </a:t>
            </a:r>
            <a:r>
              <a:rPr lang="en-IN" sz="2000" dirty="0" err="1">
                <a:latin typeface="Arial" panose="020B0604020202020204" pitchFamily="34" charset="0"/>
              </a:rPr>
              <a:t>goto</a:t>
            </a:r>
            <a:r>
              <a:rPr lang="en-IN" sz="2000" dirty="0">
                <a:latin typeface="Arial" panose="020B0604020202020204" pitchFamily="34" charset="0"/>
              </a:rPr>
              <a:t> </a:t>
            </a:r>
            <a:r>
              <a:rPr lang="en-IN" sz="2800" dirty="0">
                <a:latin typeface="Times New Roman" panose="02020603050405020304" pitchFamily="18" charset="0"/>
              </a:rPr>
              <a:t>that jumps over the code for </a:t>
            </a:r>
            <a:r>
              <a:rPr lang="en-IN" sz="3600" dirty="0">
                <a:latin typeface="Times New Roman" panose="02020603050405020304" pitchFamily="18" charset="0"/>
              </a:rPr>
              <a:t>S</a:t>
            </a:r>
            <a:r>
              <a:rPr lang="en-IN" sz="3600" dirty="0" smtClean="0">
                <a:latin typeface="Times New Roman" panose="02020603050405020304" pitchFamily="18" charset="0"/>
              </a:rPr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96688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the examples of the previous lectures for implementing syntax-directed definitions, the easiest way is to use two passes.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First </a:t>
            </a:r>
            <a:r>
              <a:rPr lang="en-US" altLang="en-US" dirty="0"/>
              <a:t>syntax tree is constructed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Then </a:t>
            </a:r>
            <a:r>
              <a:rPr lang="en-US" altLang="en-US" dirty="0"/>
              <a:t>traversed in depth-first order to compute the translations given in the definition.  </a:t>
            </a:r>
          </a:p>
          <a:p>
            <a:r>
              <a:rPr lang="en-US" altLang="en-US" dirty="0" smtClean="0"/>
              <a:t>Problem </a:t>
            </a:r>
            <a:r>
              <a:rPr lang="en-US" altLang="en-US" dirty="0"/>
              <a:t>in generating three address codes in a single pass for Boolean expressions and flow of control statements is </a:t>
            </a:r>
            <a:r>
              <a:rPr lang="en-US" altLang="en-US" dirty="0" smtClean="0"/>
              <a:t>:</a:t>
            </a:r>
          </a:p>
          <a:p>
            <a:pPr lvl="1"/>
            <a:r>
              <a:rPr lang="en-US" altLang="en-US" dirty="0" smtClean="0"/>
              <a:t>We </a:t>
            </a:r>
            <a:r>
              <a:rPr lang="en-US" altLang="en-US" dirty="0"/>
              <a:t>may not know the labels that control must go to at the time jump statements are generated.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45651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This problem is solved by generating a series of branch statements with the </a:t>
            </a:r>
            <a:r>
              <a:rPr lang="en-US" altLang="en-US" dirty="0">
                <a:solidFill>
                  <a:srgbClr val="FF0000"/>
                </a:solidFill>
              </a:rPr>
              <a:t>targets of the jumps </a:t>
            </a:r>
            <a:r>
              <a:rPr lang="en-US" altLang="en-US" dirty="0"/>
              <a:t>temporarily </a:t>
            </a:r>
            <a:r>
              <a:rPr lang="en-US" altLang="en-US" dirty="0">
                <a:solidFill>
                  <a:srgbClr val="FF0000"/>
                </a:solidFill>
              </a:rPr>
              <a:t>left unspecified</a:t>
            </a:r>
            <a:r>
              <a:rPr lang="en-US" altLang="en-US" dirty="0"/>
              <a:t>. </a:t>
            </a:r>
          </a:p>
          <a:p>
            <a:r>
              <a:rPr lang="en-US" altLang="en-US" dirty="0"/>
              <a:t>Each such statement will be </a:t>
            </a:r>
            <a:r>
              <a:rPr lang="en-US" altLang="en-US" dirty="0">
                <a:solidFill>
                  <a:srgbClr val="FF0000"/>
                </a:solidFill>
              </a:rPr>
              <a:t>put on a list of </a:t>
            </a:r>
            <a:r>
              <a:rPr lang="en-US" altLang="en-US" dirty="0" err="1">
                <a:solidFill>
                  <a:srgbClr val="FF0000"/>
                </a:solidFill>
              </a:rPr>
              <a:t>goto</a:t>
            </a:r>
            <a:r>
              <a:rPr lang="en-US" altLang="en-US" dirty="0">
                <a:solidFill>
                  <a:srgbClr val="FF0000"/>
                </a:solidFill>
              </a:rPr>
              <a:t> statements </a:t>
            </a:r>
            <a:r>
              <a:rPr lang="en-US" altLang="en-US" dirty="0"/>
              <a:t>whose labels will be filled in when the proper label can be determined.</a:t>
            </a:r>
          </a:p>
          <a:p>
            <a:r>
              <a:rPr lang="en-US" altLang="en-US" dirty="0"/>
              <a:t>This </a:t>
            </a:r>
            <a:r>
              <a:rPr lang="en-US" altLang="en-US" dirty="0">
                <a:solidFill>
                  <a:srgbClr val="FF0000"/>
                </a:solidFill>
              </a:rPr>
              <a:t>subsequent filling of addresses </a:t>
            </a:r>
            <a:r>
              <a:rPr lang="en-US" altLang="en-US" dirty="0"/>
              <a:t>for the determined labels  is called </a:t>
            </a:r>
            <a:r>
              <a:rPr lang="en-US" altLang="en-US" dirty="0">
                <a:solidFill>
                  <a:srgbClr val="FF0000"/>
                </a:solidFill>
              </a:rPr>
              <a:t>BACKPATCHING</a:t>
            </a:r>
            <a:r>
              <a:rPr lang="en-US" altLang="en-US" dirty="0"/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For implementing </a:t>
            </a:r>
            <a:r>
              <a:rPr lang="en-US" altLang="en-US" dirty="0" err="1"/>
              <a:t>Backpatching</a:t>
            </a:r>
            <a:r>
              <a:rPr lang="en-US" altLang="en-US" dirty="0"/>
              <a:t>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Instructions are generated </a:t>
            </a:r>
            <a:r>
              <a:rPr lang="en-US" altLang="en-US" dirty="0"/>
              <a:t>into </a:t>
            </a:r>
            <a:r>
              <a:rPr lang="en-US" altLang="en-US" dirty="0" smtClean="0"/>
              <a:t>an instruction </a:t>
            </a:r>
            <a:r>
              <a:rPr lang="en-US" altLang="en-US" dirty="0"/>
              <a:t>array </a:t>
            </a:r>
          </a:p>
          <a:p>
            <a:pPr lvl="1"/>
            <a:r>
              <a:rPr lang="en-US" altLang="en-US" dirty="0" smtClean="0"/>
              <a:t>Labels act as </a:t>
            </a:r>
            <a:r>
              <a:rPr lang="en-US" altLang="en-US" dirty="0"/>
              <a:t>indices to this array.</a:t>
            </a:r>
          </a:p>
          <a:p>
            <a:r>
              <a:rPr lang="en-US" altLang="en-US" dirty="0"/>
              <a:t>To manipulate list </a:t>
            </a:r>
            <a:r>
              <a:rPr lang="en-US" altLang="en-US" dirty="0" smtClean="0"/>
              <a:t>of </a:t>
            </a:r>
            <a:r>
              <a:rPr lang="en-US" altLang="en-US" dirty="0"/>
              <a:t>labels </a:t>
            </a:r>
            <a:r>
              <a:rPr lang="en-US" altLang="en-US" dirty="0" smtClean="0"/>
              <a:t>, </a:t>
            </a:r>
            <a:r>
              <a:rPr lang="en-US" altLang="en-US" dirty="0" smtClean="0">
                <a:solidFill>
                  <a:srgbClr val="FF0000"/>
                </a:solidFill>
              </a:rPr>
              <a:t>three functions </a:t>
            </a:r>
            <a:r>
              <a:rPr lang="en-US" altLang="en-US" dirty="0" smtClean="0"/>
              <a:t>are used: </a:t>
            </a:r>
          </a:p>
          <a:p>
            <a:pPr lvl="1"/>
            <a:r>
              <a:rPr lang="en-US" altLang="en-US" dirty="0" err="1" smtClean="0"/>
              <a:t>makelist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i</a:t>
            </a:r>
            <a:r>
              <a:rPr lang="en-US" altLang="en-US" dirty="0" smtClean="0"/>
              <a:t>)</a:t>
            </a:r>
          </a:p>
          <a:p>
            <a:pPr lvl="1"/>
            <a:r>
              <a:rPr lang="en-US" altLang="en-US" dirty="0" smtClean="0"/>
              <a:t>merge(</a:t>
            </a:r>
            <a:r>
              <a:rPr lang="en-US" altLang="en-US" dirty="0" smtClean="0">
                <a:cs typeface="Arial" panose="020B0604020202020204" pitchFamily="34" charset="0"/>
              </a:rPr>
              <a:t>p</a:t>
            </a:r>
            <a:r>
              <a:rPr lang="en-US" altLang="en-US" sz="1400" dirty="0" smtClean="0">
                <a:cs typeface="Arial" panose="020B0604020202020204" pitchFamily="34" charset="0"/>
              </a:rPr>
              <a:t>1,</a:t>
            </a:r>
            <a:r>
              <a:rPr lang="en-US" altLang="en-US" dirty="0" smtClean="0"/>
              <a:t>p</a:t>
            </a:r>
            <a:r>
              <a:rPr lang="en-US" altLang="en-US" sz="1400" dirty="0" smtClean="0">
                <a:cs typeface="Arial" panose="020B0604020202020204" pitchFamily="34" charset="0"/>
              </a:rPr>
              <a:t>2</a:t>
            </a:r>
            <a:r>
              <a:rPr lang="en-US" altLang="en-US" dirty="0"/>
              <a:t>) and </a:t>
            </a:r>
            <a:endParaRPr lang="en-US" altLang="en-US" dirty="0" smtClean="0"/>
          </a:p>
          <a:p>
            <a:pPr lvl="1"/>
            <a:r>
              <a:rPr lang="en-US" altLang="en-US" dirty="0" err="1" smtClean="0"/>
              <a:t>backpatch</a:t>
            </a:r>
            <a:r>
              <a:rPr lang="en-US" altLang="en-US" dirty="0" smtClean="0"/>
              <a:t>(</a:t>
            </a:r>
            <a:r>
              <a:rPr lang="en-US" altLang="en-US" dirty="0" err="1" smtClean="0"/>
              <a:t>p,i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45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Three-address instruction 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9836" cy="479684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Indexed </a:t>
            </a:r>
            <a:r>
              <a:rPr lang="en-US" dirty="0"/>
              <a:t>copy instructions of the form x = y[</a:t>
            </a:r>
            <a:r>
              <a:rPr lang="en-US" dirty="0" err="1"/>
              <a:t>i</a:t>
            </a:r>
            <a:r>
              <a:rPr lang="en-US" dirty="0"/>
              <a:t>] and x[</a:t>
            </a:r>
            <a:r>
              <a:rPr lang="en-US" dirty="0" err="1"/>
              <a:t>i</a:t>
            </a:r>
            <a:r>
              <a:rPr lang="en-US" dirty="0"/>
              <a:t>]=y. </a:t>
            </a:r>
            <a:endParaRPr lang="en-US" dirty="0" smtClean="0"/>
          </a:p>
          <a:p>
            <a:pPr lvl="1"/>
            <a:r>
              <a:rPr lang="en-US" dirty="0" smtClean="0"/>
              <a:t>The instruction </a:t>
            </a:r>
            <a:r>
              <a:rPr lang="en-US" dirty="0"/>
              <a:t>x = y[</a:t>
            </a:r>
            <a:r>
              <a:rPr lang="en-US" dirty="0" err="1"/>
              <a:t>i</a:t>
            </a:r>
            <a:r>
              <a:rPr lang="en-US" dirty="0"/>
              <a:t>] sets x to the value in the location </a:t>
            </a:r>
            <a:r>
              <a:rPr lang="en-US" dirty="0" err="1"/>
              <a:t>i</a:t>
            </a:r>
            <a:r>
              <a:rPr lang="en-US" dirty="0"/>
              <a:t> memory units beyond</a:t>
            </a:r>
          </a:p>
          <a:p>
            <a:pPr lvl="1"/>
            <a:r>
              <a:rPr lang="en-US" dirty="0"/>
              <a:t>location y.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instruction x[</a:t>
            </a:r>
            <a:r>
              <a:rPr lang="en-US" dirty="0" err="1"/>
              <a:t>i</a:t>
            </a:r>
            <a:r>
              <a:rPr lang="en-US" dirty="0"/>
              <a:t>]=y sets the contents of the location </a:t>
            </a:r>
            <a:r>
              <a:rPr lang="en-US" dirty="0" smtClean="0"/>
              <a:t>I units </a:t>
            </a:r>
            <a:r>
              <a:rPr lang="en-US" dirty="0"/>
              <a:t>beyond x to the value of y.</a:t>
            </a:r>
          </a:p>
          <a:p>
            <a:r>
              <a:rPr lang="en-US" dirty="0" smtClean="0"/>
              <a:t>Address </a:t>
            </a:r>
            <a:r>
              <a:rPr lang="en-US" dirty="0"/>
              <a:t>and pointer assignments of the form x = &amp;y, x = *y, and * x = y.</a:t>
            </a:r>
          </a:p>
          <a:p>
            <a:pPr lvl="1"/>
            <a:r>
              <a:rPr lang="en-US" dirty="0"/>
              <a:t>The instruction x = &amp;y sets the </a:t>
            </a:r>
            <a:r>
              <a:rPr lang="en-US" dirty="0" err="1"/>
              <a:t>r-value</a:t>
            </a:r>
            <a:r>
              <a:rPr lang="en-US" dirty="0"/>
              <a:t> of x to be the location (l-value</a:t>
            </a:r>
            <a:r>
              <a:rPr lang="en-US" dirty="0" smtClean="0"/>
              <a:t>) of y.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Presumably y is a name, perhaps a temporary, that denotes </a:t>
            </a:r>
            <a:r>
              <a:rPr lang="en-US" dirty="0" smtClean="0"/>
              <a:t>an expression </a:t>
            </a:r>
            <a:r>
              <a:rPr lang="en-US" dirty="0"/>
              <a:t>with an l-value such as A[</a:t>
            </a:r>
            <a:r>
              <a:rPr lang="en-US" dirty="0" err="1"/>
              <a:t>i</a:t>
            </a:r>
            <a:r>
              <a:rPr lang="en-US" dirty="0"/>
              <a:t>][j], and x is a pointer name </a:t>
            </a:r>
            <a:r>
              <a:rPr lang="en-US" dirty="0" smtClean="0"/>
              <a:t>or temporary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/>
              <a:t>the instruction x = * y, presumably y is a pointer or </a:t>
            </a:r>
            <a:r>
              <a:rPr lang="en-US" dirty="0" smtClean="0"/>
              <a:t>a temporary </a:t>
            </a:r>
            <a:r>
              <a:rPr lang="en-US" dirty="0"/>
              <a:t>whose </a:t>
            </a:r>
            <a:r>
              <a:rPr lang="en-US" dirty="0" err="1"/>
              <a:t>r-value</a:t>
            </a:r>
            <a:r>
              <a:rPr lang="en-US" dirty="0"/>
              <a:t> is a location.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 err="1"/>
              <a:t>r-value</a:t>
            </a:r>
            <a:r>
              <a:rPr lang="en-US" dirty="0"/>
              <a:t> of x is made </a:t>
            </a:r>
            <a:r>
              <a:rPr lang="en-US" dirty="0" smtClean="0"/>
              <a:t>equal to </a:t>
            </a:r>
            <a:r>
              <a:rPr lang="en-US" dirty="0"/>
              <a:t>the contents of that location. </a:t>
            </a:r>
            <a:endParaRPr lang="en-US" dirty="0" smtClean="0"/>
          </a:p>
          <a:p>
            <a:pPr lvl="1"/>
            <a:r>
              <a:rPr lang="en-US" dirty="0" smtClean="0"/>
              <a:t>Finally</a:t>
            </a:r>
            <a:r>
              <a:rPr lang="en-US" dirty="0"/>
              <a:t>, * x = y sets the </a:t>
            </a:r>
            <a:r>
              <a:rPr lang="en-US" dirty="0" err="1"/>
              <a:t>r-value</a:t>
            </a:r>
            <a:r>
              <a:rPr lang="en-US" dirty="0"/>
              <a:t> </a:t>
            </a:r>
            <a:r>
              <a:rPr lang="en-US"/>
              <a:t>of </a:t>
            </a:r>
            <a:r>
              <a:rPr lang="en-US" smtClean="0"/>
              <a:t>the object </a:t>
            </a:r>
            <a:r>
              <a:rPr lang="en-US" dirty="0"/>
              <a:t>pointed to by x to the </a:t>
            </a:r>
            <a:r>
              <a:rPr lang="en-US" dirty="0" err="1"/>
              <a:t>r-value</a:t>
            </a:r>
            <a:r>
              <a:rPr lang="en-US" dirty="0"/>
              <a:t> of 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3911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1752600"/>
            <a:ext cx="7772400" cy="4114800"/>
          </a:xfrm>
        </p:spPr>
        <p:txBody>
          <a:bodyPr/>
          <a:lstStyle/>
          <a:p>
            <a:pPr marL="609600" indent="-609600"/>
            <a:r>
              <a:rPr lang="en-US" altLang="en-US" dirty="0" err="1">
                <a:solidFill>
                  <a:srgbClr val="FF0000"/>
                </a:solidFill>
              </a:rPr>
              <a:t>makelist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i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/>
              <a:t>: creates a new list containing only </a:t>
            </a:r>
            <a:r>
              <a:rPr lang="en-US" altLang="en-US" dirty="0" err="1"/>
              <a:t>i</a:t>
            </a:r>
            <a:r>
              <a:rPr lang="en-US" altLang="en-US" dirty="0"/>
              <a:t>, an index into the array of </a:t>
            </a:r>
            <a:r>
              <a:rPr lang="en-US" altLang="en-US" dirty="0" smtClean="0"/>
              <a:t>instructions </a:t>
            </a:r>
            <a:r>
              <a:rPr lang="en-US" altLang="en-US" dirty="0"/>
              <a:t>and returns pointer to the list it has made. </a:t>
            </a:r>
          </a:p>
          <a:p>
            <a:pPr marL="609600" indent="-609600"/>
            <a:r>
              <a:rPr lang="en-US" altLang="en-US" dirty="0">
                <a:solidFill>
                  <a:srgbClr val="FF0000"/>
                </a:solidFill>
              </a:rPr>
              <a:t>merge(</a:t>
            </a:r>
            <a:r>
              <a:rPr lang="en-US" altLang="en-US" dirty="0" err="1">
                <a:solidFill>
                  <a:srgbClr val="FF0000"/>
                </a:solidFill>
              </a:rPr>
              <a:t>i,j</a:t>
            </a:r>
            <a:r>
              <a:rPr lang="en-US" altLang="en-US" dirty="0">
                <a:solidFill>
                  <a:srgbClr val="FF0000"/>
                </a:solidFill>
              </a:rPr>
              <a:t>) </a:t>
            </a:r>
            <a:r>
              <a:rPr lang="en-US" altLang="en-US" dirty="0"/>
              <a:t>– concatenates the lists pointed to by </a:t>
            </a:r>
            <a:r>
              <a:rPr lang="en-US" altLang="en-US" dirty="0" err="1"/>
              <a:t>i</a:t>
            </a:r>
            <a:r>
              <a:rPr lang="en-US" altLang="en-US" dirty="0"/>
              <a:t> and j ,and returns a pointer to the concatenated list. </a:t>
            </a:r>
          </a:p>
          <a:p>
            <a:pPr marL="609600" indent="-609600"/>
            <a:r>
              <a:rPr lang="en-US" altLang="en-US" dirty="0" err="1">
                <a:solidFill>
                  <a:srgbClr val="FF0000"/>
                </a:solidFill>
              </a:rPr>
              <a:t>backpatch</a:t>
            </a:r>
            <a:r>
              <a:rPr lang="en-US" altLang="en-US" dirty="0">
                <a:solidFill>
                  <a:srgbClr val="FF0000"/>
                </a:solidFill>
              </a:rPr>
              <a:t>(</a:t>
            </a:r>
            <a:r>
              <a:rPr lang="en-US" altLang="en-US" dirty="0" err="1">
                <a:solidFill>
                  <a:srgbClr val="FF0000"/>
                </a:solidFill>
              </a:rPr>
              <a:t>p,i</a:t>
            </a:r>
            <a:r>
              <a:rPr lang="en-US" altLang="en-US" dirty="0">
                <a:solidFill>
                  <a:srgbClr val="FF0000"/>
                </a:solidFill>
              </a:rPr>
              <a:t>)</a:t>
            </a:r>
            <a:r>
              <a:rPr lang="en-US" altLang="en-US" dirty="0"/>
              <a:t> – inserts </a:t>
            </a:r>
            <a:r>
              <a:rPr lang="en-US" altLang="en-US" dirty="0" err="1"/>
              <a:t>i</a:t>
            </a:r>
            <a:r>
              <a:rPr lang="en-US" altLang="en-US" dirty="0"/>
              <a:t> as the target label for each of the statements on the list pointed to by p.</a:t>
            </a:r>
          </a:p>
          <a:p>
            <a:pPr marL="609600" indent="-609600"/>
            <a:endParaRPr lang="en-US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7311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Let’s now try to construct the translation scheme for Boolean expression.</a:t>
            </a:r>
          </a:p>
          <a:p>
            <a:pPr>
              <a:lnSpc>
                <a:spcPct val="80000"/>
              </a:lnSpc>
            </a:pPr>
            <a:r>
              <a:rPr lang="en-US" altLang="en-US" sz="2400" dirty="0" smtClean="0"/>
              <a:t>Let </a:t>
            </a:r>
            <a:r>
              <a:rPr lang="en-US" altLang="en-US" sz="2400" dirty="0"/>
              <a:t>the grammar be: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 </a:t>
            </a:r>
            <a:r>
              <a:rPr lang="en-US" altLang="en-US" sz="2400" dirty="0" smtClean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 </a:t>
            </a:r>
            <a:r>
              <a:rPr lang="en-US" altLang="en-US" sz="2400" dirty="0" smtClean="0">
                <a:cs typeface="Arial" panose="020B0604020202020204" pitchFamily="34" charset="0"/>
              </a:rPr>
              <a:t>B</a:t>
            </a:r>
            <a:r>
              <a:rPr lang="en-US" altLang="en-US" sz="1400" dirty="0">
                <a:cs typeface="Arial" panose="020B0604020202020204" pitchFamily="34" charset="0"/>
              </a:rPr>
              <a:t>1 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or </a:t>
            </a:r>
            <a:r>
              <a:rPr lang="en-US" altLang="en-US" sz="2400" dirty="0" smtClean="0">
                <a:cs typeface="Arial" panose="020B0604020202020204" pitchFamily="34" charset="0"/>
              </a:rPr>
              <a:t>MB</a:t>
            </a:r>
            <a:r>
              <a:rPr lang="en-US" altLang="en-US" sz="1400" dirty="0" smtClean="0">
                <a:cs typeface="Arial" panose="020B0604020202020204" pitchFamily="34" charset="0"/>
              </a:rPr>
              <a:t>2</a:t>
            </a:r>
            <a:endParaRPr lang="en-US" altLang="en-US" sz="1400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 </a:t>
            </a:r>
            <a:r>
              <a:rPr lang="en-US" altLang="en-US" sz="2400" dirty="0"/>
              <a:t>B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→ </a:t>
            </a:r>
            <a:r>
              <a:rPr lang="en-US" altLang="en-US" sz="2400" dirty="0" smtClean="0">
                <a:cs typeface="Arial" panose="020B0604020202020204" pitchFamily="34" charset="0"/>
              </a:rPr>
              <a:t>B</a:t>
            </a:r>
            <a:r>
              <a:rPr lang="en-US" altLang="en-US" sz="1400" dirty="0" smtClean="0">
                <a:cs typeface="Arial" panose="020B0604020202020204" pitchFamily="34" charset="0"/>
              </a:rPr>
              <a:t>1 </a:t>
            </a:r>
            <a:r>
              <a:rPr lang="en-US" altLang="en-US" sz="2400" dirty="0" smtClean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and </a:t>
            </a:r>
            <a:r>
              <a:rPr lang="en-US" altLang="en-US" sz="2400" dirty="0" smtClean="0">
                <a:cs typeface="Arial" panose="020B0604020202020204" pitchFamily="34" charset="0"/>
              </a:rPr>
              <a:t>MB</a:t>
            </a:r>
            <a:r>
              <a:rPr lang="en-US" altLang="en-US" sz="1400" dirty="0" smtClean="0">
                <a:cs typeface="Arial" panose="020B0604020202020204" pitchFamily="34" charset="0"/>
              </a:rPr>
              <a:t>2</a:t>
            </a:r>
            <a:endParaRPr lang="en-US" altLang="en-US" sz="1400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</a:t>
            </a:r>
            <a:r>
              <a:rPr lang="en-US" altLang="en-US" sz="2400" dirty="0"/>
              <a:t>B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→ not </a:t>
            </a:r>
            <a:r>
              <a:rPr lang="en-US" altLang="en-US" sz="2400" dirty="0" smtClean="0">
                <a:cs typeface="Arial" panose="020B0604020202020204" pitchFamily="34" charset="0"/>
              </a:rPr>
              <a:t>B</a:t>
            </a:r>
            <a:r>
              <a:rPr lang="en-US" altLang="en-US" sz="1400" dirty="0" smtClean="0">
                <a:cs typeface="Arial" panose="020B0604020202020204" pitchFamily="34" charset="0"/>
              </a:rPr>
              <a:t>1 </a:t>
            </a:r>
            <a:endParaRPr lang="en-US" altLang="en-US" sz="2400" dirty="0">
              <a:cs typeface="Arial" panose="020B0604020202020204" pitchFamily="34" charset="0"/>
            </a:endParaRP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	 </a:t>
            </a:r>
            <a:r>
              <a:rPr lang="en-US" altLang="en-US" sz="2400" dirty="0"/>
              <a:t>B</a:t>
            </a:r>
            <a:r>
              <a:rPr lang="en-US" altLang="en-US" sz="2400" dirty="0" smtClean="0"/>
              <a:t> </a:t>
            </a:r>
            <a:r>
              <a:rPr lang="en-US" altLang="en-US" sz="2400" dirty="0">
                <a:cs typeface="Arial" panose="020B0604020202020204" pitchFamily="34" charset="0"/>
              </a:rPr>
              <a:t>→ </a:t>
            </a:r>
            <a:r>
              <a:rPr lang="en-US" altLang="en-US" sz="2400" dirty="0" smtClean="0">
                <a:cs typeface="Arial" panose="020B0604020202020204" pitchFamily="34" charset="0"/>
              </a:rPr>
              <a:t>(B</a:t>
            </a:r>
            <a:r>
              <a:rPr lang="en-US" altLang="en-US" sz="1400" dirty="0" smtClean="0">
                <a:cs typeface="Arial" panose="020B0604020202020204" pitchFamily="34" charset="0"/>
              </a:rPr>
              <a:t>1</a:t>
            </a:r>
            <a:r>
              <a:rPr lang="en-US" altLang="en-US" sz="2400" dirty="0">
                <a:cs typeface="Arial" panose="020B0604020202020204" pitchFamily="34" charset="0"/>
              </a:rPr>
              <a:t>)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</a:t>
            </a:r>
            <a:r>
              <a:rPr lang="en-US" altLang="en-US" sz="2400" dirty="0" smtClean="0">
                <a:cs typeface="Arial" panose="020B0604020202020204" pitchFamily="34" charset="0"/>
              </a:rPr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 id</a:t>
            </a:r>
            <a:r>
              <a:rPr lang="en-US" altLang="en-US" sz="1400" dirty="0">
                <a:cs typeface="Arial" panose="020B0604020202020204" pitchFamily="34" charset="0"/>
              </a:rPr>
              <a:t>1 </a:t>
            </a:r>
            <a:r>
              <a:rPr lang="en-US" altLang="en-US" sz="2400" dirty="0" err="1">
                <a:cs typeface="Arial" panose="020B0604020202020204" pitchFamily="34" charset="0"/>
              </a:rPr>
              <a:t>relop</a:t>
            </a:r>
            <a:r>
              <a:rPr lang="en-US" altLang="en-US" sz="2400" dirty="0">
                <a:cs typeface="Arial" panose="020B0604020202020204" pitchFamily="34" charset="0"/>
              </a:rPr>
              <a:t> id</a:t>
            </a:r>
            <a:r>
              <a:rPr lang="en-US" altLang="en-US" sz="1400" dirty="0">
                <a:cs typeface="Arial" panose="020B0604020202020204" pitchFamily="34" charset="0"/>
              </a:rPr>
              <a:t>2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</a:t>
            </a:r>
            <a:r>
              <a:rPr lang="en-US" altLang="en-US" sz="2400" dirty="0" smtClean="0">
                <a:cs typeface="Arial" panose="020B0604020202020204" pitchFamily="34" charset="0"/>
              </a:rPr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 false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</a:t>
            </a:r>
            <a:r>
              <a:rPr lang="en-US" altLang="en-US" sz="2400" dirty="0" smtClean="0">
                <a:cs typeface="Arial" panose="020B0604020202020204" pitchFamily="34" charset="0"/>
              </a:rPr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 true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cs typeface="Arial" panose="020B0604020202020204" pitchFamily="34" charset="0"/>
              </a:rPr>
              <a:t>     M → </a:t>
            </a:r>
            <a:r>
              <a:rPr lang="el-GR" altLang="en-US" sz="2400" dirty="0">
                <a:cs typeface="Arial" panose="020B0604020202020204" pitchFamily="34" charset="0"/>
              </a:rPr>
              <a:t>ε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9231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What we have done is inserting a marker non-terminal M into the grammar to cause a semantic action to pick up, at appropriate times the index of the next </a:t>
            </a:r>
            <a:r>
              <a:rPr lang="en-US" altLang="en-US" dirty="0" err="1" smtClean="0"/>
              <a:t>instructionto</a:t>
            </a:r>
            <a:r>
              <a:rPr lang="en-US" altLang="en-US" dirty="0" smtClean="0"/>
              <a:t> </a:t>
            </a:r>
            <a:r>
              <a:rPr lang="en-US" altLang="en-US" dirty="0"/>
              <a:t>be generated.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This is done by the </a:t>
            </a:r>
            <a:r>
              <a:rPr lang="en-US" altLang="en-US" dirty="0">
                <a:solidFill>
                  <a:srgbClr val="FF0000"/>
                </a:solidFill>
              </a:rPr>
              <a:t>semantic action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{ </a:t>
            </a:r>
            <a:r>
              <a:rPr lang="en-US" altLang="en-US" dirty="0" err="1" smtClean="0">
                <a:solidFill>
                  <a:srgbClr val="FF0000"/>
                </a:solidFill>
              </a:rPr>
              <a:t>M.instr</a:t>
            </a:r>
            <a:r>
              <a:rPr lang="en-US" altLang="en-US" dirty="0" smtClean="0">
                <a:solidFill>
                  <a:srgbClr val="FF0000"/>
                </a:solidFill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= </a:t>
            </a:r>
            <a:r>
              <a:rPr lang="en-US" altLang="en-US" dirty="0" err="1" smtClean="0">
                <a:solidFill>
                  <a:srgbClr val="FF0000"/>
                </a:solidFill>
              </a:rPr>
              <a:t>nextinstr</a:t>
            </a:r>
            <a:r>
              <a:rPr lang="en-US" altLang="en-US" dirty="0" smtClean="0"/>
              <a:t>; </a:t>
            </a:r>
            <a:r>
              <a:rPr lang="en-US" altLang="en-US" dirty="0"/>
              <a:t>} for the rule </a:t>
            </a:r>
            <a:r>
              <a:rPr lang="en-US" altLang="en-US" dirty="0" smtClean="0">
                <a:cs typeface="Arial" panose="020B0604020202020204" pitchFamily="34" charset="0"/>
              </a:rPr>
              <a:t>  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M → </a:t>
            </a:r>
            <a:r>
              <a:rPr lang="el-GR" altLang="en-US" dirty="0">
                <a:solidFill>
                  <a:srgbClr val="FF0000"/>
                </a:solidFill>
                <a:cs typeface="Arial" panose="020B0604020202020204" pitchFamily="34" charset="0"/>
              </a:rPr>
              <a:t>ε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686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Two </a:t>
            </a:r>
            <a:r>
              <a:rPr lang="en-US" altLang="en-US" dirty="0">
                <a:solidFill>
                  <a:srgbClr val="FF0000"/>
                </a:solidFill>
              </a:rPr>
              <a:t>synthesized attributes </a:t>
            </a:r>
            <a:r>
              <a:rPr lang="en-US" altLang="en-US" dirty="0" err="1">
                <a:solidFill>
                  <a:srgbClr val="FF0000"/>
                </a:solidFill>
              </a:rPr>
              <a:t>truelist</a:t>
            </a:r>
            <a:r>
              <a:rPr lang="en-US" altLang="en-US" dirty="0">
                <a:solidFill>
                  <a:srgbClr val="FF0000"/>
                </a:solidFill>
              </a:rPr>
              <a:t> and </a:t>
            </a:r>
            <a:r>
              <a:rPr lang="en-US" altLang="en-US" dirty="0" err="1">
                <a:solidFill>
                  <a:srgbClr val="FF0000"/>
                </a:solidFill>
              </a:rPr>
              <a:t>falselist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non-terminal </a:t>
            </a:r>
            <a:r>
              <a:rPr lang="en-US" altLang="en-US" dirty="0" smtClean="0"/>
              <a:t>B </a:t>
            </a:r>
            <a:r>
              <a:rPr lang="en-US" altLang="en-US" dirty="0"/>
              <a:t>are used to generate jumping code for Boolean expressions. 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B</a:t>
            </a:r>
            <a:r>
              <a:rPr lang="en-US" altLang="en-US" dirty="0" err="1" smtClean="0">
                <a:solidFill>
                  <a:srgbClr val="FF0000"/>
                </a:solidFill>
              </a:rPr>
              <a:t>.truelist</a:t>
            </a:r>
            <a:r>
              <a:rPr lang="en-US" altLang="en-US" dirty="0" smtClean="0"/>
              <a:t> </a:t>
            </a:r>
            <a:r>
              <a:rPr lang="en-US" altLang="en-US" dirty="0"/>
              <a:t>: Contains the </a:t>
            </a:r>
            <a:r>
              <a:rPr lang="en-US" altLang="en-US" dirty="0">
                <a:solidFill>
                  <a:srgbClr val="FF0000"/>
                </a:solidFill>
              </a:rPr>
              <a:t>list of </a:t>
            </a:r>
            <a:r>
              <a:rPr lang="en-US" altLang="en-US" dirty="0"/>
              <a:t>all the </a:t>
            </a:r>
            <a:r>
              <a:rPr lang="en-US" altLang="en-US" dirty="0">
                <a:solidFill>
                  <a:srgbClr val="FF0000"/>
                </a:solidFill>
              </a:rPr>
              <a:t>jump statements left incomplete </a:t>
            </a:r>
            <a:r>
              <a:rPr lang="en-US" altLang="en-US" dirty="0"/>
              <a:t>to be filled by the label for the start of the code for </a:t>
            </a:r>
            <a:r>
              <a:rPr lang="en-US" altLang="en-US" dirty="0" smtClean="0">
                <a:solidFill>
                  <a:srgbClr val="FF0000"/>
                </a:solidFill>
              </a:rPr>
              <a:t>B=true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dirty="0" err="1">
                <a:solidFill>
                  <a:srgbClr val="FF0000"/>
                </a:solidFill>
              </a:rPr>
              <a:t>B</a:t>
            </a:r>
            <a:r>
              <a:rPr lang="en-US" altLang="en-US" dirty="0" err="1" smtClean="0">
                <a:solidFill>
                  <a:srgbClr val="FF0000"/>
                </a:solidFill>
              </a:rPr>
              <a:t>.falselist</a:t>
            </a:r>
            <a:r>
              <a:rPr lang="en-US" altLang="en-US" dirty="0" smtClean="0"/>
              <a:t> </a:t>
            </a:r>
            <a:r>
              <a:rPr lang="en-US" altLang="en-US" dirty="0"/>
              <a:t>: Contains the </a:t>
            </a:r>
            <a:r>
              <a:rPr lang="en-US" altLang="en-US" dirty="0">
                <a:solidFill>
                  <a:srgbClr val="FF0000"/>
                </a:solidFill>
              </a:rPr>
              <a:t>list of </a:t>
            </a:r>
            <a:r>
              <a:rPr lang="en-US" altLang="en-US" dirty="0"/>
              <a:t>all the </a:t>
            </a:r>
            <a:r>
              <a:rPr lang="en-US" altLang="en-US" dirty="0">
                <a:solidFill>
                  <a:srgbClr val="FF0000"/>
                </a:solidFill>
              </a:rPr>
              <a:t>jump statements left incomplete </a:t>
            </a:r>
            <a:r>
              <a:rPr lang="en-US" altLang="en-US" dirty="0"/>
              <a:t>to be filled by the label for the start of the code for </a:t>
            </a:r>
            <a:r>
              <a:rPr lang="en-US" altLang="en-US" dirty="0" smtClean="0">
                <a:solidFill>
                  <a:srgbClr val="FF0000"/>
                </a:solidFill>
              </a:rPr>
              <a:t>B=false</a:t>
            </a:r>
            <a:r>
              <a:rPr lang="en-US" altLang="en-US" dirty="0"/>
              <a:t>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0106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The variable </a:t>
            </a:r>
            <a:r>
              <a:rPr lang="en-US" altLang="en-US" dirty="0" err="1" smtClean="0">
                <a:solidFill>
                  <a:srgbClr val="FF0000"/>
                </a:solidFill>
              </a:rPr>
              <a:t>nextinstr</a:t>
            </a:r>
            <a:r>
              <a:rPr lang="en-US" altLang="en-US" dirty="0" smtClean="0"/>
              <a:t> </a:t>
            </a:r>
            <a:r>
              <a:rPr lang="en-US" altLang="en-US" dirty="0"/>
              <a:t>holds the </a:t>
            </a:r>
            <a:r>
              <a:rPr lang="en-US" altLang="en-US" dirty="0">
                <a:solidFill>
                  <a:srgbClr val="FF0000"/>
                </a:solidFill>
              </a:rPr>
              <a:t>index of the next </a:t>
            </a:r>
            <a:r>
              <a:rPr lang="en-US" altLang="en-US" dirty="0" smtClean="0">
                <a:solidFill>
                  <a:srgbClr val="FF0000"/>
                </a:solidFill>
              </a:rPr>
              <a:t>instruction </a:t>
            </a:r>
            <a:r>
              <a:rPr lang="en-US" altLang="en-US" dirty="0"/>
              <a:t>to follow. 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This value will be </a:t>
            </a:r>
            <a:r>
              <a:rPr lang="en-US" altLang="en-US" dirty="0" err="1"/>
              <a:t>backpatched</a:t>
            </a:r>
            <a:r>
              <a:rPr lang="en-US" altLang="en-US" dirty="0"/>
              <a:t> onto </a:t>
            </a:r>
            <a:r>
              <a:rPr lang="en-US" altLang="en-US" dirty="0" smtClean="0">
                <a:solidFill>
                  <a:srgbClr val="FF0000"/>
                </a:solidFill>
              </a:rPr>
              <a:t>B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>
                <a:solidFill>
                  <a:srgbClr val="FF0000"/>
                </a:solidFill>
              </a:rPr>
              <a:t>.truelist</a:t>
            </a:r>
            <a:r>
              <a:rPr lang="en-US" altLang="en-US" dirty="0" smtClean="0"/>
              <a:t> </a:t>
            </a:r>
            <a:r>
              <a:rPr lang="en-US" altLang="en-US" dirty="0"/>
              <a:t>in case of </a:t>
            </a:r>
            <a:r>
              <a:rPr lang="en-US" altLang="en-US" dirty="0" smtClean="0">
                <a:solidFill>
                  <a:srgbClr val="FF0000"/>
                </a:solidFill>
              </a:rPr>
              <a:t>B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→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  <a:r>
              <a:rPr lang="en-US" altLang="en-US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1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and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MB</a:t>
            </a:r>
            <a:r>
              <a:rPr lang="en-US" altLang="en-US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2  </a:t>
            </a:r>
            <a:r>
              <a:rPr lang="en-US" altLang="en-US" dirty="0" smtClean="0"/>
              <a:t>where </a:t>
            </a:r>
            <a:r>
              <a:rPr lang="en-US" altLang="en-US" dirty="0"/>
              <a:t>it contains the address of the first statement of </a:t>
            </a:r>
            <a:r>
              <a:rPr lang="en-US" altLang="en-US" dirty="0" smtClean="0">
                <a:solidFill>
                  <a:srgbClr val="FF0000"/>
                </a:solidFill>
              </a:rPr>
              <a:t>B</a:t>
            </a:r>
            <a:r>
              <a:rPr lang="en-US" altLang="en-US" baseline="-14000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.code</a:t>
            </a:r>
            <a:r>
              <a:rPr lang="en-US" altLang="en-US" dirty="0"/>
              <a:t>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This value will be </a:t>
            </a:r>
            <a:r>
              <a:rPr lang="en-US" altLang="en-US" dirty="0" err="1"/>
              <a:t>backpatched</a:t>
            </a:r>
            <a:r>
              <a:rPr lang="en-US" altLang="en-US" dirty="0"/>
              <a:t> onto </a:t>
            </a:r>
            <a:r>
              <a:rPr lang="en-US" altLang="en-US" dirty="0" smtClean="0">
                <a:solidFill>
                  <a:srgbClr val="FF0000"/>
                </a:solidFill>
              </a:rPr>
              <a:t>B</a:t>
            </a:r>
            <a:r>
              <a:rPr lang="en-US" alt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altLang="en-US" dirty="0" smtClean="0">
                <a:solidFill>
                  <a:srgbClr val="FF0000"/>
                </a:solidFill>
              </a:rPr>
              <a:t>.falselist</a:t>
            </a:r>
            <a:r>
              <a:rPr lang="en-US" altLang="en-US" dirty="0" smtClean="0"/>
              <a:t> </a:t>
            </a:r>
            <a:r>
              <a:rPr lang="en-US" altLang="en-US" dirty="0"/>
              <a:t>in case of </a:t>
            </a:r>
            <a:r>
              <a:rPr lang="en-US" altLang="en-US" dirty="0" smtClean="0">
                <a:solidFill>
                  <a:srgbClr val="FF0000"/>
                </a:solidFill>
              </a:rPr>
              <a:t>B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→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  <a:r>
              <a:rPr lang="en-US" altLang="en-US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1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cs typeface="Arial" panose="020B0604020202020204" pitchFamily="34" charset="0"/>
              </a:rPr>
              <a:t>or </a:t>
            </a:r>
            <a:r>
              <a:rPr lang="en-US" altLang="en-US" dirty="0" smtClean="0">
                <a:solidFill>
                  <a:srgbClr val="FF0000"/>
                </a:solidFill>
                <a:cs typeface="Arial" panose="020B0604020202020204" pitchFamily="34" charset="0"/>
              </a:rPr>
              <a:t>MB</a:t>
            </a:r>
            <a:r>
              <a:rPr lang="en-US" altLang="en-US" sz="1600" dirty="0" smtClean="0">
                <a:solidFill>
                  <a:srgbClr val="FF0000"/>
                </a:solidFill>
                <a:cs typeface="Arial" panose="020B0604020202020204" pitchFamily="34" charset="0"/>
              </a:rPr>
              <a:t>2  </a:t>
            </a:r>
            <a:r>
              <a:rPr lang="en-US" altLang="en-US" dirty="0" smtClean="0"/>
              <a:t>where </a:t>
            </a:r>
            <a:r>
              <a:rPr lang="en-US" altLang="en-US" dirty="0"/>
              <a:t>it contains the address of the first statement of </a:t>
            </a:r>
            <a:r>
              <a:rPr lang="en-US" altLang="en-US" dirty="0" smtClean="0">
                <a:solidFill>
                  <a:srgbClr val="FF0000"/>
                </a:solidFill>
              </a:rPr>
              <a:t>B</a:t>
            </a:r>
            <a:r>
              <a:rPr lang="en-US" altLang="en-US" baseline="-18000" dirty="0" smtClean="0">
                <a:solidFill>
                  <a:srgbClr val="FF0000"/>
                </a:solidFill>
              </a:rPr>
              <a:t>2</a:t>
            </a:r>
            <a:r>
              <a:rPr lang="en-US" altLang="en-US" dirty="0" smtClean="0">
                <a:solidFill>
                  <a:srgbClr val="FF0000"/>
                </a:solidFill>
              </a:rPr>
              <a:t>.code</a:t>
            </a:r>
            <a:r>
              <a:rPr lang="en-US" altLang="en-US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979551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428" y="1275008"/>
            <a:ext cx="11294772" cy="52417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We use the following semantic actions for the above grammar :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1) </a:t>
            </a:r>
            <a:r>
              <a:rPr lang="en-US" altLang="en-US" dirty="0" smtClean="0"/>
              <a:t>B </a:t>
            </a:r>
            <a:r>
              <a:rPr lang="en-US" altLang="en-US" dirty="0">
                <a:cs typeface="Arial" panose="020B0604020202020204" pitchFamily="34" charset="0"/>
              </a:rPr>
              <a:t>→</a:t>
            </a:r>
            <a:r>
              <a:rPr lang="en-US" altLang="en-US" dirty="0"/>
              <a:t> </a:t>
            </a:r>
            <a:r>
              <a:rPr lang="en-US" altLang="en-US" dirty="0" smtClean="0"/>
              <a:t>B</a:t>
            </a:r>
            <a:r>
              <a:rPr lang="en-US" altLang="en-US" baseline="-25000" dirty="0" smtClean="0"/>
              <a:t>1</a:t>
            </a:r>
            <a:r>
              <a:rPr lang="en-US" altLang="en-US" dirty="0" smtClean="0"/>
              <a:t> </a:t>
            </a:r>
            <a:r>
              <a:rPr lang="en-US" altLang="en-US" dirty="0"/>
              <a:t>or M </a:t>
            </a:r>
            <a:r>
              <a:rPr lang="en-US" altLang="en-US" dirty="0" smtClean="0"/>
              <a:t>B</a:t>
            </a:r>
            <a:r>
              <a:rPr lang="en-US" altLang="en-US" baseline="-18000" dirty="0" smtClean="0"/>
              <a:t>2</a:t>
            </a:r>
            <a:endParaRPr lang="en-US" altLang="en-US" baseline="-180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 smtClean="0"/>
              <a:t>backpatch</a:t>
            </a:r>
            <a:r>
              <a:rPr lang="en-US" altLang="en-US" dirty="0" smtClean="0"/>
              <a:t>(B</a:t>
            </a:r>
            <a:r>
              <a:rPr lang="en-US" altLang="en-US" baseline="-18000" dirty="0" smtClean="0"/>
              <a:t>1</a:t>
            </a:r>
            <a:r>
              <a:rPr lang="en-US" altLang="en-US" dirty="0" smtClean="0"/>
              <a:t>.falselist</a:t>
            </a:r>
            <a:r>
              <a:rPr lang="en-US" altLang="en-US" dirty="0"/>
              <a:t>, </a:t>
            </a:r>
            <a:r>
              <a:rPr lang="en-US" altLang="en-US" dirty="0" err="1" smtClean="0"/>
              <a:t>M.instr</a:t>
            </a:r>
            <a:r>
              <a:rPr lang="en-US" altLang="en-US" dirty="0" smtClean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B</a:t>
            </a:r>
            <a:r>
              <a:rPr lang="en-US" altLang="en-US" dirty="0" err="1" smtClean="0"/>
              <a:t>.truelist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merge(B</a:t>
            </a:r>
            <a:r>
              <a:rPr lang="en-US" altLang="en-US" baseline="-18000" dirty="0" smtClean="0"/>
              <a:t>1</a:t>
            </a:r>
            <a:r>
              <a:rPr lang="en-US" altLang="en-US" dirty="0" smtClean="0"/>
              <a:t>.truelist</a:t>
            </a:r>
            <a:r>
              <a:rPr lang="en-US" altLang="en-US" dirty="0"/>
              <a:t>, </a:t>
            </a:r>
            <a:r>
              <a:rPr lang="en-US" altLang="en-US" dirty="0" smtClean="0"/>
              <a:t>B</a:t>
            </a:r>
            <a:r>
              <a:rPr lang="en-US" altLang="en-US" baseline="-18000" dirty="0" smtClean="0"/>
              <a:t>2</a:t>
            </a:r>
            <a:r>
              <a:rPr lang="en-US" altLang="en-US" dirty="0" smtClean="0"/>
              <a:t>.truelist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B</a:t>
            </a:r>
            <a:r>
              <a:rPr lang="en-US" altLang="en-US" dirty="0" err="1" smtClean="0"/>
              <a:t>.falselist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smtClean="0"/>
              <a:t>B</a:t>
            </a:r>
            <a:r>
              <a:rPr lang="en-US" altLang="en-US" baseline="-18000" dirty="0" smtClean="0"/>
              <a:t>2</a:t>
            </a:r>
            <a:r>
              <a:rPr lang="en-US" altLang="en-US" dirty="0" smtClean="0"/>
              <a:t>.falselist</a:t>
            </a: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-Boolean expressions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682580" y="4187590"/>
            <a:ext cx="106712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b="1" i="1" dirty="0"/>
              <a:t>B1</a:t>
            </a:r>
            <a:r>
              <a:rPr lang="en-IN" i="1" dirty="0"/>
              <a:t> </a:t>
            </a:r>
            <a:r>
              <a:rPr lang="en-IN" dirty="0" smtClean="0"/>
              <a:t>is </a:t>
            </a:r>
            <a:r>
              <a:rPr lang="en-IN" b="1" dirty="0" smtClean="0"/>
              <a:t>true</a:t>
            </a:r>
            <a:r>
              <a:rPr lang="en-IN" dirty="0"/>
              <a:t>, then </a:t>
            </a:r>
            <a:r>
              <a:rPr lang="en-IN" b="1" dirty="0"/>
              <a:t>B </a:t>
            </a:r>
            <a:r>
              <a:rPr lang="en-IN" dirty="0"/>
              <a:t>is also true, so the jumps on </a:t>
            </a:r>
            <a:r>
              <a:rPr lang="en-IN" b="1" i="1" dirty="0"/>
              <a:t>B1. </a:t>
            </a:r>
            <a:r>
              <a:rPr lang="en-IN" b="1" i="1" dirty="0" err="1"/>
              <a:t>truelist</a:t>
            </a:r>
            <a:r>
              <a:rPr lang="en-IN" b="1" i="1" dirty="0"/>
              <a:t> </a:t>
            </a:r>
            <a:r>
              <a:rPr lang="en-IN" dirty="0"/>
              <a:t>become part of </a:t>
            </a:r>
            <a:r>
              <a:rPr lang="en-IN" b="1" i="1" dirty="0" err="1"/>
              <a:t>B.truelist</a:t>
            </a:r>
            <a:r>
              <a:rPr lang="en-IN" i="1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b="1" i="1" dirty="0"/>
              <a:t>B1</a:t>
            </a:r>
            <a:r>
              <a:rPr lang="en-IN" i="1" dirty="0"/>
              <a:t> </a:t>
            </a:r>
            <a:r>
              <a:rPr lang="en-IN" dirty="0"/>
              <a:t>is </a:t>
            </a:r>
            <a:r>
              <a:rPr lang="en-IN" b="1" dirty="0"/>
              <a:t>false</a:t>
            </a:r>
            <a:r>
              <a:rPr lang="en-IN" dirty="0"/>
              <a:t>, </a:t>
            </a:r>
            <a:r>
              <a:rPr lang="en-IN" dirty="0" smtClean="0"/>
              <a:t>we </a:t>
            </a:r>
            <a:r>
              <a:rPr lang="en-IN" dirty="0"/>
              <a:t>must next test </a:t>
            </a:r>
            <a:r>
              <a:rPr lang="en-IN" b="1" i="1" dirty="0"/>
              <a:t>B2</a:t>
            </a:r>
            <a:r>
              <a:rPr lang="en-IN" i="1" dirty="0"/>
              <a:t>, </a:t>
            </a:r>
            <a:r>
              <a:rPr lang="en-IN" dirty="0"/>
              <a:t>so the target for the </a:t>
            </a:r>
            <a:r>
              <a:rPr lang="en-IN" dirty="0" smtClean="0"/>
              <a:t>jumps </a:t>
            </a:r>
            <a:r>
              <a:rPr lang="en-IN" b="1" dirty="0" smtClean="0"/>
              <a:t>B1.falselist</a:t>
            </a:r>
            <a:r>
              <a:rPr lang="en-IN" dirty="0" smtClean="0"/>
              <a:t> </a:t>
            </a:r>
            <a:r>
              <a:rPr lang="en-IN" dirty="0"/>
              <a:t>must be the beginning of the code generated for </a:t>
            </a:r>
            <a:r>
              <a:rPr lang="en-IN" b="1" dirty="0"/>
              <a:t>B2</a:t>
            </a:r>
            <a:r>
              <a:rPr lang="en-IN" dirty="0"/>
              <a:t>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</a:t>
            </a:r>
            <a:r>
              <a:rPr lang="en-IN" dirty="0"/>
              <a:t>target </a:t>
            </a:r>
            <a:r>
              <a:rPr lang="en-IN" dirty="0" smtClean="0"/>
              <a:t>is obtained </a:t>
            </a:r>
            <a:r>
              <a:rPr lang="en-IN" dirty="0"/>
              <a:t>using the </a:t>
            </a:r>
            <a:r>
              <a:rPr lang="en-IN" dirty="0" smtClean="0"/>
              <a:t>marker </a:t>
            </a:r>
            <a:r>
              <a:rPr lang="en-IN" dirty="0"/>
              <a:t>nonterminal </a:t>
            </a:r>
            <a:r>
              <a:rPr lang="en-IN" b="1" i="1" dirty="0"/>
              <a:t>M</a:t>
            </a:r>
            <a:r>
              <a:rPr lang="en-IN" i="1" dirty="0"/>
              <a:t>. </a:t>
            </a:r>
            <a:endParaRPr lang="en-IN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/>
              <a:t>M </a:t>
            </a:r>
            <a:r>
              <a:rPr lang="en-IN" dirty="0" smtClean="0"/>
              <a:t> </a:t>
            </a:r>
            <a:r>
              <a:rPr lang="en-IN" dirty="0"/>
              <a:t>produces, as </a:t>
            </a:r>
            <a:r>
              <a:rPr lang="en-IN" dirty="0" smtClean="0"/>
              <a:t>a synthesized </a:t>
            </a:r>
            <a:r>
              <a:rPr lang="en-IN" dirty="0"/>
              <a:t>attribute </a:t>
            </a:r>
            <a:r>
              <a:rPr lang="en-IN" b="1" dirty="0" err="1"/>
              <a:t>M.instr</a:t>
            </a:r>
            <a:r>
              <a:rPr lang="en-IN" dirty="0"/>
              <a:t>, the index of the next instruction, just before </a:t>
            </a:r>
            <a:r>
              <a:rPr lang="en-IN" b="1" dirty="0" smtClean="0"/>
              <a:t>B2</a:t>
            </a:r>
            <a:r>
              <a:rPr lang="en-IN" dirty="0" smtClean="0"/>
              <a:t> code </a:t>
            </a:r>
            <a:r>
              <a:rPr lang="en-IN" dirty="0"/>
              <a:t>starts being </a:t>
            </a:r>
            <a:r>
              <a:rPr lang="en-IN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value </a:t>
            </a:r>
            <a:r>
              <a:rPr lang="en-IN" b="1" dirty="0" err="1" smtClean="0"/>
              <a:t>M.instr</a:t>
            </a:r>
            <a:r>
              <a:rPr lang="en-IN" dirty="0" smtClean="0"/>
              <a:t> will be </a:t>
            </a:r>
            <a:r>
              <a:rPr lang="en-IN" dirty="0" err="1" smtClean="0"/>
              <a:t>backpatched</a:t>
            </a:r>
            <a:r>
              <a:rPr lang="en-IN" dirty="0" smtClean="0"/>
              <a:t> onto the </a:t>
            </a:r>
            <a:r>
              <a:rPr lang="en-IN" b="1" dirty="0" smtClean="0"/>
              <a:t>B1 .</a:t>
            </a:r>
            <a:r>
              <a:rPr lang="en-IN" b="1" dirty="0" err="1" smtClean="0"/>
              <a:t>falselist</a:t>
            </a:r>
            <a:r>
              <a:rPr lang="en-IN" b="1" dirty="0" smtClean="0"/>
              <a:t> </a:t>
            </a:r>
            <a:r>
              <a:rPr lang="en-IN" dirty="0" smtClean="0"/>
              <a:t>(i.e., each instruction on the list </a:t>
            </a:r>
            <a:r>
              <a:rPr lang="en-IN" b="1" i="1" dirty="0" smtClean="0"/>
              <a:t>B1. </a:t>
            </a:r>
            <a:r>
              <a:rPr lang="en-IN" b="1" dirty="0" err="1" smtClean="0"/>
              <a:t>falselist</a:t>
            </a:r>
            <a:r>
              <a:rPr lang="en-IN" b="1" dirty="0" smtClean="0"/>
              <a:t> </a:t>
            </a:r>
            <a:r>
              <a:rPr lang="en-IN" dirty="0" smtClean="0"/>
              <a:t>will receive </a:t>
            </a:r>
            <a:r>
              <a:rPr lang="en-IN" b="1" dirty="0" err="1" smtClean="0"/>
              <a:t>M.instr</a:t>
            </a:r>
            <a:r>
              <a:rPr lang="en-IN" dirty="0" smtClean="0"/>
              <a:t> as its target label) when we have seen the remainder of the production </a:t>
            </a:r>
            <a:r>
              <a:rPr lang="en-IN" b="1" dirty="0" smtClean="0"/>
              <a:t>B -&gt; B1 or M B2.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911561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306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 -Boolean </a:t>
            </a:r>
            <a:r>
              <a:rPr lang="en-IN" dirty="0"/>
              <a:t>expressions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8192"/>
            <a:ext cx="10515600" cy="4708771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 2)B </a:t>
            </a:r>
            <a:r>
              <a:rPr lang="en-US" altLang="en-US" dirty="0">
                <a:cs typeface="Arial" panose="020B0604020202020204" pitchFamily="34" charset="0"/>
              </a:rPr>
              <a:t>→</a:t>
            </a:r>
            <a:r>
              <a:rPr lang="en-US" altLang="en-US" dirty="0"/>
              <a:t> B</a:t>
            </a:r>
            <a:r>
              <a:rPr lang="en-US" altLang="en-US" baseline="-18000" dirty="0"/>
              <a:t>1</a:t>
            </a:r>
            <a:r>
              <a:rPr lang="en-US" altLang="en-US" dirty="0"/>
              <a:t> and M B</a:t>
            </a:r>
            <a:r>
              <a:rPr lang="en-US" altLang="en-US" baseline="-18000" dirty="0"/>
              <a:t>2</a:t>
            </a:r>
          </a:p>
          <a:p>
            <a:pPr>
              <a:buNone/>
            </a:pPr>
            <a:r>
              <a:rPr lang="en-US" altLang="en-US" dirty="0"/>
              <a:t> 		</a:t>
            </a:r>
            <a:r>
              <a:rPr lang="en-US" altLang="en-US" dirty="0" err="1"/>
              <a:t>backpatch</a:t>
            </a:r>
            <a:r>
              <a:rPr lang="en-US" altLang="en-US" dirty="0"/>
              <a:t>(B</a:t>
            </a:r>
            <a:r>
              <a:rPr lang="en-US" altLang="en-US" baseline="-18000" dirty="0"/>
              <a:t>1</a:t>
            </a:r>
            <a:r>
              <a:rPr lang="en-US" altLang="en-US" dirty="0"/>
              <a:t>.truelist, </a:t>
            </a:r>
            <a:r>
              <a:rPr lang="en-US" altLang="en-US" dirty="0" err="1"/>
              <a:t>M.instr</a:t>
            </a:r>
            <a:r>
              <a:rPr lang="en-US" altLang="en-US" dirty="0"/>
              <a:t>) </a:t>
            </a:r>
          </a:p>
          <a:p>
            <a:pPr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B.truelist</a:t>
            </a:r>
            <a:r>
              <a:rPr lang="en-US" altLang="en-US" dirty="0"/>
              <a:t> = B</a:t>
            </a:r>
            <a:r>
              <a:rPr lang="en-US" altLang="en-US" baseline="-18000" dirty="0"/>
              <a:t>2</a:t>
            </a:r>
            <a:r>
              <a:rPr lang="en-US" altLang="en-US" dirty="0"/>
              <a:t>.truelist </a:t>
            </a:r>
          </a:p>
          <a:p>
            <a:pPr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B.falselist</a:t>
            </a:r>
            <a:r>
              <a:rPr lang="en-US" altLang="en-US" dirty="0"/>
              <a:t> = merge(B</a:t>
            </a:r>
            <a:r>
              <a:rPr lang="en-US" altLang="en-US" baseline="-18000" dirty="0"/>
              <a:t>1</a:t>
            </a:r>
            <a:r>
              <a:rPr lang="en-US" altLang="en-US" dirty="0"/>
              <a:t>.falselist, B</a:t>
            </a:r>
            <a:r>
              <a:rPr lang="en-US" altLang="en-US" baseline="-18000" dirty="0"/>
              <a:t>2</a:t>
            </a:r>
            <a:r>
              <a:rPr lang="en-US" altLang="en-US" dirty="0"/>
              <a:t>.falselist)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3822577"/>
            <a:ext cx="106497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 smtClean="0"/>
              <a:t>If </a:t>
            </a:r>
            <a:r>
              <a:rPr lang="en-IN" b="1" i="1" dirty="0"/>
              <a:t>B1</a:t>
            </a:r>
            <a:r>
              <a:rPr lang="en-IN" i="1" dirty="0"/>
              <a:t> </a:t>
            </a:r>
            <a:r>
              <a:rPr lang="en-IN" dirty="0"/>
              <a:t>is </a:t>
            </a:r>
            <a:r>
              <a:rPr lang="en-IN" b="1" dirty="0"/>
              <a:t>true</a:t>
            </a:r>
            <a:r>
              <a:rPr lang="en-IN" dirty="0" smtClean="0"/>
              <a:t>, we </a:t>
            </a:r>
            <a:r>
              <a:rPr lang="en-IN" dirty="0"/>
              <a:t>must next test </a:t>
            </a:r>
            <a:r>
              <a:rPr lang="en-IN" b="1" i="1" dirty="0"/>
              <a:t>B2</a:t>
            </a:r>
            <a:r>
              <a:rPr lang="en-IN" i="1" dirty="0"/>
              <a:t>, </a:t>
            </a:r>
            <a:r>
              <a:rPr lang="en-IN" dirty="0"/>
              <a:t>so the target for the </a:t>
            </a:r>
            <a:r>
              <a:rPr lang="en-IN" dirty="0" smtClean="0"/>
              <a:t>jumps </a:t>
            </a:r>
            <a:r>
              <a:rPr lang="en-IN" b="1" dirty="0" smtClean="0"/>
              <a:t>B1.</a:t>
            </a:r>
            <a:r>
              <a:rPr lang="en-IN" b="1" dirty="0"/>
              <a:t> </a:t>
            </a:r>
            <a:r>
              <a:rPr lang="en-IN" b="1" dirty="0" err="1" smtClean="0"/>
              <a:t>truelist</a:t>
            </a:r>
            <a:r>
              <a:rPr lang="en-IN" dirty="0" smtClean="0"/>
              <a:t> </a:t>
            </a:r>
            <a:r>
              <a:rPr lang="en-IN" dirty="0"/>
              <a:t>must be the beginning of the code generated for </a:t>
            </a:r>
            <a:r>
              <a:rPr lang="en-IN" b="1" dirty="0"/>
              <a:t>B2</a:t>
            </a:r>
            <a:r>
              <a:rPr lang="en-IN" dirty="0"/>
              <a:t>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This </a:t>
            </a:r>
            <a:r>
              <a:rPr lang="en-IN" dirty="0"/>
              <a:t>target </a:t>
            </a:r>
            <a:r>
              <a:rPr lang="en-IN" dirty="0" smtClean="0"/>
              <a:t>is obtained </a:t>
            </a:r>
            <a:r>
              <a:rPr lang="en-IN" dirty="0"/>
              <a:t>using the </a:t>
            </a:r>
            <a:r>
              <a:rPr lang="en-IN" dirty="0" smtClean="0"/>
              <a:t>marker </a:t>
            </a:r>
            <a:r>
              <a:rPr lang="en-IN" dirty="0"/>
              <a:t>nonterminal </a:t>
            </a:r>
            <a:r>
              <a:rPr lang="en-IN" b="1" dirty="0" err="1" smtClean="0"/>
              <a:t>M.instr</a:t>
            </a:r>
            <a:r>
              <a:rPr lang="en-IN" i="1" dirty="0" smtClean="0"/>
              <a:t> </a:t>
            </a:r>
            <a:r>
              <a:rPr lang="en-IN" dirty="0" smtClean="0"/>
              <a:t>, </a:t>
            </a:r>
            <a:r>
              <a:rPr lang="en-IN" dirty="0"/>
              <a:t>the index of the next instruction, just before </a:t>
            </a:r>
            <a:r>
              <a:rPr lang="en-IN" b="1" dirty="0" smtClean="0"/>
              <a:t>B2</a:t>
            </a:r>
            <a:r>
              <a:rPr lang="en-IN" dirty="0" smtClean="0"/>
              <a:t> code </a:t>
            </a:r>
            <a:r>
              <a:rPr lang="en-IN" dirty="0"/>
              <a:t>starts being </a:t>
            </a:r>
            <a:r>
              <a:rPr lang="en-IN" dirty="0" smtClean="0"/>
              <a:t>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value </a:t>
            </a:r>
            <a:r>
              <a:rPr lang="en-IN" b="1" dirty="0" err="1" smtClean="0"/>
              <a:t>M.instr</a:t>
            </a:r>
            <a:r>
              <a:rPr lang="en-IN" dirty="0" smtClean="0"/>
              <a:t> will be </a:t>
            </a:r>
            <a:r>
              <a:rPr lang="en-IN" dirty="0" err="1" smtClean="0"/>
              <a:t>backpatched</a:t>
            </a:r>
            <a:r>
              <a:rPr lang="en-IN" dirty="0" smtClean="0"/>
              <a:t> onto the </a:t>
            </a:r>
            <a:r>
              <a:rPr lang="en-IN" b="1" dirty="0" smtClean="0"/>
              <a:t>B1.truelist.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If </a:t>
            </a:r>
            <a:r>
              <a:rPr lang="en-IN" b="1" i="1" dirty="0"/>
              <a:t>B1</a:t>
            </a:r>
            <a:r>
              <a:rPr lang="en-IN" i="1" dirty="0"/>
              <a:t> </a:t>
            </a:r>
            <a:r>
              <a:rPr lang="en-IN" dirty="0"/>
              <a:t>is </a:t>
            </a:r>
            <a:r>
              <a:rPr lang="en-IN" b="1" dirty="0" smtClean="0"/>
              <a:t>false</a:t>
            </a:r>
            <a:r>
              <a:rPr lang="en-IN" dirty="0"/>
              <a:t>, then </a:t>
            </a:r>
            <a:r>
              <a:rPr lang="en-IN" b="1" dirty="0"/>
              <a:t>B </a:t>
            </a:r>
            <a:r>
              <a:rPr lang="en-IN" dirty="0"/>
              <a:t>is also </a:t>
            </a:r>
            <a:r>
              <a:rPr lang="en-IN" b="1" dirty="0" smtClean="0"/>
              <a:t>false</a:t>
            </a:r>
            <a:r>
              <a:rPr lang="en-IN" dirty="0" smtClean="0"/>
              <a:t>, </a:t>
            </a:r>
            <a:r>
              <a:rPr lang="en-IN" dirty="0"/>
              <a:t>so the jumps on </a:t>
            </a:r>
            <a:r>
              <a:rPr lang="en-IN" b="1" i="1" dirty="0"/>
              <a:t>B1. </a:t>
            </a:r>
            <a:r>
              <a:rPr lang="en-IN" b="1" i="1" dirty="0" err="1" smtClean="0"/>
              <a:t>falselist</a:t>
            </a:r>
            <a:r>
              <a:rPr lang="en-IN" b="1" i="1" dirty="0" smtClean="0"/>
              <a:t> </a:t>
            </a:r>
            <a:r>
              <a:rPr lang="en-IN" dirty="0"/>
              <a:t>become part of </a:t>
            </a:r>
            <a:r>
              <a:rPr lang="en-IN" b="1" i="1" dirty="0" err="1" smtClean="0"/>
              <a:t>B.falselist</a:t>
            </a:r>
            <a:r>
              <a:rPr lang="en-IN" i="1" dirty="0"/>
              <a:t>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121519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0614" y="1905000"/>
            <a:ext cx="9152586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3) </a:t>
            </a:r>
            <a:r>
              <a:rPr lang="en-US" altLang="en-US" sz="2400" dirty="0" smtClean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not </a:t>
            </a:r>
            <a:r>
              <a:rPr lang="en-US" altLang="en-US" sz="2400" dirty="0" smtClean="0"/>
              <a:t>B</a:t>
            </a:r>
            <a:r>
              <a:rPr lang="en-US" altLang="en-US" sz="2400" baseline="-18000" dirty="0" smtClean="0"/>
              <a:t>1</a:t>
            </a:r>
            <a:endParaRPr lang="en-US" altLang="en-US" sz="2400" baseline="-18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</a:t>
            </a:r>
            <a:r>
              <a:rPr lang="en-US" altLang="en-US" sz="2400" dirty="0" err="1" smtClean="0"/>
              <a:t>.truelist</a:t>
            </a:r>
            <a:r>
              <a:rPr lang="en-US" altLang="en-US" sz="2400" dirty="0" smtClean="0"/>
              <a:t> 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B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 smtClean="0"/>
              <a:t>.falselist </a:t>
            </a: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</a:t>
            </a:r>
            <a:r>
              <a:rPr lang="en-US" altLang="en-US" sz="2400" dirty="0" err="1" smtClean="0"/>
              <a:t>.falselist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B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 smtClean="0"/>
              <a:t>.truelist</a:t>
            </a: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4) </a:t>
            </a:r>
            <a:r>
              <a:rPr lang="en-US" altLang="en-US" sz="2400" dirty="0" smtClean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(B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/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</a:t>
            </a:r>
            <a:r>
              <a:rPr lang="en-US" altLang="en-US" sz="2400" dirty="0" err="1" smtClean="0"/>
              <a:t>.truelist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B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 smtClean="0"/>
              <a:t>.truelist </a:t>
            </a: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</a:t>
            </a:r>
            <a:r>
              <a:rPr lang="en-US" altLang="en-US" sz="2400" dirty="0" err="1" smtClean="0"/>
              <a:t>.falselist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B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 smtClean="0"/>
              <a:t>.falselist</a:t>
            </a:r>
            <a:endParaRPr lang="en-US" altLang="en-US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	5) B </a:t>
            </a:r>
            <a:r>
              <a:rPr lang="en-US" altLang="en-US" sz="2400" dirty="0" smtClean="0">
                <a:cs typeface="Arial" panose="020B0604020202020204" pitchFamily="34" charset="0"/>
              </a:rPr>
              <a:t>→</a:t>
            </a:r>
            <a:r>
              <a:rPr lang="en-US" altLang="en-US" sz="2400" dirty="0" smtClean="0"/>
              <a:t> id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relop</a:t>
            </a:r>
            <a:r>
              <a:rPr lang="en-US" altLang="en-US" sz="2400" dirty="0" smtClean="0"/>
              <a:t> id</a:t>
            </a:r>
            <a:r>
              <a:rPr lang="en-US" altLang="en-US" sz="2400" baseline="-18000" dirty="0" smtClean="0"/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     </a:t>
            </a:r>
            <a:r>
              <a:rPr lang="en-US" altLang="en-US" sz="2400" dirty="0" err="1"/>
              <a:t>B</a:t>
            </a:r>
            <a:r>
              <a:rPr lang="en-US" altLang="en-US" sz="2400" dirty="0" err="1" smtClean="0"/>
              <a:t>.truelist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nextinstr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</a:t>
            </a:r>
            <a:r>
              <a:rPr lang="en-US" altLang="en-US" sz="2400" dirty="0" err="1" smtClean="0"/>
              <a:t>.falselist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(nextinstr+1 )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emit(if id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relop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___)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 -</a:t>
            </a:r>
            <a:r>
              <a:rPr lang="en-IN" dirty="0"/>
              <a:t>Boolean expressions</a:t>
            </a:r>
            <a:br>
              <a:rPr lang="en-IN" dirty="0"/>
            </a:br>
            <a:endParaRPr lang="en-IN" dirty="0"/>
          </a:p>
        </p:txBody>
      </p:sp>
      <p:sp>
        <p:nvSpPr>
          <p:cNvPr id="2" name="Oval Callout 1"/>
          <p:cNvSpPr/>
          <p:nvPr/>
        </p:nvSpPr>
        <p:spPr>
          <a:xfrm>
            <a:off x="5486400" y="1313645"/>
            <a:ext cx="2021983" cy="1017431"/>
          </a:xfrm>
          <a:prstGeom prst="wedgeEllipseCallout">
            <a:avLst>
              <a:gd name="adj1" fmla="val -104272"/>
              <a:gd name="adj2" fmla="val 38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5636653" y="1499194"/>
            <a:ext cx="172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  <a:r>
              <a:rPr lang="en-IN" dirty="0" smtClean="0"/>
              <a:t>waps </a:t>
            </a:r>
            <a:r>
              <a:rPr lang="en-IN" dirty="0"/>
              <a:t>the true and false lists</a:t>
            </a:r>
          </a:p>
        </p:txBody>
      </p:sp>
      <p:sp>
        <p:nvSpPr>
          <p:cNvPr id="6" name="Oval Callout 5"/>
          <p:cNvSpPr/>
          <p:nvPr/>
        </p:nvSpPr>
        <p:spPr>
          <a:xfrm>
            <a:off x="5812664" y="2680293"/>
            <a:ext cx="2021983" cy="1017431"/>
          </a:xfrm>
          <a:prstGeom prst="wedgeEllipseCallout">
            <a:avLst>
              <a:gd name="adj1" fmla="val -104272"/>
              <a:gd name="adj2" fmla="val 38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6113171" y="2865842"/>
            <a:ext cx="1721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Ignores parenthesis</a:t>
            </a:r>
            <a:endParaRPr lang="en-IN" dirty="0"/>
          </a:p>
        </p:txBody>
      </p:sp>
      <p:sp>
        <p:nvSpPr>
          <p:cNvPr id="8" name="Oval Callout 7"/>
          <p:cNvSpPr/>
          <p:nvPr/>
        </p:nvSpPr>
        <p:spPr>
          <a:xfrm>
            <a:off x="7508383" y="3387144"/>
            <a:ext cx="4134118" cy="2382591"/>
          </a:xfrm>
          <a:prstGeom prst="wedgeEllipseCallout">
            <a:avLst>
              <a:gd name="adj1" fmla="val -104272"/>
              <a:gd name="adj2" fmla="val 38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8075054" y="3605329"/>
            <a:ext cx="33871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generates two instructions, a 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conditional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goto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and an unconditional one</a:t>
            </a:r>
            <a:r>
              <a:rPr lang="en-IN" dirty="0">
                <a:latin typeface="Times New Roman" panose="02020603050405020304" pitchFamily="18" charset="0"/>
              </a:rPr>
              <a:t>. </a:t>
            </a:r>
            <a:endParaRPr lang="en-IN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</a:rPr>
              <a:t>Both </a:t>
            </a:r>
            <a:r>
              <a:rPr lang="en-IN" dirty="0" err="1" smtClean="0">
                <a:latin typeface="Times New Roman" panose="02020603050405020304" pitchFamily="18" charset="0"/>
              </a:rPr>
              <a:t>gotos</a:t>
            </a:r>
            <a:r>
              <a:rPr lang="en-IN" dirty="0" smtClean="0">
                <a:latin typeface="Times New Roman" panose="02020603050405020304" pitchFamily="18" charset="0"/>
              </a:rPr>
              <a:t> have unfilled targets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</a:rPr>
              <a:t>These instructions are </a:t>
            </a:r>
            <a:r>
              <a:rPr lang="en-IN" dirty="0">
                <a:latin typeface="Times New Roman" panose="02020603050405020304" pitchFamily="18" charset="0"/>
              </a:rPr>
              <a:t>put </a:t>
            </a:r>
            <a:r>
              <a:rPr lang="en-IN" dirty="0" smtClean="0">
                <a:latin typeface="Times New Roman" panose="02020603050405020304" pitchFamily="18" charset="0"/>
              </a:rPr>
              <a:t>on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</a:rPr>
              <a:t>B.truelist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</a:rPr>
              <a:t>and </a:t>
            </a:r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B.falselist</a:t>
            </a:r>
            <a:r>
              <a:rPr lang="en-IN" dirty="0">
                <a:latin typeface="Times New Roman" panose="02020603050405020304" pitchFamily="18" charset="0"/>
              </a:rPr>
              <a:t>, respectively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8181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6) </a:t>
            </a:r>
            <a:r>
              <a:rPr lang="en-US" altLang="en-US" dirty="0" smtClean="0"/>
              <a:t>B </a:t>
            </a:r>
            <a:r>
              <a:rPr lang="en-US" altLang="en-US" dirty="0">
                <a:cs typeface="Arial" panose="020B0604020202020204" pitchFamily="34" charset="0"/>
              </a:rPr>
              <a:t>→</a:t>
            </a:r>
            <a:r>
              <a:rPr lang="en-US" altLang="en-US" dirty="0"/>
              <a:t> true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    </a:t>
            </a:r>
            <a:r>
              <a:rPr lang="en-US" altLang="en-US" dirty="0" err="1" smtClean="0"/>
              <a:t>B.truelist</a:t>
            </a:r>
            <a:r>
              <a:rPr lang="en-US" altLang="en-US" dirty="0" smtClean="0"/>
              <a:t> </a:t>
            </a:r>
            <a:r>
              <a:rPr lang="en-US" altLang="en-US" dirty="0"/>
              <a:t>= </a:t>
            </a:r>
            <a:r>
              <a:rPr lang="en-US" altLang="en-US" dirty="0" err="1"/>
              <a:t>makelist</a:t>
            </a:r>
            <a:r>
              <a:rPr lang="en-US" altLang="en-US" dirty="0"/>
              <a:t>(</a:t>
            </a:r>
            <a:r>
              <a:rPr lang="en-US" altLang="en-US" dirty="0" err="1"/>
              <a:t>nextinstr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        emit(</a:t>
            </a:r>
            <a:r>
              <a:rPr lang="en-US" altLang="en-US" dirty="0" err="1"/>
              <a:t>goto</a:t>
            </a:r>
            <a:r>
              <a:rPr lang="en-US" altLang="en-US" dirty="0"/>
              <a:t> ___)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7) </a:t>
            </a:r>
            <a:r>
              <a:rPr lang="en-US" altLang="en-US" dirty="0" smtClean="0"/>
              <a:t>B </a:t>
            </a:r>
            <a:r>
              <a:rPr lang="en-US" altLang="en-US" dirty="0">
                <a:cs typeface="Arial" panose="020B0604020202020204" pitchFamily="34" charset="0"/>
              </a:rPr>
              <a:t>→</a:t>
            </a:r>
            <a:r>
              <a:rPr lang="en-US" altLang="en-US" dirty="0"/>
              <a:t> false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</a:t>
            </a:r>
            <a:r>
              <a:rPr lang="en-US" altLang="en-US" dirty="0" err="1"/>
              <a:t>E.falselist</a:t>
            </a:r>
            <a:r>
              <a:rPr lang="en-US" altLang="en-US" dirty="0"/>
              <a:t> = </a:t>
            </a:r>
            <a:r>
              <a:rPr lang="en-US" altLang="en-US" dirty="0" err="1"/>
              <a:t>makelist</a:t>
            </a:r>
            <a:r>
              <a:rPr lang="en-US" altLang="en-US" dirty="0"/>
              <a:t>(</a:t>
            </a:r>
            <a:r>
              <a:rPr lang="en-US" altLang="en-US" dirty="0" err="1"/>
              <a:t>nextinstr</a:t>
            </a:r>
            <a:r>
              <a:rPr lang="en-US" altLang="en-US" dirty="0"/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emit(</a:t>
            </a:r>
            <a:r>
              <a:rPr lang="en-US" altLang="en-US" dirty="0" err="1"/>
              <a:t>goto</a:t>
            </a:r>
            <a:r>
              <a:rPr lang="en-US" altLang="en-US" dirty="0"/>
              <a:t> ___)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8) M </a:t>
            </a:r>
            <a:r>
              <a:rPr lang="en-US" altLang="en-US" dirty="0">
                <a:cs typeface="Arial" panose="020B0604020202020204" pitchFamily="34" charset="0"/>
              </a:rPr>
              <a:t>→</a:t>
            </a:r>
            <a:r>
              <a:rPr lang="en-US" altLang="en-US" dirty="0"/>
              <a:t> </a:t>
            </a:r>
            <a:r>
              <a:rPr lang="el-GR" altLang="en-US" dirty="0">
                <a:cs typeface="Arial" panose="020B0604020202020204" pitchFamily="34" charset="0"/>
              </a:rPr>
              <a:t>ε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	 </a:t>
            </a:r>
            <a:r>
              <a:rPr lang="en-US" altLang="en-US" dirty="0" err="1"/>
              <a:t>M.instr</a:t>
            </a:r>
            <a:r>
              <a:rPr lang="en-US" altLang="en-US" dirty="0"/>
              <a:t> = </a:t>
            </a:r>
            <a:r>
              <a:rPr lang="en-US" altLang="en-US" dirty="0" err="1"/>
              <a:t>nextinstr</a:t>
            </a:r>
            <a:r>
              <a:rPr lang="en-US" altLang="en-US" dirty="0"/>
              <a:t>;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IN" dirty="0" err="1" smtClean="0"/>
              <a:t>Backpatching</a:t>
            </a:r>
            <a:r>
              <a:rPr lang="en-IN" dirty="0"/>
              <a:t>-Boolean expressions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79233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0" y="136530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24" y="2033575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91140" y="1790597"/>
            <a:ext cx="4584879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-Boolean 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70667" y="1432817"/>
            <a:ext cx="1847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Consider the expression</a:t>
            </a:r>
            <a:endParaRPr lang="en-IN" sz="2400" dirty="0"/>
          </a:p>
        </p:txBody>
      </p:sp>
      <p:sp>
        <p:nvSpPr>
          <p:cNvPr id="14" name="Oval Callout 13"/>
          <p:cNvSpPr/>
          <p:nvPr/>
        </p:nvSpPr>
        <p:spPr>
          <a:xfrm>
            <a:off x="7938860" y="688715"/>
            <a:ext cx="2385130" cy="1223371"/>
          </a:xfrm>
          <a:prstGeom prst="wedgeEllipseCallout">
            <a:avLst>
              <a:gd name="adj1" fmla="val -104272"/>
              <a:gd name="adj2" fmla="val 38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009694" y="984137"/>
            <a:ext cx="224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Expression of of the form </a:t>
            </a:r>
            <a:r>
              <a:rPr lang="en-US" altLang="en-US" b="1" dirty="0"/>
              <a:t>B </a:t>
            </a:r>
            <a:r>
              <a:rPr lang="en-US" altLang="en-US" b="1" dirty="0">
                <a:cs typeface="Arial" panose="020B0604020202020204" pitchFamily="34" charset="0"/>
              </a:rPr>
              <a:t>→</a:t>
            </a:r>
            <a:r>
              <a:rPr lang="en-US" altLang="en-US" b="1" dirty="0"/>
              <a:t> B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or M B</a:t>
            </a:r>
            <a:r>
              <a:rPr lang="en-US" altLang="en-US" b="1" baseline="-18000" dirty="0"/>
              <a:t>2</a:t>
            </a:r>
          </a:p>
          <a:p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134119" y="2033575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6"/>
          <p:cNvSpPr/>
          <p:nvPr/>
        </p:nvSpPr>
        <p:spPr>
          <a:xfrm flipH="1" flipV="1">
            <a:off x="2994437" y="2410595"/>
            <a:ext cx="1236173" cy="677504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/>
          <p:nvPr/>
        </p:nvSpPr>
        <p:spPr>
          <a:xfrm>
            <a:off x="2588653" y="2951073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355058" y="308495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76911" y="1996224"/>
            <a:ext cx="2832783" cy="5884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bject 6"/>
          <p:cNvSpPr/>
          <p:nvPr/>
        </p:nvSpPr>
        <p:spPr>
          <a:xfrm flipV="1">
            <a:off x="6593302" y="2389502"/>
            <a:ext cx="695431" cy="633379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2400886" y="4105742"/>
            <a:ext cx="70854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or M B</a:t>
            </a:r>
            <a:r>
              <a:rPr lang="en-US" altLang="en-US" sz="2400" baseline="-18000" dirty="0"/>
              <a:t>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backpatch</a:t>
            </a:r>
            <a:r>
              <a:rPr lang="en-US" altLang="en-US" sz="2400" dirty="0"/>
              <a:t>(B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.falselist, </a:t>
            </a:r>
            <a:r>
              <a:rPr lang="en-US" altLang="en-US" sz="2400" dirty="0" err="1"/>
              <a:t>M.instr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B.truelist</a:t>
            </a:r>
            <a:r>
              <a:rPr lang="en-US" altLang="en-US" sz="2400" dirty="0"/>
              <a:t> = merge(B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.truelist,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.truelist)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B.falselist</a:t>
            </a:r>
            <a:r>
              <a:rPr lang="en-US" altLang="en-US" sz="2400" dirty="0"/>
              <a:t> =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.falselist</a:t>
            </a:r>
          </a:p>
        </p:txBody>
      </p:sp>
      <p:sp>
        <p:nvSpPr>
          <p:cNvPr id="23" name="object 6"/>
          <p:cNvSpPr/>
          <p:nvPr/>
        </p:nvSpPr>
        <p:spPr>
          <a:xfrm flipH="1">
            <a:off x="2741053" y="2148624"/>
            <a:ext cx="703829" cy="334851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12524" y="2778544"/>
            <a:ext cx="1434314" cy="1201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0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 -</a:t>
            </a:r>
            <a:r>
              <a:rPr lang="en-IN" smtClean="0"/>
              <a:t>3 address code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do </a:t>
            </a:r>
            <a:r>
              <a:rPr lang="en-IN" dirty="0" err="1"/>
              <a:t>i</a:t>
            </a:r>
            <a:r>
              <a:rPr lang="en-IN" dirty="0"/>
              <a:t> = i+1; while (a[</a:t>
            </a:r>
            <a:r>
              <a:rPr lang="en-IN" dirty="0" err="1"/>
              <a:t>i</a:t>
            </a:r>
            <a:r>
              <a:rPr lang="en-IN" dirty="0"/>
              <a:t>] &lt; v</a:t>
            </a:r>
            <a:r>
              <a:rPr lang="en-IN" dirty="0" smtClean="0"/>
              <a:t>);</a:t>
            </a:r>
          </a:p>
          <a:p>
            <a:r>
              <a:rPr lang="en-US" dirty="0"/>
              <a:t>Two possible translations of </a:t>
            </a:r>
            <a:r>
              <a:rPr lang="en-US" dirty="0" smtClean="0"/>
              <a:t>this statement</a:t>
            </a:r>
          </a:p>
          <a:p>
            <a:pPr marL="0" indent="0">
              <a:buNone/>
            </a:pPr>
            <a:r>
              <a:rPr lang="en-US" sz="3600" b="1" dirty="0" smtClean="0"/>
              <a:t>Symbolic Labels</a:t>
            </a:r>
          </a:p>
          <a:p>
            <a:r>
              <a:rPr lang="en-US" dirty="0"/>
              <a:t> </a:t>
            </a:r>
            <a:r>
              <a:rPr lang="en-US" dirty="0" smtClean="0"/>
              <a:t> L:  t1=i+1</a:t>
            </a:r>
            <a:endParaRPr lang="en-US" dirty="0"/>
          </a:p>
          <a:p>
            <a:pPr marL="914400" lvl="2" indent="0">
              <a:buNone/>
            </a:pPr>
            <a:r>
              <a:rPr lang="en-US" sz="2800" dirty="0" err="1" smtClean="0"/>
              <a:t>i</a:t>
            </a:r>
            <a:r>
              <a:rPr lang="en-US" sz="2800" dirty="0" smtClean="0"/>
              <a:t>=t1</a:t>
            </a:r>
          </a:p>
          <a:p>
            <a:pPr marL="914400" lvl="2" indent="0">
              <a:buNone/>
            </a:pPr>
            <a:r>
              <a:rPr lang="en-US" sz="2800" dirty="0" smtClean="0"/>
              <a:t>t2=</a:t>
            </a:r>
            <a:r>
              <a:rPr lang="en-US" sz="2800" dirty="0" err="1" smtClean="0"/>
              <a:t>i</a:t>
            </a:r>
            <a:r>
              <a:rPr lang="en-US" sz="2800" dirty="0" smtClean="0"/>
              <a:t>*8</a:t>
            </a:r>
          </a:p>
          <a:p>
            <a:pPr marL="914400" lvl="2" indent="0">
              <a:buNone/>
            </a:pPr>
            <a:r>
              <a:rPr lang="en-US" sz="2800" dirty="0" smtClean="0"/>
              <a:t>t3=a[t2]</a:t>
            </a:r>
          </a:p>
          <a:p>
            <a:pPr marL="914400" lvl="2" indent="0">
              <a:buNone/>
            </a:pPr>
            <a:r>
              <a:rPr lang="en-US" sz="2800" dirty="0" smtClean="0"/>
              <a:t>If t3&lt;v </a:t>
            </a:r>
            <a:r>
              <a:rPr lang="en-US" sz="2800" dirty="0" err="1" smtClean="0"/>
              <a:t>goto</a:t>
            </a:r>
            <a:r>
              <a:rPr lang="en-US" sz="2800" dirty="0" smtClean="0"/>
              <a:t> L</a:t>
            </a:r>
          </a:p>
          <a:p>
            <a:pPr marL="0" indent="0">
              <a:buNone/>
            </a:pPr>
            <a:r>
              <a:rPr lang="en-US" sz="3600" b="1" smtClean="0"/>
              <a:t>Position Numbers</a:t>
            </a:r>
            <a:endParaRPr lang="en-US" sz="3600" b="1" dirty="0" smtClean="0"/>
          </a:p>
          <a:p>
            <a:r>
              <a:rPr lang="en-US" dirty="0" smtClean="0"/>
              <a:t>100:  t1=i+1</a:t>
            </a:r>
          </a:p>
          <a:p>
            <a:r>
              <a:rPr lang="en-US" sz="2800" dirty="0" smtClean="0"/>
              <a:t>101: </a:t>
            </a:r>
            <a:r>
              <a:rPr lang="en-US" sz="2800" dirty="0" err="1" smtClean="0"/>
              <a:t>i</a:t>
            </a:r>
            <a:r>
              <a:rPr lang="en-US" sz="2800" dirty="0" smtClean="0"/>
              <a:t>=t1</a:t>
            </a:r>
          </a:p>
          <a:p>
            <a:r>
              <a:rPr lang="en-US" dirty="0" smtClean="0"/>
              <a:t>102:</a:t>
            </a:r>
            <a:r>
              <a:rPr lang="en-US" sz="2800" dirty="0" smtClean="0"/>
              <a:t>t2=</a:t>
            </a:r>
            <a:r>
              <a:rPr lang="en-US" sz="2800" dirty="0" err="1" smtClean="0"/>
              <a:t>i</a:t>
            </a:r>
            <a:r>
              <a:rPr lang="en-US" sz="2800" dirty="0" smtClean="0"/>
              <a:t>*8</a:t>
            </a:r>
          </a:p>
          <a:p>
            <a:r>
              <a:rPr lang="en-US" dirty="0" smtClean="0"/>
              <a:t>103: </a:t>
            </a:r>
            <a:r>
              <a:rPr lang="en-US" sz="2800" dirty="0" smtClean="0"/>
              <a:t>t3=a[t2]</a:t>
            </a:r>
          </a:p>
          <a:p>
            <a:r>
              <a:rPr lang="en-US" dirty="0" smtClean="0"/>
              <a:t>104: </a:t>
            </a:r>
            <a:r>
              <a:rPr lang="en-US" sz="2800" dirty="0" smtClean="0"/>
              <a:t>If </a:t>
            </a:r>
            <a:r>
              <a:rPr lang="en-US" sz="2800" dirty="0"/>
              <a:t>t3&lt;v </a:t>
            </a:r>
            <a:r>
              <a:rPr lang="en-US" sz="2800" dirty="0" err="1"/>
              <a:t>goto</a:t>
            </a:r>
            <a:r>
              <a:rPr lang="en-US" sz="2800" dirty="0"/>
              <a:t> </a:t>
            </a:r>
            <a:r>
              <a:rPr lang="en-US" sz="2800" dirty="0" smtClean="0"/>
              <a:t>100</a:t>
            </a:r>
            <a:endParaRPr lang="en-US" sz="2800" dirty="0"/>
          </a:p>
          <a:p>
            <a:pPr marL="914400" lvl="2" indent="0">
              <a:buNone/>
            </a:pPr>
            <a:endParaRPr lang="en-US" sz="2800" dirty="0" smtClean="0"/>
          </a:p>
          <a:p>
            <a:pPr lvl="1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79982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0" y="136530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24" y="2033575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91140" y="1790597"/>
            <a:ext cx="4584879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-Boolean 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3" name="object 6"/>
          <p:cNvSpPr/>
          <p:nvPr/>
        </p:nvSpPr>
        <p:spPr>
          <a:xfrm>
            <a:off x="2189408" y="3374781"/>
            <a:ext cx="502276" cy="600906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val 10"/>
          <p:cNvSpPr/>
          <p:nvPr/>
        </p:nvSpPr>
        <p:spPr>
          <a:xfrm>
            <a:off x="4134119" y="2033575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6"/>
          <p:cNvSpPr/>
          <p:nvPr/>
        </p:nvSpPr>
        <p:spPr>
          <a:xfrm flipH="1" flipV="1">
            <a:off x="2994437" y="2410595"/>
            <a:ext cx="1236173" cy="677504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/>
          <p:nvPr/>
        </p:nvSpPr>
        <p:spPr>
          <a:xfrm>
            <a:off x="2588653" y="2951073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355058" y="308495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76911" y="1996224"/>
            <a:ext cx="2832783" cy="5884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bject 6"/>
          <p:cNvSpPr/>
          <p:nvPr/>
        </p:nvSpPr>
        <p:spPr>
          <a:xfrm flipV="1">
            <a:off x="6593302" y="2389502"/>
            <a:ext cx="695431" cy="633379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val Callout 22"/>
          <p:cNvSpPr/>
          <p:nvPr/>
        </p:nvSpPr>
        <p:spPr>
          <a:xfrm>
            <a:off x="7938860" y="688715"/>
            <a:ext cx="2385130" cy="1223371"/>
          </a:xfrm>
          <a:prstGeom prst="wedgeEllipseCallout">
            <a:avLst>
              <a:gd name="adj1" fmla="val -104272"/>
              <a:gd name="adj2" fmla="val 38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41668" y="3953814"/>
            <a:ext cx="5898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relop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B.truelist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nextinstr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B.falselist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(nextinstr+1 )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emit(if id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relop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___)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048" y="4173950"/>
            <a:ext cx="4770353" cy="1218304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6214621" y="4440406"/>
            <a:ext cx="952998" cy="342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6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0" y="136530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24" y="2033575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91140" y="1790597"/>
            <a:ext cx="4584879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63957" y="184570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-Boolean 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4" name="Oval Callout 13"/>
          <p:cNvSpPr/>
          <p:nvPr/>
        </p:nvSpPr>
        <p:spPr>
          <a:xfrm>
            <a:off x="7938860" y="688715"/>
            <a:ext cx="2385130" cy="1223371"/>
          </a:xfrm>
          <a:prstGeom prst="wedgeEllipseCallout">
            <a:avLst>
              <a:gd name="adj1" fmla="val -104272"/>
              <a:gd name="adj2" fmla="val 38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009694" y="984137"/>
            <a:ext cx="224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Expression of of the form </a:t>
            </a:r>
            <a:r>
              <a:rPr lang="en-US" altLang="en-US" b="1" dirty="0"/>
              <a:t>B </a:t>
            </a:r>
            <a:r>
              <a:rPr lang="en-US" altLang="en-US" b="1" dirty="0">
                <a:cs typeface="Arial" panose="020B0604020202020204" pitchFamily="34" charset="0"/>
              </a:rPr>
              <a:t>→</a:t>
            </a:r>
            <a:r>
              <a:rPr lang="en-US" altLang="en-US" b="1" dirty="0"/>
              <a:t> B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or M B</a:t>
            </a:r>
            <a:r>
              <a:rPr lang="en-US" altLang="en-US" b="1" baseline="-18000" dirty="0"/>
              <a:t>2</a:t>
            </a:r>
          </a:p>
          <a:p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134119" y="2033575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6"/>
          <p:cNvSpPr/>
          <p:nvPr/>
        </p:nvSpPr>
        <p:spPr>
          <a:xfrm flipH="1" flipV="1">
            <a:off x="2994437" y="2410595"/>
            <a:ext cx="1236173" cy="677504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/>
          <p:nvPr/>
        </p:nvSpPr>
        <p:spPr>
          <a:xfrm>
            <a:off x="2588653" y="2951073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355058" y="308495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76911" y="1996224"/>
            <a:ext cx="2832783" cy="5884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bject 6"/>
          <p:cNvSpPr/>
          <p:nvPr/>
        </p:nvSpPr>
        <p:spPr>
          <a:xfrm flipH="1" flipV="1">
            <a:off x="7441133" y="4014236"/>
            <a:ext cx="485827" cy="410298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2438400" y="3977537"/>
            <a:ext cx="708542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or M B</a:t>
            </a:r>
            <a:r>
              <a:rPr lang="en-US" altLang="en-US" sz="2400" baseline="-18000" dirty="0"/>
              <a:t>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backpatch</a:t>
            </a:r>
            <a:r>
              <a:rPr lang="en-US" altLang="en-US" sz="2400" dirty="0"/>
              <a:t>(B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.falselist, </a:t>
            </a:r>
            <a:r>
              <a:rPr lang="en-US" altLang="en-US" sz="2400" dirty="0" err="1"/>
              <a:t>M.instr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B.truelist</a:t>
            </a:r>
            <a:r>
              <a:rPr lang="en-US" altLang="en-US" sz="2400" dirty="0"/>
              <a:t> = merge(B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.truelist,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.truelist)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 err="1"/>
              <a:t>B.falselist</a:t>
            </a:r>
            <a:r>
              <a:rPr lang="en-US" altLang="en-US" sz="2400" dirty="0"/>
              <a:t> =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.falselist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5138" y="346509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marker nonterminal </a:t>
            </a:r>
            <a:r>
              <a:rPr lang="en-IN" b="1" i="1" dirty="0"/>
              <a:t>M</a:t>
            </a:r>
            <a:r>
              <a:rPr lang="en-IN" i="1" dirty="0"/>
              <a:t> </a:t>
            </a:r>
            <a:r>
              <a:rPr lang="en-IN" dirty="0"/>
              <a:t>in the production records the value of </a:t>
            </a:r>
            <a:r>
              <a:rPr lang="en-IN" dirty="0" err="1"/>
              <a:t>nextinstr</a:t>
            </a:r>
            <a:r>
              <a:rPr lang="en-IN" dirty="0"/>
              <a:t>, which at this time is </a:t>
            </a:r>
            <a:r>
              <a:rPr lang="en-IN" b="1" dirty="0"/>
              <a:t>102</a:t>
            </a:r>
          </a:p>
        </p:txBody>
      </p:sp>
      <p:sp>
        <p:nvSpPr>
          <p:cNvPr id="24" name="object 6"/>
          <p:cNvSpPr/>
          <p:nvPr/>
        </p:nvSpPr>
        <p:spPr>
          <a:xfrm flipV="1">
            <a:off x="6745702" y="2541902"/>
            <a:ext cx="695431" cy="633379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6"/>
          <p:cNvSpPr/>
          <p:nvPr/>
        </p:nvSpPr>
        <p:spPr>
          <a:xfrm>
            <a:off x="4134119" y="2693986"/>
            <a:ext cx="901326" cy="1283551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520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102" y="145412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24" y="2033575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176911" y="1790597"/>
            <a:ext cx="2899108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/>
              <a:t>-Boolean </a:t>
            </a:r>
            <a:r>
              <a:rPr lang="en-IN" dirty="0" smtClean="0"/>
              <a:t>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275297" y="1991709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bject 2"/>
          <p:cNvSpPr txBox="1"/>
          <p:nvPr/>
        </p:nvSpPr>
        <p:spPr>
          <a:xfrm>
            <a:off x="4667340" y="274784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904611" y="280887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64702" y="1996050"/>
            <a:ext cx="850006" cy="5420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bject 6"/>
          <p:cNvSpPr/>
          <p:nvPr/>
        </p:nvSpPr>
        <p:spPr>
          <a:xfrm flipV="1">
            <a:off x="7073236" y="2541902"/>
            <a:ext cx="609356" cy="411887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 flipH="1" flipV="1">
            <a:off x="5124540" y="2449613"/>
            <a:ext cx="436680" cy="328955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141668" y="3953814"/>
            <a:ext cx="5898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relop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B.truelist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nextinstr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B.falselist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(nextinstr+1 )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emit(if id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relop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___)</a:t>
            </a:r>
          </a:p>
        </p:txBody>
      </p:sp>
      <p:sp>
        <p:nvSpPr>
          <p:cNvPr id="27" name="object 6"/>
          <p:cNvSpPr/>
          <p:nvPr/>
        </p:nvSpPr>
        <p:spPr>
          <a:xfrm>
            <a:off x="2558156" y="3206840"/>
            <a:ext cx="1524447" cy="474774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302" y="4085553"/>
            <a:ext cx="4950453" cy="875826"/>
          </a:xfrm>
          <a:prstGeom prst="rect">
            <a:avLst/>
          </a:prstGeom>
        </p:spPr>
      </p:pic>
      <p:sp>
        <p:nvSpPr>
          <p:cNvPr id="29" name="Right Arrow 28"/>
          <p:cNvSpPr/>
          <p:nvPr/>
        </p:nvSpPr>
        <p:spPr>
          <a:xfrm>
            <a:off x="5840248" y="4287214"/>
            <a:ext cx="952998" cy="342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05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102" y="145412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63" y="2019781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176911" y="1790597"/>
            <a:ext cx="2899108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/>
              <a:t>-Boolean </a:t>
            </a:r>
            <a:r>
              <a:rPr lang="en-IN" dirty="0" smtClean="0"/>
              <a:t>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275297" y="1991709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bject 2"/>
          <p:cNvSpPr txBox="1"/>
          <p:nvPr/>
        </p:nvSpPr>
        <p:spPr>
          <a:xfrm>
            <a:off x="4667340" y="274784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904611" y="280887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74" y="1982747"/>
            <a:ext cx="835446" cy="5420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bject 6"/>
          <p:cNvSpPr/>
          <p:nvPr/>
        </p:nvSpPr>
        <p:spPr>
          <a:xfrm flipV="1">
            <a:off x="7073236" y="2541902"/>
            <a:ext cx="609356" cy="411887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 flipH="1" flipV="1">
            <a:off x="5124540" y="2449613"/>
            <a:ext cx="436680" cy="328955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4208389" y="3802695"/>
            <a:ext cx="6006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/>
              <a:t>2)B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 and M B</a:t>
            </a:r>
            <a:r>
              <a:rPr lang="en-US" altLang="en-US" sz="2400" baseline="-18000" dirty="0"/>
              <a:t>2</a:t>
            </a:r>
          </a:p>
          <a:p>
            <a:pPr>
              <a:buNone/>
            </a:pPr>
            <a:r>
              <a:rPr lang="en-US" altLang="en-US" sz="2400" dirty="0"/>
              <a:t> </a:t>
            </a:r>
            <a:r>
              <a:rPr lang="en-US" altLang="en-US" sz="2400" dirty="0" err="1" smtClean="0"/>
              <a:t>backpatch</a:t>
            </a:r>
            <a:r>
              <a:rPr lang="en-US" altLang="en-US" sz="2400" dirty="0" smtClean="0"/>
              <a:t>(B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 smtClean="0"/>
              <a:t>.truelist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M.instr</a:t>
            </a:r>
            <a:r>
              <a:rPr lang="en-US" altLang="en-US" sz="2400" dirty="0"/>
              <a:t>) </a:t>
            </a:r>
          </a:p>
          <a:p>
            <a:pPr>
              <a:buNone/>
            </a:pPr>
            <a:r>
              <a:rPr lang="en-US" altLang="en-US" sz="2400" dirty="0" err="1" smtClean="0"/>
              <a:t>B.truelist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.truelist 		</a:t>
            </a: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err="1" smtClean="0"/>
              <a:t>B.falselist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merge(B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.falselist,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.falselist)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7249125" y="3138717"/>
            <a:ext cx="41571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marker nonterminal </a:t>
            </a:r>
            <a:r>
              <a:rPr lang="en-IN" sz="2000" b="1" i="1" dirty="0"/>
              <a:t>M</a:t>
            </a:r>
            <a:r>
              <a:rPr lang="en-IN" sz="2000" i="1" dirty="0"/>
              <a:t> </a:t>
            </a:r>
            <a:r>
              <a:rPr lang="en-IN" sz="2000" dirty="0"/>
              <a:t>in the production records the value of </a:t>
            </a:r>
            <a:r>
              <a:rPr lang="en-IN" sz="2000" dirty="0" err="1"/>
              <a:t>nextinstr</a:t>
            </a:r>
            <a:r>
              <a:rPr lang="en-IN" sz="2000" dirty="0"/>
              <a:t>, which at this time is </a:t>
            </a:r>
            <a:r>
              <a:rPr lang="en-IN" sz="2000" b="1" dirty="0" smtClean="0"/>
              <a:t>104</a:t>
            </a:r>
            <a:endParaRPr lang="en-IN" sz="2000" b="1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50039" y="2747845"/>
            <a:ext cx="110870" cy="935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8274676" y="4171782"/>
            <a:ext cx="2105696" cy="266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54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102" y="145412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24" y="2033575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176911" y="1790597"/>
            <a:ext cx="2899108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-Boolean 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275297" y="1991709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bject 2"/>
          <p:cNvSpPr txBox="1"/>
          <p:nvPr/>
        </p:nvSpPr>
        <p:spPr>
          <a:xfrm>
            <a:off x="4667340" y="274784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6986108" y="3117296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64702" y="1996050"/>
            <a:ext cx="850006" cy="5420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bject 6"/>
          <p:cNvSpPr/>
          <p:nvPr/>
        </p:nvSpPr>
        <p:spPr>
          <a:xfrm flipV="1">
            <a:off x="6636556" y="2604852"/>
            <a:ext cx="578152" cy="432815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 flipH="1" flipV="1">
            <a:off x="5124540" y="2449613"/>
            <a:ext cx="436680" cy="328955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141668" y="3953814"/>
            <a:ext cx="58985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 err="1"/>
              <a:t>relop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B.truelist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nextinstr</a:t>
            </a:r>
            <a:r>
              <a:rPr lang="en-US" altLang="en-US" sz="2400" dirty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</a:t>
            </a:r>
            <a:r>
              <a:rPr lang="en-US" altLang="en-US" sz="2400" dirty="0" err="1"/>
              <a:t>B.falselist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makelist</a:t>
            </a:r>
            <a:r>
              <a:rPr lang="en-US" altLang="en-US" sz="2400" dirty="0"/>
              <a:t>(nextinstr+1 )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emit(if id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relop</a:t>
            </a:r>
            <a:r>
              <a:rPr lang="en-US" altLang="en-US" sz="2400" dirty="0"/>
              <a:t> id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.place 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 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emit(</a:t>
            </a:r>
            <a:r>
              <a:rPr lang="en-US" altLang="en-US" sz="2400" dirty="0" err="1"/>
              <a:t>goto</a:t>
            </a:r>
            <a:r>
              <a:rPr lang="en-US" altLang="en-US" sz="2400" dirty="0"/>
              <a:t> ___)</a:t>
            </a:r>
          </a:p>
        </p:txBody>
      </p:sp>
      <p:sp>
        <p:nvSpPr>
          <p:cNvPr id="27" name="object 6"/>
          <p:cNvSpPr/>
          <p:nvPr/>
        </p:nvSpPr>
        <p:spPr>
          <a:xfrm>
            <a:off x="5342880" y="3389245"/>
            <a:ext cx="1524447" cy="474774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Right Arrow 28"/>
          <p:cNvSpPr/>
          <p:nvPr/>
        </p:nvSpPr>
        <p:spPr>
          <a:xfrm>
            <a:off x="5840248" y="4287214"/>
            <a:ext cx="952998" cy="3426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9705" y="4239363"/>
            <a:ext cx="4841027" cy="9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499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36102" y="145412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63" y="2019781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5176911" y="1790597"/>
            <a:ext cx="2899108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 </a:t>
            </a:r>
            <a:r>
              <a:rPr lang="en-IN" dirty="0"/>
              <a:t>-Boolean </a:t>
            </a:r>
            <a:r>
              <a:rPr lang="en-IN" dirty="0" smtClean="0"/>
              <a:t>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5275297" y="1991709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bject 2"/>
          <p:cNvSpPr txBox="1"/>
          <p:nvPr/>
        </p:nvSpPr>
        <p:spPr>
          <a:xfrm>
            <a:off x="4667340" y="2747845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904611" y="280887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74" y="1982747"/>
            <a:ext cx="835446" cy="54209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bject 6"/>
          <p:cNvSpPr/>
          <p:nvPr/>
        </p:nvSpPr>
        <p:spPr>
          <a:xfrm flipV="1">
            <a:off x="7073236" y="2541902"/>
            <a:ext cx="609356" cy="411887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6"/>
          <p:cNvSpPr/>
          <p:nvPr/>
        </p:nvSpPr>
        <p:spPr>
          <a:xfrm flipH="1" flipV="1">
            <a:off x="5124540" y="2449613"/>
            <a:ext cx="436680" cy="328955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Rectangle 25"/>
          <p:cNvSpPr/>
          <p:nvPr/>
        </p:nvSpPr>
        <p:spPr>
          <a:xfrm>
            <a:off x="1262711" y="4034515"/>
            <a:ext cx="60065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en-US" sz="2400" dirty="0"/>
              <a:t>2)B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 and M B</a:t>
            </a:r>
            <a:r>
              <a:rPr lang="en-US" altLang="en-US" sz="2400" baseline="-18000" dirty="0"/>
              <a:t>2</a:t>
            </a:r>
          </a:p>
          <a:p>
            <a:pPr>
              <a:buNone/>
            </a:pPr>
            <a:r>
              <a:rPr lang="en-US" altLang="en-US" sz="2400" dirty="0"/>
              <a:t> </a:t>
            </a:r>
            <a:r>
              <a:rPr lang="en-US" altLang="en-US" sz="2400" dirty="0" err="1" smtClean="0"/>
              <a:t>backpatch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.truelist</a:t>
            </a:r>
            <a:r>
              <a:rPr lang="en-US" altLang="en-US" sz="2400" dirty="0" smtClean="0"/>
              <a:t>, </a:t>
            </a:r>
            <a:r>
              <a:rPr lang="en-US" altLang="en-US" sz="2400" dirty="0" err="1"/>
              <a:t>M.instr</a:t>
            </a:r>
            <a:r>
              <a:rPr lang="en-US" altLang="en-US" sz="2400" dirty="0"/>
              <a:t>) </a:t>
            </a:r>
          </a:p>
          <a:p>
            <a:pPr>
              <a:buNone/>
            </a:pPr>
            <a:r>
              <a:rPr lang="en-US" altLang="en-US" sz="2400" dirty="0" err="1" smtClean="0"/>
              <a:t>B.truelist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.truelist 		</a:t>
            </a:r>
            <a:endParaRPr lang="en-US" altLang="en-US" sz="2400" dirty="0" smtClean="0"/>
          </a:p>
          <a:p>
            <a:pPr>
              <a:buNone/>
            </a:pPr>
            <a:r>
              <a:rPr lang="en-US" altLang="en-US" sz="2400" dirty="0" err="1" smtClean="0"/>
              <a:t>B.falselist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merge(B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.falselist,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.falselist)</a:t>
            </a:r>
            <a:endParaRPr lang="en-IN" sz="2400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155324" y="2747845"/>
            <a:ext cx="2905585" cy="12866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6019" y="4536036"/>
            <a:ext cx="3996096" cy="2136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86044" y="3321662"/>
            <a:ext cx="36969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 smtClean="0"/>
              <a:t>B</a:t>
            </a:r>
            <a:r>
              <a:rPr lang="en-US" altLang="en-US" sz="2000" b="1" baseline="-18000" dirty="0" smtClean="0"/>
              <a:t>1</a:t>
            </a:r>
            <a:r>
              <a:rPr lang="en-US" altLang="en-US" sz="2000" b="1" dirty="0" smtClean="0"/>
              <a:t>.truelist =102</a:t>
            </a:r>
          </a:p>
          <a:p>
            <a:r>
              <a:rPr lang="en-US" sz="2000" b="1" dirty="0" err="1" smtClean="0"/>
              <a:t>M.instr</a:t>
            </a:r>
            <a:r>
              <a:rPr lang="en-US" sz="2000" b="1" dirty="0" smtClean="0"/>
              <a:t>=104</a:t>
            </a:r>
          </a:p>
          <a:p>
            <a:r>
              <a:rPr lang="en-US" altLang="en-US" sz="2000" b="1" dirty="0" err="1" smtClean="0"/>
              <a:t>backpatch</a:t>
            </a:r>
            <a:r>
              <a:rPr lang="en-US" altLang="en-US" sz="2000" b="1" dirty="0" smtClean="0"/>
              <a:t>(102,104) – instruction in 102 is filled with 104 </a:t>
            </a:r>
            <a:endParaRPr lang="en-US" sz="2000" b="1" dirty="0" smtClean="0"/>
          </a:p>
          <a:p>
            <a:endParaRPr lang="en-IN" b="1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860367" y="3848550"/>
            <a:ext cx="2706447" cy="6516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8281115" y="5145062"/>
            <a:ext cx="3848192" cy="4591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1205519" y="4324338"/>
            <a:ext cx="3971392" cy="5825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8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86400" y="1365307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524" y="2033575"/>
            <a:ext cx="4662152" cy="551128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491140" y="1790597"/>
            <a:ext cx="4584879" cy="920214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6"/>
            <a:ext cx="10515600" cy="87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-Boolean 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4" name="Oval Callout 13"/>
          <p:cNvSpPr/>
          <p:nvPr/>
        </p:nvSpPr>
        <p:spPr>
          <a:xfrm>
            <a:off x="7938859" y="702098"/>
            <a:ext cx="2385130" cy="1223371"/>
          </a:xfrm>
          <a:prstGeom prst="wedgeEllipseCallout">
            <a:avLst>
              <a:gd name="adj1" fmla="val -104272"/>
              <a:gd name="adj2" fmla="val 3844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8009694" y="984137"/>
            <a:ext cx="2243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Expression of of the form </a:t>
            </a:r>
            <a:r>
              <a:rPr lang="en-US" altLang="en-US" b="1" dirty="0"/>
              <a:t>B </a:t>
            </a:r>
            <a:r>
              <a:rPr lang="en-US" altLang="en-US" b="1" dirty="0">
                <a:cs typeface="Arial" panose="020B0604020202020204" pitchFamily="34" charset="0"/>
              </a:rPr>
              <a:t>→</a:t>
            </a:r>
            <a:r>
              <a:rPr lang="en-US" altLang="en-US" b="1" dirty="0"/>
              <a:t> B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 or M B</a:t>
            </a:r>
            <a:r>
              <a:rPr lang="en-US" altLang="en-US" b="1" baseline="-18000" dirty="0"/>
              <a:t>2</a:t>
            </a:r>
          </a:p>
          <a:p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4134119" y="2033575"/>
            <a:ext cx="785612" cy="551128"/>
          </a:xfrm>
          <a:prstGeom prst="ellipse">
            <a:avLst/>
          </a:pr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bject 6"/>
          <p:cNvSpPr/>
          <p:nvPr/>
        </p:nvSpPr>
        <p:spPr>
          <a:xfrm flipH="1" flipV="1">
            <a:off x="2994437" y="2410595"/>
            <a:ext cx="1236173" cy="677504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2"/>
          <p:cNvSpPr txBox="1"/>
          <p:nvPr/>
        </p:nvSpPr>
        <p:spPr>
          <a:xfrm>
            <a:off x="2588653" y="2951073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B1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19" name="object 2"/>
          <p:cNvSpPr txBox="1"/>
          <p:nvPr/>
        </p:nvSpPr>
        <p:spPr>
          <a:xfrm>
            <a:off x="7409530" y="2733058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 smtClean="0">
                <a:solidFill>
                  <a:srgbClr val="FF0000"/>
                </a:solidFill>
                <a:latin typeface="Carlito"/>
                <a:cs typeface="Carlito"/>
              </a:rPr>
              <a:t>B2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176911" y="1996224"/>
            <a:ext cx="2832783" cy="588479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bject 6"/>
          <p:cNvSpPr/>
          <p:nvPr/>
        </p:nvSpPr>
        <p:spPr>
          <a:xfrm flipV="1">
            <a:off x="6593302" y="2389502"/>
            <a:ext cx="816228" cy="389042"/>
          </a:xfrm>
          <a:custGeom>
            <a:avLst/>
            <a:gdLst/>
            <a:ahLst/>
            <a:cxnLst/>
            <a:rect l="l" t="t" r="r" b="b"/>
            <a:pathLst>
              <a:path w="916939" h="332104">
                <a:moveTo>
                  <a:pt x="71754" y="233426"/>
                </a:moveTo>
                <a:lnTo>
                  <a:pt x="67690" y="233680"/>
                </a:lnTo>
                <a:lnTo>
                  <a:pt x="65404" y="236347"/>
                </a:lnTo>
                <a:lnTo>
                  <a:pt x="0" y="310769"/>
                </a:lnTo>
                <a:lnTo>
                  <a:pt x="97027" y="331089"/>
                </a:lnTo>
                <a:lnTo>
                  <a:pt x="100457" y="331851"/>
                </a:lnTo>
                <a:lnTo>
                  <a:pt x="103759" y="329565"/>
                </a:lnTo>
                <a:lnTo>
                  <a:pt x="104521" y="326136"/>
                </a:lnTo>
                <a:lnTo>
                  <a:pt x="105155" y="322707"/>
                </a:lnTo>
                <a:lnTo>
                  <a:pt x="102997" y="319405"/>
                </a:lnTo>
                <a:lnTo>
                  <a:pt x="99567" y="318643"/>
                </a:lnTo>
                <a:lnTo>
                  <a:pt x="71592" y="312801"/>
                </a:lnTo>
                <a:lnTo>
                  <a:pt x="13970" y="312801"/>
                </a:lnTo>
                <a:lnTo>
                  <a:pt x="9905" y="300736"/>
                </a:lnTo>
                <a:lnTo>
                  <a:pt x="32221" y="293299"/>
                </a:lnTo>
                <a:lnTo>
                  <a:pt x="74929" y="244729"/>
                </a:lnTo>
                <a:lnTo>
                  <a:pt x="77215" y="242062"/>
                </a:lnTo>
                <a:lnTo>
                  <a:pt x="76962" y="238125"/>
                </a:lnTo>
                <a:lnTo>
                  <a:pt x="71754" y="233426"/>
                </a:lnTo>
                <a:close/>
              </a:path>
              <a:path w="916939" h="332104">
                <a:moveTo>
                  <a:pt x="32221" y="293299"/>
                </a:moveTo>
                <a:lnTo>
                  <a:pt x="9905" y="300736"/>
                </a:lnTo>
                <a:lnTo>
                  <a:pt x="13970" y="312801"/>
                </a:lnTo>
                <a:lnTo>
                  <a:pt x="19303" y="311023"/>
                </a:lnTo>
                <a:lnTo>
                  <a:pt x="16637" y="311023"/>
                </a:lnTo>
                <a:lnTo>
                  <a:pt x="13208" y="300609"/>
                </a:lnTo>
                <a:lnTo>
                  <a:pt x="25794" y="300609"/>
                </a:lnTo>
                <a:lnTo>
                  <a:pt x="32221" y="293299"/>
                </a:lnTo>
                <a:close/>
              </a:path>
              <a:path w="916939" h="332104">
                <a:moveTo>
                  <a:pt x="36162" y="305402"/>
                </a:moveTo>
                <a:lnTo>
                  <a:pt x="13970" y="312801"/>
                </a:lnTo>
                <a:lnTo>
                  <a:pt x="71592" y="312801"/>
                </a:lnTo>
                <a:lnTo>
                  <a:pt x="36162" y="305402"/>
                </a:lnTo>
                <a:close/>
              </a:path>
              <a:path w="916939" h="332104">
                <a:moveTo>
                  <a:pt x="13208" y="300609"/>
                </a:moveTo>
                <a:lnTo>
                  <a:pt x="16637" y="311023"/>
                </a:lnTo>
                <a:lnTo>
                  <a:pt x="23841" y="302829"/>
                </a:lnTo>
                <a:lnTo>
                  <a:pt x="13208" y="300609"/>
                </a:lnTo>
                <a:close/>
              </a:path>
              <a:path w="916939" h="332104">
                <a:moveTo>
                  <a:pt x="23841" y="302829"/>
                </a:moveTo>
                <a:lnTo>
                  <a:pt x="16637" y="311023"/>
                </a:lnTo>
                <a:lnTo>
                  <a:pt x="19303" y="311023"/>
                </a:lnTo>
                <a:lnTo>
                  <a:pt x="36162" y="305402"/>
                </a:lnTo>
                <a:lnTo>
                  <a:pt x="23841" y="302829"/>
                </a:lnTo>
                <a:close/>
              </a:path>
              <a:path w="916939" h="332104">
                <a:moveTo>
                  <a:pt x="912367" y="0"/>
                </a:moveTo>
                <a:lnTo>
                  <a:pt x="32221" y="293299"/>
                </a:lnTo>
                <a:lnTo>
                  <a:pt x="23841" y="302829"/>
                </a:lnTo>
                <a:lnTo>
                  <a:pt x="36162" y="305402"/>
                </a:lnTo>
                <a:lnTo>
                  <a:pt x="916432" y="11938"/>
                </a:lnTo>
                <a:lnTo>
                  <a:pt x="912367" y="0"/>
                </a:lnTo>
                <a:close/>
              </a:path>
              <a:path w="916939" h="332104">
                <a:moveTo>
                  <a:pt x="25794" y="300609"/>
                </a:moveTo>
                <a:lnTo>
                  <a:pt x="13208" y="300609"/>
                </a:lnTo>
                <a:lnTo>
                  <a:pt x="23841" y="302829"/>
                </a:lnTo>
                <a:lnTo>
                  <a:pt x="25794" y="300609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Rectangle 21"/>
          <p:cNvSpPr/>
          <p:nvPr/>
        </p:nvSpPr>
        <p:spPr>
          <a:xfrm>
            <a:off x="838200" y="4241805"/>
            <a:ext cx="537157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B </a:t>
            </a:r>
            <a:r>
              <a:rPr lang="en-US" altLang="en-US" sz="2400" dirty="0">
                <a:cs typeface="Arial" panose="020B0604020202020204" pitchFamily="34" charset="0"/>
              </a:rPr>
              <a:t>→</a:t>
            </a:r>
            <a:r>
              <a:rPr lang="en-US" altLang="en-US" sz="2400" dirty="0"/>
              <a:t> 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or M B</a:t>
            </a:r>
            <a:r>
              <a:rPr lang="en-US" altLang="en-US" sz="2400" baseline="-18000" dirty="0"/>
              <a:t>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backpatch</a:t>
            </a:r>
            <a:r>
              <a:rPr lang="en-US" altLang="en-US" sz="2400" dirty="0" smtClean="0"/>
              <a:t>(B</a:t>
            </a:r>
            <a:r>
              <a:rPr lang="en-US" altLang="en-US" sz="2400" baseline="-18000" dirty="0" smtClean="0"/>
              <a:t>1</a:t>
            </a:r>
            <a:r>
              <a:rPr lang="en-US" altLang="en-US" sz="2400" dirty="0" smtClean="0"/>
              <a:t>.falselist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M.instr</a:t>
            </a:r>
            <a:r>
              <a:rPr lang="en-US" altLang="en-US" sz="2400" dirty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B.truelist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merge(B</a:t>
            </a:r>
            <a:r>
              <a:rPr lang="en-US" altLang="en-US" sz="2400" baseline="-18000" dirty="0"/>
              <a:t>1</a:t>
            </a:r>
            <a:r>
              <a:rPr lang="en-US" altLang="en-US" sz="2400" dirty="0"/>
              <a:t>.truelist,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.truelist)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 err="1" smtClean="0"/>
              <a:t>B.falselist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= B</a:t>
            </a:r>
            <a:r>
              <a:rPr lang="en-US" altLang="en-US" sz="2400" baseline="-18000" dirty="0"/>
              <a:t>2</a:t>
            </a:r>
            <a:r>
              <a:rPr lang="en-US" altLang="en-US" sz="2400" dirty="0"/>
              <a:t>.falselist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612524" y="2778544"/>
            <a:ext cx="1434314" cy="12010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919731" y="3230236"/>
            <a:ext cx="36969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 smtClean="0"/>
              <a:t>B</a:t>
            </a:r>
            <a:r>
              <a:rPr lang="en-US" altLang="en-US" sz="2000" b="1" baseline="-18000" dirty="0" smtClean="0"/>
              <a:t>1</a:t>
            </a:r>
            <a:r>
              <a:rPr lang="en-US" altLang="en-US" sz="2000" b="1" dirty="0" smtClean="0"/>
              <a:t>.falselist =101</a:t>
            </a:r>
          </a:p>
          <a:p>
            <a:r>
              <a:rPr lang="en-US" sz="2000" b="1" dirty="0" err="1" smtClean="0"/>
              <a:t>M.instr</a:t>
            </a:r>
            <a:r>
              <a:rPr lang="en-US" sz="2000" b="1" dirty="0" smtClean="0"/>
              <a:t>=102</a:t>
            </a:r>
          </a:p>
          <a:p>
            <a:r>
              <a:rPr lang="en-US" altLang="en-US" sz="2000" b="1" dirty="0" err="1" smtClean="0"/>
              <a:t>backpatch</a:t>
            </a:r>
            <a:r>
              <a:rPr lang="en-US" altLang="en-US" sz="2000" b="1" dirty="0" smtClean="0"/>
              <a:t>(101,102) – instruction in 101 is filled with 102 </a:t>
            </a:r>
            <a:endParaRPr lang="en-US" sz="2000" b="1" dirty="0" smtClean="0"/>
          </a:p>
          <a:p>
            <a:endParaRPr lang="en-IN" b="1" dirty="0"/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3760631" y="4047367"/>
            <a:ext cx="1047965" cy="51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683" y="4497976"/>
            <a:ext cx="4529905" cy="2360024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831557" y="4497976"/>
            <a:ext cx="3971392" cy="5825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/>
          <p:cNvSpPr/>
          <p:nvPr/>
        </p:nvSpPr>
        <p:spPr>
          <a:xfrm>
            <a:off x="7297581" y="4714188"/>
            <a:ext cx="2626275" cy="5825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97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9934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/>
            </a:r>
            <a:br>
              <a:rPr lang="en-IN" dirty="0"/>
            </a:br>
            <a:r>
              <a:rPr lang="en-IN" dirty="0" err="1" smtClean="0"/>
              <a:t>Backpatching</a:t>
            </a:r>
            <a:r>
              <a:rPr lang="en-IN" dirty="0" smtClean="0"/>
              <a:t>-Boolean expressions Example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72079" y="2392274"/>
            <a:ext cx="35333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</a:rPr>
              <a:t>The </a:t>
            </a:r>
            <a:r>
              <a:rPr lang="en-IN" b="1" dirty="0">
                <a:latin typeface="Times New Roman" panose="02020603050405020304" pitchFamily="18" charset="0"/>
              </a:rPr>
              <a:t>entire expression is true </a:t>
            </a:r>
            <a:r>
              <a:rPr lang="en-IN" dirty="0">
                <a:latin typeface="Times New Roman" panose="02020603050405020304" pitchFamily="18" charset="0"/>
              </a:rPr>
              <a:t>if and only if the </a:t>
            </a:r>
            <a:r>
              <a:rPr lang="en-IN" dirty="0" err="1">
                <a:latin typeface="Times New Roman" panose="02020603050405020304" pitchFamily="18" charset="0"/>
              </a:rPr>
              <a:t>gotos</a:t>
            </a:r>
            <a:r>
              <a:rPr lang="en-IN" dirty="0">
                <a:latin typeface="Times New Roman" panose="02020603050405020304" pitchFamily="18" charset="0"/>
              </a:rPr>
              <a:t> of instructions </a:t>
            </a:r>
            <a:r>
              <a:rPr lang="en-IN" b="1" dirty="0">
                <a:latin typeface="Times New Roman" panose="02020603050405020304" pitchFamily="18" charset="0"/>
              </a:rPr>
              <a:t>100</a:t>
            </a:r>
          </a:p>
          <a:p>
            <a:r>
              <a:rPr lang="en-IN" dirty="0">
                <a:latin typeface="Times New Roman" panose="02020603050405020304" pitchFamily="18" charset="0"/>
              </a:rPr>
              <a:t>or </a:t>
            </a:r>
            <a:r>
              <a:rPr lang="en-IN" b="1" dirty="0">
                <a:latin typeface="Times New Roman" panose="02020603050405020304" pitchFamily="18" charset="0"/>
              </a:rPr>
              <a:t>104 </a:t>
            </a:r>
            <a:r>
              <a:rPr lang="en-IN" dirty="0">
                <a:latin typeface="Times New Roman" panose="02020603050405020304" pitchFamily="18" charset="0"/>
              </a:rPr>
              <a:t>are </a:t>
            </a:r>
            <a:r>
              <a:rPr lang="en-IN" dirty="0" smtClean="0">
                <a:latin typeface="Times New Roman" panose="02020603050405020304" pitchFamily="18" charset="0"/>
              </a:rPr>
              <a:t>reached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071" y="4368240"/>
            <a:ext cx="4529905" cy="23600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23" y="1335423"/>
            <a:ext cx="4662152" cy="55112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522372" y="1168764"/>
            <a:ext cx="4926169" cy="84551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  <a:p>
            <a:pPr algn="ctr"/>
            <a:endParaRPr lang="en-IN" dirty="0"/>
          </a:p>
        </p:txBody>
      </p:sp>
      <p:sp>
        <p:nvSpPr>
          <p:cNvPr id="8" name="object 2"/>
          <p:cNvSpPr txBox="1"/>
          <p:nvPr/>
        </p:nvSpPr>
        <p:spPr>
          <a:xfrm>
            <a:off x="3705423" y="1002984"/>
            <a:ext cx="4572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dirty="0">
                <a:solidFill>
                  <a:srgbClr val="FF0000"/>
                </a:solidFill>
                <a:latin typeface="Carlito"/>
                <a:cs typeface="Carlito"/>
              </a:rPr>
              <a:t>B</a:t>
            </a:r>
            <a:endParaRPr dirty="0">
              <a:latin typeface="Carlito"/>
              <a:cs typeface="Carlito"/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-26420" y="2057768"/>
            <a:ext cx="3910119" cy="1443828"/>
          </a:xfrm>
          <a:prstGeom prst="wedgeEllipseCallout">
            <a:avLst>
              <a:gd name="adj1" fmla="val 66418"/>
              <a:gd name="adj2" fmla="val 10463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Callout 10"/>
          <p:cNvSpPr/>
          <p:nvPr/>
        </p:nvSpPr>
        <p:spPr>
          <a:xfrm>
            <a:off x="6716332" y="3152015"/>
            <a:ext cx="3622183" cy="2098459"/>
          </a:xfrm>
          <a:prstGeom prst="wedgeEllipseCallout">
            <a:avLst>
              <a:gd name="adj1" fmla="val -126511"/>
              <a:gd name="adj2" fmla="val 747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6971708" y="3549035"/>
            <a:ext cx="3111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latin typeface="Times New Roman" panose="02020603050405020304" pitchFamily="18" charset="0"/>
              </a:rPr>
              <a:t>Expression is </a:t>
            </a:r>
            <a:r>
              <a:rPr lang="en-IN" sz="2000" b="1" dirty="0">
                <a:latin typeface="Times New Roman" panose="02020603050405020304" pitchFamily="18" charset="0"/>
              </a:rPr>
              <a:t>false </a:t>
            </a:r>
            <a:r>
              <a:rPr lang="en-IN" sz="2000" dirty="0">
                <a:latin typeface="Times New Roman" panose="02020603050405020304" pitchFamily="18" charset="0"/>
              </a:rPr>
              <a:t>if and only if the </a:t>
            </a:r>
            <a:r>
              <a:rPr lang="en-IN" sz="2000" dirty="0" err="1">
                <a:latin typeface="Times New Roman" panose="02020603050405020304" pitchFamily="18" charset="0"/>
              </a:rPr>
              <a:t>gotos</a:t>
            </a:r>
            <a:r>
              <a:rPr lang="en-IN" sz="2000" dirty="0">
                <a:latin typeface="Times New Roman" panose="02020603050405020304" pitchFamily="18" charset="0"/>
              </a:rPr>
              <a:t> of instructions </a:t>
            </a:r>
            <a:r>
              <a:rPr lang="en-IN" sz="2000" b="1" dirty="0">
                <a:latin typeface="Times New Roman" panose="02020603050405020304" pitchFamily="18" charset="0"/>
              </a:rPr>
              <a:t>103</a:t>
            </a:r>
            <a:r>
              <a:rPr lang="en-IN" sz="2000" dirty="0">
                <a:latin typeface="Times New Roman" panose="02020603050405020304" pitchFamily="18" charset="0"/>
              </a:rPr>
              <a:t> </a:t>
            </a:r>
            <a:r>
              <a:rPr lang="en-IN" sz="2000" dirty="0" smtClean="0">
                <a:latin typeface="Times New Roman" panose="02020603050405020304" pitchFamily="18" charset="0"/>
              </a:rPr>
              <a:t>or </a:t>
            </a:r>
            <a:r>
              <a:rPr lang="en-IN" sz="2000" b="1" dirty="0" smtClean="0">
                <a:latin typeface="Times New Roman" panose="02020603050405020304" pitchFamily="18" charset="0"/>
              </a:rPr>
              <a:t>105</a:t>
            </a:r>
            <a:r>
              <a:rPr lang="en-IN" sz="2000" dirty="0" smtClean="0">
                <a:latin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</a:rPr>
              <a:t>are reached.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4451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823" y="0"/>
            <a:ext cx="10515600" cy="1107583"/>
          </a:xfrm>
        </p:spPr>
        <p:txBody>
          <a:bodyPr/>
          <a:lstStyle/>
          <a:p>
            <a:r>
              <a:rPr lang="en-IN" dirty="0" err="1"/>
              <a:t>Backpatching</a:t>
            </a:r>
            <a:r>
              <a:rPr lang="en-IN" dirty="0"/>
              <a:t>-Boolean expressions </a:t>
            </a:r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" y="1767959"/>
            <a:ext cx="11575732" cy="47358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941" y="1009920"/>
            <a:ext cx="5758806" cy="6807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9141" y="1087192"/>
            <a:ext cx="4095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Annotated parse tree for</a:t>
            </a:r>
          </a:p>
        </p:txBody>
      </p:sp>
    </p:spTree>
    <p:extLst>
      <p:ext uri="{BB962C8B-B14F-4D97-AF65-F5344CB8AC3E}">
        <p14:creationId xmlns:p14="http://schemas.microsoft.com/office/powerpoint/2010/main" val="10147273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155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err="1" smtClean="0"/>
              <a:t>Backpatching</a:t>
            </a:r>
            <a:r>
              <a:rPr lang="en-IN" dirty="0" smtClean="0"/>
              <a:t>-Flow of control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r>
              <a:rPr lang="en-IN" dirty="0" err="1"/>
              <a:t>B</a:t>
            </a:r>
            <a:r>
              <a:rPr lang="en-IN" dirty="0" err="1" smtClean="0"/>
              <a:t>ackpatching</a:t>
            </a:r>
            <a:r>
              <a:rPr lang="en-IN" dirty="0" smtClean="0"/>
              <a:t> can be used to </a:t>
            </a:r>
            <a:r>
              <a:rPr lang="en-IN" dirty="0"/>
              <a:t>translate flow-of-control statements in one pass</a:t>
            </a:r>
            <a:r>
              <a:rPr lang="en-IN" dirty="0" smtClean="0"/>
              <a:t>.</a:t>
            </a:r>
          </a:p>
          <a:p>
            <a:r>
              <a:rPr lang="en-IN" dirty="0"/>
              <a:t>Consider statements generated by the following grammar</a:t>
            </a:r>
            <a:r>
              <a:rPr lang="en-IN" dirty="0" smtClean="0"/>
              <a:t>: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sz="3600" dirty="0">
                <a:latin typeface="Times New Roman" panose="02020603050405020304" pitchFamily="18" charset="0"/>
              </a:rPr>
              <a:t>S </a:t>
            </a:r>
            <a:r>
              <a:rPr lang="en-IN" dirty="0">
                <a:latin typeface="Times New Roman" panose="02020603050405020304" pitchFamily="18" charset="0"/>
              </a:rPr>
              <a:t>denotes a </a:t>
            </a:r>
            <a:r>
              <a:rPr lang="en-IN" dirty="0" smtClean="0">
                <a:latin typeface="Times New Roman" panose="02020603050405020304" pitchFamily="18" charset="0"/>
              </a:rPr>
              <a:t>statement</a:t>
            </a:r>
          </a:p>
          <a:p>
            <a:r>
              <a:rPr lang="en-IN" dirty="0">
                <a:latin typeface="Times New Roman" panose="02020603050405020304" pitchFamily="18" charset="0"/>
              </a:rPr>
              <a:t>L </a:t>
            </a:r>
            <a:r>
              <a:rPr lang="en-IN" dirty="0" smtClean="0">
                <a:latin typeface="Times New Roman" panose="02020603050405020304" pitchFamily="18" charset="0"/>
              </a:rPr>
              <a:t>denotes </a:t>
            </a:r>
            <a:r>
              <a:rPr lang="en-IN" dirty="0">
                <a:latin typeface="Times New Roman" panose="02020603050405020304" pitchFamily="18" charset="0"/>
              </a:rPr>
              <a:t>statement </a:t>
            </a:r>
            <a:r>
              <a:rPr lang="en-IN" dirty="0" smtClean="0">
                <a:latin typeface="Times New Roman" panose="02020603050405020304" pitchFamily="18" charset="0"/>
              </a:rPr>
              <a:t>list</a:t>
            </a:r>
          </a:p>
          <a:p>
            <a:r>
              <a:rPr lang="en-IN" dirty="0">
                <a:latin typeface="Times New Roman" panose="02020603050405020304" pitchFamily="18" charset="0"/>
              </a:rPr>
              <a:t>B </a:t>
            </a:r>
            <a:r>
              <a:rPr lang="en-IN" dirty="0" smtClean="0">
                <a:latin typeface="Times New Roman" panose="02020603050405020304" pitchFamily="18" charset="0"/>
              </a:rPr>
              <a:t>denotes </a:t>
            </a:r>
            <a:r>
              <a:rPr lang="en-IN" dirty="0" err="1">
                <a:latin typeface="Times New Roman" panose="02020603050405020304" pitchFamily="18" charset="0"/>
              </a:rPr>
              <a:t>boolean</a:t>
            </a:r>
            <a:r>
              <a:rPr lang="en-IN" dirty="0">
                <a:latin typeface="Times New Roman" panose="02020603050405020304" pitchFamily="18" charset="0"/>
              </a:rPr>
              <a:t> expression</a:t>
            </a:r>
            <a:endParaRPr lang="en-IN" dirty="0" smtClean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163" y="3037307"/>
            <a:ext cx="6954592" cy="968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82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821"/>
          </a:xfrm>
        </p:spPr>
        <p:txBody>
          <a:bodyPr/>
          <a:lstStyle/>
          <a:p>
            <a:r>
              <a:rPr lang="en-IN" b="1" spc="-5" dirty="0" smtClean="0"/>
              <a:t>Intermediate</a:t>
            </a:r>
            <a:r>
              <a:rPr lang="en-IN" b="1" spc="-90" dirty="0" smtClean="0"/>
              <a:t> </a:t>
            </a:r>
            <a:r>
              <a:rPr lang="en-IN" b="1" spc="-5" dirty="0"/>
              <a:t>code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31064" y="1600905"/>
            <a:ext cx="10722736" cy="2105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4330" marR="5080">
              <a:lnSpc>
                <a:spcPct val="100000"/>
              </a:lnSpc>
              <a:spcBef>
                <a:spcPts val="100"/>
              </a:spcBef>
            </a:pPr>
            <a:r>
              <a:rPr lang="en-US" sz="2400" spc="-5" dirty="0" smtClean="0">
                <a:latin typeface="Arial"/>
                <a:cs typeface="Arial"/>
              </a:rPr>
              <a:t>The following </a:t>
            </a:r>
            <a:r>
              <a:rPr lang="en-US" sz="2400" dirty="0" smtClean="0">
                <a:latin typeface="Arial"/>
                <a:cs typeface="Arial"/>
              </a:rPr>
              <a:t>are commonly used </a:t>
            </a:r>
            <a:r>
              <a:rPr lang="en-US" sz="2400" spc="-5" dirty="0" smtClean="0">
                <a:latin typeface="Arial"/>
                <a:cs typeface="Arial"/>
              </a:rPr>
              <a:t>intermediate code  representation</a:t>
            </a:r>
            <a:r>
              <a:rPr lang="en-US" sz="2400" spc="120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: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lang="en-US" sz="24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§"/>
              <a:tabLst>
                <a:tab pos="35433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Syntax</a:t>
            </a:r>
            <a:r>
              <a:rPr lang="en-US" sz="2400" spc="-1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tree</a:t>
            </a:r>
            <a:endParaRPr lang="en-US" sz="24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33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Postfix</a:t>
            </a:r>
            <a:r>
              <a:rPr lang="en-US" sz="2400" spc="-25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Notation</a:t>
            </a:r>
            <a:endParaRPr lang="en-US" sz="2400" dirty="0" smtClean="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tabLst>
                <a:tab pos="354330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Three-Address </a:t>
            </a:r>
            <a:r>
              <a:rPr lang="en-US" sz="2400" spc="-10" dirty="0" smtClean="0">
                <a:latin typeface="Arial"/>
                <a:cs typeface="Arial"/>
              </a:rPr>
              <a:t>Code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878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1325563"/>
          </a:xfrm>
        </p:spPr>
        <p:txBody>
          <a:bodyPr/>
          <a:lstStyle/>
          <a:p>
            <a:r>
              <a:rPr lang="en-IN" dirty="0" err="1"/>
              <a:t>Backpatching</a:t>
            </a:r>
            <a:r>
              <a:rPr lang="en-IN" dirty="0"/>
              <a:t>-Flow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5473521"/>
          </a:xfrm>
        </p:spPr>
        <p:txBody>
          <a:bodyPr>
            <a:normAutofit/>
          </a:bodyPr>
          <a:lstStyle/>
          <a:p>
            <a:r>
              <a:rPr lang="en-IN" dirty="0" smtClean="0"/>
              <a:t>Boolean </a:t>
            </a:r>
            <a:r>
              <a:rPr lang="en-IN" dirty="0"/>
              <a:t>expressions generated </a:t>
            </a:r>
            <a:r>
              <a:rPr lang="en-IN" dirty="0" smtClean="0"/>
              <a:t>by nonterminal </a:t>
            </a:r>
            <a:r>
              <a:rPr lang="en-IN" dirty="0"/>
              <a:t>B have two lists of </a:t>
            </a:r>
            <a:r>
              <a:rPr lang="en-IN" dirty="0" smtClean="0"/>
              <a:t>jumps</a:t>
            </a:r>
          </a:p>
          <a:p>
            <a:pPr lvl="1"/>
            <a:r>
              <a:rPr lang="en-IN" dirty="0" smtClean="0"/>
              <a:t> </a:t>
            </a:r>
            <a:r>
              <a:rPr lang="en-IN" dirty="0" smtClean="0">
                <a:solidFill>
                  <a:srgbClr val="FF0000"/>
                </a:solidFill>
              </a:rPr>
              <a:t>B. </a:t>
            </a:r>
            <a:r>
              <a:rPr lang="en-IN" dirty="0" err="1" smtClean="0">
                <a:solidFill>
                  <a:srgbClr val="FF0000"/>
                </a:solidFill>
              </a:rPr>
              <a:t>truelist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-</a:t>
            </a:r>
            <a:r>
              <a:rPr lang="en-US" altLang="en-US" dirty="0"/>
              <a:t>Contains the list of all the jump statements left incomplete to be filled by the label for the start of the code for </a:t>
            </a:r>
            <a:r>
              <a:rPr lang="en-US" altLang="en-US" dirty="0" smtClean="0"/>
              <a:t>B=true</a:t>
            </a:r>
            <a:r>
              <a:rPr lang="en-US" altLang="en-US" dirty="0"/>
              <a:t>.</a:t>
            </a:r>
          </a:p>
          <a:p>
            <a:pPr lvl="1"/>
            <a:r>
              <a:rPr lang="en-IN" dirty="0" smtClean="0"/>
              <a:t> </a:t>
            </a:r>
            <a:r>
              <a:rPr lang="en-IN" dirty="0" err="1" smtClean="0">
                <a:solidFill>
                  <a:srgbClr val="FF0000"/>
                </a:solidFill>
              </a:rPr>
              <a:t>B.falselist</a:t>
            </a:r>
            <a:r>
              <a:rPr lang="en-IN" dirty="0" smtClean="0"/>
              <a:t>-</a:t>
            </a:r>
            <a:r>
              <a:rPr lang="en-US" altLang="en-US" dirty="0"/>
              <a:t>Contains the list of all the jump statements left incomplete to be filled by the label for the start of the code for B</a:t>
            </a:r>
            <a:r>
              <a:rPr lang="en-US" altLang="en-US" dirty="0" smtClean="0"/>
              <a:t>=false</a:t>
            </a:r>
            <a:r>
              <a:rPr lang="en-US" altLang="en-US" dirty="0"/>
              <a:t>.</a:t>
            </a:r>
          </a:p>
          <a:p>
            <a:r>
              <a:rPr lang="en-IN" dirty="0" smtClean="0"/>
              <a:t>Statements generated by </a:t>
            </a:r>
            <a:r>
              <a:rPr lang="en-IN" dirty="0" err="1"/>
              <a:t>nonterminals</a:t>
            </a:r>
            <a:r>
              <a:rPr lang="en-IN" dirty="0"/>
              <a:t> S </a:t>
            </a:r>
            <a:r>
              <a:rPr lang="en-IN" dirty="0" smtClean="0"/>
              <a:t>and L have </a:t>
            </a:r>
            <a:r>
              <a:rPr lang="en-IN" dirty="0"/>
              <a:t>a list of unfilled </a:t>
            </a:r>
            <a:r>
              <a:rPr lang="en-IN" dirty="0" smtClean="0"/>
              <a:t>jumps</a:t>
            </a:r>
            <a:endParaRPr lang="en-IN" dirty="0"/>
          </a:p>
          <a:p>
            <a:pPr lvl="1"/>
            <a:r>
              <a:rPr lang="en-IN" dirty="0"/>
              <a:t>E</a:t>
            </a:r>
            <a:r>
              <a:rPr lang="en-IN" dirty="0" smtClean="0"/>
              <a:t>ventually filled </a:t>
            </a:r>
            <a:r>
              <a:rPr lang="en-IN" dirty="0"/>
              <a:t>by </a:t>
            </a:r>
            <a:r>
              <a:rPr lang="en-IN" dirty="0" err="1"/>
              <a:t>backpatching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S.nextlist</a:t>
            </a:r>
            <a:r>
              <a:rPr lang="en-IN" dirty="0" smtClean="0"/>
              <a:t> - list of </a:t>
            </a:r>
            <a:r>
              <a:rPr lang="en-IN" dirty="0"/>
              <a:t>all conditional and unconditional jumps to the instruction following the </a:t>
            </a:r>
            <a:r>
              <a:rPr lang="en-IN" dirty="0" smtClean="0"/>
              <a:t>code for </a:t>
            </a:r>
            <a:r>
              <a:rPr lang="en-IN" dirty="0">
                <a:solidFill>
                  <a:srgbClr val="FF0000"/>
                </a:solidFill>
              </a:rPr>
              <a:t>statement S </a:t>
            </a:r>
            <a:r>
              <a:rPr lang="en-IN" dirty="0"/>
              <a:t>in execution order. </a:t>
            </a:r>
            <a:endParaRPr lang="en-IN" dirty="0" smtClean="0"/>
          </a:p>
          <a:p>
            <a:pPr lvl="1"/>
            <a:r>
              <a:rPr lang="en-IN" dirty="0" err="1" smtClean="0">
                <a:solidFill>
                  <a:srgbClr val="FF0000"/>
                </a:solidFill>
              </a:rPr>
              <a:t>L.nextlist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-</a:t>
            </a:r>
            <a:r>
              <a:rPr lang="en-IN" dirty="0"/>
              <a:t> list of all conditional and unconditional jumps to the instruction following the code for </a:t>
            </a:r>
            <a:r>
              <a:rPr lang="en-IN" dirty="0">
                <a:solidFill>
                  <a:srgbClr val="FF0000"/>
                </a:solidFill>
              </a:rPr>
              <a:t>statement </a:t>
            </a:r>
            <a:r>
              <a:rPr lang="en-IN" dirty="0" smtClean="0">
                <a:solidFill>
                  <a:srgbClr val="FF0000"/>
                </a:solidFill>
              </a:rPr>
              <a:t>L</a:t>
            </a:r>
            <a:r>
              <a:rPr lang="en-IN" dirty="0" smtClean="0"/>
              <a:t> </a:t>
            </a:r>
            <a:r>
              <a:rPr lang="en-IN" dirty="0"/>
              <a:t>in execution </a:t>
            </a:r>
            <a:r>
              <a:rPr lang="en-IN" dirty="0" smtClean="0"/>
              <a:t>order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6191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291" y="146184"/>
            <a:ext cx="10515600" cy="1325563"/>
          </a:xfrm>
        </p:spPr>
        <p:txBody>
          <a:bodyPr/>
          <a:lstStyle/>
          <a:p>
            <a:r>
              <a:rPr lang="en-IN" dirty="0" err="1" smtClean="0"/>
              <a:t>Backpatching</a:t>
            </a:r>
            <a:r>
              <a:rPr lang="en-IN" dirty="0" smtClean="0"/>
              <a:t>-Translation of Flow </a:t>
            </a:r>
            <a:r>
              <a:rPr lang="en-IN" dirty="0"/>
              <a:t>of </a:t>
            </a:r>
            <a:r>
              <a:rPr lang="en-IN" dirty="0" smtClean="0"/>
              <a:t>control statements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6" y="1316239"/>
            <a:ext cx="11325895" cy="531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6170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IN" dirty="0" err="1"/>
              <a:t>Backpatching</a:t>
            </a:r>
            <a:r>
              <a:rPr lang="en-IN" dirty="0"/>
              <a:t>-Flow of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230" y="1179073"/>
            <a:ext cx="9078533" cy="197242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1230" y="3151500"/>
            <a:ext cx="107399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</a:rPr>
              <a:t>In </a:t>
            </a:r>
            <a:r>
              <a:rPr lang="en-IN" dirty="0">
                <a:latin typeface="Times New Roman" panose="02020603050405020304" pitchFamily="18" charset="0"/>
              </a:rPr>
              <a:t>the </a:t>
            </a:r>
            <a:r>
              <a:rPr lang="en-IN" dirty="0" smtClean="0">
                <a:latin typeface="Times New Roman" panose="02020603050405020304" pitchFamily="18" charset="0"/>
              </a:rPr>
              <a:t>above production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</a:rPr>
              <a:t>T</a:t>
            </a:r>
            <a:r>
              <a:rPr lang="en-IN" dirty="0" smtClean="0">
                <a:latin typeface="Times New Roman" panose="02020603050405020304" pitchFamily="18" charset="0"/>
              </a:rPr>
              <a:t>wo </a:t>
            </a:r>
            <a:r>
              <a:rPr lang="en-IN" dirty="0">
                <a:latin typeface="Times New Roman" panose="02020603050405020304" pitchFamily="18" charset="0"/>
              </a:rPr>
              <a:t>occurrences of the marker nonterminal </a:t>
            </a:r>
            <a:r>
              <a:rPr lang="en-IN" b="1" i="1" dirty="0" smtClean="0">
                <a:latin typeface="Times New Roman" panose="02020603050405020304" pitchFamily="18" charset="0"/>
              </a:rPr>
              <a:t>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Times New Roman" panose="02020603050405020304" pitchFamily="18" charset="0"/>
              </a:rPr>
              <a:t>Used to record </a:t>
            </a:r>
            <a:r>
              <a:rPr lang="en-IN" dirty="0">
                <a:latin typeface="Times New Roman" panose="02020603050405020304" pitchFamily="18" charset="0"/>
              </a:rPr>
              <a:t>the instruction numbers of the beginning of the code for </a:t>
            </a:r>
            <a:r>
              <a:rPr lang="en-IN" b="1" dirty="0">
                <a:latin typeface="Times New Roman" panose="02020603050405020304" pitchFamily="18" charset="0"/>
              </a:rPr>
              <a:t>B</a:t>
            </a:r>
            <a:r>
              <a:rPr lang="en-IN" dirty="0">
                <a:latin typeface="Times New Roman" panose="02020603050405020304" pitchFamily="18" charset="0"/>
              </a:rPr>
              <a:t> and </a:t>
            </a:r>
            <a:r>
              <a:rPr lang="en-IN" dirty="0" smtClean="0">
                <a:latin typeface="Times New Roman" panose="02020603050405020304" pitchFamily="18" charset="0"/>
              </a:rPr>
              <a:t>the beginning </a:t>
            </a:r>
            <a:r>
              <a:rPr lang="en-IN" dirty="0">
                <a:latin typeface="Times New Roman" panose="02020603050405020304" pitchFamily="18" charset="0"/>
              </a:rPr>
              <a:t>of the code for </a:t>
            </a:r>
            <a:r>
              <a:rPr lang="en-IN" b="1" dirty="0" smtClean="0">
                <a:latin typeface="Times New Roman" panose="02020603050405020304" pitchFamily="18" charset="0"/>
              </a:rPr>
              <a:t>S1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 smtClean="0"/>
              <a:t>For </a:t>
            </a:r>
            <a:r>
              <a:rPr lang="en-US" altLang="en-US" dirty="0"/>
              <a:t>the rule </a:t>
            </a:r>
            <a:r>
              <a:rPr lang="en-US" altLang="en-US" dirty="0">
                <a:cs typeface="Arial" panose="020B0604020202020204" pitchFamily="34" charset="0"/>
              </a:rPr>
              <a:t>   </a:t>
            </a:r>
            <a:r>
              <a:rPr lang="en-US" altLang="en-US" b="1" dirty="0">
                <a:cs typeface="Arial" panose="020B0604020202020204" pitchFamily="34" charset="0"/>
              </a:rPr>
              <a:t>M → </a:t>
            </a:r>
            <a:r>
              <a:rPr lang="el-GR" altLang="en-US" b="1" dirty="0" smtClean="0">
                <a:cs typeface="Arial" panose="020B0604020202020204" pitchFamily="34" charset="0"/>
              </a:rPr>
              <a:t>ε</a:t>
            </a:r>
            <a:r>
              <a:rPr lang="en-IN" altLang="en-US" b="1" dirty="0" smtClean="0">
                <a:cs typeface="Arial" panose="020B0604020202020204" pitchFamily="34" charset="0"/>
              </a:rPr>
              <a:t> </a:t>
            </a:r>
            <a:r>
              <a:rPr lang="en-IN" altLang="en-US" dirty="0" smtClean="0">
                <a:cs typeface="Arial" panose="020B0604020202020204" pitchFamily="34" charset="0"/>
              </a:rPr>
              <a:t>, semantic action is </a:t>
            </a:r>
            <a:r>
              <a:rPr lang="en-US" altLang="en-US" dirty="0" smtClean="0"/>
              <a:t>{ </a:t>
            </a:r>
            <a:r>
              <a:rPr lang="en-US" altLang="en-US" b="1" dirty="0" err="1" smtClean="0"/>
              <a:t>M.instr</a:t>
            </a:r>
            <a:r>
              <a:rPr lang="en-US" altLang="en-US" b="1" dirty="0" smtClean="0"/>
              <a:t> = </a:t>
            </a:r>
            <a:r>
              <a:rPr lang="en-US" altLang="en-US" b="1" dirty="0" err="1" smtClean="0"/>
              <a:t>nextinstr</a:t>
            </a:r>
            <a:r>
              <a:rPr lang="en-US" altLang="en-US" dirty="0" smtClean="0"/>
              <a:t>;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After the body </a:t>
            </a:r>
            <a:r>
              <a:rPr lang="en-IN" b="1" i="1" dirty="0" smtClean="0"/>
              <a:t>S1</a:t>
            </a:r>
            <a:r>
              <a:rPr lang="en-IN" i="1" dirty="0" smtClean="0"/>
              <a:t> </a:t>
            </a:r>
            <a:r>
              <a:rPr lang="en-IN" dirty="0" smtClean="0"/>
              <a:t>of </a:t>
            </a:r>
            <a:r>
              <a:rPr lang="en-IN" dirty="0"/>
              <a:t>the while-statement is executed, </a:t>
            </a:r>
            <a:r>
              <a:rPr lang="en-IN" dirty="0" smtClean="0"/>
              <a:t>control </a:t>
            </a:r>
            <a:r>
              <a:rPr lang="en-IN" dirty="0"/>
              <a:t>flows to the beginning.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When the entire production is reduced to </a:t>
            </a:r>
            <a:r>
              <a:rPr lang="en-IN" b="1" dirty="0" smtClean="0">
                <a:latin typeface="Times New Roman" panose="02020603050405020304" pitchFamily="18" charset="0"/>
              </a:rPr>
              <a:t>S, </a:t>
            </a:r>
            <a:r>
              <a:rPr lang="en-IN" b="1" i="1" dirty="0" smtClean="0">
                <a:latin typeface="Times New Roman" panose="02020603050405020304" pitchFamily="18" charset="0"/>
              </a:rPr>
              <a:t>S1</a:t>
            </a:r>
            <a:r>
              <a:rPr lang="en-IN" b="1" i="1" dirty="0" smtClean="0"/>
              <a:t>.nextlist </a:t>
            </a:r>
            <a:r>
              <a:rPr lang="en-IN" dirty="0" smtClean="0"/>
              <a:t>is </a:t>
            </a:r>
            <a:r>
              <a:rPr lang="en-IN" dirty="0" err="1" smtClean="0"/>
              <a:t>backpatched</a:t>
            </a:r>
            <a:r>
              <a:rPr lang="en-IN" dirty="0" smtClean="0"/>
              <a:t> </a:t>
            </a:r>
            <a:r>
              <a:rPr lang="en-IN" i="1" dirty="0" smtClean="0"/>
              <a:t> </a:t>
            </a:r>
            <a:r>
              <a:rPr lang="en-IN" dirty="0"/>
              <a:t>to </a:t>
            </a:r>
            <a:r>
              <a:rPr lang="en-IN" dirty="0" smtClean="0"/>
              <a:t>make all </a:t>
            </a:r>
            <a:r>
              <a:rPr lang="en-IN" dirty="0"/>
              <a:t>targets on that list be </a:t>
            </a:r>
            <a:r>
              <a:rPr lang="en-IN" i="1" dirty="0" smtClean="0"/>
              <a:t>M1.instr.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i="1" dirty="0" smtClean="0"/>
              <a:t> </a:t>
            </a:r>
            <a:r>
              <a:rPr lang="en-IN" dirty="0" smtClean="0"/>
              <a:t>An </a:t>
            </a:r>
            <a:r>
              <a:rPr lang="en-IN" dirty="0"/>
              <a:t>explicit jump to the beginning of </a:t>
            </a:r>
            <a:r>
              <a:rPr lang="en-IN" dirty="0" smtClean="0"/>
              <a:t>the code </a:t>
            </a:r>
            <a:r>
              <a:rPr lang="en-IN" dirty="0"/>
              <a:t>for </a:t>
            </a:r>
            <a:r>
              <a:rPr lang="en-IN" i="1" dirty="0"/>
              <a:t>B </a:t>
            </a:r>
            <a:r>
              <a:rPr lang="en-IN" dirty="0"/>
              <a:t>is appended after the code for </a:t>
            </a:r>
            <a:r>
              <a:rPr lang="en-IN" b="1" i="1" dirty="0"/>
              <a:t>S1</a:t>
            </a:r>
            <a:r>
              <a:rPr lang="en-IN" i="1" dirty="0"/>
              <a:t> </a:t>
            </a:r>
            <a:r>
              <a:rPr lang="en-IN" dirty="0"/>
              <a:t>because control may also "fall </a:t>
            </a:r>
            <a:r>
              <a:rPr lang="en-IN" dirty="0" smtClean="0"/>
              <a:t>out the </a:t>
            </a:r>
            <a:r>
              <a:rPr lang="en-IN" dirty="0"/>
              <a:t>bottom."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1" dirty="0" err="1" smtClean="0"/>
              <a:t>B.truelist</a:t>
            </a:r>
            <a:r>
              <a:rPr lang="en-IN" b="1" i="1" dirty="0" smtClean="0"/>
              <a:t> </a:t>
            </a:r>
            <a:r>
              <a:rPr lang="en-IN" dirty="0"/>
              <a:t>is </a:t>
            </a:r>
            <a:r>
              <a:rPr lang="en-IN" dirty="0" err="1"/>
              <a:t>backpatched</a:t>
            </a:r>
            <a:r>
              <a:rPr lang="en-IN" dirty="0"/>
              <a:t> to go to the beginning of </a:t>
            </a:r>
            <a:r>
              <a:rPr lang="en-IN" b="1" i="1" dirty="0"/>
              <a:t>S1</a:t>
            </a:r>
            <a:r>
              <a:rPr lang="en-IN" i="1" dirty="0" smtClean="0"/>
              <a:t> </a:t>
            </a:r>
            <a:r>
              <a:rPr lang="en-IN" dirty="0"/>
              <a:t>by </a:t>
            </a:r>
            <a:r>
              <a:rPr lang="en-IN" dirty="0" smtClean="0"/>
              <a:t>making jumps </a:t>
            </a:r>
            <a:r>
              <a:rPr lang="en-IN" dirty="0"/>
              <a:t>o</a:t>
            </a:r>
            <a:r>
              <a:rPr lang="en-IN" dirty="0" smtClean="0"/>
              <a:t>n </a:t>
            </a:r>
            <a:r>
              <a:rPr lang="en-IN" b="1" i="1" dirty="0"/>
              <a:t>B</a:t>
            </a:r>
            <a:r>
              <a:rPr lang="en-IN" i="1" dirty="0"/>
              <a:t>. </a:t>
            </a:r>
            <a:r>
              <a:rPr lang="en-IN" b="1" i="1" dirty="0" err="1"/>
              <a:t>truelist</a:t>
            </a:r>
            <a:r>
              <a:rPr lang="en-IN" i="1" dirty="0"/>
              <a:t> </a:t>
            </a:r>
            <a:r>
              <a:rPr lang="en-IN" dirty="0"/>
              <a:t>go to </a:t>
            </a:r>
            <a:r>
              <a:rPr lang="en-IN" b="1" i="1" dirty="0"/>
              <a:t>M2 </a:t>
            </a:r>
            <a:r>
              <a:rPr lang="en-IN" b="1" dirty="0"/>
              <a:t>. </a:t>
            </a:r>
            <a:r>
              <a:rPr lang="en-IN" b="1" i="1" dirty="0"/>
              <a:t>instr</a:t>
            </a:r>
            <a:r>
              <a:rPr lang="en-IN" i="1" dirty="0"/>
              <a:t>.</a:t>
            </a:r>
            <a:endParaRPr lang="en-IN" dirty="0" smtClean="0">
              <a:latin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0875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731"/>
          </a:xfrm>
        </p:spPr>
        <p:txBody>
          <a:bodyPr/>
          <a:lstStyle/>
          <a:p>
            <a:r>
              <a:rPr lang="en-IN" dirty="0" err="1"/>
              <a:t>Backpatching</a:t>
            </a:r>
            <a:r>
              <a:rPr lang="en-IN" dirty="0"/>
              <a:t>-Flow of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25221"/>
            <a:ext cx="9091411" cy="20471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5256" y="3072348"/>
            <a:ext cx="1068839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If </a:t>
            </a:r>
            <a:r>
              <a:rPr lang="en-IN" sz="2400" dirty="0" smtClean="0">
                <a:latin typeface="Times New Roman" panose="02020603050405020304" pitchFamily="18" charset="0"/>
              </a:rPr>
              <a:t>control "</a:t>
            </a:r>
            <a:r>
              <a:rPr lang="en-IN" sz="2400" dirty="0">
                <a:latin typeface="Times New Roman" panose="02020603050405020304" pitchFamily="18" charset="0"/>
              </a:rPr>
              <a:t>falls out the bottom" of </a:t>
            </a:r>
            <a:r>
              <a:rPr lang="en-IN" sz="2400" dirty="0" smtClean="0">
                <a:latin typeface="Times New Roman" panose="02020603050405020304" pitchFamily="18" charset="0"/>
              </a:rPr>
              <a:t> S1</a:t>
            </a:r>
            <a:r>
              <a:rPr lang="en-IN" sz="2400" i="1" dirty="0" smtClean="0">
                <a:latin typeface="Times New Roman" panose="02020603050405020304" pitchFamily="18" charset="0"/>
              </a:rPr>
              <a:t>, </a:t>
            </a:r>
            <a:r>
              <a:rPr lang="en-IN" sz="2400" dirty="0">
                <a:latin typeface="Times New Roman" panose="02020603050405020304" pitchFamily="18" charset="0"/>
              </a:rPr>
              <a:t>as when </a:t>
            </a:r>
            <a:r>
              <a:rPr lang="en-IN" sz="2400" dirty="0" smtClean="0">
                <a:latin typeface="Times New Roman" panose="02020603050405020304" pitchFamily="18" charset="0"/>
              </a:rPr>
              <a:t>S1 is </a:t>
            </a:r>
            <a:r>
              <a:rPr lang="en-IN" sz="2400" dirty="0">
                <a:latin typeface="Times New Roman" panose="02020603050405020304" pitchFamily="18" charset="0"/>
              </a:rPr>
              <a:t>an </a:t>
            </a:r>
            <a:r>
              <a:rPr lang="en-IN" sz="2400" dirty="0" smtClean="0">
                <a:latin typeface="Times New Roman" panose="02020603050405020304" pitchFamily="18" charset="0"/>
              </a:rPr>
              <a:t>assignment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code has to be included at the end of S1 to jump to S2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A new nonterminal N  with production </a:t>
            </a:r>
            <a:r>
              <a:rPr lang="en-US" sz="2400" b="1" dirty="0">
                <a:cs typeface="Arial" panose="020B0604020202020204" pitchFamily="34" charset="0"/>
              </a:rPr>
              <a:t>N</a:t>
            </a:r>
            <a:r>
              <a:rPr lang="en-US" altLang="en-US" sz="2400" b="1" dirty="0" smtClean="0"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cs typeface="Arial" panose="020B0604020202020204" pitchFamily="34" charset="0"/>
              </a:rPr>
              <a:t>→ </a:t>
            </a:r>
            <a:r>
              <a:rPr lang="el-GR" altLang="en-US" sz="2400" b="1" dirty="0">
                <a:cs typeface="Arial" panose="020B0604020202020204" pitchFamily="34" charset="0"/>
              </a:rPr>
              <a:t>ε</a:t>
            </a:r>
            <a:r>
              <a:rPr lang="en-IN" altLang="en-US" sz="2400" b="1" dirty="0">
                <a:cs typeface="Arial" panose="020B0604020202020204" pitchFamily="34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</a:rPr>
              <a:t>is introduced for this purpose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N</a:t>
            </a:r>
            <a:r>
              <a:rPr lang="en-IN" sz="2400" dirty="0"/>
              <a:t> has attribute </a:t>
            </a:r>
            <a:r>
              <a:rPr lang="en-IN" sz="2400" b="1" dirty="0" err="1"/>
              <a:t>N.nextlist</a:t>
            </a:r>
            <a:r>
              <a:rPr lang="en-IN" sz="2400" dirty="0"/>
              <a:t>, which will be a </a:t>
            </a:r>
            <a:r>
              <a:rPr lang="en-IN" sz="2400" dirty="0" smtClean="0"/>
              <a:t>list consisting </a:t>
            </a:r>
            <a:r>
              <a:rPr lang="en-IN" sz="2400" dirty="0"/>
              <a:t>of the instruction number of the jump </a:t>
            </a:r>
            <a:r>
              <a:rPr lang="en-IN" sz="2400" dirty="0" err="1"/>
              <a:t>goto</a:t>
            </a:r>
            <a:r>
              <a:rPr lang="en-IN" sz="2400" dirty="0"/>
              <a:t> - that is generated </a:t>
            </a:r>
            <a:r>
              <a:rPr lang="en-IN" sz="2400" dirty="0" smtClean="0"/>
              <a:t>by the </a:t>
            </a:r>
            <a:r>
              <a:rPr lang="en-IN" sz="2400" dirty="0"/>
              <a:t>semantic action (7) for N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When </a:t>
            </a:r>
            <a:r>
              <a:rPr lang="en-IN" sz="2400" b="1" dirty="0"/>
              <a:t>B is </a:t>
            </a:r>
            <a:r>
              <a:rPr lang="en-IN" sz="2400" b="1" dirty="0" smtClean="0"/>
              <a:t>true</a:t>
            </a:r>
            <a:r>
              <a:rPr lang="en-IN" sz="2400" dirty="0" smtClean="0"/>
              <a:t>,</a:t>
            </a:r>
            <a:r>
              <a:rPr lang="en-IN" sz="2400" dirty="0"/>
              <a:t> </a:t>
            </a:r>
            <a:r>
              <a:rPr lang="en-IN" sz="2400" dirty="0" smtClean="0"/>
              <a:t>jumps are </a:t>
            </a:r>
            <a:r>
              <a:rPr lang="en-IN" sz="2400" dirty="0" err="1" smtClean="0"/>
              <a:t>backpatched</a:t>
            </a:r>
            <a:r>
              <a:rPr lang="en-IN" sz="2400" dirty="0" smtClean="0"/>
              <a:t>  to </a:t>
            </a:r>
            <a:r>
              <a:rPr lang="en-IN" sz="2400" dirty="0"/>
              <a:t>the instruction </a:t>
            </a:r>
            <a:r>
              <a:rPr lang="en-IN" sz="2400" b="1" dirty="0" smtClean="0"/>
              <a:t>M1.instr</a:t>
            </a:r>
            <a:r>
              <a:rPr lang="en-IN" sz="2400" dirty="0"/>
              <a:t>;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Similarly, when </a:t>
            </a:r>
            <a:r>
              <a:rPr lang="en-IN" sz="2400" b="1" dirty="0"/>
              <a:t>B is </a:t>
            </a:r>
            <a:r>
              <a:rPr lang="en-IN" sz="2400" b="1" dirty="0" smtClean="0"/>
              <a:t>false</a:t>
            </a:r>
            <a:r>
              <a:rPr lang="en-IN" sz="2400" dirty="0" smtClean="0"/>
              <a:t> </a:t>
            </a:r>
            <a:r>
              <a:rPr lang="en-IN" sz="2400" dirty="0"/>
              <a:t>jumps are </a:t>
            </a:r>
            <a:r>
              <a:rPr lang="en-IN" sz="2400" dirty="0" err="1"/>
              <a:t>backpatched</a:t>
            </a:r>
            <a:r>
              <a:rPr lang="en-IN" sz="2400" dirty="0"/>
              <a:t>  to the </a:t>
            </a:r>
            <a:r>
              <a:rPr lang="en-IN" sz="2400" dirty="0" smtClean="0"/>
              <a:t>beginning </a:t>
            </a:r>
            <a:r>
              <a:rPr lang="en-IN" sz="2400" dirty="0"/>
              <a:t>of the code for </a:t>
            </a:r>
            <a:r>
              <a:rPr lang="en-IN" sz="2400" b="1" dirty="0"/>
              <a:t>S2</a:t>
            </a:r>
            <a:r>
              <a:rPr lang="en-IN" sz="2400" dirty="0"/>
              <a:t>.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err="1" smtClean="0"/>
              <a:t>S.nextlist</a:t>
            </a:r>
            <a:r>
              <a:rPr lang="en-IN" sz="2400" dirty="0" smtClean="0"/>
              <a:t> </a:t>
            </a:r>
            <a:r>
              <a:rPr lang="en-IN" sz="2400" dirty="0"/>
              <a:t>includes </a:t>
            </a:r>
            <a:r>
              <a:rPr lang="en-IN" sz="2400" dirty="0" smtClean="0"/>
              <a:t>all jumps </a:t>
            </a:r>
            <a:r>
              <a:rPr lang="en-IN" sz="2400" dirty="0"/>
              <a:t>out of S1 and </a:t>
            </a:r>
            <a:r>
              <a:rPr lang="en-IN" sz="2400" i="1" dirty="0"/>
              <a:t>S2, </a:t>
            </a:r>
            <a:r>
              <a:rPr lang="en-IN" sz="2400" dirty="0"/>
              <a:t>as well as the jump generated by N. </a:t>
            </a:r>
            <a:endParaRPr lang="en-IN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temp </a:t>
            </a:r>
            <a:r>
              <a:rPr lang="en-IN" sz="2400" dirty="0" smtClean="0"/>
              <a:t>is a </a:t>
            </a:r>
            <a:r>
              <a:rPr lang="en-IN" sz="2400" dirty="0"/>
              <a:t>temporary </a:t>
            </a:r>
            <a:r>
              <a:rPr lang="en-IN" sz="2400" dirty="0" smtClean="0"/>
              <a:t>variable that </a:t>
            </a:r>
            <a:r>
              <a:rPr lang="en-IN" sz="2400" dirty="0"/>
              <a:t>is used only for merging lists</a:t>
            </a:r>
            <a:r>
              <a:rPr lang="en-IN" sz="2400" dirty="0" smtClean="0"/>
              <a:t>.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602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Backpatching</a:t>
            </a:r>
            <a:r>
              <a:rPr lang="en-IN" dirty="0"/>
              <a:t>-Flow of control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2746" y="1484627"/>
            <a:ext cx="9773992" cy="165781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2745" y="3279390"/>
            <a:ext cx="1099748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Above two productions handle </a:t>
            </a:r>
            <a:r>
              <a:rPr lang="en-IN" sz="2400" dirty="0">
                <a:latin typeface="Times New Roman" panose="02020603050405020304" pitchFamily="18" charset="0"/>
              </a:rPr>
              <a:t>sequences of statements. </a:t>
            </a:r>
            <a:endParaRPr lang="en-I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In </a:t>
            </a:r>
            <a:r>
              <a:rPr lang="en-IN" sz="2400" b="1" dirty="0" smtClean="0">
                <a:latin typeface="Times New Roman" panose="02020603050405020304" pitchFamily="18" charset="0"/>
              </a:rPr>
              <a:t>L -&gt; L</a:t>
            </a:r>
            <a:r>
              <a:rPr lang="en-IN" sz="2400" b="1" baseline="-25000" dirty="0" smtClean="0">
                <a:latin typeface="Times New Roman" panose="02020603050405020304" pitchFamily="18" charset="0"/>
              </a:rPr>
              <a:t>1 </a:t>
            </a:r>
            <a:r>
              <a:rPr lang="en-IN" sz="2400" b="1" dirty="0" smtClean="0">
                <a:latin typeface="Times New Roman" panose="02020603050405020304" pitchFamily="18" charset="0"/>
              </a:rPr>
              <a:t>M 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</a:rPr>
              <a:t>I</a:t>
            </a:r>
            <a:r>
              <a:rPr lang="en-IN" sz="2400" dirty="0" smtClean="0">
                <a:latin typeface="Times New Roman" panose="02020603050405020304" pitchFamily="18" charset="0"/>
              </a:rPr>
              <a:t>nstruction </a:t>
            </a:r>
            <a:r>
              <a:rPr lang="en-IN" sz="2400" dirty="0">
                <a:latin typeface="Times New Roman" panose="02020603050405020304" pitchFamily="18" charset="0"/>
              </a:rPr>
              <a:t>following the code for </a:t>
            </a:r>
            <a:r>
              <a:rPr lang="en-IN" sz="2400" b="1" dirty="0" smtClean="0">
                <a:latin typeface="Times New Roman" panose="02020603050405020304" pitchFamily="18" charset="0"/>
              </a:rPr>
              <a:t>L1 </a:t>
            </a:r>
            <a:r>
              <a:rPr lang="en-IN" sz="2400" dirty="0">
                <a:latin typeface="Times New Roman" panose="02020603050405020304" pitchFamily="18" charset="0"/>
              </a:rPr>
              <a:t>in order of execution is the </a:t>
            </a:r>
            <a:r>
              <a:rPr lang="en-IN" sz="2400" dirty="0" smtClean="0">
                <a:latin typeface="Times New Roman" panose="02020603050405020304" pitchFamily="18" charset="0"/>
              </a:rPr>
              <a:t>beginning of </a:t>
            </a:r>
            <a:r>
              <a:rPr lang="en-IN" sz="2400" b="1" dirty="0" smtClean="0">
                <a:latin typeface="Times New Roman" panose="02020603050405020304" pitchFamily="18" charset="0"/>
              </a:rPr>
              <a:t>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Thus </a:t>
            </a:r>
            <a:r>
              <a:rPr lang="en-IN" sz="2400" dirty="0">
                <a:latin typeface="Times New Roman" panose="02020603050405020304" pitchFamily="18" charset="0"/>
              </a:rPr>
              <a:t>the </a:t>
            </a:r>
            <a:r>
              <a:rPr lang="en-IN" sz="2400" b="1" dirty="0" smtClean="0">
                <a:latin typeface="Times New Roman" panose="02020603050405020304" pitchFamily="18" charset="0"/>
              </a:rPr>
              <a:t>L1 </a:t>
            </a:r>
            <a:r>
              <a:rPr lang="en-IN" sz="2400" b="1" dirty="0">
                <a:latin typeface="Times New Roman" panose="02020603050405020304" pitchFamily="18" charset="0"/>
              </a:rPr>
              <a:t>.</a:t>
            </a:r>
            <a:r>
              <a:rPr lang="en-IN" sz="2400" b="1" dirty="0" err="1">
                <a:latin typeface="Times New Roman" panose="02020603050405020304" pitchFamily="18" charset="0"/>
              </a:rPr>
              <a:t>nextlist</a:t>
            </a:r>
            <a:r>
              <a:rPr lang="en-IN" sz="2400" dirty="0">
                <a:latin typeface="Times New Roman" panose="02020603050405020304" pitchFamily="18" charset="0"/>
              </a:rPr>
              <a:t> list is </a:t>
            </a:r>
            <a:r>
              <a:rPr lang="en-IN" sz="2400" dirty="0" err="1">
                <a:latin typeface="Times New Roman" panose="02020603050405020304" pitchFamily="18" charset="0"/>
              </a:rPr>
              <a:t>backpatched</a:t>
            </a:r>
            <a:r>
              <a:rPr lang="en-IN" sz="2400" dirty="0">
                <a:latin typeface="Times New Roman" panose="02020603050405020304" pitchFamily="18" charset="0"/>
              </a:rPr>
              <a:t> to the beginning of the code </a:t>
            </a:r>
            <a:r>
              <a:rPr lang="en-IN" sz="2400" dirty="0" smtClean="0">
                <a:latin typeface="Times New Roman" panose="02020603050405020304" pitchFamily="18" charset="0"/>
              </a:rPr>
              <a:t>for </a:t>
            </a:r>
            <a:r>
              <a:rPr lang="en-IN" sz="2400" b="1" dirty="0" smtClean="0">
                <a:latin typeface="Times New Roman" panose="02020603050405020304" pitchFamily="18" charset="0"/>
              </a:rPr>
              <a:t>S</a:t>
            </a:r>
            <a:r>
              <a:rPr lang="en-IN" sz="2400" dirty="0">
                <a:latin typeface="Times New Roman" panose="02020603050405020304" pitchFamily="18" charset="0"/>
              </a:rPr>
              <a:t>, which is given by </a:t>
            </a:r>
            <a:r>
              <a:rPr lang="en-IN" sz="2400" b="1" dirty="0">
                <a:latin typeface="Times New Roman" panose="02020603050405020304" pitchFamily="18" charset="0"/>
              </a:rPr>
              <a:t>M. instr</a:t>
            </a:r>
            <a:r>
              <a:rPr lang="en-IN" sz="2400" dirty="0">
                <a:latin typeface="Times New Roman" panose="02020603050405020304" pitchFamily="18" charset="0"/>
              </a:rPr>
              <a:t>. </a:t>
            </a:r>
            <a:endParaRPr lang="en-IN" sz="2400" dirty="0" smtClean="0">
              <a:latin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latin typeface="Times New Roman" panose="02020603050405020304" pitchFamily="18" charset="0"/>
              </a:rPr>
              <a:t>In </a:t>
            </a:r>
            <a:r>
              <a:rPr lang="en-IN" sz="2400" b="1" dirty="0">
                <a:latin typeface="Times New Roman" panose="02020603050405020304" pitchFamily="18" charset="0"/>
              </a:rPr>
              <a:t>L </a:t>
            </a:r>
            <a:r>
              <a:rPr lang="en-IN" sz="2400" b="1" dirty="0" smtClean="0">
                <a:latin typeface="Times New Roman" panose="02020603050405020304" pitchFamily="18" charset="0"/>
              </a:rPr>
              <a:t>-&gt; </a:t>
            </a:r>
            <a:r>
              <a:rPr lang="en-IN" sz="2400" b="1" dirty="0">
                <a:latin typeface="Times New Roman" panose="02020603050405020304" pitchFamily="18" charset="0"/>
              </a:rPr>
              <a:t>S</a:t>
            </a:r>
            <a:r>
              <a:rPr lang="en-IN" sz="2400" b="1" dirty="0" smtClean="0">
                <a:latin typeface="Times New Roman" panose="02020603050405020304" pitchFamily="18" charset="0"/>
              </a:rPr>
              <a:t> </a:t>
            </a:r>
            <a:r>
              <a:rPr lang="en-IN" sz="2400" dirty="0" smtClean="0">
                <a:latin typeface="Times New Roman" panose="02020603050405020304" pitchFamily="18" charset="0"/>
              </a:rPr>
              <a:t>, </a:t>
            </a:r>
            <a:r>
              <a:rPr lang="en-IN" sz="2400" b="1" dirty="0" smtClean="0">
                <a:latin typeface="Times New Roman" panose="02020603050405020304" pitchFamily="18" charset="0"/>
              </a:rPr>
              <a:t>L</a:t>
            </a:r>
            <a:r>
              <a:rPr lang="en-IN" sz="2400" b="1" dirty="0">
                <a:latin typeface="Times New Roman" panose="02020603050405020304" pitchFamily="18" charset="0"/>
              </a:rPr>
              <a:t>. </a:t>
            </a:r>
            <a:r>
              <a:rPr lang="en-IN" sz="2400" b="1" dirty="0" err="1">
                <a:latin typeface="Times New Roman" panose="02020603050405020304" pitchFamily="18" charset="0"/>
              </a:rPr>
              <a:t>nextlist</a:t>
            </a:r>
            <a:r>
              <a:rPr lang="en-IN" sz="2400" b="1" dirty="0">
                <a:latin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</a:rPr>
              <a:t>is the same as </a:t>
            </a:r>
            <a:r>
              <a:rPr lang="en-IN" sz="2400" b="1" dirty="0" err="1" smtClean="0">
                <a:latin typeface="Times New Roman" panose="02020603050405020304" pitchFamily="18" charset="0"/>
              </a:rPr>
              <a:t>S.nextlist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7136206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Backpatching</a:t>
            </a:r>
            <a:r>
              <a:rPr lang="en-IN" dirty="0"/>
              <a:t>-Flow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No </a:t>
            </a:r>
            <a:r>
              <a:rPr lang="en-IN" dirty="0"/>
              <a:t>new instructions are generated anywhere in these </a:t>
            </a:r>
            <a:r>
              <a:rPr lang="en-IN" dirty="0" smtClean="0"/>
              <a:t>semantic 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rules</a:t>
            </a:r>
            <a:r>
              <a:rPr lang="en-IN" dirty="0"/>
              <a:t>, except for rules </a:t>
            </a:r>
            <a:r>
              <a:rPr lang="en-IN" b="1" dirty="0"/>
              <a:t>(3) </a:t>
            </a:r>
            <a:r>
              <a:rPr lang="en-IN" dirty="0"/>
              <a:t>and (7). </a:t>
            </a:r>
            <a:endParaRPr lang="en-IN" dirty="0" smtClean="0"/>
          </a:p>
          <a:p>
            <a:r>
              <a:rPr lang="en-IN" dirty="0" smtClean="0"/>
              <a:t>All </a:t>
            </a:r>
            <a:r>
              <a:rPr lang="en-IN" dirty="0"/>
              <a:t>other code is generated by the </a:t>
            </a:r>
            <a:r>
              <a:rPr lang="en-IN" dirty="0" smtClean="0"/>
              <a:t>semantic actions </a:t>
            </a:r>
            <a:r>
              <a:rPr lang="en-IN" dirty="0"/>
              <a:t>associated with </a:t>
            </a:r>
            <a:r>
              <a:rPr lang="en-IN" dirty="0" smtClean="0"/>
              <a:t>assignment-statements </a:t>
            </a:r>
            <a:r>
              <a:rPr lang="en-IN" dirty="0"/>
              <a:t>and expressions.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flow </a:t>
            </a:r>
            <a:r>
              <a:rPr lang="en-IN" dirty="0" smtClean="0"/>
              <a:t>of control </a:t>
            </a:r>
            <a:r>
              <a:rPr lang="en-IN" dirty="0"/>
              <a:t>causes the proper </a:t>
            </a:r>
            <a:r>
              <a:rPr lang="en-IN" dirty="0" err="1"/>
              <a:t>backpatching</a:t>
            </a:r>
            <a:r>
              <a:rPr lang="en-IN" dirty="0"/>
              <a:t> so that the assignments and </a:t>
            </a:r>
            <a:r>
              <a:rPr lang="en-IN" dirty="0" smtClean="0"/>
              <a:t>Boolean expression </a:t>
            </a:r>
            <a:r>
              <a:rPr lang="en-IN" dirty="0"/>
              <a:t>evaluations will connect properly.</a:t>
            </a:r>
          </a:p>
        </p:txBody>
      </p:sp>
    </p:spTree>
    <p:extLst>
      <p:ext uri="{BB962C8B-B14F-4D97-AF65-F5344CB8AC3E}">
        <p14:creationId xmlns:p14="http://schemas.microsoft.com/office/powerpoint/2010/main" val="4653936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67" y="132334"/>
            <a:ext cx="757491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Labels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Goto</a:t>
            </a:r>
            <a:r>
              <a:rPr spc="-20" dirty="0"/>
              <a:t> </a:t>
            </a:r>
            <a:r>
              <a:rPr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522" y="1292568"/>
            <a:ext cx="9336468" cy="4476609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55600" marR="140970" indent="-342900" algn="just">
              <a:lnSpc>
                <a:spcPct val="90000"/>
              </a:lnSpc>
              <a:spcBef>
                <a:spcPts val="484"/>
              </a:spcBef>
              <a:buFontTx/>
              <a:buChar char="•"/>
              <a:tabLst>
                <a:tab pos="355600" algn="l"/>
              </a:tabLst>
            </a:pPr>
            <a:r>
              <a:rPr lang="en-IN" sz="2400" spc="10" dirty="0"/>
              <a:t>L</a:t>
            </a:r>
            <a:r>
              <a:rPr lang="en-IN" sz="2400" spc="-119" dirty="0" smtClean="0"/>
              <a:t>a</a:t>
            </a:r>
            <a:r>
              <a:rPr lang="en-IN" sz="2400" spc="-40" dirty="0" smtClean="0"/>
              <a:t>b</a:t>
            </a:r>
            <a:r>
              <a:rPr lang="en-IN" sz="2400" spc="-198" dirty="0" smtClean="0"/>
              <a:t>e</a:t>
            </a:r>
            <a:r>
              <a:rPr lang="en-IN" sz="2400" spc="10" dirty="0" smtClean="0"/>
              <a:t>l</a:t>
            </a:r>
            <a:r>
              <a:rPr lang="en-IN" sz="2400" spc="-149" dirty="0" smtClean="0"/>
              <a:t>s</a:t>
            </a:r>
            <a:r>
              <a:rPr lang="en-IN" sz="2400" spc="40" dirty="0" smtClean="0"/>
              <a:t> </a:t>
            </a:r>
            <a:r>
              <a:rPr lang="en-IN" sz="2400" spc="-178" dirty="0"/>
              <a:t>a</a:t>
            </a:r>
            <a:r>
              <a:rPr lang="en-IN" sz="2400" spc="-59" dirty="0"/>
              <a:t>r</a:t>
            </a:r>
            <a:r>
              <a:rPr lang="en-IN" sz="2400" spc="-198" dirty="0"/>
              <a:t>e</a:t>
            </a:r>
            <a:r>
              <a:rPr lang="en-IN" sz="2400" spc="30" dirty="0"/>
              <a:t> </a:t>
            </a:r>
            <a:r>
              <a:rPr lang="en-IN" sz="2400" spc="-149" dirty="0"/>
              <a:t>s</a:t>
            </a:r>
            <a:r>
              <a:rPr lang="en-IN" sz="2400" spc="-30" dirty="0"/>
              <a:t>t</a:t>
            </a:r>
            <a:r>
              <a:rPr lang="en-IN" sz="2400" spc="-99" dirty="0"/>
              <a:t>o</a:t>
            </a:r>
            <a:r>
              <a:rPr lang="en-IN" sz="2400" spc="-59" dirty="0"/>
              <a:t>r</a:t>
            </a:r>
            <a:r>
              <a:rPr lang="en-IN" sz="2400" spc="-198" dirty="0"/>
              <a:t>e</a:t>
            </a:r>
            <a:r>
              <a:rPr lang="en-IN" sz="2400" spc="-99" dirty="0"/>
              <a:t>d</a:t>
            </a:r>
            <a:r>
              <a:rPr lang="en-IN" sz="2400" spc="40" dirty="0"/>
              <a:t> </a:t>
            </a:r>
            <a:r>
              <a:rPr lang="en-IN" sz="2400" spc="10" dirty="0"/>
              <a:t>i</a:t>
            </a:r>
            <a:r>
              <a:rPr lang="en-IN" sz="2400" spc="-119" dirty="0"/>
              <a:t>n</a:t>
            </a:r>
            <a:r>
              <a:rPr lang="en-IN" sz="2400" spc="40" dirty="0"/>
              <a:t> </a:t>
            </a:r>
            <a:r>
              <a:rPr lang="en-IN" sz="2400" spc="-30" dirty="0"/>
              <a:t>th</a:t>
            </a:r>
            <a:r>
              <a:rPr lang="en-IN" sz="2400" spc="-198" dirty="0"/>
              <a:t>e</a:t>
            </a:r>
            <a:r>
              <a:rPr lang="en-IN" sz="2400" spc="40" dirty="0"/>
              <a:t> </a:t>
            </a:r>
            <a:r>
              <a:rPr lang="en-IN" sz="2400" spc="-149" dirty="0"/>
              <a:t>s</a:t>
            </a:r>
            <a:r>
              <a:rPr lang="en-IN" sz="2400" spc="-99" dirty="0"/>
              <a:t>y</a:t>
            </a:r>
            <a:r>
              <a:rPr lang="en-IN" sz="2400" spc="-129" dirty="0"/>
              <a:t>m</a:t>
            </a:r>
            <a:r>
              <a:rPr lang="en-IN" sz="2400" spc="-40" dirty="0"/>
              <a:t>b</a:t>
            </a:r>
            <a:r>
              <a:rPr lang="en-IN" sz="2400" spc="-59" dirty="0"/>
              <a:t>ol</a:t>
            </a:r>
            <a:r>
              <a:rPr lang="en-IN" sz="2400" spc="40" dirty="0"/>
              <a:t> </a:t>
            </a:r>
            <a:r>
              <a:rPr lang="en-IN" sz="2400" spc="-30" dirty="0"/>
              <a:t>ta</a:t>
            </a:r>
            <a:r>
              <a:rPr lang="en-IN" sz="2400" spc="-99" dirty="0"/>
              <a:t>b</a:t>
            </a:r>
            <a:r>
              <a:rPr lang="en-IN" sz="2400" spc="10" dirty="0"/>
              <a:t>l</a:t>
            </a:r>
            <a:r>
              <a:rPr lang="en-IN" sz="2400" spc="-198" dirty="0"/>
              <a:t>e</a:t>
            </a:r>
            <a:r>
              <a:rPr lang="en-IN" sz="2400" spc="30" dirty="0"/>
              <a:t> </a:t>
            </a:r>
            <a:r>
              <a:rPr lang="en-IN" sz="2400" dirty="0"/>
              <a:t>(</a:t>
            </a:r>
            <a:r>
              <a:rPr lang="en-IN" sz="2400" spc="-119" dirty="0"/>
              <a:t>an</a:t>
            </a:r>
            <a:r>
              <a:rPr lang="en-IN" sz="2400" spc="-99" dirty="0"/>
              <a:t>d</a:t>
            </a:r>
            <a:r>
              <a:rPr lang="en-IN" sz="2400" spc="-59" dirty="0"/>
              <a:t> </a:t>
            </a:r>
            <a:r>
              <a:rPr lang="en-IN" sz="2400" spc="-119" dirty="0"/>
              <a:t>a</a:t>
            </a:r>
            <a:r>
              <a:rPr lang="en-IN" sz="2400" spc="-149" dirty="0"/>
              <a:t>ss</a:t>
            </a:r>
            <a:r>
              <a:rPr lang="en-IN" sz="2400" spc="-50" dirty="0"/>
              <a:t>o</a:t>
            </a:r>
            <a:r>
              <a:rPr lang="en-IN" sz="2400" spc="-59" dirty="0"/>
              <a:t>c</a:t>
            </a:r>
            <a:r>
              <a:rPr lang="en-IN" sz="2400" spc="10" dirty="0"/>
              <a:t>i</a:t>
            </a:r>
            <a:r>
              <a:rPr lang="en-IN" sz="2400" spc="-119" dirty="0"/>
              <a:t>a</a:t>
            </a:r>
            <a:r>
              <a:rPr lang="en-IN" sz="2400" spc="-89" dirty="0"/>
              <a:t>ted</a:t>
            </a:r>
            <a:r>
              <a:rPr lang="en-IN" sz="2400" spc="40" dirty="0"/>
              <a:t> </a:t>
            </a:r>
            <a:r>
              <a:rPr lang="en-IN" sz="2400" spc="-149" dirty="0"/>
              <a:t>w</a:t>
            </a:r>
            <a:r>
              <a:rPr lang="en-IN" sz="2400" spc="10" dirty="0"/>
              <a:t>i</a:t>
            </a:r>
            <a:r>
              <a:rPr lang="en-IN" sz="2400" spc="-30" dirty="0"/>
              <a:t>th</a:t>
            </a:r>
            <a:r>
              <a:rPr lang="en-IN" sz="2400" spc="40" dirty="0"/>
              <a:t> </a:t>
            </a:r>
            <a:r>
              <a:rPr lang="en-IN" sz="2400" spc="10" dirty="0"/>
              <a:t>i</a:t>
            </a:r>
            <a:r>
              <a:rPr lang="en-IN" sz="2400" spc="-119" dirty="0"/>
              <a:t>n</a:t>
            </a:r>
            <a:r>
              <a:rPr lang="en-IN" sz="2400" spc="-79" dirty="0"/>
              <a:t>te</a:t>
            </a:r>
            <a:r>
              <a:rPr lang="en-IN" sz="2400" spc="-99" dirty="0"/>
              <a:t>rm</a:t>
            </a:r>
            <a:r>
              <a:rPr lang="en-IN" sz="2400" spc="-198" dirty="0"/>
              <a:t>e</a:t>
            </a:r>
            <a:r>
              <a:rPr lang="en-IN" sz="2400" spc="-99" dirty="0"/>
              <a:t>d</a:t>
            </a:r>
            <a:r>
              <a:rPr lang="en-IN" sz="2400" spc="10" dirty="0"/>
              <a:t>i</a:t>
            </a:r>
            <a:r>
              <a:rPr lang="en-IN" sz="2400" spc="-119" dirty="0"/>
              <a:t>a</a:t>
            </a:r>
            <a:r>
              <a:rPr lang="en-IN" sz="2400" spc="-79" dirty="0"/>
              <a:t>te</a:t>
            </a:r>
            <a:r>
              <a:rPr lang="en-IN" sz="2400" spc="30" dirty="0"/>
              <a:t> </a:t>
            </a:r>
            <a:r>
              <a:rPr lang="en-IN" sz="2400" spc="10" dirty="0"/>
              <a:t>l</a:t>
            </a:r>
            <a:r>
              <a:rPr lang="en-IN" sz="2400" spc="-119" dirty="0"/>
              <a:t>angua</a:t>
            </a:r>
            <a:r>
              <a:rPr lang="en-IN" sz="2400" spc="-168" dirty="0"/>
              <a:t>ge</a:t>
            </a:r>
            <a:r>
              <a:rPr lang="en-IN" sz="2400" spc="30" dirty="0"/>
              <a:t> </a:t>
            </a:r>
            <a:r>
              <a:rPr lang="en-IN" sz="2400" spc="10" dirty="0"/>
              <a:t>l</a:t>
            </a:r>
            <a:r>
              <a:rPr lang="en-IN" sz="2400" spc="-119" dirty="0"/>
              <a:t>a</a:t>
            </a:r>
            <a:r>
              <a:rPr lang="en-IN" sz="2400" spc="-40" dirty="0"/>
              <a:t>b</a:t>
            </a:r>
            <a:r>
              <a:rPr lang="en-IN" sz="2400" spc="-198" dirty="0"/>
              <a:t>e</a:t>
            </a:r>
            <a:r>
              <a:rPr lang="en-IN" sz="2400" spc="10" dirty="0"/>
              <a:t>l</a:t>
            </a:r>
            <a:r>
              <a:rPr lang="en-IN" sz="2400" spc="-149" dirty="0"/>
              <a:t>s</a:t>
            </a:r>
            <a:r>
              <a:rPr lang="en-IN" sz="2400" dirty="0"/>
              <a:t>)</a:t>
            </a:r>
            <a:r>
              <a:rPr lang="en-IN" sz="2400" spc="-69" dirty="0"/>
              <a:t>.</a:t>
            </a:r>
            <a:r>
              <a:rPr lang="en-IN" sz="2400" spc="277" dirty="0"/>
              <a:t> </a:t>
            </a:r>
            <a:endParaRPr lang="en-IN" sz="2400" spc="277" dirty="0" smtClean="0"/>
          </a:p>
          <a:p>
            <a:pPr marL="355600" marR="140970" indent="-342900" algn="just">
              <a:lnSpc>
                <a:spcPct val="90000"/>
              </a:lnSpc>
              <a:spcBef>
                <a:spcPts val="484"/>
              </a:spcBef>
              <a:buFontTx/>
              <a:buChar char="•"/>
              <a:tabLst>
                <a:tab pos="355600" algn="l"/>
              </a:tabLst>
            </a:pPr>
            <a:r>
              <a:rPr lang="en-IN" sz="2400" spc="-20" dirty="0" smtClean="0"/>
              <a:t>G</a:t>
            </a:r>
            <a:r>
              <a:rPr lang="en-IN" sz="2400" spc="-198" dirty="0" smtClean="0"/>
              <a:t>e</a:t>
            </a:r>
            <a:r>
              <a:rPr lang="en-IN" sz="2400" spc="-119" dirty="0" smtClean="0"/>
              <a:t>n</a:t>
            </a:r>
            <a:r>
              <a:rPr lang="en-IN" sz="2400" spc="-198" dirty="0" smtClean="0"/>
              <a:t>e</a:t>
            </a:r>
            <a:r>
              <a:rPr lang="en-IN" sz="2400" spc="-59" dirty="0" smtClean="0"/>
              <a:t>r</a:t>
            </a:r>
            <a:r>
              <a:rPr lang="en-IN" sz="2400" spc="-119" dirty="0" smtClean="0"/>
              <a:t>a</a:t>
            </a:r>
            <a:r>
              <a:rPr lang="en-IN" sz="2400" spc="-89" dirty="0" smtClean="0"/>
              <a:t>ted</a:t>
            </a:r>
            <a:r>
              <a:rPr lang="en-IN" sz="2400" spc="40" dirty="0" smtClean="0"/>
              <a:t> </a:t>
            </a:r>
            <a:r>
              <a:rPr lang="en-IN" sz="2400" spc="-119" dirty="0"/>
              <a:t>a</a:t>
            </a:r>
            <a:r>
              <a:rPr lang="en-IN" sz="2400" spc="-149" dirty="0"/>
              <a:t>s</a:t>
            </a:r>
            <a:r>
              <a:rPr lang="en-IN" sz="2400" spc="30" dirty="0"/>
              <a:t> </a:t>
            </a:r>
            <a:r>
              <a:rPr lang="en-IN" sz="2400" spc="-149" dirty="0"/>
              <a:t>s</a:t>
            </a:r>
            <a:r>
              <a:rPr lang="en-IN" sz="2400" spc="-50" dirty="0"/>
              <a:t>o</a:t>
            </a:r>
            <a:r>
              <a:rPr lang="en-IN" sz="2400" spc="-109" dirty="0"/>
              <a:t>on</a:t>
            </a:r>
            <a:r>
              <a:rPr lang="en-IN" sz="2400" spc="40" dirty="0"/>
              <a:t> </a:t>
            </a:r>
            <a:r>
              <a:rPr lang="en-IN" sz="2400" spc="-119" dirty="0"/>
              <a:t>a</a:t>
            </a:r>
            <a:r>
              <a:rPr lang="en-IN" sz="2400" spc="-149" dirty="0"/>
              <a:t>s</a:t>
            </a:r>
            <a:r>
              <a:rPr lang="en-IN" sz="2400" spc="-109" dirty="0"/>
              <a:t> </a:t>
            </a:r>
            <a:r>
              <a:rPr lang="en-IN" sz="2400" spc="-119" dirty="0"/>
              <a:t>a</a:t>
            </a:r>
            <a:r>
              <a:rPr lang="en-IN" sz="2400" spc="40" dirty="0"/>
              <a:t> </a:t>
            </a:r>
            <a:r>
              <a:rPr lang="en-IN" sz="2400" spc="-79" dirty="0"/>
              <a:t>ju</a:t>
            </a:r>
            <a:r>
              <a:rPr lang="en-IN" sz="2400" spc="-129" dirty="0"/>
              <a:t>m</a:t>
            </a:r>
            <a:r>
              <a:rPr lang="en-IN" sz="2400" spc="-99" dirty="0"/>
              <a:t>p</a:t>
            </a:r>
            <a:r>
              <a:rPr lang="en-IN" sz="2400" spc="40" dirty="0"/>
              <a:t> </a:t>
            </a:r>
            <a:r>
              <a:rPr lang="en-IN" sz="2400" spc="-178" dirty="0"/>
              <a:t>o</a:t>
            </a:r>
            <a:r>
              <a:rPr lang="en-IN" sz="2400" spc="-59" dirty="0"/>
              <a:t>r</a:t>
            </a:r>
            <a:r>
              <a:rPr lang="en-IN" sz="2400" spc="40" dirty="0"/>
              <a:t> </a:t>
            </a:r>
            <a:r>
              <a:rPr lang="en-IN" sz="2400" spc="-119" dirty="0"/>
              <a:t>a</a:t>
            </a:r>
            <a:r>
              <a:rPr lang="en-IN" sz="2400" spc="40" dirty="0"/>
              <a:t> </a:t>
            </a:r>
            <a:r>
              <a:rPr lang="en-IN" sz="2400" spc="-99" dirty="0"/>
              <a:t>d</a:t>
            </a:r>
            <a:r>
              <a:rPr lang="en-IN" sz="2400" spc="-198" dirty="0"/>
              <a:t>e</a:t>
            </a:r>
            <a:r>
              <a:rPr lang="en-IN" sz="2400" spc="-59" dirty="0"/>
              <a:t>c</a:t>
            </a:r>
            <a:r>
              <a:rPr lang="en-IN" sz="2400" spc="10" dirty="0"/>
              <a:t>l</a:t>
            </a:r>
            <a:r>
              <a:rPr lang="en-IN" sz="2400" spc="-178" dirty="0"/>
              <a:t>a</a:t>
            </a:r>
            <a:r>
              <a:rPr lang="en-IN" sz="2400" spc="-59" dirty="0"/>
              <a:t>r</a:t>
            </a:r>
            <a:r>
              <a:rPr lang="en-IN" sz="2400" spc="-119" dirty="0"/>
              <a:t>a</a:t>
            </a:r>
            <a:r>
              <a:rPr lang="en-IN" sz="2400" spc="30" dirty="0"/>
              <a:t>ti</a:t>
            </a:r>
            <a:r>
              <a:rPr lang="en-IN" sz="2400" spc="-109" dirty="0"/>
              <a:t>on</a:t>
            </a:r>
            <a:r>
              <a:rPr lang="en-IN" sz="2400" spc="40" dirty="0"/>
              <a:t> </a:t>
            </a:r>
            <a:r>
              <a:rPr lang="en-IN" sz="2400" spc="10" dirty="0"/>
              <a:t>i</a:t>
            </a:r>
            <a:r>
              <a:rPr lang="en-IN" sz="2400" spc="-149" dirty="0"/>
              <a:t>s</a:t>
            </a:r>
            <a:r>
              <a:rPr lang="en-IN" sz="2400" spc="30" dirty="0"/>
              <a:t> </a:t>
            </a:r>
            <a:r>
              <a:rPr lang="en-IN" sz="2400" spc="-129" dirty="0"/>
              <a:t>m</a:t>
            </a:r>
            <a:r>
              <a:rPr lang="en-IN" sz="2400" spc="-198" dirty="0"/>
              <a:t>e</a:t>
            </a:r>
            <a:r>
              <a:rPr lang="en-IN" sz="2400" spc="50" dirty="0"/>
              <a:t>t</a:t>
            </a:r>
            <a:r>
              <a:rPr lang="en-IN" sz="2400" spc="40" dirty="0"/>
              <a:t> </a:t>
            </a:r>
            <a:r>
              <a:rPr lang="en-IN" sz="2400" dirty="0"/>
              <a:t>(</a:t>
            </a:r>
            <a:r>
              <a:rPr lang="en-IN" sz="2400" spc="-30" dirty="0"/>
              <a:t>to</a:t>
            </a:r>
            <a:r>
              <a:rPr lang="en-IN" sz="2400" spc="30" dirty="0"/>
              <a:t> </a:t>
            </a:r>
            <a:r>
              <a:rPr lang="en-IN" sz="2400" spc="-119" dirty="0"/>
              <a:t>a</a:t>
            </a:r>
            <a:r>
              <a:rPr lang="en-IN" sz="2400" spc="-99" dirty="0"/>
              <a:t>v</a:t>
            </a:r>
            <a:r>
              <a:rPr lang="en-IN" sz="2400" spc="-59" dirty="0"/>
              <a:t>oi</a:t>
            </a:r>
            <a:r>
              <a:rPr lang="en-IN" sz="2400" spc="-99" dirty="0"/>
              <a:t>d</a:t>
            </a:r>
            <a:r>
              <a:rPr lang="en-IN" sz="2400" spc="40" dirty="0"/>
              <a:t> </a:t>
            </a:r>
            <a:r>
              <a:rPr lang="en-IN" sz="2400" spc="-109" dirty="0"/>
              <a:t>on</a:t>
            </a:r>
            <a:r>
              <a:rPr lang="en-IN" sz="2400" spc="-198" dirty="0"/>
              <a:t>e</a:t>
            </a:r>
            <a:r>
              <a:rPr lang="en-IN" sz="2400" spc="40" dirty="0"/>
              <a:t> </a:t>
            </a:r>
            <a:r>
              <a:rPr lang="en-IN" sz="2400" spc="-119" dirty="0"/>
              <a:t>a</a:t>
            </a:r>
            <a:r>
              <a:rPr lang="en-IN" sz="2400" spc="-99" dirty="0"/>
              <a:t>dd</a:t>
            </a:r>
            <a:r>
              <a:rPr lang="en-IN" sz="2400" spc="10" dirty="0"/>
              <a:t>i</a:t>
            </a:r>
            <a:r>
              <a:rPr lang="en-IN" sz="2400" spc="50" dirty="0"/>
              <a:t>t</a:t>
            </a:r>
            <a:r>
              <a:rPr lang="en-IN" sz="2400" spc="10" dirty="0"/>
              <a:t>i</a:t>
            </a:r>
            <a:r>
              <a:rPr lang="en-IN" sz="2400" spc="-109" dirty="0"/>
              <a:t>on</a:t>
            </a:r>
            <a:r>
              <a:rPr lang="en-IN" sz="2400" spc="-119" dirty="0"/>
              <a:t>a</a:t>
            </a:r>
            <a:r>
              <a:rPr lang="en-IN" sz="2400" spc="10" dirty="0"/>
              <a:t>l</a:t>
            </a:r>
            <a:r>
              <a:rPr lang="en-IN" sz="2400" spc="40" dirty="0"/>
              <a:t> </a:t>
            </a:r>
            <a:r>
              <a:rPr lang="en-IN" sz="2400" spc="-99" dirty="0"/>
              <a:t>p</a:t>
            </a:r>
            <a:r>
              <a:rPr lang="en-IN" sz="2400" spc="-119" dirty="0"/>
              <a:t>a</a:t>
            </a:r>
            <a:r>
              <a:rPr lang="en-IN" sz="2400" spc="-149" dirty="0"/>
              <a:t>ss</a:t>
            </a:r>
            <a:r>
              <a:rPr lang="en-IN" sz="2400" dirty="0"/>
              <a:t>)</a:t>
            </a:r>
          </a:p>
          <a:p>
            <a:pPr marL="355600" marR="140970" indent="-342900" algn="just">
              <a:lnSpc>
                <a:spcPct val="90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For </a:t>
            </a:r>
            <a:r>
              <a:rPr sz="2400" spc="-5" dirty="0">
                <a:latin typeface="Arial"/>
                <a:cs typeface="Arial"/>
              </a:rPr>
              <a:t>“goto L”,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have </a:t>
            </a:r>
            <a:r>
              <a:rPr sz="2400" dirty="0">
                <a:latin typeface="Arial"/>
                <a:cs typeface="Arial"/>
              </a:rPr>
              <a:t>to change L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8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address of </a:t>
            </a:r>
            <a:r>
              <a:rPr sz="2400" spc="-5" dirty="0">
                <a:latin typeface="Arial"/>
                <a:cs typeface="Arial"/>
              </a:rPr>
              <a:t>the three-address </a:t>
            </a:r>
            <a:r>
              <a:rPr sz="2400" dirty="0">
                <a:latin typeface="Arial"/>
                <a:cs typeface="Arial"/>
              </a:rPr>
              <a:t>code for the </a:t>
            </a:r>
            <a:r>
              <a:rPr sz="2400" spc="-8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where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 is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attached.</a:t>
            </a:r>
          </a:p>
          <a:p>
            <a:pPr marL="355600" marR="5080" indent="-342900">
              <a:lnSpc>
                <a:spcPts val="3460"/>
              </a:lnSpc>
              <a:spcBef>
                <a:spcPts val="21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When </a:t>
            </a:r>
            <a:r>
              <a:rPr sz="2400" spc="-5" dirty="0">
                <a:latin typeface="Arial"/>
                <a:cs typeface="Arial"/>
              </a:rPr>
              <a:t>L’s address </a:t>
            </a:r>
            <a:r>
              <a:rPr sz="240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been found, </a:t>
            </a:r>
            <a:r>
              <a:rPr sz="2400" dirty="0">
                <a:latin typeface="Arial"/>
                <a:cs typeface="Arial"/>
              </a:rPr>
              <a:t>we can </a:t>
            </a:r>
            <a:r>
              <a:rPr sz="2400" spc="-8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do </a:t>
            </a:r>
            <a:r>
              <a:rPr sz="2400" spc="-5" dirty="0">
                <a:latin typeface="Arial"/>
                <a:cs typeface="Arial"/>
              </a:rPr>
              <a:t>this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easily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5" dirty="0">
                <a:latin typeface="Arial"/>
                <a:cs typeface="Arial"/>
              </a:rPr>
              <a:t>information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 symbol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table.</a:t>
            </a:r>
            <a:endParaRPr sz="2400" dirty="0">
              <a:latin typeface="Arial"/>
              <a:cs typeface="Arial"/>
            </a:endParaRPr>
          </a:p>
          <a:p>
            <a:pPr marL="355600" marR="272415" indent="-342900" algn="just">
              <a:lnSpc>
                <a:spcPts val="3460"/>
              </a:lnSpc>
              <a:spcBef>
                <a:spcPts val="2080"/>
              </a:spcBef>
              <a:buChar char="•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Otherwise,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backpatching. </a:t>
            </a:r>
            <a:r>
              <a:rPr sz="2400" spc="-8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We keep the list of address to be filled in </a:t>
            </a:r>
            <a:r>
              <a:rPr sz="2400" spc="-8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symbol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14043008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7858" y="132334"/>
            <a:ext cx="847534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Break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Continue</a:t>
            </a:r>
            <a:r>
              <a:rPr spc="-25" dirty="0"/>
              <a:t> </a:t>
            </a:r>
            <a:r>
              <a:rPr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521" y="1087883"/>
            <a:ext cx="10637949" cy="3722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spc="149" dirty="0"/>
              <a:t>B</a:t>
            </a:r>
            <a:r>
              <a:rPr lang="en-IN" sz="2400" spc="-59" dirty="0"/>
              <a:t>r</a:t>
            </a:r>
            <a:r>
              <a:rPr lang="en-IN" sz="2400" spc="-198" dirty="0"/>
              <a:t>e</a:t>
            </a:r>
            <a:r>
              <a:rPr lang="en-IN" sz="2400" spc="-119" dirty="0"/>
              <a:t>a</a:t>
            </a:r>
            <a:r>
              <a:rPr lang="en-IN" sz="2400" spc="-40" dirty="0"/>
              <a:t>k</a:t>
            </a:r>
            <a:r>
              <a:rPr lang="en-IN" sz="2400" spc="30" dirty="0"/>
              <a:t>/e</a:t>
            </a:r>
            <a:r>
              <a:rPr lang="en-IN" sz="2400" spc="-89" dirty="0"/>
              <a:t>x</a:t>
            </a:r>
            <a:r>
              <a:rPr lang="en-IN" sz="2400" spc="10" dirty="0"/>
              <a:t>i</a:t>
            </a:r>
            <a:r>
              <a:rPr lang="en-IN" sz="2400" spc="-69" dirty="0"/>
              <a:t>t:</a:t>
            </a:r>
            <a:r>
              <a:rPr lang="en-IN" sz="2400" spc="277" dirty="0">
                <a:solidFill>
                  <a:srgbClr val="3333B2"/>
                </a:solidFill>
              </a:rPr>
              <a:t> </a:t>
            </a:r>
            <a:r>
              <a:rPr lang="en-IN" sz="2400" spc="-99" dirty="0"/>
              <a:t>p</a:t>
            </a:r>
            <a:r>
              <a:rPr lang="en-IN" sz="2400" spc="-119" dirty="0"/>
              <a:t>a</a:t>
            </a:r>
            <a:r>
              <a:rPr lang="en-IN" sz="2400" spc="-149" dirty="0"/>
              <a:t>ss</a:t>
            </a:r>
            <a:r>
              <a:rPr lang="en-IN" sz="2400" spc="40" dirty="0"/>
              <a:t> </a:t>
            </a:r>
            <a:r>
              <a:rPr lang="en-IN" sz="2400" spc="-119" dirty="0"/>
              <a:t>an</a:t>
            </a:r>
            <a:r>
              <a:rPr lang="en-IN" sz="2400" spc="40" dirty="0"/>
              <a:t> </a:t>
            </a:r>
            <a:r>
              <a:rPr lang="en-IN" sz="2400" spc="-119" dirty="0"/>
              <a:t>a</a:t>
            </a:r>
            <a:r>
              <a:rPr lang="en-IN" sz="2400" spc="-99" dirty="0"/>
              <a:t>dd</a:t>
            </a:r>
            <a:r>
              <a:rPr lang="en-IN" sz="2400" spc="10" dirty="0"/>
              <a:t>i</a:t>
            </a:r>
            <a:r>
              <a:rPr lang="en-IN" sz="2400" spc="30" dirty="0"/>
              <a:t>ti</a:t>
            </a:r>
            <a:r>
              <a:rPr lang="en-IN" sz="2400" spc="-109" dirty="0"/>
              <a:t>on</a:t>
            </a:r>
            <a:r>
              <a:rPr lang="en-IN" sz="2400" spc="-119" dirty="0"/>
              <a:t>a</a:t>
            </a:r>
            <a:r>
              <a:rPr lang="en-IN" sz="2400" spc="10" dirty="0"/>
              <a:t>l</a:t>
            </a:r>
            <a:r>
              <a:rPr lang="en-IN" sz="2400" spc="40" dirty="0"/>
              <a:t> </a:t>
            </a:r>
            <a:r>
              <a:rPr lang="en-IN" sz="2400" dirty="0"/>
              <a:t>(</a:t>
            </a:r>
            <a:r>
              <a:rPr lang="en-IN" sz="2400" spc="10" dirty="0"/>
              <a:t>i</a:t>
            </a:r>
            <a:r>
              <a:rPr lang="en-IN" sz="2400" spc="-119" dirty="0"/>
              <a:t>nh</a:t>
            </a:r>
            <a:r>
              <a:rPr lang="en-IN" sz="2400" spc="-198" dirty="0"/>
              <a:t>e</a:t>
            </a:r>
            <a:r>
              <a:rPr lang="en-IN" sz="2400" spc="-59" dirty="0"/>
              <a:t>r</a:t>
            </a:r>
            <a:r>
              <a:rPr lang="en-IN" sz="2400" spc="10" dirty="0"/>
              <a:t>i</a:t>
            </a:r>
            <a:r>
              <a:rPr lang="en-IN" sz="2400" spc="-89" dirty="0"/>
              <a:t>ted</a:t>
            </a:r>
            <a:r>
              <a:rPr lang="en-IN" sz="2400" dirty="0"/>
              <a:t>)</a:t>
            </a:r>
            <a:r>
              <a:rPr lang="en-IN" sz="2400" spc="40" dirty="0"/>
              <a:t> </a:t>
            </a:r>
            <a:r>
              <a:rPr lang="en-IN" sz="2400" spc="-119" dirty="0"/>
              <a:t>a</a:t>
            </a:r>
            <a:r>
              <a:rPr lang="en-IN" sz="2400" spc="10" dirty="0"/>
              <a:t>ttri</a:t>
            </a:r>
            <a:r>
              <a:rPr lang="en-IN" sz="2400" spc="-99" dirty="0"/>
              <a:t>b</a:t>
            </a:r>
            <a:r>
              <a:rPr lang="en-IN" sz="2400" spc="-119" dirty="0"/>
              <a:t>u</a:t>
            </a:r>
            <a:r>
              <a:rPr lang="en-IN" sz="2400" spc="-79" dirty="0"/>
              <a:t>te</a:t>
            </a:r>
            <a:r>
              <a:rPr lang="en-IN" sz="2400" spc="40" dirty="0"/>
              <a:t> </a:t>
            </a:r>
            <a:r>
              <a:rPr lang="en-IN" sz="2400" spc="-30" dirty="0"/>
              <a:t>to</a:t>
            </a:r>
            <a:r>
              <a:rPr lang="en-IN" sz="2400" spc="30" dirty="0"/>
              <a:t> </a:t>
            </a:r>
            <a:r>
              <a:rPr lang="en-IN" sz="2400" spc="-30" dirty="0"/>
              <a:t>th</a:t>
            </a:r>
            <a:r>
              <a:rPr lang="en-IN" sz="2400" spc="-198" dirty="0"/>
              <a:t>e</a:t>
            </a:r>
            <a:r>
              <a:rPr lang="en-IN" sz="2400" spc="-119" dirty="0"/>
              <a:t> </a:t>
            </a:r>
            <a:r>
              <a:rPr lang="en-IN" sz="2400" dirty="0"/>
              <a:t>tr</a:t>
            </a:r>
            <a:r>
              <a:rPr lang="en-IN" sz="2400" spc="-119" dirty="0"/>
              <a:t>an</a:t>
            </a:r>
            <a:r>
              <a:rPr lang="en-IN" sz="2400" spc="-149" dirty="0"/>
              <a:t>s</a:t>
            </a:r>
            <a:r>
              <a:rPr lang="en-IN" sz="2400" spc="10" dirty="0"/>
              <a:t>l</a:t>
            </a:r>
            <a:r>
              <a:rPr lang="en-IN" sz="2400" spc="-119" dirty="0"/>
              <a:t>a</a:t>
            </a:r>
            <a:r>
              <a:rPr lang="en-IN" sz="2400" spc="30" dirty="0"/>
              <a:t>ti</a:t>
            </a:r>
            <a:r>
              <a:rPr lang="en-IN" sz="2400" spc="-109" dirty="0"/>
              <a:t>on</a:t>
            </a:r>
            <a:r>
              <a:rPr lang="en-IN" sz="2400" spc="30" dirty="0"/>
              <a:t> </a:t>
            </a:r>
            <a:r>
              <a:rPr lang="en-IN" sz="2400" spc="-40" dirty="0"/>
              <a:t>f</a:t>
            </a:r>
            <a:r>
              <a:rPr lang="en-IN" sz="2400" spc="-119" dirty="0"/>
              <a:t>un</a:t>
            </a:r>
            <a:r>
              <a:rPr lang="en-IN" sz="2400" spc="-59" dirty="0"/>
              <a:t>c</a:t>
            </a:r>
            <a:r>
              <a:rPr lang="en-IN" sz="2400" spc="30" dirty="0"/>
              <a:t>ti</a:t>
            </a:r>
            <a:r>
              <a:rPr lang="en-IN" sz="2400" spc="-109" dirty="0"/>
              <a:t>on</a:t>
            </a:r>
            <a:r>
              <a:rPr lang="en-IN" sz="2400" spc="30" dirty="0"/>
              <a:t> </a:t>
            </a:r>
            <a:r>
              <a:rPr lang="en-IN" sz="2400" spc="-79" dirty="0"/>
              <a:t>of</a:t>
            </a:r>
            <a:r>
              <a:rPr lang="en-IN" sz="2400" spc="30" dirty="0"/>
              <a:t> </a:t>
            </a:r>
            <a:r>
              <a:rPr lang="en-IN" sz="2400" spc="10" dirty="0"/>
              <a:t>l</a:t>
            </a:r>
            <a:r>
              <a:rPr lang="en-IN" sz="2400" spc="-59" dirty="0"/>
              <a:t>o</a:t>
            </a:r>
            <a:r>
              <a:rPr lang="en-IN" sz="2400" spc="-109" dirty="0"/>
              <a:t>op</a:t>
            </a:r>
            <a:r>
              <a:rPr lang="en-IN" sz="2400" spc="-149" dirty="0"/>
              <a:t>s</a:t>
            </a:r>
            <a:r>
              <a:rPr lang="en-IN" sz="2400" spc="30" dirty="0"/>
              <a:t> </a:t>
            </a:r>
            <a:r>
              <a:rPr lang="en-IN" sz="2400" spc="-149" dirty="0"/>
              <a:t>w</a:t>
            </a:r>
            <a:r>
              <a:rPr lang="en-IN" sz="2400" spc="10" dirty="0"/>
              <a:t>i</a:t>
            </a:r>
            <a:r>
              <a:rPr lang="en-IN" sz="2400" spc="-30" dirty="0"/>
              <a:t>th</a:t>
            </a:r>
            <a:r>
              <a:rPr lang="en-IN" sz="2400" spc="30" dirty="0"/>
              <a:t> </a:t>
            </a:r>
            <a:r>
              <a:rPr lang="en-IN" sz="2400" spc="-30" dirty="0"/>
              <a:t>th</a:t>
            </a:r>
            <a:r>
              <a:rPr lang="en-IN" sz="2400" spc="-198" dirty="0"/>
              <a:t>e</a:t>
            </a:r>
            <a:r>
              <a:rPr lang="en-IN" sz="2400" spc="30" dirty="0"/>
              <a:t> </a:t>
            </a:r>
            <a:r>
              <a:rPr lang="en-IN" sz="2400" spc="10" dirty="0"/>
              <a:t>l</a:t>
            </a:r>
            <a:r>
              <a:rPr lang="en-IN" sz="2400" spc="-119" dirty="0"/>
              <a:t>a</a:t>
            </a:r>
            <a:r>
              <a:rPr lang="en-IN" sz="2400" spc="-40" dirty="0"/>
              <a:t>b</a:t>
            </a:r>
            <a:r>
              <a:rPr lang="en-IN" sz="2400" spc="-198" dirty="0"/>
              <a:t>e</a:t>
            </a:r>
            <a:r>
              <a:rPr lang="en-IN" sz="2400" spc="10" dirty="0"/>
              <a:t>l</a:t>
            </a:r>
            <a:r>
              <a:rPr lang="en-IN" sz="2400" spc="30" dirty="0"/>
              <a:t> </a:t>
            </a:r>
            <a:r>
              <a:rPr lang="en-IN" sz="2400" spc="-119" dirty="0"/>
              <a:t>a</a:t>
            </a:r>
            <a:r>
              <a:rPr lang="en-IN" sz="2400" spc="30" dirty="0"/>
              <a:t> </a:t>
            </a:r>
            <a:r>
              <a:rPr lang="en-IN" sz="2400" spc="-159" dirty="0"/>
              <a:t>b</a:t>
            </a:r>
            <a:r>
              <a:rPr lang="en-IN" sz="2400" spc="-59" dirty="0"/>
              <a:t>r</a:t>
            </a:r>
            <a:r>
              <a:rPr lang="en-IN" sz="2400" spc="-198" dirty="0"/>
              <a:t>e</a:t>
            </a:r>
            <a:r>
              <a:rPr lang="en-IN" sz="2400" spc="-119" dirty="0"/>
              <a:t>a</a:t>
            </a:r>
            <a:r>
              <a:rPr lang="en-IN" sz="2400" spc="-40" dirty="0"/>
              <a:t>k</a:t>
            </a:r>
            <a:r>
              <a:rPr lang="en-IN" sz="2400" spc="30" dirty="0"/>
              <a:t>/e</a:t>
            </a:r>
            <a:r>
              <a:rPr lang="en-IN" sz="2400" spc="-89" dirty="0"/>
              <a:t>x</a:t>
            </a:r>
            <a:r>
              <a:rPr lang="en-IN" sz="2400" spc="10" dirty="0"/>
              <a:t>i</a:t>
            </a:r>
            <a:r>
              <a:rPr lang="en-IN" sz="2400" spc="50" dirty="0"/>
              <a:t>t</a:t>
            </a:r>
            <a:r>
              <a:rPr lang="en-IN" sz="2400" spc="30" dirty="0"/>
              <a:t> </a:t>
            </a:r>
            <a:r>
              <a:rPr lang="en-IN" sz="2400" spc="-149" dirty="0"/>
              <a:t>s</a:t>
            </a:r>
            <a:r>
              <a:rPr lang="en-IN" sz="2400" spc="-109" dirty="0"/>
              <a:t>hou</a:t>
            </a:r>
            <a:r>
              <a:rPr lang="en-IN" sz="2400" spc="10" dirty="0"/>
              <a:t>l</a:t>
            </a:r>
            <a:r>
              <a:rPr lang="en-IN" sz="2400" spc="-99" dirty="0"/>
              <a:t>d</a:t>
            </a:r>
            <a:r>
              <a:rPr lang="en-IN" sz="2400" spc="30" dirty="0"/>
              <a:t> </a:t>
            </a:r>
            <a:r>
              <a:rPr lang="en-IN" sz="2400" spc="-79" dirty="0"/>
              <a:t>ju</a:t>
            </a:r>
            <a:r>
              <a:rPr lang="en-IN" sz="2400" spc="-129" dirty="0"/>
              <a:t>m</a:t>
            </a:r>
            <a:r>
              <a:rPr lang="en-IN" sz="2400" spc="-99" dirty="0"/>
              <a:t>p</a:t>
            </a:r>
            <a:r>
              <a:rPr lang="en-IN" sz="2400" spc="-59" dirty="0"/>
              <a:t> </a:t>
            </a:r>
            <a:r>
              <a:rPr lang="en-IN" sz="2400" spc="-50" dirty="0"/>
              <a:t>to.</a:t>
            </a:r>
            <a:r>
              <a:rPr lang="en-IN" sz="2400" spc="277" dirty="0"/>
              <a:t> </a:t>
            </a:r>
            <a:endParaRPr lang="en-IN" sz="2400" spc="277" dirty="0" smtClean="0"/>
          </a:p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en-IN" sz="2400" spc="129" dirty="0" smtClean="0"/>
              <a:t>A</a:t>
            </a:r>
            <a:r>
              <a:rPr lang="en-IN" sz="2400" spc="40" dirty="0" smtClean="0"/>
              <a:t> </a:t>
            </a:r>
            <a:r>
              <a:rPr lang="en-IN" sz="2400" spc="-119" dirty="0"/>
              <a:t>n</a:t>
            </a:r>
            <a:r>
              <a:rPr lang="en-IN" sz="2400" spc="-198" dirty="0"/>
              <a:t>e</a:t>
            </a:r>
            <a:r>
              <a:rPr lang="en-IN" sz="2400" spc="-149" dirty="0"/>
              <a:t>w</a:t>
            </a:r>
            <a:r>
              <a:rPr lang="en-IN" sz="2400" spc="30" dirty="0"/>
              <a:t> </a:t>
            </a:r>
            <a:r>
              <a:rPr lang="en-IN" sz="2400" spc="10" dirty="0"/>
              <a:t>l</a:t>
            </a:r>
            <a:r>
              <a:rPr lang="en-IN" sz="2400" spc="-119" dirty="0"/>
              <a:t>a</a:t>
            </a:r>
            <a:r>
              <a:rPr lang="en-IN" sz="2400" spc="-40" dirty="0"/>
              <a:t>b</a:t>
            </a:r>
            <a:r>
              <a:rPr lang="en-IN" sz="2400" spc="-198" dirty="0"/>
              <a:t>e</a:t>
            </a:r>
            <a:r>
              <a:rPr lang="en-IN" sz="2400" spc="10" dirty="0"/>
              <a:t>l</a:t>
            </a:r>
            <a:r>
              <a:rPr lang="en-IN" sz="2400" spc="40" dirty="0"/>
              <a:t> </a:t>
            </a:r>
            <a:r>
              <a:rPr lang="en-IN" sz="2400" spc="10" dirty="0"/>
              <a:t>i</a:t>
            </a:r>
            <a:r>
              <a:rPr lang="en-IN" sz="2400" spc="-149" dirty="0"/>
              <a:t>s</a:t>
            </a:r>
            <a:r>
              <a:rPr lang="en-IN" sz="2400" spc="40" dirty="0"/>
              <a:t> </a:t>
            </a:r>
            <a:r>
              <a:rPr lang="en-IN" sz="2400" spc="-99" dirty="0"/>
              <a:t>p</a:t>
            </a:r>
            <a:r>
              <a:rPr lang="en-IN" sz="2400" spc="-119" dirty="0"/>
              <a:t>a</a:t>
            </a:r>
            <a:r>
              <a:rPr lang="en-IN" sz="2400" spc="-149" dirty="0"/>
              <a:t>ss</a:t>
            </a:r>
            <a:r>
              <a:rPr lang="en-IN" sz="2400" spc="-198" dirty="0"/>
              <a:t>e</a:t>
            </a:r>
            <a:r>
              <a:rPr lang="en-IN" sz="2400" spc="-99" dirty="0"/>
              <a:t>d</a:t>
            </a:r>
            <a:r>
              <a:rPr lang="en-IN" sz="2400" spc="40" dirty="0"/>
              <a:t> </a:t>
            </a:r>
            <a:r>
              <a:rPr lang="en-IN" sz="2400" spc="-129" dirty="0"/>
              <a:t>wh</a:t>
            </a:r>
            <a:r>
              <a:rPr lang="en-IN" sz="2400" spc="-198" dirty="0"/>
              <a:t>e</a:t>
            </a:r>
            <a:r>
              <a:rPr lang="en-IN" sz="2400" spc="-119" dirty="0"/>
              <a:t>n</a:t>
            </a:r>
            <a:r>
              <a:rPr lang="en-IN" sz="2400" spc="40" dirty="0"/>
              <a:t> </a:t>
            </a:r>
            <a:r>
              <a:rPr lang="en-IN" sz="2400" spc="-198" dirty="0"/>
              <a:t>e</a:t>
            </a:r>
            <a:r>
              <a:rPr lang="en-IN" sz="2400" spc="-119" dirty="0"/>
              <a:t>n</a:t>
            </a:r>
            <a:r>
              <a:rPr lang="en-IN" sz="2400" spc="-79" dirty="0"/>
              <a:t>te</a:t>
            </a:r>
            <a:r>
              <a:rPr lang="en-IN" sz="2400" spc="-59" dirty="0"/>
              <a:t>r</a:t>
            </a:r>
            <a:r>
              <a:rPr lang="en-IN" sz="2400" spc="10" dirty="0"/>
              <a:t>i</a:t>
            </a:r>
            <a:r>
              <a:rPr lang="en-IN" sz="2400" spc="-119" dirty="0"/>
              <a:t>n</a:t>
            </a:r>
            <a:r>
              <a:rPr lang="en-IN" sz="2400" spc="-139" dirty="0"/>
              <a:t>g</a:t>
            </a:r>
            <a:r>
              <a:rPr lang="en-IN" sz="2400" spc="40" dirty="0"/>
              <a:t> </a:t>
            </a:r>
            <a:r>
              <a:rPr lang="en-IN" sz="2400" spc="-119" dirty="0"/>
              <a:t>a</a:t>
            </a:r>
            <a:r>
              <a:rPr lang="en-IN" sz="2400" spc="40" dirty="0"/>
              <a:t> </a:t>
            </a:r>
            <a:r>
              <a:rPr lang="en-IN" sz="2400" spc="-119" dirty="0"/>
              <a:t>n</a:t>
            </a:r>
            <a:r>
              <a:rPr lang="en-IN" sz="2400" spc="-198" dirty="0"/>
              <a:t>e</a:t>
            </a:r>
            <a:r>
              <a:rPr lang="en-IN" sz="2400" spc="-149" dirty="0"/>
              <a:t>w</a:t>
            </a:r>
            <a:r>
              <a:rPr lang="en-IN" sz="2400" spc="30" dirty="0"/>
              <a:t> </a:t>
            </a:r>
            <a:r>
              <a:rPr lang="en-IN" sz="2400" spc="10" dirty="0"/>
              <a:t>l</a:t>
            </a:r>
            <a:r>
              <a:rPr lang="en-IN" sz="2400" spc="-50" dirty="0"/>
              <a:t>o</a:t>
            </a:r>
            <a:r>
              <a:rPr lang="en-IN" sz="2400" spc="-109" dirty="0"/>
              <a:t>op </a:t>
            </a:r>
            <a:endParaRPr lang="en-IN" sz="2400" spc="-109" dirty="0" smtClean="0"/>
          </a:p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 smtClean="0">
                <a:latin typeface="Arial"/>
                <a:cs typeface="Arial"/>
              </a:rPr>
              <a:t>A </a:t>
            </a:r>
            <a:r>
              <a:rPr sz="2400" spc="-5" dirty="0">
                <a:latin typeface="Arial"/>
                <a:cs typeface="Arial"/>
              </a:rPr>
              <a:t>break-statement </a:t>
            </a:r>
            <a:r>
              <a:rPr sz="2400" dirty="0">
                <a:latin typeface="Arial"/>
                <a:cs typeface="Arial"/>
              </a:rPr>
              <a:t>is a </a:t>
            </a:r>
            <a:r>
              <a:rPr sz="2400" spc="-5" dirty="0">
                <a:latin typeface="Arial"/>
                <a:cs typeface="Arial"/>
              </a:rPr>
              <a:t>jump to </a:t>
            </a:r>
            <a:r>
              <a:rPr sz="2400" dirty="0">
                <a:latin typeface="Arial"/>
                <a:cs typeface="Arial"/>
              </a:rPr>
              <a:t>the first 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instruction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after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code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for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enclosing </a:t>
            </a:r>
            <a:r>
              <a:rPr sz="2400" spc="-8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S.</a:t>
            </a:r>
          </a:p>
          <a:p>
            <a:pPr marL="756285" lvl="1" indent="-287020">
              <a:spcBef>
                <a:spcPts val="69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keep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track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enclosing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  <a:r>
              <a:rPr sz="2400" spc="-5" dirty="0">
                <a:latin typeface="Arial"/>
                <a:cs typeface="Arial"/>
              </a:rPr>
              <a:t> S</a:t>
            </a:r>
            <a:endParaRPr sz="2400" dirty="0">
              <a:latin typeface="Arial"/>
              <a:cs typeface="Arial"/>
            </a:endParaRPr>
          </a:p>
          <a:p>
            <a:pPr marL="756285" marR="929005" lvl="1" indent="-287020"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generate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unfilled</a:t>
            </a:r>
            <a:r>
              <a:rPr sz="2400" spc="-5" dirty="0">
                <a:latin typeface="Arial"/>
                <a:cs typeface="Arial"/>
              </a:rPr>
              <a:t> jump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for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break- </a:t>
            </a:r>
            <a:r>
              <a:rPr sz="2400" spc="-7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</a:t>
            </a:r>
          </a:p>
          <a:p>
            <a:pPr marL="756285" lvl="1" indent="-287020"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put 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unfilled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jump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on </a:t>
            </a:r>
            <a:r>
              <a:rPr sz="2400" dirty="0">
                <a:latin typeface="Arial"/>
                <a:cs typeface="Arial"/>
              </a:rPr>
              <a:t>S.nextlist</a:t>
            </a:r>
          </a:p>
          <a:p>
            <a:pPr marL="756285" lvl="1" indent="-287020"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backpatch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when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exit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place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known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4262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Break</a:t>
            </a:r>
            <a:r>
              <a:rPr lang="en-IN" spc="-30" dirty="0"/>
              <a:t> </a:t>
            </a:r>
            <a:r>
              <a:rPr lang="en-IN" dirty="0"/>
              <a:t>and</a:t>
            </a:r>
            <a:r>
              <a:rPr lang="en-IN" spc="-25" dirty="0"/>
              <a:t> </a:t>
            </a:r>
            <a:r>
              <a:rPr lang="en-IN" dirty="0"/>
              <a:t>Continue</a:t>
            </a:r>
            <a:r>
              <a:rPr lang="en-IN" spc="-25" dirty="0"/>
              <a:t> </a:t>
            </a:r>
            <a:r>
              <a:rPr lang="en-IN" dirty="0"/>
              <a:t>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Continue statements :</a:t>
            </a:r>
          </a:p>
          <a:p>
            <a:pPr lvl="1"/>
            <a:r>
              <a:rPr lang="en-IN" dirty="0" smtClean="0"/>
              <a:t>can </a:t>
            </a:r>
            <a:r>
              <a:rPr lang="en-IN" dirty="0"/>
              <a:t>be handled in a manner analogous to the </a:t>
            </a:r>
            <a:r>
              <a:rPr lang="en-IN" dirty="0" smtClean="0"/>
              <a:t>break statement</a:t>
            </a:r>
            <a:r>
              <a:rPr lang="en-IN" dirty="0"/>
              <a:t>.</a:t>
            </a:r>
          </a:p>
          <a:p>
            <a:r>
              <a:rPr lang="en-IN" dirty="0"/>
              <a:t>The main difference between the two is that the target of the </a:t>
            </a:r>
            <a:r>
              <a:rPr lang="en-IN" dirty="0" smtClean="0"/>
              <a:t>generated jump </a:t>
            </a:r>
            <a:r>
              <a:rPr lang="en-IN" dirty="0"/>
              <a:t>is different</a:t>
            </a:r>
          </a:p>
        </p:txBody>
      </p:sp>
    </p:spTree>
    <p:extLst>
      <p:ext uri="{BB962C8B-B14F-4D97-AF65-F5344CB8AC3E}">
        <p14:creationId xmlns:p14="http://schemas.microsoft.com/office/powerpoint/2010/main" val="15445093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883"/>
          </a:xfrm>
        </p:spPr>
        <p:txBody>
          <a:bodyPr/>
          <a:lstStyle/>
          <a:p>
            <a:r>
              <a:rPr lang="en-US" altLang="en-US" dirty="0"/>
              <a:t>Translation of a switch-statement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5008"/>
            <a:ext cx="10515600" cy="558299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The "</a:t>
            </a:r>
            <a:r>
              <a:rPr lang="en-IN" dirty="0">
                <a:solidFill>
                  <a:srgbClr val="FF0000"/>
                </a:solidFill>
              </a:rPr>
              <a:t>switch" or "case</a:t>
            </a:r>
            <a:r>
              <a:rPr lang="en-IN" dirty="0"/>
              <a:t>" statement is available in a </a:t>
            </a:r>
            <a:r>
              <a:rPr lang="en-IN" dirty="0">
                <a:solidFill>
                  <a:srgbClr val="FF0000"/>
                </a:solidFill>
              </a:rPr>
              <a:t>variety of languages</a:t>
            </a:r>
            <a:r>
              <a:rPr lang="en-IN" dirty="0"/>
              <a:t>. </a:t>
            </a:r>
          </a:p>
          <a:p>
            <a:r>
              <a:rPr lang="en-IN" dirty="0"/>
              <a:t>switch-statement syntax is shown </a:t>
            </a:r>
            <a:r>
              <a:rPr lang="en-IN" dirty="0" smtClean="0"/>
              <a:t>below .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There </a:t>
            </a:r>
            <a:r>
              <a:rPr lang="en-IN" dirty="0"/>
              <a:t>is a </a:t>
            </a:r>
            <a:r>
              <a:rPr lang="en-IN" dirty="0">
                <a:solidFill>
                  <a:srgbClr val="FF0000"/>
                </a:solidFill>
              </a:rPr>
              <a:t>selector </a:t>
            </a:r>
            <a:r>
              <a:rPr lang="en-IN" dirty="0" smtClean="0">
                <a:solidFill>
                  <a:srgbClr val="FF0000"/>
                </a:solidFill>
              </a:rPr>
              <a:t>expression E</a:t>
            </a:r>
            <a:r>
              <a:rPr lang="en-IN" dirty="0"/>
              <a:t>, which is to be </a:t>
            </a:r>
            <a:r>
              <a:rPr lang="en-IN" dirty="0" smtClean="0"/>
              <a:t>evaluated</a:t>
            </a:r>
          </a:p>
          <a:p>
            <a:r>
              <a:rPr lang="en-IN" dirty="0" smtClean="0"/>
              <a:t> Followed </a:t>
            </a:r>
            <a:r>
              <a:rPr lang="en-IN" dirty="0"/>
              <a:t>by </a:t>
            </a:r>
            <a:r>
              <a:rPr lang="en-IN" dirty="0">
                <a:solidFill>
                  <a:srgbClr val="FF0000"/>
                </a:solidFill>
              </a:rPr>
              <a:t>n constant values </a:t>
            </a:r>
            <a:r>
              <a:rPr lang="en-IN" dirty="0" err="1">
                <a:solidFill>
                  <a:srgbClr val="FF0000"/>
                </a:solidFill>
              </a:rPr>
              <a:t>Vl</a:t>
            </a:r>
            <a:r>
              <a:rPr lang="en-IN" dirty="0">
                <a:solidFill>
                  <a:srgbClr val="FF0000"/>
                </a:solidFill>
              </a:rPr>
              <a:t> , V2, . . - , </a:t>
            </a:r>
            <a:r>
              <a:rPr lang="en-IN" dirty="0" err="1">
                <a:solidFill>
                  <a:srgbClr val="FF0000"/>
                </a:solidFill>
              </a:rPr>
              <a:t>Vn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smtClean="0"/>
              <a:t>that the </a:t>
            </a:r>
            <a:r>
              <a:rPr lang="en-IN" dirty="0"/>
              <a:t>expression might </a:t>
            </a:r>
            <a:r>
              <a:rPr lang="en-IN" dirty="0" smtClean="0"/>
              <a:t>take</a:t>
            </a:r>
          </a:p>
          <a:p>
            <a:r>
              <a:rPr lang="en-IN" dirty="0" smtClean="0"/>
              <a:t>Has </a:t>
            </a:r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default "value," </a:t>
            </a:r>
            <a:r>
              <a:rPr lang="en-IN" dirty="0"/>
              <a:t>which </a:t>
            </a:r>
            <a:r>
              <a:rPr lang="en-IN" dirty="0" smtClean="0"/>
              <a:t>always </a:t>
            </a:r>
            <a:r>
              <a:rPr lang="en-IN" dirty="0" smtClean="0">
                <a:solidFill>
                  <a:srgbClr val="FF0000"/>
                </a:solidFill>
              </a:rPr>
              <a:t>matches </a:t>
            </a:r>
            <a:r>
              <a:rPr lang="en-IN" dirty="0">
                <a:solidFill>
                  <a:srgbClr val="FF0000"/>
                </a:solidFill>
              </a:rPr>
              <a:t>the expression </a:t>
            </a:r>
            <a:r>
              <a:rPr lang="en-IN" dirty="0"/>
              <a:t>if </a:t>
            </a:r>
            <a:r>
              <a:rPr lang="en-IN" dirty="0">
                <a:solidFill>
                  <a:srgbClr val="FF0000"/>
                </a:solidFill>
              </a:rPr>
              <a:t>no other value does.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43399" y="2184891"/>
            <a:ext cx="2777158" cy="22365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353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7F19D81EBEB44BF4CB7B0C6E477EC" ma:contentTypeVersion="3" ma:contentTypeDescription="Create a new document." ma:contentTypeScope="" ma:versionID="ff8283cc494650b85d6c6965bb6a8617">
  <xsd:schema xmlns:xsd="http://www.w3.org/2001/XMLSchema" xmlns:xs="http://www.w3.org/2001/XMLSchema" xmlns:p="http://schemas.microsoft.com/office/2006/metadata/properties" xmlns:ns2="d9ab1c18-2e9f-4a57-ab77-4bf221f92dd5" targetNamespace="http://schemas.microsoft.com/office/2006/metadata/properties" ma:root="true" ma:fieldsID="74fada640e226d9f17c76f0a65a23601" ns2:_="">
    <xsd:import namespace="d9ab1c18-2e9f-4a57-ab77-4bf221f92d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b1c18-2e9f-4a57-ab77-4bf221f92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82927D-2424-4612-AF46-957689315A2A}"/>
</file>

<file path=customXml/itemProps2.xml><?xml version="1.0" encoding="utf-8"?>
<ds:datastoreItem xmlns:ds="http://schemas.openxmlformats.org/officeDocument/2006/customXml" ds:itemID="{C37FD7DB-147A-4988-A4D2-A2832D221403}"/>
</file>

<file path=customXml/itemProps3.xml><?xml version="1.0" encoding="utf-8"?>
<ds:datastoreItem xmlns:ds="http://schemas.openxmlformats.org/officeDocument/2006/customXml" ds:itemID="{2D336941-4295-4E3C-BE05-6A24C019BBE9}"/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5973</Words>
  <Application>Microsoft Office PowerPoint</Application>
  <PresentationFormat>Widescreen</PresentationFormat>
  <Paragraphs>759</Paragraphs>
  <Slides>107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9" baseType="lpstr">
      <vt:lpstr>Arial</vt:lpstr>
      <vt:lpstr>Calibri</vt:lpstr>
      <vt:lpstr>Calibri Light</vt:lpstr>
      <vt:lpstr>Carlito</vt:lpstr>
      <vt:lpstr>Constantia</vt:lpstr>
      <vt:lpstr>Courier New</vt:lpstr>
      <vt:lpstr>Symbol</vt:lpstr>
      <vt:lpstr>Times New Roman</vt:lpstr>
      <vt:lpstr>Wingdings</vt:lpstr>
      <vt:lpstr>Wingdings 2</vt:lpstr>
      <vt:lpstr>Wingdings 3</vt:lpstr>
      <vt:lpstr>Office Theme</vt:lpstr>
      <vt:lpstr>MODULE-IV</vt:lpstr>
      <vt:lpstr>PowerPoint Presentation</vt:lpstr>
      <vt:lpstr>What is intermediate code?</vt:lpstr>
      <vt:lpstr>Three-address instruction forms</vt:lpstr>
      <vt:lpstr>Three-address instruction forms</vt:lpstr>
      <vt:lpstr>Three-address instruction forms</vt:lpstr>
      <vt:lpstr>Three-address instruction forms</vt:lpstr>
      <vt:lpstr>Example -3 address code</vt:lpstr>
      <vt:lpstr>Intermediate code</vt:lpstr>
      <vt:lpstr>Syntax tree</vt:lpstr>
      <vt:lpstr>Syntax tree</vt:lpstr>
      <vt:lpstr>Postfix Notation</vt:lpstr>
      <vt:lpstr>Postfix Notation</vt:lpstr>
      <vt:lpstr>Three-Address Code</vt:lpstr>
      <vt:lpstr>Three-Address Code</vt:lpstr>
      <vt:lpstr> Quadruples </vt:lpstr>
      <vt:lpstr>Triples</vt:lpstr>
      <vt:lpstr>Indirect Triples</vt:lpstr>
      <vt:lpstr>Type Expressions</vt:lpstr>
      <vt:lpstr>Type Equivalence</vt:lpstr>
      <vt:lpstr>Declarations</vt:lpstr>
      <vt:lpstr>Storage Layout for Local Names</vt:lpstr>
      <vt:lpstr>Storage Layout for Local Names</vt:lpstr>
      <vt:lpstr>Sequences of Declarations</vt:lpstr>
      <vt:lpstr>Fields in Records and Classes</vt:lpstr>
      <vt:lpstr>Translation of Expressions and Statements</vt:lpstr>
      <vt:lpstr>Three-address code for expressions</vt:lpstr>
      <vt:lpstr>Incremental Translation</vt:lpstr>
      <vt:lpstr>Addressing Array Elements</vt:lpstr>
      <vt:lpstr>Semantic actions for array reference</vt:lpstr>
      <vt:lpstr>Translation of Array References</vt:lpstr>
      <vt:lpstr>Conversions between primitive types in Java</vt:lpstr>
      <vt:lpstr>Introducing type conversions into expression evaluation</vt:lpstr>
      <vt:lpstr>Boolean Expression </vt:lpstr>
      <vt:lpstr>Boolean Expression </vt:lpstr>
      <vt:lpstr>Boolean Expression </vt:lpstr>
      <vt:lpstr>Boolean expressions</vt:lpstr>
      <vt:lpstr>Boolean expressions</vt:lpstr>
      <vt:lpstr>Short-Circuit Code</vt:lpstr>
      <vt:lpstr>Short-Circuit Code</vt:lpstr>
      <vt:lpstr>Flow-of-Control Statements</vt:lpstr>
      <vt:lpstr>Boolean Expression </vt:lpstr>
      <vt:lpstr>Syntax directed definition for  P  S</vt:lpstr>
      <vt:lpstr>Syntax directed definition for S  S1S2</vt:lpstr>
      <vt:lpstr>PowerPoint Presentation</vt:lpstr>
      <vt:lpstr>Syntax directed definition for Boolean Expression  S -&gt; if ( B ) S1 else S2 </vt:lpstr>
      <vt:lpstr>Boolean Expression S  while (B) S1</vt:lpstr>
      <vt:lpstr>Control-Flow Translation of Boolean Expressions</vt:lpstr>
      <vt:lpstr>Control-Flow Translation of Boolean Expressions</vt:lpstr>
      <vt:lpstr>Control-Flow Translation of Boolean Expressions</vt:lpstr>
      <vt:lpstr>Control-Flow Translation of Boolean Expressions</vt:lpstr>
      <vt:lpstr>Control-Flow Translation of Boolean Expressions</vt:lpstr>
      <vt:lpstr>Control-Flow Translation of Boolean Expressions</vt:lpstr>
      <vt:lpstr>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Avoiding Redundant Gotos</vt:lpstr>
      <vt:lpstr>Using Fall Through</vt:lpstr>
      <vt:lpstr>Using Fall Through Cont’d</vt:lpstr>
      <vt:lpstr>Using Fall Through Cont’d</vt:lpstr>
      <vt:lpstr>Using Fall Through Example</vt:lpstr>
      <vt:lpstr>Problems to be solved </vt:lpstr>
      <vt:lpstr>PowerPoint Presentation</vt:lpstr>
      <vt:lpstr>Backpatching </vt:lpstr>
      <vt:lpstr>Backpatching </vt:lpstr>
      <vt:lpstr>Backpatching </vt:lpstr>
      <vt:lpstr>Backpatching </vt:lpstr>
      <vt:lpstr>Backpatching </vt:lpstr>
      <vt:lpstr>Backpatching </vt:lpstr>
      <vt:lpstr>Backpatching </vt:lpstr>
      <vt:lpstr>Backpatching </vt:lpstr>
      <vt:lpstr>Backpatching-Boolean expressions </vt:lpstr>
      <vt:lpstr>Backpatching -Boolean expressions </vt:lpstr>
      <vt:lpstr>Backpatching -Boolean expressions </vt:lpstr>
      <vt:lpstr>Backpatching-Boolean expressions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Backpatching-Boolean expressions Example </vt:lpstr>
      <vt:lpstr>Backpatching-Boolean expressions Example</vt:lpstr>
      <vt:lpstr>Backpatching-Flow of control </vt:lpstr>
      <vt:lpstr>Backpatching-Flow of control</vt:lpstr>
      <vt:lpstr>Backpatching-Translation of Flow of control statements</vt:lpstr>
      <vt:lpstr>Backpatching-Flow of control</vt:lpstr>
      <vt:lpstr>Backpatching-Flow of control</vt:lpstr>
      <vt:lpstr>Backpatching-Flow of control</vt:lpstr>
      <vt:lpstr>Backpatching-Flow of control</vt:lpstr>
      <vt:lpstr>Labels and Goto Statements</vt:lpstr>
      <vt:lpstr>Break and Continue Statements</vt:lpstr>
      <vt:lpstr>Break and Continue Statements</vt:lpstr>
      <vt:lpstr>Translation of a switch-statement</vt:lpstr>
      <vt:lpstr>Translation of a switch-statement</vt:lpstr>
      <vt:lpstr>Translation of a switch-statement</vt:lpstr>
      <vt:lpstr>Translation of a switch-statement</vt:lpstr>
      <vt:lpstr>Translation of a switch-statement</vt:lpstr>
      <vt:lpstr>Syntax-Directed Translation of Switch-Statements</vt:lpstr>
      <vt:lpstr>Syntax-Directed Translation of Switch-Statements</vt:lpstr>
      <vt:lpstr>Syntax-Directed Translation of Switch-Statements</vt:lpstr>
      <vt:lpstr>Syntax-Directed Translation of Switch-Statements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UNIT-IV</dc:title>
  <dc:creator>manju</dc:creator>
  <cp:lastModifiedBy>Windows User</cp:lastModifiedBy>
  <cp:revision>17</cp:revision>
  <dcterms:created xsi:type="dcterms:W3CDTF">2021-04-11T10:58:18Z</dcterms:created>
  <dcterms:modified xsi:type="dcterms:W3CDTF">2023-06-27T07:34:00Z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0x0101002D17F19D81EBEB44BF4CB7B0C6E477EC</vt:lpwstr>
  </property>
</Properties>
</file>