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sldIdLst>
    <p:sldId id="256" r:id="rId6"/>
    <p:sldId id="257" r:id="rId7"/>
    <p:sldId id="259" r:id="rId8"/>
    <p:sldId id="260" r:id="rId9"/>
    <p:sldId id="261" r:id="rId10"/>
    <p:sldId id="262" r:id="rId11"/>
    <p:sldId id="333" r:id="rId12"/>
    <p:sldId id="263" r:id="rId13"/>
    <p:sldId id="316" r:id="rId14"/>
    <p:sldId id="317" r:id="rId15"/>
    <p:sldId id="334" r:id="rId16"/>
    <p:sldId id="318" r:id="rId17"/>
    <p:sldId id="319" r:id="rId18"/>
    <p:sldId id="320" r:id="rId19"/>
    <p:sldId id="321" r:id="rId20"/>
    <p:sldId id="322" r:id="rId21"/>
    <p:sldId id="336" r:id="rId22"/>
    <p:sldId id="324" r:id="rId23"/>
    <p:sldId id="337" r:id="rId24"/>
    <p:sldId id="325" r:id="rId25"/>
    <p:sldId id="326" r:id="rId26"/>
    <p:sldId id="338" r:id="rId27"/>
    <p:sldId id="339" r:id="rId28"/>
    <p:sldId id="335" r:id="rId29"/>
    <p:sldId id="328" r:id="rId30"/>
    <p:sldId id="341" r:id="rId31"/>
    <p:sldId id="342" r:id="rId32"/>
    <p:sldId id="329" r:id="rId33"/>
    <p:sldId id="330" r:id="rId34"/>
    <p:sldId id="340" r:id="rId35"/>
    <p:sldId id="343" r:id="rId36"/>
    <p:sldId id="299" r:id="rId37"/>
    <p:sldId id="344" r:id="rId38"/>
    <p:sldId id="300" r:id="rId39"/>
    <p:sldId id="301" r:id="rId40"/>
    <p:sldId id="302" r:id="rId41"/>
    <p:sldId id="303" r:id="rId42"/>
    <p:sldId id="304" r:id="rId43"/>
    <p:sldId id="305" r:id="rId44"/>
    <p:sldId id="306" r:id="rId45"/>
    <p:sldId id="307" r:id="rId46"/>
    <p:sldId id="308" r:id="rId47"/>
    <p:sldId id="309" r:id="rId48"/>
    <p:sldId id="310" r:id="rId49"/>
    <p:sldId id="311" r:id="rId50"/>
    <p:sldId id="312" r:id="rId51"/>
    <p:sldId id="313" r:id="rId52"/>
    <p:sldId id="314" r:id="rId53"/>
    <p:sldId id="315" r:id="rId54"/>
    <p:sldId id="282" r:id="rId55"/>
    <p:sldId id="283" r:id="rId56"/>
    <p:sldId id="284" r:id="rId57"/>
    <p:sldId id="285" r:id="rId58"/>
    <p:sldId id="286" r:id="rId59"/>
    <p:sldId id="287" r:id="rId60"/>
    <p:sldId id="288" r:id="rId61"/>
    <p:sldId id="289" r:id="rId62"/>
    <p:sldId id="290" r:id="rId63"/>
    <p:sldId id="291" r:id="rId64"/>
    <p:sldId id="292" r:id="rId65"/>
    <p:sldId id="293" r:id="rId66"/>
    <p:sldId id="294" r:id="rId67"/>
    <p:sldId id="295" r:id="rId68"/>
    <p:sldId id="296" r:id="rId69"/>
    <p:sldId id="297" r:id="rId70"/>
    <p:sldId id="298" r:id="rId71"/>
    <p:sldId id="265" r:id="rId72"/>
    <p:sldId id="266" r:id="rId73"/>
    <p:sldId id="267" r:id="rId74"/>
    <p:sldId id="268" r:id="rId75"/>
    <p:sldId id="269" r:id="rId76"/>
    <p:sldId id="270" r:id="rId77"/>
    <p:sldId id="271" r:id="rId78"/>
    <p:sldId id="272" r:id="rId79"/>
    <p:sldId id="273" r:id="rId80"/>
    <p:sldId id="274" r:id="rId81"/>
    <p:sldId id="275" r:id="rId82"/>
    <p:sldId id="276" r:id="rId83"/>
    <p:sldId id="277" r:id="rId84"/>
    <p:sldId id="278" r:id="rId85"/>
    <p:sldId id="279" r:id="rId86"/>
    <p:sldId id="280" r:id="rId87"/>
    <p:sldId id="281" r:id="rId8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31767C9-23C0-4D60-B480-2F96FC3FB201}" v="2" dt="2021-09-11T09:07:13.3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1506" y="-1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presProps" Target="presProps.xml"/><Relationship Id="rId16" Type="http://schemas.openxmlformats.org/officeDocument/2006/relationships/slide" Target="slides/slide1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5" Type="http://schemas.openxmlformats.org/officeDocument/2006/relationships/slideMaster" Target="slideMasters/slideMaster2.xml"/><Relationship Id="rId90" Type="http://schemas.openxmlformats.org/officeDocument/2006/relationships/viewProps" Target="viewProps.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slide" Target="slides/slide80.xml"/><Relationship Id="rId93"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tableStyles" Target="tableStyles.xml"/><Relationship Id="rId2" Type="http://schemas.openxmlformats.org/officeDocument/2006/relationships/customXml" Target="../customXml/item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WAIFA HAQUE" userId="S::swaifa.haque2020@vitstudent.ac.in::2b852b53-d1c1-40c1-9acc-d93dc975619c" providerId="AD" clId="Web-{C31767C9-23C0-4D60-B480-2F96FC3FB201}"/>
    <pc:docChg chg="modSld">
      <pc:chgData name="SWAIFA HAQUE" userId="S::swaifa.haque2020@vitstudent.ac.in::2b852b53-d1c1-40c1-9acc-d93dc975619c" providerId="AD" clId="Web-{C31767C9-23C0-4D60-B480-2F96FC3FB201}" dt="2021-09-11T09:07:13.359" v="1" actId="1076"/>
      <pc:docMkLst>
        <pc:docMk/>
      </pc:docMkLst>
      <pc:sldChg chg="modSp">
        <pc:chgData name="SWAIFA HAQUE" userId="S::swaifa.haque2020@vitstudent.ac.in::2b852b53-d1c1-40c1-9acc-d93dc975619c" providerId="AD" clId="Web-{C31767C9-23C0-4D60-B480-2F96FC3FB201}" dt="2021-09-11T09:07:13.359" v="1" actId="1076"/>
        <pc:sldMkLst>
          <pc:docMk/>
          <pc:sldMk cId="4085566741" sldId="306"/>
        </pc:sldMkLst>
        <pc:picChg chg="mod">
          <ac:chgData name="SWAIFA HAQUE" userId="S::swaifa.haque2020@vitstudent.ac.in::2b852b53-d1c1-40c1-9acc-d93dc975619c" providerId="AD" clId="Web-{C31767C9-23C0-4D60-B480-2F96FC3FB201}" dt="2021-09-11T09:07:13.359" v="1" actId="1076"/>
          <ac:picMkLst>
            <pc:docMk/>
            <pc:sldMk cId="4085566741" sldId="306"/>
            <ac:picMk id="15364" creationId="{00000000-0000-0000-0000-00000000000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fld id="{50E0FAC2-1BB2-4AAB-B706-02FFBA1A774B}" type="datetime1">
              <a:rPr lang="en-US">
                <a:solidFill>
                  <a:srgbClr val="000000"/>
                </a:solidFill>
              </a:rPr>
              <a:pPr>
                <a:defRPr/>
              </a:pPr>
              <a:t>9/11/2021</a:t>
            </a:fld>
            <a:endParaRPr lang="es-E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s-E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31B11BDF-B17B-43E7-8B12-DF7EFDF46961}" type="slidenum">
              <a:rPr lang="es-ES">
                <a:solidFill>
                  <a:srgbClr val="000000"/>
                </a:solidFill>
              </a:rPr>
              <a:pPr>
                <a:defRPr/>
              </a:pPr>
              <a:t>‹#›</a:t>
            </a:fld>
            <a:endParaRPr lang="es-ES">
              <a:solidFill>
                <a:srgbClr val="000000"/>
              </a:solidFill>
            </a:endParaRPr>
          </a:p>
        </p:txBody>
      </p:sp>
    </p:spTree>
    <p:extLst>
      <p:ext uri="{BB962C8B-B14F-4D97-AF65-F5344CB8AC3E}">
        <p14:creationId xmlns:p14="http://schemas.microsoft.com/office/powerpoint/2010/main" val="24959273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26819447-E077-41D7-8689-682054968491}" type="datetime1">
              <a:rPr lang="en-US">
                <a:solidFill>
                  <a:srgbClr val="000000"/>
                </a:solidFill>
              </a:rPr>
              <a:pPr>
                <a:defRPr/>
              </a:pPr>
              <a:t>9/11/2021</a:t>
            </a:fld>
            <a:endParaRPr lang="es-E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s-E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904A416-46D9-4762-96B7-75C2A4F74B89}" type="slidenum">
              <a:rPr lang="es-ES">
                <a:solidFill>
                  <a:srgbClr val="000000"/>
                </a:solidFill>
              </a:rPr>
              <a:pPr>
                <a:defRPr/>
              </a:pPr>
              <a:t>‹#›</a:t>
            </a:fld>
            <a:endParaRPr lang="es-ES">
              <a:solidFill>
                <a:srgbClr val="000000"/>
              </a:solidFill>
            </a:endParaRPr>
          </a:p>
        </p:txBody>
      </p:sp>
    </p:spTree>
    <p:extLst>
      <p:ext uri="{BB962C8B-B14F-4D97-AF65-F5344CB8AC3E}">
        <p14:creationId xmlns:p14="http://schemas.microsoft.com/office/powerpoint/2010/main" val="26018885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EAD0BBB2-D52D-4808-BCB3-3AE5F23A82D0}" type="datetime1">
              <a:rPr lang="en-US">
                <a:solidFill>
                  <a:srgbClr val="000000"/>
                </a:solidFill>
              </a:rPr>
              <a:pPr>
                <a:defRPr/>
              </a:pPr>
              <a:t>9/11/2021</a:t>
            </a:fld>
            <a:endParaRPr lang="es-E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s-E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64B901C2-314A-4C70-B1FF-DEBBB7181203}" type="slidenum">
              <a:rPr lang="es-ES">
                <a:solidFill>
                  <a:srgbClr val="000000"/>
                </a:solidFill>
              </a:rPr>
              <a:pPr>
                <a:defRPr/>
              </a:pPr>
              <a:t>‹#›</a:t>
            </a:fld>
            <a:endParaRPr lang="es-ES">
              <a:solidFill>
                <a:srgbClr val="000000"/>
              </a:solidFill>
            </a:endParaRPr>
          </a:p>
        </p:txBody>
      </p:sp>
    </p:spTree>
    <p:extLst>
      <p:ext uri="{BB962C8B-B14F-4D97-AF65-F5344CB8AC3E}">
        <p14:creationId xmlns:p14="http://schemas.microsoft.com/office/powerpoint/2010/main" val="31951740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5C5BDB38-2702-4F61-82F6-4BF2681BDC86}" type="datetime1">
              <a:rPr lang="en-US">
                <a:solidFill>
                  <a:srgbClr val="000000"/>
                </a:solidFill>
              </a:rPr>
              <a:pPr>
                <a:defRPr/>
              </a:pPr>
              <a:t>9/11/2021</a:t>
            </a:fld>
            <a:endParaRPr lang="es-E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s-E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5A29A3E3-8EED-4133-BC03-B86A4E191A38}" type="slidenum">
              <a:rPr lang="es-ES">
                <a:solidFill>
                  <a:srgbClr val="000000"/>
                </a:solidFill>
              </a:rPr>
              <a:pPr>
                <a:defRPr/>
              </a:pPr>
              <a:t>‹#›</a:t>
            </a:fld>
            <a:endParaRPr lang="es-ES">
              <a:solidFill>
                <a:srgbClr val="000000"/>
              </a:solidFill>
            </a:endParaRPr>
          </a:p>
        </p:txBody>
      </p:sp>
    </p:spTree>
    <p:extLst>
      <p:ext uri="{BB962C8B-B14F-4D97-AF65-F5344CB8AC3E}">
        <p14:creationId xmlns:p14="http://schemas.microsoft.com/office/powerpoint/2010/main" val="4264454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fld id="{5814737E-FC2C-4838-BB00-3018B8D53D84}" type="datetime1">
              <a:rPr lang="en-US">
                <a:solidFill>
                  <a:srgbClr val="000000"/>
                </a:solidFill>
              </a:rPr>
              <a:pPr>
                <a:defRPr/>
              </a:pPr>
              <a:t>9/11/2021</a:t>
            </a:fld>
            <a:endParaRPr lang="es-E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s-E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623EB056-F199-4BE3-B2A8-410596AC6251}" type="slidenum">
              <a:rPr lang="es-ES">
                <a:solidFill>
                  <a:srgbClr val="000000"/>
                </a:solidFill>
              </a:rPr>
              <a:pPr>
                <a:defRPr/>
              </a:pPr>
              <a:t>‹#›</a:t>
            </a:fld>
            <a:endParaRPr lang="es-ES">
              <a:solidFill>
                <a:srgbClr val="000000"/>
              </a:solidFill>
            </a:endParaRPr>
          </a:p>
        </p:txBody>
      </p:sp>
    </p:spTree>
    <p:extLst>
      <p:ext uri="{BB962C8B-B14F-4D97-AF65-F5344CB8AC3E}">
        <p14:creationId xmlns:p14="http://schemas.microsoft.com/office/powerpoint/2010/main" val="31101034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fld id="{8CB88BB0-E021-467D-BFDC-BF928C7157E0}" type="datetime1">
              <a:rPr lang="en-US">
                <a:solidFill>
                  <a:srgbClr val="000000"/>
                </a:solidFill>
              </a:rPr>
              <a:pPr>
                <a:defRPr/>
              </a:pPr>
              <a:t>9/11/2021</a:t>
            </a:fld>
            <a:endParaRPr lang="es-E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s-E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3AD9B259-3F74-412B-8AE0-A363D8694740}" type="slidenum">
              <a:rPr lang="es-ES">
                <a:solidFill>
                  <a:srgbClr val="000000"/>
                </a:solidFill>
              </a:rPr>
              <a:pPr>
                <a:defRPr/>
              </a:pPr>
              <a:t>‹#›</a:t>
            </a:fld>
            <a:endParaRPr lang="es-ES">
              <a:solidFill>
                <a:srgbClr val="000000"/>
              </a:solidFill>
            </a:endParaRPr>
          </a:p>
        </p:txBody>
      </p:sp>
    </p:spTree>
    <p:extLst>
      <p:ext uri="{BB962C8B-B14F-4D97-AF65-F5344CB8AC3E}">
        <p14:creationId xmlns:p14="http://schemas.microsoft.com/office/powerpoint/2010/main" val="36135613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6AE1FB56-0BB6-42E6-8C95-E8D639B6CBD7}" type="datetime1">
              <a:rPr lang="en-US">
                <a:solidFill>
                  <a:srgbClr val="000000"/>
                </a:solidFill>
              </a:rPr>
              <a:pPr>
                <a:defRPr/>
              </a:pPr>
              <a:t>9/11/2021</a:t>
            </a:fld>
            <a:endParaRPr lang="es-E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s-E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A8425623-4A6B-48AB-B281-08C3A40FE9DC}" type="slidenum">
              <a:rPr lang="es-ES">
                <a:solidFill>
                  <a:srgbClr val="000000"/>
                </a:solidFill>
              </a:rPr>
              <a:pPr>
                <a:defRPr/>
              </a:pPr>
              <a:t>‹#›</a:t>
            </a:fld>
            <a:endParaRPr lang="es-ES">
              <a:solidFill>
                <a:srgbClr val="000000"/>
              </a:solidFill>
            </a:endParaRPr>
          </a:p>
        </p:txBody>
      </p:sp>
    </p:spTree>
    <p:extLst>
      <p:ext uri="{BB962C8B-B14F-4D97-AF65-F5344CB8AC3E}">
        <p14:creationId xmlns:p14="http://schemas.microsoft.com/office/powerpoint/2010/main" val="13848802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B22E3139-0498-41FC-90BC-8323BD464A4B}" type="datetime1">
              <a:rPr lang="en-US">
                <a:solidFill>
                  <a:srgbClr val="000000"/>
                </a:solidFill>
              </a:rPr>
              <a:pPr>
                <a:defRPr/>
              </a:pPr>
              <a:t>9/11/2021</a:t>
            </a:fld>
            <a:endParaRPr lang="es-E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s-E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F9CDAECB-FCB7-4A43-AED3-778303A7FCBC}" type="slidenum">
              <a:rPr lang="es-ES">
                <a:solidFill>
                  <a:srgbClr val="000000"/>
                </a:solidFill>
              </a:rPr>
              <a:pPr>
                <a:defRPr/>
              </a:pPr>
              <a:t>‹#›</a:t>
            </a:fld>
            <a:endParaRPr lang="es-ES">
              <a:solidFill>
                <a:srgbClr val="000000"/>
              </a:solidFill>
            </a:endParaRPr>
          </a:p>
        </p:txBody>
      </p:sp>
    </p:spTree>
    <p:extLst>
      <p:ext uri="{BB962C8B-B14F-4D97-AF65-F5344CB8AC3E}">
        <p14:creationId xmlns:p14="http://schemas.microsoft.com/office/powerpoint/2010/main" val="1956240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F67D53EE-9741-48EA-8839-5165DE495C11}" type="datetime1">
              <a:rPr lang="en-US">
                <a:solidFill>
                  <a:srgbClr val="000000"/>
                </a:solidFill>
              </a:rPr>
              <a:pPr>
                <a:defRPr/>
              </a:pPr>
              <a:t>9/11/2021</a:t>
            </a:fld>
            <a:endParaRPr lang="es-E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s-E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76AD3FD1-5CE2-42AE-AB96-FD343C2FB4F2}" type="slidenum">
              <a:rPr lang="es-ES">
                <a:solidFill>
                  <a:srgbClr val="000000"/>
                </a:solidFill>
              </a:rPr>
              <a:pPr>
                <a:defRPr/>
              </a:pPr>
              <a:t>‹#›</a:t>
            </a:fld>
            <a:endParaRPr lang="es-ES">
              <a:solidFill>
                <a:srgbClr val="000000"/>
              </a:solidFill>
            </a:endParaRPr>
          </a:p>
        </p:txBody>
      </p:sp>
    </p:spTree>
    <p:extLst>
      <p:ext uri="{BB962C8B-B14F-4D97-AF65-F5344CB8AC3E}">
        <p14:creationId xmlns:p14="http://schemas.microsoft.com/office/powerpoint/2010/main" val="1585764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69F30014-F22D-4F5D-BB2E-228E5C15B8D3}" type="datetime1">
              <a:rPr lang="en-US">
                <a:solidFill>
                  <a:srgbClr val="000000"/>
                </a:solidFill>
              </a:rPr>
              <a:pPr>
                <a:defRPr/>
              </a:pPr>
              <a:t>9/11/2021</a:t>
            </a:fld>
            <a:endParaRPr lang="es-E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s-E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DFEE740C-1E49-4A9A-9694-11BA221FDBD7}" type="slidenum">
              <a:rPr lang="es-ES">
                <a:solidFill>
                  <a:srgbClr val="000000"/>
                </a:solidFill>
              </a:rPr>
              <a:pPr>
                <a:defRPr/>
              </a:pPr>
              <a:t>‹#›</a:t>
            </a:fld>
            <a:endParaRPr lang="es-ES">
              <a:solidFill>
                <a:srgbClr val="000000"/>
              </a:solidFill>
            </a:endParaRPr>
          </a:p>
        </p:txBody>
      </p:sp>
    </p:spTree>
    <p:extLst>
      <p:ext uri="{BB962C8B-B14F-4D97-AF65-F5344CB8AC3E}">
        <p14:creationId xmlns:p14="http://schemas.microsoft.com/office/powerpoint/2010/main" val="17216308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5D742617-41CC-4D89-9D46-7933954F7641}" type="datetime1">
              <a:rPr lang="en-US">
                <a:solidFill>
                  <a:srgbClr val="000000"/>
                </a:solidFill>
              </a:rPr>
              <a:pPr>
                <a:defRPr/>
              </a:pPr>
              <a:t>9/11/2021</a:t>
            </a:fld>
            <a:endParaRPr lang="es-E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s-E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CF98CEB7-A2D9-4CCD-AC57-39FF21BFF093}" type="slidenum">
              <a:rPr lang="es-ES">
                <a:solidFill>
                  <a:srgbClr val="000000"/>
                </a:solidFill>
              </a:rPr>
              <a:pPr>
                <a:defRPr/>
              </a:pPr>
              <a:t>‹#›</a:t>
            </a:fld>
            <a:endParaRPr lang="es-ES">
              <a:solidFill>
                <a:srgbClr val="000000"/>
              </a:solidFill>
            </a:endParaRPr>
          </a:p>
        </p:txBody>
      </p:sp>
    </p:spTree>
    <p:extLst>
      <p:ext uri="{BB962C8B-B14F-4D97-AF65-F5344CB8AC3E}">
        <p14:creationId xmlns:p14="http://schemas.microsoft.com/office/powerpoint/2010/main" val="2704780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en-US"/>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n-US"/>
              <a:t>Haga clic para modificar el estilo de texto del patrón</a:t>
            </a:r>
          </a:p>
          <a:p>
            <a:pPr lvl="1"/>
            <a:r>
              <a:rPr lang="es-ES" altLang="en-US"/>
              <a:t>Segundo nivel</a:t>
            </a:r>
          </a:p>
          <a:p>
            <a:pPr lvl="2"/>
            <a:r>
              <a:rPr lang="es-ES" altLang="en-US"/>
              <a:t>Tercer nivel</a:t>
            </a:r>
          </a:p>
          <a:p>
            <a:pPr lvl="3"/>
            <a:r>
              <a:rPr lang="es-ES" altLang="en-US"/>
              <a:t>Cuarto nivel</a:t>
            </a:r>
          </a:p>
          <a:p>
            <a:pPr lvl="4"/>
            <a:r>
              <a:rPr lang="es-ES" altLang="en-US"/>
              <a:t>Quinto nivel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defRPr/>
            </a:pPr>
            <a:fld id="{75A6CFFB-D2BF-4493-9E71-352A73E6165C}" type="datetime1">
              <a:rPr lang="en-US">
                <a:solidFill>
                  <a:srgbClr val="000000"/>
                </a:solidFill>
              </a:rPr>
              <a:pPr fontAlgn="base">
                <a:spcBef>
                  <a:spcPct val="0"/>
                </a:spcBef>
                <a:spcAft>
                  <a:spcPct val="0"/>
                </a:spcAft>
                <a:defRPr/>
              </a:pPr>
              <a:t>9/11/2021</a:t>
            </a:fld>
            <a:endParaRPr lang="es-ES">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defRPr/>
            </a:pPr>
            <a:endParaRPr lang="es-ES">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defRPr/>
            </a:pPr>
            <a:fld id="{17FBE27F-A01E-48F5-97C2-EEE3EF993C94}" type="slidenum">
              <a:rPr lang="es-ES">
                <a:solidFill>
                  <a:srgbClr val="000000"/>
                </a:solidFill>
              </a:rPr>
              <a:pPr fontAlgn="base">
                <a:spcBef>
                  <a:spcPct val="0"/>
                </a:spcBef>
                <a:spcAft>
                  <a:spcPct val="0"/>
                </a:spcAft>
                <a:defRPr/>
              </a:pPr>
              <a:t>‹#›</a:t>
            </a:fld>
            <a:endParaRPr lang="es-ES">
              <a:solidFill>
                <a:srgbClr val="000000"/>
              </a:solidFill>
            </a:endParaRPr>
          </a:p>
        </p:txBody>
      </p:sp>
    </p:spTree>
    <p:extLst>
      <p:ext uri="{BB962C8B-B14F-4D97-AF65-F5344CB8AC3E}">
        <p14:creationId xmlns:p14="http://schemas.microsoft.com/office/powerpoint/2010/main" val="23964612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s://www.britannica.com/technology/node-communications" TargetMode="External"/><Relationship Id="rId2" Type="http://schemas.openxmlformats.org/officeDocument/2006/relationships/hyperlink" Target="https://www.britannica.com/topic/telecommunications-media" TargetMode="External"/><Relationship Id="rId1" Type="http://schemas.openxmlformats.org/officeDocument/2006/relationships/slideLayout" Target="../slideLayouts/slideLayout2.xml"/><Relationship Id="rId4" Type="http://schemas.openxmlformats.org/officeDocument/2006/relationships/hyperlink" Target="https://www.britannica.com/technology/communication-channel" TargetMode="Externa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britannica.com/technology/packet-switched-network" TargetMode="External"/><Relationship Id="rId2" Type="http://schemas.openxmlformats.org/officeDocument/2006/relationships/hyperlink" Target="https://www.britannica.com/technology/switching"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a:t>Switched Communication Networks</a:t>
            </a:r>
            <a:endParaRPr lang="en-US" dirty="0"/>
          </a:p>
        </p:txBody>
      </p:sp>
      <p:sp>
        <p:nvSpPr>
          <p:cNvPr id="3" name="Subtitle 2"/>
          <p:cNvSpPr>
            <a:spLocks noGrp="1"/>
          </p:cNvSpPr>
          <p:nvPr>
            <p:ph type="subTitle" idx="1"/>
          </p:nvPr>
        </p:nvSpPr>
        <p:spPr/>
        <p:txBody>
          <a:bodyPr/>
          <a:lstStyle/>
          <a:p>
            <a:r>
              <a:rPr lang="en-US" dirty="0"/>
              <a:t>Module 2</a:t>
            </a:r>
          </a:p>
        </p:txBody>
      </p:sp>
    </p:spTree>
    <p:extLst>
      <p:ext uri="{BB962C8B-B14F-4D97-AF65-F5344CB8AC3E}">
        <p14:creationId xmlns:p14="http://schemas.microsoft.com/office/powerpoint/2010/main" val="42521311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762000" y="304800"/>
            <a:ext cx="7772400" cy="762000"/>
          </a:xfrm>
        </p:spPr>
        <p:txBody>
          <a:bodyPr/>
          <a:lstStyle/>
          <a:p>
            <a:pPr eaLnBrk="1" hangingPunct="1"/>
            <a:r>
              <a:rPr lang="en-US" altLang="en-US">
                <a:solidFill>
                  <a:schemeClr val="bg1"/>
                </a:solidFill>
              </a:rPr>
              <a:t>Circuit switching</a:t>
            </a:r>
          </a:p>
        </p:txBody>
      </p:sp>
      <p:sp>
        <p:nvSpPr>
          <p:cNvPr id="9219" name="Rectangle 3"/>
          <p:cNvSpPr>
            <a:spLocks noChangeArrowheads="1"/>
          </p:cNvSpPr>
          <p:nvPr/>
        </p:nvSpPr>
        <p:spPr bwMode="auto">
          <a:xfrm>
            <a:off x="0" y="1125538"/>
            <a:ext cx="9144000" cy="310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fontAlgn="base" hangingPunct="1">
              <a:spcBef>
                <a:spcPct val="0"/>
              </a:spcBef>
              <a:spcAft>
                <a:spcPct val="0"/>
              </a:spcAft>
              <a:buFontTx/>
              <a:buNone/>
            </a:pPr>
            <a:r>
              <a:rPr lang="en-US" altLang="en-US" sz="2800" b="1" i="1" dirty="0">
                <a:solidFill>
                  <a:srgbClr val="FFFFFF"/>
                </a:solidFill>
              </a:rPr>
              <a:t>Advantages:</a:t>
            </a:r>
            <a:r>
              <a:rPr lang="en-US" altLang="en-US" sz="2800" dirty="0">
                <a:solidFill>
                  <a:srgbClr val="FFFFFF"/>
                </a:solidFill>
              </a:rPr>
              <a:t> </a:t>
            </a:r>
          </a:p>
          <a:p>
            <a:pPr lvl="1" fontAlgn="base">
              <a:spcBef>
                <a:spcPct val="0"/>
              </a:spcBef>
              <a:spcAft>
                <a:spcPct val="0"/>
              </a:spcAft>
              <a:buFontTx/>
              <a:buChar char="•"/>
            </a:pPr>
            <a:r>
              <a:rPr lang="en-US" altLang="en-US" dirty="0">
                <a:solidFill>
                  <a:srgbClr val="FFFFFF"/>
                </a:solidFill>
              </a:rPr>
              <a:t> The communication channel (once established) is dedicated. </a:t>
            </a:r>
          </a:p>
          <a:p>
            <a:pPr lvl="1" fontAlgn="base">
              <a:spcBef>
                <a:spcPct val="0"/>
              </a:spcBef>
              <a:spcAft>
                <a:spcPct val="0"/>
              </a:spcAft>
              <a:buFontTx/>
              <a:buChar char="•"/>
            </a:pPr>
            <a:r>
              <a:rPr lang="en-US" dirty="0">
                <a:solidFill>
                  <a:srgbClr val="FFFFFF"/>
                </a:solidFill>
              </a:rPr>
              <a:t> </a:t>
            </a:r>
            <a:r>
              <a:rPr lang="en-US" dirty="0">
                <a:solidFill>
                  <a:schemeClr val="bg1"/>
                </a:solidFill>
              </a:rPr>
              <a:t>Once path is set up, the only delay is in data transmission speed</a:t>
            </a:r>
          </a:p>
          <a:p>
            <a:pPr lvl="1" fontAlgn="base">
              <a:spcBef>
                <a:spcPct val="0"/>
              </a:spcBef>
              <a:spcAft>
                <a:spcPct val="0"/>
              </a:spcAft>
              <a:buFontTx/>
              <a:buChar char="•"/>
            </a:pPr>
            <a:r>
              <a:rPr lang="en-US" dirty="0">
                <a:solidFill>
                  <a:schemeClr val="bg1"/>
                </a:solidFill>
              </a:rPr>
              <a:t> No problem of congestion or garbled message</a:t>
            </a:r>
          </a:p>
          <a:p>
            <a:pPr lvl="1" fontAlgn="base">
              <a:spcBef>
                <a:spcPct val="0"/>
              </a:spcBef>
              <a:spcAft>
                <a:spcPct val="0"/>
              </a:spcAft>
              <a:buFontTx/>
              <a:buChar char="•"/>
            </a:pPr>
            <a:endParaRPr lang="en-US" altLang="en-US" dirty="0">
              <a:solidFill>
                <a:srgbClr val="FFFFFF"/>
              </a:solidFill>
            </a:endParaRPr>
          </a:p>
        </p:txBody>
      </p:sp>
      <p:sp>
        <p:nvSpPr>
          <p:cNvPr id="922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831E1A76-574E-424D-B39C-2303568C1C04}" type="datetime1">
              <a:rPr lang="en-US" altLang="en-US" sz="1400" smtClean="0">
                <a:solidFill>
                  <a:srgbClr val="000000"/>
                </a:solidFill>
              </a:rPr>
              <a:pPr eaLnBrk="1" hangingPunct="1">
                <a:spcBef>
                  <a:spcPct val="0"/>
                </a:spcBef>
                <a:buFontTx/>
                <a:buNone/>
              </a:pPr>
              <a:t>9/11/2021</a:t>
            </a:fld>
            <a:endParaRPr lang="es-ES" altLang="en-US" sz="1400">
              <a:solidFill>
                <a:srgbClr val="000000"/>
              </a:solidFill>
            </a:endParaRPr>
          </a:p>
        </p:txBody>
      </p:sp>
    </p:spTree>
    <p:extLst>
      <p:ext uri="{BB962C8B-B14F-4D97-AF65-F5344CB8AC3E}">
        <p14:creationId xmlns:p14="http://schemas.microsoft.com/office/powerpoint/2010/main" val="2906005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762000" y="152400"/>
            <a:ext cx="7772400" cy="609600"/>
          </a:xfrm>
        </p:spPr>
        <p:txBody>
          <a:bodyPr/>
          <a:lstStyle/>
          <a:p>
            <a:pPr eaLnBrk="1" hangingPunct="1"/>
            <a:r>
              <a:rPr lang="en-US" altLang="en-US" dirty="0">
                <a:solidFill>
                  <a:schemeClr val="bg1"/>
                </a:solidFill>
              </a:rPr>
              <a:t>Circuit switching</a:t>
            </a:r>
          </a:p>
        </p:txBody>
      </p:sp>
      <p:sp>
        <p:nvSpPr>
          <p:cNvPr id="9219" name="Rectangle 3"/>
          <p:cNvSpPr>
            <a:spLocks noChangeArrowheads="1"/>
          </p:cNvSpPr>
          <p:nvPr/>
        </p:nvSpPr>
        <p:spPr bwMode="auto">
          <a:xfrm>
            <a:off x="0" y="838200"/>
            <a:ext cx="9144000" cy="5349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fontAlgn="base">
              <a:spcBef>
                <a:spcPct val="0"/>
              </a:spcBef>
              <a:spcAft>
                <a:spcPct val="0"/>
              </a:spcAft>
              <a:buFontTx/>
              <a:buNone/>
            </a:pPr>
            <a:r>
              <a:rPr lang="en-US" altLang="en-US" sz="2800" b="1" i="1" dirty="0">
                <a:solidFill>
                  <a:srgbClr val="FFFFFF"/>
                </a:solidFill>
              </a:rPr>
              <a:t>Disadvantages: </a:t>
            </a:r>
            <a:endParaRPr lang="en-US" altLang="en-US" sz="2800" dirty="0">
              <a:solidFill>
                <a:srgbClr val="FFFFFF"/>
              </a:solidFill>
            </a:endParaRPr>
          </a:p>
          <a:p>
            <a:pPr algn="just" fontAlgn="base">
              <a:spcBef>
                <a:spcPct val="0"/>
              </a:spcBef>
              <a:spcAft>
                <a:spcPct val="0"/>
              </a:spcAft>
            </a:pPr>
            <a:r>
              <a:rPr lang="en-US" altLang="en-US" sz="2800" dirty="0">
                <a:solidFill>
                  <a:schemeClr val="bg1"/>
                </a:solidFill>
              </a:rPr>
              <a:t>  </a:t>
            </a:r>
            <a:r>
              <a:rPr lang="en-US" sz="2800" dirty="0">
                <a:solidFill>
                  <a:schemeClr val="bg1"/>
                </a:solidFill>
              </a:rPr>
              <a:t>Long set up time is required. </a:t>
            </a:r>
          </a:p>
          <a:p>
            <a:pPr algn="just" fontAlgn="base">
              <a:spcBef>
                <a:spcPct val="0"/>
              </a:spcBef>
              <a:spcAft>
                <a:spcPct val="0"/>
              </a:spcAft>
            </a:pPr>
            <a:r>
              <a:rPr lang="en-US" altLang="en-US" sz="2800" dirty="0">
                <a:solidFill>
                  <a:schemeClr val="bg1"/>
                </a:solidFill>
              </a:rPr>
              <a:t>  Possible </a:t>
            </a:r>
            <a:r>
              <a:rPr lang="en-US" altLang="en-US" sz="2800" b="1" dirty="0">
                <a:solidFill>
                  <a:schemeClr val="bg1"/>
                </a:solidFill>
              </a:rPr>
              <a:t>long wait </a:t>
            </a:r>
            <a:r>
              <a:rPr lang="en-US" altLang="en-US" sz="2800" dirty="0">
                <a:solidFill>
                  <a:schemeClr val="bg1"/>
                </a:solidFill>
              </a:rPr>
              <a:t>to establish a connection, (10 sec, more on long distance or international calls.) during which  no data can be transmitted.</a:t>
            </a:r>
          </a:p>
          <a:p>
            <a:pPr algn="just"/>
            <a:r>
              <a:rPr lang="en-US" sz="2800" dirty="0">
                <a:solidFill>
                  <a:schemeClr val="bg1"/>
                </a:solidFill>
              </a:rPr>
              <a:t>   A request token must travel to the receiver and then acknowledged before any transmission can happen</a:t>
            </a:r>
          </a:p>
          <a:p>
            <a:pPr algn="just" fontAlgn="base">
              <a:spcBef>
                <a:spcPct val="0"/>
              </a:spcBef>
              <a:spcAft>
                <a:spcPct val="0"/>
              </a:spcAft>
            </a:pPr>
            <a:r>
              <a:rPr lang="en-US" altLang="en-US" sz="2800" b="1" dirty="0">
                <a:solidFill>
                  <a:schemeClr val="bg1"/>
                </a:solidFill>
              </a:rPr>
              <a:t>   More expensive </a:t>
            </a:r>
            <a:r>
              <a:rPr lang="en-US" altLang="en-US" sz="2800" dirty="0">
                <a:solidFill>
                  <a:schemeClr val="bg1"/>
                </a:solidFill>
              </a:rPr>
              <a:t>than any other switching techniques,   because a dedicated path is required for each connection. </a:t>
            </a:r>
            <a:r>
              <a:rPr lang="en-US" altLang="en-US" sz="2800" b="1" dirty="0">
                <a:solidFill>
                  <a:schemeClr val="bg1"/>
                </a:solidFill>
              </a:rPr>
              <a:t>Inefficient use </a:t>
            </a:r>
            <a:r>
              <a:rPr lang="en-US" altLang="en-US" sz="2800" dirty="0">
                <a:solidFill>
                  <a:schemeClr val="bg1"/>
                </a:solidFill>
              </a:rPr>
              <a:t>of the communication channel, because the channel is not used when the connected systems are not  using it.</a:t>
            </a:r>
          </a:p>
        </p:txBody>
      </p:sp>
      <p:sp>
        <p:nvSpPr>
          <p:cNvPr id="922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831E1A76-574E-424D-B39C-2303568C1C04}" type="datetime1">
              <a:rPr lang="en-US" altLang="en-US" sz="1400" smtClean="0">
                <a:solidFill>
                  <a:srgbClr val="000000"/>
                </a:solidFill>
              </a:rPr>
              <a:pPr eaLnBrk="1" hangingPunct="1">
                <a:spcBef>
                  <a:spcPct val="0"/>
                </a:spcBef>
                <a:buFontTx/>
                <a:buNone/>
              </a:pPr>
              <a:t>9/11/2021</a:t>
            </a:fld>
            <a:endParaRPr lang="es-ES" altLang="en-US" sz="1400">
              <a:solidFill>
                <a:srgbClr val="000000"/>
              </a:solidFill>
            </a:endParaRPr>
          </a:p>
        </p:txBody>
      </p:sp>
    </p:spTree>
    <p:extLst>
      <p:ext uri="{BB962C8B-B14F-4D97-AF65-F5344CB8AC3E}">
        <p14:creationId xmlns:p14="http://schemas.microsoft.com/office/powerpoint/2010/main" val="1847450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258888" y="188913"/>
            <a:ext cx="5791200" cy="609600"/>
          </a:xfrm>
        </p:spPr>
        <p:txBody>
          <a:bodyPr/>
          <a:lstStyle/>
          <a:p>
            <a:pPr eaLnBrk="1" hangingPunct="1"/>
            <a:r>
              <a:rPr lang="en-US" altLang="en-US">
                <a:solidFill>
                  <a:schemeClr val="bg1"/>
                </a:solidFill>
              </a:rPr>
              <a:t>Message Switching</a:t>
            </a:r>
          </a:p>
        </p:txBody>
      </p:sp>
      <p:sp>
        <p:nvSpPr>
          <p:cNvPr id="10243" name="Rectangle 3"/>
          <p:cNvSpPr>
            <a:spLocks noGrp="1" noChangeArrowheads="1"/>
          </p:cNvSpPr>
          <p:nvPr>
            <p:ph type="body" idx="1"/>
          </p:nvPr>
        </p:nvSpPr>
        <p:spPr>
          <a:xfrm>
            <a:off x="0" y="1125538"/>
            <a:ext cx="8915400" cy="5046662"/>
          </a:xfrm>
        </p:spPr>
        <p:txBody>
          <a:bodyPr/>
          <a:lstStyle/>
          <a:p>
            <a:pPr algn="just" eaLnBrk="1" hangingPunct="1"/>
            <a:r>
              <a:rPr lang="en-US" altLang="en-US" sz="2800">
                <a:solidFill>
                  <a:schemeClr val="bg1"/>
                </a:solidFill>
              </a:rPr>
              <a:t>There is </a:t>
            </a:r>
            <a:r>
              <a:rPr lang="en-US" altLang="en-US" sz="2800" b="1">
                <a:solidFill>
                  <a:schemeClr val="bg1"/>
                </a:solidFill>
              </a:rPr>
              <a:t>no need to establish a dedicated path between two stations</a:t>
            </a:r>
            <a:r>
              <a:rPr lang="en-US" altLang="en-US" sz="2800">
                <a:solidFill>
                  <a:schemeClr val="bg1"/>
                </a:solidFill>
              </a:rPr>
              <a:t>.</a:t>
            </a:r>
          </a:p>
          <a:p>
            <a:pPr algn="just" eaLnBrk="1" hangingPunct="1"/>
            <a:r>
              <a:rPr lang="en-US" altLang="en-US" sz="2800">
                <a:solidFill>
                  <a:schemeClr val="bg1"/>
                </a:solidFill>
              </a:rPr>
              <a:t>When a station sends a message, the destination address is appended to the message.</a:t>
            </a:r>
          </a:p>
          <a:p>
            <a:pPr algn="just" eaLnBrk="1" hangingPunct="1"/>
            <a:r>
              <a:rPr lang="en-US" altLang="en-US" sz="2800">
                <a:solidFill>
                  <a:schemeClr val="bg1"/>
                </a:solidFill>
              </a:rPr>
              <a:t>The message is then transmitted through the network, in its entirety, from node to node.</a:t>
            </a:r>
          </a:p>
          <a:p>
            <a:pPr algn="just" eaLnBrk="1" hangingPunct="1"/>
            <a:r>
              <a:rPr lang="en-US" altLang="en-US" sz="2800">
                <a:solidFill>
                  <a:schemeClr val="bg1"/>
                </a:solidFill>
              </a:rPr>
              <a:t>Each node receives the entire message, stores it in its entirety on disk, and then transmits the message to the next node.</a:t>
            </a:r>
          </a:p>
          <a:p>
            <a:pPr algn="just" eaLnBrk="1" hangingPunct="1"/>
            <a:r>
              <a:rPr lang="en-US" altLang="en-US" sz="2800">
                <a:solidFill>
                  <a:schemeClr val="bg1"/>
                </a:solidFill>
              </a:rPr>
              <a:t>This type of network is called a </a:t>
            </a:r>
            <a:r>
              <a:rPr lang="en-US" altLang="en-US" sz="2800" b="1">
                <a:solidFill>
                  <a:schemeClr val="bg1"/>
                </a:solidFill>
              </a:rPr>
              <a:t>store-and-forward network</a:t>
            </a:r>
            <a:r>
              <a:rPr lang="en-US" altLang="en-US" sz="2800">
                <a:solidFill>
                  <a:schemeClr val="bg1"/>
                </a:solidFill>
              </a:rPr>
              <a:t>.</a:t>
            </a:r>
          </a:p>
        </p:txBody>
      </p:sp>
      <p:sp>
        <p:nvSpPr>
          <p:cNvPr id="1024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D1710B0C-0A1F-4DE1-903B-8D5DEEB3F487}" type="datetime1">
              <a:rPr lang="en-US" altLang="en-US" sz="1400" smtClean="0">
                <a:solidFill>
                  <a:srgbClr val="000000"/>
                </a:solidFill>
              </a:rPr>
              <a:pPr eaLnBrk="1" hangingPunct="1">
                <a:spcBef>
                  <a:spcPct val="0"/>
                </a:spcBef>
                <a:buFontTx/>
                <a:buNone/>
              </a:pPr>
              <a:t>9/11/2021</a:t>
            </a:fld>
            <a:endParaRPr lang="es-ES" altLang="en-US" sz="1400">
              <a:solidFill>
                <a:srgbClr val="000000"/>
              </a:solidFill>
            </a:endParaRPr>
          </a:p>
        </p:txBody>
      </p:sp>
    </p:spTree>
    <p:extLst>
      <p:ext uri="{BB962C8B-B14F-4D97-AF65-F5344CB8AC3E}">
        <p14:creationId xmlns:p14="http://schemas.microsoft.com/office/powerpoint/2010/main" val="2365770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838200" y="0"/>
            <a:ext cx="7772400" cy="838200"/>
          </a:xfrm>
        </p:spPr>
        <p:txBody>
          <a:bodyPr/>
          <a:lstStyle/>
          <a:p>
            <a:pPr eaLnBrk="1" hangingPunct="1"/>
            <a:r>
              <a:rPr lang="en-US" altLang="en-US">
                <a:solidFill>
                  <a:schemeClr val="bg1"/>
                </a:solidFill>
              </a:rPr>
              <a:t>Message Switching</a:t>
            </a:r>
          </a:p>
        </p:txBody>
      </p:sp>
      <p:pic>
        <p:nvPicPr>
          <p:cNvPr id="11267" name="Picture 4" descr="Message Switch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942975"/>
            <a:ext cx="8785225" cy="309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8" name="Rectangle 5"/>
          <p:cNvSpPr>
            <a:spLocks noChangeArrowheads="1"/>
          </p:cNvSpPr>
          <p:nvPr/>
        </p:nvSpPr>
        <p:spPr bwMode="auto">
          <a:xfrm>
            <a:off x="0" y="4076700"/>
            <a:ext cx="9144000" cy="274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just" eaLnBrk="1" fontAlgn="base" hangingPunct="1">
              <a:spcBef>
                <a:spcPct val="0"/>
              </a:spcBef>
              <a:spcAft>
                <a:spcPct val="0"/>
              </a:spcAft>
            </a:pPr>
            <a:r>
              <a:rPr lang="en-US" altLang="en-US" sz="2400">
                <a:solidFill>
                  <a:srgbClr val="FFFFFF"/>
                </a:solidFill>
              </a:rPr>
              <a:t>   A message-switching node is typically a general-purpose computer. </a:t>
            </a:r>
          </a:p>
          <a:p>
            <a:pPr algn="just" eaLnBrk="1" fontAlgn="base" hangingPunct="1">
              <a:spcBef>
                <a:spcPct val="0"/>
              </a:spcBef>
              <a:spcAft>
                <a:spcPct val="0"/>
              </a:spcAft>
            </a:pPr>
            <a:r>
              <a:rPr lang="en-US" altLang="en-US" sz="2400">
                <a:solidFill>
                  <a:srgbClr val="FFFFFF"/>
                </a:solidFill>
              </a:rPr>
              <a:t>   The device </a:t>
            </a:r>
            <a:r>
              <a:rPr lang="en-US" altLang="en-US" sz="2400" b="1">
                <a:solidFill>
                  <a:srgbClr val="FFFFFF"/>
                </a:solidFill>
              </a:rPr>
              <a:t>needs sufficient secondary-storage capacity to store the incoming messages</a:t>
            </a:r>
            <a:r>
              <a:rPr lang="en-US" altLang="en-US" sz="2400">
                <a:solidFill>
                  <a:srgbClr val="FFFFFF"/>
                </a:solidFill>
              </a:rPr>
              <a:t>, which could be long.</a:t>
            </a:r>
          </a:p>
          <a:p>
            <a:pPr algn="just" eaLnBrk="1" fontAlgn="base" hangingPunct="1">
              <a:spcBef>
                <a:spcPct val="0"/>
              </a:spcBef>
              <a:spcAft>
                <a:spcPct val="0"/>
              </a:spcAft>
            </a:pPr>
            <a:r>
              <a:rPr lang="en-US" altLang="en-US" sz="2400">
                <a:solidFill>
                  <a:srgbClr val="FFFFFF"/>
                </a:solidFill>
              </a:rPr>
              <a:t>    A </a:t>
            </a:r>
            <a:r>
              <a:rPr lang="en-US" altLang="en-US" sz="2400" b="1">
                <a:solidFill>
                  <a:srgbClr val="FFFFFF"/>
                </a:solidFill>
              </a:rPr>
              <a:t>time delay </a:t>
            </a:r>
            <a:r>
              <a:rPr lang="en-US" altLang="en-US" sz="2400">
                <a:solidFill>
                  <a:srgbClr val="FFFFFF"/>
                </a:solidFill>
              </a:rPr>
              <a:t>is introduced using this type of scheme due </a:t>
            </a:r>
            <a:r>
              <a:rPr lang="en-US" altLang="en-US" sz="2400" b="1">
                <a:solidFill>
                  <a:srgbClr val="FFFFFF"/>
                </a:solidFill>
              </a:rPr>
              <a:t>to </a:t>
            </a:r>
            <a:r>
              <a:rPr lang="en-US" altLang="en-US" sz="2800" b="1">
                <a:solidFill>
                  <a:srgbClr val="FFFFFF"/>
                </a:solidFill>
              </a:rPr>
              <a:t>store- and-forward time</a:t>
            </a:r>
            <a:r>
              <a:rPr lang="en-US" altLang="en-US" sz="2400">
                <a:solidFill>
                  <a:srgbClr val="FFFFFF"/>
                </a:solidFill>
              </a:rPr>
              <a:t>, plus the </a:t>
            </a:r>
            <a:r>
              <a:rPr lang="en-US" altLang="en-US" sz="2400" b="1">
                <a:solidFill>
                  <a:srgbClr val="FFFFFF"/>
                </a:solidFill>
              </a:rPr>
              <a:t>time required to find the next node in the transmission path. </a:t>
            </a:r>
          </a:p>
        </p:txBody>
      </p:sp>
      <p:sp>
        <p:nvSpPr>
          <p:cNvPr id="11269" name="Date Placeholder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48C026CA-1970-4EBB-955C-6EE2C0A1383D}" type="datetime1">
              <a:rPr lang="en-US" altLang="en-US" sz="1400" smtClean="0">
                <a:solidFill>
                  <a:srgbClr val="000000"/>
                </a:solidFill>
              </a:rPr>
              <a:pPr eaLnBrk="1" hangingPunct="1">
                <a:spcBef>
                  <a:spcPct val="0"/>
                </a:spcBef>
                <a:buFontTx/>
                <a:buNone/>
              </a:pPr>
              <a:t>9/11/2021</a:t>
            </a:fld>
            <a:endParaRPr lang="es-ES" altLang="en-US" sz="1400">
              <a:solidFill>
                <a:srgbClr val="000000"/>
              </a:solidFill>
            </a:endParaRPr>
          </a:p>
        </p:txBody>
      </p:sp>
    </p:spTree>
    <p:extLst>
      <p:ext uri="{BB962C8B-B14F-4D97-AF65-F5344CB8AC3E}">
        <p14:creationId xmlns:p14="http://schemas.microsoft.com/office/powerpoint/2010/main" val="437460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3EA79024-EE69-47C3-B320-942834A5F37B}" type="datetime1">
              <a:rPr lang="en-US" altLang="en-US" sz="1400" smtClean="0">
                <a:solidFill>
                  <a:srgbClr val="000000"/>
                </a:solidFill>
              </a:rPr>
              <a:pPr eaLnBrk="1" hangingPunct="1">
                <a:spcBef>
                  <a:spcPct val="0"/>
                </a:spcBef>
                <a:buFontTx/>
                <a:buNone/>
              </a:pPr>
              <a:t>9/11/2021</a:t>
            </a:fld>
            <a:endParaRPr lang="es-ES" altLang="en-US" sz="1400">
              <a:solidFill>
                <a:srgbClr val="000000"/>
              </a:solidFill>
            </a:endParaRPr>
          </a:p>
        </p:txBody>
      </p:sp>
      <p:pic>
        <p:nvPicPr>
          <p:cNvPr id="12291"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25848" t="48363" r="21376" b="4691"/>
          <a:stretch>
            <a:fillRect/>
          </a:stretch>
        </p:blipFill>
        <p:spPr>
          <a:xfrm>
            <a:off x="250825" y="1700213"/>
            <a:ext cx="8639175" cy="4321175"/>
          </a:xfrm>
          <a:noFill/>
        </p:spPr>
      </p:pic>
      <p:sp>
        <p:nvSpPr>
          <p:cNvPr id="12292" name="Rectangle 2"/>
          <p:cNvSpPr>
            <a:spLocks noGrp="1" noChangeArrowheads="1"/>
          </p:cNvSpPr>
          <p:nvPr>
            <p:ph type="title"/>
          </p:nvPr>
        </p:nvSpPr>
        <p:spPr/>
        <p:txBody>
          <a:bodyPr/>
          <a:lstStyle/>
          <a:p>
            <a:pPr eaLnBrk="1" hangingPunct="1"/>
            <a:r>
              <a:rPr lang="en-US" altLang="en-US">
                <a:solidFill>
                  <a:schemeClr val="bg1"/>
                </a:solidFill>
              </a:rPr>
              <a:t>Message Switching</a:t>
            </a:r>
          </a:p>
        </p:txBody>
      </p:sp>
    </p:spTree>
    <p:extLst>
      <p:ext uri="{BB962C8B-B14F-4D97-AF65-F5344CB8AC3E}">
        <p14:creationId xmlns:p14="http://schemas.microsoft.com/office/powerpoint/2010/main" val="38714568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85800" y="0"/>
            <a:ext cx="7772400" cy="836613"/>
          </a:xfrm>
        </p:spPr>
        <p:txBody>
          <a:bodyPr/>
          <a:lstStyle/>
          <a:p>
            <a:pPr eaLnBrk="1" hangingPunct="1"/>
            <a:r>
              <a:rPr lang="en-US" altLang="en-US">
                <a:solidFill>
                  <a:schemeClr val="bg1"/>
                </a:solidFill>
              </a:rPr>
              <a:t>Message Switching</a:t>
            </a:r>
          </a:p>
        </p:txBody>
      </p:sp>
      <p:sp>
        <p:nvSpPr>
          <p:cNvPr id="13315" name="Rectangle 3"/>
          <p:cNvSpPr>
            <a:spLocks noChangeArrowheads="1"/>
          </p:cNvSpPr>
          <p:nvPr/>
        </p:nvSpPr>
        <p:spPr bwMode="auto">
          <a:xfrm>
            <a:off x="0" y="836613"/>
            <a:ext cx="8915400" cy="612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fontAlgn="base" hangingPunct="1">
              <a:spcBef>
                <a:spcPct val="0"/>
              </a:spcBef>
              <a:spcAft>
                <a:spcPct val="0"/>
              </a:spcAft>
              <a:buFontTx/>
              <a:buNone/>
            </a:pPr>
            <a:r>
              <a:rPr lang="en-US" altLang="en-US" sz="2800" b="1" i="1">
                <a:solidFill>
                  <a:srgbClr val="FFFFFF"/>
                </a:solidFill>
              </a:rPr>
              <a:t>Advantages:</a:t>
            </a:r>
            <a:r>
              <a:rPr lang="en-US" altLang="en-US" sz="2800">
                <a:solidFill>
                  <a:srgbClr val="FFFFFF"/>
                </a:solidFill>
              </a:rPr>
              <a:t> </a:t>
            </a:r>
          </a:p>
          <a:p>
            <a:pPr lvl="1" algn="just" fontAlgn="base">
              <a:spcBef>
                <a:spcPct val="0"/>
              </a:spcBef>
              <a:spcAft>
                <a:spcPct val="0"/>
              </a:spcAft>
              <a:buFontTx/>
              <a:buChar char="•"/>
            </a:pPr>
            <a:r>
              <a:rPr lang="en-US" altLang="en-US">
                <a:solidFill>
                  <a:srgbClr val="FFFFFF"/>
                </a:solidFill>
              </a:rPr>
              <a:t>   Channel efficiency can be greater compared to circuit-  switched systems, because more devices are </a:t>
            </a:r>
            <a:r>
              <a:rPr lang="en-US" altLang="en-US" b="1">
                <a:solidFill>
                  <a:srgbClr val="FFFFFF"/>
                </a:solidFill>
              </a:rPr>
              <a:t>sharing the  channel. </a:t>
            </a:r>
          </a:p>
          <a:p>
            <a:pPr lvl="1" algn="just" fontAlgn="base">
              <a:spcBef>
                <a:spcPct val="0"/>
              </a:spcBef>
              <a:spcAft>
                <a:spcPct val="0"/>
              </a:spcAft>
              <a:buFontTx/>
              <a:buNone/>
            </a:pPr>
            <a:endParaRPr lang="en-US" altLang="en-US" b="1">
              <a:solidFill>
                <a:srgbClr val="FFFFFF"/>
              </a:solidFill>
            </a:endParaRPr>
          </a:p>
          <a:p>
            <a:pPr lvl="1" algn="just" fontAlgn="base">
              <a:spcBef>
                <a:spcPct val="0"/>
              </a:spcBef>
              <a:spcAft>
                <a:spcPct val="0"/>
              </a:spcAft>
              <a:buFontTx/>
              <a:buChar char="•"/>
            </a:pPr>
            <a:r>
              <a:rPr lang="en-US" altLang="en-US">
                <a:solidFill>
                  <a:srgbClr val="FFFFFF"/>
                </a:solidFill>
              </a:rPr>
              <a:t>  </a:t>
            </a:r>
            <a:r>
              <a:rPr lang="en-US" altLang="en-US" b="1">
                <a:solidFill>
                  <a:srgbClr val="FFFFFF"/>
                </a:solidFill>
              </a:rPr>
              <a:t>Traffic congestion can be reduced</a:t>
            </a:r>
            <a:r>
              <a:rPr lang="en-US" altLang="en-US">
                <a:solidFill>
                  <a:srgbClr val="FFFFFF"/>
                </a:solidFill>
              </a:rPr>
              <a:t>, because messages may be temporarily stored in route. </a:t>
            </a:r>
          </a:p>
          <a:p>
            <a:pPr lvl="1" algn="just" fontAlgn="base">
              <a:spcBef>
                <a:spcPct val="0"/>
              </a:spcBef>
              <a:spcAft>
                <a:spcPct val="0"/>
              </a:spcAft>
              <a:buFontTx/>
              <a:buNone/>
            </a:pPr>
            <a:endParaRPr lang="en-US" altLang="en-US">
              <a:solidFill>
                <a:srgbClr val="FFFFFF"/>
              </a:solidFill>
            </a:endParaRPr>
          </a:p>
          <a:p>
            <a:pPr lvl="1" algn="just" fontAlgn="base">
              <a:spcBef>
                <a:spcPct val="0"/>
              </a:spcBef>
              <a:spcAft>
                <a:spcPct val="0"/>
              </a:spcAft>
              <a:buFontTx/>
              <a:buChar char="•"/>
            </a:pPr>
            <a:r>
              <a:rPr lang="en-US" altLang="en-US" b="1">
                <a:solidFill>
                  <a:srgbClr val="FFFFFF"/>
                </a:solidFill>
              </a:rPr>
              <a:t>  Message priorities </a:t>
            </a:r>
            <a:r>
              <a:rPr lang="en-US" altLang="en-US">
                <a:solidFill>
                  <a:srgbClr val="FFFFFF"/>
                </a:solidFill>
              </a:rPr>
              <a:t>can be established due to store-and-forward technique. </a:t>
            </a:r>
          </a:p>
          <a:p>
            <a:pPr lvl="1" algn="just" fontAlgn="base">
              <a:spcBef>
                <a:spcPct val="0"/>
              </a:spcBef>
              <a:spcAft>
                <a:spcPct val="0"/>
              </a:spcAft>
              <a:buFontTx/>
              <a:buNone/>
            </a:pPr>
            <a:endParaRPr lang="en-US" altLang="en-US">
              <a:solidFill>
                <a:srgbClr val="FFFFFF"/>
              </a:solidFill>
            </a:endParaRPr>
          </a:p>
          <a:p>
            <a:pPr lvl="1" algn="just" fontAlgn="base">
              <a:spcBef>
                <a:spcPct val="0"/>
              </a:spcBef>
              <a:spcAft>
                <a:spcPct val="0"/>
              </a:spcAft>
              <a:buFontTx/>
              <a:buChar char="•"/>
            </a:pPr>
            <a:r>
              <a:rPr lang="en-US" altLang="en-US" b="1">
                <a:solidFill>
                  <a:srgbClr val="FFFFFF"/>
                </a:solidFill>
              </a:rPr>
              <a:t>  Message broadcasting </a:t>
            </a:r>
            <a:r>
              <a:rPr lang="en-US" altLang="en-US">
                <a:solidFill>
                  <a:srgbClr val="FFFFFF"/>
                </a:solidFill>
              </a:rPr>
              <a:t>can be achieved with the use of  broadcast address appended in the message. </a:t>
            </a:r>
          </a:p>
        </p:txBody>
      </p:sp>
      <p:sp>
        <p:nvSpPr>
          <p:cNvPr id="1331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AF97FC7B-0FC1-49A7-A8E5-6E397F72683B}" type="datetime1">
              <a:rPr lang="en-US" altLang="en-US" sz="1400" smtClean="0">
                <a:solidFill>
                  <a:srgbClr val="000000"/>
                </a:solidFill>
              </a:rPr>
              <a:pPr eaLnBrk="1" hangingPunct="1">
                <a:spcBef>
                  <a:spcPct val="0"/>
                </a:spcBef>
                <a:buFontTx/>
                <a:buNone/>
              </a:pPr>
              <a:t>9/11/2021</a:t>
            </a:fld>
            <a:endParaRPr lang="es-ES" altLang="en-US" sz="1400">
              <a:solidFill>
                <a:srgbClr val="000000"/>
              </a:solidFill>
            </a:endParaRPr>
          </a:p>
        </p:txBody>
      </p:sp>
    </p:spTree>
    <p:extLst>
      <p:ext uri="{BB962C8B-B14F-4D97-AF65-F5344CB8AC3E}">
        <p14:creationId xmlns:p14="http://schemas.microsoft.com/office/powerpoint/2010/main" val="4147329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en-US">
                <a:solidFill>
                  <a:schemeClr val="bg1"/>
                </a:solidFill>
              </a:rPr>
              <a:t>Message Switching</a:t>
            </a:r>
          </a:p>
        </p:txBody>
      </p:sp>
      <p:sp>
        <p:nvSpPr>
          <p:cNvPr id="14339" name="Rectangle 3"/>
          <p:cNvSpPr>
            <a:spLocks noChangeArrowheads="1"/>
          </p:cNvSpPr>
          <p:nvPr/>
        </p:nvSpPr>
        <p:spPr bwMode="auto">
          <a:xfrm>
            <a:off x="0" y="1412875"/>
            <a:ext cx="9144000" cy="347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just" eaLnBrk="1" fontAlgn="base" hangingPunct="1">
              <a:spcBef>
                <a:spcPct val="0"/>
              </a:spcBef>
              <a:spcAft>
                <a:spcPct val="0"/>
              </a:spcAft>
              <a:buFontTx/>
              <a:buNone/>
            </a:pPr>
            <a:r>
              <a:rPr lang="en-US" altLang="en-US" sz="2800" b="1" i="1" dirty="0">
                <a:solidFill>
                  <a:srgbClr val="FFFFFF"/>
                </a:solidFill>
              </a:rPr>
              <a:t>Disadvantages:</a:t>
            </a:r>
          </a:p>
          <a:p>
            <a:pPr algn="just" eaLnBrk="1" fontAlgn="base" hangingPunct="1">
              <a:spcBef>
                <a:spcPct val="0"/>
              </a:spcBef>
              <a:spcAft>
                <a:spcPct val="0"/>
              </a:spcAft>
              <a:buFontTx/>
              <a:buNone/>
            </a:pPr>
            <a:r>
              <a:rPr lang="en-US" altLang="en-US" sz="2800" dirty="0">
                <a:solidFill>
                  <a:srgbClr val="FFFFFF"/>
                </a:solidFill>
              </a:rPr>
              <a:t> </a:t>
            </a:r>
          </a:p>
          <a:p>
            <a:pPr lvl="1" algn="just" fontAlgn="base">
              <a:spcBef>
                <a:spcPct val="0"/>
              </a:spcBef>
              <a:spcAft>
                <a:spcPct val="0"/>
              </a:spcAft>
              <a:buFontTx/>
              <a:buChar char="•"/>
            </a:pPr>
            <a:r>
              <a:rPr lang="en-US" altLang="en-US" dirty="0">
                <a:solidFill>
                  <a:srgbClr val="FFFFFF"/>
                </a:solidFill>
              </a:rPr>
              <a:t>   Message switching </a:t>
            </a:r>
            <a:r>
              <a:rPr lang="en-US" altLang="en-US" b="1" dirty="0">
                <a:solidFill>
                  <a:srgbClr val="FFFFFF"/>
                </a:solidFill>
              </a:rPr>
              <a:t>is not compatible </a:t>
            </a:r>
            <a:r>
              <a:rPr lang="en-US" altLang="en-US" dirty="0">
                <a:solidFill>
                  <a:srgbClr val="FFFFFF"/>
                </a:solidFill>
              </a:rPr>
              <a:t>with interactive  applications. </a:t>
            </a:r>
          </a:p>
          <a:p>
            <a:pPr lvl="1" algn="just" fontAlgn="base">
              <a:spcBef>
                <a:spcPct val="0"/>
              </a:spcBef>
              <a:spcAft>
                <a:spcPct val="0"/>
              </a:spcAft>
              <a:buFontTx/>
              <a:buChar char="•"/>
            </a:pPr>
            <a:r>
              <a:rPr lang="en-US" altLang="en-US" dirty="0">
                <a:solidFill>
                  <a:srgbClr val="FFFFFF"/>
                </a:solidFill>
              </a:rPr>
              <a:t>   Store-and-forward devices are </a:t>
            </a:r>
            <a:r>
              <a:rPr lang="en-US" altLang="en-US" b="1" dirty="0">
                <a:solidFill>
                  <a:srgbClr val="FFFFFF"/>
                </a:solidFill>
              </a:rPr>
              <a:t>expensive</a:t>
            </a:r>
            <a:r>
              <a:rPr lang="en-US" altLang="en-US" dirty="0">
                <a:solidFill>
                  <a:srgbClr val="FFFFFF"/>
                </a:solidFill>
              </a:rPr>
              <a:t>, because they must have large disks to hold potentially long messages.</a:t>
            </a:r>
          </a:p>
          <a:p>
            <a:pPr algn="just" fontAlgn="base">
              <a:spcBef>
                <a:spcPct val="0"/>
              </a:spcBef>
              <a:spcAft>
                <a:spcPct val="0"/>
              </a:spcAft>
              <a:buFontTx/>
              <a:buNone/>
            </a:pPr>
            <a:endParaRPr lang="en-US" altLang="en-US" sz="2400" dirty="0">
              <a:solidFill>
                <a:srgbClr val="FFFFFF"/>
              </a:solidFill>
            </a:endParaRPr>
          </a:p>
        </p:txBody>
      </p:sp>
      <p:sp>
        <p:nvSpPr>
          <p:cNvPr id="1434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8F2A795C-1BCC-43EA-B96D-9C939D88930F}" type="datetime1">
              <a:rPr lang="en-US" altLang="en-US" sz="1400" smtClean="0">
                <a:solidFill>
                  <a:srgbClr val="000000"/>
                </a:solidFill>
              </a:rPr>
              <a:pPr eaLnBrk="1" hangingPunct="1">
                <a:spcBef>
                  <a:spcPct val="0"/>
                </a:spcBef>
                <a:buFontTx/>
                <a:buNone/>
              </a:pPr>
              <a:t>9/11/2021</a:t>
            </a:fld>
            <a:endParaRPr lang="es-ES" altLang="en-US" sz="1400">
              <a:solidFill>
                <a:srgbClr val="000000"/>
              </a:solidFill>
            </a:endParaRPr>
          </a:p>
        </p:txBody>
      </p:sp>
    </p:spTree>
    <p:extLst>
      <p:ext uri="{BB962C8B-B14F-4D97-AF65-F5344CB8AC3E}">
        <p14:creationId xmlns:p14="http://schemas.microsoft.com/office/powerpoint/2010/main" val="35331575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lstStyle/>
          <a:p>
            <a:r>
              <a:rPr lang="en-US" altLang="en-US" dirty="0">
                <a:solidFill>
                  <a:schemeClr val="bg1"/>
                </a:solidFill>
              </a:rPr>
              <a:t>Packet Switching</a:t>
            </a:r>
            <a:endParaRPr lang="en-US" dirty="0"/>
          </a:p>
        </p:txBody>
      </p:sp>
      <p:sp>
        <p:nvSpPr>
          <p:cNvPr id="4" name="Content Placeholder 3"/>
          <p:cNvSpPr>
            <a:spLocks noGrp="1"/>
          </p:cNvSpPr>
          <p:nvPr>
            <p:ph idx="1"/>
          </p:nvPr>
        </p:nvSpPr>
        <p:spPr>
          <a:xfrm>
            <a:off x="152400" y="1066800"/>
            <a:ext cx="8839200" cy="5059363"/>
          </a:xfrm>
        </p:spPr>
        <p:txBody>
          <a:bodyPr/>
          <a:lstStyle/>
          <a:p>
            <a:pPr algn="just"/>
            <a:r>
              <a:rPr lang="en-US" sz="2800" dirty="0">
                <a:solidFill>
                  <a:schemeClr val="bg1"/>
                </a:solidFill>
              </a:rPr>
              <a:t>When the message block size is large, message switching suffers with long transmission delays. </a:t>
            </a:r>
          </a:p>
          <a:p>
            <a:pPr algn="just"/>
            <a:r>
              <a:rPr lang="en-US" sz="2800" dirty="0">
                <a:solidFill>
                  <a:schemeClr val="bg1"/>
                </a:solidFill>
              </a:rPr>
              <a:t>To overcome this problem, packet switching technique is used. </a:t>
            </a:r>
          </a:p>
          <a:p>
            <a:pPr algn="just"/>
            <a:r>
              <a:rPr lang="en-US" sz="2800" dirty="0">
                <a:solidFill>
                  <a:schemeClr val="bg1"/>
                </a:solidFill>
              </a:rPr>
              <a:t>Packet switching limits the length of the message to a fixed size. </a:t>
            </a:r>
          </a:p>
        </p:txBody>
      </p:sp>
      <p:sp>
        <p:nvSpPr>
          <p:cNvPr id="3" name="Date Placeholder 2"/>
          <p:cNvSpPr>
            <a:spLocks noGrp="1"/>
          </p:cNvSpPr>
          <p:nvPr>
            <p:ph type="dt" sz="half" idx="10"/>
          </p:nvPr>
        </p:nvSpPr>
        <p:spPr/>
        <p:txBody>
          <a:bodyPr/>
          <a:lstStyle/>
          <a:p>
            <a:pPr>
              <a:defRPr/>
            </a:pPr>
            <a:fld id="{8CB88BB0-E021-467D-BFDC-BF928C7157E0}" type="datetime1">
              <a:rPr lang="en-US" smtClean="0">
                <a:solidFill>
                  <a:srgbClr val="000000"/>
                </a:solidFill>
              </a:rPr>
              <a:pPr>
                <a:defRPr/>
              </a:pPr>
              <a:t>9/11/2021</a:t>
            </a:fld>
            <a:endParaRPr lang="es-ES">
              <a:solidFill>
                <a:srgbClr val="000000"/>
              </a:solidFill>
            </a:endParaRPr>
          </a:p>
        </p:txBody>
      </p:sp>
    </p:spTree>
    <p:extLst>
      <p:ext uri="{BB962C8B-B14F-4D97-AF65-F5344CB8AC3E}">
        <p14:creationId xmlns:p14="http://schemas.microsoft.com/office/powerpoint/2010/main" val="29189322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762000" y="0"/>
            <a:ext cx="7772400" cy="908050"/>
          </a:xfrm>
        </p:spPr>
        <p:txBody>
          <a:bodyPr/>
          <a:lstStyle/>
          <a:p>
            <a:pPr eaLnBrk="1" hangingPunct="1"/>
            <a:r>
              <a:rPr lang="en-US" altLang="en-US" dirty="0">
                <a:solidFill>
                  <a:schemeClr val="bg1"/>
                </a:solidFill>
              </a:rPr>
              <a:t>Packet Switching</a:t>
            </a:r>
          </a:p>
        </p:txBody>
      </p:sp>
      <p:sp>
        <p:nvSpPr>
          <p:cNvPr id="16387" name="Rectangle 3"/>
          <p:cNvSpPr>
            <a:spLocks noChangeArrowheads="1"/>
          </p:cNvSpPr>
          <p:nvPr/>
        </p:nvSpPr>
        <p:spPr bwMode="auto">
          <a:xfrm>
            <a:off x="0" y="1066800"/>
            <a:ext cx="9144000" cy="426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just" eaLnBrk="1" fontAlgn="base" hangingPunct="1">
              <a:spcBef>
                <a:spcPct val="0"/>
              </a:spcBef>
              <a:spcAft>
                <a:spcPct val="0"/>
              </a:spcAft>
            </a:pPr>
            <a:r>
              <a:rPr lang="en-US" altLang="en-US" sz="2800" dirty="0">
                <a:solidFill>
                  <a:srgbClr val="FFFFFF"/>
                </a:solidFill>
              </a:rPr>
              <a:t>   Packet switching method, a message is broken into small parts, called </a:t>
            </a:r>
            <a:r>
              <a:rPr lang="en-US" altLang="en-US" b="1" i="1" dirty="0">
                <a:solidFill>
                  <a:srgbClr val="000000"/>
                </a:solidFill>
              </a:rPr>
              <a:t>packets</a:t>
            </a:r>
            <a:r>
              <a:rPr lang="en-US" altLang="en-US" sz="2800" dirty="0">
                <a:solidFill>
                  <a:srgbClr val="000000"/>
                </a:solidFill>
              </a:rPr>
              <a:t>.</a:t>
            </a:r>
            <a:r>
              <a:rPr lang="en-US" altLang="en-US" sz="2800" dirty="0">
                <a:solidFill>
                  <a:srgbClr val="FFFFFF"/>
                </a:solidFill>
              </a:rPr>
              <a:t> </a:t>
            </a:r>
          </a:p>
          <a:p>
            <a:pPr algn="just"/>
            <a:r>
              <a:rPr lang="en-US" altLang="en-US" sz="2800" dirty="0">
                <a:solidFill>
                  <a:srgbClr val="FFFFFF"/>
                </a:solidFill>
              </a:rPr>
              <a:t>   Each packet is tagged with appropriate source and destination </a:t>
            </a:r>
            <a:r>
              <a:rPr lang="en-US" altLang="en-US" b="1" i="1" dirty="0">
                <a:solidFill>
                  <a:srgbClr val="000000"/>
                </a:solidFill>
              </a:rPr>
              <a:t>addresses.</a:t>
            </a:r>
            <a:r>
              <a:rPr lang="en-US" altLang="en-US" sz="2800" dirty="0">
                <a:solidFill>
                  <a:srgbClr val="FFFFFF"/>
                </a:solidFill>
              </a:rPr>
              <a:t> </a:t>
            </a:r>
            <a:r>
              <a:rPr lang="en-US" sz="2800" dirty="0">
                <a:solidFill>
                  <a:schemeClr val="bg1"/>
                </a:solidFill>
              </a:rPr>
              <a:t>Apart from the data field, a packet also contains a header and a trailer field. </a:t>
            </a:r>
          </a:p>
          <a:p>
            <a:pPr algn="just"/>
            <a:r>
              <a:rPr lang="en-US" sz="2800" dirty="0">
                <a:solidFill>
                  <a:schemeClr val="bg1"/>
                </a:solidFill>
              </a:rPr>
              <a:t>Header field consists of the source and destination addresses, and sequence number of the packet. The trailer field consists of checksum that is used for error control.</a:t>
            </a:r>
          </a:p>
        </p:txBody>
      </p:sp>
      <p:sp>
        <p:nvSpPr>
          <p:cNvPr id="1638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A9E2762A-2B07-4B6C-92AF-FBB2837D0874}" type="datetime1">
              <a:rPr lang="en-US" altLang="en-US" sz="1400" smtClean="0">
                <a:solidFill>
                  <a:srgbClr val="000000"/>
                </a:solidFill>
              </a:rPr>
              <a:pPr eaLnBrk="1" hangingPunct="1">
                <a:spcBef>
                  <a:spcPct val="0"/>
                </a:spcBef>
                <a:buFontTx/>
                <a:buNone/>
              </a:pPr>
              <a:t>9/11/2021</a:t>
            </a:fld>
            <a:endParaRPr lang="es-ES" altLang="en-US" sz="1400" dirty="0">
              <a:solidFill>
                <a:srgbClr val="000000"/>
              </a:solidFill>
            </a:endParaRPr>
          </a:p>
        </p:txBody>
      </p:sp>
    </p:spTree>
    <p:extLst>
      <p:ext uri="{BB962C8B-B14F-4D97-AF65-F5344CB8AC3E}">
        <p14:creationId xmlns:p14="http://schemas.microsoft.com/office/powerpoint/2010/main" val="30456940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762000" y="0"/>
            <a:ext cx="7772400" cy="908050"/>
          </a:xfrm>
        </p:spPr>
        <p:txBody>
          <a:bodyPr/>
          <a:lstStyle/>
          <a:p>
            <a:pPr eaLnBrk="1" hangingPunct="1"/>
            <a:r>
              <a:rPr lang="en-US" altLang="en-US" dirty="0">
                <a:solidFill>
                  <a:schemeClr val="bg1"/>
                </a:solidFill>
              </a:rPr>
              <a:t>Packet Switching</a:t>
            </a:r>
          </a:p>
        </p:txBody>
      </p:sp>
      <p:sp>
        <p:nvSpPr>
          <p:cNvPr id="16387" name="Rectangle 3"/>
          <p:cNvSpPr>
            <a:spLocks noChangeArrowheads="1"/>
          </p:cNvSpPr>
          <p:nvPr/>
        </p:nvSpPr>
        <p:spPr bwMode="auto">
          <a:xfrm>
            <a:off x="0" y="1066800"/>
            <a:ext cx="9144000" cy="4462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just" eaLnBrk="1" fontAlgn="base" hangingPunct="1">
              <a:spcBef>
                <a:spcPct val="0"/>
              </a:spcBef>
              <a:spcAft>
                <a:spcPct val="0"/>
              </a:spcAft>
            </a:pPr>
            <a:r>
              <a:rPr lang="en-US" altLang="en-US" sz="2800" dirty="0">
                <a:solidFill>
                  <a:srgbClr val="FFFFFF"/>
                </a:solidFill>
              </a:rPr>
              <a:t>Since packets have a strictly defined maximum length, they can be stored in </a:t>
            </a:r>
            <a:r>
              <a:rPr lang="en-US" altLang="en-US" sz="2800" b="1" i="1" dirty="0">
                <a:solidFill>
                  <a:srgbClr val="000000"/>
                </a:solidFill>
              </a:rPr>
              <a:t>main memory </a:t>
            </a:r>
            <a:r>
              <a:rPr lang="en-US" altLang="en-US" sz="2800" dirty="0">
                <a:solidFill>
                  <a:srgbClr val="FFFFFF"/>
                </a:solidFill>
              </a:rPr>
              <a:t>instead of disk, therefore access delay and cost are minimized.</a:t>
            </a:r>
          </a:p>
          <a:p>
            <a:pPr algn="just" eaLnBrk="1" fontAlgn="base" hangingPunct="1">
              <a:spcBef>
                <a:spcPct val="0"/>
              </a:spcBef>
              <a:spcAft>
                <a:spcPct val="0"/>
              </a:spcAft>
            </a:pPr>
            <a:r>
              <a:rPr lang="en-US" altLang="en-US" sz="2800" dirty="0">
                <a:solidFill>
                  <a:srgbClr val="FFFFFF"/>
                </a:solidFill>
              </a:rPr>
              <a:t>   Also the transmission speeds, between nodes, are optimized.</a:t>
            </a:r>
          </a:p>
          <a:p>
            <a:pPr algn="just" eaLnBrk="1" fontAlgn="base" hangingPunct="1">
              <a:spcBef>
                <a:spcPct val="0"/>
              </a:spcBef>
              <a:spcAft>
                <a:spcPct val="0"/>
              </a:spcAft>
            </a:pPr>
            <a:r>
              <a:rPr lang="en-US" altLang="en-US" sz="2800" dirty="0">
                <a:solidFill>
                  <a:srgbClr val="FFFFFF"/>
                </a:solidFill>
              </a:rPr>
              <a:t>   With current technology, packets are generally accepted onto the network on a first-come, first-served FIFO </a:t>
            </a:r>
            <a:r>
              <a:rPr lang="en-US" altLang="en-US" sz="2800" b="1" i="1" dirty="0">
                <a:solidFill>
                  <a:srgbClr val="000000"/>
                </a:solidFill>
              </a:rPr>
              <a:t>basis</a:t>
            </a:r>
            <a:r>
              <a:rPr lang="en-US" altLang="en-US" sz="2800" dirty="0">
                <a:solidFill>
                  <a:srgbClr val="FFFFFF"/>
                </a:solidFill>
              </a:rPr>
              <a:t>. If the network becomes overloaded, packets are delayed or discarded (``dropped''). </a:t>
            </a:r>
          </a:p>
          <a:p>
            <a:pPr algn="just" eaLnBrk="1" fontAlgn="base" hangingPunct="1">
              <a:spcBef>
                <a:spcPct val="0"/>
              </a:spcBef>
              <a:spcAft>
                <a:spcPct val="0"/>
              </a:spcAft>
              <a:buNone/>
            </a:pPr>
            <a:r>
              <a:rPr lang="en-US" altLang="en-US" sz="2800" dirty="0">
                <a:solidFill>
                  <a:srgbClr val="FFFFFF"/>
                </a:solidFill>
              </a:rPr>
              <a:t>  </a:t>
            </a:r>
          </a:p>
        </p:txBody>
      </p:sp>
      <p:sp>
        <p:nvSpPr>
          <p:cNvPr id="1638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A9E2762A-2B07-4B6C-92AF-FBB2837D0874}" type="datetime1">
              <a:rPr lang="en-US" altLang="en-US" sz="1400" smtClean="0">
                <a:solidFill>
                  <a:srgbClr val="000000"/>
                </a:solidFill>
              </a:rPr>
              <a:pPr eaLnBrk="1" hangingPunct="1">
                <a:spcBef>
                  <a:spcPct val="0"/>
                </a:spcBef>
                <a:buFontTx/>
                <a:buNone/>
              </a:pPr>
              <a:t>9/11/2021</a:t>
            </a:fld>
            <a:endParaRPr lang="es-ES" altLang="en-US" sz="1400" dirty="0">
              <a:solidFill>
                <a:srgbClr val="000000"/>
              </a:solidFill>
            </a:endParaRPr>
          </a:p>
        </p:txBody>
      </p:sp>
    </p:spTree>
    <p:extLst>
      <p:ext uri="{BB962C8B-B14F-4D97-AF65-F5344CB8AC3E}">
        <p14:creationId xmlns:p14="http://schemas.microsoft.com/office/powerpoint/2010/main" val="184962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a:t>
            </a:r>
          </a:p>
        </p:txBody>
      </p:sp>
      <p:sp>
        <p:nvSpPr>
          <p:cNvPr id="3" name="Content Placeholder 2"/>
          <p:cNvSpPr>
            <a:spLocks noGrp="1"/>
          </p:cNvSpPr>
          <p:nvPr>
            <p:ph idx="1"/>
          </p:nvPr>
        </p:nvSpPr>
        <p:spPr>
          <a:xfrm>
            <a:off x="152400" y="1295400"/>
            <a:ext cx="8839200" cy="5105400"/>
          </a:xfrm>
        </p:spPr>
        <p:txBody>
          <a:bodyPr/>
          <a:lstStyle/>
          <a:p>
            <a:r>
              <a:rPr lang="en-IN" dirty="0"/>
              <a:t>LAN topologies</a:t>
            </a:r>
          </a:p>
          <a:p>
            <a:r>
              <a:rPr lang="en-IN" dirty="0"/>
              <a:t>Switching - Circuit Switching</a:t>
            </a:r>
          </a:p>
          <a:p>
            <a:r>
              <a:rPr lang="en-IN" dirty="0"/>
              <a:t>X.25 Network and Frame Relay</a:t>
            </a:r>
          </a:p>
          <a:p>
            <a:r>
              <a:rPr lang="en-IN" dirty="0"/>
              <a:t>Packet Switching-Virtual and Datagram switching </a:t>
            </a:r>
          </a:p>
          <a:p>
            <a:r>
              <a:rPr lang="en-IN" dirty="0"/>
              <a:t>Cell switching</a:t>
            </a:r>
          </a:p>
          <a:p>
            <a:r>
              <a:rPr lang="en-IN" dirty="0"/>
              <a:t>ATM architecture, ATM layers, ATM cell format </a:t>
            </a:r>
          </a:p>
          <a:p>
            <a:r>
              <a:rPr lang="en-IN" dirty="0"/>
              <a:t>Multiple access</a:t>
            </a:r>
            <a:endParaRPr lang="en-US" dirty="0"/>
          </a:p>
        </p:txBody>
      </p:sp>
    </p:spTree>
    <p:extLst>
      <p:ext uri="{BB962C8B-B14F-4D97-AF65-F5344CB8AC3E}">
        <p14:creationId xmlns:p14="http://schemas.microsoft.com/office/powerpoint/2010/main" val="41203348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286000" y="228600"/>
            <a:ext cx="4800600" cy="457200"/>
          </a:xfrm>
        </p:spPr>
        <p:txBody>
          <a:bodyPr/>
          <a:lstStyle/>
          <a:p>
            <a:pPr eaLnBrk="1" hangingPunct="1"/>
            <a:r>
              <a:rPr lang="en-US" altLang="en-US">
                <a:solidFill>
                  <a:schemeClr val="bg1"/>
                </a:solidFill>
              </a:rPr>
              <a:t>Packet size</a:t>
            </a:r>
          </a:p>
        </p:txBody>
      </p:sp>
      <p:sp>
        <p:nvSpPr>
          <p:cNvPr id="17411" name="Rectangle 3"/>
          <p:cNvSpPr>
            <a:spLocks noGrp="1" noChangeArrowheads="1"/>
          </p:cNvSpPr>
          <p:nvPr>
            <p:ph type="body" idx="1"/>
          </p:nvPr>
        </p:nvSpPr>
        <p:spPr>
          <a:xfrm>
            <a:off x="179388" y="981075"/>
            <a:ext cx="8736012" cy="3590925"/>
          </a:xfrm>
        </p:spPr>
        <p:txBody>
          <a:bodyPr/>
          <a:lstStyle/>
          <a:p>
            <a:pPr algn="just" eaLnBrk="1" hangingPunct="1"/>
            <a:r>
              <a:rPr lang="en-US" altLang="en-US" sz="2800">
                <a:solidFill>
                  <a:schemeClr val="bg1"/>
                </a:solidFill>
                <a:latin typeface="Georgia" pitchFamily="18" charset="0"/>
              </a:rPr>
              <a:t>The size of the packet can vary from 180 bits, the size for the Data kit® virtual circuit switch designed by Bell Labs for communications and business applications.</a:t>
            </a:r>
          </a:p>
          <a:p>
            <a:pPr algn="just" eaLnBrk="1" hangingPunct="1"/>
            <a:r>
              <a:rPr lang="en-US" altLang="en-US" sz="2800">
                <a:solidFill>
                  <a:schemeClr val="bg1"/>
                </a:solidFill>
                <a:latin typeface="Georgia" pitchFamily="18" charset="0"/>
              </a:rPr>
              <a:t>To 1,024 or 2,048 bits for the 1PSS® switch, also designed by Bell Labs for public data networking; to 53 bytes for ATM switching, such as Lucent Technologies' packet switches.</a:t>
            </a:r>
          </a:p>
          <a:p>
            <a:pPr eaLnBrk="1" hangingPunct="1"/>
            <a:endParaRPr lang="en-US" altLang="en-US" sz="2400"/>
          </a:p>
        </p:txBody>
      </p:sp>
      <p:sp>
        <p:nvSpPr>
          <p:cNvPr id="1741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586FE3E7-0C19-4ED1-831C-EF7CE3D4B4FD}" type="datetime1">
              <a:rPr lang="en-US" altLang="en-US" sz="1400" smtClean="0">
                <a:solidFill>
                  <a:srgbClr val="000000"/>
                </a:solidFill>
              </a:rPr>
              <a:pPr eaLnBrk="1" hangingPunct="1">
                <a:spcBef>
                  <a:spcPct val="0"/>
                </a:spcBef>
                <a:buFontTx/>
                <a:buNone/>
              </a:pPr>
              <a:t>9/11/2021</a:t>
            </a:fld>
            <a:endParaRPr lang="es-ES" altLang="en-US" sz="1400">
              <a:solidFill>
                <a:srgbClr val="000000"/>
              </a:solidFill>
            </a:endParaRPr>
          </a:p>
        </p:txBody>
      </p:sp>
    </p:spTree>
    <p:extLst>
      <p:ext uri="{BB962C8B-B14F-4D97-AF65-F5344CB8AC3E}">
        <p14:creationId xmlns:p14="http://schemas.microsoft.com/office/powerpoint/2010/main" val="10110002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85800" y="228600"/>
            <a:ext cx="7772400" cy="533400"/>
          </a:xfrm>
        </p:spPr>
        <p:txBody>
          <a:bodyPr/>
          <a:lstStyle/>
          <a:p>
            <a:pPr eaLnBrk="1" hangingPunct="1"/>
            <a:r>
              <a:rPr lang="en-US" altLang="en-US">
                <a:solidFill>
                  <a:schemeClr val="bg1"/>
                </a:solidFill>
              </a:rPr>
              <a:t>Packet switching</a:t>
            </a:r>
          </a:p>
        </p:txBody>
      </p:sp>
      <p:sp>
        <p:nvSpPr>
          <p:cNvPr id="18435" name="Rectangle 3"/>
          <p:cNvSpPr>
            <a:spLocks noGrp="1" noChangeArrowheads="1"/>
          </p:cNvSpPr>
          <p:nvPr>
            <p:ph type="body" idx="1"/>
          </p:nvPr>
        </p:nvSpPr>
        <p:spPr>
          <a:xfrm>
            <a:off x="0" y="765175"/>
            <a:ext cx="9144000" cy="5559425"/>
          </a:xfrm>
        </p:spPr>
        <p:txBody>
          <a:bodyPr/>
          <a:lstStyle/>
          <a:p>
            <a:pPr algn="just" eaLnBrk="1" hangingPunct="1">
              <a:lnSpc>
                <a:spcPct val="90000"/>
              </a:lnSpc>
            </a:pPr>
            <a:r>
              <a:rPr lang="en-US" altLang="en-US" sz="2400">
                <a:solidFill>
                  <a:schemeClr val="bg1"/>
                </a:solidFill>
              </a:rPr>
              <a:t>The analog signal from your </a:t>
            </a:r>
            <a:r>
              <a:rPr lang="en-US" altLang="en-US" sz="2800" b="1"/>
              <a:t>phone</a:t>
            </a:r>
            <a:r>
              <a:rPr lang="en-US" altLang="en-US" sz="2400">
                <a:solidFill>
                  <a:schemeClr val="bg1"/>
                </a:solidFill>
              </a:rPr>
              <a:t> is converted into a digital data stream. That series of digital bits is then divided into relatively tiny clusters of bits, called </a:t>
            </a:r>
            <a:r>
              <a:rPr lang="en-US" altLang="en-US" sz="2400" b="1">
                <a:solidFill>
                  <a:schemeClr val="bg1"/>
                </a:solidFill>
              </a:rPr>
              <a:t>packets.</a:t>
            </a:r>
            <a:r>
              <a:rPr lang="en-US" altLang="en-US" sz="2400">
                <a:solidFill>
                  <a:schemeClr val="bg1"/>
                </a:solidFill>
              </a:rPr>
              <a:t> Each packet has at its beginning the digital address -- a long number -- to which it is being sent. The system blasts out all those tiny packets, as fast as it can, and they travel across the nation's digital backbone systems to their destination: the telephone, or rather the telephone system, of the person you're calling. </a:t>
            </a:r>
          </a:p>
          <a:p>
            <a:pPr algn="just" eaLnBrk="1" hangingPunct="1">
              <a:lnSpc>
                <a:spcPct val="90000"/>
              </a:lnSpc>
            </a:pPr>
            <a:r>
              <a:rPr lang="en-US" altLang="en-US" sz="2400">
                <a:solidFill>
                  <a:schemeClr val="bg1"/>
                </a:solidFill>
              </a:rPr>
              <a:t>They do not necessarily travel together; they do </a:t>
            </a:r>
            <a:r>
              <a:rPr lang="en-US" altLang="en-US" sz="2800" b="1"/>
              <a:t>not travel </a:t>
            </a:r>
            <a:r>
              <a:rPr lang="en-US" altLang="en-US" sz="2400">
                <a:solidFill>
                  <a:schemeClr val="bg1"/>
                </a:solidFill>
              </a:rPr>
              <a:t>sequentially. They don't even all travel via the </a:t>
            </a:r>
            <a:r>
              <a:rPr lang="en-US" altLang="en-US" sz="2800" b="1"/>
              <a:t>same route</a:t>
            </a:r>
            <a:r>
              <a:rPr lang="en-US" altLang="en-US" sz="2400">
                <a:solidFill>
                  <a:schemeClr val="bg1"/>
                </a:solidFill>
              </a:rPr>
              <a:t>. But eventually they arrive at the right point -- that digital address added to the front of each string of digital data -- and at their destination are reassembled into the correct order, then converted to analog form, so your friend can understand what you're saying. </a:t>
            </a:r>
          </a:p>
          <a:p>
            <a:pPr eaLnBrk="1" hangingPunct="1">
              <a:lnSpc>
                <a:spcPct val="90000"/>
              </a:lnSpc>
            </a:pPr>
            <a:endParaRPr lang="en-US" altLang="en-US" sz="2400">
              <a:solidFill>
                <a:srgbClr val="000000"/>
              </a:solidFill>
            </a:endParaRPr>
          </a:p>
          <a:p>
            <a:pPr eaLnBrk="1" hangingPunct="1">
              <a:lnSpc>
                <a:spcPct val="90000"/>
              </a:lnSpc>
            </a:pPr>
            <a:endParaRPr lang="en-US" altLang="en-US" sz="2000"/>
          </a:p>
        </p:txBody>
      </p:sp>
      <p:sp>
        <p:nvSpPr>
          <p:cNvPr id="1843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3A4BD370-9C51-438C-AF4B-13B50AEBB09B}" type="datetime1">
              <a:rPr lang="en-US" altLang="en-US" sz="1400" smtClean="0">
                <a:solidFill>
                  <a:srgbClr val="000000"/>
                </a:solidFill>
              </a:rPr>
              <a:pPr eaLnBrk="1" hangingPunct="1">
                <a:spcBef>
                  <a:spcPct val="0"/>
                </a:spcBef>
                <a:buFontTx/>
                <a:buNone/>
              </a:pPr>
              <a:t>9/11/2021</a:t>
            </a:fld>
            <a:endParaRPr lang="es-ES" altLang="en-US" sz="1400">
              <a:solidFill>
                <a:srgbClr val="000000"/>
              </a:solidFill>
            </a:endParaRPr>
          </a:p>
        </p:txBody>
      </p:sp>
    </p:spTree>
    <p:extLst>
      <p:ext uri="{BB962C8B-B14F-4D97-AF65-F5344CB8AC3E}">
        <p14:creationId xmlns:p14="http://schemas.microsoft.com/office/powerpoint/2010/main" val="33507766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Advantages of packet Switching</a:t>
            </a:r>
          </a:p>
        </p:txBody>
      </p:sp>
      <p:sp>
        <p:nvSpPr>
          <p:cNvPr id="3" name="Content Placeholder 2"/>
          <p:cNvSpPr>
            <a:spLocks noGrp="1"/>
          </p:cNvSpPr>
          <p:nvPr>
            <p:ph idx="1"/>
          </p:nvPr>
        </p:nvSpPr>
        <p:spPr>
          <a:xfrm>
            <a:off x="152400" y="1219200"/>
            <a:ext cx="8763000" cy="4906963"/>
          </a:xfrm>
        </p:spPr>
        <p:txBody>
          <a:bodyPr/>
          <a:lstStyle/>
          <a:p>
            <a:pPr algn="just"/>
            <a:r>
              <a:rPr lang="en-US" sz="2800" dirty="0">
                <a:solidFill>
                  <a:schemeClr val="bg1"/>
                </a:solidFill>
              </a:rPr>
              <a:t>Efficiency. </a:t>
            </a:r>
          </a:p>
          <a:p>
            <a:pPr algn="just"/>
            <a:r>
              <a:rPr lang="en-US" sz="2800" dirty="0">
                <a:solidFill>
                  <a:schemeClr val="bg1"/>
                </a:solidFill>
              </a:rPr>
              <a:t>More faults tolerant. </a:t>
            </a:r>
          </a:p>
          <a:p>
            <a:pPr algn="just"/>
            <a:r>
              <a:rPr lang="en-US" sz="2800" dirty="0">
                <a:solidFill>
                  <a:schemeClr val="bg1"/>
                </a:solidFill>
              </a:rPr>
              <a:t>Bill users only on the basis of duration of connectivity. </a:t>
            </a:r>
            <a:r>
              <a:rPr lang="en-US" altLang="en-US" sz="2800" b="1" dirty="0">
                <a:solidFill>
                  <a:srgbClr val="000000"/>
                </a:solidFill>
              </a:rPr>
              <a:t>improved delay </a:t>
            </a:r>
            <a:endParaRPr lang="en-US" sz="2800" dirty="0">
              <a:solidFill>
                <a:schemeClr val="bg1"/>
              </a:solidFill>
            </a:endParaRPr>
          </a:p>
          <a:p>
            <a:pPr algn="just"/>
            <a:r>
              <a:rPr lang="en-US" sz="2800" dirty="0">
                <a:solidFill>
                  <a:schemeClr val="bg1"/>
                </a:solidFill>
              </a:rPr>
              <a:t>It uses a digital network. </a:t>
            </a:r>
          </a:p>
          <a:p>
            <a:pPr algn="just"/>
            <a:r>
              <a:rPr lang="en-US" sz="2800" dirty="0">
                <a:solidFill>
                  <a:schemeClr val="bg1"/>
                </a:solidFill>
              </a:rPr>
              <a:t>High data transmission quality</a:t>
            </a:r>
          </a:p>
          <a:p>
            <a:pPr algn="just"/>
            <a:r>
              <a:rPr lang="en-US" altLang="en-US" dirty="0">
                <a:solidFill>
                  <a:srgbClr val="FFFFFF"/>
                </a:solidFill>
              </a:rPr>
              <a:t>Packet switching is </a:t>
            </a:r>
            <a:r>
              <a:rPr lang="en-US" altLang="en-US" b="1" dirty="0">
                <a:solidFill>
                  <a:srgbClr val="000000"/>
                </a:solidFill>
              </a:rPr>
              <a:t>cost</a:t>
            </a:r>
            <a:r>
              <a:rPr lang="en-US" altLang="en-US" dirty="0">
                <a:solidFill>
                  <a:srgbClr val="FFFFFF"/>
                </a:solidFill>
              </a:rPr>
              <a:t> effective</a:t>
            </a:r>
          </a:p>
          <a:p>
            <a:pPr algn="just"/>
            <a:r>
              <a:rPr lang="en-US" altLang="en-US" dirty="0">
                <a:solidFill>
                  <a:srgbClr val="FFFFFF"/>
                </a:solidFill>
              </a:rPr>
              <a:t> R</a:t>
            </a:r>
            <a:r>
              <a:rPr lang="en-US" altLang="en-US" b="1" dirty="0">
                <a:solidFill>
                  <a:srgbClr val="000000"/>
                </a:solidFill>
              </a:rPr>
              <a:t>erouted</a:t>
            </a:r>
            <a:r>
              <a:rPr lang="en-US" altLang="en-US" dirty="0">
                <a:solidFill>
                  <a:srgbClr val="FFFFFF"/>
                </a:solidFill>
              </a:rPr>
              <a:t> </a:t>
            </a:r>
          </a:p>
          <a:p>
            <a:pPr algn="just"/>
            <a:r>
              <a:rPr lang="en-US" altLang="en-US" b="1" dirty="0">
                <a:solidFill>
                  <a:srgbClr val="000000"/>
                </a:solidFill>
              </a:rPr>
              <a:t>share</a:t>
            </a:r>
            <a:r>
              <a:rPr lang="en-US" altLang="en-US" dirty="0">
                <a:solidFill>
                  <a:srgbClr val="FFFFFF"/>
                </a:solidFill>
              </a:rPr>
              <a:t> the same channel at the </a:t>
            </a:r>
            <a:r>
              <a:rPr lang="en-US" altLang="en-US" b="1" dirty="0">
                <a:solidFill>
                  <a:srgbClr val="000000"/>
                </a:solidFill>
              </a:rPr>
              <a:t>same time</a:t>
            </a:r>
            <a:endParaRPr lang="en-US" sz="2800" dirty="0">
              <a:solidFill>
                <a:schemeClr val="bg1"/>
              </a:solidFill>
            </a:endParaRPr>
          </a:p>
        </p:txBody>
      </p:sp>
      <p:sp>
        <p:nvSpPr>
          <p:cNvPr id="4" name="Date Placeholder 3"/>
          <p:cNvSpPr>
            <a:spLocks noGrp="1"/>
          </p:cNvSpPr>
          <p:nvPr>
            <p:ph type="dt" sz="half" idx="10"/>
          </p:nvPr>
        </p:nvSpPr>
        <p:spPr/>
        <p:txBody>
          <a:bodyPr/>
          <a:lstStyle/>
          <a:p>
            <a:pPr>
              <a:defRPr/>
            </a:pPr>
            <a:fld id="{26819447-E077-41D7-8689-682054968491}" type="datetime1">
              <a:rPr lang="en-US" smtClean="0">
                <a:solidFill>
                  <a:srgbClr val="000000"/>
                </a:solidFill>
              </a:rPr>
              <a:pPr>
                <a:defRPr/>
              </a:pPr>
              <a:t>9/11/2021</a:t>
            </a:fld>
            <a:endParaRPr lang="es-ES" dirty="0">
              <a:solidFill>
                <a:srgbClr val="000000"/>
              </a:solidFill>
            </a:endParaRPr>
          </a:p>
        </p:txBody>
      </p:sp>
    </p:spTree>
    <p:extLst>
      <p:ext uri="{BB962C8B-B14F-4D97-AF65-F5344CB8AC3E}">
        <p14:creationId xmlns:p14="http://schemas.microsoft.com/office/powerpoint/2010/main" val="19066950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lstStyle/>
          <a:p>
            <a:r>
              <a:rPr lang="en-US" sz="4000" b="1" dirty="0">
                <a:solidFill>
                  <a:schemeClr val="bg1"/>
                </a:solidFill>
              </a:rPr>
              <a:t>Disadvantages of Packet Switching</a:t>
            </a:r>
          </a:p>
        </p:txBody>
      </p:sp>
      <p:sp>
        <p:nvSpPr>
          <p:cNvPr id="3" name="Content Placeholder 2"/>
          <p:cNvSpPr>
            <a:spLocks noGrp="1"/>
          </p:cNvSpPr>
          <p:nvPr>
            <p:ph idx="1"/>
          </p:nvPr>
        </p:nvSpPr>
        <p:spPr>
          <a:xfrm>
            <a:off x="152400" y="1219200"/>
            <a:ext cx="8763000" cy="4906963"/>
          </a:xfrm>
        </p:spPr>
        <p:txBody>
          <a:bodyPr/>
          <a:lstStyle/>
          <a:p>
            <a:pPr algn="just"/>
            <a:r>
              <a:rPr lang="en-US" sz="2800" dirty="0">
                <a:solidFill>
                  <a:schemeClr val="bg1"/>
                </a:solidFill>
              </a:rPr>
              <a:t>Packets may be lost on their route, so sequence numbers are required to identify missing packets.</a:t>
            </a:r>
          </a:p>
          <a:p>
            <a:pPr algn="just"/>
            <a:r>
              <a:rPr lang="en-US" sz="2800" dirty="0">
                <a:solidFill>
                  <a:schemeClr val="bg1"/>
                </a:solidFill>
              </a:rPr>
              <a:t>Switching nodes requires more processing power as the packet switching protocols are more complex.</a:t>
            </a:r>
          </a:p>
          <a:p>
            <a:pPr algn="just"/>
            <a:r>
              <a:rPr lang="en-US" sz="2800" dirty="0">
                <a:solidFill>
                  <a:schemeClr val="bg1"/>
                </a:solidFill>
              </a:rPr>
              <a:t>Switching nodes for packet switching require large amount of RAM to handle large quantities of packets.</a:t>
            </a:r>
          </a:p>
          <a:p>
            <a:pPr algn="just"/>
            <a:r>
              <a:rPr lang="en-US" sz="2800" dirty="0">
                <a:solidFill>
                  <a:schemeClr val="bg1"/>
                </a:solidFill>
              </a:rPr>
              <a:t>A significant data transmission delay occurs – Use of store and forward method causes a significant data transmission.</a:t>
            </a:r>
          </a:p>
        </p:txBody>
      </p:sp>
      <p:sp>
        <p:nvSpPr>
          <p:cNvPr id="4" name="Date Placeholder 3"/>
          <p:cNvSpPr>
            <a:spLocks noGrp="1"/>
          </p:cNvSpPr>
          <p:nvPr>
            <p:ph type="dt" sz="half" idx="10"/>
          </p:nvPr>
        </p:nvSpPr>
        <p:spPr/>
        <p:txBody>
          <a:bodyPr/>
          <a:lstStyle/>
          <a:p>
            <a:pPr>
              <a:defRPr/>
            </a:pPr>
            <a:fld id="{26819447-E077-41D7-8689-682054968491}" type="datetime1">
              <a:rPr lang="en-US" smtClean="0">
                <a:solidFill>
                  <a:srgbClr val="000000"/>
                </a:solidFill>
              </a:rPr>
              <a:pPr>
                <a:defRPr/>
              </a:pPr>
              <a:t>9/11/2021</a:t>
            </a:fld>
            <a:endParaRPr lang="es-ES">
              <a:solidFill>
                <a:srgbClr val="000000"/>
              </a:solidFill>
            </a:endParaRPr>
          </a:p>
        </p:txBody>
      </p:sp>
    </p:spTree>
    <p:extLst>
      <p:ext uri="{BB962C8B-B14F-4D97-AF65-F5344CB8AC3E}">
        <p14:creationId xmlns:p14="http://schemas.microsoft.com/office/powerpoint/2010/main" val="39729765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905000" y="304800"/>
            <a:ext cx="5181600" cy="533400"/>
          </a:xfrm>
        </p:spPr>
        <p:txBody>
          <a:bodyPr/>
          <a:lstStyle/>
          <a:p>
            <a:pPr eaLnBrk="1" hangingPunct="1"/>
            <a:r>
              <a:rPr lang="en-US" altLang="en-US">
                <a:solidFill>
                  <a:schemeClr val="bg1"/>
                </a:solidFill>
              </a:rPr>
              <a:t>Packet Switching</a:t>
            </a:r>
          </a:p>
        </p:txBody>
      </p:sp>
      <p:sp>
        <p:nvSpPr>
          <p:cNvPr id="15363" name="Rectangle 3"/>
          <p:cNvSpPr>
            <a:spLocks noChangeArrowheads="1"/>
          </p:cNvSpPr>
          <p:nvPr/>
        </p:nvSpPr>
        <p:spPr bwMode="auto">
          <a:xfrm>
            <a:off x="228600" y="981075"/>
            <a:ext cx="86868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just" eaLnBrk="1" fontAlgn="base" hangingPunct="1">
              <a:spcBef>
                <a:spcPct val="0"/>
              </a:spcBef>
              <a:spcAft>
                <a:spcPct val="0"/>
              </a:spcAft>
            </a:pPr>
            <a:r>
              <a:rPr lang="en-US" altLang="en-US" sz="2400" i="1">
                <a:solidFill>
                  <a:srgbClr val="FFFFFF"/>
                </a:solidFill>
              </a:rPr>
              <a:t>   </a:t>
            </a:r>
            <a:r>
              <a:rPr lang="en-US" altLang="en-US" sz="2800" i="1">
                <a:solidFill>
                  <a:srgbClr val="FFFFFF"/>
                </a:solidFill>
              </a:rPr>
              <a:t>Packet switching </a:t>
            </a:r>
            <a:r>
              <a:rPr lang="en-US" altLang="en-US" sz="2800">
                <a:solidFill>
                  <a:srgbClr val="FFFFFF"/>
                </a:solidFill>
              </a:rPr>
              <a:t>can be seen as a solution that tries to combine the  advantages of message and circuit switching and to minimize the disadvantages of both.  </a:t>
            </a:r>
          </a:p>
          <a:p>
            <a:pPr algn="just" eaLnBrk="1" fontAlgn="base" hangingPunct="1">
              <a:spcBef>
                <a:spcPct val="0"/>
              </a:spcBef>
              <a:spcAft>
                <a:spcPct val="0"/>
              </a:spcAft>
            </a:pPr>
            <a:r>
              <a:rPr lang="en-US" altLang="en-US" sz="2800">
                <a:solidFill>
                  <a:srgbClr val="FFFFFF"/>
                </a:solidFill>
              </a:rPr>
              <a:t>  The methods of packet switching: Datagram and virtual circuit.</a:t>
            </a:r>
          </a:p>
        </p:txBody>
      </p:sp>
      <p:pic>
        <p:nvPicPr>
          <p:cNvPr id="15364" name="Picture 5" descr="C:\Swithing Tecchniques_files\packet_s.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3716338"/>
            <a:ext cx="8785225" cy="291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5" name="Date Placeholder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C8F74028-B214-4E63-8821-03507EDEDE37}" type="datetime1">
              <a:rPr lang="en-US" altLang="en-US" sz="1400" smtClean="0">
                <a:solidFill>
                  <a:srgbClr val="000000"/>
                </a:solidFill>
              </a:rPr>
              <a:pPr eaLnBrk="1" hangingPunct="1">
                <a:spcBef>
                  <a:spcPct val="0"/>
                </a:spcBef>
                <a:buFontTx/>
                <a:buNone/>
              </a:pPr>
              <a:t>9/11/2021</a:t>
            </a:fld>
            <a:endParaRPr lang="es-ES" altLang="en-US" sz="1400">
              <a:solidFill>
                <a:srgbClr val="000000"/>
              </a:solidFill>
            </a:endParaRPr>
          </a:p>
        </p:txBody>
      </p:sp>
    </p:spTree>
    <p:extLst>
      <p:ext uri="{BB962C8B-B14F-4D97-AF65-F5344CB8AC3E}">
        <p14:creationId xmlns:p14="http://schemas.microsoft.com/office/powerpoint/2010/main" val="16151536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0" y="0"/>
            <a:ext cx="9144000" cy="990600"/>
          </a:xfrm>
        </p:spPr>
        <p:txBody>
          <a:bodyPr/>
          <a:lstStyle/>
          <a:p>
            <a:pPr eaLnBrk="1" hangingPunct="1"/>
            <a:r>
              <a:rPr lang="en-US" altLang="en-US">
                <a:solidFill>
                  <a:schemeClr val="bg1"/>
                </a:solidFill>
              </a:rPr>
              <a:t>Packet Switching: Virtual Circuit</a:t>
            </a:r>
          </a:p>
        </p:txBody>
      </p:sp>
      <p:sp>
        <p:nvSpPr>
          <p:cNvPr id="20483" name="Rectangle 3"/>
          <p:cNvSpPr>
            <a:spLocks noChangeArrowheads="1"/>
          </p:cNvSpPr>
          <p:nvPr/>
        </p:nvSpPr>
        <p:spPr bwMode="auto">
          <a:xfrm>
            <a:off x="0" y="908050"/>
            <a:ext cx="9144000" cy="50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just" eaLnBrk="1" fontAlgn="base" hangingPunct="1">
              <a:spcBef>
                <a:spcPct val="0"/>
              </a:spcBef>
              <a:spcAft>
                <a:spcPct val="0"/>
              </a:spcAft>
            </a:pPr>
            <a:r>
              <a:rPr lang="en-US" altLang="en-US" sz="2400" dirty="0">
                <a:solidFill>
                  <a:srgbClr val="FFFFFF"/>
                </a:solidFill>
              </a:rPr>
              <a:t> Preplanned route is established before any data packets are sent. </a:t>
            </a:r>
          </a:p>
          <a:p>
            <a:pPr algn="just" eaLnBrk="1" fontAlgn="base" hangingPunct="1">
              <a:spcBef>
                <a:spcPct val="0"/>
              </a:spcBef>
              <a:spcAft>
                <a:spcPct val="0"/>
              </a:spcAft>
            </a:pPr>
            <a:r>
              <a:rPr lang="en-US" altLang="en-US" sz="2400" dirty="0">
                <a:solidFill>
                  <a:srgbClr val="FFFFFF"/>
                </a:solidFill>
              </a:rPr>
              <a:t>  A logical connection is established when a sender send a "</a:t>
            </a:r>
            <a:r>
              <a:rPr lang="en-US" altLang="en-US" sz="2800" b="1" dirty="0">
                <a:solidFill>
                  <a:srgbClr val="000000"/>
                </a:solidFill>
              </a:rPr>
              <a:t>call  request packet</a:t>
            </a:r>
            <a:r>
              <a:rPr lang="en-US" altLang="en-US" sz="2400" dirty="0">
                <a:solidFill>
                  <a:srgbClr val="FFFFFF"/>
                </a:solidFill>
              </a:rPr>
              <a:t>" to the receiver and the receiver send back an acknowledge packet "</a:t>
            </a:r>
            <a:r>
              <a:rPr lang="en-US" altLang="en-US" sz="2800" b="1" dirty="0">
                <a:solidFill>
                  <a:srgbClr val="000000"/>
                </a:solidFill>
              </a:rPr>
              <a:t>call accepted packet</a:t>
            </a:r>
            <a:r>
              <a:rPr lang="en-US" altLang="en-US" sz="2400" dirty="0">
                <a:solidFill>
                  <a:srgbClr val="FFFFFF"/>
                </a:solidFill>
              </a:rPr>
              <a:t>" to the sender if the  receiver agrees on conversational  parameters.</a:t>
            </a:r>
          </a:p>
          <a:p>
            <a:pPr algn="just" eaLnBrk="1" fontAlgn="base" hangingPunct="1">
              <a:spcBef>
                <a:spcPct val="0"/>
              </a:spcBef>
              <a:spcAft>
                <a:spcPct val="0"/>
              </a:spcAft>
            </a:pPr>
            <a:r>
              <a:rPr lang="en-US" altLang="en-US" sz="2400" dirty="0">
                <a:solidFill>
                  <a:srgbClr val="FFFFFF"/>
                </a:solidFill>
              </a:rPr>
              <a:t>  The conversational parameters can be maximum packet sizes, path to be taken, and other variables necessary to establish and maintain the conversation. </a:t>
            </a:r>
          </a:p>
          <a:p>
            <a:pPr algn="just" eaLnBrk="1" fontAlgn="base" hangingPunct="1">
              <a:spcBef>
                <a:spcPct val="0"/>
              </a:spcBef>
              <a:spcAft>
                <a:spcPct val="0"/>
              </a:spcAft>
            </a:pPr>
            <a:r>
              <a:rPr lang="en-US" altLang="en-US" sz="2400" dirty="0">
                <a:solidFill>
                  <a:srgbClr val="FFFFFF"/>
                </a:solidFill>
              </a:rPr>
              <a:t> Virtual circuits imply acknowledgements, flow control, and error control, so virtual circuits are reliable.</a:t>
            </a:r>
          </a:p>
          <a:p>
            <a:pPr algn="just" eaLnBrk="1" fontAlgn="base" hangingPunct="1">
              <a:spcBef>
                <a:spcPct val="0"/>
              </a:spcBef>
              <a:spcAft>
                <a:spcPct val="0"/>
              </a:spcAft>
            </a:pPr>
            <a:r>
              <a:rPr lang="en-US" altLang="en-US" sz="2400" dirty="0">
                <a:solidFill>
                  <a:srgbClr val="FFFFFF"/>
                </a:solidFill>
              </a:rPr>
              <a:t> That is, they have the capability to inform upper-protocol layers  if a transmission problem occurs. </a:t>
            </a:r>
          </a:p>
        </p:txBody>
      </p:sp>
      <p:sp>
        <p:nvSpPr>
          <p:cNvPr id="2048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19698346-9400-4504-A9F7-59066287BE72}" type="datetime1">
              <a:rPr lang="en-US" altLang="en-US" sz="1400" smtClean="0">
                <a:solidFill>
                  <a:srgbClr val="000000"/>
                </a:solidFill>
              </a:rPr>
              <a:pPr eaLnBrk="1" hangingPunct="1">
                <a:spcBef>
                  <a:spcPct val="0"/>
                </a:spcBef>
                <a:buFontTx/>
                <a:buNone/>
              </a:pPr>
              <a:t>9/11/2021</a:t>
            </a:fld>
            <a:endParaRPr lang="es-ES" altLang="en-US" sz="1400">
              <a:solidFill>
                <a:srgbClr val="000000"/>
              </a:solidFill>
            </a:endParaRPr>
          </a:p>
        </p:txBody>
      </p:sp>
    </p:spTree>
    <p:extLst>
      <p:ext uri="{BB962C8B-B14F-4D97-AF65-F5344CB8AC3E}">
        <p14:creationId xmlns:p14="http://schemas.microsoft.com/office/powerpoint/2010/main" val="35155908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solidFill>
                  <a:schemeClr val="bg1"/>
                </a:solidFill>
              </a:rPr>
              <a:t>Virtual Circuit Packet Switching</a:t>
            </a:r>
            <a:endParaRPr lang="en-US" sz="4000" dirty="0">
              <a:solidFill>
                <a:schemeClr val="bg1"/>
              </a:solidFill>
            </a:endParaRPr>
          </a:p>
        </p:txBody>
      </p:sp>
      <p:sp>
        <p:nvSpPr>
          <p:cNvPr id="3" name="Date Placeholder 2"/>
          <p:cNvSpPr>
            <a:spLocks noGrp="1"/>
          </p:cNvSpPr>
          <p:nvPr>
            <p:ph type="dt" sz="half" idx="10"/>
          </p:nvPr>
        </p:nvSpPr>
        <p:spPr/>
        <p:txBody>
          <a:bodyPr/>
          <a:lstStyle/>
          <a:p>
            <a:pPr>
              <a:defRPr/>
            </a:pPr>
            <a:fld id="{8CB88BB0-E021-467D-BFDC-BF928C7157E0}" type="datetime1">
              <a:rPr lang="en-US" smtClean="0">
                <a:solidFill>
                  <a:srgbClr val="000000"/>
                </a:solidFill>
              </a:rPr>
              <a:pPr>
                <a:defRPr/>
              </a:pPr>
              <a:t>9/11/2021</a:t>
            </a:fld>
            <a:endParaRPr lang="es-ES">
              <a:solidFill>
                <a:srgbClr val="000000"/>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280" y="1798638"/>
            <a:ext cx="8581720" cy="4144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04435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90600"/>
          </a:xfrm>
        </p:spPr>
        <p:txBody>
          <a:bodyPr/>
          <a:lstStyle/>
          <a:p>
            <a:r>
              <a:rPr lang="en-US" sz="4000" b="1" dirty="0">
                <a:solidFill>
                  <a:schemeClr val="bg1"/>
                </a:solidFill>
              </a:rPr>
              <a:t>Virtual Circuit Packet Switching</a:t>
            </a:r>
            <a:endParaRPr lang="en-US" sz="4000" dirty="0">
              <a:solidFill>
                <a:schemeClr val="bg1"/>
              </a:solidFill>
            </a:endParaRPr>
          </a:p>
        </p:txBody>
      </p:sp>
      <p:sp>
        <p:nvSpPr>
          <p:cNvPr id="3" name="Date Placeholder 2"/>
          <p:cNvSpPr>
            <a:spLocks noGrp="1"/>
          </p:cNvSpPr>
          <p:nvPr>
            <p:ph type="dt" sz="half" idx="10"/>
          </p:nvPr>
        </p:nvSpPr>
        <p:spPr/>
        <p:txBody>
          <a:bodyPr/>
          <a:lstStyle/>
          <a:p>
            <a:pPr>
              <a:defRPr/>
            </a:pPr>
            <a:fld id="{8CB88BB0-E021-467D-BFDC-BF928C7157E0}" type="datetime1">
              <a:rPr lang="en-US" smtClean="0">
                <a:solidFill>
                  <a:srgbClr val="000000"/>
                </a:solidFill>
              </a:rPr>
              <a:pPr>
                <a:defRPr/>
              </a:pPr>
              <a:t>9/11/2021</a:t>
            </a:fld>
            <a:endParaRPr lang="es-ES">
              <a:solidFill>
                <a:srgbClr val="000000"/>
              </a:solidFill>
            </a:endParaRPr>
          </a:p>
        </p:txBody>
      </p:sp>
      <p:pic>
        <p:nvPicPr>
          <p:cNvPr id="5" name="Picture 4" descr="Phases in Virtual Circuit Packet Switching"/>
          <p:cNvPicPr/>
          <p:nvPr/>
        </p:nvPicPr>
        <p:blipFill>
          <a:blip r:embed="rId2">
            <a:extLst>
              <a:ext uri="{28A0092B-C50C-407E-A947-70E740481C1C}">
                <a14:useLocalDpi xmlns:a14="http://schemas.microsoft.com/office/drawing/2010/main" val="0"/>
              </a:ext>
            </a:extLst>
          </a:blip>
          <a:srcRect/>
          <a:stretch>
            <a:fillRect/>
          </a:stretch>
        </p:blipFill>
        <p:spPr bwMode="auto">
          <a:xfrm>
            <a:off x="457200" y="1066800"/>
            <a:ext cx="8305800" cy="5105400"/>
          </a:xfrm>
          <a:prstGeom prst="rect">
            <a:avLst/>
          </a:prstGeom>
          <a:noFill/>
          <a:ln>
            <a:noFill/>
          </a:ln>
        </p:spPr>
      </p:pic>
    </p:spTree>
    <p:extLst>
      <p:ext uri="{BB962C8B-B14F-4D97-AF65-F5344CB8AC3E}">
        <p14:creationId xmlns:p14="http://schemas.microsoft.com/office/powerpoint/2010/main" val="30761580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en-US">
                <a:solidFill>
                  <a:schemeClr val="bg1"/>
                </a:solidFill>
              </a:rPr>
              <a:t>Packet Switching:Virtual Circuit</a:t>
            </a:r>
          </a:p>
        </p:txBody>
      </p:sp>
      <p:sp>
        <p:nvSpPr>
          <p:cNvPr id="21507" name="Rectangle 3"/>
          <p:cNvSpPr>
            <a:spLocks noChangeArrowheads="1"/>
          </p:cNvSpPr>
          <p:nvPr/>
        </p:nvSpPr>
        <p:spPr bwMode="auto">
          <a:xfrm>
            <a:off x="0" y="1268413"/>
            <a:ext cx="9144000" cy="5110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just" eaLnBrk="1" fontAlgn="base" hangingPunct="1">
              <a:spcBef>
                <a:spcPct val="0"/>
              </a:spcBef>
              <a:spcAft>
                <a:spcPct val="0"/>
              </a:spcAft>
            </a:pPr>
            <a:r>
              <a:rPr lang="en-US" altLang="en-US" sz="2800">
                <a:solidFill>
                  <a:srgbClr val="FFFFFF"/>
                </a:solidFill>
              </a:rPr>
              <a:t>   In virtual circuit, the route between stations does not mean that this is a dedicated path, as in circuit switching. </a:t>
            </a:r>
          </a:p>
          <a:p>
            <a:pPr algn="just" eaLnBrk="1" fontAlgn="base" hangingPunct="1">
              <a:spcBef>
                <a:spcPct val="0"/>
              </a:spcBef>
              <a:spcAft>
                <a:spcPct val="0"/>
              </a:spcAft>
            </a:pPr>
            <a:r>
              <a:rPr lang="en-US" altLang="en-US" sz="2800">
                <a:solidFill>
                  <a:srgbClr val="FFFFFF"/>
                </a:solidFill>
              </a:rPr>
              <a:t>  A packet is still buffered at each node and queued for output over a line. </a:t>
            </a:r>
          </a:p>
          <a:p>
            <a:pPr algn="just" eaLnBrk="1" fontAlgn="base" hangingPunct="1">
              <a:spcBef>
                <a:spcPct val="0"/>
              </a:spcBef>
              <a:spcAft>
                <a:spcPct val="0"/>
              </a:spcAft>
            </a:pPr>
            <a:r>
              <a:rPr lang="en-US" altLang="en-US" sz="2800">
                <a:solidFill>
                  <a:srgbClr val="FFFFFF"/>
                </a:solidFill>
              </a:rPr>
              <a:t>  The difference between virtual circuit and datagram approaches:</a:t>
            </a:r>
          </a:p>
          <a:p>
            <a:pPr algn="just" eaLnBrk="1" fontAlgn="base" hangingPunct="1">
              <a:spcBef>
                <a:spcPct val="0"/>
              </a:spcBef>
              <a:spcAft>
                <a:spcPct val="0"/>
              </a:spcAft>
              <a:buFont typeface="Wingdings" pitchFamily="2" charset="2"/>
              <a:buChar char="Ø"/>
            </a:pPr>
            <a:r>
              <a:rPr lang="en-US" altLang="en-US" sz="2800">
                <a:solidFill>
                  <a:srgbClr val="FFFFFF"/>
                </a:solidFill>
              </a:rPr>
              <a:t>  With virtual circuit, the node does not need to make a routing decision for each packet.</a:t>
            </a:r>
          </a:p>
          <a:p>
            <a:pPr algn="just" eaLnBrk="1" fontAlgn="base" hangingPunct="1">
              <a:spcBef>
                <a:spcPct val="0"/>
              </a:spcBef>
              <a:spcAft>
                <a:spcPct val="0"/>
              </a:spcAft>
              <a:buFont typeface="Wingdings" pitchFamily="2" charset="2"/>
              <a:buChar char="Ø"/>
            </a:pPr>
            <a:r>
              <a:rPr lang="en-US" altLang="en-US" sz="2800">
                <a:solidFill>
                  <a:srgbClr val="FFFFFF"/>
                </a:solidFill>
              </a:rPr>
              <a:t>  It is made only once for all packets using that virtual circuit. </a:t>
            </a:r>
          </a:p>
          <a:p>
            <a:pPr fontAlgn="base">
              <a:spcBef>
                <a:spcPct val="0"/>
              </a:spcBef>
              <a:spcAft>
                <a:spcPct val="0"/>
              </a:spcAft>
              <a:buFontTx/>
              <a:buNone/>
            </a:pPr>
            <a:endParaRPr lang="en-US" altLang="en-US" sz="1800">
              <a:solidFill>
                <a:srgbClr val="000000"/>
              </a:solidFill>
            </a:endParaRPr>
          </a:p>
        </p:txBody>
      </p:sp>
      <p:sp>
        <p:nvSpPr>
          <p:cNvPr id="2150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3CC9DBF0-9DAE-4F96-9CBC-EEDC39F2C4D8}" type="datetime1">
              <a:rPr lang="en-US" altLang="en-US" sz="1400" smtClean="0">
                <a:solidFill>
                  <a:srgbClr val="000000"/>
                </a:solidFill>
              </a:rPr>
              <a:pPr eaLnBrk="1" hangingPunct="1">
                <a:spcBef>
                  <a:spcPct val="0"/>
                </a:spcBef>
                <a:buFontTx/>
                <a:buNone/>
              </a:pPr>
              <a:t>9/11/2021</a:t>
            </a:fld>
            <a:endParaRPr lang="es-ES" altLang="en-US" sz="1400">
              <a:solidFill>
                <a:srgbClr val="000000"/>
              </a:solidFill>
            </a:endParaRPr>
          </a:p>
        </p:txBody>
      </p:sp>
    </p:spTree>
    <p:extLst>
      <p:ext uri="{BB962C8B-B14F-4D97-AF65-F5344CB8AC3E}">
        <p14:creationId xmlns:p14="http://schemas.microsoft.com/office/powerpoint/2010/main" val="17621286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0" y="0"/>
            <a:ext cx="9144000" cy="1219200"/>
          </a:xfrm>
        </p:spPr>
        <p:txBody>
          <a:bodyPr/>
          <a:lstStyle/>
          <a:p>
            <a:pPr eaLnBrk="1" hangingPunct="1"/>
            <a:r>
              <a:rPr lang="en-US" altLang="en-US">
                <a:solidFill>
                  <a:schemeClr val="bg1"/>
                </a:solidFill>
              </a:rPr>
              <a:t>Packet Switching: Virtual Circuit</a:t>
            </a:r>
          </a:p>
        </p:txBody>
      </p:sp>
      <p:sp>
        <p:nvSpPr>
          <p:cNvPr id="22531" name="Rectangle 3"/>
          <p:cNvSpPr>
            <a:spLocks noGrp="1" noChangeArrowheads="1"/>
          </p:cNvSpPr>
          <p:nvPr>
            <p:ph type="body" idx="1"/>
          </p:nvPr>
        </p:nvSpPr>
        <p:spPr>
          <a:xfrm>
            <a:off x="0" y="981075"/>
            <a:ext cx="9144000" cy="4276725"/>
          </a:xfrm>
        </p:spPr>
        <p:txBody>
          <a:bodyPr/>
          <a:lstStyle/>
          <a:p>
            <a:pPr eaLnBrk="1" hangingPunct="1">
              <a:buFontTx/>
              <a:buNone/>
            </a:pPr>
            <a:r>
              <a:rPr lang="en-US" altLang="en-US" sz="2800" dirty="0">
                <a:solidFill>
                  <a:schemeClr val="bg1"/>
                </a:solidFill>
              </a:rPr>
              <a:t>VC's offer guarantees that</a:t>
            </a:r>
          </a:p>
          <a:p>
            <a:pPr eaLnBrk="1" hangingPunct="1">
              <a:buFontTx/>
              <a:buNone/>
            </a:pPr>
            <a:r>
              <a:rPr lang="en-US" altLang="en-US" sz="2800" dirty="0">
                <a:solidFill>
                  <a:schemeClr val="bg1"/>
                </a:solidFill>
              </a:rPr>
              <a:t> </a:t>
            </a:r>
          </a:p>
          <a:p>
            <a:pPr eaLnBrk="1" hangingPunct="1">
              <a:buFont typeface="Wingdings" pitchFamily="2" charset="2"/>
              <a:buChar char="Ø"/>
            </a:pPr>
            <a:r>
              <a:rPr lang="en-US" altLang="en-US" sz="2800" dirty="0">
                <a:solidFill>
                  <a:schemeClr val="bg1"/>
                </a:solidFill>
              </a:rPr>
              <a:t>the packets sent arrive in the order sent </a:t>
            </a:r>
          </a:p>
          <a:p>
            <a:pPr eaLnBrk="1" hangingPunct="1">
              <a:buFont typeface="Wingdings" pitchFamily="2" charset="2"/>
              <a:buChar char="Ø"/>
            </a:pPr>
            <a:r>
              <a:rPr lang="en-US" altLang="en-US" sz="2800" dirty="0">
                <a:solidFill>
                  <a:schemeClr val="bg1"/>
                </a:solidFill>
              </a:rPr>
              <a:t>with no duplicates or omissions </a:t>
            </a:r>
          </a:p>
          <a:p>
            <a:pPr eaLnBrk="1" hangingPunct="1">
              <a:buFont typeface="Wingdings" pitchFamily="2" charset="2"/>
              <a:buChar char="Ø"/>
            </a:pPr>
            <a:r>
              <a:rPr lang="en-US" altLang="en-US" sz="2800" dirty="0">
                <a:solidFill>
                  <a:schemeClr val="bg1"/>
                </a:solidFill>
              </a:rPr>
              <a:t>with no errors (with high probability) regardless of how they are implemented internally. </a:t>
            </a:r>
            <a:endParaRPr lang="en-US" altLang="en-US" sz="2400" dirty="0">
              <a:solidFill>
                <a:schemeClr val="bg1"/>
              </a:solidFill>
            </a:endParaRPr>
          </a:p>
          <a:p>
            <a:pPr eaLnBrk="1" hangingPunct="1"/>
            <a:endParaRPr lang="en-US" altLang="en-US" sz="2400" dirty="0"/>
          </a:p>
        </p:txBody>
      </p:sp>
      <p:sp>
        <p:nvSpPr>
          <p:cNvPr id="2253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D695B649-5913-41C3-BAE4-F62448296211}" type="datetime1">
              <a:rPr lang="en-US" altLang="en-US" sz="1400" smtClean="0">
                <a:solidFill>
                  <a:srgbClr val="000000"/>
                </a:solidFill>
              </a:rPr>
              <a:pPr eaLnBrk="1" hangingPunct="1">
                <a:spcBef>
                  <a:spcPct val="0"/>
                </a:spcBef>
                <a:buFontTx/>
                <a:buNone/>
              </a:pPr>
              <a:t>9/11/2021</a:t>
            </a:fld>
            <a:endParaRPr lang="es-ES" altLang="en-US" sz="1400">
              <a:solidFill>
                <a:srgbClr val="000000"/>
              </a:solidFill>
            </a:endParaRPr>
          </a:p>
        </p:txBody>
      </p:sp>
    </p:spTree>
    <p:extLst>
      <p:ext uri="{BB962C8B-B14F-4D97-AF65-F5344CB8AC3E}">
        <p14:creationId xmlns:p14="http://schemas.microsoft.com/office/powerpoint/2010/main" val="2303712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534400" cy="5973763"/>
          </a:xfrm>
        </p:spPr>
        <p:txBody>
          <a:bodyPr/>
          <a:lstStyle/>
          <a:p>
            <a:pPr algn="just"/>
            <a:r>
              <a:rPr lang="en-US" b="1" dirty="0"/>
              <a:t>Telecommunications network</a:t>
            </a:r>
            <a:r>
              <a:rPr lang="en-US" dirty="0"/>
              <a:t>, electronic system of links and switches, and the controls that govern their operation, that allows for data transfer and exchange among multiple users</a:t>
            </a:r>
          </a:p>
        </p:txBody>
      </p:sp>
      <p:pic>
        <p:nvPicPr>
          <p:cNvPr id="2050" name="Picture 2" descr="https://cdn.britannica.com/s:1500x700,q:85/36/24336-004-CB570885/telecommunications-network-Network-switches-nodes-users-communication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514600"/>
            <a:ext cx="7162800" cy="419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28600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85800" y="228600"/>
            <a:ext cx="7772400" cy="762000"/>
          </a:xfrm>
        </p:spPr>
        <p:txBody>
          <a:bodyPr/>
          <a:lstStyle/>
          <a:p>
            <a:pPr eaLnBrk="1" hangingPunct="1"/>
            <a:r>
              <a:rPr lang="en-US" altLang="en-US">
                <a:solidFill>
                  <a:schemeClr val="bg1"/>
                </a:solidFill>
              </a:rPr>
              <a:t>Packet Switching: Datagram</a:t>
            </a:r>
          </a:p>
        </p:txBody>
      </p:sp>
      <p:sp>
        <p:nvSpPr>
          <p:cNvPr id="19459" name="Rectangle 3"/>
          <p:cNvSpPr>
            <a:spLocks noChangeArrowheads="1"/>
          </p:cNvSpPr>
          <p:nvPr/>
        </p:nvSpPr>
        <p:spPr bwMode="auto">
          <a:xfrm>
            <a:off x="0" y="1052513"/>
            <a:ext cx="9144000" cy="498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just" eaLnBrk="1" fontAlgn="base" hangingPunct="1">
              <a:spcBef>
                <a:spcPct val="0"/>
              </a:spcBef>
              <a:spcAft>
                <a:spcPct val="0"/>
              </a:spcAft>
            </a:pPr>
            <a:r>
              <a:rPr lang="en-US" altLang="en-US" sz="2400">
                <a:solidFill>
                  <a:srgbClr val="FFFFFF"/>
                </a:solidFill>
              </a:rPr>
              <a:t>  Datagram packet switching is similar to message switching in that each packet is a </a:t>
            </a:r>
            <a:r>
              <a:rPr lang="en-US" altLang="en-US" sz="2800" b="1">
                <a:solidFill>
                  <a:srgbClr val="000000"/>
                </a:solidFill>
              </a:rPr>
              <a:t>self-contained</a:t>
            </a:r>
            <a:r>
              <a:rPr lang="en-US" altLang="en-US" sz="2400">
                <a:solidFill>
                  <a:srgbClr val="FFFFFF"/>
                </a:solidFill>
              </a:rPr>
              <a:t> unit with complete addressing information attached. </a:t>
            </a:r>
          </a:p>
          <a:p>
            <a:pPr algn="just" eaLnBrk="1" fontAlgn="base" hangingPunct="1">
              <a:spcBef>
                <a:spcPct val="0"/>
              </a:spcBef>
              <a:spcAft>
                <a:spcPct val="0"/>
              </a:spcAft>
            </a:pPr>
            <a:r>
              <a:rPr lang="en-US" altLang="en-US" sz="2400">
                <a:solidFill>
                  <a:srgbClr val="FFFFFF"/>
                </a:solidFill>
              </a:rPr>
              <a:t>  This fact allows packets to take a variety of possible paths  through the network. </a:t>
            </a:r>
          </a:p>
          <a:p>
            <a:pPr algn="just" eaLnBrk="1" fontAlgn="base" hangingPunct="1">
              <a:spcBef>
                <a:spcPct val="0"/>
              </a:spcBef>
              <a:spcAft>
                <a:spcPct val="0"/>
              </a:spcAft>
            </a:pPr>
            <a:r>
              <a:rPr lang="en-US" altLang="en-US" sz="2400">
                <a:solidFill>
                  <a:srgbClr val="FFFFFF"/>
                </a:solidFill>
              </a:rPr>
              <a:t>  So the packets, each with the same destination address, do not follow the same route, and they may arrive out of sequence at the exit point node (or the destination). </a:t>
            </a:r>
          </a:p>
          <a:p>
            <a:pPr algn="just" eaLnBrk="1" fontAlgn="base" hangingPunct="1">
              <a:spcBef>
                <a:spcPct val="0"/>
              </a:spcBef>
              <a:spcAft>
                <a:spcPct val="0"/>
              </a:spcAft>
            </a:pPr>
            <a:r>
              <a:rPr lang="en-US" altLang="en-US" sz="2400">
                <a:solidFill>
                  <a:srgbClr val="FFFFFF"/>
                </a:solidFill>
              </a:rPr>
              <a:t> Reordering is done at the destination point based on the sequence number of the packets. </a:t>
            </a:r>
          </a:p>
          <a:p>
            <a:pPr algn="just" eaLnBrk="1" fontAlgn="base" hangingPunct="1">
              <a:spcBef>
                <a:spcPct val="0"/>
              </a:spcBef>
              <a:spcAft>
                <a:spcPct val="0"/>
              </a:spcAft>
            </a:pPr>
            <a:r>
              <a:rPr lang="en-US" altLang="en-US" sz="2400">
                <a:solidFill>
                  <a:srgbClr val="FFFFFF"/>
                </a:solidFill>
              </a:rPr>
              <a:t> It is possible for a packet to be destroyed if one of the nodes on its way is crashed momentarily. Thus all its queued packets may be lost</a:t>
            </a:r>
            <a:r>
              <a:rPr lang="en-US" altLang="en-US" sz="1800">
                <a:solidFill>
                  <a:srgbClr val="000000"/>
                </a:solidFill>
              </a:rPr>
              <a:t>.</a:t>
            </a:r>
          </a:p>
        </p:txBody>
      </p:sp>
      <p:sp>
        <p:nvSpPr>
          <p:cNvPr id="1946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70A57B7F-D118-4B23-AA35-2538ABFA540D}" type="datetime1">
              <a:rPr lang="en-US" altLang="en-US" sz="1400" smtClean="0">
                <a:solidFill>
                  <a:srgbClr val="000000"/>
                </a:solidFill>
              </a:rPr>
              <a:pPr eaLnBrk="1" hangingPunct="1">
                <a:spcBef>
                  <a:spcPct val="0"/>
                </a:spcBef>
                <a:buFontTx/>
                <a:buNone/>
              </a:pPr>
              <a:t>9/11/2021</a:t>
            </a:fld>
            <a:endParaRPr lang="es-ES" altLang="en-US" sz="1400">
              <a:solidFill>
                <a:srgbClr val="000000"/>
              </a:solidFill>
            </a:endParaRPr>
          </a:p>
        </p:txBody>
      </p:sp>
    </p:spTree>
    <p:extLst>
      <p:ext uri="{BB962C8B-B14F-4D97-AF65-F5344CB8AC3E}">
        <p14:creationId xmlns:p14="http://schemas.microsoft.com/office/powerpoint/2010/main" val="15091177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85800" y="228600"/>
            <a:ext cx="7772400" cy="762000"/>
          </a:xfrm>
        </p:spPr>
        <p:txBody>
          <a:bodyPr/>
          <a:lstStyle/>
          <a:p>
            <a:pPr eaLnBrk="1" hangingPunct="1"/>
            <a:r>
              <a:rPr lang="en-US" altLang="en-US">
                <a:solidFill>
                  <a:schemeClr val="bg1"/>
                </a:solidFill>
              </a:rPr>
              <a:t>Packet Switching: Datagram</a:t>
            </a:r>
          </a:p>
        </p:txBody>
      </p:sp>
      <p:sp>
        <p:nvSpPr>
          <p:cNvPr id="19459" name="Rectangle 3"/>
          <p:cNvSpPr>
            <a:spLocks noChangeArrowheads="1"/>
          </p:cNvSpPr>
          <p:nvPr/>
        </p:nvSpPr>
        <p:spPr bwMode="auto">
          <a:xfrm>
            <a:off x="0" y="1052513"/>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just" eaLnBrk="1" fontAlgn="base" hangingPunct="1">
              <a:spcBef>
                <a:spcPct val="0"/>
              </a:spcBef>
              <a:spcAft>
                <a:spcPct val="0"/>
              </a:spcAft>
              <a:buNone/>
            </a:pPr>
            <a:r>
              <a:rPr lang="en-US" altLang="en-US" sz="1800" dirty="0">
                <a:solidFill>
                  <a:srgbClr val="000000"/>
                </a:solidFill>
              </a:rPr>
              <a:t>.</a:t>
            </a:r>
          </a:p>
        </p:txBody>
      </p:sp>
      <p:sp>
        <p:nvSpPr>
          <p:cNvPr id="1946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70A57B7F-D118-4B23-AA35-2538ABFA540D}" type="datetime1">
              <a:rPr lang="en-US" altLang="en-US" sz="1400" smtClean="0">
                <a:solidFill>
                  <a:srgbClr val="000000"/>
                </a:solidFill>
              </a:rPr>
              <a:pPr eaLnBrk="1" hangingPunct="1">
                <a:spcBef>
                  <a:spcPct val="0"/>
                </a:spcBef>
                <a:buFontTx/>
                <a:buNone/>
              </a:pPr>
              <a:t>9/11/2021</a:t>
            </a:fld>
            <a:endParaRPr lang="es-ES" altLang="en-US" sz="1400">
              <a:solidFill>
                <a:srgbClr val="000000"/>
              </a:solidFill>
            </a:endParaRPr>
          </a:p>
        </p:txBody>
      </p:sp>
      <p:pic>
        <p:nvPicPr>
          <p:cNvPr id="5" name="Picture 4" descr="Datagram Packet Switching"/>
          <p:cNvPicPr/>
          <p:nvPr/>
        </p:nvPicPr>
        <p:blipFill>
          <a:blip r:embed="rId2">
            <a:extLst>
              <a:ext uri="{28A0092B-C50C-407E-A947-70E740481C1C}">
                <a14:useLocalDpi xmlns:a14="http://schemas.microsoft.com/office/drawing/2010/main" val="0"/>
              </a:ext>
            </a:extLst>
          </a:blip>
          <a:srcRect/>
          <a:stretch>
            <a:fillRect/>
          </a:stretch>
        </p:blipFill>
        <p:spPr bwMode="auto">
          <a:xfrm>
            <a:off x="457200" y="1237180"/>
            <a:ext cx="8305800" cy="5011220"/>
          </a:xfrm>
          <a:prstGeom prst="rect">
            <a:avLst/>
          </a:prstGeom>
          <a:noFill/>
          <a:ln>
            <a:noFill/>
          </a:ln>
        </p:spPr>
      </p:pic>
    </p:spTree>
    <p:extLst>
      <p:ext uri="{BB962C8B-B14F-4D97-AF65-F5344CB8AC3E}">
        <p14:creationId xmlns:p14="http://schemas.microsoft.com/office/powerpoint/2010/main" val="30286198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a:bodyPr>
          <a:lstStyle/>
          <a:p>
            <a:r>
              <a:rPr lang="en-US" b="1" dirty="0"/>
              <a:t>X.25</a:t>
            </a:r>
            <a:r>
              <a:rPr lang="en-US" altLang="en-US" b="1" dirty="0">
                <a:solidFill>
                  <a:schemeClr val="bg1"/>
                </a:solidFill>
              </a:rPr>
              <a:t>ing</a:t>
            </a:r>
          </a:p>
        </p:txBody>
      </p:sp>
      <p:sp>
        <p:nvSpPr>
          <p:cNvPr id="8195" name="Rectangle 3"/>
          <p:cNvSpPr>
            <a:spLocks noGrp="1" noChangeArrowheads="1"/>
          </p:cNvSpPr>
          <p:nvPr>
            <p:ph idx="1"/>
          </p:nvPr>
        </p:nvSpPr>
        <p:spPr/>
        <p:txBody>
          <a:bodyPr>
            <a:normAutofit lnSpcReduction="10000"/>
          </a:bodyPr>
          <a:lstStyle/>
          <a:p>
            <a:pPr algn="just"/>
            <a:r>
              <a:rPr lang="en-US" sz="2800" dirty="0"/>
              <a:t>X.25 is a protocol suite defined by ITU-T for packet switched communications over WAN (Wide Area Network). </a:t>
            </a:r>
          </a:p>
          <a:p>
            <a:pPr algn="just"/>
            <a:r>
              <a:rPr lang="en-US" sz="2800" dirty="0"/>
              <a:t>It was originally designed for use in the 1970s and became very popular in 1980s. </a:t>
            </a:r>
          </a:p>
          <a:p>
            <a:pPr algn="just"/>
            <a:r>
              <a:rPr lang="en-US" sz="2800" dirty="0"/>
              <a:t>Presently, it is used for networks for ATMs and credit card verification. It allows multiple logical channels to use the same physical line. It also permits data exchange between terminals with different communication speeds.</a:t>
            </a:r>
            <a:endParaRPr lang="en-US" sz="2800" dirty="0">
              <a:solidFill>
                <a:schemeClr val="bg1"/>
              </a:solidFill>
            </a:endParaRPr>
          </a:p>
          <a:p>
            <a:pPr eaLnBrk="1" hangingPunct="1"/>
            <a:endParaRPr lang="en-US" altLang="en-US" sz="2800" dirty="0"/>
          </a:p>
        </p:txBody>
      </p:sp>
      <p:sp>
        <p:nvSpPr>
          <p:cNvPr id="8196" name="Date Placeholder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C07D764C-C1AF-458F-BE08-5F022620504A}" type="datetime1">
              <a:rPr lang="en-US" altLang="en-US" sz="1400" smtClean="0">
                <a:solidFill>
                  <a:srgbClr val="000000"/>
                </a:solidFill>
              </a:rPr>
              <a:pPr eaLnBrk="1" hangingPunct="1">
                <a:spcBef>
                  <a:spcPct val="0"/>
                </a:spcBef>
                <a:buFontTx/>
                <a:buNone/>
              </a:pPr>
              <a:t>9/11/2021</a:t>
            </a:fld>
            <a:endParaRPr lang="es-ES" altLang="en-US" sz="1400" dirty="0">
              <a:solidFill>
                <a:srgbClr val="000000"/>
              </a:solidFill>
            </a:endParaRPr>
          </a:p>
        </p:txBody>
      </p:sp>
    </p:spTree>
    <p:extLst>
      <p:ext uri="{BB962C8B-B14F-4D97-AF65-F5344CB8AC3E}">
        <p14:creationId xmlns:p14="http://schemas.microsoft.com/office/powerpoint/2010/main" val="28825522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a:bodyPr>
          <a:lstStyle/>
          <a:p>
            <a:r>
              <a:rPr lang="en-US" b="1" dirty="0"/>
              <a:t>X.25:  three protocol layers</a:t>
            </a:r>
            <a:endParaRPr lang="en-US" altLang="en-US" b="1" dirty="0">
              <a:solidFill>
                <a:schemeClr val="bg1"/>
              </a:solidFill>
            </a:endParaRPr>
          </a:p>
        </p:txBody>
      </p:sp>
      <p:sp>
        <p:nvSpPr>
          <p:cNvPr id="8195" name="Rectangle 3"/>
          <p:cNvSpPr>
            <a:spLocks noGrp="1" noChangeArrowheads="1"/>
          </p:cNvSpPr>
          <p:nvPr>
            <p:ph idx="1"/>
          </p:nvPr>
        </p:nvSpPr>
        <p:spPr>
          <a:xfrm>
            <a:off x="152400" y="1371600"/>
            <a:ext cx="8686800" cy="5029200"/>
          </a:xfrm>
        </p:spPr>
        <p:txBody>
          <a:bodyPr>
            <a:normAutofit fontScale="77500" lnSpcReduction="20000"/>
          </a:bodyPr>
          <a:lstStyle/>
          <a:p>
            <a:pPr algn="just"/>
            <a:r>
              <a:rPr lang="en-US" sz="2800" b="1" dirty="0"/>
              <a:t>Physical Layer:</a:t>
            </a:r>
            <a:r>
              <a:rPr lang="en-US" sz="2800" dirty="0"/>
              <a:t> It lays out the physical, electrical and functional characteristics that interface between the computer terminal and the link to the packet switched node. X.21 physical implementer is commonly used for the linking.</a:t>
            </a:r>
          </a:p>
          <a:p>
            <a:pPr algn="just"/>
            <a:r>
              <a:rPr lang="en-US" sz="2800" b="1" dirty="0"/>
              <a:t>Data Link Layer:</a:t>
            </a:r>
            <a:r>
              <a:rPr lang="en-US" sz="2800" dirty="0"/>
              <a:t> It comprises the link access procedures for exchanging data over the link. Here, control information for transmission over the link is attached to the packets from the packet layer to form the LAPB frame (Link Access Procedure Balanced). This service ensures a bit-oriented, error-free, and ordered delivery of frames.</a:t>
            </a:r>
          </a:p>
          <a:p>
            <a:pPr algn="just"/>
            <a:r>
              <a:rPr lang="en-US" sz="2800" b="1" dirty="0"/>
              <a:t>Packet Layer:</a:t>
            </a:r>
            <a:r>
              <a:rPr lang="en-US" sz="2800" dirty="0"/>
              <a:t> This layer defines the format of data packets and the procedures for control and transmission of the data packets. It provides external virtual circuit service. Virtual circuits may be of two types: virtual call and permanent virtual circuit. The virtual call is established dynamically when needed through call set up procedure, and the circuit is relinquished through call clearing procedure. Permanent virtual circuit, on the other hand, is fixed and network assigned.</a:t>
            </a:r>
          </a:p>
        </p:txBody>
      </p:sp>
      <p:sp>
        <p:nvSpPr>
          <p:cNvPr id="8196" name="Date Placeholder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C07D764C-C1AF-458F-BE08-5F022620504A}" type="datetime1">
              <a:rPr lang="en-US" altLang="en-US" sz="1400" smtClean="0">
                <a:solidFill>
                  <a:srgbClr val="000000"/>
                </a:solidFill>
              </a:rPr>
              <a:pPr eaLnBrk="1" hangingPunct="1">
                <a:spcBef>
                  <a:spcPct val="0"/>
                </a:spcBef>
                <a:buFontTx/>
                <a:buNone/>
              </a:pPr>
              <a:t>9/11/2021</a:t>
            </a:fld>
            <a:endParaRPr lang="es-ES" altLang="en-US" sz="1400" dirty="0">
              <a:solidFill>
                <a:srgbClr val="000000"/>
              </a:solidFill>
            </a:endParaRPr>
          </a:p>
        </p:txBody>
      </p:sp>
    </p:spTree>
    <p:extLst>
      <p:ext uri="{BB962C8B-B14F-4D97-AF65-F5344CB8AC3E}">
        <p14:creationId xmlns:p14="http://schemas.microsoft.com/office/powerpoint/2010/main" val="9058204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762000" y="304800"/>
            <a:ext cx="7772400" cy="762000"/>
          </a:xfrm>
        </p:spPr>
        <p:txBody>
          <a:bodyPr/>
          <a:lstStyle/>
          <a:p>
            <a:pPr eaLnBrk="1" hangingPunct="1"/>
            <a:r>
              <a:rPr lang="en-US" altLang="en-US">
                <a:solidFill>
                  <a:schemeClr val="bg1"/>
                </a:solidFill>
              </a:rPr>
              <a:t>Circuit switching</a:t>
            </a:r>
          </a:p>
        </p:txBody>
      </p:sp>
      <p:sp>
        <p:nvSpPr>
          <p:cNvPr id="9219" name="Rectangle 3"/>
          <p:cNvSpPr>
            <a:spLocks noChangeArrowheads="1"/>
          </p:cNvSpPr>
          <p:nvPr/>
        </p:nvSpPr>
        <p:spPr bwMode="auto">
          <a:xfrm>
            <a:off x="0" y="1125538"/>
            <a:ext cx="9144000" cy="526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fontAlgn="base" hangingPunct="1">
              <a:spcBef>
                <a:spcPct val="0"/>
              </a:spcBef>
              <a:spcAft>
                <a:spcPct val="0"/>
              </a:spcAft>
              <a:buFontTx/>
              <a:buNone/>
            </a:pPr>
            <a:r>
              <a:rPr lang="en-US" altLang="en-US" sz="2800" b="1" i="1">
                <a:solidFill>
                  <a:srgbClr val="FFFFFF"/>
                </a:solidFill>
              </a:rPr>
              <a:t>Advantages:</a:t>
            </a:r>
            <a:r>
              <a:rPr lang="en-US" altLang="en-US" sz="2800">
                <a:solidFill>
                  <a:srgbClr val="FFFFFF"/>
                </a:solidFill>
              </a:rPr>
              <a:t> </a:t>
            </a:r>
          </a:p>
          <a:p>
            <a:pPr lvl="1" fontAlgn="base">
              <a:spcBef>
                <a:spcPct val="0"/>
              </a:spcBef>
              <a:spcAft>
                <a:spcPct val="0"/>
              </a:spcAft>
              <a:buFontTx/>
              <a:buChar char="•"/>
            </a:pPr>
            <a:r>
              <a:rPr lang="en-US" altLang="en-US">
                <a:solidFill>
                  <a:srgbClr val="FFFFFF"/>
                </a:solidFill>
              </a:rPr>
              <a:t> The communication channel (once established) is dedicated. </a:t>
            </a:r>
          </a:p>
          <a:p>
            <a:pPr fontAlgn="base">
              <a:spcBef>
                <a:spcPct val="0"/>
              </a:spcBef>
              <a:spcAft>
                <a:spcPct val="0"/>
              </a:spcAft>
              <a:buFontTx/>
              <a:buNone/>
            </a:pPr>
            <a:r>
              <a:rPr lang="en-US" altLang="en-US" sz="2800" b="1" i="1">
                <a:solidFill>
                  <a:srgbClr val="FFFFFF"/>
                </a:solidFill>
              </a:rPr>
              <a:t>Disadvantages: </a:t>
            </a:r>
            <a:endParaRPr lang="en-US" altLang="en-US" sz="2800">
              <a:solidFill>
                <a:srgbClr val="FFFFFF"/>
              </a:solidFill>
            </a:endParaRPr>
          </a:p>
          <a:p>
            <a:pPr algn="just" fontAlgn="base">
              <a:spcBef>
                <a:spcPct val="0"/>
              </a:spcBef>
              <a:spcAft>
                <a:spcPct val="0"/>
              </a:spcAft>
            </a:pPr>
            <a:r>
              <a:rPr lang="en-US" altLang="en-US" sz="2800">
                <a:solidFill>
                  <a:srgbClr val="FFFFFF"/>
                </a:solidFill>
              </a:rPr>
              <a:t>   Possible </a:t>
            </a:r>
            <a:r>
              <a:rPr lang="en-US" altLang="en-US" sz="2800" b="1">
                <a:solidFill>
                  <a:srgbClr val="FFFFFF"/>
                </a:solidFill>
              </a:rPr>
              <a:t>long wait </a:t>
            </a:r>
            <a:r>
              <a:rPr lang="en-US" altLang="en-US" sz="2800">
                <a:solidFill>
                  <a:srgbClr val="FFFFFF"/>
                </a:solidFill>
              </a:rPr>
              <a:t>to establish a connection, (10 sec,       more on long- distance or international calls.) during which  no data can be transmitted.</a:t>
            </a:r>
          </a:p>
          <a:p>
            <a:pPr algn="just" fontAlgn="base">
              <a:spcBef>
                <a:spcPct val="0"/>
              </a:spcBef>
              <a:spcAft>
                <a:spcPct val="0"/>
              </a:spcAft>
            </a:pPr>
            <a:r>
              <a:rPr lang="en-US" altLang="en-US" sz="2800" b="1">
                <a:solidFill>
                  <a:srgbClr val="FFFFFF"/>
                </a:solidFill>
              </a:rPr>
              <a:t>   More expensive </a:t>
            </a:r>
            <a:r>
              <a:rPr lang="en-US" altLang="en-US" sz="2800">
                <a:solidFill>
                  <a:srgbClr val="FFFFFF"/>
                </a:solidFill>
              </a:rPr>
              <a:t>than any other switching techniques,   because a dedicated path is required for each connection. </a:t>
            </a:r>
            <a:r>
              <a:rPr lang="en-US" altLang="en-US" sz="2800" b="1">
                <a:solidFill>
                  <a:srgbClr val="FFFFFF"/>
                </a:solidFill>
              </a:rPr>
              <a:t>Inefficient use </a:t>
            </a:r>
            <a:r>
              <a:rPr lang="en-US" altLang="en-US" sz="2800">
                <a:solidFill>
                  <a:srgbClr val="FFFFFF"/>
                </a:solidFill>
              </a:rPr>
              <a:t>of the communication channel, because the channel is not used when the connected systems are not  using it.</a:t>
            </a:r>
          </a:p>
        </p:txBody>
      </p:sp>
      <p:sp>
        <p:nvSpPr>
          <p:cNvPr id="922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831E1A76-574E-424D-B39C-2303568C1C04}" type="datetime1">
              <a:rPr lang="en-US" altLang="en-US" sz="1400" smtClean="0">
                <a:solidFill>
                  <a:srgbClr val="000000"/>
                </a:solidFill>
              </a:rPr>
              <a:pPr eaLnBrk="1" hangingPunct="1">
                <a:spcBef>
                  <a:spcPct val="0"/>
                </a:spcBef>
                <a:buFontTx/>
                <a:buNone/>
              </a:pPr>
              <a:t>9/11/2021</a:t>
            </a:fld>
            <a:endParaRPr lang="es-ES" altLang="en-US" sz="1400">
              <a:solidFill>
                <a:srgbClr val="000000"/>
              </a:solidFill>
            </a:endParaRPr>
          </a:p>
        </p:txBody>
      </p:sp>
    </p:spTree>
    <p:extLst>
      <p:ext uri="{BB962C8B-B14F-4D97-AF65-F5344CB8AC3E}">
        <p14:creationId xmlns:p14="http://schemas.microsoft.com/office/powerpoint/2010/main" val="29060055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258888" y="188913"/>
            <a:ext cx="5791200" cy="609600"/>
          </a:xfrm>
        </p:spPr>
        <p:txBody>
          <a:bodyPr>
            <a:normAutofit fontScale="90000"/>
          </a:bodyPr>
          <a:lstStyle/>
          <a:p>
            <a:pPr eaLnBrk="1" hangingPunct="1"/>
            <a:r>
              <a:rPr lang="en-US" altLang="en-US">
                <a:solidFill>
                  <a:schemeClr val="bg1"/>
                </a:solidFill>
              </a:rPr>
              <a:t>Message Switching</a:t>
            </a:r>
          </a:p>
        </p:txBody>
      </p:sp>
      <p:sp>
        <p:nvSpPr>
          <p:cNvPr id="10243" name="Rectangle 3"/>
          <p:cNvSpPr>
            <a:spLocks noGrp="1" noChangeArrowheads="1"/>
          </p:cNvSpPr>
          <p:nvPr>
            <p:ph type="body" idx="1"/>
          </p:nvPr>
        </p:nvSpPr>
        <p:spPr>
          <a:xfrm>
            <a:off x="0" y="1125538"/>
            <a:ext cx="8915400" cy="5046662"/>
          </a:xfrm>
        </p:spPr>
        <p:txBody>
          <a:bodyPr>
            <a:normAutofit lnSpcReduction="10000"/>
          </a:bodyPr>
          <a:lstStyle/>
          <a:p>
            <a:pPr algn="just" eaLnBrk="1" hangingPunct="1"/>
            <a:r>
              <a:rPr lang="en-US" altLang="en-US" sz="2800">
                <a:solidFill>
                  <a:schemeClr val="bg1"/>
                </a:solidFill>
              </a:rPr>
              <a:t>There is </a:t>
            </a:r>
            <a:r>
              <a:rPr lang="en-US" altLang="en-US" sz="2800" b="1">
                <a:solidFill>
                  <a:schemeClr val="bg1"/>
                </a:solidFill>
              </a:rPr>
              <a:t>no need to establish a dedicated path between two stations</a:t>
            </a:r>
            <a:r>
              <a:rPr lang="en-US" altLang="en-US" sz="2800">
                <a:solidFill>
                  <a:schemeClr val="bg1"/>
                </a:solidFill>
              </a:rPr>
              <a:t>.</a:t>
            </a:r>
          </a:p>
          <a:p>
            <a:pPr algn="just" eaLnBrk="1" hangingPunct="1"/>
            <a:r>
              <a:rPr lang="en-US" altLang="en-US" sz="2800">
                <a:solidFill>
                  <a:schemeClr val="bg1"/>
                </a:solidFill>
              </a:rPr>
              <a:t>When a station sends a message, the destination address is appended to the message.</a:t>
            </a:r>
          </a:p>
          <a:p>
            <a:pPr algn="just" eaLnBrk="1" hangingPunct="1"/>
            <a:r>
              <a:rPr lang="en-US" altLang="en-US" sz="2800">
                <a:solidFill>
                  <a:schemeClr val="bg1"/>
                </a:solidFill>
              </a:rPr>
              <a:t>The message is then transmitted through the network, in its entirety, from node to node.</a:t>
            </a:r>
          </a:p>
          <a:p>
            <a:pPr algn="just" eaLnBrk="1" hangingPunct="1"/>
            <a:r>
              <a:rPr lang="en-US" altLang="en-US" sz="2800">
                <a:solidFill>
                  <a:schemeClr val="bg1"/>
                </a:solidFill>
              </a:rPr>
              <a:t>Each node receives the entire message, stores it in its entirety on disk, and then transmits the message to the next node.</a:t>
            </a:r>
          </a:p>
          <a:p>
            <a:pPr algn="just" eaLnBrk="1" hangingPunct="1"/>
            <a:r>
              <a:rPr lang="en-US" altLang="en-US" sz="2800">
                <a:solidFill>
                  <a:schemeClr val="bg1"/>
                </a:solidFill>
              </a:rPr>
              <a:t>This type of network is called a </a:t>
            </a:r>
            <a:r>
              <a:rPr lang="en-US" altLang="en-US" sz="2800" b="1">
                <a:solidFill>
                  <a:schemeClr val="bg1"/>
                </a:solidFill>
              </a:rPr>
              <a:t>store-and-forward network</a:t>
            </a:r>
            <a:r>
              <a:rPr lang="en-US" altLang="en-US" sz="2800">
                <a:solidFill>
                  <a:schemeClr val="bg1"/>
                </a:solidFill>
              </a:rPr>
              <a:t>.</a:t>
            </a:r>
          </a:p>
        </p:txBody>
      </p:sp>
      <p:sp>
        <p:nvSpPr>
          <p:cNvPr id="1024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D1710B0C-0A1F-4DE1-903B-8D5DEEB3F487}" type="datetime1">
              <a:rPr lang="en-US" altLang="en-US" sz="1400" smtClean="0">
                <a:solidFill>
                  <a:srgbClr val="000000"/>
                </a:solidFill>
              </a:rPr>
              <a:pPr eaLnBrk="1" hangingPunct="1">
                <a:spcBef>
                  <a:spcPct val="0"/>
                </a:spcBef>
                <a:buFontTx/>
                <a:buNone/>
              </a:pPr>
              <a:t>9/11/2021</a:t>
            </a:fld>
            <a:endParaRPr lang="es-ES" altLang="en-US" sz="1400">
              <a:solidFill>
                <a:srgbClr val="000000"/>
              </a:solidFill>
            </a:endParaRPr>
          </a:p>
        </p:txBody>
      </p:sp>
    </p:spTree>
    <p:extLst>
      <p:ext uri="{BB962C8B-B14F-4D97-AF65-F5344CB8AC3E}">
        <p14:creationId xmlns:p14="http://schemas.microsoft.com/office/powerpoint/2010/main" val="23657704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838200" y="0"/>
            <a:ext cx="7772400" cy="838200"/>
          </a:xfrm>
        </p:spPr>
        <p:txBody>
          <a:bodyPr/>
          <a:lstStyle/>
          <a:p>
            <a:pPr eaLnBrk="1" hangingPunct="1"/>
            <a:r>
              <a:rPr lang="en-US" altLang="en-US">
                <a:solidFill>
                  <a:schemeClr val="bg1"/>
                </a:solidFill>
              </a:rPr>
              <a:t>Message Switching</a:t>
            </a:r>
          </a:p>
        </p:txBody>
      </p:sp>
      <p:pic>
        <p:nvPicPr>
          <p:cNvPr id="11267" name="Picture 4" descr="Message Switch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942975"/>
            <a:ext cx="8785225" cy="309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8" name="Rectangle 5"/>
          <p:cNvSpPr>
            <a:spLocks noChangeArrowheads="1"/>
          </p:cNvSpPr>
          <p:nvPr/>
        </p:nvSpPr>
        <p:spPr bwMode="auto">
          <a:xfrm>
            <a:off x="0" y="4076700"/>
            <a:ext cx="9144000" cy="274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just" eaLnBrk="1" fontAlgn="base" hangingPunct="1">
              <a:spcBef>
                <a:spcPct val="0"/>
              </a:spcBef>
              <a:spcAft>
                <a:spcPct val="0"/>
              </a:spcAft>
            </a:pPr>
            <a:r>
              <a:rPr lang="en-US" altLang="en-US" sz="2400">
                <a:solidFill>
                  <a:srgbClr val="FFFFFF"/>
                </a:solidFill>
              </a:rPr>
              <a:t>   A message-switching node is typically a general-purpose computer. </a:t>
            </a:r>
          </a:p>
          <a:p>
            <a:pPr algn="just" eaLnBrk="1" fontAlgn="base" hangingPunct="1">
              <a:spcBef>
                <a:spcPct val="0"/>
              </a:spcBef>
              <a:spcAft>
                <a:spcPct val="0"/>
              </a:spcAft>
            </a:pPr>
            <a:r>
              <a:rPr lang="en-US" altLang="en-US" sz="2400">
                <a:solidFill>
                  <a:srgbClr val="FFFFFF"/>
                </a:solidFill>
              </a:rPr>
              <a:t>   The device </a:t>
            </a:r>
            <a:r>
              <a:rPr lang="en-US" altLang="en-US" sz="2400" b="1">
                <a:solidFill>
                  <a:srgbClr val="FFFFFF"/>
                </a:solidFill>
              </a:rPr>
              <a:t>needs sufficient secondary-storage capacity to store the incoming messages</a:t>
            </a:r>
            <a:r>
              <a:rPr lang="en-US" altLang="en-US" sz="2400">
                <a:solidFill>
                  <a:srgbClr val="FFFFFF"/>
                </a:solidFill>
              </a:rPr>
              <a:t>, which could be long.</a:t>
            </a:r>
          </a:p>
          <a:p>
            <a:pPr algn="just" eaLnBrk="1" fontAlgn="base" hangingPunct="1">
              <a:spcBef>
                <a:spcPct val="0"/>
              </a:spcBef>
              <a:spcAft>
                <a:spcPct val="0"/>
              </a:spcAft>
            </a:pPr>
            <a:r>
              <a:rPr lang="en-US" altLang="en-US" sz="2400">
                <a:solidFill>
                  <a:srgbClr val="FFFFFF"/>
                </a:solidFill>
              </a:rPr>
              <a:t>    A </a:t>
            </a:r>
            <a:r>
              <a:rPr lang="en-US" altLang="en-US" sz="2400" b="1">
                <a:solidFill>
                  <a:srgbClr val="FFFFFF"/>
                </a:solidFill>
              </a:rPr>
              <a:t>time delay </a:t>
            </a:r>
            <a:r>
              <a:rPr lang="en-US" altLang="en-US" sz="2400">
                <a:solidFill>
                  <a:srgbClr val="FFFFFF"/>
                </a:solidFill>
              </a:rPr>
              <a:t>is introduced using this type of scheme due </a:t>
            </a:r>
            <a:r>
              <a:rPr lang="en-US" altLang="en-US" sz="2400" b="1">
                <a:solidFill>
                  <a:srgbClr val="FFFFFF"/>
                </a:solidFill>
              </a:rPr>
              <a:t>to </a:t>
            </a:r>
            <a:r>
              <a:rPr lang="en-US" altLang="en-US" sz="2800" b="1">
                <a:solidFill>
                  <a:srgbClr val="FFFFFF"/>
                </a:solidFill>
              </a:rPr>
              <a:t>store- and-forward time</a:t>
            </a:r>
            <a:r>
              <a:rPr lang="en-US" altLang="en-US" sz="2400">
                <a:solidFill>
                  <a:srgbClr val="FFFFFF"/>
                </a:solidFill>
              </a:rPr>
              <a:t>, plus the </a:t>
            </a:r>
            <a:r>
              <a:rPr lang="en-US" altLang="en-US" sz="2400" b="1">
                <a:solidFill>
                  <a:srgbClr val="FFFFFF"/>
                </a:solidFill>
              </a:rPr>
              <a:t>time required to find the next node in the transmission path. </a:t>
            </a:r>
          </a:p>
        </p:txBody>
      </p:sp>
      <p:sp>
        <p:nvSpPr>
          <p:cNvPr id="11269" name="Date Placeholder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48C026CA-1970-4EBB-955C-6EE2C0A1383D}" type="datetime1">
              <a:rPr lang="en-US" altLang="en-US" sz="1400" smtClean="0">
                <a:solidFill>
                  <a:srgbClr val="000000"/>
                </a:solidFill>
              </a:rPr>
              <a:pPr eaLnBrk="1" hangingPunct="1">
                <a:spcBef>
                  <a:spcPct val="0"/>
                </a:spcBef>
                <a:buFontTx/>
                <a:buNone/>
              </a:pPr>
              <a:t>9/11/2021</a:t>
            </a:fld>
            <a:endParaRPr lang="es-ES" altLang="en-US" sz="1400">
              <a:solidFill>
                <a:srgbClr val="000000"/>
              </a:solidFill>
            </a:endParaRPr>
          </a:p>
        </p:txBody>
      </p:sp>
    </p:spTree>
    <p:extLst>
      <p:ext uri="{BB962C8B-B14F-4D97-AF65-F5344CB8AC3E}">
        <p14:creationId xmlns:p14="http://schemas.microsoft.com/office/powerpoint/2010/main" val="4374604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3EA79024-EE69-47C3-B320-942834A5F37B}" type="datetime1">
              <a:rPr lang="en-US" altLang="en-US" sz="1400" smtClean="0">
                <a:solidFill>
                  <a:srgbClr val="000000"/>
                </a:solidFill>
              </a:rPr>
              <a:pPr eaLnBrk="1" hangingPunct="1">
                <a:spcBef>
                  <a:spcPct val="0"/>
                </a:spcBef>
                <a:buFontTx/>
                <a:buNone/>
              </a:pPr>
              <a:t>9/11/2021</a:t>
            </a:fld>
            <a:endParaRPr lang="es-ES" altLang="en-US" sz="1400">
              <a:solidFill>
                <a:srgbClr val="000000"/>
              </a:solidFill>
            </a:endParaRPr>
          </a:p>
        </p:txBody>
      </p:sp>
      <p:pic>
        <p:nvPicPr>
          <p:cNvPr id="12291"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25848" t="48363" r="21376" b="4691"/>
          <a:stretch>
            <a:fillRect/>
          </a:stretch>
        </p:blipFill>
        <p:spPr>
          <a:xfrm>
            <a:off x="250825" y="1700213"/>
            <a:ext cx="8639175" cy="4321175"/>
          </a:xfrm>
          <a:noFill/>
        </p:spPr>
      </p:pic>
      <p:sp>
        <p:nvSpPr>
          <p:cNvPr id="12292" name="Rectangle 2"/>
          <p:cNvSpPr>
            <a:spLocks noGrp="1" noChangeArrowheads="1"/>
          </p:cNvSpPr>
          <p:nvPr>
            <p:ph type="title"/>
          </p:nvPr>
        </p:nvSpPr>
        <p:spPr/>
        <p:txBody>
          <a:bodyPr/>
          <a:lstStyle/>
          <a:p>
            <a:pPr eaLnBrk="1" hangingPunct="1"/>
            <a:r>
              <a:rPr lang="en-US" altLang="en-US">
                <a:solidFill>
                  <a:schemeClr val="bg1"/>
                </a:solidFill>
              </a:rPr>
              <a:t>Message Switching</a:t>
            </a:r>
          </a:p>
        </p:txBody>
      </p:sp>
    </p:spTree>
    <p:extLst>
      <p:ext uri="{BB962C8B-B14F-4D97-AF65-F5344CB8AC3E}">
        <p14:creationId xmlns:p14="http://schemas.microsoft.com/office/powerpoint/2010/main" val="38714568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85800" y="0"/>
            <a:ext cx="7772400" cy="836613"/>
          </a:xfrm>
        </p:spPr>
        <p:txBody>
          <a:bodyPr/>
          <a:lstStyle/>
          <a:p>
            <a:pPr eaLnBrk="1" hangingPunct="1"/>
            <a:r>
              <a:rPr lang="en-US" altLang="en-US">
                <a:solidFill>
                  <a:schemeClr val="bg1"/>
                </a:solidFill>
              </a:rPr>
              <a:t>Message Switching</a:t>
            </a:r>
          </a:p>
        </p:txBody>
      </p:sp>
      <p:sp>
        <p:nvSpPr>
          <p:cNvPr id="13315" name="Rectangle 3"/>
          <p:cNvSpPr>
            <a:spLocks noChangeArrowheads="1"/>
          </p:cNvSpPr>
          <p:nvPr/>
        </p:nvSpPr>
        <p:spPr bwMode="auto">
          <a:xfrm>
            <a:off x="0" y="836613"/>
            <a:ext cx="8915400" cy="612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fontAlgn="base" hangingPunct="1">
              <a:spcBef>
                <a:spcPct val="0"/>
              </a:spcBef>
              <a:spcAft>
                <a:spcPct val="0"/>
              </a:spcAft>
              <a:buFontTx/>
              <a:buNone/>
            </a:pPr>
            <a:r>
              <a:rPr lang="en-US" altLang="en-US" sz="2800" b="1" i="1">
                <a:solidFill>
                  <a:srgbClr val="FFFFFF"/>
                </a:solidFill>
              </a:rPr>
              <a:t>Advantages:</a:t>
            </a:r>
            <a:r>
              <a:rPr lang="en-US" altLang="en-US" sz="2800">
                <a:solidFill>
                  <a:srgbClr val="FFFFFF"/>
                </a:solidFill>
              </a:rPr>
              <a:t> </a:t>
            </a:r>
          </a:p>
          <a:p>
            <a:pPr lvl="1" algn="just" fontAlgn="base">
              <a:spcBef>
                <a:spcPct val="0"/>
              </a:spcBef>
              <a:spcAft>
                <a:spcPct val="0"/>
              </a:spcAft>
              <a:buFontTx/>
              <a:buChar char="•"/>
            </a:pPr>
            <a:r>
              <a:rPr lang="en-US" altLang="en-US">
                <a:solidFill>
                  <a:srgbClr val="FFFFFF"/>
                </a:solidFill>
              </a:rPr>
              <a:t>   Channel efficiency can be greater compared to circuit-  switched systems, because more devices are </a:t>
            </a:r>
            <a:r>
              <a:rPr lang="en-US" altLang="en-US" b="1">
                <a:solidFill>
                  <a:srgbClr val="FFFFFF"/>
                </a:solidFill>
              </a:rPr>
              <a:t>sharing the  channel. </a:t>
            </a:r>
          </a:p>
          <a:p>
            <a:pPr lvl="1" algn="just" fontAlgn="base">
              <a:spcBef>
                <a:spcPct val="0"/>
              </a:spcBef>
              <a:spcAft>
                <a:spcPct val="0"/>
              </a:spcAft>
              <a:buFontTx/>
              <a:buNone/>
            </a:pPr>
            <a:endParaRPr lang="en-US" altLang="en-US" b="1">
              <a:solidFill>
                <a:srgbClr val="FFFFFF"/>
              </a:solidFill>
            </a:endParaRPr>
          </a:p>
          <a:p>
            <a:pPr lvl="1" algn="just" fontAlgn="base">
              <a:spcBef>
                <a:spcPct val="0"/>
              </a:spcBef>
              <a:spcAft>
                <a:spcPct val="0"/>
              </a:spcAft>
              <a:buFontTx/>
              <a:buChar char="•"/>
            </a:pPr>
            <a:r>
              <a:rPr lang="en-US" altLang="en-US">
                <a:solidFill>
                  <a:srgbClr val="FFFFFF"/>
                </a:solidFill>
              </a:rPr>
              <a:t>  </a:t>
            </a:r>
            <a:r>
              <a:rPr lang="en-US" altLang="en-US" b="1">
                <a:solidFill>
                  <a:srgbClr val="FFFFFF"/>
                </a:solidFill>
              </a:rPr>
              <a:t>Traffic congestion can be reduced</a:t>
            </a:r>
            <a:r>
              <a:rPr lang="en-US" altLang="en-US">
                <a:solidFill>
                  <a:srgbClr val="FFFFFF"/>
                </a:solidFill>
              </a:rPr>
              <a:t>, because messages may be temporarily stored in route. </a:t>
            </a:r>
          </a:p>
          <a:p>
            <a:pPr lvl="1" algn="just" fontAlgn="base">
              <a:spcBef>
                <a:spcPct val="0"/>
              </a:spcBef>
              <a:spcAft>
                <a:spcPct val="0"/>
              </a:spcAft>
              <a:buFontTx/>
              <a:buNone/>
            </a:pPr>
            <a:endParaRPr lang="en-US" altLang="en-US">
              <a:solidFill>
                <a:srgbClr val="FFFFFF"/>
              </a:solidFill>
            </a:endParaRPr>
          </a:p>
          <a:p>
            <a:pPr lvl="1" algn="just" fontAlgn="base">
              <a:spcBef>
                <a:spcPct val="0"/>
              </a:spcBef>
              <a:spcAft>
                <a:spcPct val="0"/>
              </a:spcAft>
              <a:buFontTx/>
              <a:buChar char="•"/>
            </a:pPr>
            <a:r>
              <a:rPr lang="en-US" altLang="en-US" b="1">
                <a:solidFill>
                  <a:srgbClr val="FFFFFF"/>
                </a:solidFill>
              </a:rPr>
              <a:t>  Message priorities </a:t>
            </a:r>
            <a:r>
              <a:rPr lang="en-US" altLang="en-US">
                <a:solidFill>
                  <a:srgbClr val="FFFFFF"/>
                </a:solidFill>
              </a:rPr>
              <a:t>can be established due to store-and-forward technique. </a:t>
            </a:r>
          </a:p>
          <a:p>
            <a:pPr lvl="1" algn="just" fontAlgn="base">
              <a:spcBef>
                <a:spcPct val="0"/>
              </a:spcBef>
              <a:spcAft>
                <a:spcPct val="0"/>
              </a:spcAft>
              <a:buFontTx/>
              <a:buNone/>
            </a:pPr>
            <a:endParaRPr lang="en-US" altLang="en-US">
              <a:solidFill>
                <a:srgbClr val="FFFFFF"/>
              </a:solidFill>
            </a:endParaRPr>
          </a:p>
          <a:p>
            <a:pPr lvl="1" algn="just" fontAlgn="base">
              <a:spcBef>
                <a:spcPct val="0"/>
              </a:spcBef>
              <a:spcAft>
                <a:spcPct val="0"/>
              </a:spcAft>
              <a:buFontTx/>
              <a:buChar char="•"/>
            </a:pPr>
            <a:r>
              <a:rPr lang="en-US" altLang="en-US" b="1">
                <a:solidFill>
                  <a:srgbClr val="FFFFFF"/>
                </a:solidFill>
              </a:rPr>
              <a:t>  Message broadcasting </a:t>
            </a:r>
            <a:r>
              <a:rPr lang="en-US" altLang="en-US">
                <a:solidFill>
                  <a:srgbClr val="FFFFFF"/>
                </a:solidFill>
              </a:rPr>
              <a:t>can be achieved with the use of  broadcast address appended in the message. </a:t>
            </a:r>
          </a:p>
        </p:txBody>
      </p:sp>
      <p:sp>
        <p:nvSpPr>
          <p:cNvPr id="1331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AF97FC7B-0FC1-49A7-A8E5-6E397F72683B}" type="datetime1">
              <a:rPr lang="en-US" altLang="en-US" sz="1400" smtClean="0">
                <a:solidFill>
                  <a:srgbClr val="000000"/>
                </a:solidFill>
              </a:rPr>
              <a:pPr eaLnBrk="1" hangingPunct="1">
                <a:spcBef>
                  <a:spcPct val="0"/>
                </a:spcBef>
                <a:buFontTx/>
                <a:buNone/>
              </a:pPr>
              <a:t>9/11/2021</a:t>
            </a:fld>
            <a:endParaRPr lang="es-ES" altLang="en-US" sz="1400">
              <a:solidFill>
                <a:srgbClr val="000000"/>
              </a:solidFill>
            </a:endParaRPr>
          </a:p>
        </p:txBody>
      </p:sp>
    </p:spTree>
    <p:extLst>
      <p:ext uri="{BB962C8B-B14F-4D97-AF65-F5344CB8AC3E}">
        <p14:creationId xmlns:p14="http://schemas.microsoft.com/office/powerpoint/2010/main" val="4147329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en-US">
                <a:solidFill>
                  <a:schemeClr val="bg1"/>
                </a:solidFill>
              </a:rPr>
              <a:t>Message Switching</a:t>
            </a:r>
          </a:p>
        </p:txBody>
      </p:sp>
      <p:sp>
        <p:nvSpPr>
          <p:cNvPr id="14339" name="Rectangle 3"/>
          <p:cNvSpPr>
            <a:spLocks noChangeArrowheads="1"/>
          </p:cNvSpPr>
          <p:nvPr/>
        </p:nvSpPr>
        <p:spPr bwMode="auto">
          <a:xfrm>
            <a:off x="0" y="1412875"/>
            <a:ext cx="9144000" cy="347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just" eaLnBrk="1" fontAlgn="base" hangingPunct="1">
              <a:spcBef>
                <a:spcPct val="0"/>
              </a:spcBef>
              <a:spcAft>
                <a:spcPct val="0"/>
              </a:spcAft>
              <a:buFontTx/>
              <a:buNone/>
            </a:pPr>
            <a:r>
              <a:rPr lang="en-US" altLang="en-US" sz="2800" b="1" i="1">
                <a:solidFill>
                  <a:srgbClr val="FFFFFF"/>
                </a:solidFill>
              </a:rPr>
              <a:t>Disadvantages:</a:t>
            </a:r>
          </a:p>
          <a:p>
            <a:pPr algn="just" eaLnBrk="1" fontAlgn="base" hangingPunct="1">
              <a:spcBef>
                <a:spcPct val="0"/>
              </a:spcBef>
              <a:spcAft>
                <a:spcPct val="0"/>
              </a:spcAft>
              <a:buFontTx/>
              <a:buNone/>
            </a:pPr>
            <a:r>
              <a:rPr lang="en-US" altLang="en-US" sz="2800">
                <a:solidFill>
                  <a:srgbClr val="FFFFFF"/>
                </a:solidFill>
              </a:rPr>
              <a:t> </a:t>
            </a:r>
          </a:p>
          <a:p>
            <a:pPr lvl="1" algn="just" fontAlgn="base">
              <a:spcBef>
                <a:spcPct val="0"/>
              </a:spcBef>
              <a:spcAft>
                <a:spcPct val="0"/>
              </a:spcAft>
              <a:buFontTx/>
              <a:buChar char="•"/>
            </a:pPr>
            <a:r>
              <a:rPr lang="en-US" altLang="en-US">
                <a:solidFill>
                  <a:srgbClr val="FFFFFF"/>
                </a:solidFill>
              </a:rPr>
              <a:t>   Message switching </a:t>
            </a:r>
            <a:r>
              <a:rPr lang="en-US" altLang="en-US" b="1">
                <a:solidFill>
                  <a:srgbClr val="FFFFFF"/>
                </a:solidFill>
              </a:rPr>
              <a:t>is not compatible </a:t>
            </a:r>
            <a:r>
              <a:rPr lang="en-US" altLang="en-US">
                <a:solidFill>
                  <a:srgbClr val="FFFFFF"/>
                </a:solidFill>
              </a:rPr>
              <a:t>with interactive  applications. </a:t>
            </a:r>
          </a:p>
          <a:p>
            <a:pPr lvl="1" algn="just" fontAlgn="base">
              <a:spcBef>
                <a:spcPct val="0"/>
              </a:spcBef>
              <a:spcAft>
                <a:spcPct val="0"/>
              </a:spcAft>
              <a:buFontTx/>
              <a:buChar char="•"/>
            </a:pPr>
            <a:r>
              <a:rPr lang="en-US" altLang="en-US">
                <a:solidFill>
                  <a:srgbClr val="FFFFFF"/>
                </a:solidFill>
              </a:rPr>
              <a:t>   Store-and-forward devices are </a:t>
            </a:r>
            <a:r>
              <a:rPr lang="en-US" altLang="en-US" b="1">
                <a:solidFill>
                  <a:srgbClr val="FFFFFF"/>
                </a:solidFill>
              </a:rPr>
              <a:t>expensive</a:t>
            </a:r>
            <a:r>
              <a:rPr lang="en-US" altLang="en-US">
                <a:solidFill>
                  <a:srgbClr val="FFFFFF"/>
                </a:solidFill>
              </a:rPr>
              <a:t>, because they must have large disks to hold potentially long messages.</a:t>
            </a:r>
          </a:p>
          <a:p>
            <a:pPr algn="just" fontAlgn="base">
              <a:spcBef>
                <a:spcPct val="0"/>
              </a:spcBef>
              <a:spcAft>
                <a:spcPct val="0"/>
              </a:spcAft>
              <a:buFontTx/>
              <a:buNone/>
            </a:pPr>
            <a:endParaRPr lang="en-US" altLang="en-US" sz="2400">
              <a:solidFill>
                <a:srgbClr val="FFFFFF"/>
              </a:solidFill>
            </a:endParaRPr>
          </a:p>
        </p:txBody>
      </p:sp>
      <p:sp>
        <p:nvSpPr>
          <p:cNvPr id="1434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8F2A795C-1BCC-43EA-B96D-9C939D88930F}" type="datetime1">
              <a:rPr lang="en-US" altLang="en-US" sz="1400" smtClean="0">
                <a:solidFill>
                  <a:srgbClr val="000000"/>
                </a:solidFill>
              </a:rPr>
              <a:pPr eaLnBrk="1" hangingPunct="1">
                <a:spcBef>
                  <a:spcPct val="0"/>
                </a:spcBef>
                <a:buFontTx/>
                <a:buNone/>
              </a:pPr>
              <a:t>9/11/2021</a:t>
            </a:fld>
            <a:endParaRPr lang="es-ES" altLang="en-US" sz="1400">
              <a:solidFill>
                <a:srgbClr val="000000"/>
              </a:solidFill>
            </a:endParaRPr>
          </a:p>
        </p:txBody>
      </p:sp>
    </p:spTree>
    <p:extLst>
      <p:ext uri="{BB962C8B-B14F-4D97-AF65-F5344CB8AC3E}">
        <p14:creationId xmlns:p14="http://schemas.microsoft.com/office/powerpoint/2010/main" val="3533157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52400"/>
            <a:ext cx="8915400" cy="6629400"/>
          </a:xfrm>
        </p:spPr>
        <p:txBody>
          <a:bodyPr>
            <a:normAutofit fontScale="92500" lnSpcReduction="20000"/>
          </a:bodyPr>
          <a:lstStyle/>
          <a:p>
            <a:pPr algn="just"/>
            <a:r>
              <a:rPr lang="en-US" dirty="0"/>
              <a:t>When several users of </a:t>
            </a:r>
            <a:r>
              <a:rPr lang="en-US" dirty="0">
                <a:hlinkClick r:id="rId2"/>
              </a:rPr>
              <a:t>telecommunications media</a:t>
            </a:r>
            <a:r>
              <a:rPr lang="en-US" dirty="0"/>
              <a:t> wish to communicate with one another, they must be organized into some form of network. </a:t>
            </a:r>
          </a:p>
          <a:p>
            <a:pPr algn="just"/>
            <a:r>
              <a:rPr lang="en-US" dirty="0"/>
              <a:t>In theory, each user can be given a direct point-to-point link to all the other users in what is known as a fully connected topology (telephone), but in practice this technique is impractical and expensive—especially for a large and dispersed network. </a:t>
            </a:r>
          </a:p>
          <a:p>
            <a:pPr algn="just"/>
            <a:r>
              <a:rPr lang="en-US" dirty="0"/>
              <a:t>This method is inefficient, since most of the links will be idle at any given time. </a:t>
            </a:r>
          </a:p>
          <a:p>
            <a:pPr algn="just"/>
            <a:r>
              <a:rPr lang="en-US" dirty="0"/>
              <a:t>Modern telecommunications networks avoid these issues by establishing a linked network of switches, or </a:t>
            </a:r>
            <a:r>
              <a:rPr lang="en-US" dirty="0">
                <a:hlinkClick r:id="rId3"/>
              </a:rPr>
              <a:t>nodes</a:t>
            </a:r>
            <a:r>
              <a:rPr lang="en-US" dirty="0"/>
              <a:t>, such that each user is connected to one of the nodes. Each link in such a network is called a </a:t>
            </a:r>
            <a:r>
              <a:rPr lang="en-US" dirty="0">
                <a:hlinkClick r:id="rId4"/>
              </a:rPr>
              <a:t>communications channel</a:t>
            </a:r>
            <a:r>
              <a:rPr lang="en-US" dirty="0"/>
              <a:t>. Wire, fiber-optic cable, and radio waves may be used for different communications channels.</a:t>
            </a:r>
          </a:p>
        </p:txBody>
      </p:sp>
    </p:spTree>
    <p:extLst>
      <p:ext uri="{BB962C8B-B14F-4D97-AF65-F5344CB8AC3E}">
        <p14:creationId xmlns:p14="http://schemas.microsoft.com/office/powerpoint/2010/main" val="16630403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905000" y="304800"/>
            <a:ext cx="5181600" cy="533400"/>
          </a:xfrm>
        </p:spPr>
        <p:txBody>
          <a:bodyPr>
            <a:normAutofit fontScale="90000"/>
          </a:bodyPr>
          <a:lstStyle/>
          <a:p>
            <a:pPr eaLnBrk="1" hangingPunct="1"/>
            <a:r>
              <a:rPr lang="en-US" altLang="en-US">
                <a:solidFill>
                  <a:schemeClr val="bg1"/>
                </a:solidFill>
              </a:rPr>
              <a:t>Packet Switching</a:t>
            </a:r>
          </a:p>
        </p:txBody>
      </p:sp>
      <p:sp>
        <p:nvSpPr>
          <p:cNvPr id="15363" name="Rectangle 3"/>
          <p:cNvSpPr>
            <a:spLocks noChangeArrowheads="1"/>
          </p:cNvSpPr>
          <p:nvPr/>
        </p:nvSpPr>
        <p:spPr bwMode="auto">
          <a:xfrm>
            <a:off x="228600" y="981075"/>
            <a:ext cx="86868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just" eaLnBrk="1" fontAlgn="base" hangingPunct="1">
              <a:spcBef>
                <a:spcPct val="0"/>
              </a:spcBef>
              <a:spcAft>
                <a:spcPct val="0"/>
              </a:spcAft>
            </a:pPr>
            <a:r>
              <a:rPr lang="en-US" altLang="en-US" sz="2400" i="1">
                <a:solidFill>
                  <a:srgbClr val="FFFFFF"/>
                </a:solidFill>
              </a:rPr>
              <a:t>   </a:t>
            </a:r>
            <a:r>
              <a:rPr lang="en-US" altLang="en-US" sz="2800" i="1">
                <a:solidFill>
                  <a:srgbClr val="FFFFFF"/>
                </a:solidFill>
              </a:rPr>
              <a:t>Packet switching </a:t>
            </a:r>
            <a:r>
              <a:rPr lang="en-US" altLang="en-US" sz="2800">
                <a:solidFill>
                  <a:srgbClr val="FFFFFF"/>
                </a:solidFill>
              </a:rPr>
              <a:t>can be seen as a solution that tries to combine the  advantages of message and circuit switching and to minimize the disadvantages of both.  </a:t>
            </a:r>
          </a:p>
          <a:p>
            <a:pPr algn="just" eaLnBrk="1" fontAlgn="base" hangingPunct="1">
              <a:spcBef>
                <a:spcPct val="0"/>
              </a:spcBef>
              <a:spcAft>
                <a:spcPct val="0"/>
              </a:spcAft>
            </a:pPr>
            <a:r>
              <a:rPr lang="en-US" altLang="en-US" sz="2800">
                <a:solidFill>
                  <a:srgbClr val="FFFFFF"/>
                </a:solidFill>
              </a:rPr>
              <a:t>  The methods of packet switching: Datagram and virtual circuit.</a:t>
            </a:r>
          </a:p>
        </p:txBody>
      </p:sp>
      <p:pic>
        <p:nvPicPr>
          <p:cNvPr id="15364" name="Picture 5" descr="C:\Swithing Tecchniques_files\packet_s.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4" y="1109792"/>
            <a:ext cx="8785225" cy="314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5" name="Date Placeholder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C8F74028-B214-4E63-8821-03507EDEDE37}" type="datetime1">
              <a:rPr lang="en-US" altLang="en-US" sz="1400" smtClean="0">
                <a:solidFill>
                  <a:srgbClr val="000000"/>
                </a:solidFill>
              </a:rPr>
              <a:pPr eaLnBrk="1" hangingPunct="1">
                <a:spcBef>
                  <a:spcPct val="0"/>
                </a:spcBef>
                <a:buFontTx/>
                <a:buNone/>
              </a:pPr>
              <a:t>9/11/2021</a:t>
            </a:fld>
            <a:endParaRPr lang="es-ES" altLang="en-US" sz="1400">
              <a:solidFill>
                <a:srgbClr val="000000"/>
              </a:solidFill>
            </a:endParaRPr>
          </a:p>
        </p:txBody>
      </p:sp>
    </p:spTree>
    <p:extLst>
      <p:ext uri="{BB962C8B-B14F-4D97-AF65-F5344CB8AC3E}">
        <p14:creationId xmlns:p14="http://schemas.microsoft.com/office/powerpoint/2010/main" val="40855667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762000" y="0"/>
            <a:ext cx="7772400" cy="908050"/>
          </a:xfrm>
        </p:spPr>
        <p:txBody>
          <a:bodyPr/>
          <a:lstStyle/>
          <a:p>
            <a:pPr eaLnBrk="1" hangingPunct="1"/>
            <a:r>
              <a:rPr lang="en-US" altLang="en-US">
                <a:solidFill>
                  <a:schemeClr val="bg1"/>
                </a:solidFill>
              </a:rPr>
              <a:t>Packet Switching</a:t>
            </a:r>
          </a:p>
        </p:txBody>
      </p:sp>
      <p:sp>
        <p:nvSpPr>
          <p:cNvPr id="16387" name="Rectangle 3"/>
          <p:cNvSpPr>
            <a:spLocks noChangeArrowheads="1"/>
          </p:cNvSpPr>
          <p:nvPr/>
        </p:nvSpPr>
        <p:spPr bwMode="auto">
          <a:xfrm>
            <a:off x="0" y="692150"/>
            <a:ext cx="9144000" cy="631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just" eaLnBrk="1" fontAlgn="base" hangingPunct="1">
              <a:spcBef>
                <a:spcPct val="0"/>
              </a:spcBef>
              <a:spcAft>
                <a:spcPct val="0"/>
              </a:spcAft>
            </a:pPr>
            <a:r>
              <a:rPr lang="en-US" altLang="en-US" sz="2800">
                <a:solidFill>
                  <a:srgbClr val="FFFFFF"/>
                </a:solidFill>
              </a:rPr>
              <a:t>   In both packet switching methods, a message is broken into small parts, called </a:t>
            </a:r>
            <a:r>
              <a:rPr lang="en-US" altLang="en-US" b="1" i="1">
                <a:solidFill>
                  <a:srgbClr val="000000"/>
                </a:solidFill>
              </a:rPr>
              <a:t>packets</a:t>
            </a:r>
            <a:r>
              <a:rPr lang="en-US" altLang="en-US" sz="2800">
                <a:solidFill>
                  <a:srgbClr val="000000"/>
                </a:solidFill>
              </a:rPr>
              <a:t>.</a:t>
            </a:r>
            <a:r>
              <a:rPr lang="en-US" altLang="en-US" sz="2800">
                <a:solidFill>
                  <a:srgbClr val="FFFFFF"/>
                </a:solidFill>
              </a:rPr>
              <a:t> </a:t>
            </a:r>
          </a:p>
          <a:p>
            <a:pPr algn="just" eaLnBrk="1" fontAlgn="base" hangingPunct="1">
              <a:spcBef>
                <a:spcPct val="0"/>
              </a:spcBef>
              <a:spcAft>
                <a:spcPct val="0"/>
              </a:spcAft>
            </a:pPr>
            <a:r>
              <a:rPr lang="en-US" altLang="en-US" sz="2800">
                <a:solidFill>
                  <a:srgbClr val="FFFFFF"/>
                </a:solidFill>
              </a:rPr>
              <a:t>   Each packet is tagged with appropriate source and destination </a:t>
            </a:r>
            <a:r>
              <a:rPr lang="en-US" altLang="en-US" b="1" i="1">
                <a:solidFill>
                  <a:srgbClr val="000000"/>
                </a:solidFill>
              </a:rPr>
              <a:t>addresses.</a:t>
            </a:r>
            <a:r>
              <a:rPr lang="en-US" altLang="en-US" sz="2800">
                <a:solidFill>
                  <a:srgbClr val="FFFFFF"/>
                </a:solidFill>
              </a:rPr>
              <a:t> </a:t>
            </a:r>
          </a:p>
          <a:p>
            <a:pPr algn="just" eaLnBrk="1" fontAlgn="base" hangingPunct="1">
              <a:spcBef>
                <a:spcPct val="0"/>
              </a:spcBef>
              <a:spcAft>
                <a:spcPct val="0"/>
              </a:spcAft>
            </a:pPr>
            <a:r>
              <a:rPr lang="en-US" altLang="en-US" sz="2800">
                <a:solidFill>
                  <a:srgbClr val="FFFFFF"/>
                </a:solidFill>
              </a:rPr>
              <a:t>   Since packets have a strictly defined maximum length, they can be stored in </a:t>
            </a:r>
            <a:r>
              <a:rPr lang="en-US" altLang="en-US" b="1" i="1">
                <a:solidFill>
                  <a:srgbClr val="000000"/>
                </a:solidFill>
              </a:rPr>
              <a:t>main memory </a:t>
            </a:r>
            <a:r>
              <a:rPr lang="en-US" altLang="en-US" sz="2800">
                <a:solidFill>
                  <a:srgbClr val="FFFFFF"/>
                </a:solidFill>
              </a:rPr>
              <a:t>instead of disk, therefore access delay and cost are minimized.</a:t>
            </a:r>
          </a:p>
          <a:p>
            <a:pPr algn="just" eaLnBrk="1" fontAlgn="base" hangingPunct="1">
              <a:spcBef>
                <a:spcPct val="0"/>
              </a:spcBef>
              <a:spcAft>
                <a:spcPct val="0"/>
              </a:spcAft>
            </a:pPr>
            <a:r>
              <a:rPr lang="en-US" altLang="en-US" sz="2800">
                <a:solidFill>
                  <a:srgbClr val="FFFFFF"/>
                </a:solidFill>
              </a:rPr>
              <a:t>   Also the transmission speeds, between nodes, are optimized.</a:t>
            </a:r>
          </a:p>
          <a:p>
            <a:pPr algn="just" eaLnBrk="1" fontAlgn="base" hangingPunct="1">
              <a:spcBef>
                <a:spcPct val="0"/>
              </a:spcBef>
              <a:spcAft>
                <a:spcPct val="0"/>
              </a:spcAft>
            </a:pPr>
            <a:r>
              <a:rPr lang="en-US" altLang="en-US" sz="2800">
                <a:solidFill>
                  <a:srgbClr val="FFFFFF"/>
                </a:solidFill>
              </a:rPr>
              <a:t>   With current technology, packets are generally accepted onto the network on a first-come, first-served FIFO </a:t>
            </a:r>
            <a:r>
              <a:rPr lang="en-US" altLang="en-US" b="1" i="1">
                <a:solidFill>
                  <a:srgbClr val="000000"/>
                </a:solidFill>
              </a:rPr>
              <a:t>basis</a:t>
            </a:r>
            <a:r>
              <a:rPr lang="en-US" altLang="en-US" sz="2800">
                <a:solidFill>
                  <a:srgbClr val="FFFFFF"/>
                </a:solidFill>
              </a:rPr>
              <a:t>. If the network becomes overloaded, packets are delayed or discarded (``dropped''). </a:t>
            </a:r>
          </a:p>
          <a:p>
            <a:pPr algn="just" fontAlgn="base">
              <a:spcBef>
                <a:spcPct val="0"/>
              </a:spcBef>
              <a:spcAft>
                <a:spcPct val="0"/>
              </a:spcAft>
              <a:buFontTx/>
              <a:buNone/>
            </a:pPr>
            <a:endParaRPr lang="en-US" altLang="en-US" sz="2800">
              <a:solidFill>
                <a:srgbClr val="FFFFFF"/>
              </a:solidFill>
            </a:endParaRPr>
          </a:p>
        </p:txBody>
      </p:sp>
      <p:sp>
        <p:nvSpPr>
          <p:cNvPr id="1638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A9E2762A-2B07-4B6C-92AF-FBB2837D0874}" type="datetime1">
              <a:rPr lang="en-US" altLang="en-US" sz="1400" smtClean="0">
                <a:solidFill>
                  <a:srgbClr val="000000"/>
                </a:solidFill>
              </a:rPr>
              <a:pPr eaLnBrk="1" hangingPunct="1">
                <a:spcBef>
                  <a:spcPct val="0"/>
                </a:spcBef>
                <a:buFontTx/>
                <a:buNone/>
              </a:pPr>
              <a:t>9/11/2021</a:t>
            </a:fld>
            <a:endParaRPr lang="es-ES" altLang="en-US" sz="1400">
              <a:solidFill>
                <a:srgbClr val="000000"/>
              </a:solidFill>
            </a:endParaRPr>
          </a:p>
        </p:txBody>
      </p:sp>
    </p:spTree>
    <p:extLst>
      <p:ext uri="{BB962C8B-B14F-4D97-AF65-F5344CB8AC3E}">
        <p14:creationId xmlns:p14="http://schemas.microsoft.com/office/powerpoint/2010/main" val="30456940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286000" y="228600"/>
            <a:ext cx="4800600" cy="457200"/>
          </a:xfrm>
        </p:spPr>
        <p:txBody>
          <a:bodyPr>
            <a:normAutofit fontScale="90000"/>
          </a:bodyPr>
          <a:lstStyle/>
          <a:p>
            <a:pPr eaLnBrk="1" hangingPunct="1"/>
            <a:r>
              <a:rPr lang="en-US" altLang="en-US">
                <a:solidFill>
                  <a:schemeClr val="bg1"/>
                </a:solidFill>
              </a:rPr>
              <a:t>Packet size</a:t>
            </a:r>
          </a:p>
        </p:txBody>
      </p:sp>
      <p:sp>
        <p:nvSpPr>
          <p:cNvPr id="17411" name="Rectangle 3"/>
          <p:cNvSpPr>
            <a:spLocks noGrp="1" noChangeArrowheads="1"/>
          </p:cNvSpPr>
          <p:nvPr>
            <p:ph type="body" idx="1"/>
          </p:nvPr>
        </p:nvSpPr>
        <p:spPr>
          <a:xfrm>
            <a:off x="179388" y="981075"/>
            <a:ext cx="8736012" cy="3590925"/>
          </a:xfrm>
        </p:spPr>
        <p:txBody>
          <a:bodyPr/>
          <a:lstStyle/>
          <a:p>
            <a:pPr algn="just" eaLnBrk="1" hangingPunct="1"/>
            <a:r>
              <a:rPr lang="en-US" altLang="en-US" sz="2800">
                <a:solidFill>
                  <a:schemeClr val="bg1"/>
                </a:solidFill>
                <a:latin typeface="Georgia" pitchFamily="18" charset="0"/>
              </a:rPr>
              <a:t>The size of the packet can vary from 180 bits, the size for the Data kit® virtual circuit switch designed by Bell Labs for communications and business applications.</a:t>
            </a:r>
          </a:p>
          <a:p>
            <a:pPr algn="just" eaLnBrk="1" hangingPunct="1"/>
            <a:r>
              <a:rPr lang="en-US" altLang="en-US" sz="2800">
                <a:solidFill>
                  <a:schemeClr val="bg1"/>
                </a:solidFill>
                <a:latin typeface="Georgia" pitchFamily="18" charset="0"/>
              </a:rPr>
              <a:t>To 1,024 or 2,048 bits for the 1PSS® switch, also designed by Bell Labs for public data networking; to 53 bytes for ATM switching, such as Lucent Technologies' packet switches.</a:t>
            </a:r>
          </a:p>
          <a:p>
            <a:pPr eaLnBrk="1" hangingPunct="1"/>
            <a:endParaRPr lang="en-US" altLang="en-US" sz="2400"/>
          </a:p>
        </p:txBody>
      </p:sp>
      <p:sp>
        <p:nvSpPr>
          <p:cNvPr id="1741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586FE3E7-0C19-4ED1-831C-EF7CE3D4B4FD}" type="datetime1">
              <a:rPr lang="en-US" altLang="en-US" sz="1400" smtClean="0">
                <a:solidFill>
                  <a:srgbClr val="000000"/>
                </a:solidFill>
              </a:rPr>
              <a:pPr eaLnBrk="1" hangingPunct="1">
                <a:spcBef>
                  <a:spcPct val="0"/>
                </a:spcBef>
                <a:buFontTx/>
                <a:buNone/>
              </a:pPr>
              <a:t>9/11/2021</a:t>
            </a:fld>
            <a:endParaRPr lang="es-ES" altLang="en-US" sz="1400">
              <a:solidFill>
                <a:srgbClr val="000000"/>
              </a:solidFill>
            </a:endParaRPr>
          </a:p>
        </p:txBody>
      </p:sp>
    </p:spTree>
    <p:extLst>
      <p:ext uri="{BB962C8B-B14F-4D97-AF65-F5344CB8AC3E}">
        <p14:creationId xmlns:p14="http://schemas.microsoft.com/office/powerpoint/2010/main" val="10110002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85800" y="228600"/>
            <a:ext cx="7772400" cy="533400"/>
          </a:xfrm>
        </p:spPr>
        <p:txBody>
          <a:bodyPr>
            <a:normAutofit fontScale="90000"/>
          </a:bodyPr>
          <a:lstStyle/>
          <a:p>
            <a:pPr eaLnBrk="1" hangingPunct="1"/>
            <a:r>
              <a:rPr lang="en-US" altLang="en-US">
                <a:solidFill>
                  <a:schemeClr val="bg1"/>
                </a:solidFill>
              </a:rPr>
              <a:t>Packet switching</a:t>
            </a:r>
          </a:p>
        </p:txBody>
      </p:sp>
      <p:sp>
        <p:nvSpPr>
          <p:cNvPr id="18435" name="Rectangle 3"/>
          <p:cNvSpPr>
            <a:spLocks noGrp="1" noChangeArrowheads="1"/>
          </p:cNvSpPr>
          <p:nvPr>
            <p:ph type="body" idx="1"/>
          </p:nvPr>
        </p:nvSpPr>
        <p:spPr>
          <a:xfrm>
            <a:off x="0" y="765175"/>
            <a:ext cx="9144000" cy="5559425"/>
          </a:xfrm>
        </p:spPr>
        <p:txBody>
          <a:bodyPr/>
          <a:lstStyle/>
          <a:p>
            <a:pPr algn="just" eaLnBrk="1" hangingPunct="1">
              <a:lnSpc>
                <a:spcPct val="90000"/>
              </a:lnSpc>
            </a:pPr>
            <a:r>
              <a:rPr lang="en-US" altLang="en-US" sz="2400">
                <a:solidFill>
                  <a:schemeClr val="bg1"/>
                </a:solidFill>
              </a:rPr>
              <a:t>The analog signal from your </a:t>
            </a:r>
            <a:r>
              <a:rPr lang="en-US" altLang="en-US" sz="2800" b="1"/>
              <a:t>phone</a:t>
            </a:r>
            <a:r>
              <a:rPr lang="en-US" altLang="en-US" sz="2400">
                <a:solidFill>
                  <a:schemeClr val="bg1"/>
                </a:solidFill>
              </a:rPr>
              <a:t> is converted into a digital data stream. That series of digital bits is then divided into relatively tiny clusters of bits, called </a:t>
            </a:r>
            <a:r>
              <a:rPr lang="en-US" altLang="en-US" sz="2400" b="1">
                <a:solidFill>
                  <a:schemeClr val="bg1"/>
                </a:solidFill>
              </a:rPr>
              <a:t>packets.</a:t>
            </a:r>
            <a:r>
              <a:rPr lang="en-US" altLang="en-US" sz="2400">
                <a:solidFill>
                  <a:schemeClr val="bg1"/>
                </a:solidFill>
              </a:rPr>
              <a:t> Each packet has at its beginning the digital address -- a long number -- to which it is being sent. The system blasts out all those tiny packets, as fast as it can, and they travel across the nation's digital backbone systems to their destination: the telephone, or rather the telephone system, of the person you're calling. </a:t>
            </a:r>
          </a:p>
          <a:p>
            <a:pPr algn="just" eaLnBrk="1" hangingPunct="1">
              <a:lnSpc>
                <a:spcPct val="90000"/>
              </a:lnSpc>
            </a:pPr>
            <a:r>
              <a:rPr lang="en-US" altLang="en-US" sz="2400">
                <a:solidFill>
                  <a:schemeClr val="bg1"/>
                </a:solidFill>
              </a:rPr>
              <a:t>They do not necessarily travel together; they do </a:t>
            </a:r>
            <a:r>
              <a:rPr lang="en-US" altLang="en-US" sz="2800" b="1"/>
              <a:t>not travel </a:t>
            </a:r>
            <a:r>
              <a:rPr lang="en-US" altLang="en-US" sz="2400">
                <a:solidFill>
                  <a:schemeClr val="bg1"/>
                </a:solidFill>
              </a:rPr>
              <a:t>sequentially. They don't even all travel via the </a:t>
            </a:r>
            <a:r>
              <a:rPr lang="en-US" altLang="en-US" sz="2800" b="1"/>
              <a:t>same route</a:t>
            </a:r>
            <a:r>
              <a:rPr lang="en-US" altLang="en-US" sz="2400">
                <a:solidFill>
                  <a:schemeClr val="bg1"/>
                </a:solidFill>
              </a:rPr>
              <a:t>. But eventually they arrive at the right point -- that digital address added to the front of each string of digital data -- and at their destination are reassembled into the correct order, then converted to analog form, so your friend can understand what you're saying. </a:t>
            </a:r>
          </a:p>
          <a:p>
            <a:pPr eaLnBrk="1" hangingPunct="1">
              <a:lnSpc>
                <a:spcPct val="90000"/>
              </a:lnSpc>
            </a:pPr>
            <a:endParaRPr lang="en-US" altLang="en-US" sz="2400">
              <a:solidFill>
                <a:srgbClr val="000000"/>
              </a:solidFill>
            </a:endParaRPr>
          </a:p>
          <a:p>
            <a:pPr eaLnBrk="1" hangingPunct="1">
              <a:lnSpc>
                <a:spcPct val="90000"/>
              </a:lnSpc>
            </a:pPr>
            <a:endParaRPr lang="en-US" altLang="en-US" sz="2000"/>
          </a:p>
        </p:txBody>
      </p:sp>
      <p:sp>
        <p:nvSpPr>
          <p:cNvPr id="1843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3A4BD370-9C51-438C-AF4B-13B50AEBB09B}" type="datetime1">
              <a:rPr lang="en-US" altLang="en-US" sz="1400" smtClean="0">
                <a:solidFill>
                  <a:srgbClr val="000000"/>
                </a:solidFill>
              </a:rPr>
              <a:pPr eaLnBrk="1" hangingPunct="1">
                <a:spcBef>
                  <a:spcPct val="0"/>
                </a:spcBef>
                <a:buFontTx/>
                <a:buNone/>
              </a:pPr>
              <a:t>9/11/2021</a:t>
            </a:fld>
            <a:endParaRPr lang="es-ES" altLang="en-US" sz="1400">
              <a:solidFill>
                <a:srgbClr val="000000"/>
              </a:solidFill>
            </a:endParaRPr>
          </a:p>
        </p:txBody>
      </p:sp>
    </p:spTree>
    <p:extLst>
      <p:ext uri="{BB962C8B-B14F-4D97-AF65-F5344CB8AC3E}">
        <p14:creationId xmlns:p14="http://schemas.microsoft.com/office/powerpoint/2010/main" val="33507766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85800" y="228600"/>
            <a:ext cx="7772400" cy="762000"/>
          </a:xfrm>
        </p:spPr>
        <p:txBody>
          <a:bodyPr/>
          <a:lstStyle/>
          <a:p>
            <a:pPr eaLnBrk="1" hangingPunct="1"/>
            <a:r>
              <a:rPr lang="en-US" altLang="en-US">
                <a:solidFill>
                  <a:schemeClr val="bg1"/>
                </a:solidFill>
              </a:rPr>
              <a:t>Packet Switching: Datagram</a:t>
            </a:r>
          </a:p>
        </p:txBody>
      </p:sp>
      <p:sp>
        <p:nvSpPr>
          <p:cNvPr id="19459" name="Rectangle 3"/>
          <p:cNvSpPr>
            <a:spLocks noChangeArrowheads="1"/>
          </p:cNvSpPr>
          <p:nvPr/>
        </p:nvSpPr>
        <p:spPr bwMode="auto">
          <a:xfrm>
            <a:off x="0" y="1052513"/>
            <a:ext cx="9144000" cy="498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just" eaLnBrk="1" fontAlgn="base" hangingPunct="1">
              <a:spcBef>
                <a:spcPct val="0"/>
              </a:spcBef>
              <a:spcAft>
                <a:spcPct val="0"/>
              </a:spcAft>
            </a:pPr>
            <a:r>
              <a:rPr lang="en-US" altLang="en-US" sz="2400">
                <a:solidFill>
                  <a:srgbClr val="FFFFFF"/>
                </a:solidFill>
              </a:rPr>
              <a:t>  Datagram packet switching is similar to message switching in that each packet is a </a:t>
            </a:r>
            <a:r>
              <a:rPr lang="en-US" altLang="en-US" sz="2800" b="1">
                <a:solidFill>
                  <a:srgbClr val="000000"/>
                </a:solidFill>
              </a:rPr>
              <a:t>self-contained</a:t>
            </a:r>
            <a:r>
              <a:rPr lang="en-US" altLang="en-US" sz="2400">
                <a:solidFill>
                  <a:srgbClr val="FFFFFF"/>
                </a:solidFill>
              </a:rPr>
              <a:t> unit with complete addressing information attached. </a:t>
            </a:r>
          </a:p>
          <a:p>
            <a:pPr algn="just" eaLnBrk="1" fontAlgn="base" hangingPunct="1">
              <a:spcBef>
                <a:spcPct val="0"/>
              </a:spcBef>
              <a:spcAft>
                <a:spcPct val="0"/>
              </a:spcAft>
            </a:pPr>
            <a:r>
              <a:rPr lang="en-US" altLang="en-US" sz="2400">
                <a:solidFill>
                  <a:srgbClr val="FFFFFF"/>
                </a:solidFill>
              </a:rPr>
              <a:t>  This fact allows packets to take a variety of possible paths  through the network. </a:t>
            </a:r>
          </a:p>
          <a:p>
            <a:pPr algn="just" eaLnBrk="1" fontAlgn="base" hangingPunct="1">
              <a:spcBef>
                <a:spcPct val="0"/>
              </a:spcBef>
              <a:spcAft>
                <a:spcPct val="0"/>
              </a:spcAft>
            </a:pPr>
            <a:r>
              <a:rPr lang="en-US" altLang="en-US" sz="2400">
                <a:solidFill>
                  <a:srgbClr val="FFFFFF"/>
                </a:solidFill>
              </a:rPr>
              <a:t>  So the packets, each with the same destination address, do not follow the same route, and they may arrive out of sequence at the exit point node (or the destination). </a:t>
            </a:r>
          </a:p>
          <a:p>
            <a:pPr algn="just" eaLnBrk="1" fontAlgn="base" hangingPunct="1">
              <a:spcBef>
                <a:spcPct val="0"/>
              </a:spcBef>
              <a:spcAft>
                <a:spcPct val="0"/>
              </a:spcAft>
            </a:pPr>
            <a:r>
              <a:rPr lang="en-US" altLang="en-US" sz="2400">
                <a:solidFill>
                  <a:srgbClr val="FFFFFF"/>
                </a:solidFill>
              </a:rPr>
              <a:t> Reordering is done at the destination point based on the sequence number of the packets. </a:t>
            </a:r>
          </a:p>
          <a:p>
            <a:pPr algn="just" eaLnBrk="1" fontAlgn="base" hangingPunct="1">
              <a:spcBef>
                <a:spcPct val="0"/>
              </a:spcBef>
              <a:spcAft>
                <a:spcPct val="0"/>
              </a:spcAft>
            </a:pPr>
            <a:r>
              <a:rPr lang="en-US" altLang="en-US" sz="2400">
                <a:solidFill>
                  <a:srgbClr val="FFFFFF"/>
                </a:solidFill>
              </a:rPr>
              <a:t> It is possible for a packet to be destroyed if one of the nodes on its way is crashed momentarily. Thus all its queued packets may be lost</a:t>
            </a:r>
            <a:r>
              <a:rPr lang="en-US" altLang="en-US" sz="1800">
                <a:solidFill>
                  <a:srgbClr val="000000"/>
                </a:solidFill>
              </a:rPr>
              <a:t>.</a:t>
            </a:r>
          </a:p>
        </p:txBody>
      </p:sp>
      <p:sp>
        <p:nvSpPr>
          <p:cNvPr id="1946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70A57B7F-D118-4B23-AA35-2538ABFA540D}" type="datetime1">
              <a:rPr lang="en-US" altLang="en-US" sz="1400" smtClean="0">
                <a:solidFill>
                  <a:srgbClr val="000000"/>
                </a:solidFill>
              </a:rPr>
              <a:pPr eaLnBrk="1" hangingPunct="1">
                <a:spcBef>
                  <a:spcPct val="0"/>
                </a:spcBef>
                <a:buFontTx/>
                <a:buNone/>
              </a:pPr>
              <a:t>9/11/2021</a:t>
            </a:fld>
            <a:endParaRPr lang="es-ES" altLang="en-US" sz="1400">
              <a:solidFill>
                <a:srgbClr val="000000"/>
              </a:solidFill>
            </a:endParaRPr>
          </a:p>
        </p:txBody>
      </p:sp>
    </p:spTree>
    <p:extLst>
      <p:ext uri="{BB962C8B-B14F-4D97-AF65-F5344CB8AC3E}">
        <p14:creationId xmlns:p14="http://schemas.microsoft.com/office/powerpoint/2010/main" val="4329528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0" y="0"/>
            <a:ext cx="9144000" cy="990600"/>
          </a:xfrm>
        </p:spPr>
        <p:txBody>
          <a:bodyPr/>
          <a:lstStyle/>
          <a:p>
            <a:pPr eaLnBrk="1" hangingPunct="1"/>
            <a:r>
              <a:rPr lang="en-US" altLang="en-US">
                <a:solidFill>
                  <a:schemeClr val="bg1"/>
                </a:solidFill>
              </a:rPr>
              <a:t>Packet Switching: Virtual Circuit</a:t>
            </a:r>
          </a:p>
        </p:txBody>
      </p:sp>
      <p:sp>
        <p:nvSpPr>
          <p:cNvPr id="20483" name="Rectangle 3"/>
          <p:cNvSpPr>
            <a:spLocks noChangeArrowheads="1"/>
          </p:cNvSpPr>
          <p:nvPr/>
        </p:nvSpPr>
        <p:spPr bwMode="auto">
          <a:xfrm>
            <a:off x="0" y="908050"/>
            <a:ext cx="9144000" cy="544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just" eaLnBrk="1" fontAlgn="base" hangingPunct="1">
              <a:spcBef>
                <a:spcPct val="0"/>
              </a:spcBef>
              <a:spcAft>
                <a:spcPct val="0"/>
              </a:spcAft>
            </a:pPr>
            <a:r>
              <a:rPr lang="en-US" altLang="en-US" sz="2400">
                <a:solidFill>
                  <a:srgbClr val="FFFFFF"/>
                </a:solidFill>
              </a:rPr>
              <a:t>   In the virtual circuit approach, a preplanned route is established </a:t>
            </a:r>
          </a:p>
          <a:p>
            <a:pPr algn="just" eaLnBrk="1" fontAlgn="base" hangingPunct="1">
              <a:spcBef>
                <a:spcPct val="0"/>
              </a:spcBef>
              <a:spcAft>
                <a:spcPct val="0"/>
              </a:spcAft>
              <a:buFontTx/>
              <a:buNone/>
            </a:pPr>
            <a:r>
              <a:rPr lang="en-US" altLang="en-US" sz="2400">
                <a:solidFill>
                  <a:srgbClr val="FFFFFF"/>
                </a:solidFill>
              </a:rPr>
              <a:t>    before any data packets are sent. </a:t>
            </a:r>
          </a:p>
          <a:p>
            <a:pPr algn="just" eaLnBrk="1" fontAlgn="base" hangingPunct="1">
              <a:spcBef>
                <a:spcPct val="0"/>
              </a:spcBef>
              <a:spcAft>
                <a:spcPct val="0"/>
              </a:spcAft>
            </a:pPr>
            <a:r>
              <a:rPr lang="en-US" altLang="en-US" sz="2400">
                <a:solidFill>
                  <a:srgbClr val="FFFFFF"/>
                </a:solidFill>
              </a:rPr>
              <a:t>  A logical connection is established when </a:t>
            </a:r>
          </a:p>
          <a:p>
            <a:pPr algn="just" eaLnBrk="1" fontAlgn="base" hangingPunct="1">
              <a:spcBef>
                <a:spcPct val="0"/>
              </a:spcBef>
              <a:spcAft>
                <a:spcPct val="0"/>
              </a:spcAft>
              <a:buFont typeface="Wingdings" pitchFamily="2" charset="2"/>
              <a:buChar char="Ø"/>
            </a:pPr>
            <a:r>
              <a:rPr lang="en-US" altLang="en-US" sz="2400">
                <a:solidFill>
                  <a:srgbClr val="FFFFFF"/>
                </a:solidFill>
              </a:rPr>
              <a:t>      a sender send a "</a:t>
            </a:r>
            <a:r>
              <a:rPr lang="en-US" altLang="en-US" sz="2800" b="1">
                <a:solidFill>
                  <a:srgbClr val="000000"/>
                </a:solidFill>
              </a:rPr>
              <a:t>call  request packet</a:t>
            </a:r>
            <a:r>
              <a:rPr lang="en-US" altLang="en-US" sz="2400">
                <a:solidFill>
                  <a:srgbClr val="FFFFFF"/>
                </a:solidFill>
              </a:rPr>
              <a:t>" to the receiver and the receiver send back an acknowledge packet "</a:t>
            </a:r>
            <a:r>
              <a:rPr lang="en-US" altLang="en-US" sz="2800" b="1">
                <a:solidFill>
                  <a:srgbClr val="000000"/>
                </a:solidFill>
              </a:rPr>
              <a:t>call accepted packet</a:t>
            </a:r>
            <a:r>
              <a:rPr lang="en-US" altLang="en-US" sz="2400">
                <a:solidFill>
                  <a:srgbClr val="FFFFFF"/>
                </a:solidFill>
              </a:rPr>
              <a:t>" to the sender if the  receiver agrees on conversational  parameters.</a:t>
            </a:r>
          </a:p>
          <a:p>
            <a:pPr algn="just" eaLnBrk="1" fontAlgn="base" hangingPunct="1">
              <a:spcBef>
                <a:spcPct val="0"/>
              </a:spcBef>
              <a:spcAft>
                <a:spcPct val="0"/>
              </a:spcAft>
            </a:pPr>
            <a:r>
              <a:rPr lang="en-US" altLang="en-US" sz="2400">
                <a:solidFill>
                  <a:srgbClr val="FFFFFF"/>
                </a:solidFill>
              </a:rPr>
              <a:t>  The conversational parameters can be maximum packet sizes, path to be taken, and other variables necessary to establish and maintain the conversation. </a:t>
            </a:r>
          </a:p>
          <a:p>
            <a:pPr algn="just" eaLnBrk="1" fontAlgn="base" hangingPunct="1">
              <a:spcBef>
                <a:spcPct val="0"/>
              </a:spcBef>
              <a:spcAft>
                <a:spcPct val="0"/>
              </a:spcAft>
            </a:pPr>
            <a:r>
              <a:rPr lang="en-US" altLang="en-US" sz="2400">
                <a:solidFill>
                  <a:srgbClr val="FFFFFF"/>
                </a:solidFill>
              </a:rPr>
              <a:t> Virtual circuits imply acknowledgements, flow control, and error control, so virtual circuits are reliable.</a:t>
            </a:r>
          </a:p>
          <a:p>
            <a:pPr algn="just" eaLnBrk="1" fontAlgn="base" hangingPunct="1">
              <a:spcBef>
                <a:spcPct val="0"/>
              </a:spcBef>
              <a:spcAft>
                <a:spcPct val="0"/>
              </a:spcAft>
            </a:pPr>
            <a:r>
              <a:rPr lang="en-US" altLang="en-US" sz="2400">
                <a:solidFill>
                  <a:srgbClr val="FFFFFF"/>
                </a:solidFill>
              </a:rPr>
              <a:t> That is, they have the capability to inform upper-protocol layers  if a transmission problem occurs. </a:t>
            </a:r>
          </a:p>
        </p:txBody>
      </p:sp>
      <p:sp>
        <p:nvSpPr>
          <p:cNvPr id="2048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19698346-9400-4504-A9F7-59066287BE72}" type="datetime1">
              <a:rPr lang="en-US" altLang="en-US" sz="1400" smtClean="0">
                <a:solidFill>
                  <a:srgbClr val="000000"/>
                </a:solidFill>
              </a:rPr>
              <a:pPr eaLnBrk="1" hangingPunct="1">
                <a:spcBef>
                  <a:spcPct val="0"/>
                </a:spcBef>
                <a:buFontTx/>
                <a:buNone/>
              </a:pPr>
              <a:t>9/11/2021</a:t>
            </a:fld>
            <a:endParaRPr lang="es-ES" altLang="en-US" sz="1400">
              <a:solidFill>
                <a:srgbClr val="000000"/>
              </a:solidFill>
            </a:endParaRPr>
          </a:p>
        </p:txBody>
      </p:sp>
    </p:spTree>
    <p:extLst>
      <p:ext uri="{BB962C8B-B14F-4D97-AF65-F5344CB8AC3E}">
        <p14:creationId xmlns:p14="http://schemas.microsoft.com/office/powerpoint/2010/main" val="35155908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en-US">
                <a:solidFill>
                  <a:schemeClr val="bg1"/>
                </a:solidFill>
              </a:rPr>
              <a:t>Packet Switching:Virtual Circuit</a:t>
            </a:r>
          </a:p>
        </p:txBody>
      </p:sp>
      <p:sp>
        <p:nvSpPr>
          <p:cNvPr id="21507" name="Rectangle 3"/>
          <p:cNvSpPr>
            <a:spLocks noChangeArrowheads="1"/>
          </p:cNvSpPr>
          <p:nvPr/>
        </p:nvSpPr>
        <p:spPr bwMode="auto">
          <a:xfrm>
            <a:off x="0" y="1268413"/>
            <a:ext cx="9144000" cy="5110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just" eaLnBrk="1" fontAlgn="base" hangingPunct="1">
              <a:spcBef>
                <a:spcPct val="0"/>
              </a:spcBef>
              <a:spcAft>
                <a:spcPct val="0"/>
              </a:spcAft>
            </a:pPr>
            <a:r>
              <a:rPr lang="en-US" altLang="en-US" sz="2800">
                <a:solidFill>
                  <a:srgbClr val="FFFFFF"/>
                </a:solidFill>
              </a:rPr>
              <a:t>   In virtual circuit, the route between stations does not mean that this is a dedicated path, as in circuit switching. </a:t>
            </a:r>
          </a:p>
          <a:p>
            <a:pPr algn="just" eaLnBrk="1" fontAlgn="base" hangingPunct="1">
              <a:spcBef>
                <a:spcPct val="0"/>
              </a:spcBef>
              <a:spcAft>
                <a:spcPct val="0"/>
              </a:spcAft>
            </a:pPr>
            <a:r>
              <a:rPr lang="en-US" altLang="en-US" sz="2800">
                <a:solidFill>
                  <a:srgbClr val="FFFFFF"/>
                </a:solidFill>
              </a:rPr>
              <a:t>  A packet is still buffered at each node and queued for output over a line. </a:t>
            </a:r>
          </a:p>
          <a:p>
            <a:pPr algn="just" eaLnBrk="1" fontAlgn="base" hangingPunct="1">
              <a:spcBef>
                <a:spcPct val="0"/>
              </a:spcBef>
              <a:spcAft>
                <a:spcPct val="0"/>
              </a:spcAft>
            </a:pPr>
            <a:r>
              <a:rPr lang="en-US" altLang="en-US" sz="2800">
                <a:solidFill>
                  <a:srgbClr val="FFFFFF"/>
                </a:solidFill>
              </a:rPr>
              <a:t>  The difference between virtual circuit and datagram approaches:</a:t>
            </a:r>
          </a:p>
          <a:p>
            <a:pPr algn="just" eaLnBrk="1" fontAlgn="base" hangingPunct="1">
              <a:spcBef>
                <a:spcPct val="0"/>
              </a:spcBef>
              <a:spcAft>
                <a:spcPct val="0"/>
              </a:spcAft>
              <a:buFont typeface="Wingdings" pitchFamily="2" charset="2"/>
              <a:buChar char="Ø"/>
            </a:pPr>
            <a:r>
              <a:rPr lang="en-US" altLang="en-US" sz="2800">
                <a:solidFill>
                  <a:srgbClr val="FFFFFF"/>
                </a:solidFill>
              </a:rPr>
              <a:t>  With virtual circuit, the node does not need to make a routing decision for each packet.</a:t>
            </a:r>
          </a:p>
          <a:p>
            <a:pPr algn="just" eaLnBrk="1" fontAlgn="base" hangingPunct="1">
              <a:spcBef>
                <a:spcPct val="0"/>
              </a:spcBef>
              <a:spcAft>
                <a:spcPct val="0"/>
              </a:spcAft>
              <a:buFont typeface="Wingdings" pitchFamily="2" charset="2"/>
              <a:buChar char="Ø"/>
            </a:pPr>
            <a:r>
              <a:rPr lang="en-US" altLang="en-US" sz="2800">
                <a:solidFill>
                  <a:srgbClr val="FFFFFF"/>
                </a:solidFill>
              </a:rPr>
              <a:t>  It is made only once for all packets using that virtual circuit. </a:t>
            </a:r>
          </a:p>
          <a:p>
            <a:pPr fontAlgn="base">
              <a:spcBef>
                <a:spcPct val="0"/>
              </a:spcBef>
              <a:spcAft>
                <a:spcPct val="0"/>
              </a:spcAft>
              <a:buFontTx/>
              <a:buNone/>
            </a:pPr>
            <a:endParaRPr lang="en-US" altLang="en-US" sz="1800">
              <a:solidFill>
                <a:srgbClr val="000000"/>
              </a:solidFill>
            </a:endParaRPr>
          </a:p>
        </p:txBody>
      </p:sp>
      <p:sp>
        <p:nvSpPr>
          <p:cNvPr id="2150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3CC9DBF0-9DAE-4F96-9CBC-EEDC39F2C4D8}" type="datetime1">
              <a:rPr lang="en-US" altLang="en-US" sz="1400" smtClean="0">
                <a:solidFill>
                  <a:srgbClr val="000000"/>
                </a:solidFill>
              </a:rPr>
              <a:pPr eaLnBrk="1" hangingPunct="1">
                <a:spcBef>
                  <a:spcPct val="0"/>
                </a:spcBef>
                <a:buFontTx/>
                <a:buNone/>
              </a:pPr>
              <a:t>9/11/2021</a:t>
            </a:fld>
            <a:endParaRPr lang="es-ES" altLang="en-US" sz="1400">
              <a:solidFill>
                <a:srgbClr val="000000"/>
              </a:solidFill>
            </a:endParaRPr>
          </a:p>
        </p:txBody>
      </p:sp>
    </p:spTree>
    <p:extLst>
      <p:ext uri="{BB962C8B-B14F-4D97-AF65-F5344CB8AC3E}">
        <p14:creationId xmlns:p14="http://schemas.microsoft.com/office/powerpoint/2010/main" val="17621286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0" y="0"/>
            <a:ext cx="9144000" cy="1219200"/>
          </a:xfrm>
        </p:spPr>
        <p:txBody>
          <a:bodyPr/>
          <a:lstStyle/>
          <a:p>
            <a:pPr eaLnBrk="1" hangingPunct="1"/>
            <a:r>
              <a:rPr lang="en-US" altLang="en-US">
                <a:solidFill>
                  <a:schemeClr val="bg1"/>
                </a:solidFill>
              </a:rPr>
              <a:t>Packet Switching: Virtual Circuit</a:t>
            </a:r>
          </a:p>
        </p:txBody>
      </p:sp>
      <p:sp>
        <p:nvSpPr>
          <p:cNvPr id="22531" name="Rectangle 3"/>
          <p:cNvSpPr>
            <a:spLocks noGrp="1" noChangeArrowheads="1"/>
          </p:cNvSpPr>
          <p:nvPr>
            <p:ph type="body" idx="1"/>
          </p:nvPr>
        </p:nvSpPr>
        <p:spPr>
          <a:xfrm>
            <a:off x="0" y="981075"/>
            <a:ext cx="9144000" cy="4276725"/>
          </a:xfrm>
        </p:spPr>
        <p:txBody>
          <a:bodyPr/>
          <a:lstStyle/>
          <a:p>
            <a:pPr eaLnBrk="1" hangingPunct="1">
              <a:buFontTx/>
              <a:buNone/>
            </a:pPr>
            <a:r>
              <a:rPr lang="en-US" altLang="en-US" sz="2800">
                <a:solidFill>
                  <a:schemeClr val="bg1"/>
                </a:solidFill>
              </a:rPr>
              <a:t>VC's offer guarantees that</a:t>
            </a:r>
          </a:p>
          <a:p>
            <a:pPr eaLnBrk="1" hangingPunct="1">
              <a:buFontTx/>
              <a:buNone/>
            </a:pPr>
            <a:r>
              <a:rPr lang="en-US" altLang="en-US" sz="2800">
                <a:solidFill>
                  <a:schemeClr val="bg1"/>
                </a:solidFill>
              </a:rPr>
              <a:t> </a:t>
            </a:r>
          </a:p>
          <a:p>
            <a:pPr eaLnBrk="1" hangingPunct="1">
              <a:buFont typeface="Wingdings" pitchFamily="2" charset="2"/>
              <a:buChar char="Ø"/>
            </a:pPr>
            <a:r>
              <a:rPr lang="en-US" altLang="en-US" sz="2800">
                <a:solidFill>
                  <a:schemeClr val="bg1"/>
                </a:solidFill>
              </a:rPr>
              <a:t>the packets sent arrive in the order sent </a:t>
            </a:r>
          </a:p>
          <a:p>
            <a:pPr eaLnBrk="1" hangingPunct="1">
              <a:buFont typeface="Wingdings" pitchFamily="2" charset="2"/>
              <a:buChar char="Ø"/>
            </a:pPr>
            <a:r>
              <a:rPr lang="en-US" altLang="en-US" sz="2800">
                <a:solidFill>
                  <a:schemeClr val="bg1"/>
                </a:solidFill>
              </a:rPr>
              <a:t>with no duplicates or omissions </a:t>
            </a:r>
          </a:p>
          <a:p>
            <a:pPr eaLnBrk="1" hangingPunct="1">
              <a:buFont typeface="Wingdings" pitchFamily="2" charset="2"/>
              <a:buChar char="Ø"/>
            </a:pPr>
            <a:r>
              <a:rPr lang="en-US" altLang="en-US" sz="2800">
                <a:solidFill>
                  <a:schemeClr val="bg1"/>
                </a:solidFill>
              </a:rPr>
              <a:t>with no errors (with high probability) </a:t>
            </a:r>
          </a:p>
          <a:p>
            <a:pPr eaLnBrk="1" hangingPunct="1">
              <a:buFontTx/>
              <a:buNone/>
            </a:pPr>
            <a:r>
              <a:rPr lang="en-US" altLang="en-US" sz="2800">
                <a:solidFill>
                  <a:schemeClr val="bg1"/>
                </a:solidFill>
              </a:rPr>
              <a:t>    regardless of how they are implemented internally. </a:t>
            </a:r>
            <a:endParaRPr lang="en-US" altLang="en-US" sz="2400">
              <a:solidFill>
                <a:schemeClr val="bg1"/>
              </a:solidFill>
            </a:endParaRPr>
          </a:p>
          <a:p>
            <a:pPr eaLnBrk="1" hangingPunct="1"/>
            <a:endParaRPr lang="en-US" altLang="en-US" sz="2400"/>
          </a:p>
        </p:txBody>
      </p:sp>
      <p:sp>
        <p:nvSpPr>
          <p:cNvPr id="2253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D695B649-5913-41C3-BAE4-F62448296211}" type="datetime1">
              <a:rPr lang="en-US" altLang="en-US" sz="1400" smtClean="0">
                <a:solidFill>
                  <a:srgbClr val="000000"/>
                </a:solidFill>
              </a:rPr>
              <a:pPr eaLnBrk="1" hangingPunct="1">
                <a:spcBef>
                  <a:spcPct val="0"/>
                </a:spcBef>
                <a:buFontTx/>
                <a:buNone/>
              </a:pPr>
              <a:t>9/11/2021</a:t>
            </a:fld>
            <a:endParaRPr lang="es-ES" altLang="en-US" sz="1400">
              <a:solidFill>
                <a:srgbClr val="000000"/>
              </a:solidFill>
            </a:endParaRPr>
          </a:p>
        </p:txBody>
      </p:sp>
    </p:spTree>
    <p:extLst>
      <p:ext uri="{BB962C8B-B14F-4D97-AF65-F5344CB8AC3E}">
        <p14:creationId xmlns:p14="http://schemas.microsoft.com/office/powerpoint/2010/main" val="23037128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0" y="0"/>
            <a:ext cx="9144000" cy="990600"/>
          </a:xfrm>
        </p:spPr>
        <p:txBody>
          <a:bodyPr/>
          <a:lstStyle/>
          <a:p>
            <a:pPr eaLnBrk="1" hangingPunct="1"/>
            <a:r>
              <a:rPr lang="en-US" altLang="en-US">
                <a:solidFill>
                  <a:schemeClr val="bg1"/>
                </a:solidFill>
              </a:rPr>
              <a:t>Advantages of packet switching</a:t>
            </a:r>
          </a:p>
        </p:txBody>
      </p:sp>
      <p:sp>
        <p:nvSpPr>
          <p:cNvPr id="23555" name="Rectangle 3"/>
          <p:cNvSpPr>
            <a:spLocks noChangeArrowheads="1"/>
          </p:cNvSpPr>
          <p:nvPr/>
        </p:nvSpPr>
        <p:spPr bwMode="auto">
          <a:xfrm>
            <a:off x="0" y="981075"/>
            <a:ext cx="9144000" cy="569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just" eaLnBrk="1" fontAlgn="base" hangingPunct="1">
              <a:spcBef>
                <a:spcPct val="0"/>
              </a:spcBef>
              <a:spcAft>
                <a:spcPct val="0"/>
              </a:spcAft>
              <a:buFontTx/>
              <a:buNone/>
            </a:pPr>
            <a:r>
              <a:rPr lang="en-US" altLang="en-US" sz="2800" b="1" i="1">
                <a:solidFill>
                  <a:srgbClr val="FFFFFF"/>
                </a:solidFill>
              </a:rPr>
              <a:t>Advantages: </a:t>
            </a:r>
            <a:endParaRPr lang="en-US" altLang="en-US" sz="2800">
              <a:solidFill>
                <a:srgbClr val="FFFFFF"/>
              </a:solidFill>
            </a:endParaRPr>
          </a:p>
          <a:p>
            <a:pPr lvl="1" algn="just" fontAlgn="base">
              <a:spcBef>
                <a:spcPct val="0"/>
              </a:spcBef>
              <a:spcAft>
                <a:spcPct val="0"/>
              </a:spcAft>
              <a:buFontTx/>
              <a:buChar char="•"/>
            </a:pPr>
            <a:r>
              <a:rPr lang="en-US" altLang="en-US">
                <a:solidFill>
                  <a:srgbClr val="FFFFFF"/>
                </a:solidFill>
              </a:rPr>
              <a:t>  Packet switching is </a:t>
            </a:r>
            <a:r>
              <a:rPr lang="en-US" altLang="en-US" b="1">
                <a:solidFill>
                  <a:srgbClr val="000000"/>
                </a:solidFill>
              </a:rPr>
              <a:t>cost</a:t>
            </a:r>
            <a:r>
              <a:rPr lang="en-US" altLang="en-US">
                <a:solidFill>
                  <a:srgbClr val="FFFFFF"/>
                </a:solidFill>
              </a:rPr>
              <a:t> effective, because switching    devices do not need massive amount of secondary    storage. </a:t>
            </a:r>
          </a:p>
          <a:p>
            <a:pPr lvl="1" algn="just" fontAlgn="base">
              <a:spcBef>
                <a:spcPct val="0"/>
              </a:spcBef>
              <a:spcAft>
                <a:spcPct val="0"/>
              </a:spcAft>
              <a:buFontTx/>
              <a:buChar char="•"/>
            </a:pPr>
            <a:r>
              <a:rPr lang="en-US" altLang="en-US">
                <a:solidFill>
                  <a:srgbClr val="FFFFFF"/>
                </a:solidFill>
              </a:rPr>
              <a:t>  Packet switching offers </a:t>
            </a:r>
            <a:r>
              <a:rPr lang="en-US" altLang="en-US" b="1">
                <a:solidFill>
                  <a:srgbClr val="000000"/>
                </a:solidFill>
              </a:rPr>
              <a:t>improved delay </a:t>
            </a:r>
            <a:r>
              <a:rPr lang="en-US" altLang="en-US">
                <a:solidFill>
                  <a:srgbClr val="FFFFFF"/>
                </a:solidFill>
              </a:rPr>
              <a:t>characteristics, because there are no long messages in the queue(max packet size is fixed). </a:t>
            </a:r>
          </a:p>
          <a:p>
            <a:pPr lvl="1" algn="just" fontAlgn="base">
              <a:spcBef>
                <a:spcPct val="0"/>
              </a:spcBef>
              <a:spcAft>
                <a:spcPct val="0"/>
              </a:spcAft>
              <a:buFontTx/>
              <a:buChar char="•"/>
            </a:pPr>
            <a:r>
              <a:rPr lang="en-US" altLang="en-US">
                <a:solidFill>
                  <a:srgbClr val="FFFFFF"/>
                </a:solidFill>
              </a:rPr>
              <a:t>  Packet can be </a:t>
            </a:r>
            <a:r>
              <a:rPr lang="en-US" altLang="en-US" b="1">
                <a:solidFill>
                  <a:srgbClr val="000000"/>
                </a:solidFill>
              </a:rPr>
              <a:t>rerouted</a:t>
            </a:r>
            <a:r>
              <a:rPr lang="en-US" altLang="en-US">
                <a:solidFill>
                  <a:srgbClr val="FFFFFF"/>
                </a:solidFill>
              </a:rPr>
              <a:t> if there is any problem, such as,  busy or  disabled links. </a:t>
            </a:r>
          </a:p>
          <a:p>
            <a:pPr lvl="1" algn="just" fontAlgn="base">
              <a:spcBef>
                <a:spcPct val="0"/>
              </a:spcBef>
              <a:spcAft>
                <a:spcPct val="0"/>
              </a:spcAft>
              <a:buFontTx/>
              <a:buChar char="•"/>
            </a:pPr>
            <a:r>
              <a:rPr lang="en-US" altLang="en-US">
                <a:solidFill>
                  <a:srgbClr val="FFFFFF"/>
                </a:solidFill>
              </a:rPr>
              <a:t>  The advantage of packet switching is that many network users can </a:t>
            </a:r>
            <a:r>
              <a:rPr lang="en-US" altLang="en-US" b="1">
                <a:solidFill>
                  <a:srgbClr val="000000"/>
                </a:solidFill>
              </a:rPr>
              <a:t>share</a:t>
            </a:r>
            <a:r>
              <a:rPr lang="en-US" altLang="en-US">
                <a:solidFill>
                  <a:srgbClr val="FFFFFF"/>
                </a:solidFill>
              </a:rPr>
              <a:t> the same channel at the </a:t>
            </a:r>
            <a:r>
              <a:rPr lang="en-US" altLang="en-US" b="1">
                <a:solidFill>
                  <a:srgbClr val="000000"/>
                </a:solidFill>
              </a:rPr>
              <a:t>same time</a:t>
            </a:r>
            <a:r>
              <a:rPr lang="en-US" altLang="en-US">
                <a:solidFill>
                  <a:srgbClr val="FFFFFF"/>
                </a:solidFill>
              </a:rPr>
              <a:t>. Packet switching can maximize link efficiency by making optimal use of link bandwidth. </a:t>
            </a:r>
          </a:p>
        </p:txBody>
      </p:sp>
      <p:sp>
        <p:nvSpPr>
          <p:cNvPr id="2355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495520BD-B85E-400F-8094-0DEE47CF60FE}" type="datetime1">
              <a:rPr lang="en-US" altLang="en-US" sz="1400" smtClean="0">
                <a:solidFill>
                  <a:srgbClr val="000000"/>
                </a:solidFill>
              </a:rPr>
              <a:pPr eaLnBrk="1" hangingPunct="1">
                <a:spcBef>
                  <a:spcPct val="0"/>
                </a:spcBef>
                <a:buFontTx/>
                <a:buNone/>
              </a:pPr>
              <a:t>9/11/2021</a:t>
            </a:fld>
            <a:endParaRPr lang="es-ES" altLang="en-US" sz="1400">
              <a:solidFill>
                <a:srgbClr val="000000"/>
              </a:solidFill>
            </a:endParaRPr>
          </a:p>
        </p:txBody>
      </p:sp>
    </p:spTree>
    <p:extLst>
      <p:ext uri="{BB962C8B-B14F-4D97-AF65-F5344CB8AC3E}">
        <p14:creationId xmlns:p14="http://schemas.microsoft.com/office/powerpoint/2010/main" val="28460545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0" y="0"/>
            <a:ext cx="9144000" cy="1052513"/>
          </a:xfrm>
        </p:spPr>
        <p:txBody>
          <a:bodyPr/>
          <a:lstStyle/>
          <a:p>
            <a:pPr eaLnBrk="1" hangingPunct="1"/>
            <a:r>
              <a:rPr lang="en-US" altLang="en-US">
                <a:solidFill>
                  <a:schemeClr val="bg1"/>
                </a:solidFill>
              </a:rPr>
              <a:t>Disadvantages of packet switching</a:t>
            </a:r>
          </a:p>
        </p:txBody>
      </p:sp>
      <p:sp>
        <p:nvSpPr>
          <p:cNvPr id="24579" name="Rectangle 3"/>
          <p:cNvSpPr>
            <a:spLocks noChangeArrowheads="1"/>
          </p:cNvSpPr>
          <p:nvPr/>
        </p:nvSpPr>
        <p:spPr bwMode="auto">
          <a:xfrm>
            <a:off x="0" y="1125538"/>
            <a:ext cx="9144000" cy="557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fontAlgn="base" hangingPunct="1">
              <a:spcBef>
                <a:spcPct val="0"/>
              </a:spcBef>
              <a:spcAft>
                <a:spcPct val="0"/>
              </a:spcAft>
              <a:buFontTx/>
              <a:buNone/>
            </a:pPr>
            <a:r>
              <a:rPr lang="en-US" altLang="en-US" sz="2800" b="1" i="1">
                <a:solidFill>
                  <a:srgbClr val="FFFFFF"/>
                </a:solidFill>
              </a:rPr>
              <a:t>Disadvantages: </a:t>
            </a:r>
            <a:endParaRPr lang="en-US" altLang="en-US" sz="2800">
              <a:solidFill>
                <a:srgbClr val="FFFFFF"/>
              </a:solidFill>
            </a:endParaRPr>
          </a:p>
          <a:p>
            <a:pPr lvl="1" algn="just" fontAlgn="base">
              <a:spcBef>
                <a:spcPct val="0"/>
              </a:spcBef>
              <a:spcAft>
                <a:spcPct val="0"/>
              </a:spcAft>
              <a:buFontTx/>
              <a:buChar char="•"/>
            </a:pPr>
            <a:r>
              <a:rPr lang="en-US" altLang="en-US">
                <a:solidFill>
                  <a:srgbClr val="FFFFFF"/>
                </a:solidFill>
              </a:rPr>
              <a:t>   </a:t>
            </a:r>
            <a:r>
              <a:rPr lang="en-US" altLang="en-US" sz="3200" b="1">
                <a:solidFill>
                  <a:srgbClr val="000000"/>
                </a:solidFill>
              </a:rPr>
              <a:t>Protocols</a:t>
            </a:r>
            <a:r>
              <a:rPr lang="en-US" altLang="en-US">
                <a:solidFill>
                  <a:srgbClr val="FFFFFF"/>
                </a:solidFill>
              </a:rPr>
              <a:t> for packet switching are typically more </a:t>
            </a:r>
            <a:r>
              <a:rPr lang="en-US" altLang="en-US" sz="3200" b="1">
                <a:solidFill>
                  <a:srgbClr val="000000"/>
                </a:solidFill>
              </a:rPr>
              <a:t>complex</a:t>
            </a:r>
            <a:r>
              <a:rPr lang="en-US" altLang="en-US">
                <a:solidFill>
                  <a:srgbClr val="FFFFFF"/>
                </a:solidFill>
              </a:rPr>
              <a:t>. </a:t>
            </a:r>
          </a:p>
          <a:p>
            <a:pPr lvl="1" algn="just" fontAlgn="base">
              <a:spcBef>
                <a:spcPct val="0"/>
              </a:spcBef>
              <a:spcAft>
                <a:spcPct val="0"/>
              </a:spcAft>
              <a:buFontTx/>
              <a:buChar char="•"/>
            </a:pPr>
            <a:r>
              <a:rPr lang="en-US" altLang="en-US">
                <a:solidFill>
                  <a:srgbClr val="FFFFFF"/>
                </a:solidFill>
              </a:rPr>
              <a:t>   It can add some </a:t>
            </a:r>
            <a:r>
              <a:rPr lang="en-US" altLang="en-US" sz="3200" b="1">
                <a:solidFill>
                  <a:srgbClr val="000000"/>
                </a:solidFill>
              </a:rPr>
              <a:t>initial costs</a:t>
            </a:r>
            <a:r>
              <a:rPr lang="en-US" altLang="en-US">
                <a:solidFill>
                  <a:srgbClr val="FFFFFF"/>
                </a:solidFill>
              </a:rPr>
              <a:t> in implementation. </a:t>
            </a:r>
          </a:p>
          <a:p>
            <a:pPr lvl="1" algn="just" fontAlgn="base">
              <a:spcBef>
                <a:spcPct val="0"/>
              </a:spcBef>
              <a:spcAft>
                <a:spcPct val="0"/>
              </a:spcAft>
              <a:buFontTx/>
              <a:buChar char="•"/>
            </a:pPr>
            <a:r>
              <a:rPr lang="en-US" altLang="en-US">
                <a:solidFill>
                  <a:srgbClr val="FFFFFF"/>
                </a:solidFill>
              </a:rPr>
              <a:t>   If packet is lost, sender needs to </a:t>
            </a:r>
            <a:r>
              <a:rPr lang="en-US" altLang="en-US" sz="3200" b="1">
                <a:solidFill>
                  <a:srgbClr val="000000"/>
                </a:solidFill>
              </a:rPr>
              <a:t>retransmit</a:t>
            </a:r>
            <a:r>
              <a:rPr lang="en-US" altLang="en-US">
                <a:solidFill>
                  <a:srgbClr val="FFFFFF"/>
                </a:solidFill>
              </a:rPr>
              <a:t> the data.</a:t>
            </a:r>
          </a:p>
          <a:p>
            <a:pPr lvl="1" algn="just" fontAlgn="base">
              <a:spcBef>
                <a:spcPct val="0"/>
              </a:spcBef>
              <a:spcAft>
                <a:spcPct val="0"/>
              </a:spcAft>
              <a:buFontTx/>
              <a:buChar char="•"/>
            </a:pPr>
            <a:r>
              <a:rPr lang="en-US" altLang="en-US">
                <a:solidFill>
                  <a:srgbClr val="FFFFFF"/>
                </a:solidFill>
              </a:rPr>
              <a:t>   Another disadvantage is that packet-switched systems still  </a:t>
            </a:r>
          </a:p>
          <a:p>
            <a:pPr lvl="1" algn="just" fontAlgn="base">
              <a:spcBef>
                <a:spcPct val="0"/>
              </a:spcBef>
              <a:spcAft>
                <a:spcPct val="0"/>
              </a:spcAft>
              <a:buFontTx/>
              <a:buNone/>
            </a:pPr>
            <a:r>
              <a:rPr lang="en-US" altLang="en-US">
                <a:solidFill>
                  <a:srgbClr val="FFFFFF"/>
                </a:solidFill>
              </a:rPr>
              <a:t>    can’t deliver the same quality as dedicated circuits in applications requiring very </a:t>
            </a:r>
            <a:r>
              <a:rPr lang="en-US" altLang="en-US" sz="3200" b="1">
                <a:solidFill>
                  <a:srgbClr val="000000"/>
                </a:solidFill>
              </a:rPr>
              <a:t>little delay </a:t>
            </a:r>
            <a:r>
              <a:rPr lang="en-US" altLang="en-US">
                <a:solidFill>
                  <a:srgbClr val="FFFFFF"/>
                </a:solidFill>
              </a:rPr>
              <a:t>- like voice </a:t>
            </a:r>
          </a:p>
          <a:p>
            <a:pPr lvl="1" algn="just" fontAlgn="base">
              <a:spcBef>
                <a:spcPct val="0"/>
              </a:spcBef>
              <a:spcAft>
                <a:spcPct val="0"/>
              </a:spcAft>
              <a:buFontTx/>
              <a:buNone/>
            </a:pPr>
            <a:r>
              <a:rPr lang="en-US" altLang="en-US">
                <a:solidFill>
                  <a:srgbClr val="FFFFFF"/>
                </a:solidFill>
              </a:rPr>
              <a:t>    conversations or moving images.</a:t>
            </a:r>
            <a:br>
              <a:rPr lang="en-US" altLang="en-US">
                <a:solidFill>
                  <a:srgbClr val="FFFFFF"/>
                </a:solidFill>
              </a:rPr>
            </a:br>
            <a:r>
              <a:rPr lang="en-US" altLang="en-US">
                <a:solidFill>
                  <a:srgbClr val="FFFFFF"/>
                </a:solidFill>
              </a:rPr>
              <a:t> </a:t>
            </a:r>
          </a:p>
        </p:txBody>
      </p:sp>
      <p:sp>
        <p:nvSpPr>
          <p:cNvPr id="2458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47B994E4-7DF0-4503-8AB6-4942C59357EA}" type="datetime1">
              <a:rPr lang="en-US" altLang="en-US" sz="1400" smtClean="0">
                <a:solidFill>
                  <a:srgbClr val="000000"/>
                </a:solidFill>
              </a:rPr>
              <a:pPr eaLnBrk="1" hangingPunct="1">
                <a:spcBef>
                  <a:spcPct val="0"/>
                </a:spcBef>
                <a:buFontTx/>
                <a:buNone/>
              </a:pPr>
              <a:t>9/11/2021</a:t>
            </a:fld>
            <a:endParaRPr lang="es-ES" altLang="en-US" sz="1400">
              <a:solidFill>
                <a:srgbClr val="000000"/>
              </a:solidFill>
            </a:endParaRPr>
          </a:p>
        </p:txBody>
      </p:sp>
    </p:spTree>
    <p:extLst>
      <p:ext uri="{BB962C8B-B14F-4D97-AF65-F5344CB8AC3E}">
        <p14:creationId xmlns:p14="http://schemas.microsoft.com/office/powerpoint/2010/main" val="2648552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1143000"/>
          </a:xfrm>
        </p:spPr>
        <p:txBody>
          <a:bodyPr>
            <a:normAutofit/>
          </a:bodyPr>
          <a:lstStyle/>
          <a:p>
            <a:r>
              <a:rPr lang="en-US" b="1" dirty="0"/>
              <a:t>Types of networks</a:t>
            </a:r>
            <a:endParaRPr lang="en-US" dirty="0"/>
          </a:p>
        </p:txBody>
      </p:sp>
      <p:sp>
        <p:nvSpPr>
          <p:cNvPr id="3" name="Content Placeholder 2"/>
          <p:cNvSpPr>
            <a:spLocks noGrp="1"/>
          </p:cNvSpPr>
          <p:nvPr>
            <p:ph idx="1"/>
          </p:nvPr>
        </p:nvSpPr>
        <p:spPr/>
        <p:txBody>
          <a:bodyPr/>
          <a:lstStyle/>
          <a:p>
            <a:r>
              <a:rPr lang="en-US" b="1" dirty="0"/>
              <a:t>Switched communications network</a:t>
            </a:r>
          </a:p>
          <a:p>
            <a:r>
              <a:rPr lang="en-US" b="1" dirty="0"/>
              <a:t>Broadcast network</a:t>
            </a:r>
          </a:p>
          <a:p>
            <a:r>
              <a:rPr lang="en-US" b="1" dirty="0"/>
              <a:t>Network access</a:t>
            </a:r>
          </a:p>
          <a:p>
            <a:r>
              <a:rPr lang="en-US" b="1" dirty="0"/>
              <a:t>Scheduled access</a:t>
            </a:r>
          </a:p>
          <a:p>
            <a:r>
              <a:rPr lang="en-US" b="1" dirty="0"/>
              <a:t>Random access</a:t>
            </a:r>
          </a:p>
          <a:p>
            <a:r>
              <a:rPr lang="en-US" b="1" dirty="0"/>
              <a:t>Carrier sense multiple access</a:t>
            </a:r>
          </a:p>
          <a:p>
            <a:endParaRPr lang="en-US" dirty="0"/>
          </a:p>
        </p:txBody>
      </p:sp>
    </p:spTree>
    <p:extLst>
      <p:ext uri="{BB962C8B-B14F-4D97-AF65-F5344CB8AC3E}">
        <p14:creationId xmlns:p14="http://schemas.microsoft.com/office/powerpoint/2010/main" val="91650589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762000" y="381000"/>
            <a:ext cx="7772400" cy="685800"/>
          </a:xfrm>
        </p:spPr>
        <p:txBody>
          <a:bodyPr>
            <a:normAutofit fontScale="90000"/>
          </a:bodyPr>
          <a:lstStyle/>
          <a:p>
            <a:pPr eaLnBrk="1" hangingPunct="1"/>
            <a:r>
              <a:rPr lang="en-US" altLang="en-US">
                <a:solidFill>
                  <a:schemeClr val="bg1"/>
                </a:solidFill>
              </a:rPr>
              <a:t>Circuit Switching</a:t>
            </a:r>
          </a:p>
        </p:txBody>
      </p:sp>
      <p:sp>
        <p:nvSpPr>
          <p:cNvPr id="8195" name="Rectangle 3"/>
          <p:cNvSpPr>
            <a:spLocks noGrp="1" noChangeArrowheads="1"/>
          </p:cNvSpPr>
          <p:nvPr>
            <p:ph type="body" idx="1"/>
          </p:nvPr>
        </p:nvSpPr>
        <p:spPr>
          <a:xfrm>
            <a:off x="0" y="1052513"/>
            <a:ext cx="9144000" cy="5272087"/>
          </a:xfrm>
        </p:spPr>
        <p:txBody>
          <a:bodyPr/>
          <a:lstStyle/>
          <a:p>
            <a:pPr algn="just" eaLnBrk="1" hangingPunct="1"/>
            <a:r>
              <a:rPr lang="en-US" altLang="en-US" sz="2800" b="1" dirty="0">
                <a:solidFill>
                  <a:schemeClr val="bg1"/>
                </a:solidFill>
              </a:rPr>
              <a:t>Circuit switching</a:t>
            </a:r>
            <a:r>
              <a:rPr lang="en-US" altLang="en-US" sz="2800" dirty="0">
                <a:solidFill>
                  <a:schemeClr val="bg1"/>
                </a:solidFill>
              </a:rPr>
              <a:t> is a technique that directly connects the sender and the receiver in an unbroken path.</a:t>
            </a:r>
          </a:p>
          <a:p>
            <a:pPr algn="just" eaLnBrk="1" hangingPunct="1"/>
            <a:r>
              <a:rPr lang="en-US" altLang="en-US" sz="2800" dirty="0">
                <a:solidFill>
                  <a:schemeClr val="bg1"/>
                </a:solidFill>
              </a:rPr>
              <a:t>Telephone switching equipment, for example, establishes a path that connects the caller's telephone to the receiver's telephone by making a physical connection.</a:t>
            </a:r>
          </a:p>
          <a:p>
            <a:pPr algn="just" eaLnBrk="1" hangingPunct="1"/>
            <a:r>
              <a:rPr lang="en-US" altLang="en-US" sz="2800" dirty="0">
                <a:solidFill>
                  <a:schemeClr val="bg1"/>
                </a:solidFill>
              </a:rPr>
              <a:t>With this type of switching technique, once a connection is established, a dedicated path exists between both ends until the connection is terminated.</a:t>
            </a:r>
          </a:p>
          <a:p>
            <a:pPr algn="just" eaLnBrk="1" hangingPunct="1"/>
            <a:r>
              <a:rPr lang="en-US" altLang="en-US" sz="2800" dirty="0">
                <a:solidFill>
                  <a:schemeClr val="bg1"/>
                </a:solidFill>
              </a:rPr>
              <a:t>Routing decisions must be made when the circuit is first established, but there are no decisions made after that time. </a:t>
            </a:r>
          </a:p>
          <a:p>
            <a:pPr eaLnBrk="1" hangingPunct="1"/>
            <a:endParaRPr lang="en-US" altLang="en-US" sz="2800" dirty="0"/>
          </a:p>
        </p:txBody>
      </p:sp>
      <p:sp>
        <p:nvSpPr>
          <p:cNvPr id="819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C07D764C-C1AF-458F-BE08-5F022620504A}" type="datetime1">
              <a:rPr lang="en-US" altLang="en-US" sz="1400" smtClean="0">
                <a:solidFill>
                  <a:srgbClr val="000000"/>
                </a:solidFill>
              </a:rPr>
              <a:pPr eaLnBrk="1" hangingPunct="1">
                <a:spcBef>
                  <a:spcPct val="0"/>
                </a:spcBef>
                <a:buFontTx/>
                <a:buNone/>
              </a:pPr>
              <a:t>9/11/2021</a:t>
            </a:fld>
            <a:endParaRPr lang="es-ES" altLang="en-US" sz="1400" dirty="0">
              <a:solidFill>
                <a:srgbClr val="000000"/>
              </a:solidFill>
            </a:endParaRPr>
          </a:p>
        </p:txBody>
      </p:sp>
    </p:spTree>
    <p:extLst>
      <p:ext uri="{BB962C8B-B14F-4D97-AF65-F5344CB8AC3E}">
        <p14:creationId xmlns:p14="http://schemas.microsoft.com/office/powerpoint/2010/main" val="28825522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762000" y="304800"/>
            <a:ext cx="7772400" cy="762000"/>
          </a:xfrm>
        </p:spPr>
        <p:txBody>
          <a:bodyPr/>
          <a:lstStyle/>
          <a:p>
            <a:pPr eaLnBrk="1" hangingPunct="1"/>
            <a:r>
              <a:rPr lang="en-US" altLang="en-US">
                <a:solidFill>
                  <a:schemeClr val="bg1"/>
                </a:solidFill>
              </a:rPr>
              <a:t>Circuit switching</a:t>
            </a:r>
          </a:p>
        </p:txBody>
      </p:sp>
      <p:sp>
        <p:nvSpPr>
          <p:cNvPr id="9219" name="Rectangle 3"/>
          <p:cNvSpPr>
            <a:spLocks noChangeArrowheads="1"/>
          </p:cNvSpPr>
          <p:nvPr/>
        </p:nvSpPr>
        <p:spPr bwMode="auto">
          <a:xfrm>
            <a:off x="0" y="1125538"/>
            <a:ext cx="9144000" cy="526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fontAlgn="base" hangingPunct="1">
              <a:spcBef>
                <a:spcPct val="0"/>
              </a:spcBef>
              <a:spcAft>
                <a:spcPct val="0"/>
              </a:spcAft>
              <a:buFontTx/>
              <a:buNone/>
            </a:pPr>
            <a:r>
              <a:rPr lang="en-US" altLang="en-US" sz="2800" b="1" i="1">
                <a:solidFill>
                  <a:srgbClr val="FFFFFF"/>
                </a:solidFill>
              </a:rPr>
              <a:t>Advantages:</a:t>
            </a:r>
            <a:r>
              <a:rPr lang="en-US" altLang="en-US" sz="2800">
                <a:solidFill>
                  <a:srgbClr val="FFFFFF"/>
                </a:solidFill>
              </a:rPr>
              <a:t> </a:t>
            </a:r>
          </a:p>
          <a:p>
            <a:pPr lvl="1" fontAlgn="base">
              <a:spcBef>
                <a:spcPct val="0"/>
              </a:spcBef>
              <a:spcAft>
                <a:spcPct val="0"/>
              </a:spcAft>
              <a:buFontTx/>
              <a:buChar char="•"/>
            </a:pPr>
            <a:r>
              <a:rPr lang="en-US" altLang="en-US">
                <a:solidFill>
                  <a:srgbClr val="FFFFFF"/>
                </a:solidFill>
              </a:rPr>
              <a:t> The communication channel (once established) is dedicated. </a:t>
            </a:r>
          </a:p>
          <a:p>
            <a:pPr fontAlgn="base">
              <a:spcBef>
                <a:spcPct val="0"/>
              </a:spcBef>
              <a:spcAft>
                <a:spcPct val="0"/>
              </a:spcAft>
              <a:buFontTx/>
              <a:buNone/>
            </a:pPr>
            <a:r>
              <a:rPr lang="en-US" altLang="en-US" sz="2800" b="1" i="1">
                <a:solidFill>
                  <a:srgbClr val="FFFFFF"/>
                </a:solidFill>
              </a:rPr>
              <a:t>Disadvantages: </a:t>
            </a:r>
            <a:endParaRPr lang="en-US" altLang="en-US" sz="2800">
              <a:solidFill>
                <a:srgbClr val="FFFFFF"/>
              </a:solidFill>
            </a:endParaRPr>
          </a:p>
          <a:p>
            <a:pPr algn="just" fontAlgn="base">
              <a:spcBef>
                <a:spcPct val="0"/>
              </a:spcBef>
              <a:spcAft>
                <a:spcPct val="0"/>
              </a:spcAft>
            </a:pPr>
            <a:r>
              <a:rPr lang="en-US" altLang="en-US" sz="2800">
                <a:solidFill>
                  <a:srgbClr val="FFFFFF"/>
                </a:solidFill>
              </a:rPr>
              <a:t>   Possible </a:t>
            </a:r>
            <a:r>
              <a:rPr lang="en-US" altLang="en-US" sz="2800" b="1">
                <a:solidFill>
                  <a:srgbClr val="FFFFFF"/>
                </a:solidFill>
              </a:rPr>
              <a:t>long wait </a:t>
            </a:r>
            <a:r>
              <a:rPr lang="en-US" altLang="en-US" sz="2800">
                <a:solidFill>
                  <a:srgbClr val="FFFFFF"/>
                </a:solidFill>
              </a:rPr>
              <a:t>to establish a connection, (10 sec,       more on long- distance or international calls.) during which  no data can be transmitted.</a:t>
            </a:r>
          </a:p>
          <a:p>
            <a:pPr algn="just" fontAlgn="base">
              <a:spcBef>
                <a:spcPct val="0"/>
              </a:spcBef>
              <a:spcAft>
                <a:spcPct val="0"/>
              </a:spcAft>
            </a:pPr>
            <a:r>
              <a:rPr lang="en-US" altLang="en-US" sz="2800" b="1">
                <a:solidFill>
                  <a:srgbClr val="FFFFFF"/>
                </a:solidFill>
              </a:rPr>
              <a:t>   More expensive </a:t>
            </a:r>
            <a:r>
              <a:rPr lang="en-US" altLang="en-US" sz="2800">
                <a:solidFill>
                  <a:srgbClr val="FFFFFF"/>
                </a:solidFill>
              </a:rPr>
              <a:t>than any other switching techniques,   because a dedicated path is required for each connection. </a:t>
            </a:r>
            <a:r>
              <a:rPr lang="en-US" altLang="en-US" sz="2800" b="1">
                <a:solidFill>
                  <a:srgbClr val="FFFFFF"/>
                </a:solidFill>
              </a:rPr>
              <a:t>Inefficient use </a:t>
            </a:r>
            <a:r>
              <a:rPr lang="en-US" altLang="en-US" sz="2800">
                <a:solidFill>
                  <a:srgbClr val="FFFFFF"/>
                </a:solidFill>
              </a:rPr>
              <a:t>of the communication channel, because the channel is not used when the connected systems are not  using it.</a:t>
            </a:r>
          </a:p>
        </p:txBody>
      </p:sp>
      <p:sp>
        <p:nvSpPr>
          <p:cNvPr id="922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831E1A76-574E-424D-B39C-2303568C1C04}" type="datetime1">
              <a:rPr lang="en-US" altLang="en-US" sz="1400" smtClean="0">
                <a:solidFill>
                  <a:srgbClr val="000000"/>
                </a:solidFill>
              </a:rPr>
              <a:pPr eaLnBrk="1" hangingPunct="1">
                <a:spcBef>
                  <a:spcPct val="0"/>
                </a:spcBef>
                <a:buFontTx/>
                <a:buNone/>
              </a:pPr>
              <a:t>9/11/2021</a:t>
            </a:fld>
            <a:endParaRPr lang="es-ES" altLang="en-US" sz="1400">
              <a:solidFill>
                <a:srgbClr val="000000"/>
              </a:solidFill>
            </a:endParaRPr>
          </a:p>
        </p:txBody>
      </p:sp>
    </p:spTree>
    <p:extLst>
      <p:ext uri="{BB962C8B-B14F-4D97-AF65-F5344CB8AC3E}">
        <p14:creationId xmlns:p14="http://schemas.microsoft.com/office/powerpoint/2010/main" val="290600555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258888" y="188913"/>
            <a:ext cx="5791200" cy="609600"/>
          </a:xfrm>
        </p:spPr>
        <p:txBody>
          <a:bodyPr>
            <a:normAutofit fontScale="90000"/>
          </a:bodyPr>
          <a:lstStyle/>
          <a:p>
            <a:pPr eaLnBrk="1" hangingPunct="1"/>
            <a:r>
              <a:rPr lang="en-US" altLang="en-US">
                <a:solidFill>
                  <a:schemeClr val="bg1"/>
                </a:solidFill>
              </a:rPr>
              <a:t>Message Switching</a:t>
            </a:r>
          </a:p>
        </p:txBody>
      </p:sp>
      <p:sp>
        <p:nvSpPr>
          <p:cNvPr id="10243" name="Rectangle 3"/>
          <p:cNvSpPr>
            <a:spLocks noGrp="1" noChangeArrowheads="1"/>
          </p:cNvSpPr>
          <p:nvPr>
            <p:ph type="body" idx="1"/>
          </p:nvPr>
        </p:nvSpPr>
        <p:spPr>
          <a:xfrm>
            <a:off x="0" y="1125538"/>
            <a:ext cx="8915400" cy="5046662"/>
          </a:xfrm>
        </p:spPr>
        <p:txBody>
          <a:bodyPr>
            <a:normAutofit lnSpcReduction="10000"/>
          </a:bodyPr>
          <a:lstStyle/>
          <a:p>
            <a:pPr algn="just" eaLnBrk="1" hangingPunct="1"/>
            <a:r>
              <a:rPr lang="en-US" altLang="en-US" sz="2800">
                <a:solidFill>
                  <a:schemeClr val="bg1"/>
                </a:solidFill>
              </a:rPr>
              <a:t>There is </a:t>
            </a:r>
            <a:r>
              <a:rPr lang="en-US" altLang="en-US" sz="2800" b="1">
                <a:solidFill>
                  <a:schemeClr val="bg1"/>
                </a:solidFill>
              </a:rPr>
              <a:t>no need to establish a dedicated path between two stations</a:t>
            </a:r>
            <a:r>
              <a:rPr lang="en-US" altLang="en-US" sz="2800">
                <a:solidFill>
                  <a:schemeClr val="bg1"/>
                </a:solidFill>
              </a:rPr>
              <a:t>.</a:t>
            </a:r>
          </a:p>
          <a:p>
            <a:pPr algn="just" eaLnBrk="1" hangingPunct="1"/>
            <a:r>
              <a:rPr lang="en-US" altLang="en-US" sz="2800">
                <a:solidFill>
                  <a:schemeClr val="bg1"/>
                </a:solidFill>
              </a:rPr>
              <a:t>When a station sends a message, the destination address is appended to the message.</a:t>
            </a:r>
          </a:p>
          <a:p>
            <a:pPr algn="just" eaLnBrk="1" hangingPunct="1"/>
            <a:r>
              <a:rPr lang="en-US" altLang="en-US" sz="2800">
                <a:solidFill>
                  <a:schemeClr val="bg1"/>
                </a:solidFill>
              </a:rPr>
              <a:t>The message is then transmitted through the network, in its entirety, from node to node.</a:t>
            </a:r>
          </a:p>
          <a:p>
            <a:pPr algn="just" eaLnBrk="1" hangingPunct="1"/>
            <a:r>
              <a:rPr lang="en-US" altLang="en-US" sz="2800">
                <a:solidFill>
                  <a:schemeClr val="bg1"/>
                </a:solidFill>
              </a:rPr>
              <a:t>Each node receives the entire message, stores it in its entirety on disk, and then transmits the message to the next node.</a:t>
            </a:r>
          </a:p>
          <a:p>
            <a:pPr algn="just" eaLnBrk="1" hangingPunct="1"/>
            <a:r>
              <a:rPr lang="en-US" altLang="en-US" sz="2800">
                <a:solidFill>
                  <a:schemeClr val="bg1"/>
                </a:solidFill>
              </a:rPr>
              <a:t>This type of network is called a </a:t>
            </a:r>
            <a:r>
              <a:rPr lang="en-US" altLang="en-US" sz="2800" b="1">
                <a:solidFill>
                  <a:schemeClr val="bg1"/>
                </a:solidFill>
              </a:rPr>
              <a:t>store-and-forward network</a:t>
            </a:r>
            <a:r>
              <a:rPr lang="en-US" altLang="en-US" sz="2800">
                <a:solidFill>
                  <a:schemeClr val="bg1"/>
                </a:solidFill>
              </a:rPr>
              <a:t>.</a:t>
            </a:r>
          </a:p>
        </p:txBody>
      </p:sp>
      <p:sp>
        <p:nvSpPr>
          <p:cNvPr id="1024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D1710B0C-0A1F-4DE1-903B-8D5DEEB3F487}" type="datetime1">
              <a:rPr lang="en-US" altLang="en-US" sz="1400" smtClean="0">
                <a:solidFill>
                  <a:srgbClr val="000000"/>
                </a:solidFill>
              </a:rPr>
              <a:pPr eaLnBrk="1" hangingPunct="1">
                <a:spcBef>
                  <a:spcPct val="0"/>
                </a:spcBef>
                <a:buFontTx/>
                <a:buNone/>
              </a:pPr>
              <a:t>9/11/2021</a:t>
            </a:fld>
            <a:endParaRPr lang="es-ES" altLang="en-US" sz="1400">
              <a:solidFill>
                <a:srgbClr val="000000"/>
              </a:solidFill>
            </a:endParaRPr>
          </a:p>
        </p:txBody>
      </p:sp>
    </p:spTree>
    <p:extLst>
      <p:ext uri="{BB962C8B-B14F-4D97-AF65-F5344CB8AC3E}">
        <p14:creationId xmlns:p14="http://schemas.microsoft.com/office/powerpoint/2010/main" val="23657704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838200" y="0"/>
            <a:ext cx="7772400" cy="838200"/>
          </a:xfrm>
        </p:spPr>
        <p:txBody>
          <a:bodyPr/>
          <a:lstStyle/>
          <a:p>
            <a:pPr eaLnBrk="1" hangingPunct="1"/>
            <a:r>
              <a:rPr lang="en-US" altLang="en-US">
                <a:solidFill>
                  <a:schemeClr val="bg1"/>
                </a:solidFill>
              </a:rPr>
              <a:t>Message Switching</a:t>
            </a:r>
          </a:p>
        </p:txBody>
      </p:sp>
      <p:pic>
        <p:nvPicPr>
          <p:cNvPr id="11267" name="Picture 4" descr="Message Switch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942975"/>
            <a:ext cx="8785225" cy="309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8" name="Rectangle 5"/>
          <p:cNvSpPr>
            <a:spLocks noChangeArrowheads="1"/>
          </p:cNvSpPr>
          <p:nvPr/>
        </p:nvSpPr>
        <p:spPr bwMode="auto">
          <a:xfrm>
            <a:off x="0" y="4076700"/>
            <a:ext cx="9144000" cy="274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just" eaLnBrk="1" fontAlgn="base" hangingPunct="1">
              <a:spcBef>
                <a:spcPct val="0"/>
              </a:spcBef>
              <a:spcAft>
                <a:spcPct val="0"/>
              </a:spcAft>
            </a:pPr>
            <a:r>
              <a:rPr lang="en-US" altLang="en-US" sz="2400">
                <a:solidFill>
                  <a:srgbClr val="FFFFFF"/>
                </a:solidFill>
              </a:rPr>
              <a:t>   A message-switching node is typically a general-purpose computer. </a:t>
            </a:r>
          </a:p>
          <a:p>
            <a:pPr algn="just" eaLnBrk="1" fontAlgn="base" hangingPunct="1">
              <a:spcBef>
                <a:spcPct val="0"/>
              </a:spcBef>
              <a:spcAft>
                <a:spcPct val="0"/>
              </a:spcAft>
            </a:pPr>
            <a:r>
              <a:rPr lang="en-US" altLang="en-US" sz="2400">
                <a:solidFill>
                  <a:srgbClr val="FFFFFF"/>
                </a:solidFill>
              </a:rPr>
              <a:t>   The device </a:t>
            </a:r>
            <a:r>
              <a:rPr lang="en-US" altLang="en-US" sz="2400" b="1">
                <a:solidFill>
                  <a:srgbClr val="FFFFFF"/>
                </a:solidFill>
              </a:rPr>
              <a:t>needs sufficient secondary-storage capacity to store the incoming messages</a:t>
            </a:r>
            <a:r>
              <a:rPr lang="en-US" altLang="en-US" sz="2400">
                <a:solidFill>
                  <a:srgbClr val="FFFFFF"/>
                </a:solidFill>
              </a:rPr>
              <a:t>, which could be long.</a:t>
            </a:r>
          </a:p>
          <a:p>
            <a:pPr algn="just" eaLnBrk="1" fontAlgn="base" hangingPunct="1">
              <a:spcBef>
                <a:spcPct val="0"/>
              </a:spcBef>
              <a:spcAft>
                <a:spcPct val="0"/>
              </a:spcAft>
            </a:pPr>
            <a:r>
              <a:rPr lang="en-US" altLang="en-US" sz="2400">
                <a:solidFill>
                  <a:srgbClr val="FFFFFF"/>
                </a:solidFill>
              </a:rPr>
              <a:t>    A </a:t>
            </a:r>
            <a:r>
              <a:rPr lang="en-US" altLang="en-US" sz="2400" b="1">
                <a:solidFill>
                  <a:srgbClr val="FFFFFF"/>
                </a:solidFill>
              </a:rPr>
              <a:t>time delay </a:t>
            </a:r>
            <a:r>
              <a:rPr lang="en-US" altLang="en-US" sz="2400">
                <a:solidFill>
                  <a:srgbClr val="FFFFFF"/>
                </a:solidFill>
              </a:rPr>
              <a:t>is introduced using this type of scheme due </a:t>
            </a:r>
            <a:r>
              <a:rPr lang="en-US" altLang="en-US" sz="2400" b="1">
                <a:solidFill>
                  <a:srgbClr val="FFFFFF"/>
                </a:solidFill>
              </a:rPr>
              <a:t>to </a:t>
            </a:r>
            <a:r>
              <a:rPr lang="en-US" altLang="en-US" sz="2800" b="1">
                <a:solidFill>
                  <a:srgbClr val="FFFFFF"/>
                </a:solidFill>
              </a:rPr>
              <a:t>store- and-forward time</a:t>
            </a:r>
            <a:r>
              <a:rPr lang="en-US" altLang="en-US" sz="2400">
                <a:solidFill>
                  <a:srgbClr val="FFFFFF"/>
                </a:solidFill>
              </a:rPr>
              <a:t>, plus the </a:t>
            </a:r>
            <a:r>
              <a:rPr lang="en-US" altLang="en-US" sz="2400" b="1">
                <a:solidFill>
                  <a:srgbClr val="FFFFFF"/>
                </a:solidFill>
              </a:rPr>
              <a:t>time required to find the next node in the transmission path. </a:t>
            </a:r>
          </a:p>
        </p:txBody>
      </p:sp>
      <p:sp>
        <p:nvSpPr>
          <p:cNvPr id="11269" name="Date Placeholder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48C026CA-1970-4EBB-955C-6EE2C0A1383D}" type="datetime1">
              <a:rPr lang="en-US" altLang="en-US" sz="1400" smtClean="0">
                <a:solidFill>
                  <a:srgbClr val="000000"/>
                </a:solidFill>
              </a:rPr>
              <a:pPr eaLnBrk="1" hangingPunct="1">
                <a:spcBef>
                  <a:spcPct val="0"/>
                </a:spcBef>
                <a:buFontTx/>
                <a:buNone/>
              </a:pPr>
              <a:t>9/11/2021</a:t>
            </a:fld>
            <a:endParaRPr lang="es-ES" altLang="en-US" sz="1400">
              <a:solidFill>
                <a:srgbClr val="000000"/>
              </a:solidFill>
            </a:endParaRPr>
          </a:p>
        </p:txBody>
      </p:sp>
    </p:spTree>
    <p:extLst>
      <p:ext uri="{BB962C8B-B14F-4D97-AF65-F5344CB8AC3E}">
        <p14:creationId xmlns:p14="http://schemas.microsoft.com/office/powerpoint/2010/main" val="43746041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3EA79024-EE69-47C3-B320-942834A5F37B}" type="datetime1">
              <a:rPr lang="en-US" altLang="en-US" sz="1400" smtClean="0">
                <a:solidFill>
                  <a:srgbClr val="000000"/>
                </a:solidFill>
              </a:rPr>
              <a:pPr eaLnBrk="1" hangingPunct="1">
                <a:spcBef>
                  <a:spcPct val="0"/>
                </a:spcBef>
                <a:buFontTx/>
                <a:buNone/>
              </a:pPr>
              <a:t>9/11/2021</a:t>
            </a:fld>
            <a:endParaRPr lang="es-ES" altLang="en-US" sz="1400">
              <a:solidFill>
                <a:srgbClr val="000000"/>
              </a:solidFill>
            </a:endParaRPr>
          </a:p>
        </p:txBody>
      </p:sp>
      <p:pic>
        <p:nvPicPr>
          <p:cNvPr id="12291"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25848" t="48363" r="21376" b="4691"/>
          <a:stretch>
            <a:fillRect/>
          </a:stretch>
        </p:blipFill>
        <p:spPr>
          <a:xfrm>
            <a:off x="250825" y="1700213"/>
            <a:ext cx="8639175" cy="4321175"/>
          </a:xfrm>
          <a:noFill/>
        </p:spPr>
      </p:pic>
      <p:sp>
        <p:nvSpPr>
          <p:cNvPr id="12292" name="Rectangle 2"/>
          <p:cNvSpPr>
            <a:spLocks noGrp="1" noChangeArrowheads="1"/>
          </p:cNvSpPr>
          <p:nvPr>
            <p:ph type="title"/>
          </p:nvPr>
        </p:nvSpPr>
        <p:spPr/>
        <p:txBody>
          <a:bodyPr/>
          <a:lstStyle/>
          <a:p>
            <a:pPr eaLnBrk="1" hangingPunct="1"/>
            <a:r>
              <a:rPr lang="en-US" altLang="en-US">
                <a:solidFill>
                  <a:schemeClr val="bg1"/>
                </a:solidFill>
              </a:rPr>
              <a:t>Message Switching</a:t>
            </a:r>
          </a:p>
        </p:txBody>
      </p:sp>
    </p:spTree>
    <p:extLst>
      <p:ext uri="{BB962C8B-B14F-4D97-AF65-F5344CB8AC3E}">
        <p14:creationId xmlns:p14="http://schemas.microsoft.com/office/powerpoint/2010/main" val="387145685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85800" y="0"/>
            <a:ext cx="7772400" cy="836613"/>
          </a:xfrm>
        </p:spPr>
        <p:txBody>
          <a:bodyPr/>
          <a:lstStyle/>
          <a:p>
            <a:pPr eaLnBrk="1" hangingPunct="1"/>
            <a:r>
              <a:rPr lang="en-US" altLang="en-US">
                <a:solidFill>
                  <a:schemeClr val="bg1"/>
                </a:solidFill>
              </a:rPr>
              <a:t>Message Switching</a:t>
            </a:r>
          </a:p>
        </p:txBody>
      </p:sp>
      <p:sp>
        <p:nvSpPr>
          <p:cNvPr id="13315" name="Rectangle 3"/>
          <p:cNvSpPr>
            <a:spLocks noChangeArrowheads="1"/>
          </p:cNvSpPr>
          <p:nvPr/>
        </p:nvSpPr>
        <p:spPr bwMode="auto">
          <a:xfrm>
            <a:off x="0" y="836613"/>
            <a:ext cx="8915400" cy="612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fontAlgn="base" hangingPunct="1">
              <a:spcBef>
                <a:spcPct val="0"/>
              </a:spcBef>
              <a:spcAft>
                <a:spcPct val="0"/>
              </a:spcAft>
              <a:buFontTx/>
              <a:buNone/>
            </a:pPr>
            <a:r>
              <a:rPr lang="en-US" altLang="en-US" sz="2800" b="1" i="1">
                <a:solidFill>
                  <a:srgbClr val="FFFFFF"/>
                </a:solidFill>
              </a:rPr>
              <a:t>Advantages:</a:t>
            </a:r>
            <a:r>
              <a:rPr lang="en-US" altLang="en-US" sz="2800">
                <a:solidFill>
                  <a:srgbClr val="FFFFFF"/>
                </a:solidFill>
              </a:rPr>
              <a:t> </a:t>
            </a:r>
          </a:p>
          <a:p>
            <a:pPr lvl="1" algn="just" fontAlgn="base">
              <a:spcBef>
                <a:spcPct val="0"/>
              </a:spcBef>
              <a:spcAft>
                <a:spcPct val="0"/>
              </a:spcAft>
              <a:buFontTx/>
              <a:buChar char="•"/>
            </a:pPr>
            <a:r>
              <a:rPr lang="en-US" altLang="en-US">
                <a:solidFill>
                  <a:srgbClr val="FFFFFF"/>
                </a:solidFill>
              </a:rPr>
              <a:t>   Channel efficiency can be greater compared to circuit-  switched systems, because more devices are </a:t>
            </a:r>
            <a:r>
              <a:rPr lang="en-US" altLang="en-US" b="1">
                <a:solidFill>
                  <a:srgbClr val="FFFFFF"/>
                </a:solidFill>
              </a:rPr>
              <a:t>sharing the  channel. </a:t>
            </a:r>
          </a:p>
          <a:p>
            <a:pPr lvl="1" algn="just" fontAlgn="base">
              <a:spcBef>
                <a:spcPct val="0"/>
              </a:spcBef>
              <a:spcAft>
                <a:spcPct val="0"/>
              </a:spcAft>
              <a:buFontTx/>
              <a:buNone/>
            </a:pPr>
            <a:endParaRPr lang="en-US" altLang="en-US" b="1">
              <a:solidFill>
                <a:srgbClr val="FFFFFF"/>
              </a:solidFill>
            </a:endParaRPr>
          </a:p>
          <a:p>
            <a:pPr lvl="1" algn="just" fontAlgn="base">
              <a:spcBef>
                <a:spcPct val="0"/>
              </a:spcBef>
              <a:spcAft>
                <a:spcPct val="0"/>
              </a:spcAft>
              <a:buFontTx/>
              <a:buChar char="•"/>
            </a:pPr>
            <a:r>
              <a:rPr lang="en-US" altLang="en-US">
                <a:solidFill>
                  <a:srgbClr val="FFFFFF"/>
                </a:solidFill>
              </a:rPr>
              <a:t>  </a:t>
            </a:r>
            <a:r>
              <a:rPr lang="en-US" altLang="en-US" b="1">
                <a:solidFill>
                  <a:srgbClr val="FFFFFF"/>
                </a:solidFill>
              </a:rPr>
              <a:t>Traffic congestion can be reduced</a:t>
            </a:r>
            <a:r>
              <a:rPr lang="en-US" altLang="en-US">
                <a:solidFill>
                  <a:srgbClr val="FFFFFF"/>
                </a:solidFill>
              </a:rPr>
              <a:t>, because messages may be temporarily stored in route. </a:t>
            </a:r>
          </a:p>
          <a:p>
            <a:pPr lvl="1" algn="just" fontAlgn="base">
              <a:spcBef>
                <a:spcPct val="0"/>
              </a:spcBef>
              <a:spcAft>
                <a:spcPct val="0"/>
              </a:spcAft>
              <a:buFontTx/>
              <a:buNone/>
            </a:pPr>
            <a:endParaRPr lang="en-US" altLang="en-US">
              <a:solidFill>
                <a:srgbClr val="FFFFFF"/>
              </a:solidFill>
            </a:endParaRPr>
          </a:p>
          <a:p>
            <a:pPr lvl="1" algn="just" fontAlgn="base">
              <a:spcBef>
                <a:spcPct val="0"/>
              </a:spcBef>
              <a:spcAft>
                <a:spcPct val="0"/>
              </a:spcAft>
              <a:buFontTx/>
              <a:buChar char="•"/>
            </a:pPr>
            <a:r>
              <a:rPr lang="en-US" altLang="en-US" b="1">
                <a:solidFill>
                  <a:srgbClr val="FFFFFF"/>
                </a:solidFill>
              </a:rPr>
              <a:t>  Message priorities </a:t>
            </a:r>
            <a:r>
              <a:rPr lang="en-US" altLang="en-US">
                <a:solidFill>
                  <a:srgbClr val="FFFFFF"/>
                </a:solidFill>
              </a:rPr>
              <a:t>can be established due to store-and-forward technique. </a:t>
            </a:r>
          </a:p>
          <a:p>
            <a:pPr lvl="1" algn="just" fontAlgn="base">
              <a:spcBef>
                <a:spcPct val="0"/>
              </a:spcBef>
              <a:spcAft>
                <a:spcPct val="0"/>
              </a:spcAft>
              <a:buFontTx/>
              <a:buNone/>
            </a:pPr>
            <a:endParaRPr lang="en-US" altLang="en-US">
              <a:solidFill>
                <a:srgbClr val="FFFFFF"/>
              </a:solidFill>
            </a:endParaRPr>
          </a:p>
          <a:p>
            <a:pPr lvl="1" algn="just" fontAlgn="base">
              <a:spcBef>
                <a:spcPct val="0"/>
              </a:spcBef>
              <a:spcAft>
                <a:spcPct val="0"/>
              </a:spcAft>
              <a:buFontTx/>
              <a:buChar char="•"/>
            </a:pPr>
            <a:r>
              <a:rPr lang="en-US" altLang="en-US" b="1">
                <a:solidFill>
                  <a:srgbClr val="FFFFFF"/>
                </a:solidFill>
              </a:rPr>
              <a:t>  Message broadcasting </a:t>
            </a:r>
            <a:r>
              <a:rPr lang="en-US" altLang="en-US">
                <a:solidFill>
                  <a:srgbClr val="FFFFFF"/>
                </a:solidFill>
              </a:rPr>
              <a:t>can be achieved with the use of  broadcast address appended in the message. </a:t>
            </a:r>
          </a:p>
        </p:txBody>
      </p:sp>
      <p:sp>
        <p:nvSpPr>
          <p:cNvPr id="1331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AF97FC7B-0FC1-49A7-A8E5-6E397F72683B}" type="datetime1">
              <a:rPr lang="en-US" altLang="en-US" sz="1400" smtClean="0">
                <a:solidFill>
                  <a:srgbClr val="000000"/>
                </a:solidFill>
              </a:rPr>
              <a:pPr eaLnBrk="1" hangingPunct="1">
                <a:spcBef>
                  <a:spcPct val="0"/>
                </a:spcBef>
                <a:buFontTx/>
                <a:buNone/>
              </a:pPr>
              <a:t>9/11/2021</a:t>
            </a:fld>
            <a:endParaRPr lang="es-ES" altLang="en-US" sz="1400">
              <a:solidFill>
                <a:srgbClr val="000000"/>
              </a:solidFill>
            </a:endParaRPr>
          </a:p>
        </p:txBody>
      </p:sp>
    </p:spTree>
    <p:extLst>
      <p:ext uri="{BB962C8B-B14F-4D97-AF65-F5344CB8AC3E}">
        <p14:creationId xmlns:p14="http://schemas.microsoft.com/office/powerpoint/2010/main" val="41473293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en-US">
                <a:solidFill>
                  <a:schemeClr val="bg1"/>
                </a:solidFill>
              </a:rPr>
              <a:t>Message Switching</a:t>
            </a:r>
          </a:p>
        </p:txBody>
      </p:sp>
      <p:sp>
        <p:nvSpPr>
          <p:cNvPr id="14339" name="Rectangle 3"/>
          <p:cNvSpPr>
            <a:spLocks noChangeArrowheads="1"/>
          </p:cNvSpPr>
          <p:nvPr/>
        </p:nvSpPr>
        <p:spPr bwMode="auto">
          <a:xfrm>
            <a:off x="0" y="1412875"/>
            <a:ext cx="9144000" cy="347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just" eaLnBrk="1" fontAlgn="base" hangingPunct="1">
              <a:spcBef>
                <a:spcPct val="0"/>
              </a:spcBef>
              <a:spcAft>
                <a:spcPct val="0"/>
              </a:spcAft>
              <a:buFontTx/>
              <a:buNone/>
            </a:pPr>
            <a:r>
              <a:rPr lang="en-US" altLang="en-US" sz="2800" b="1" i="1">
                <a:solidFill>
                  <a:srgbClr val="FFFFFF"/>
                </a:solidFill>
              </a:rPr>
              <a:t>Disadvantages:</a:t>
            </a:r>
          </a:p>
          <a:p>
            <a:pPr algn="just" eaLnBrk="1" fontAlgn="base" hangingPunct="1">
              <a:spcBef>
                <a:spcPct val="0"/>
              </a:spcBef>
              <a:spcAft>
                <a:spcPct val="0"/>
              </a:spcAft>
              <a:buFontTx/>
              <a:buNone/>
            </a:pPr>
            <a:r>
              <a:rPr lang="en-US" altLang="en-US" sz="2800">
                <a:solidFill>
                  <a:srgbClr val="FFFFFF"/>
                </a:solidFill>
              </a:rPr>
              <a:t> </a:t>
            </a:r>
          </a:p>
          <a:p>
            <a:pPr lvl="1" algn="just" fontAlgn="base">
              <a:spcBef>
                <a:spcPct val="0"/>
              </a:spcBef>
              <a:spcAft>
                <a:spcPct val="0"/>
              </a:spcAft>
              <a:buFontTx/>
              <a:buChar char="•"/>
            </a:pPr>
            <a:r>
              <a:rPr lang="en-US" altLang="en-US">
                <a:solidFill>
                  <a:srgbClr val="FFFFFF"/>
                </a:solidFill>
              </a:rPr>
              <a:t>   Message switching </a:t>
            </a:r>
            <a:r>
              <a:rPr lang="en-US" altLang="en-US" b="1">
                <a:solidFill>
                  <a:srgbClr val="FFFFFF"/>
                </a:solidFill>
              </a:rPr>
              <a:t>is not compatible </a:t>
            </a:r>
            <a:r>
              <a:rPr lang="en-US" altLang="en-US">
                <a:solidFill>
                  <a:srgbClr val="FFFFFF"/>
                </a:solidFill>
              </a:rPr>
              <a:t>with interactive  applications. </a:t>
            </a:r>
          </a:p>
          <a:p>
            <a:pPr lvl="1" algn="just" fontAlgn="base">
              <a:spcBef>
                <a:spcPct val="0"/>
              </a:spcBef>
              <a:spcAft>
                <a:spcPct val="0"/>
              </a:spcAft>
              <a:buFontTx/>
              <a:buChar char="•"/>
            </a:pPr>
            <a:r>
              <a:rPr lang="en-US" altLang="en-US">
                <a:solidFill>
                  <a:srgbClr val="FFFFFF"/>
                </a:solidFill>
              </a:rPr>
              <a:t>   Store-and-forward devices are </a:t>
            </a:r>
            <a:r>
              <a:rPr lang="en-US" altLang="en-US" b="1">
                <a:solidFill>
                  <a:srgbClr val="FFFFFF"/>
                </a:solidFill>
              </a:rPr>
              <a:t>expensive</a:t>
            </a:r>
            <a:r>
              <a:rPr lang="en-US" altLang="en-US">
                <a:solidFill>
                  <a:srgbClr val="FFFFFF"/>
                </a:solidFill>
              </a:rPr>
              <a:t>, because they must have large disks to hold potentially long messages.</a:t>
            </a:r>
          </a:p>
          <a:p>
            <a:pPr algn="just" fontAlgn="base">
              <a:spcBef>
                <a:spcPct val="0"/>
              </a:spcBef>
              <a:spcAft>
                <a:spcPct val="0"/>
              </a:spcAft>
              <a:buFontTx/>
              <a:buNone/>
            </a:pPr>
            <a:endParaRPr lang="en-US" altLang="en-US" sz="2400">
              <a:solidFill>
                <a:srgbClr val="FFFFFF"/>
              </a:solidFill>
            </a:endParaRPr>
          </a:p>
        </p:txBody>
      </p:sp>
      <p:sp>
        <p:nvSpPr>
          <p:cNvPr id="1434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8F2A795C-1BCC-43EA-B96D-9C939D88930F}" type="datetime1">
              <a:rPr lang="en-US" altLang="en-US" sz="1400" smtClean="0">
                <a:solidFill>
                  <a:srgbClr val="000000"/>
                </a:solidFill>
              </a:rPr>
              <a:pPr eaLnBrk="1" hangingPunct="1">
                <a:spcBef>
                  <a:spcPct val="0"/>
                </a:spcBef>
                <a:buFontTx/>
                <a:buNone/>
              </a:pPr>
              <a:t>9/11/2021</a:t>
            </a:fld>
            <a:endParaRPr lang="es-ES" altLang="en-US" sz="1400">
              <a:solidFill>
                <a:srgbClr val="000000"/>
              </a:solidFill>
            </a:endParaRPr>
          </a:p>
        </p:txBody>
      </p:sp>
    </p:spTree>
    <p:extLst>
      <p:ext uri="{BB962C8B-B14F-4D97-AF65-F5344CB8AC3E}">
        <p14:creationId xmlns:p14="http://schemas.microsoft.com/office/powerpoint/2010/main" val="353315751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905000" y="304800"/>
            <a:ext cx="5181600" cy="533400"/>
          </a:xfrm>
        </p:spPr>
        <p:txBody>
          <a:bodyPr/>
          <a:lstStyle/>
          <a:p>
            <a:pPr eaLnBrk="1" hangingPunct="1"/>
            <a:r>
              <a:rPr lang="en-US" altLang="en-US">
                <a:solidFill>
                  <a:schemeClr val="bg1"/>
                </a:solidFill>
              </a:rPr>
              <a:t>Packet Switching</a:t>
            </a:r>
          </a:p>
        </p:txBody>
      </p:sp>
      <p:sp>
        <p:nvSpPr>
          <p:cNvPr id="15363" name="Rectangle 3"/>
          <p:cNvSpPr>
            <a:spLocks noChangeArrowheads="1"/>
          </p:cNvSpPr>
          <p:nvPr/>
        </p:nvSpPr>
        <p:spPr bwMode="auto">
          <a:xfrm>
            <a:off x="228600" y="981075"/>
            <a:ext cx="86868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just" eaLnBrk="1" fontAlgn="base" hangingPunct="1">
              <a:spcBef>
                <a:spcPct val="0"/>
              </a:spcBef>
              <a:spcAft>
                <a:spcPct val="0"/>
              </a:spcAft>
            </a:pPr>
            <a:r>
              <a:rPr lang="en-US" altLang="en-US" sz="2400" i="1">
                <a:solidFill>
                  <a:srgbClr val="FFFFFF"/>
                </a:solidFill>
              </a:rPr>
              <a:t>   </a:t>
            </a:r>
            <a:r>
              <a:rPr lang="en-US" altLang="en-US" sz="2800" i="1">
                <a:solidFill>
                  <a:srgbClr val="FFFFFF"/>
                </a:solidFill>
              </a:rPr>
              <a:t>Packet switching </a:t>
            </a:r>
            <a:r>
              <a:rPr lang="en-US" altLang="en-US" sz="2800">
                <a:solidFill>
                  <a:srgbClr val="FFFFFF"/>
                </a:solidFill>
              </a:rPr>
              <a:t>can be seen as a solution that tries to combine the  advantages of message and circuit switching and to minimize the disadvantages of both.  </a:t>
            </a:r>
          </a:p>
          <a:p>
            <a:pPr algn="just" eaLnBrk="1" fontAlgn="base" hangingPunct="1">
              <a:spcBef>
                <a:spcPct val="0"/>
              </a:spcBef>
              <a:spcAft>
                <a:spcPct val="0"/>
              </a:spcAft>
            </a:pPr>
            <a:r>
              <a:rPr lang="en-US" altLang="en-US" sz="2800">
                <a:solidFill>
                  <a:srgbClr val="FFFFFF"/>
                </a:solidFill>
              </a:rPr>
              <a:t>  The methods of packet switching: Datagram and virtual circuit.</a:t>
            </a:r>
          </a:p>
        </p:txBody>
      </p:sp>
      <p:pic>
        <p:nvPicPr>
          <p:cNvPr id="15364" name="Picture 5" descr="C:\Swithing Tecchniques_files\packet_s.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3716338"/>
            <a:ext cx="8785225" cy="314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5" name="Date Placeholder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C8F74028-B214-4E63-8821-03507EDEDE37}" type="datetime1">
              <a:rPr lang="en-US" altLang="en-US" sz="1400" smtClean="0">
                <a:solidFill>
                  <a:srgbClr val="000000"/>
                </a:solidFill>
              </a:rPr>
              <a:pPr eaLnBrk="1" hangingPunct="1">
                <a:spcBef>
                  <a:spcPct val="0"/>
                </a:spcBef>
                <a:buFontTx/>
                <a:buNone/>
              </a:pPr>
              <a:t>9/11/2021</a:t>
            </a:fld>
            <a:endParaRPr lang="es-ES" altLang="en-US" sz="1400">
              <a:solidFill>
                <a:srgbClr val="000000"/>
              </a:solidFill>
            </a:endParaRPr>
          </a:p>
        </p:txBody>
      </p:sp>
    </p:spTree>
    <p:extLst>
      <p:ext uri="{BB962C8B-B14F-4D97-AF65-F5344CB8AC3E}">
        <p14:creationId xmlns:p14="http://schemas.microsoft.com/office/powerpoint/2010/main" val="408556674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762000" y="0"/>
            <a:ext cx="7772400" cy="908050"/>
          </a:xfrm>
        </p:spPr>
        <p:txBody>
          <a:bodyPr/>
          <a:lstStyle/>
          <a:p>
            <a:pPr eaLnBrk="1" hangingPunct="1"/>
            <a:r>
              <a:rPr lang="en-US" altLang="en-US">
                <a:solidFill>
                  <a:schemeClr val="bg1"/>
                </a:solidFill>
              </a:rPr>
              <a:t>Packet Switching</a:t>
            </a:r>
          </a:p>
        </p:txBody>
      </p:sp>
      <p:sp>
        <p:nvSpPr>
          <p:cNvPr id="16387" name="Rectangle 3"/>
          <p:cNvSpPr>
            <a:spLocks noChangeArrowheads="1"/>
          </p:cNvSpPr>
          <p:nvPr/>
        </p:nvSpPr>
        <p:spPr bwMode="auto">
          <a:xfrm>
            <a:off x="0" y="692150"/>
            <a:ext cx="9144000" cy="631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just" eaLnBrk="1" fontAlgn="base" hangingPunct="1">
              <a:spcBef>
                <a:spcPct val="0"/>
              </a:spcBef>
              <a:spcAft>
                <a:spcPct val="0"/>
              </a:spcAft>
            </a:pPr>
            <a:r>
              <a:rPr lang="en-US" altLang="en-US" sz="2800">
                <a:solidFill>
                  <a:srgbClr val="FFFFFF"/>
                </a:solidFill>
              </a:rPr>
              <a:t>   In both packet switching methods, a message is broken into small parts, called </a:t>
            </a:r>
            <a:r>
              <a:rPr lang="en-US" altLang="en-US" b="1" i="1">
                <a:solidFill>
                  <a:srgbClr val="000000"/>
                </a:solidFill>
              </a:rPr>
              <a:t>packets</a:t>
            </a:r>
            <a:r>
              <a:rPr lang="en-US" altLang="en-US" sz="2800">
                <a:solidFill>
                  <a:srgbClr val="000000"/>
                </a:solidFill>
              </a:rPr>
              <a:t>.</a:t>
            </a:r>
            <a:r>
              <a:rPr lang="en-US" altLang="en-US" sz="2800">
                <a:solidFill>
                  <a:srgbClr val="FFFFFF"/>
                </a:solidFill>
              </a:rPr>
              <a:t> </a:t>
            </a:r>
          </a:p>
          <a:p>
            <a:pPr algn="just" eaLnBrk="1" fontAlgn="base" hangingPunct="1">
              <a:spcBef>
                <a:spcPct val="0"/>
              </a:spcBef>
              <a:spcAft>
                <a:spcPct val="0"/>
              </a:spcAft>
            </a:pPr>
            <a:r>
              <a:rPr lang="en-US" altLang="en-US" sz="2800">
                <a:solidFill>
                  <a:srgbClr val="FFFFFF"/>
                </a:solidFill>
              </a:rPr>
              <a:t>   Each packet is tagged with appropriate source and destination </a:t>
            </a:r>
            <a:r>
              <a:rPr lang="en-US" altLang="en-US" b="1" i="1">
                <a:solidFill>
                  <a:srgbClr val="000000"/>
                </a:solidFill>
              </a:rPr>
              <a:t>addresses.</a:t>
            </a:r>
            <a:r>
              <a:rPr lang="en-US" altLang="en-US" sz="2800">
                <a:solidFill>
                  <a:srgbClr val="FFFFFF"/>
                </a:solidFill>
              </a:rPr>
              <a:t> </a:t>
            </a:r>
          </a:p>
          <a:p>
            <a:pPr algn="just" eaLnBrk="1" fontAlgn="base" hangingPunct="1">
              <a:spcBef>
                <a:spcPct val="0"/>
              </a:spcBef>
              <a:spcAft>
                <a:spcPct val="0"/>
              </a:spcAft>
            </a:pPr>
            <a:r>
              <a:rPr lang="en-US" altLang="en-US" sz="2800">
                <a:solidFill>
                  <a:srgbClr val="FFFFFF"/>
                </a:solidFill>
              </a:rPr>
              <a:t>   Since packets have a strictly defined maximum length, they can be stored in </a:t>
            </a:r>
            <a:r>
              <a:rPr lang="en-US" altLang="en-US" b="1" i="1">
                <a:solidFill>
                  <a:srgbClr val="000000"/>
                </a:solidFill>
              </a:rPr>
              <a:t>main memory </a:t>
            </a:r>
            <a:r>
              <a:rPr lang="en-US" altLang="en-US" sz="2800">
                <a:solidFill>
                  <a:srgbClr val="FFFFFF"/>
                </a:solidFill>
              </a:rPr>
              <a:t>instead of disk, therefore access delay and cost are minimized.</a:t>
            </a:r>
          </a:p>
          <a:p>
            <a:pPr algn="just" eaLnBrk="1" fontAlgn="base" hangingPunct="1">
              <a:spcBef>
                <a:spcPct val="0"/>
              </a:spcBef>
              <a:spcAft>
                <a:spcPct val="0"/>
              </a:spcAft>
            </a:pPr>
            <a:r>
              <a:rPr lang="en-US" altLang="en-US" sz="2800">
                <a:solidFill>
                  <a:srgbClr val="FFFFFF"/>
                </a:solidFill>
              </a:rPr>
              <a:t>   Also the transmission speeds, between nodes, are optimized.</a:t>
            </a:r>
          </a:p>
          <a:p>
            <a:pPr algn="just" eaLnBrk="1" fontAlgn="base" hangingPunct="1">
              <a:spcBef>
                <a:spcPct val="0"/>
              </a:spcBef>
              <a:spcAft>
                <a:spcPct val="0"/>
              </a:spcAft>
            </a:pPr>
            <a:r>
              <a:rPr lang="en-US" altLang="en-US" sz="2800">
                <a:solidFill>
                  <a:srgbClr val="FFFFFF"/>
                </a:solidFill>
              </a:rPr>
              <a:t>   With current technology, packets are generally accepted onto the network on a first-come, first-served FIFO </a:t>
            </a:r>
            <a:r>
              <a:rPr lang="en-US" altLang="en-US" b="1" i="1">
                <a:solidFill>
                  <a:srgbClr val="000000"/>
                </a:solidFill>
              </a:rPr>
              <a:t>basis</a:t>
            </a:r>
            <a:r>
              <a:rPr lang="en-US" altLang="en-US" sz="2800">
                <a:solidFill>
                  <a:srgbClr val="FFFFFF"/>
                </a:solidFill>
              </a:rPr>
              <a:t>. If the network becomes overloaded, packets are delayed or discarded (``dropped''). </a:t>
            </a:r>
          </a:p>
          <a:p>
            <a:pPr algn="just" fontAlgn="base">
              <a:spcBef>
                <a:spcPct val="0"/>
              </a:spcBef>
              <a:spcAft>
                <a:spcPct val="0"/>
              </a:spcAft>
              <a:buFontTx/>
              <a:buNone/>
            </a:pPr>
            <a:endParaRPr lang="en-US" altLang="en-US" sz="2800">
              <a:solidFill>
                <a:srgbClr val="FFFFFF"/>
              </a:solidFill>
            </a:endParaRPr>
          </a:p>
        </p:txBody>
      </p:sp>
      <p:sp>
        <p:nvSpPr>
          <p:cNvPr id="1638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A9E2762A-2B07-4B6C-92AF-FBB2837D0874}" type="datetime1">
              <a:rPr lang="en-US" altLang="en-US" sz="1400" smtClean="0">
                <a:solidFill>
                  <a:srgbClr val="000000"/>
                </a:solidFill>
              </a:rPr>
              <a:pPr eaLnBrk="1" hangingPunct="1">
                <a:spcBef>
                  <a:spcPct val="0"/>
                </a:spcBef>
                <a:buFontTx/>
                <a:buNone/>
              </a:pPr>
              <a:t>9/11/2021</a:t>
            </a:fld>
            <a:endParaRPr lang="es-ES" altLang="en-US" sz="1400">
              <a:solidFill>
                <a:srgbClr val="000000"/>
              </a:solidFill>
            </a:endParaRPr>
          </a:p>
        </p:txBody>
      </p:sp>
    </p:spTree>
    <p:extLst>
      <p:ext uri="{BB962C8B-B14F-4D97-AF65-F5344CB8AC3E}">
        <p14:creationId xmlns:p14="http://schemas.microsoft.com/office/powerpoint/2010/main" val="304569401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286000" y="228600"/>
            <a:ext cx="4800600" cy="457200"/>
          </a:xfrm>
        </p:spPr>
        <p:txBody>
          <a:bodyPr/>
          <a:lstStyle/>
          <a:p>
            <a:pPr eaLnBrk="1" hangingPunct="1"/>
            <a:r>
              <a:rPr lang="en-US" altLang="en-US">
                <a:solidFill>
                  <a:schemeClr val="bg1"/>
                </a:solidFill>
              </a:rPr>
              <a:t>Packet size</a:t>
            </a:r>
          </a:p>
        </p:txBody>
      </p:sp>
      <p:sp>
        <p:nvSpPr>
          <p:cNvPr id="17411" name="Rectangle 3"/>
          <p:cNvSpPr>
            <a:spLocks noGrp="1" noChangeArrowheads="1"/>
          </p:cNvSpPr>
          <p:nvPr>
            <p:ph type="body" idx="1"/>
          </p:nvPr>
        </p:nvSpPr>
        <p:spPr>
          <a:xfrm>
            <a:off x="179388" y="981075"/>
            <a:ext cx="8736012" cy="3590925"/>
          </a:xfrm>
        </p:spPr>
        <p:txBody>
          <a:bodyPr/>
          <a:lstStyle/>
          <a:p>
            <a:pPr algn="just" eaLnBrk="1" hangingPunct="1"/>
            <a:r>
              <a:rPr lang="en-US" altLang="en-US" sz="2800">
                <a:solidFill>
                  <a:schemeClr val="bg1"/>
                </a:solidFill>
                <a:latin typeface="Georgia" pitchFamily="18" charset="0"/>
              </a:rPr>
              <a:t>The size of the packet can vary from 180 bits, the size for the Data kit® virtual circuit switch designed by Bell Labs for communications and business applications.</a:t>
            </a:r>
          </a:p>
          <a:p>
            <a:pPr algn="just" eaLnBrk="1" hangingPunct="1"/>
            <a:r>
              <a:rPr lang="en-US" altLang="en-US" sz="2800">
                <a:solidFill>
                  <a:schemeClr val="bg1"/>
                </a:solidFill>
                <a:latin typeface="Georgia" pitchFamily="18" charset="0"/>
              </a:rPr>
              <a:t>To 1,024 or 2,048 bits for the 1PSS® switch, also designed by Bell Labs for public data networking; to 53 bytes for ATM switching, such as Lucent Technologies' packet switches.</a:t>
            </a:r>
          </a:p>
          <a:p>
            <a:pPr eaLnBrk="1" hangingPunct="1"/>
            <a:endParaRPr lang="en-US" altLang="en-US" sz="2400"/>
          </a:p>
        </p:txBody>
      </p:sp>
      <p:sp>
        <p:nvSpPr>
          <p:cNvPr id="1741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586FE3E7-0C19-4ED1-831C-EF7CE3D4B4FD}" type="datetime1">
              <a:rPr lang="en-US" altLang="en-US" sz="1400" smtClean="0">
                <a:solidFill>
                  <a:srgbClr val="000000"/>
                </a:solidFill>
              </a:rPr>
              <a:pPr eaLnBrk="1" hangingPunct="1">
                <a:spcBef>
                  <a:spcPct val="0"/>
                </a:spcBef>
                <a:buFontTx/>
                <a:buNone/>
              </a:pPr>
              <a:t>9/11/2021</a:t>
            </a:fld>
            <a:endParaRPr lang="es-ES" altLang="en-US" sz="1400">
              <a:solidFill>
                <a:srgbClr val="000000"/>
              </a:solidFill>
            </a:endParaRPr>
          </a:p>
        </p:txBody>
      </p:sp>
    </p:spTree>
    <p:extLst>
      <p:ext uri="{BB962C8B-B14F-4D97-AF65-F5344CB8AC3E}">
        <p14:creationId xmlns:p14="http://schemas.microsoft.com/office/powerpoint/2010/main" val="1011000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1143000"/>
          </a:xfrm>
        </p:spPr>
        <p:txBody>
          <a:bodyPr>
            <a:normAutofit fontScale="90000"/>
          </a:bodyPr>
          <a:lstStyle/>
          <a:p>
            <a:r>
              <a:rPr lang="en-US" b="1" dirty="0"/>
              <a:t>Switched communications network</a:t>
            </a:r>
          </a:p>
        </p:txBody>
      </p:sp>
      <p:sp>
        <p:nvSpPr>
          <p:cNvPr id="3" name="Content Placeholder 2"/>
          <p:cNvSpPr>
            <a:spLocks noGrp="1"/>
          </p:cNvSpPr>
          <p:nvPr>
            <p:ph idx="1"/>
          </p:nvPr>
        </p:nvSpPr>
        <p:spPr>
          <a:xfrm>
            <a:off x="76200" y="1600200"/>
            <a:ext cx="8839200" cy="4525963"/>
          </a:xfrm>
        </p:spPr>
        <p:txBody>
          <a:bodyPr>
            <a:normAutofit/>
          </a:bodyPr>
          <a:lstStyle/>
          <a:p>
            <a:r>
              <a:rPr lang="en-US" dirty="0"/>
              <a:t>A switched communications network transfers data from source to destination through a series of network nodes.</a:t>
            </a:r>
          </a:p>
          <a:p>
            <a:r>
              <a:rPr lang="en-US" dirty="0">
                <a:hlinkClick r:id="rId2"/>
              </a:rPr>
              <a:t>Switching</a:t>
            </a:r>
            <a:r>
              <a:rPr lang="en-US" dirty="0"/>
              <a:t> can be done in one of two ways. In a circuit-switched network, and a </a:t>
            </a:r>
            <a:r>
              <a:rPr lang="en-US" dirty="0">
                <a:hlinkClick r:id="rId3"/>
              </a:rPr>
              <a:t>packet-switched network</a:t>
            </a:r>
            <a:endParaRPr lang="en-US" dirty="0"/>
          </a:p>
        </p:txBody>
      </p:sp>
    </p:spTree>
    <p:extLst>
      <p:ext uri="{BB962C8B-B14F-4D97-AF65-F5344CB8AC3E}">
        <p14:creationId xmlns:p14="http://schemas.microsoft.com/office/powerpoint/2010/main" val="69061430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85800" y="228600"/>
            <a:ext cx="7772400" cy="533400"/>
          </a:xfrm>
        </p:spPr>
        <p:txBody>
          <a:bodyPr/>
          <a:lstStyle/>
          <a:p>
            <a:pPr eaLnBrk="1" hangingPunct="1"/>
            <a:r>
              <a:rPr lang="en-US" altLang="en-US">
                <a:solidFill>
                  <a:schemeClr val="bg1"/>
                </a:solidFill>
              </a:rPr>
              <a:t>Packet switching</a:t>
            </a:r>
          </a:p>
        </p:txBody>
      </p:sp>
      <p:sp>
        <p:nvSpPr>
          <p:cNvPr id="18435" name="Rectangle 3"/>
          <p:cNvSpPr>
            <a:spLocks noGrp="1" noChangeArrowheads="1"/>
          </p:cNvSpPr>
          <p:nvPr>
            <p:ph type="body" idx="1"/>
          </p:nvPr>
        </p:nvSpPr>
        <p:spPr>
          <a:xfrm>
            <a:off x="0" y="765175"/>
            <a:ext cx="9144000" cy="5559425"/>
          </a:xfrm>
        </p:spPr>
        <p:txBody>
          <a:bodyPr/>
          <a:lstStyle/>
          <a:p>
            <a:pPr algn="just" eaLnBrk="1" hangingPunct="1">
              <a:lnSpc>
                <a:spcPct val="90000"/>
              </a:lnSpc>
            </a:pPr>
            <a:r>
              <a:rPr lang="en-US" altLang="en-US" sz="2400">
                <a:solidFill>
                  <a:schemeClr val="bg1"/>
                </a:solidFill>
              </a:rPr>
              <a:t>The analog signal from your </a:t>
            </a:r>
            <a:r>
              <a:rPr lang="en-US" altLang="en-US" sz="2800" b="1"/>
              <a:t>phone</a:t>
            </a:r>
            <a:r>
              <a:rPr lang="en-US" altLang="en-US" sz="2400">
                <a:solidFill>
                  <a:schemeClr val="bg1"/>
                </a:solidFill>
              </a:rPr>
              <a:t> is converted into a digital data stream. That series of digital bits is then divided into relatively tiny clusters of bits, called </a:t>
            </a:r>
            <a:r>
              <a:rPr lang="en-US" altLang="en-US" sz="2400" b="1">
                <a:solidFill>
                  <a:schemeClr val="bg1"/>
                </a:solidFill>
              </a:rPr>
              <a:t>packets.</a:t>
            </a:r>
            <a:r>
              <a:rPr lang="en-US" altLang="en-US" sz="2400">
                <a:solidFill>
                  <a:schemeClr val="bg1"/>
                </a:solidFill>
              </a:rPr>
              <a:t> Each packet has at its beginning the digital address -- a long number -- to which it is being sent. The system blasts out all those tiny packets, as fast as it can, and they travel across the nation's digital backbone systems to their destination: the telephone, or rather the telephone system, of the person you're calling. </a:t>
            </a:r>
          </a:p>
          <a:p>
            <a:pPr algn="just" eaLnBrk="1" hangingPunct="1">
              <a:lnSpc>
                <a:spcPct val="90000"/>
              </a:lnSpc>
            </a:pPr>
            <a:r>
              <a:rPr lang="en-US" altLang="en-US" sz="2400">
                <a:solidFill>
                  <a:schemeClr val="bg1"/>
                </a:solidFill>
              </a:rPr>
              <a:t>They do not necessarily travel together; they do </a:t>
            </a:r>
            <a:r>
              <a:rPr lang="en-US" altLang="en-US" sz="2800" b="1"/>
              <a:t>not travel </a:t>
            </a:r>
            <a:r>
              <a:rPr lang="en-US" altLang="en-US" sz="2400">
                <a:solidFill>
                  <a:schemeClr val="bg1"/>
                </a:solidFill>
              </a:rPr>
              <a:t>sequentially. They don't even all travel via the </a:t>
            </a:r>
            <a:r>
              <a:rPr lang="en-US" altLang="en-US" sz="2800" b="1"/>
              <a:t>same route</a:t>
            </a:r>
            <a:r>
              <a:rPr lang="en-US" altLang="en-US" sz="2400">
                <a:solidFill>
                  <a:schemeClr val="bg1"/>
                </a:solidFill>
              </a:rPr>
              <a:t>. But eventually they arrive at the right point -- that digital address added to the front of each string of digital data -- and at their destination are reassembled into the correct order, then converted to analog form, so your friend can understand what you're saying. </a:t>
            </a:r>
          </a:p>
          <a:p>
            <a:pPr eaLnBrk="1" hangingPunct="1">
              <a:lnSpc>
                <a:spcPct val="90000"/>
              </a:lnSpc>
            </a:pPr>
            <a:endParaRPr lang="en-US" altLang="en-US" sz="2400">
              <a:solidFill>
                <a:srgbClr val="000000"/>
              </a:solidFill>
            </a:endParaRPr>
          </a:p>
          <a:p>
            <a:pPr eaLnBrk="1" hangingPunct="1">
              <a:lnSpc>
                <a:spcPct val="90000"/>
              </a:lnSpc>
            </a:pPr>
            <a:endParaRPr lang="en-US" altLang="en-US" sz="2000"/>
          </a:p>
        </p:txBody>
      </p:sp>
      <p:sp>
        <p:nvSpPr>
          <p:cNvPr id="1843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3A4BD370-9C51-438C-AF4B-13B50AEBB09B}" type="datetime1">
              <a:rPr lang="en-US" altLang="en-US" sz="1400" smtClean="0">
                <a:solidFill>
                  <a:srgbClr val="000000"/>
                </a:solidFill>
              </a:rPr>
              <a:pPr eaLnBrk="1" hangingPunct="1">
                <a:spcBef>
                  <a:spcPct val="0"/>
                </a:spcBef>
                <a:buFontTx/>
                <a:buNone/>
              </a:pPr>
              <a:t>9/11/2021</a:t>
            </a:fld>
            <a:endParaRPr lang="es-ES" altLang="en-US" sz="1400">
              <a:solidFill>
                <a:srgbClr val="000000"/>
              </a:solidFill>
            </a:endParaRPr>
          </a:p>
        </p:txBody>
      </p:sp>
    </p:spTree>
    <p:extLst>
      <p:ext uri="{BB962C8B-B14F-4D97-AF65-F5344CB8AC3E}">
        <p14:creationId xmlns:p14="http://schemas.microsoft.com/office/powerpoint/2010/main" val="335077662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85800" y="228600"/>
            <a:ext cx="7772400" cy="762000"/>
          </a:xfrm>
        </p:spPr>
        <p:txBody>
          <a:bodyPr/>
          <a:lstStyle/>
          <a:p>
            <a:pPr eaLnBrk="1" hangingPunct="1"/>
            <a:r>
              <a:rPr lang="en-US" altLang="en-US">
                <a:solidFill>
                  <a:schemeClr val="bg1"/>
                </a:solidFill>
              </a:rPr>
              <a:t>Packet Switching: Datagram</a:t>
            </a:r>
          </a:p>
        </p:txBody>
      </p:sp>
      <p:sp>
        <p:nvSpPr>
          <p:cNvPr id="19459" name="Rectangle 3"/>
          <p:cNvSpPr>
            <a:spLocks noChangeArrowheads="1"/>
          </p:cNvSpPr>
          <p:nvPr/>
        </p:nvSpPr>
        <p:spPr bwMode="auto">
          <a:xfrm>
            <a:off x="0" y="1052513"/>
            <a:ext cx="9144000" cy="498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just" eaLnBrk="1" fontAlgn="base" hangingPunct="1">
              <a:spcBef>
                <a:spcPct val="0"/>
              </a:spcBef>
              <a:spcAft>
                <a:spcPct val="0"/>
              </a:spcAft>
            </a:pPr>
            <a:r>
              <a:rPr lang="en-US" altLang="en-US" sz="2400">
                <a:solidFill>
                  <a:srgbClr val="FFFFFF"/>
                </a:solidFill>
              </a:rPr>
              <a:t>  Datagram packet switching is similar to message switching in that each packet is a </a:t>
            </a:r>
            <a:r>
              <a:rPr lang="en-US" altLang="en-US" sz="2800" b="1">
                <a:solidFill>
                  <a:srgbClr val="000000"/>
                </a:solidFill>
              </a:rPr>
              <a:t>self-contained</a:t>
            </a:r>
            <a:r>
              <a:rPr lang="en-US" altLang="en-US" sz="2400">
                <a:solidFill>
                  <a:srgbClr val="FFFFFF"/>
                </a:solidFill>
              </a:rPr>
              <a:t> unit with complete addressing information attached. </a:t>
            </a:r>
          </a:p>
          <a:p>
            <a:pPr algn="just" eaLnBrk="1" fontAlgn="base" hangingPunct="1">
              <a:spcBef>
                <a:spcPct val="0"/>
              </a:spcBef>
              <a:spcAft>
                <a:spcPct val="0"/>
              </a:spcAft>
            </a:pPr>
            <a:r>
              <a:rPr lang="en-US" altLang="en-US" sz="2400">
                <a:solidFill>
                  <a:srgbClr val="FFFFFF"/>
                </a:solidFill>
              </a:rPr>
              <a:t>  This fact allows packets to take a variety of possible paths  through the network. </a:t>
            </a:r>
          </a:p>
          <a:p>
            <a:pPr algn="just" eaLnBrk="1" fontAlgn="base" hangingPunct="1">
              <a:spcBef>
                <a:spcPct val="0"/>
              </a:spcBef>
              <a:spcAft>
                <a:spcPct val="0"/>
              </a:spcAft>
            </a:pPr>
            <a:r>
              <a:rPr lang="en-US" altLang="en-US" sz="2400">
                <a:solidFill>
                  <a:srgbClr val="FFFFFF"/>
                </a:solidFill>
              </a:rPr>
              <a:t>  So the packets, each with the same destination address, do not follow the same route, and they may arrive out of sequence at the exit point node (or the destination). </a:t>
            </a:r>
          </a:p>
          <a:p>
            <a:pPr algn="just" eaLnBrk="1" fontAlgn="base" hangingPunct="1">
              <a:spcBef>
                <a:spcPct val="0"/>
              </a:spcBef>
              <a:spcAft>
                <a:spcPct val="0"/>
              </a:spcAft>
            </a:pPr>
            <a:r>
              <a:rPr lang="en-US" altLang="en-US" sz="2400">
                <a:solidFill>
                  <a:srgbClr val="FFFFFF"/>
                </a:solidFill>
              </a:rPr>
              <a:t> Reordering is done at the destination point based on the sequence number of the packets. </a:t>
            </a:r>
          </a:p>
          <a:p>
            <a:pPr algn="just" eaLnBrk="1" fontAlgn="base" hangingPunct="1">
              <a:spcBef>
                <a:spcPct val="0"/>
              </a:spcBef>
              <a:spcAft>
                <a:spcPct val="0"/>
              </a:spcAft>
            </a:pPr>
            <a:r>
              <a:rPr lang="en-US" altLang="en-US" sz="2400">
                <a:solidFill>
                  <a:srgbClr val="FFFFFF"/>
                </a:solidFill>
              </a:rPr>
              <a:t> It is possible for a packet to be destroyed if one of the nodes on its way is crashed momentarily. Thus all its queued packets may be lost</a:t>
            </a:r>
            <a:r>
              <a:rPr lang="en-US" altLang="en-US" sz="1800">
                <a:solidFill>
                  <a:srgbClr val="000000"/>
                </a:solidFill>
              </a:rPr>
              <a:t>.</a:t>
            </a:r>
          </a:p>
        </p:txBody>
      </p:sp>
      <p:sp>
        <p:nvSpPr>
          <p:cNvPr id="1946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70A57B7F-D118-4B23-AA35-2538ABFA540D}" type="datetime1">
              <a:rPr lang="en-US" altLang="en-US" sz="1400" smtClean="0">
                <a:solidFill>
                  <a:srgbClr val="000000"/>
                </a:solidFill>
              </a:rPr>
              <a:pPr eaLnBrk="1" hangingPunct="1">
                <a:spcBef>
                  <a:spcPct val="0"/>
                </a:spcBef>
                <a:buFontTx/>
                <a:buNone/>
              </a:pPr>
              <a:t>9/11/2021</a:t>
            </a:fld>
            <a:endParaRPr lang="es-ES" altLang="en-US" sz="1400">
              <a:solidFill>
                <a:srgbClr val="000000"/>
              </a:solidFill>
            </a:endParaRPr>
          </a:p>
        </p:txBody>
      </p:sp>
    </p:spTree>
    <p:extLst>
      <p:ext uri="{BB962C8B-B14F-4D97-AF65-F5344CB8AC3E}">
        <p14:creationId xmlns:p14="http://schemas.microsoft.com/office/powerpoint/2010/main" val="43295287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0" y="0"/>
            <a:ext cx="9144000" cy="990600"/>
          </a:xfrm>
        </p:spPr>
        <p:txBody>
          <a:bodyPr/>
          <a:lstStyle/>
          <a:p>
            <a:pPr eaLnBrk="1" hangingPunct="1"/>
            <a:r>
              <a:rPr lang="en-US" altLang="en-US">
                <a:solidFill>
                  <a:schemeClr val="bg1"/>
                </a:solidFill>
              </a:rPr>
              <a:t>Packet Switching: Virtual Circuit</a:t>
            </a:r>
          </a:p>
        </p:txBody>
      </p:sp>
      <p:sp>
        <p:nvSpPr>
          <p:cNvPr id="20483" name="Rectangle 3"/>
          <p:cNvSpPr>
            <a:spLocks noChangeArrowheads="1"/>
          </p:cNvSpPr>
          <p:nvPr/>
        </p:nvSpPr>
        <p:spPr bwMode="auto">
          <a:xfrm>
            <a:off x="0" y="908050"/>
            <a:ext cx="9144000" cy="544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just" eaLnBrk="1" fontAlgn="base" hangingPunct="1">
              <a:spcBef>
                <a:spcPct val="0"/>
              </a:spcBef>
              <a:spcAft>
                <a:spcPct val="0"/>
              </a:spcAft>
            </a:pPr>
            <a:r>
              <a:rPr lang="en-US" altLang="en-US" sz="2400">
                <a:solidFill>
                  <a:srgbClr val="FFFFFF"/>
                </a:solidFill>
              </a:rPr>
              <a:t>   In the virtual circuit approach, a preplanned route is established </a:t>
            </a:r>
          </a:p>
          <a:p>
            <a:pPr algn="just" eaLnBrk="1" fontAlgn="base" hangingPunct="1">
              <a:spcBef>
                <a:spcPct val="0"/>
              </a:spcBef>
              <a:spcAft>
                <a:spcPct val="0"/>
              </a:spcAft>
              <a:buFontTx/>
              <a:buNone/>
            </a:pPr>
            <a:r>
              <a:rPr lang="en-US" altLang="en-US" sz="2400">
                <a:solidFill>
                  <a:srgbClr val="FFFFFF"/>
                </a:solidFill>
              </a:rPr>
              <a:t>    before any data packets are sent. </a:t>
            </a:r>
          </a:p>
          <a:p>
            <a:pPr algn="just" eaLnBrk="1" fontAlgn="base" hangingPunct="1">
              <a:spcBef>
                <a:spcPct val="0"/>
              </a:spcBef>
              <a:spcAft>
                <a:spcPct val="0"/>
              </a:spcAft>
            </a:pPr>
            <a:r>
              <a:rPr lang="en-US" altLang="en-US" sz="2400">
                <a:solidFill>
                  <a:srgbClr val="FFFFFF"/>
                </a:solidFill>
              </a:rPr>
              <a:t>  A logical connection is established when </a:t>
            </a:r>
          </a:p>
          <a:p>
            <a:pPr algn="just" eaLnBrk="1" fontAlgn="base" hangingPunct="1">
              <a:spcBef>
                <a:spcPct val="0"/>
              </a:spcBef>
              <a:spcAft>
                <a:spcPct val="0"/>
              </a:spcAft>
              <a:buFont typeface="Wingdings" pitchFamily="2" charset="2"/>
              <a:buChar char="Ø"/>
            </a:pPr>
            <a:r>
              <a:rPr lang="en-US" altLang="en-US" sz="2400">
                <a:solidFill>
                  <a:srgbClr val="FFFFFF"/>
                </a:solidFill>
              </a:rPr>
              <a:t>      a sender send a "</a:t>
            </a:r>
            <a:r>
              <a:rPr lang="en-US" altLang="en-US" sz="2800" b="1">
                <a:solidFill>
                  <a:srgbClr val="000000"/>
                </a:solidFill>
              </a:rPr>
              <a:t>call  request packet</a:t>
            </a:r>
            <a:r>
              <a:rPr lang="en-US" altLang="en-US" sz="2400">
                <a:solidFill>
                  <a:srgbClr val="FFFFFF"/>
                </a:solidFill>
              </a:rPr>
              <a:t>" to the receiver and the receiver send back an acknowledge packet "</a:t>
            </a:r>
            <a:r>
              <a:rPr lang="en-US" altLang="en-US" sz="2800" b="1">
                <a:solidFill>
                  <a:srgbClr val="000000"/>
                </a:solidFill>
              </a:rPr>
              <a:t>call accepted packet</a:t>
            </a:r>
            <a:r>
              <a:rPr lang="en-US" altLang="en-US" sz="2400">
                <a:solidFill>
                  <a:srgbClr val="FFFFFF"/>
                </a:solidFill>
              </a:rPr>
              <a:t>" to the sender if the  receiver agrees on conversational  parameters.</a:t>
            </a:r>
          </a:p>
          <a:p>
            <a:pPr algn="just" eaLnBrk="1" fontAlgn="base" hangingPunct="1">
              <a:spcBef>
                <a:spcPct val="0"/>
              </a:spcBef>
              <a:spcAft>
                <a:spcPct val="0"/>
              </a:spcAft>
            </a:pPr>
            <a:r>
              <a:rPr lang="en-US" altLang="en-US" sz="2400">
                <a:solidFill>
                  <a:srgbClr val="FFFFFF"/>
                </a:solidFill>
              </a:rPr>
              <a:t>  The conversational parameters can be maximum packet sizes, path to be taken, and other variables necessary to establish and maintain the conversation. </a:t>
            </a:r>
          </a:p>
          <a:p>
            <a:pPr algn="just" eaLnBrk="1" fontAlgn="base" hangingPunct="1">
              <a:spcBef>
                <a:spcPct val="0"/>
              </a:spcBef>
              <a:spcAft>
                <a:spcPct val="0"/>
              </a:spcAft>
            </a:pPr>
            <a:r>
              <a:rPr lang="en-US" altLang="en-US" sz="2400">
                <a:solidFill>
                  <a:srgbClr val="FFFFFF"/>
                </a:solidFill>
              </a:rPr>
              <a:t> Virtual circuits imply acknowledgements, flow control, and error control, so virtual circuits are reliable.</a:t>
            </a:r>
          </a:p>
          <a:p>
            <a:pPr algn="just" eaLnBrk="1" fontAlgn="base" hangingPunct="1">
              <a:spcBef>
                <a:spcPct val="0"/>
              </a:spcBef>
              <a:spcAft>
                <a:spcPct val="0"/>
              </a:spcAft>
            </a:pPr>
            <a:r>
              <a:rPr lang="en-US" altLang="en-US" sz="2400">
                <a:solidFill>
                  <a:srgbClr val="FFFFFF"/>
                </a:solidFill>
              </a:rPr>
              <a:t> That is, they have the capability to inform upper-protocol layers  if a transmission problem occurs. </a:t>
            </a:r>
          </a:p>
        </p:txBody>
      </p:sp>
      <p:sp>
        <p:nvSpPr>
          <p:cNvPr id="2048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19698346-9400-4504-A9F7-59066287BE72}" type="datetime1">
              <a:rPr lang="en-US" altLang="en-US" sz="1400" smtClean="0">
                <a:solidFill>
                  <a:srgbClr val="000000"/>
                </a:solidFill>
              </a:rPr>
              <a:pPr eaLnBrk="1" hangingPunct="1">
                <a:spcBef>
                  <a:spcPct val="0"/>
                </a:spcBef>
                <a:buFontTx/>
                <a:buNone/>
              </a:pPr>
              <a:t>9/11/2021</a:t>
            </a:fld>
            <a:endParaRPr lang="es-ES" altLang="en-US" sz="1400">
              <a:solidFill>
                <a:srgbClr val="000000"/>
              </a:solidFill>
            </a:endParaRPr>
          </a:p>
        </p:txBody>
      </p:sp>
    </p:spTree>
    <p:extLst>
      <p:ext uri="{BB962C8B-B14F-4D97-AF65-F5344CB8AC3E}">
        <p14:creationId xmlns:p14="http://schemas.microsoft.com/office/powerpoint/2010/main" val="351559083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en-US">
                <a:solidFill>
                  <a:schemeClr val="bg1"/>
                </a:solidFill>
              </a:rPr>
              <a:t>Packet Switching:Virtual Circuit</a:t>
            </a:r>
          </a:p>
        </p:txBody>
      </p:sp>
      <p:sp>
        <p:nvSpPr>
          <p:cNvPr id="21507" name="Rectangle 3"/>
          <p:cNvSpPr>
            <a:spLocks noChangeArrowheads="1"/>
          </p:cNvSpPr>
          <p:nvPr/>
        </p:nvSpPr>
        <p:spPr bwMode="auto">
          <a:xfrm>
            <a:off x="0" y="1268413"/>
            <a:ext cx="9144000" cy="5110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just" eaLnBrk="1" fontAlgn="base" hangingPunct="1">
              <a:spcBef>
                <a:spcPct val="0"/>
              </a:spcBef>
              <a:spcAft>
                <a:spcPct val="0"/>
              </a:spcAft>
            </a:pPr>
            <a:r>
              <a:rPr lang="en-US" altLang="en-US" sz="2800">
                <a:solidFill>
                  <a:srgbClr val="FFFFFF"/>
                </a:solidFill>
              </a:rPr>
              <a:t>   In virtual circuit, the route between stations does not mean that this is a dedicated path, as in circuit switching. </a:t>
            </a:r>
          </a:p>
          <a:p>
            <a:pPr algn="just" eaLnBrk="1" fontAlgn="base" hangingPunct="1">
              <a:spcBef>
                <a:spcPct val="0"/>
              </a:spcBef>
              <a:spcAft>
                <a:spcPct val="0"/>
              </a:spcAft>
            </a:pPr>
            <a:r>
              <a:rPr lang="en-US" altLang="en-US" sz="2800">
                <a:solidFill>
                  <a:srgbClr val="FFFFFF"/>
                </a:solidFill>
              </a:rPr>
              <a:t>  A packet is still buffered at each node and queued for output over a line. </a:t>
            </a:r>
          </a:p>
          <a:p>
            <a:pPr algn="just" eaLnBrk="1" fontAlgn="base" hangingPunct="1">
              <a:spcBef>
                <a:spcPct val="0"/>
              </a:spcBef>
              <a:spcAft>
                <a:spcPct val="0"/>
              </a:spcAft>
            </a:pPr>
            <a:r>
              <a:rPr lang="en-US" altLang="en-US" sz="2800">
                <a:solidFill>
                  <a:srgbClr val="FFFFFF"/>
                </a:solidFill>
              </a:rPr>
              <a:t>  The difference between virtual circuit and datagram approaches:</a:t>
            </a:r>
          </a:p>
          <a:p>
            <a:pPr algn="just" eaLnBrk="1" fontAlgn="base" hangingPunct="1">
              <a:spcBef>
                <a:spcPct val="0"/>
              </a:spcBef>
              <a:spcAft>
                <a:spcPct val="0"/>
              </a:spcAft>
              <a:buFont typeface="Wingdings" pitchFamily="2" charset="2"/>
              <a:buChar char="Ø"/>
            </a:pPr>
            <a:r>
              <a:rPr lang="en-US" altLang="en-US" sz="2800">
                <a:solidFill>
                  <a:srgbClr val="FFFFFF"/>
                </a:solidFill>
              </a:rPr>
              <a:t>  With virtual circuit, the node does not need to make a routing decision for each packet.</a:t>
            </a:r>
          </a:p>
          <a:p>
            <a:pPr algn="just" eaLnBrk="1" fontAlgn="base" hangingPunct="1">
              <a:spcBef>
                <a:spcPct val="0"/>
              </a:spcBef>
              <a:spcAft>
                <a:spcPct val="0"/>
              </a:spcAft>
              <a:buFont typeface="Wingdings" pitchFamily="2" charset="2"/>
              <a:buChar char="Ø"/>
            </a:pPr>
            <a:r>
              <a:rPr lang="en-US" altLang="en-US" sz="2800">
                <a:solidFill>
                  <a:srgbClr val="FFFFFF"/>
                </a:solidFill>
              </a:rPr>
              <a:t>  It is made only once for all packets using that virtual circuit. </a:t>
            </a:r>
          </a:p>
          <a:p>
            <a:pPr fontAlgn="base">
              <a:spcBef>
                <a:spcPct val="0"/>
              </a:spcBef>
              <a:spcAft>
                <a:spcPct val="0"/>
              </a:spcAft>
              <a:buFontTx/>
              <a:buNone/>
            </a:pPr>
            <a:endParaRPr lang="en-US" altLang="en-US" sz="1800">
              <a:solidFill>
                <a:srgbClr val="000000"/>
              </a:solidFill>
            </a:endParaRPr>
          </a:p>
        </p:txBody>
      </p:sp>
      <p:sp>
        <p:nvSpPr>
          <p:cNvPr id="2150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3CC9DBF0-9DAE-4F96-9CBC-EEDC39F2C4D8}" type="datetime1">
              <a:rPr lang="en-US" altLang="en-US" sz="1400" smtClean="0">
                <a:solidFill>
                  <a:srgbClr val="000000"/>
                </a:solidFill>
              </a:rPr>
              <a:pPr eaLnBrk="1" hangingPunct="1">
                <a:spcBef>
                  <a:spcPct val="0"/>
                </a:spcBef>
                <a:buFontTx/>
                <a:buNone/>
              </a:pPr>
              <a:t>9/11/2021</a:t>
            </a:fld>
            <a:endParaRPr lang="es-ES" altLang="en-US" sz="1400">
              <a:solidFill>
                <a:srgbClr val="000000"/>
              </a:solidFill>
            </a:endParaRPr>
          </a:p>
        </p:txBody>
      </p:sp>
    </p:spTree>
    <p:extLst>
      <p:ext uri="{BB962C8B-B14F-4D97-AF65-F5344CB8AC3E}">
        <p14:creationId xmlns:p14="http://schemas.microsoft.com/office/powerpoint/2010/main" val="176212868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0" y="0"/>
            <a:ext cx="9144000" cy="1219200"/>
          </a:xfrm>
        </p:spPr>
        <p:txBody>
          <a:bodyPr/>
          <a:lstStyle/>
          <a:p>
            <a:pPr eaLnBrk="1" hangingPunct="1"/>
            <a:r>
              <a:rPr lang="en-US" altLang="en-US">
                <a:solidFill>
                  <a:schemeClr val="bg1"/>
                </a:solidFill>
              </a:rPr>
              <a:t>Packet Switching: Virtual Circuit</a:t>
            </a:r>
          </a:p>
        </p:txBody>
      </p:sp>
      <p:sp>
        <p:nvSpPr>
          <p:cNvPr id="22531" name="Rectangle 3"/>
          <p:cNvSpPr>
            <a:spLocks noGrp="1" noChangeArrowheads="1"/>
          </p:cNvSpPr>
          <p:nvPr>
            <p:ph type="body" idx="1"/>
          </p:nvPr>
        </p:nvSpPr>
        <p:spPr>
          <a:xfrm>
            <a:off x="0" y="981075"/>
            <a:ext cx="9144000" cy="4276725"/>
          </a:xfrm>
        </p:spPr>
        <p:txBody>
          <a:bodyPr/>
          <a:lstStyle/>
          <a:p>
            <a:pPr eaLnBrk="1" hangingPunct="1">
              <a:buFontTx/>
              <a:buNone/>
            </a:pPr>
            <a:r>
              <a:rPr lang="en-US" altLang="en-US" sz="2800">
                <a:solidFill>
                  <a:schemeClr val="bg1"/>
                </a:solidFill>
              </a:rPr>
              <a:t>VC's offer guarantees that</a:t>
            </a:r>
          </a:p>
          <a:p>
            <a:pPr eaLnBrk="1" hangingPunct="1">
              <a:buFontTx/>
              <a:buNone/>
            </a:pPr>
            <a:r>
              <a:rPr lang="en-US" altLang="en-US" sz="2800">
                <a:solidFill>
                  <a:schemeClr val="bg1"/>
                </a:solidFill>
              </a:rPr>
              <a:t> </a:t>
            </a:r>
          </a:p>
          <a:p>
            <a:pPr eaLnBrk="1" hangingPunct="1">
              <a:buFont typeface="Wingdings" pitchFamily="2" charset="2"/>
              <a:buChar char="Ø"/>
            </a:pPr>
            <a:r>
              <a:rPr lang="en-US" altLang="en-US" sz="2800">
                <a:solidFill>
                  <a:schemeClr val="bg1"/>
                </a:solidFill>
              </a:rPr>
              <a:t>the packets sent arrive in the order sent </a:t>
            </a:r>
          </a:p>
          <a:p>
            <a:pPr eaLnBrk="1" hangingPunct="1">
              <a:buFont typeface="Wingdings" pitchFamily="2" charset="2"/>
              <a:buChar char="Ø"/>
            </a:pPr>
            <a:r>
              <a:rPr lang="en-US" altLang="en-US" sz="2800">
                <a:solidFill>
                  <a:schemeClr val="bg1"/>
                </a:solidFill>
              </a:rPr>
              <a:t>with no duplicates or omissions </a:t>
            </a:r>
          </a:p>
          <a:p>
            <a:pPr eaLnBrk="1" hangingPunct="1">
              <a:buFont typeface="Wingdings" pitchFamily="2" charset="2"/>
              <a:buChar char="Ø"/>
            </a:pPr>
            <a:r>
              <a:rPr lang="en-US" altLang="en-US" sz="2800">
                <a:solidFill>
                  <a:schemeClr val="bg1"/>
                </a:solidFill>
              </a:rPr>
              <a:t>with no errors (with high probability) </a:t>
            </a:r>
          </a:p>
          <a:p>
            <a:pPr eaLnBrk="1" hangingPunct="1">
              <a:buFontTx/>
              <a:buNone/>
            </a:pPr>
            <a:r>
              <a:rPr lang="en-US" altLang="en-US" sz="2800">
                <a:solidFill>
                  <a:schemeClr val="bg1"/>
                </a:solidFill>
              </a:rPr>
              <a:t>    regardless of how they are implemented internally. </a:t>
            </a:r>
            <a:endParaRPr lang="en-US" altLang="en-US" sz="2400">
              <a:solidFill>
                <a:schemeClr val="bg1"/>
              </a:solidFill>
            </a:endParaRPr>
          </a:p>
          <a:p>
            <a:pPr eaLnBrk="1" hangingPunct="1"/>
            <a:endParaRPr lang="en-US" altLang="en-US" sz="2400"/>
          </a:p>
        </p:txBody>
      </p:sp>
      <p:sp>
        <p:nvSpPr>
          <p:cNvPr id="2253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D695B649-5913-41C3-BAE4-F62448296211}" type="datetime1">
              <a:rPr lang="en-US" altLang="en-US" sz="1400" smtClean="0">
                <a:solidFill>
                  <a:srgbClr val="000000"/>
                </a:solidFill>
              </a:rPr>
              <a:pPr eaLnBrk="1" hangingPunct="1">
                <a:spcBef>
                  <a:spcPct val="0"/>
                </a:spcBef>
                <a:buFontTx/>
                <a:buNone/>
              </a:pPr>
              <a:t>9/11/2021</a:t>
            </a:fld>
            <a:endParaRPr lang="es-ES" altLang="en-US" sz="1400">
              <a:solidFill>
                <a:srgbClr val="000000"/>
              </a:solidFill>
            </a:endParaRPr>
          </a:p>
        </p:txBody>
      </p:sp>
    </p:spTree>
    <p:extLst>
      <p:ext uri="{BB962C8B-B14F-4D97-AF65-F5344CB8AC3E}">
        <p14:creationId xmlns:p14="http://schemas.microsoft.com/office/powerpoint/2010/main" val="230371283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0" y="0"/>
            <a:ext cx="9144000" cy="990600"/>
          </a:xfrm>
        </p:spPr>
        <p:txBody>
          <a:bodyPr/>
          <a:lstStyle/>
          <a:p>
            <a:pPr eaLnBrk="1" hangingPunct="1"/>
            <a:r>
              <a:rPr lang="en-US" altLang="en-US">
                <a:solidFill>
                  <a:schemeClr val="bg1"/>
                </a:solidFill>
              </a:rPr>
              <a:t>Advantages of packet switching</a:t>
            </a:r>
          </a:p>
        </p:txBody>
      </p:sp>
      <p:sp>
        <p:nvSpPr>
          <p:cNvPr id="23555" name="Rectangle 3"/>
          <p:cNvSpPr>
            <a:spLocks noChangeArrowheads="1"/>
          </p:cNvSpPr>
          <p:nvPr/>
        </p:nvSpPr>
        <p:spPr bwMode="auto">
          <a:xfrm>
            <a:off x="0" y="981075"/>
            <a:ext cx="9144000" cy="569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just" eaLnBrk="1" fontAlgn="base" hangingPunct="1">
              <a:spcBef>
                <a:spcPct val="0"/>
              </a:spcBef>
              <a:spcAft>
                <a:spcPct val="0"/>
              </a:spcAft>
              <a:buFontTx/>
              <a:buNone/>
            </a:pPr>
            <a:r>
              <a:rPr lang="en-US" altLang="en-US" sz="2800" b="1" i="1">
                <a:solidFill>
                  <a:srgbClr val="FFFFFF"/>
                </a:solidFill>
              </a:rPr>
              <a:t>Advantages: </a:t>
            </a:r>
            <a:endParaRPr lang="en-US" altLang="en-US" sz="2800">
              <a:solidFill>
                <a:srgbClr val="FFFFFF"/>
              </a:solidFill>
            </a:endParaRPr>
          </a:p>
          <a:p>
            <a:pPr lvl="1" algn="just" fontAlgn="base">
              <a:spcBef>
                <a:spcPct val="0"/>
              </a:spcBef>
              <a:spcAft>
                <a:spcPct val="0"/>
              </a:spcAft>
              <a:buFontTx/>
              <a:buChar char="•"/>
            </a:pPr>
            <a:r>
              <a:rPr lang="en-US" altLang="en-US">
                <a:solidFill>
                  <a:srgbClr val="FFFFFF"/>
                </a:solidFill>
              </a:rPr>
              <a:t>  Packet switching is </a:t>
            </a:r>
            <a:r>
              <a:rPr lang="en-US" altLang="en-US" b="1">
                <a:solidFill>
                  <a:srgbClr val="000000"/>
                </a:solidFill>
              </a:rPr>
              <a:t>cost</a:t>
            </a:r>
            <a:r>
              <a:rPr lang="en-US" altLang="en-US">
                <a:solidFill>
                  <a:srgbClr val="FFFFFF"/>
                </a:solidFill>
              </a:rPr>
              <a:t> effective, because switching    devices do not need massive amount of secondary    storage. </a:t>
            </a:r>
          </a:p>
          <a:p>
            <a:pPr lvl="1" algn="just" fontAlgn="base">
              <a:spcBef>
                <a:spcPct val="0"/>
              </a:spcBef>
              <a:spcAft>
                <a:spcPct val="0"/>
              </a:spcAft>
              <a:buFontTx/>
              <a:buChar char="•"/>
            </a:pPr>
            <a:r>
              <a:rPr lang="en-US" altLang="en-US">
                <a:solidFill>
                  <a:srgbClr val="FFFFFF"/>
                </a:solidFill>
              </a:rPr>
              <a:t>  Packet switching offers </a:t>
            </a:r>
            <a:r>
              <a:rPr lang="en-US" altLang="en-US" b="1">
                <a:solidFill>
                  <a:srgbClr val="000000"/>
                </a:solidFill>
              </a:rPr>
              <a:t>improved delay </a:t>
            </a:r>
            <a:r>
              <a:rPr lang="en-US" altLang="en-US">
                <a:solidFill>
                  <a:srgbClr val="FFFFFF"/>
                </a:solidFill>
              </a:rPr>
              <a:t>characteristics, because there are no long messages in the queue(max packet size is fixed). </a:t>
            </a:r>
          </a:p>
          <a:p>
            <a:pPr lvl="1" algn="just" fontAlgn="base">
              <a:spcBef>
                <a:spcPct val="0"/>
              </a:spcBef>
              <a:spcAft>
                <a:spcPct val="0"/>
              </a:spcAft>
              <a:buFontTx/>
              <a:buChar char="•"/>
            </a:pPr>
            <a:r>
              <a:rPr lang="en-US" altLang="en-US">
                <a:solidFill>
                  <a:srgbClr val="FFFFFF"/>
                </a:solidFill>
              </a:rPr>
              <a:t>  Packet can be </a:t>
            </a:r>
            <a:r>
              <a:rPr lang="en-US" altLang="en-US" b="1">
                <a:solidFill>
                  <a:srgbClr val="000000"/>
                </a:solidFill>
              </a:rPr>
              <a:t>rerouted</a:t>
            </a:r>
            <a:r>
              <a:rPr lang="en-US" altLang="en-US">
                <a:solidFill>
                  <a:srgbClr val="FFFFFF"/>
                </a:solidFill>
              </a:rPr>
              <a:t> if there is any problem, such as,  busy or  disabled links. </a:t>
            </a:r>
          </a:p>
          <a:p>
            <a:pPr lvl="1" algn="just" fontAlgn="base">
              <a:spcBef>
                <a:spcPct val="0"/>
              </a:spcBef>
              <a:spcAft>
                <a:spcPct val="0"/>
              </a:spcAft>
              <a:buFontTx/>
              <a:buChar char="•"/>
            </a:pPr>
            <a:r>
              <a:rPr lang="en-US" altLang="en-US">
                <a:solidFill>
                  <a:srgbClr val="FFFFFF"/>
                </a:solidFill>
              </a:rPr>
              <a:t>  The advantage of packet switching is that many network users can </a:t>
            </a:r>
            <a:r>
              <a:rPr lang="en-US" altLang="en-US" b="1">
                <a:solidFill>
                  <a:srgbClr val="000000"/>
                </a:solidFill>
              </a:rPr>
              <a:t>share</a:t>
            </a:r>
            <a:r>
              <a:rPr lang="en-US" altLang="en-US">
                <a:solidFill>
                  <a:srgbClr val="FFFFFF"/>
                </a:solidFill>
              </a:rPr>
              <a:t> the same channel at the </a:t>
            </a:r>
            <a:r>
              <a:rPr lang="en-US" altLang="en-US" b="1">
                <a:solidFill>
                  <a:srgbClr val="000000"/>
                </a:solidFill>
              </a:rPr>
              <a:t>same time</a:t>
            </a:r>
            <a:r>
              <a:rPr lang="en-US" altLang="en-US">
                <a:solidFill>
                  <a:srgbClr val="FFFFFF"/>
                </a:solidFill>
              </a:rPr>
              <a:t>. Packet switching can maximize link efficiency by making optimal use of link bandwidth. </a:t>
            </a:r>
          </a:p>
        </p:txBody>
      </p:sp>
      <p:sp>
        <p:nvSpPr>
          <p:cNvPr id="2355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495520BD-B85E-400F-8094-0DEE47CF60FE}" type="datetime1">
              <a:rPr lang="en-US" altLang="en-US" sz="1400" smtClean="0">
                <a:solidFill>
                  <a:srgbClr val="000000"/>
                </a:solidFill>
              </a:rPr>
              <a:pPr eaLnBrk="1" hangingPunct="1">
                <a:spcBef>
                  <a:spcPct val="0"/>
                </a:spcBef>
                <a:buFontTx/>
                <a:buNone/>
              </a:pPr>
              <a:t>9/11/2021</a:t>
            </a:fld>
            <a:endParaRPr lang="es-ES" altLang="en-US" sz="1400">
              <a:solidFill>
                <a:srgbClr val="000000"/>
              </a:solidFill>
            </a:endParaRPr>
          </a:p>
        </p:txBody>
      </p:sp>
    </p:spTree>
    <p:extLst>
      <p:ext uri="{BB962C8B-B14F-4D97-AF65-F5344CB8AC3E}">
        <p14:creationId xmlns:p14="http://schemas.microsoft.com/office/powerpoint/2010/main" val="284605456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0" y="0"/>
            <a:ext cx="9144000" cy="1052513"/>
          </a:xfrm>
        </p:spPr>
        <p:txBody>
          <a:bodyPr/>
          <a:lstStyle/>
          <a:p>
            <a:pPr eaLnBrk="1" hangingPunct="1"/>
            <a:r>
              <a:rPr lang="en-US" altLang="en-US">
                <a:solidFill>
                  <a:schemeClr val="bg1"/>
                </a:solidFill>
              </a:rPr>
              <a:t>Disadvantages of packet switching</a:t>
            </a:r>
          </a:p>
        </p:txBody>
      </p:sp>
      <p:sp>
        <p:nvSpPr>
          <p:cNvPr id="24579" name="Rectangle 3"/>
          <p:cNvSpPr>
            <a:spLocks noChangeArrowheads="1"/>
          </p:cNvSpPr>
          <p:nvPr/>
        </p:nvSpPr>
        <p:spPr bwMode="auto">
          <a:xfrm>
            <a:off x="0" y="1125538"/>
            <a:ext cx="9144000" cy="557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fontAlgn="base" hangingPunct="1">
              <a:spcBef>
                <a:spcPct val="0"/>
              </a:spcBef>
              <a:spcAft>
                <a:spcPct val="0"/>
              </a:spcAft>
              <a:buFontTx/>
              <a:buNone/>
            </a:pPr>
            <a:r>
              <a:rPr lang="en-US" altLang="en-US" sz="2800" b="1" i="1">
                <a:solidFill>
                  <a:srgbClr val="FFFFFF"/>
                </a:solidFill>
              </a:rPr>
              <a:t>Disadvantages: </a:t>
            </a:r>
            <a:endParaRPr lang="en-US" altLang="en-US" sz="2800">
              <a:solidFill>
                <a:srgbClr val="FFFFFF"/>
              </a:solidFill>
            </a:endParaRPr>
          </a:p>
          <a:p>
            <a:pPr lvl="1" algn="just" fontAlgn="base">
              <a:spcBef>
                <a:spcPct val="0"/>
              </a:spcBef>
              <a:spcAft>
                <a:spcPct val="0"/>
              </a:spcAft>
              <a:buFontTx/>
              <a:buChar char="•"/>
            </a:pPr>
            <a:r>
              <a:rPr lang="en-US" altLang="en-US">
                <a:solidFill>
                  <a:srgbClr val="FFFFFF"/>
                </a:solidFill>
              </a:rPr>
              <a:t>   </a:t>
            </a:r>
            <a:r>
              <a:rPr lang="en-US" altLang="en-US" sz="3200" b="1">
                <a:solidFill>
                  <a:srgbClr val="000000"/>
                </a:solidFill>
              </a:rPr>
              <a:t>Protocols</a:t>
            </a:r>
            <a:r>
              <a:rPr lang="en-US" altLang="en-US">
                <a:solidFill>
                  <a:srgbClr val="FFFFFF"/>
                </a:solidFill>
              </a:rPr>
              <a:t> for packet switching are typically more </a:t>
            </a:r>
            <a:r>
              <a:rPr lang="en-US" altLang="en-US" sz="3200" b="1">
                <a:solidFill>
                  <a:srgbClr val="000000"/>
                </a:solidFill>
              </a:rPr>
              <a:t>complex</a:t>
            </a:r>
            <a:r>
              <a:rPr lang="en-US" altLang="en-US">
                <a:solidFill>
                  <a:srgbClr val="FFFFFF"/>
                </a:solidFill>
              </a:rPr>
              <a:t>. </a:t>
            </a:r>
          </a:p>
          <a:p>
            <a:pPr lvl="1" algn="just" fontAlgn="base">
              <a:spcBef>
                <a:spcPct val="0"/>
              </a:spcBef>
              <a:spcAft>
                <a:spcPct val="0"/>
              </a:spcAft>
              <a:buFontTx/>
              <a:buChar char="•"/>
            </a:pPr>
            <a:r>
              <a:rPr lang="en-US" altLang="en-US">
                <a:solidFill>
                  <a:srgbClr val="FFFFFF"/>
                </a:solidFill>
              </a:rPr>
              <a:t>   It can add some </a:t>
            </a:r>
            <a:r>
              <a:rPr lang="en-US" altLang="en-US" sz="3200" b="1">
                <a:solidFill>
                  <a:srgbClr val="000000"/>
                </a:solidFill>
              </a:rPr>
              <a:t>initial costs</a:t>
            </a:r>
            <a:r>
              <a:rPr lang="en-US" altLang="en-US">
                <a:solidFill>
                  <a:srgbClr val="FFFFFF"/>
                </a:solidFill>
              </a:rPr>
              <a:t> in implementation. </a:t>
            </a:r>
          </a:p>
          <a:p>
            <a:pPr lvl="1" algn="just" fontAlgn="base">
              <a:spcBef>
                <a:spcPct val="0"/>
              </a:spcBef>
              <a:spcAft>
                <a:spcPct val="0"/>
              </a:spcAft>
              <a:buFontTx/>
              <a:buChar char="•"/>
            </a:pPr>
            <a:r>
              <a:rPr lang="en-US" altLang="en-US">
                <a:solidFill>
                  <a:srgbClr val="FFFFFF"/>
                </a:solidFill>
              </a:rPr>
              <a:t>   If packet is lost, sender needs to </a:t>
            </a:r>
            <a:r>
              <a:rPr lang="en-US" altLang="en-US" sz="3200" b="1">
                <a:solidFill>
                  <a:srgbClr val="000000"/>
                </a:solidFill>
              </a:rPr>
              <a:t>retransmit</a:t>
            </a:r>
            <a:r>
              <a:rPr lang="en-US" altLang="en-US">
                <a:solidFill>
                  <a:srgbClr val="FFFFFF"/>
                </a:solidFill>
              </a:rPr>
              <a:t> the data.</a:t>
            </a:r>
          </a:p>
          <a:p>
            <a:pPr lvl="1" algn="just" fontAlgn="base">
              <a:spcBef>
                <a:spcPct val="0"/>
              </a:spcBef>
              <a:spcAft>
                <a:spcPct val="0"/>
              </a:spcAft>
              <a:buFontTx/>
              <a:buChar char="•"/>
            </a:pPr>
            <a:r>
              <a:rPr lang="en-US" altLang="en-US">
                <a:solidFill>
                  <a:srgbClr val="FFFFFF"/>
                </a:solidFill>
              </a:rPr>
              <a:t>   Another disadvantage is that packet-switched systems still  </a:t>
            </a:r>
          </a:p>
          <a:p>
            <a:pPr lvl="1" algn="just" fontAlgn="base">
              <a:spcBef>
                <a:spcPct val="0"/>
              </a:spcBef>
              <a:spcAft>
                <a:spcPct val="0"/>
              </a:spcAft>
              <a:buFontTx/>
              <a:buNone/>
            </a:pPr>
            <a:r>
              <a:rPr lang="en-US" altLang="en-US">
                <a:solidFill>
                  <a:srgbClr val="FFFFFF"/>
                </a:solidFill>
              </a:rPr>
              <a:t>    can’t deliver the same quality as dedicated circuits in applications requiring very </a:t>
            </a:r>
            <a:r>
              <a:rPr lang="en-US" altLang="en-US" sz="3200" b="1">
                <a:solidFill>
                  <a:srgbClr val="000000"/>
                </a:solidFill>
              </a:rPr>
              <a:t>little delay </a:t>
            </a:r>
            <a:r>
              <a:rPr lang="en-US" altLang="en-US">
                <a:solidFill>
                  <a:srgbClr val="FFFFFF"/>
                </a:solidFill>
              </a:rPr>
              <a:t>- like voice </a:t>
            </a:r>
          </a:p>
          <a:p>
            <a:pPr lvl="1" algn="just" fontAlgn="base">
              <a:spcBef>
                <a:spcPct val="0"/>
              </a:spcBef>
              <a:spcAft>
                <a:spcPct val="0"/>
              </a:spcAft>
              <a:buFontTx/>
              <a:buNone/>
            </a:pPr>
            <a:r>
              <a:rPr lang="en-US" altLang="en-US">
                <a:solidFill>
                  <a:srgbClr val="FFFFFF"/>
                </a:solidFill>
              </a:rPr>
              <a:t>    conversations or moving images.</a:t>
            </a:r>
            <a:br>
              <a:rPr lang="en-US" altLang="en-US">
                <a:solidFill>
                  <a:srgbClr val="FFFFFF"/>
                </a:solidFill>
              </a:rPr>
            </a:br>
            <a:r>
              <a:rPr lang="en-US" altLang="en-US">
                <a:solidFill>
                  <a:srgbClr val="FFFFFF"/>
                </a:solidFill>
              </a:rPr>
              <a:t> </a:t>
            </a:r>
          </a:p>
        </p:txBody>
      </p:sp>
      <p:sp>
        <p:nvSpPr>
          <p:cNvPr id="2458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47B994E4-7DF0-4503-8AB6-4942C59357EA}" type="datetime1">
              <a:rPr lang="en-US" altLang="en-US" sz="1400" smtClean="0">
                <a:solidFill>
                  <a:srgbClr val="000000"/>
                </a:solidFill>
              </a:rPr>
              <a:pPr eaLnBrk="1" hangingPunct="1">
                <a:spcBef>
                  <a:spcPct val="0"/>
                </a:spcBef>
                <a:buFontTx/>
                <a:buNone/>
              </a:pPr>
              <a:t>9/11/2021</a:t>
            </a:fld>
            <a:endParaRPr lang="es-ES" altLang="en-US" sz="1400">
              <a:solidFill>
                <a:srgbClr val="000000"/>
              </a:solidFill>
            </a:endParaRPr>
          </a:p>
        </p:txBody>
      </p:sp>
    </p:spTree>
    <p:extLst>
      <p:ext uri="{BB962C8B-B14F-4D97-AF65-F5344CB8AC3E}">
        <p14:creationId xmlns:p14="http://schemas.microsoft.com/office/powerpoint/2010/main" val="264855267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762000" y="304800"/>
            <a:ext cx="7772400" cy="762000"/>
          </a:xfrm>
        </p:spPr>
        <p:txBody>
          <a:bodyPr/>
          <a:lstStyle/>
          <a:p>
            <a:pPr eaLnBrk="1" hangingPunct="1"/>
            <a:r>
              <a:rPr lang="en-US" altLang="en-US">
                <a:solidFill>
                  <a:schemeClr val="bg1"/>
                </a:solidFill>
              </a:rPr>
              <a:t>Circuit switching</a:t>
            </a:r>
          </a:p>
        </p:txBody>
      </p:sp>
      <p:sp>
        <p:nvSpPr>
          <p:cNvPr id="9219" name="Rectangle 3"/>
          <p:cNvSpPr>
            <a:spLocks noChangeArrowheads="1"/>
          </p:cNvSpPr>
          <p:nvPr/>
        </p:nvSpPr>
        <p:spPr bwMode="auto">
          <a:xfrm>
            <a:off x="0" y="1125538"/>
            <a:ext cx="9144000" cy="526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fontAlgn="base" hangingPunct="1">
              <a:spcBef>
                <a:spcPct val="0"/>
              </a:spcBef>
              <a:spcAft>
                <a:spcPct val="0"/>
              </a:spcAft>
              <a:buFontTx/>
              <a:buNone/>
            </a:pPr>
            <a:r>
              <a:rPr lang="en-US" altLang="en-US" sz="2800" b="1" i="1">
                <a:solidFill>
                  <a:srgbClr val="FFFFFF"/>
                </a:solidFill>
              </a:rPr>
              <a:t>Advantages:</a:t>
            </a:r>
            <a:r>
              <a:rPr lang="en-US" altLang="en-US" sz="2800">
                <a:solidFill>
                  <a:srgbClr val="FFFFFF"/>
                </a:solidFill>
              </a:rPr>
              <a:t> </a:t>
            </a:r>
          </a:p>
          <a:p>
            <a:pPr lvl="1" fontAlgn="base">
              <a:spcBef>
                <a:spcPct val="0"/>
              </a:spcBef>
              <a:spcAft>
                <a:spcPct val="0"/>
              </a:spcAft>
              <a:buFontTx/>
              <a:buChar char="•"/>
            </a:pPr>
            <a:r>
              <a:rPr lang="en-US" altLang="en-US">
                <a:solidFill>
                  <a:srgbClr val="FFFFFF"/>
                </a:solidFill>
              </a:rPr>
              <a:t> The communication channel (once established) is dedicated. </a:t>
            </a:r>
          </a:p>
          <a:p>
            <a:pPr fontAlgn="base">
              <a:spcBef>
                <a:spcPct val="0"/>
              </a:spcBef>
              <a:spcAft>
                <a:spcPct val="0"/>
              </a:spcAft>
              <a:buFontTx/>
              <a:buNone/>
            </a:pPr>
            <a:r>
              <a:rPr lang="en-US" altLang="en-US" sz="2800" b="1" i="1">
                <a:solidFill>
                  <a:srgbClr val="FFFFFF"/>
                </a:solidFill>
              </a:rPr>
              <a:t>Disadvantages: </a:t>
            </a:r>
            <a:endParaRPr lang="en-US" altLang="en-US" sz="2800">
              <a:solidFill>
                <a:srgbClr val="FFFFFF"/>
              </a:solidFill>
            </a:endParaRPr>
          </a:p>
          <a:p>
            <a:pPr algn="just" fontAlgn="base">
              <a:spcBef>
                <a:spcPct val="0"/>
              </a:spcBef>
              <a:spcAft>
                <a:spcPct val="0"/>
              </a:spcAft>
            </a:pPr>
            <a:r>
              <a:rPr lang="en-US" altLang="en-US" sz="2800">
                <a:solidFill>
                  <a:srgbClr val="FFFFFF"/>
                </a:solidFill>
              </a:rPr>
              <a:t>   Possible </a:t>
            </a:r>
            <a:r>
              <a:rPr lang="en-US" altLang="en-US" sz="2800" b="1">
                <a:solidFill>
                  <a:srgbClr val="FFFFFF"/>
                </a:solidFill>
              </a:rPr>
              <a:t>long wait </a:t>
            </a:r>
            <a:r>
              <a:rPr lang="en-US" altLang="en-US" sz="2800">
                <a:solidFill>
                  <a:srgbClr val="FFFFFF"/>
                </a:solidFill>
              </a:rPr>
              <a:t>to establish a connection, (10 sec,       more on long- distance or international calls.) during which  no data can be transmitted.</a:t>
            </a:r>
          </a:p>
          <a:p>
            <a:pPr algn="just" fontAlgn="base">
              <a:spcBef>
                <a:spcPct val="0"/>
              </a:spcBef>
              <a:spcAft>
                <a:spcPct val="0"/>
              </a:spcAft>
            </a:pPr>
            <a:r>
              <a:rPr lang="en-US" altLang="en-US" sz="2800" b="1">
                <a:solidFill>
                  <a:srgbClr val="FFFFFF"/>
                </a:solidFill>
              </a:rPr>
              <a:t>   More expensive </a:t>
            </a:r>
            <a:r>
              <a:rPr lang="en-US" altLang="en-US" sz="2800">
                <a:solidFill>
                  <a:srgbClr val="FFFFFF"/>
                </a:solidFill>
              </a:rPr>
              <a:t>than any other switching techniques,   because a dedicated path is required for each connection. </a:t>
            </a:r>
            <a:r>
              <a:rPr lang="en-US" altLang="en-US" sz="2800" b="1">
                <a:solidFill>
                  <a:srgbClr val="FFFFFF"/>
                </a:solidFill>
              </a:rPr>
              <a:t>Inefficient use </a:t>
            </a:r>
            <a:r>
              <a:rPr lang="en-US" altLang="en-US" sz="2800">
                <a:solidFill>
                  <a:srgbClr val="FFFFFF"/>
                </a:solidFill>
              </a:rPr>
              <a:t>of the communication channel, because the channel is not used when the connected systems are not  using it.</a:t>
            </a:r>
          </a:p>
        </p:txBody>
      </p:sp>
      <p:sp>
        <p:nvSpPr>
          <p:cNvPr id="922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831E1A76-574E-424D-B39C-2303568C1C04}" type="datetime1">
              <a:rPr lang="en-US" altLang="en-US" sz="1400" smtClean="0">
                <a:solidFill>
                  <a:srgbClr val="000000"/>
                </a:solidFill>
              </a:rPr>
              <a:pPr eaLnBrk="1" hangingPunct="1">
                <a:spcBef>
                  <a:spcPct val="0"/>
                </a:spcBef>
                <a:buFontTx/>
                <a:buNone/>
              </a:pPr>
              <a:t>9/11/2021</a:t>
            </a:fld>
            <a:endParaRPr lang="es-ES" altLang="en-US" sz="1400">
              <a:solidFill>
                <a:srgbClr val="000000"/>
              </a:solidFill>
            </a:endParaRPr>
          </a:p>
        </p:txBody>
      </p:sp>
    </p:spTree>
    <p:extLst>
      <p:ext uri="{BB962C8B-B14F-4D97-AF65-F5344CB8AC3E}">
        <p14:creationId xmlns:p14="http://schemas.microsoft.com/office/powerpoint/2010/main" val="176057672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258888" y="188913"/>
            <a:ext cx="5791200" cy="609600"/>
          </a:xfrm>
        </p:spPr>
        <p:txBody>
          <a:bodyPr>
            <a:normAutofit fontScale="90000"/>
          </a:bodyPr>
          <a:lstStyle/>
          <a:p>
            <a:pPr eaLnBrk="1" hangingPunct="1"/>
            <a:r>
              <a:rPr lang="en-US" altLang="en-US">
                <a:solidFill>
                  <a:schemeClr val="bg1"/>
                </a:solidFill>
              </a:rPr>
              <a:t>Message Switching</a:t>
            </a:r>
          </a:p>
        </p:txBody>
      </p:sp>
      <p:sp>
        <p:nvSpPr>
          <p:cNvPr id="10243" name="Rectangle 3"/>
          <p:cNvSpPr>
            <a:spLocks noGrp="1" noChangeArrowheads="1"/>
          </p:cNvSpPr>
          <p:nvPr>
            <p:ph type="body" idx="1"/>
          </p:nvPr>
        </p:nvSpPr>
        <p:spPr>
          <a:xfrm>
            <a:off x="0" y="1125538"/>
            <a:ext cx="8915400" cy="5046662"/>
          </a:xfrm>
        </p:spPr>
        <p:txBody>
          <a:bodyPr>
            <a:normAutofit lnSpcReduction="10000"/>
          </a:bodyPr>
          <a:lstStyle/>
          <a:p>
            <a:pPr algn="just" eaLnBrk="1" hangingPunct="1"/>
            <a:r>
              <a:rPr lang="en-US" altLang="en-US" sz="2800">
                <a:solidFill>
                  <a:schemeClr val="bg1"/>
                </a:solidFill>
              </a:rPr>
              <a:t>There is </a:t>
            </a:r>
            <a:r>
              <a:rPr lang="en-US" altLang="en-US" sz="2800" b="1">
                <a:solidFill>
                  <a:schemeClr val="bg1"/>
                </a:solidFill>
              </a:rPr>
              <a:t>no need to establish a dedicated path between two stations</a:t>
            </a:r>
            <a:r>
              <a:rPr lang="en-US" altLang="en-US" sz="2800">
                <a:solidFill>
                  <a:schemeClr val="bg1"/>
                </a:solidFill>
              </a:rPr>
              <a:t>.</a:t>
            </a:r>
          </a:p>
          <a:p>
            <a:pPr algn="just" eaLnBrk="1" hangingPunct="1"/>
            <a:r>
              <a:rPr lang="en-US" altLang="en-US" sz="2800">
                <a:solidFill>
                  <a:schemeClr val="bg1"/>
                </a:solidFill>
              </a:rPr>
              <a:t>When a station sends a message, the destination address is appended to the message.</a:t>
            </a:r>
          </a:p>
          <a:p>
            <a:pPr algn="just" eaLnBrk="1" hangingPunct="1"/>
            <a:r>
              <a:rPr lang="en-US" altLang="en-US" sz="2800">
                <a:solidFill>
                  <a:schemeClr val="bg1"/>
                </a:solidFill>
              </a:rPr>
              <a:t>The message is then transmitted through the network, in its entirety, from node to node.</a:t>
            </a:r>
          </a:p>
          <a:p>
            <a:pPr algn="just" eaLnBrk="1" hangingPunct="1"/>
            <a:r>
              <a:rPr lang="en-US" altLang="en-US" sz="2800">
                <a:solidFill>
                  <a:schemeClr val="bg1"/>
                </a:solidFill>
              </a:rPr>
              <a:t>Each node receives the entire message, stores it in its entirety on disk, and then transmits the message to the next node.</a:t>
            </a:r>
          </a:p>
          <a:p>
            <a:pPr algn="just" eaLnBrk="1" hangingPunct="1"/>
            <a:r>
              <a:rPr lang="en-US" altLang="en-US" sz="2800">
                <a:solidFill>
                  <a:schemeClr val="bg1"/>
                </a:solidFill>
              </a:rPr>
              <a:t>This type of network is called a </a:t>
            </a:r>
            <a:r>
              <a:rPr lang="en-US" altLang="en-US" sz="2800" b="1">
                <a:solidFill>
                  <a:schemeClr val="bg1"/>
                </a:solidFill>
              </a:rPr>
              <a:t>store-and-forward network</a:t>
            </a:r>
            <a:r>
              <a:rPr lang="en-US" altLang="en-US" sz="2800">
                <a:solidFill>
                  <a:schemeClr val="bg1"/>
                </a:solidFill>
              </a:rPr>
              <a:t>.</a:t>
            </a:r>
          </a:p>
        </p:txBody>
      </p:sp>
      <p:sp>
        <p:nvSpPr>
          <p:cNvPr id="1024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D1710B0C-0A1F-4DE1-903B-8D5DEEB3F487}" type="datetime1">
              <a:rPr lang="en-US" altLang="en-US" sz="1400" smtClean="0">
                <a:solidFill>
                  <a:srgbClr val="000000"/>
                </a:solidFill>
              </a:rPr>
              <a:pPr eaLnBrk="1" hangingPunct="1">
                <a:spcBef>
                  <a:spcPct val="0"/>
                </a:spcBef>
                <a:buFontTx/>
                <a:buNone/>
              </a:pPr>
              <a:t>9/11/2021</a:t>
            </a:fld>
            <a:endParaRPr lang="es-ES" altLang="en-US" sz="1400">
              <a:solidFill>
                <a:srgbClr val="000000"/>
              </a:solidFill>
            </a:endParaRPr>
          </a:p>
        </p:txBody>
      </p:sp>
    </p:spTree>
    <p:extLst>
      <p:ext uri="{BB962C8B-B14F-4D97-AF65-F5344CB8AC3E}">
        <p14:creationId xmlns:p14="http://schemas.microsoft.com/office/powerpoint/2010/main" val="253827075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838200" y="0"/>
            <a:ext cx="7772400" cy="838200"/>
          </a:xfrm>
        </p:spPr>
        <p:txBody>
          <a:bodyPr/>
          <a:lstStyle/>
          <a:p>
            <a:pPr eaLnBrk="1" hangingPunct="1"/>
            <a:r>
              <a:rPr lang="en-US" altLang="en-US">
                <a:solidFill>
                  <a:schemeClr val="bg1"/>
                </a:solidFill>
              </a:rPr>
              <a:t>Message Switching</a:t>
            </a:r>
          </a:p>
        </p:txBody>
      </p:sp>
      <p:pic>
        <p:nvPicPr>
          <p:cNvPr id="11267" name="Picture 4" descr="Message Switch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942975"/>
            <a:ext cx="8785225" cy="309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8" name="Rectangle 5"/>
          <p:cNvSpPr>
            <a:spLocks noChangeArrowheads="1"/>
          </p:cNvSpPr>
          <p:nvPr/>
        </p:nvSpPr>
        <p:spPr bwMode="auto">
          <a:xfrm>
            <a:off x="0" y="4076700"/>
            <a:ext cx="9144000" cy="274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just" eaLnBrk="1" fontAlgn="base" hangingPunct="1">
              <a:spcBef>
                <a:spcPct val="0"/>
              </a:spcBef>
              <a:spcAft>
                <a:spcPct val="0"/>
              </a:spcAft>
            </a:pPr>
            <a:r>
              <a:rPr lang="en-US" altLang="en-US" sz="2400">
                <a:solidFill>
                  <a:srgbClr val="FFFFFF"/>
                </a:solidFill>
              </a:rPr>
              <a:t>   A message-switching node is typically a general-purpose computer. </a:t>
            </a:r>
          </a:p>
          <a:p>
            <a:pPr algn="just" eaLnBrk="1" fontAlgn="base" hangingPunct="1">
              <a:spcBef>
                <a:spcPct val="0"/>
              </a:spcBef>
              <a:spcAft>
                <a:spcPct val="0"/>
              </a:spcAft>
            </a:pPr>
            <a:r>
              <a:rPr lang="en-US" altLang="en-US" sz="2400">
                <a:solidFill>
                  <a:srgbClr val="FFFFFF"/>
                </a:solidFill>
              </a:rPr>
              <a:t>   The device </a:t>
            </a:r>
            <a:r>
              <a:rPr lang="en-US" altLang="en-US" sz="2400" b="1">
                <a:solidFill>
                  <a:srgbClr val="FFFFFF"/>
                </a:solidFill>
              </a:rPr>
              <a:t>needs sufficient secondary-storage capacity to store the incoming messages</a:t>
            </a:r>
            <a:r>
              <a:rPr lang="en-US" altLang="en-US" sz="2400">
                <a:solidFill>
                  <a:srgbClr val="FFFFFF"/>
                </a:solidFill>
              </a:rPr>
              <a:t>, which could be long.</a:t>
            </a:r>
          </a:p>
          <a:p>
            <a:pPr algn="just" eaLnBrk="1" fontAlgn="base" hangingPunct="1">
              <a:spcBef>
                <a:spcPct val="0"/>
              </a:spcBef>
              <a:spcAft>
                <a:spcPct val="0"/>
              </a:spcAft>
            </a:pPr>
            <a:r>
              <a:rPr lang="en-US" altLang="en-US" sz="2400">
                <a:solidFill>
                  <a:srgbClr val="FFFFFF"/>
                </a:solidFill>
              </a:rPr>
              <a:t>    A </a:t>
            </a:r>
            <a:r>
              <a:rPr lang="en-US" altLang="en-US" sz="2400" b="1">
                <a:solidFill>
                  <a:srgbClr val="FFFFFF"/>
                </a:solidFill>
              </a:rPr>
              <a:t>time delay </a:t>
            </a:r>
            <a:r>
              <a:rPr lang="en-US" altLang="en-US" sz="2400">
                <a:solidFill>
                  <a:srgbClr val="FFFFFF"/>
                </a:solidFill>
              </a:rPr>
              <a:t>is introduced using this type of scheme due </a:t>
            </a:r>
            <a:r>
              <a:rPr lang="en-US" altLang="en-US" sz="2400" b="1">
                <a:solidFill>
                  <a:srgbClr val="FFFFFF"/>
                </a:solidFill>
              </a:rPr>
              <a:t>to </a:t>
            </a:r>
            <a:r>
              <a:rPr lang="en-US" altLang="en-US" sz="2800" b="1">
                <a:solidFill>
                  <a:srgbClr val="FFFFFF"/>
                </a:solidFill>
              </a:rPr>
              <a:t>store- and-forward time</a:t>
            </a:r>
            <a:r>
              <a:rPr lang="en-US" altLang="en-US" sz="2400">
                <a:solidFill>
                  <a:srgbClr val="FFFFFF"/>
                </a:solidFill>
              </a:rPr>
              <a:t>, plus the </a:t>
            </a:r>
            <a:r>
              <a:rPr lang="en-US" altLang="en-US" sz="2400" b="1">
                <a:solidFill>
                  <a:srgbClr val="FFFFFF"/>
                </a:solidFill>
              </a:rPr>
              <a:t>time required to find the next node in the transmission path. </a:t>
            </a:r>
          </a:p>
        </p:txBody>
      </p:sp>
      <p:sp>
        <p:nvSpPr>
          <p:cNvPr id="11269" name="Date Placeholder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48C026CA-1970-4EBB-955C-6EE2C0A1383D}" type="datetime1">
              <a:rPr lang="en-US" altLang="en-US" sz="1400" smtClean="0">
                <a:solidFill>
                  <a:srgbClr val="000000"/>
                </a:solidFill>
              </a:rPr>
              <a:pPr eaLnBrk="1" hangingPunct="1">
                <a:spcBef>
                  <a:spcPct val="0"/>
                </a:spcBef>
                <a:buFontTx/>
                <a:buNone/>
              </a:pPr>
              <a:t>9/11/2021</a:t>
            </a:fld>
            <a:endParaRPr lang="es-ES" altLang="en-US" sz="1400">
              <a:solidFill>
                <a:srgbClr val="000000"/>
              </a:solidFill>
            </a:endParaRPr>
          </a:p>
        </p:txBody>
      </p:sp>
    </p:spTree>
    <p:extLst>
      <p:ext uri="{BB962C8B-B14F-4D97-AF65-F5344CB8AC3E}">
        <p14:creationId xmlns:p14="http://schemas.microsoft.com/office/powerpoint/2010/main" val="209661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828800"/>
          </a:xfrm>
        </p:spPr>
        <p:txBody>
          <a:bodyPr>
            <a:noAutofit/>
          </a:bodyPr>
          <a:lstStyle/>
          <a:p>
            <a:pPr algn="just"/>
            <a:r>
              <a:rPr lang="en-US" sz="2800" dirty="0"/>
              <a:t>In large networks, there may be more than one paths for transmitting data from </a:t>
            </a:r>
            <a:r>
              <a:rPr lang="en-US" sz="2800" b="1" dirty="0"/>
              <a:t>sender</a:t>
            </a:r>
            <a:r>
              <a:rPr lang="en-US" sz="2800" dirty="0"/>
              <a:t> to receiver. Selecting a path that data must take out of the available options is called </a:t>
            </a:r>
            <a:r>
              <a:rPr lang="en-US" sz="2800" b="1" dirty="0"/>
              <a:t>switching</a:t>
            </a:r>
            <a:r>
              <a:rPr lang="en-US" sz="2800" dirty="0"/>
              <a:t>.</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2029692"/>
            <a:ext cx="8686800" cy="4800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579905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3EA79024-EE69-47C3-B320-942834A5F37B}" type="datetime1">
              <a:rPr lang="en-US" altLang="en-US" sz="1400" smtClean="0">
                <a:solidFill>
                  <a:srgbClr val="000000"/>
                </a:solidFill>
              </a:rPr>
              <a:pPr eaLnBrk="1" hangingPunct="1">
                <a:spcBef>
                  <a:spcPct val="0"/>
                </a:spcBef>
                <a:buFontTx/>
                <a:buNone/>
              </a:pPr>
              <a:t>9/11/2021</a:t>
            </a:fld>
            <a:endParaRPr lang="es-ES" altLang="en-US" sz="1400">
              <a:solidFill>
                <a:srgbClr val="000000"/>
              </a:solidFill>
            </a:endParaRPr>
          </a:p>
        </p:txBody>
      </p:sp>
      <p:pic>
        <p:nvPicPr>
          <p:cNvPr id="12291"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25848" t="48363" r="21376" b="4691"/>
          <a:stretch>
            <a:fillRect/>
          </a:stretch>
        </p:blipFill>
        <p:spPr>
          <a:xfrm>
            <a:off x="250825" y="1700213"/>
            <a:ext cx="8639175" cy="4321175"/>
          </a:xfrm>
          <a:noFill/>
        </p:spPr>
      </p:pic>
      <p:sp>
        <p:nvSpPr>
          <p:cNvPr id="12292" name="Rectangle 2"/>
          <p:cNvSpPr>
            <a:spLocks noGrp="1" noChangeArrowheads="1"/>
          </p:cNvSpPr>
          <p:nvPr>
            <p:ph type="title"/>
          </p:nvPr>
        </p:nvSpPr>
        <p:spPr/>
        <p:txBody>
          <a:bodyPr/>
          <a:lstStyle/>
          <a:p>
            <a:pPr eaLnBrk="1" hangingPunct="1"/>
            <a:r>
              <a:rPr lang="en-US" altLang="en-US">
                <a:solidFill>
                  <a:schemeClr val="bg1"/>
                </a:solidFill>
              </a:rPr>
              <a:t>Message Switching</a:t>
            </a:r>
          </a:p>
        </p:txBody>
      </p:sp>
    </p:spTree>
    <p:extLst>
      <p:ext uri="{BB962C8B-B14F-4D97-AF65-F5344CB8AC3E}">
        <p14:creationId xmlns:p14="http://schemas.microsoft.com/office/powerpoint/2010/main" val="65465489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85800" y="0"/>
            <a:ext cx="7772400" cy="836613"/>
          </a:xfrm>
        </p:spPr>
        <p:txBody>
          <a:bodyPr/>
          <a:lstStyle/>
          <a:p>
            <a:pPr eaLnBrk="1" hangingPunct="1"/>
            <a:r>
              <a:rPr lang="en-US" altLang="en-US">
                <a:solidFill>
                  <a:schemeClr val="bg1"/>
                </a:solidFill>
              </a:rPr>
              <a:t>Message Switching</a:t>
            </a:r>
          </a:p>
        </p:txBody>
      </p:sp>
      <p:sp>
        <p:nvSpPr>
          <p:cNvPr id="13315" name="Rectangle 3"/>
          <p:cNvSpPr>
            <a:spLocks noChangeArrowheads="1"/>
          </p:cNvSpPr>
          <p:nvPr/>
        </p:nvSpPr>
        <p:spPr bwMode="auto">
          <a:xfrm>
            <a:off x="0" y="836613"/>
            <a:ext cx="8915400" cy="612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fontAlgn="base" hangingPunct="1">
              <a:spcBef>
                <a:spcPct val="0"/>
              </a:spcBef>
              <a:spcAft>
                <a:spcPct val="0"/>
              </a:spcAft>
              <a:buFontTx/>
              <a:buNone/>
            </a:pPr>
            <a:r>
              <a:rPr lang="en-US" altLang="en-US" sz="2800" b="1" i="1">
                <a:solidFill>
                  <a:srgbClr val="FFFFFF"/>
                </a:solidFill>
              </a:rPr>
              <a:t>Advantages:</a:t>
            </a:r>
            <a:r>
              <a:rPr lang="en-US" altLang="en-US" sz="2800">
                <a:solidFill>
                  <a:srgbClr val="FFFFFF"/>
                </a:solidFill>
              </a:rPr>
              <a:t> </a:t>
            </a:r>
          </a:p>
          <a:p>
            <a:pPr lvl="1" algn="just" fontAlgn="base">
              <a:spcBef>
                <a:spcPct val="0"/>
              </a:spcBef>
              <a:spcAft>
                <a:spcPct val="0"/>
              </a:spcAft>
              <a:buFontTx/>
              <a:buChar char="•"/>
            </a:pPr>
            <a:r>
              <a:rPr lang="en-US" altLang="en-US">
                <a:solidFill>
                  <a:srgbClr val="FFFFFF"/>
                </a:solidFill>
              </a:rPr>
              <a:t>   Channel efficiency can be greater compared to circuit-  switched systems, because more devices are </a:t>
            </a:r>
            <a:r>
              <a:rPr lang="en-US" altLang="en-US" b="1">
                <a:solidFill>
                  <a:srgbClr val="FFFFFF"/>
                </a:solidFill>
              </a:rPr>
              <a:t>sharing the  channel. </a:t>
            </a:r>
          </a:p>
          <a:p>
            <a:pPr lvl="1" algn="just" fontAlgn="base">
              <a:spcBef>
                <a:spcPct val="0"/>
              </a:spcBef>
              <a:spcAft>
                <a:spcPct val="0"/>
              </a:spcAft>
              <a:buFontTx/>
              <a:buNone/>
            </a:pPr>
            <a:endParaRPr lang="en-US" altLang="en-US" b="1">
              <a:solidFill>
                <a:srgbClr val="FFFFFF"/>
              </a:solidFill>
            </a:endParaRPr>
          </a:p>
          <a:p>
            <a:pPr lvl="1" algn="just" fontAlgn="base">
              <a:spcBef>
                <a:spcPct val="0"/>
              </a:spcBef>
              <a:spcAft>
                <a:spcPct val="0"/>
              </a:spcAft>
              <a:buFontTx/>
              <a:buChar char="•"/>
            </a:pPr>
            <a:r>
              <a:rPr lang="en-US" altLang="en-US">
                <a:solidFill>
                  <a:srgbClr val="FFFFFF"/>
                </a:solidFill>
              </a:rPr>
              <a:t>  </a:t>
            </a:r>
            <a:r>
              <a:rPr lang="en-US" altLang="en-US" b="1">
                <a:solidFill>
                  <a:srgbClr val="FFFFFF"/>
                </a:solidFill>
              </a:rPr>
              <a:t>Traffic congestion can be reduced</a:t>
            </a:r>
            <a:r>
              <a:rPr lang="en-US" altLang="en-US">
                <a:solidFill>
                  <a:srgbClr val="FFFFFF"/>
                </a:solidFill>
              </a:rPr>
              <a:t>, because messages may be temporarily stored in route. </a:t>
            </a:r>
          </a:p>
          <a:p>
            <a:pPr lvl="1" algn="just" fontAlgn="base">
              <a:spcBef>
                <a:spcPct val="0"/>
              </a:spcBef>
              <a:spcAft>
                <a:spcPct val="0"/>
              </a:spcAft>
              <a:buFontTx/>
              <a:buNone/>
            </a:pPr>
            <a:endParaRPr lang="en-US" altLang="en-US">
              <a:solidFill>
                <a:srgbClr val="FFFFFF"/>
              </a:solidFill>
            </a:endParaRPr>
          </a:p>
          <a:p>
            <a:pPr lvl="1" algn="just" fontAlgn="base">
              <a:spcBef>
                <a:spcPct val="0"/>
              </a:spcBef>
              <a:spcAft>
                <a:spcPct val="0"/>
              </a:spcAft>
              <a:buFontTx/>
              <a:buChar char="•"/>
            </a:pPr>
            <a:r>
              <a:rPr lang="en-US" altLang="en-US" b="1">
                <a:solidFill>
                  <a:srgbClr val="FFFFFF"/>
                </a:solidFill>
              </a:rPr>
              <a:t>  Message priorities </a:t>
            </a:r>
            <a:r>
              <a:rPr lang="en-US" altLang="en-US">
                <a:solidFill>
                  <a:srgbClr val="FFFFFF"/>
                </a:solidFill>
              </a:rPr>
              <a:t>can be established due to store-and-forward technique. </a:t>
            </a:r>
          </a:p>
          <a:p>
            <a:pPr lvl="1" algn="just" fontAlgn="base">
              <a:spcBef>
                <a:spcPct val="0"/>
              </a:spcBef>
              <a:spcAft>
                <a:spcPct val="0"/>
              </a:spcAft>
              <a:buFontTx/>
              <a:buNone/>
            </a:pPr>
            <a:endParaRPr lang="en-US" altLang="en-US">
              <a:solidFill>
                <a:srgbClr val="FFFFFF"/>
              </a:solidFill>
            </a:endParaRPr>
          </a:p>
          <a:p>
            <a:pPr lvl="1" algn="just" fontAlgn="base">
              <a:spcBef>
                <a:spcPct val="0"/>
              </a:spcBef>
              <a:spcAft>
                <a:spcPct val="0"/>
              </a:spcAft>
              <a:buFontTx/>
              <a:buChar char="•"/>
            </a:pPr>
            <a:r>
              <a:rPr lang="en-US" altLang="en-US" b="1">
                <a:solidFill>
                  <a:srgbClr val="FFFFFF"/>
                </a:solidFill>
              </a:rPr>
              <a:t>  Message broadcasting </a:t>
            </a:r>
            <a:r>
              <a:rPr lang="en-US" altLang="en-US">
                <a:solidFill>
                  <a:srgbClr val="FFFFFF"/>
                </a:solidFill>
              </a:rPr>
              <a:t>can be achieved with the use of  broadcast address appended in the message. </a:t>
            </a:r>
          </a:p>
        </p:txBody>
      </p:sp>
      <p:sp>
        <p:nvSpPr>
          <p:cNvPr id="1331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AF97FC7B-0FC1-49A7-A8E5-6E397F72683B}" type="datetime1">
              <a:rPr lang="en-US" altLang="en-US" sz="1400" smtClean="0">
                <a:solidFill>
                  <a:srgbClr val="000000"/>
                </a:solidFill>
              </a:rPr>
              <a:pPr eaLnBrk="1" hangingPunct="1">
                <a:spcBef>
                  <a:spcPct val="0"/>
                </a:spcBef>
                <a:buFontTx/>
                <a:buNone/>
              </a:pPr>
              <a:t>9/11/2021</a:t>
            </a:fld>
            <a:endParaRPr lang="es-ES" altLang="en-US" sz="1400">
              <a:solidFill>
                <a:srgbClr val="000000"/>
              </a:solidFill>
            </a:endParaRPr>
          </a:p>
        </p:txBody>
      </p:sp>
    </p:spTree>
    <p:extLst>
      <p:ext uri="{BB962C8B-B14F-4D97-AF65-F5344CB8AC3E}">
        <p14:creationId xmlns:p14="http://schemas.microsoft.com/office/powerpoint/2010/main" val="224142394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en-US">
                <a:solidFill>
                  <a:schemeClr val="bg1"/>
                </a:solidFill>
              </a:rPr>
              <a:t>Message Switching</a:t>
            </a:r>
          </a:p>
        </p:txBody>
      </p:sp>
      <p:sp>
        <p:nvSpPr>
          <p:cNvPr id="14339" name="Rectangle 3"/>
          <p:cNvSpPr>
            <a:spLocks noChangeArrowheads="1"/>
          </p:cNvSpPr>
          <p:nvPr/>
        </p:nvSpPr>
        <p:spPr bwMode="auto">
          <a:xfrm>
            <a:off x="0" y="1412875"/>
            <a:ext cx="9144000" cy="347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just" eaLnBrk="1" fontAlgn="base" hangingPunct="1">
              <a:spcBef>
                <a:spcPct val="0"/>
              </a:spcBef>
              <a:spcAft>
                <a:spcPct val="0"/>
              </a:spcAft>
              <a:buFontTx/>
              <a:buNone/>
            </a:pPr>
            <a:r>
              <a:rPr lang="en-US" altLang="en-US" sz="2800" b="1" i="1">
                <a:solidFill>
                  <a:srgbClr val="FFFFFF"/>
                </a:solidFill>
              </a:rPr>
              <a:t>Disadvantages:</a:t>
            </a:r>
          </a:p>
          <a:p>
            <a:pPr algn="just" eaLnBrk="1" fontAlgn="base" hangingPunct="1">
              <a:spcBef>
                <a:spcPct val="0"/>
              </a:spcBef>
              <a:spcAft>
                <a:spcPct val="0"/>
              </a:spcAft>
              <a:buFontTx/>
              <a:buNone/>
            </a:pPr>
            <a:r>
              <a:rPr lang="en-US" altLang="en-US" sz="2800">
                <a:solidFill>
                  <a:srgbClr val="FFFFFF"/>
                </a:solidFill>
              </a:rPr>
              <a:t> </a:t>
            </a:r>
          </a:p>
          <a:p>
            <a:pPr lvl="1" algn="just" fontAlgn="base">
              <a:spcBef>
                <a:spcPct val="0"/>
              </a:spcBef>
              <a:spcAft>
                <a:spcPct val="0"/>
              </a:spcAft>
              <a:buFontTx/>
              <a:buChar char="•"/>
            </a:pPr>
            <a:r>
              <a:rPr lang="en-US" altLang="en-US">
                <a:solidFill>
                  <a:srgbClr val="FFFFFF"/>
                </a:solidFill>
              </a:rPr>
              <a:t>   Message switching </a:t>
            </a:r>
            <a:r>
              <a:rPr lang="en-US" altLang="en-US" b="1">
                <a:solidFill>
                  <a:srgbClr val="FFFFFF"/>
                </a:solidFill>
              </a:rPr>
              <a:t>is not compatible </a:t>
            </a:r>
            <a:r>
              <a:rPr lang="en-US" altLang="en-US">
                <a:solidFill>
                  <a:srgbClr val="FFFFFF"/>
                </a:solidFill>
              </a:rPr>
              <a:t>with interactive  applications. </a:t>
            </a:r>
          </a:p>
          <a:p>
            <a:pPr lvl="1" algn="just" fontAlgn="base">
              <a:spcBef>
                <a:spcPct val="0"/>
              </a:spcBef>
              <a:spcAft>
                <a:spcPct val="0"/>
              </a:spcAft>
              <a:buFontTx/>
              <a:buChar char="•"/>
            </a:pPr>
            <a:r>
              <a:rPr lang="en-US" altLang="en-US">
                <a:solidFill>
                  <a:srgbClr val="FFFFFF"/>
                </a:solidFill>
              </a:rPr>
              <a:t>   Store-and-forward devices are </a:t>
            </a:r>
            <a:r>
              <a:rPr lang="en-US" altLang="en-US" b="1">
                <a:solidFill>
                  <a:srgbClr val="FFFFFF"/>
                </a:solidFill>
              </a:rPr>
              <a:t>expensive</a:t>
            </a:r>
            <a:r>
              <a:rPr lang="en-US" altLang="en-US">
                <a:solidFill>
                  <a:srgbClr val="FFFFFF"/>
                </a:solidFill>
              </a:rPr>
              <a:t>, because they must have large disks to hold potentially long messages.</a:t>
            </a:r>
          </a:p>
          <a:p>
            <a:pPr algn="just" fontAlgn="base">
              <a:spcBef>
                <a:spcPct val="0"/>
              </a:spcBef>
              <a:spcAft>
                <a:spcPct val="0"/>
              </a:spcAft>
              <a:buFontTx/>
              <a:buNone/>
            </a:pPr>
            <a:endParaRPr lang="en-US" altLang="en-US" sz="2400">
              <a:solidFill>
                <a:srgbClr val="FFFFFF"/>
              </a:solidFill>
            </a:endParaRPr>
          </a:p>
        </p:txBody>
      </p:sp>
      <p:sp>
        <p:nvSpPr>
          <p:cNvPr id="1434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8F2A795C-1BCC-43EA-B96D-9C939D88930F}" type="datetime1">
              <a:rPr lang="en-US" altLang="en-US" sz="1400" smtClean="0">
                <a:solidFill>
                  <a:srgbClr val="000000"/>
                </a:solidFill>
              </a:rPr>
              <a:pPr eaLnBrk="1" hangingPunct="1">
                <a:spcBef>
                  <a:spcPct val="0"/>
                </a:spcBef>
                <a:buFontTx/>
                <a:buNone/>
              </a:pPr>
              <a:t>9/11/2021</a:t>
            </a:fld>
            <a:endParaRPr lang="es-ES" altLang="en-US" sz="1400">
              <a:solidFill>
                <a:srgbClr val="000000"/>
              </a:solidFill>
            </a:endParaRPr>
          </a:p>
        </p:txBody>
      </p:sp>
    </p:spTree>
    <p:extLst>
      <p:ext uri="{BB962C8B-B14F-4D97-AF65-F5344CB8AC3E}">
        <p14:creationId xmlns:p14="http://schemas.microsoft.com/office/powerpoint/2010/main" val="78826228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905000" y="304800"/>
            <a:ext cx="5181600" cy="533400"/>
          </a:xfrm>
        </p:spPr>
        <p:txBody>
          <a:bodyPr/>
          <a:lstStyle/>
          <a:p>
            <a:pPr eaLnBrk="1" hangingPunct="1"/>
            <a:r>
              <a:rPr lang="en-US" altLang="en-US">
                <a:solidFill>
                  <a:schemeClr val="bg1"/>
                </a:solidFill>
              </a:rPr>
              <a:t>Packet Switching</a:t>
            </a:r>
          </a:p>
        </p:txBody>
      </p:sp>
      <p:sp>
        <p:nvSpPr>
          <p:cNvPr id="15363" name="Rectangle 3"/>
          <p:cNvSpPr>
            <a:spLocks noChangeArrowheads="1"/>
          </p:cNvSpPr>
          <p:nvPr/>
        </p:nvSpPr>
        <p:spPr bwMode="auto">
          <a:xfrm>
            <a:off x="228600" y="981075"/>
            <a:ext cx="86868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just" eaLnBrk="1" fontAlgn="base" hangingPunct="1">
              <a:spcBef>
                <a:spcPct val="0"/>
              </a:spcBef>
              <a:spcAft>
                <a:spcPct val="0"/>
              </a:spcAft>
            </a:pPr>
            <a:r>
              <a:rPr lang="en-US" altLang="en-US" sz="2400" i="1">
                <a:solidFill>
                  <a:srgbClr val="FFFFFF"/>
                </a:solidFill>
              </a:rPr>
              <a:t>   </a:t>
            </a:r>
            <a:r>
              <a:rPr lang="en-US" altLang="en-US" sz="2800" i="1">
                <a:solidFill>
                  <a:srgbClr val="FFFFFF"/>
                </a:solidFill>
              </a:rPr>
              <a:t>Packet switching </a:t>
            </a:r>
            <a:r>
              <a:rPr lang="en-US" altLang="en-US" sz="2800">
                <a:solidFill>
                  <a:srgbClr val="FFFFFF"/>
                </a:solidFill>
              </a:rPr>
              <a:t>can be seen as a solution that tries to combine the  advantages of message and circuit switching and to minimize the disadvantages of both.  </a:t>
            </a:r>
          </a:p>
          <a:p>
            <a:pPr algn="just" eaLnBrk="1" fontAlgn="base" hangingPunct="1">
              <a:spcBef>
                <a:spcPct val="0"/>
              </a:spcBef>
              <a:spcAft>
                <a:spcPct val="0"/>
              </a:spcAft>
            </a:pPr>
            <a:r>
              <a:rPr lang="en-US" altLang="en-US" sz="2800">
                <a:solidFill>
                  <a:srgbClr val="FFFFFF"/>
                </a:solidFill>
              </a:rPr>
              <a:t>  The methods of packet switching: Datagram and virtual circuit.</a:t>
            </a:r>
          </a:p>
        </p:txBody>
      </p:sp>
      <p:pic>
        <p:nvPicPr>
          <p:cNvPr id="15364" name="Picture 5" descr="C:\Swithing Tecchniques_files\packet_s.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3716338"/>
            <a:ext cx="8785225" cy="314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5" name="Date Placeholder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C8F74028-B214-4E63-8821-03507EDEDE37}" type="datetime1">
              <a:rPr lang="en-US" altLang="en-US" sz="1400" smtClean="0">
                <a:solidFill>
                  <a:srgbClr val="000000"/>
                </a:solidFill>
              </a:rPr>
              <a:pPr eaLnBrk="1" hangingPunct="1">
                <a:spcBef>
                  <a:spcPct val="0"/>
                </a:spcBef>
                <a:buFontTx/>
                <a:buNone/>
              </a:pPr>
              <a:t>9/11/2021</a:t>
            </a:fld>
            <a:endParaRPr lang="es-ES" altLang="en-US" sz="1400">
              <a:solidFill>
                <a:srgbClr val="000000"/>
              </a:solidFill>
            </a:endParaRPr>
          </a:p>
        </p:txBody>
      </p:sp>
    </p:spTree>
    <p:extLst>
      <p:ext uri="{BB962C8B-B14F-4D97-AF65-F5344CB8AC3E}">
        <p14:creationId xmlns:p14="http://schemas.microsoft.com/office/powerpoint/2010/main" val="23849209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762000" y="0"/>
            <a:ext cx="7772400" cy="908050"/>
          </a:xfrm>
        </p:spPr>
        <p:txBody>
          <a:bodyPr/>
          <a:lstStyle/>
          <a:p>
            <a:pPr eaLnBrk="1" hangingPunct="1"/>
            <a:r>
              <a:rPr lang="en-US" altLang="en-US">
                <a:solidFill>
                  <a:schemeClr val="bg1"/>
                </a:solidFill>
              </a:rPr>
              <a:t>Packet Switching</a:t>
            </a:r>
          </a:p>
        </p:txBody>
      </p:sp>
      <p:sp>
        <p:nvSpPr>
          <p:cNvPr id="16387" name="Rectangle 3"/>
          <p:cNvSpPr>
            <a:spLocks noChangeArrowheads="1"/>
          </p:cNvSpPr>
          <p:nvPr/>
        </p:nvSpPr>
        <p:spPr bwMode="auto">
          <a:xfrm>
            <a:off x="0" y="692150"/>
            <a:ext cx="9144000" cy="631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just" eaLnBrk="1" fontAlgn="base" hangingPunct="1">
              <a:spcBef>
                <a:spcPct val="0"/>
              </a:spcBef>
              <a:spcAft>
                <a:spcPct val="0"/>
              </a:spcAft>
            </a:pPr>
            <a:r>
              <a:rPr lang="en-US" altLang="en-US" sz="2800">
                <a:solidFill>
                  <a:srgbClr val="FFFFFF"/>
                </a:solidFill>
              </a:rPr>
              <a:t>   In both packet switching methods, a message is broken into small parts, called </a:t>
            </a:r>
            <a:r>
              <a:rPr lang="en-US" altLang="en-US" b="1" i="1">
                <a:solidFill>
                  <a:srgbClr val="000000"/>
                </a:solidFill>
              </a:rPr>
              <a:t>packets</a:t>
            </a:r>
            <a:r>
              <a:rPr lang="en-US" altLang="en-US" sz="2800">
                <a:solidFill>
                  <a:srgbClr val="000000"/>
                </a:solidFill>
              </a:rPr>
              <a:t>.</a:t>
            </a:r>
            <a:r>
              <a:rPr lang="en-US" altLang="en-US" sz="2800">
                <a:solidFill>
                  <a:srgbClr val="FFFFFF"/>
                </a:solidFill>
              </a:rPr>
              <a:t> </a:t>
            </a:r>
          </a:p>
          <a:p>
            <a:pPr algn="just" eaLnBrk="1" fontAlgn="base" hangingPunct="1">
              <a:spcBef>
                <a:spcPct val="0"/>
              </a:spcBef>
              <a:spcAft>
                <a:spcPct val="0"/>
              </a:spcAft>
            </a:pPr>
            <a:r>
              <a:rPr lang="en-US" altLang="en-US" sz="2800">
                <a:solidFill>
                  <a:srgbClr val="FFFFFF"/>
                </a:solidFill>
              </a:rPr>
              <a:t>   Each packet is tagged with appropriate source and destination </a:t>
            </a:r>
            <a:r>
              <a:rPr lang="en-US" altLang="en-US" b="1" i="1">
                <a:solidFill>
                  <a:srgbClr val="000000"/>
                </a:solidFill>
              </a:rPr>
              <a:t>addresses.</a:t>
            </a:r>
            <a:r>
              <a:rPr lang="en-US" altLang="en-US" sz="2800">
                <a:solidFill>
                  <a:srgbClr val="FFFFFF"/>
                </a:solidFill>
              </a:rPr>
              <a:t> </a:t>
            </a:r>
          </a:p>
          <a:p>
            <a:pPr algn="just" eaLnBrk="1" fontAlgn="base" hangingPunct="1">
              <a:spcBef>
                <a:spcPct val="0"/>
              </a:spcBef>
              <a:spcAft>
                <a:spcPct val="0"/>
              </a:spcAft>
            </a:pPr>
            <a:r>
              <a:rPr lang="en-US" altLang="en-US" sz="2800">
                <a:solidFill>
                  <a:srgbClr val="FFFFFF"/>
                </a:solidFill>
              </a:rPr>
              <a:t>   Since packets have a strictly defined maximum length, they can be stored in </a:t>
            </a:r>
            <a:r>
              <a:rPr lang="en-US" altLang="en-US" b="1" i="1">
                <a:solidFill>
                  <a:srgbClr val="000000"/>
                </a:solidFill>
              </a:rPr>
              <a:t>main memory </a:t>
            </a:r>
            <a:r>
              <a:rPr lang="en-US" altLang="en-US" sz="2800">
                <a:solidFill>
                  <a:srgbClr val="FFFFFF"/>
                </a:solidFill>
              </a:rPr>
              <a:t>instead of disk, therefore access delay and cost are minimized.</a:t>
            </a:r>
          </a:p>
          <a:p>
            <a:pPr algn="just" eaLnBrk="1" fontAlgn="base" hangingPunct="1">
              <a:spcBef>
                <a:spcPct val="0"/>
              </a:spcBef>
              <a:spcAft>
                <a:spcPct val="0"/>
              </a:spcAft>
            </a:pPr>
            <a:r>
              <a:rPr lang="en-US" altLang="en-US" sz="2800">
                <a:solidFill>
                  <a:srgbClr val="FFFFFF"/>
                </a:solidFill>
              </a:rPr>
              <a:t>   Also the transmission speeds, between nodes, are optimized.</a:t>
            </a:r>
          </a:p>
          <a:p>
            <a:pPr algn="just" eaLnBrk="1" fontAlgn="base" hangingPunct="1">
              <a:spcBef>
                <a:spcPct val="0"/>
              </a:spcBef>
              <a:spcAft>
                <a:spcPct val="0"/>
              </a:spcAft>
            </a:pPr>
            <a:r>
              <a:rPr lang="en-US" altLang="en-US" sz="2800">
                <a:solidFill>
                  <a:srgbClr val="FFFFFF"/>
                </a:solidFill>
              </a:rPr>
              <a:t>   With current technology, packets are generally accepted onto the network on a first-come, first-served FIFO </a:t>
            </a:r>
            <a:r>
              <a:rPr lang="en-US" altLang="en-US" b="1" i="1">
                <a:solidFill>
                  <a:srgbClr val="000000"/>
                </a:solidFill>
              </a:rPr>
              <a:t>basis</a:t>
            </a:r>
            <a:r>
              <a:rPr lang="en-US" altLang="en-US" sz="2800">
                <a:solidFill>
                  <a:srgbClr val="FFFFFF"/>
                </a:solidFill>
              </a:rPr>
              <a:t>. If the network becomes overloaded, packets are delayed or discarded (``dropped''). </a:t>
            </a:r>
          </a:p>
          <a:p>
            <a:pPr algn="just" fontAlgn="base">
              <a:spcBef>
                <a:spcPct val="0"/>
              </a:spcBef>
              <a:spcAft>
                <a:spcPct val="0"/>
              </a:spcAft>
              <a:buFontTx/>
              <a:buNone/>
            </a:pPr>
            <a:endParaRPr lang="en-US" altLang="en-US" sz="2800">
              <a:solidFill>
                <a:srgbClr val="FFFFFF"/>
              </a:solidFill>
            </a:endParaRPr>
          </a:p>
        </p:txBody>
      </p:sp>
      <p:sp>
        <p:nvSpPr>
          <p:cNvPr id="1638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A9E2762A-2B07-4B6C-92AF-FBB2837D0874}" type="datetime1">
              <a:rPr lang="en-US" altLang="en-US" sz="1400" smtClean="0">
                <a:solidFill>
                  <a:srgbClr val="000000"/>
                </a:solidFill>
              </a:rPr>
              <a:pPr eaLnBrk="1" hangingPunct="1">
                <a:spcBef>
                  <a:spcPct val="0"/>
                </a:spcBef>
                <a:buFontTx/>
                <a:buNone/>
              </a:pPr>
              <a:t>9/11/2021</a:t>
            </a:fld>
            <a:endParaRPr lang="es-ES" altLang="en-US" sz="1400">
              <a:solidFill>
                <a:srgbClr val="000000"/>
              </a:solidFill>
            </a:endParaRPr>
          </a:p>
        </p:txBody>
      </p:sp>
    </p:spTree>
    <p:extLst>
      <p:ext uri="{BB962C8B-B14F-4D97-AF65-F5344CB8AC3E}">
        <p14:creationId xmlns:p14="http://schemas.microsoft.com/office/powerpoint/2010/main" val="235652823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286000" y="228600"/>
            <a:ext cx="4800600" cy="457200"/>
          </a:xfrm>
        </p:spPr>
        <p:txBody>
          <a:bodyPr/>
          <a:lstStyle/>
          <a:p>
            <a:pPr eaLnBrk="1" hangingPunct="1"/>
            <a:r>
              <a:rPr lang="en-US" altLang="en-US">
                <a:solidFill>
                  <a:schemeClr val="bg1"/>
                </a:solidFill>
              </a:rPr>
              <a:t>Packet size</a:t>
            </a:r>
          </a:p>
        </p:txBody>
      </p:sp>
      <p:sp>
        <p:nvSpPr>
          <p:cNvPr id="17411" name="Rectangle 3"/>
          <p:cNvSpPr>
            <a:spLocks noGrp="1" noChangeArrowheads="1"/>
          </p:cNvSpPr>
          <p:nvPr>
            <p:ph type="body" idx="1"/>
          </p:nvPr>
        </p:nvSpPr>
        <p:spPr>
          <a:xfrm>
            <a:off x="179388" y="981075"/>
            <a:ext cx="8736012" cy="3590925"/>
          </a:xfrm>
        </p:spPr>
        <p:txBody>
          <a:bodyPr/>
          <a:lstStyle/>
          <a:p>
            <a:pPr algn="just" eaLnBrk="1" hangingPunct="1"/>
            <a:r>
              <a:rPr lang="en-US" altLang="en-US" sz="2800">
                <a:solidFill>
                  <a:schemeClr val="bg1"/>
                </a:solidFill>
                <a:latin typeface="Georgia" pitchFamily="18" charset="0"/>
              </a:rPr>
              <a:t>The size of the packet can vary from 180 bits, the size for the Data kit® virtual circuit switch designed by Bell Labs for communications and business applications.</a:t>
            </a:r>
          </a:p>
          <a:p>
            <a:pPr algn="just" eaLnBrk="1" hangingPunct="1"/>
            <a:r>
              <a:rPr lang="en-US" altLang="en-US" sz="2800">
                <a:solidFill>
                  <a:schemeClr val="bg1"/>
                </a:solidFill>
                <a:latin typeface="Georgia" pitchFamily="18" charset="0"/>
              </a:rPr>
              <a:t>To 1,024 or 2,048 bits for the 1PSS® switch, also designed by Bell Labs for public data networking; to 53 bytes for ATM switching, such as Lucent Technologies' packet switches.</a:t>
            </a:r>
          </a:p>
          <a:p>
            <a:pPr eaLnBrk="1" hangingPunct="1"/>
            <a:endParaRPr lang="en-US" altLang="en-US" sz="2400"/>
          </a:p>
        </p:txBody>
      </p:sp>
      <p:sp>
        <p:nvSpPr>
          <p:cNvPr id="1741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586FE3E7-0C19-4ED1-831C-EF7CE3D4B4FD}" type="datetime1">
              <a:rPr lang="en-US" altLang="en-US" sz="1400" smtClean="0">
                <a:solidFill>
                  <a:srgbClr val="000000"/>
                </a:solidFill>
              </a:rPr>
              <a:pPr eaLnBrk="1" hangingPunct="1">
                <a:spcBef>
                  <a:spcPct val="0"/>
                </a:spcBef>
                <a:buFontTx/>
                <a:buNone/>
              </a:pPr>
              <a:t>9/11/2021</a:t>
            </a:fld>
            <a:endParaRPr lang="es-ES" altLang="en-US" sz="1400">
              <a:solidFill>
                <a:srgbClr val="000000"/>
              </a:solidFill>
            </a:endParaRPr>
          </a:p>
        </p:txBody>
      </p:sp>
    </p:spTree>
    <p:extLst>
      <p:ext uri="{BB962C8B-B14F-4D97-AF65-F5344CB8AC3E}">
        <p14:creationId xmlns:p14="http://schemas.microsoft.com/office/powerpoint/2010/main" val="97537029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85800" y="228600"/>
            <a:ext cx="7772400" cy="533400"/>
          </a:xfrm>
        </p:spPr>
        <p:txBody>
          <a:bodyPr/>
          <a:lstStyle/>
          <a:p>
            <a:pPr eaLnBrk="1" hangingPunct="1"/>
            <a:r>
              <a:rPr lang="en-US" altLang="en-US">
                <a:solidFill>
                  <a:schemeClr val="bg1"/>
                </a:solidFill>
              </a:rPr>
              <a:t>Packet switching</a:t>
            </a:r>
          </a:p>
        </p:txBody>
      </p:sp>
      <p:sp>
        <p:nvSpPr>
          <p:cNvPr id="18435" name="Rectangle 3"/>
          <p:cNvSpPr>
            <a:spLocks noGrp="1" noChangeArrowheads="1"/>
          </p:cNvSpPr>
          <p:nvPr>
            <p:ph type="body" idx="1"/>
          </p:nvPr>
        </p:nvSpPr>
        <p:spPr>
          <a:xfrm>
            <a:off x="0" y="765175"/>
            <a:ext cx="9144000" cy="5559425"/>
          </a:xfrm>
        </p:spPr>
        <p:txBody>
          <a:bodyPr/>
          <a:lstStyle/>
          <a:p>
            <a:pPr algn="just" eaLnBrk="1" hangingPunct="1">
              <a:lnSpc>
                <a:spcPct val="90000"/>
              </a:lnSpc>
            </a:pPr>
            <a:r>
              <a:rPr lang="en-US" altLang="en-US" sz="2400">
                <a:solidFill>
                  <a:schemeClr val="bg1"/>
                </a:solidFill>
              </a:rPr>
              <a:t>The analog signal from your </a:t>
            </a:r>
            <a:r>
              <a:rPr lang="en-US" altLang="en-US" sz="2800" b="1"/>
              <a:t>phone</a:t>
            </a:r>
            <a:r>
              <a:rPr lang="en-US" altLang="en-US" sz="2400">
                <a:solidFill>
                  <a:schemeClr val="bg1"/>
                </a:solidFill>
              </a:rPr>
              <a:t> is converted into a digital data stream. That series of digital bits is then divided into relatively tiny clusters of bits, called </a:t>
            </a:r>
            <a:r>
              <a:rPr lang="en-US" altLang="en-US" sz="2400" b="1">
                <a:solidFill>
                  <a:schemeClr val="bg1"/>
                </a:solidFill>
              </a:rPr>
              <a:t>packets.</a:t>
            </a:r>
            <a:r>
              <a:rPr lang="en-US" altLang="en-US" sz="2400">
                <a:solidFill>
                  <a:schemeClr val="bg1"/>
                </a:solidFill>
              </a:rPr>
              <a:t> Each packet has at its beginning the digital address -- a long number -- to which it is being sent. The system blasts out all those tiny packets, as fast as it can, and they travel across the nation's digital backbone systems to their destination: the telephone, or rather the telephone system, of the person you're calling. </a:t>
            </a:r>
          </a:p>
          <a:p>
            <a:pPr algn="just" eaLnBrk="1" hangingPunct="1">
              <a:lnSpc>
                <a:spcPct val="90000"/>
              </a:lnSpc>
            </a:pPr>
            <a:r>
              <a:rPr lang="en-US" altLang="en-US" sz="2400">
                <a:solidFill>
                  <a:schemeClr val="bg1"/>
                </a:solidFill>
              </a:rPr>
              <a:t>They do not necessarily travel together; they do </a:t>
            </a:r>
            <a:r>
              <a:rPr lang="en-US" altLang="en-US" sz="2800" b="1"/>
              <a:t>not travel </a:t>
            </a:r>
            <a:r>
              <a:rPr lang="en-US" altLang="en-US" sz="2400">
                <a:solidFill>
                  <a:schemeClr val="bg1"/>
                </a:solidFill>
              </a:rPr>
              <a:t>sequentially. They don't even all travel via the </a:t>
            </a:r>
            <a:r>
              <a:rPr lang="en-US" altLang="en-US" sz="2800" b="1"/>
              <a:t>same route</a:t>
            </a:r>
            <a:r>
              <a:rPr lang="en-US" altLang="en-US" sz="2400">
                <a:solidFill>
                  <a:schemeClr val="bg1"/>
                </a:solidFill>
              </a:rPr>
              <a:t>. But eventually they arrive at the right point -- that digital address added to the front of each string of digital data -- and at their destination are reassembled into the correct order, then converted to analog form, so your friend can understand what you're saying. </a:t>
            </a:r>
          </a:p>
          <a:p>
            <a:pPr eaLnBrk="1" hangingPunct="1">
              <a:lnSpc>
                <a:spcPct val="90000"/>
              </a:lnSpc>
            </a:pPr>
            <a:endParaRPr lang="en-US" altLang="en-US" sz="2400">
              <a:solidFill>
                <a:srgbClr val="000000"/>
              </a:solidFill>
            </a:endParaRPr>
          </a:p>
          <a:p>
            <a:pPr eaLnBrk="1" hangingPunct="1">
              <a:lnSpc>
                <a:spcPct val="90000"/>
              </a:lnSpc>
            </a:pPr>
            <a:endParaRPr lang="en-US" altLang="en-US" sz="2000"/>
          </a:p>
        </p:txBody>
      </p:sp>
      <p:sp>
        <p:nvSpPr>
          <p:cNvPr id="1843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3A4BD370-9C51-438C-AF4B-13B50AEBB09B}" type="datetime1">
              <a:rPr lang="en-US" altLang="en-US" sz="1400" smtClean="0">
                <a:solidFill>
                  <a:srgbClr val="000000"/>
                </a:solidFill>
              </a:rPr>
              <a:pPr eaLnBrk="1" hangingPunct="1">
                <a:spcBef>
                  <a:spcPct val="0"/>
                </a:spcBef>
                <a:buFontTx/>
                <a:buNone/>
              </a:pPr>
              <a:t>9/11/2021</a:t>
            </a:fld>
            <a:endParaRPr lang="es-ES" altLang="en-US" sz="1400">
              <a:solidFill>
                <a:srgbClr val="000000"/>
              </a:solidFill>
            </a:endParaRPr>
          </a:p>
        </p:txBody>
      </p:sp>
    </p:spTree>
    <p:extLst>
      <p:ext uri="{BB962C8B-B14F-4D97-AF65-F5344CB8AC3E}">
        <p14:creationId xmlns:p14="http://schemas.microsoft.com/office/powerpoint/2010/main" val="111873828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85800" y="228600"/>
            <a:ext cx="7772400" cy="762000"/>
          </a:xfrm>
        </p:spPr>
        <p:txBody>
          <a:bodyPr/>
          <a:lstStyle/>
          <a:p>
            <a:pPr eaLnBrk="1" hangingPunct="1"/>
            <a:r>
              <a:rPr lang="en-US" altLang="en-US">
                <a:solidFill>
                  <a:schemeClr val="bg1"/>
                </a:solidFill>
              </a:rPr>
              <a:t>Packet Switching: Datagram</a:t>
            </a:r>
          </a:p>
        </p:txBody>
      </p:sp>
      <p:sp>
        <p:nvSpPr>
          <p:cNvPr id="19459" name="Rectangle 3"/>
          <p:cNvSpPr>
            <a:spLocks noChangeArrowheads="1"/>
          </p:cNvSpPr>
          <p:nvPr/>
        </p:nvSpPr>
        <p:spPr bwMode="auto">
          <a:xfrm>
            <a:off x="0" y="1052513"/>
            <a:ext cx="9144000" cy="498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just" eaLnBrk="1" fontAlgn="base" hangingPunct="1">
              <a:spcBef>
                <a:spcPct val="0"/>
              </a:spcBef>
              <a:spcAft>
                <a:spcPct val="0"/>
              </a:spcAft>
            </a:pPr>
            <a:r>
              <a:rPr lang="en-US" altLang="en-US" sz="2400">
                <a:solidFill>
                  <a:srgbClr val="FFFFFF"/>
                </a:solidFill>
              </a:rPr>
              <a:t>  Datagram packet switching is similar to message switching in that each packet is a </a:t>
            </a:r>
            <a:r>
              <a:rPr lang="en-US" altLang="en-US" sz="2800" b="1">
                <a:solidFill>
                  <a:srgbClr val="000000"/>
                </a:solidFill>
              </a:rPr>
              <a:t>self-contained</a:t>
            </a:r>
            <a:r>
              <a:rPr lang="en-US" altLang="en-US" sz="2400">
                <a:solidFill>
                  <a:srgbClr val="FFFFFF"/>
                </a:solidFill>
              </a:rPr>
              <a:t> unit with complete addressing information attached. </a:t>
            </a:r>
          </a:p>
          <a:p>
            <a:pPr algn="just" eaLnBrk="1" fontAlgn="base" hangingPunct="1">
              <a:spcBef>
                <a:spcPct val="0"/>
              </a:spcBef>
              <a:spcAft>
                <a:spcPct val="0"/>
              </a:spcAft>
            </a:pPr>
            <a:r>
              <a:rPr lang="en-US" altLang="en-US" sz="2400">
                <a:solidFill>
                  <a:srgbClr val="FFFFFF"/>
                </a:solidFill>
              </a:rPr>
              <a:t>  This fact allows packets to take a variety of possible paths  through the network. </a:t>
            </a:r>
          </a:p>
          <a:p>
            <a:pPr algn="just" eaLnBrk="1" fontAlgn="base" hangingPunct="1">
              <a:spcBef>
                <a:spcPct val="0"/>
              </a:spcBef>
              <a:spcAft>
                <a:spcPct val="0"/>
              </a:spcAft>
            </a:pPr>
            <a:r>
              <a:rPr lang="en-US" altLang="en-US" sz="2400">
                <a:solidFill>
                  <a:srgbClr val="FFFFFF"/>
                </a:solidFill>
              </a:rPr>
              <a:t>  So the packets, each with the same destination address, do not follow the same route, and they may arrive out of sequence at the exit point node (or the destination). </a:t>
            </a:r>
          </a:p>
          <a:p>
            <a:pPr algn="just" eaLnBrk="1" fontAlgn="base" hangingPunct="1">
              <a:spcBef>
                <a:spcPct val="0"/>
              </a:spcBef>
              <a:spcAft>
                <a:spcPct val="0"/>
              </a:spcAft>
            </a:pPr>
            <a:r>
              <a:rPr lang="en-US" altLang="en-US" sz="2400">
                <a:solidFill>
                  <a:srgbClr val="FFFFFF"/>
                </a:solidFill>
              </a:rPr>
              <a:t> Reordering is done at the destination point based on the sequence number of the packets. </a:t>
            </a:r>
          </a:p>
          <a:p>
            <a:pPr algn="just" eaLnBrk="1" fontAlgn="base" hangingPunct="1">
              <a:spcBef>
                <a:spcPct val="0"/>
              </a:spcBef>
              <a:spcAft>
                <a:spcPct val="0"/>
              </a:spcAft>
            </a:pPr>
            <a:r>
              <a:rPr lang="en-US" altLang="en-US" sz="2400">
                <a:solidFill>
                  <a:srgbClr val="FFFFFF"/>
                </a:solidFill>
              </a:rPr>
              <a:t> It is possible for a packet to be destroyed if one of the nodes on its way is crashed momentarily. Thus all its queued packets may be lost</a:t>
            </a:r>
            <a:r>
              <a:rPr lang="en-US" altLang="en-US" sz="1800">
                <a:solidFill>
                  <a:srgbClr val="000000"/>
                </a:solidFill>
              </a:rPr>
              <a:t>.</a:t>
            </a:r>
          </a:p>
        </p:txBody>
      </p:sp>
      <p:sp>
        <p:nvSpPr>
          <p:cNvPr id="1946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70A57B7F-D118-4B23-AA35-2538ABFA540D}" type="datetime1">
              <a:rPr lang="en-US" altLang="en-US" sz="1400" smtClean="0">
                <a:solidFill>
                  <a:srgbClr val="000000"/>
                </a:solidFill>
              </a:rPr>
              <a:pPr eaLnBrk="1" hangingPunct="1">
                <a:spcBef>
                  <a:spcPct val="0"/>
                </a:spcBef>
                <a:buFontTx/>
                <a:buNone/>
              </a:pPr>
              <a:t>9/11/2021</a:t>
            </a:fld>
            <a:endParaRPr lang="es-ES" altLang="en-US" sz="1400">
              <a:solidFill>
                <a:srgbClr val="000000"/>
              </a:solidFill>
            </a:endParaRPr>
          </a:p>
        </p:txBody>
      </p:sp>
    </p:spTree>
    <p:extLst>
      <p:ext uri="{BB962C8B-B14F-4D97-AF65-F5344CB8AC3E}">
        <p14:creationId xmlns:p14="http://schemas.microsoft.com/office/powerpoint/2010/main" val="350610387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0" y="0"/>
            <a:ext cx="9144000" cy="990600"/>
          </a:xfrm>
        </p:spPr>
        <p:txBody>
          <a:bodyPr/>
          <a:lstStyle/>
          <a:p>
            <a:pPr eaLnBrk="1" hangingPunct="1"/>
            <a:r>
              <a:rPr lang="en-US" altLang="en-US">
                <a:solidFill>
                  <a:schemeClr val="bg1"/>
                </a:solidFill>
              </a:rPr>
              <a:t>Packet Switching: Virtual Circuit</a:t>
            </a:r>
          </a:p>
        </p:txBody>
      </p:sp>
      <p:sp>
        <p:nvSpPr>
          <p:cNvPr id="20483" name="Rectangle 3"/>
          <p:cNvSpPr>
            <a:spLocks noChangeArrowheads="1"/>
          </p:cNvSpPr>
          <p:nvPr/>
        </p:nvSpPr>
        <p:spPr bwMode="auto">
          <a:xfrm>
            <a:off x="0" y="908050"/>
            <a:ext cx="9144000" cy="544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just" eaLnBrk="1" fontAlgn="base" hangingPunct="1">
              <a:spcBef>
                <a:spcPct val="0"/>
              </a:spcBef>
              <a:spcAft>
                <a:spcPct val="0"/>
              </a:spcAft>
            </a:pPr>
            <a:r>
              <a:rPr lang="en-US" altLang="en-US" sz="2400">
                <a:solidFill>
                  <a:srgbClr val="FFFFFF"/>
                </a:solidFill>
              </a:rPr>
              <a:t>   In the virtual circuit approach, a preplanned route is established </a:t>
            </a:r>
          </a:p>
          <a:p>
            <a:pPr algn="just" eaLnBrk="1" fontAlgn="base" hangingPunct="1">
              <a:spcBef>
                <a:spcPct val="0"/>
              </a:spcBef>
              <a:spcAft>
                <a:spcPct val="0"/>
              </a:spcAft>
              <a:buFontTx/>
              <a:buNone/>
            </a:pPr>
            <a:r>
              <a:rPr lang="en-US" altLang="en-US" sz="2400">
                <a:solidFill>
                  <a:srgbClr val="FFFFFF"/>
                </a:solidFill>
              </a:rPr>
              <a:t>    before any data packets are sent. </a:t>
            </a:r>
          </a:p>
          <a:p>
            <a:pPr algn="just" eaLnBrk="1" fontAlgn="base" hangingPunct="1">
              <a:spcBef>
                <a:spcPct val="0"/>
              </a:spcBef>
              <a:spcAft>
                <a:spcPct val="0"/>
              </a:spcAft>
            </a:pPr>
            <a:r>
              <a:rPr lang="en-US" altLang="en-US" sz="2400">
                <a:solidFill>
                  <a:srgbClr val="FFFFFF"/>
                </a:solidFill>
              </a:rPr>
              <a:t>  A logical connection is established when </a:t>
            </a:r>
          </a:p>
          <a:p>
            <a:pPr algn="just" eaLnBrk="1" fontAlgn="base" hangingPunct="1">
              <a:spcBef>
                <a:spcPct val="0"/>
              </a:spcBef>
              <a:spcAft>
                <a:spcPct val="0"/>
              </a:spcAft>
              <a:buFont typeface="Wingdings" pitchFamily="2" charset="2"/>
              <a:buChar char="Ø"/>
            </a:pPr>
            <a:r>
              <a:rPr lang="en-US" altLang="en-US" sz="2400">
                <a:solidFill>
                  <a:srgbClr val="FFFFFF"/>
                </a:solidFill>
              </a:rPr>
              <a:t>      a sender send a "</a:t>
            </a:r>
            <a:r>
              <a:rPr lang="en-US" altLang="en-US" sz="2800" b="1">
                <a:solidFill>
                  <a:srgbClr val="000000"/>
                </a:solidFill>
              </a:rPr>
              <a:t>call  request packet</a:t>
            </a:r>
            <a:r>
              <a:rPr lang="en-US" altLang="en-US" sz="2400">
                <a:solidFill>
                  <a:srgbClr val="FFFFFF"/>
                </a:solidFill>
              </a:rPr>
              <a:t>" to the receiver and the receiver send back an acknowledge packet "</a:t>
            </a:r>
            <a:r>
              <a:rPr lang="en-US" altLang="en-US" sz="2800" b="1">
                <a:solidFill>
                  <a:srgbClr val="000000"/>
                </a:solidFill>
              </a:rPr>
              <a:t>call accepted packet</a:t>
            </a:r>
            <a:r>
              <a:rPr lang="en-US" altLang="en-US" sz="2400">
                <a:solidFill>
                  <a:srgbClr val="FFFFFF"/>
                </a:solidFill>
              </a:rPr>
              <a:t>" to the sender if the  receiver agrees on conversational  parameters.</a:t>
            </a:r>
          </a:p>
          <a:p>
            <a:pPr algn="just" eaLnBrk="1" fontAlgn="base" hangingPunct="1">
              <a:spcBef>
                <a:spcPct val="0"/>
              </a:spcBef>
              <a:spcAft>
                <a:spcPct val="0"/>
              </a:spcAft>
            </a:pPr>
            <a:r>
              <a:rPr lang="en-US" altLang="en-US" sz="2400">
                <a:solidFill>
                  <a:srgbClr val="FFFFFF"/>
                </a:solidFill>
              </a:rPr>
              <a:t>  The conversational parameters can be maximum packet sizes, path to be taken, and other variables necessary to establish and maintain the conversation. </a:t>
            </a:r>
          </a:p>
          <a:p>
            <a:pPr algn="just" eaLnBrk="1" fontAlgn="base" hangingPunct="1">
              <a:spcBef>
                <a:spcPct val="0"/>
              </a:spcBef>
              <a:spcAft>
                <a:spcPct val="0"/>
              </a:spcAft>
            </a:pPr>
            <a:r>
              <a:rPr lang="en-US" altLang="en-US" sz="2400">
                <a:solidFill>
                  <a:srgbClr val="FFFFFF"/>
                </a:solidFill>
              </a:rPr>
              <a:t> Virtual circuits imply acknowledgements, flow control, and error control, so virtual circuits are reliable.</a:t>
            </a:r>
          </a:p>
          <a:p>
            <a:pPr algn="just" eaLnBrk="1" fontAlgn="base" hangingPunct="1">
              <a:spcBef>
                <a:spcPct val="0"/>
              </a:spcBef>
              <a:spcAft>
                <a:spcPct val="0"/>
              </a:spcAft>
            </a:pPr>
            <a:r>
              <a:rPr lang="en-US" altLang="en-US" sz="2400">
                <a:solidFill>
                  <a:srgbClr val="FFFFFF"/>
                </a:solidFill>
              </a:rPr>
              <a:t> That is, they have the capability to inform upper-protocol layers  if a transmission problem occurs. </a:t>
            </a:r>
          </a:p>
        </p:txBody>
      </p:sp>
      <p:sp>
        <p:nvSpPr>
          <p:cNvPr id="2048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19698346-9400-4504-A9F7-59066287BE72}" type="datetime1">
              <a:rPr lang="en-US" altLang="en-US" sz="1400" smtClean="0">
                <a:solidFill>
                  <a:srgbClr val="000000"/>
                </a:solidFill>
              </a:rPr>
              <a:pPr eaLnBrk="1" hangingPunct="1">
                <a:spcBef>
                  <a:spcPct val="0"/>
                </a:spcBef>
                <a:buFontTx/>
                <a:buNone/>
              </a:pPr>
              <a:t>9/11/2021</a:t>
            </a:fld>
            <a:endParaRPr lang="es-ES" altLang="en-US" sz="1400">
              <a:solidFill>
                <a:srgbClr val="000000"/>
              </a:solidFill>
            </a:endParaRPr>
          </a:p>
        </p:txBody>
      </p:sp>
    </p:spTree>
    <p:extLst>
      <p:ext uri="{BB962C8B-B14F-4D97-AF65-F5344CB8AC3E}">
        <p14:creationId xmlns:p14="http://schemas.microsoft.com/office/powerpoint/2010/main" val="89927742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en-US">
                <a:solidFill>
                  <a:schemeClr val="bg1"/>
                </a:solidFill>
              </a:rPr>
              <a:t>Packet Switching:Virtual Circuit</a:t>
            </a:r>
          </a:p>
        </p:txBody>
      </p:sp>
      <p:sp>
        <p:nvSpPr>
          <p:cNvPr id="21507" name="Rectangle 3"/>
          <p:cNvSpPr>
            <a:spLocks noChangeArrowheads="1"/>
          </p:cNvSpPr>
          <p:nvPr/>
        </p:nvSpPr>
        <p:spPr bwMode="auto">
          <a:xfrm>
            <a:off x="0" y="1268413"/>
            <a:ext cx="9144000" cy="5110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just" eaLnBrk="1" fontAlgn="base" hangingPunct="1">
              <a:spcBef>
                <a:spcPct val="0"/>
              </a:spcBef>
              <a:spcAft>
                <a:spcPct val="0"/>
              </a:spcAft>
            </a:pPr>
            <a:r>
              <a:rPr lang="en-US" altLang="en-US" sz="2800">
                <a:solidFill>
                  <a:srgbClr val="FFFFFF"/>
                </a:solidFill>
              </a:rPr>
              <a:t>   In virtual circuit, the route between stations does not mean that this is a dedicated path, as in circuit switching. </a:t>
            </a:r>
          </a:p>
          <a:p>
            <a:pPr algn="just" eaLnBrk="1" fontAlgn="base" hangingPunct="1">
              <a:spcBef>
                <a:spcPct val="0"/>
              </a:spcBef>
              <a:spcAft>
                <a:spcPct val="0"/>
              </a:spcAft>
            </a:pPr>
            <a:r>
              <a:rPr lang="en-US" altLang="en-US" sz="2800">
                <a:solidFill>
                  <a:srgbClr val="FFFFFF"/>
                </a:solidFill>
              </a:rPr>
              <a:t>  A packet is still buffered at each node and queued for output over a line. </a:t>
            </a:r>
          </a:p>
          <a:p>
            <a:pPr algn="just" eaLnBrk="1" fontAlgn="base" hangingPunct="1">
              <a:spcBef>
                <a:spcPct val="0"/>
              </a:spcBef>
              <a:spcAft>
                <a:spcPct val="0"/>
              </a:spcAft>
            </a:pPr>
            <a:r>
              <a:rPr lang="en-US" altLang="en-US" sz="2800">
                <a:solidFill>
                  <a:srgbClr val="FFFFFF"/>
                </a:solidFill>
              </a:rPr>
              <a:t>  The difference between virtual circuit and datagram approaches:</a:t>
            </a:r>
          </a:p>
          <a:p>
            <a:pPr algn="just" eaLnBrk="1" fontAlgn="base" hangingPunct="1">
              <a:spcBef>
                <a:spcPct val="0"/>
              </a:spcBef>
              <a:spcAft>
                <a:spcPct val="0"/>
              </a:spcAft>
              <a:buFont typeface="Wingdings" pitchFamily="2" charset="2"/>
              <a:buChar char="Ø"/>
            </a:pPr>
            <a:r>
              <a:rPr lang="en-US" altLang="en-US" sz="2800">
                <a:solidFill>
                  <a:srgbClr val="FFFFFF"/>
                </a:solidFill>
              </a:rPr>
              <a:t>  With virtual circuit, the node does not need to make a routing decision for each packet.</a:t>
            </a:r>
          </a:p>
          <a:p>
            <a:pPr algn="just" eaLnBrk="1" fontAlgn="base" hangingPunct="1">
              <a:spcBef>
                <a:spcPct val="0"/>
              </a:spcBef>
              <a:spcAft>
                <a:spcPct val="0"/>
              </a:spcAft>
              <a:buFont typeface="Wingdings" pitchFamily="2" charset="2"/>
              <a:buChar char="Ø"/>
            </a:pPr>
            <a:r>
              <a:rPr lang="en-US" altLang="en-US" sz="2800">
                <a:solidFill>
                  <a:srgbClr val="FFFFFF"/>
                </a:solidFill>
              </a:rPr>
              <a:t>  It is made only once for all packets using that virtual circuit. </a:t>
            </a:r>
          </a:p>
          <a:p>
            <a:pPr fontAlgn="base">
              <a:spcBef>
                <a:spcPct val="0"/>
              </a:spcBef>
              <a:spcAft>
                <a:spcPct val="0"/>
              </a:spcAft>
              <a:buFontTx/>
              <a:buNone/>
            </a:pPr>
            <a:endParaRPr lang="en-US" altLang="en-US" sz="1800">
              <a:solidFill>
                <a:srgbClr val="000000"/>
              </a:solidFill>
            </a:endParaRPr>
          </a:p>
        </p:txBody>
      </p:sp>
      <p:sp>
        <p:nvSpPr>
          <p:cNvPr id="2150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3CC9DBF0-9DAE-4F96-9CBC-EEDC39F2C4D8}" type="datetime1">
              <a:rPr lang="en-US" altLang="en-US" sz="1400" smtClean="0">
                <a:solidFill>
                  <a:srgbClr val="000000"/>
                </a:solidFill>
              </a:rPr>
              <a:pPr eaLnBrk="1" hangingPunct="1">
                <a:spcBef>
                  <a:spcPct val="0"/>
                </a:spcBef>
                <a:buFontTx/>
                <a:buNone/>
              </a:pPr>
              <a:t>9/11/2021</a:t>
            </a:fld>
            <a:endParaRPr lang="es-ES" altLang="en-US" sz="1400">
              <a:solidFill>
                <a:srgbClr val="000000"/>
              </a:solidFill>
            </a:endParaRPr>
          </a:p>
        </p:txBody>
      </p:sp>
    </p:spTree>
    <p:extLst>
      <p:ext uri="{BB962C8B-B14F-4D97-AF65-F5344CB8AC3E}">
        <p14:creationId xmlns:p14="http://schemas.microsoft.com/office/powerpoint/2010/main" val="497800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Switched Communications Networks</a:t>
            </a:r>
          </a:p>
        </p:txBody>
      </p:sp>
      <p:pic>
        <p:nvPicPr>
          <p:cNvPr id="4"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152" t="-12856" r="-1152" b="12856"/>
          <a:stretch/>
        </p:blipFill>
        <p:spPr bwMode="auto">
          <a:xfrm>
            <a:off x="228600" y="798678"/>
            <a:ext cx="8839200" cy="5429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503536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0" y="0"/>
            <a:ext cx="9144000" cy="1219200"/>
          </a:xfrm>
        </p:spPr>
        <p:txBody>
          <a:bodyPr/>
          <a:lstStyle/>
          <a:p>
            <a:pPr eaLnBrk="1" hangingPunct="1"/>
            <a:r>
              <a:rPr lang="en-US" altLang="en-US">
                <a:solidFill>
                  <a:schemeClr val="bg1"/>
                </a:solidFill>
              </a:rPr>
              <a:t>Packet Switching: Virtual Circuit</a:t>
            </a:r>
          </a:p>
        </p:txBody>
      </p:sp>
      <p:sp>
        <p:nvSpPr>
          <p:cNvPr id="22531" name="Rectangle 3"/>
          <p:cNvSpPr>
            <a:spLocks noGrp="1" noChangeArrowheads="1"/>
          </p:cNvSpPr>
          <p:nvPr>
            <p:ph type="body" idx="1"/>
          </p:nvPr>
        </p:nvSpPr>
        <p:spPr>
          <a:xfrm>
            <a:off x="0" y="981075"/>
            <a:ext cx="9144000" cy="4276725"/>
          </a:xfrm>
        </p:spPr>
        <p:txBody>
          <a:bodyPr/>
          <a:lstStyle/>
          <a:p>
            <a:pPr eaLnBrk="1" hangingPunct="1">
              <a:buFontTx/>
              <a:buNone/>
            </a:pPr>
            <a:r>
              <a:rPr lang="en-US" altLang="en-US" sz="2800">
                <a:solidFill>
                  <a:schemeClr val="bg1"/>
                </a:solidFill>
              </a:rPr>
              <a:t>VC's offer guarantees that</a:t>
            </a:r>
          </a:p>
          <a:p>
            <a:pPr eaLnBrk="1" hangingPunct="1">
              <a:buFontTx/>
              <a:buNone/>
            </a:pPr>
            <a:r>
              <a:rPr lang="en-US" altLang="en-US" sz="2800">
                <a:solidFill>
                  <a:schemeClr val="bg1"/>
                </a:solidFill>
              </a:rPr>
              <a:t> </a:t>
            </a:r>
          </a:p>
          <a:p>
            <a:pPr eaLnBrk="1" hangingPunct="1">
              <a:buFont typeface="Wingdings" pitchFamily="2" charset="2"/>
              <a:buChar char="Ø"/>
            </a:pPr>
            <a:r>
              <a:rPr lang="en-US" altLang="en-US" sz="2800">
                <a:solidFill>
                  <a:schemeClr val="bg1"/>
                </a:solidFill>
              </a:rPr>
              <a:t>the packets sent arrive in the order sent </a:t>
            </a:r>
          </a:p>
          <a:p>
            <a:pPr eaLnBrk="1" hangingPunct="1">
              <a:buFont typeface="Wingdings" pitchFamily="2" charset="2"/>
              <a:buChar char="Ø"/>
            </a:pPr>
            <a:r>
              <a:rPr lang="en-US" altLang="en-US" sz="2800">
                <a:solidFill>
                  <a:schemeClr val="bg1"/>
                </a:solidFill>
              </a:rPr>
              <a:t>with no duplicates or omissions </a:t>
            </a:r>
          </a:p>
          <a:p>
            <a:pPr eaLnBrk="1" hangingPunct="1">
              <a:buFont typeface="Wingdings" pitchFamily="2" charset="2"/>
              <a:buChar char="Ø"/>
            </a:pPr>
            <a:r>
              <a:rPr lang="en-US" altLang="en-US" sz="2800">
                <a:solidFill>
                  <a:schemeClr val="bg1"/>
                </a:solidFill>
              </a:rPr>
              <a:t>with no errors (with high probability) </a:t>
            </a:r>
          </a:p>
          <a:p>
            <a:pPr eaLnBrk="1" hangingPunct="1">
              <a:buFontTx/>
              <a:buNone/>
            </a:pPr>
            <a:r>
              <a:rPr lang="en-US" altLang="en-US" sz="2800">
                <a:solidFill>
                  <a:schemeClr val="bg1"/>
                </a:solidFill>
              </a:rPr>
              <a:t>    regardless of how they are implemented internally. </a:t>
            </a:r>
            <a:endParaRPr lang="en-US" altLang="en-US" sz="2400">
              <a:solidFill>
                <a:schemeClr val="bg1"/>
              </a:solidFill>
            </a:endParaRPr>
          </a:p>
          <a:p>
            <a:pPr eaLnBrk="1" hangingPunct="1"/>
            <a:endParaRPr lang="en-US" altLang="en-US" sz="2400"/>
          </a:p>
        </p:txBody>
      </p:sp>
      <p:sp>
        <p:nvSpPr>
          <p:cNvPr id="2253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D695B649-5913-41C3-BAE4-F62448296211}" type="datetime1">
              <a:rPr lang="en-US" altLang="en-US" sz="1400" smtClean="0">
                <a:solidFill>
                  <a:srgbClr val="000000"/>
                </a:solidFill>
              </a:rPr>
              <a:pPr eaLnBrk="1" hangingPunct="1">
                <a:spcBef>
                  <a:spcPct val="0"/>
                </a:spcBef>
                <a:buFontTx/>
                <a:buNone/>
              </a:pPr>
              <a:t>9/11/2021</a:t>
            </a:fld>
            <a:endParaRPr lang="es-ES" altLang="en-US" sz="1400">
              <a:solidFill>
                <a:srgbClr val="000000"/>
              </a:solidFill>
            </a:endParaRPr>
          </a:p>
        </p:txBody>
      </p:sp>
    </p:spTree>
    <p:extLst>
      <p:ext uri="{BB962C8B-B14F-4D97-AF65-F5344CB8AC3E}">
        <p14:creationId xmlns:p14="http://schemas.microsoft.com/office/powerpoint/2010/main" val="421683518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0" y="0"/>
            <a:ext cx="9144000" cy="990600"/>
          </a:xfrm>
        </p:spPr>
        <p:txBody>
          <a:bodyPr/>
          <a:lstStyle/>
          <a:p>
            <a:pPr eaLnBrk="1" hangingPunct="1"/>
            <a:r>
              <a:rPr lang="en-US" altLang="en-US">
                <a:solidFill>
                  <a:schemeClr val="bg1"/>
                </a:solidFill>
              </a:rPr>
              <a:t>Advantages of packet switching</a:t>
            </a:r>
          </a:p>
        </p:txBody>
      </p:sp>
      <p:sp>
        <p:nvSpPr>
          <p:cNvPr id="23555" name="Rectangle 3"/>
          <p:cNvSpPr>
            <a:spLocks noChangeArrowheads="1"/>
          </p:cNvSpPr>
          <p:nvPr/>
        </p:nvSpPr>
        <p:spPr bwMode="auto">
          <a:xfrm>
            <a:off x="0" y="981075"/>
            <a:ext cx="9144000" cy="569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just" eaLnBrk="1" fontAlgn="base" hangingPunct="1">
              <a:spcBef>
                <a:spcPct val="0"/>
              </a:spcBef>
              <a:spcAft>
                <a:spcPct val="0"/>
              </a:spcAft>
              <a:buFontTx/>
              <a:buNone/>
            </a:pPr>
            <a:r>
              <a:rPr lang="en-US" altLang="en-US" sz="2800" b="1" i="1">
                <a:solidFill>
                  <a:srgbClr val="FFFFFF"/>
                </a:solidFill>
              </a:rPr>
              <a:t>Advantages: </a:t>
            </a:r>
            <a:endParaRPr lang="en-US" altLang="en-US" sz="2800">
              <a:solidFill>
                <a:srgbClr val="FFFFFF"/>
              </a:solidFill>
            </a:endParaRPr>
          </a:p>
          <a:p>
            <a:pPr lvl="1" algn="just" fontAlgn="base">
              <a:spcBef>
                <a:spcPct val="0"/>
              </a:spcBef>
              <a:spcAft>
                <a:spcPct val="0"/>
              </a:spcAft>
              <a:buFontTx/>
              <a:buChar char="•"/>
            </a:pPr>
            <a:r>
              <a:rPr lang="en-US" altLang="en-US">
                <a:solidFill>
                  <a:srgbClr val="FFFFFF"/>
                </a:solidFill>
              </a:rPr>
              <a:t>  Packet switching is </a:t>
            </a:r>
            <a:r>
              <a:rPr lang="en-US" altLang="en-US" b="1">
                <a:solidFill>
                  <a:srgbClr val="000000"/>
                </a:solidFill>
              </a:rPr>
              <a:t>cost</a:t>
            </a:r>
            <a:r>
              <a:rPr lang="en-US" altLang="en-US">
                <a:solidFill>
                  <a:srgbClr val="FFFFFF"/>
                </a:solidFill>
              </a:rPr>
              <a:t> effective, because switching    devices do not need massive amount of secondary    storage. </a:t>
            </a:r>
          </a:p>
          <a:p>
            <a:pPr lvl="1" algn="just" fontAlgn="base">
              <a:spcBef>
                <a:spcPct val="0"/>
              </a:spcBef>
              <a:spcAft>
                <a:spcPct val="0"/>
              </a:spcAft>
              <a:buFontTx/>
              <a:buChar char="•"/>
            </a:pPr>
            <a:r>
              <a:rPr lang="en-US" altLang="en-US">
                <a:solidFill>
                  <a:srgbClr val="FFFFFF"/>
                </a:solidFill>
              </a:rPr>
              <a:t>  Packet switching offers </a:t>
            </a:r>
            <a:r>
              <a:rPr lang="en-US" altLang="en-US" b="1">
                <a:solidFill>
                  <a:srgbClr val="000000"/>
                </a:solidFill>
              </a:rPr>
              <a:t>improved delay </a:t>
            </a:r>
            <a:r>
              <a:rPr lang="en-US" altLang="en-US">
                <a:solidFill>
                  <a:srgbClr val="FFFFFF"/>
                </a:solidFill>
              </a:rPr>
              <a:t>characteristics, because there are no long messages in the queue(max packet size is fixed). </a:t>
            </a:r>
          </a:p>
          <a:p>
            <a:pPr lvl="1" algn="just" fontAlgn="base">
              <a:spcBef>
                <a:spcPct val="0"/>
              </a:spcBef>
              <a:spcAft>
                <a:spcPct val="0"/>
              </a:spcAft>
              <a:buFontTx/>
              <a:buChar char="•"/>
            </a:pPr>
            <a:r>
              <a:rPr lang="en-US" altLang="en-US">
                <a:solidFill>
                  <a:srgbClr val="FFFFFF"/>
                </a:solidFill>
              </a:rPr>
              <a:t>  Packet can be </a:t>
            </a:r>
            <a:r>
              <a:rPr lang="en-US" altLang="en-US" b="1">
                <a:solidFill>
                  <a:srgbClr val="000000"/>
                </a:solidFill>
              </a:rPr>
              <a:t>rerouted</a:t>
            </a:r>
            <a:r>
              <a:rPr lang="en-US" altLang="en-US">
                <a:solidFill>
                  <a:srgbClr val="FFFFFF"/>
                </a:solidFill>
              </a:rPr>
              <a:t> if there is any problem, such as,  busy or  disabled links. </a:t>
            </a:r>
          </a:p>
          <a:p>
            <a:pPr lvl="1" algn="just" fontAlgn="base">
              <a:spcBef>
                <a:spcPct val="0"/>
              </a:spcBef>
              <a:spcAft>
                <a:spcPct val="0"/>
              </a:spcAft>
              <a:buFontTx/>
              <a:buChar char="•"/>
            </a:pPr>
            <a:r>
              <a:rPr lang="en-US" altLang="en-US">
                <a:solidFill>
                  <a:srgbClr val="FFFFFF"/>
                </a:solidFill>
              </a:rPr>
              <a:t>  The advantage of packet switching is that many network users can </a:t>
            </a:r>
            <a:r>
              <a:rPr lang="en-US" altLang="en-US" b="1">
                <a:solidFill>
                  <a:srgbClr val="000000"/>
                </a:solidFill>
              </a:rPr>
              <a:t>share</a:t>
            </a:r>
            <a:r>
              <a:rPr lang="en-US" altLang="en-US">
                <a:solidFill>
                  <a:srgbClr val="FFFFFF"/>
                </a:solidFill>
              </a:rPr>
              <a:t> the same channel at the </a:t>
            </a:r>
            <a:r>
              <a:rPr lang="en-US" altLang="en-US" b="1">
                <a:solidFill>
                  <a:srgbClr val="000000"/>
                </a:solidFill>
              </a:rPr>
              <a:t>same time</a:t>
            </a:r>
            <a:r>
              <a:rPr lang="en-US" altLang="en-US">
                <a:solidFill>
                  <a:srgbClr val="FFFFFF"/>
                </a:solidFill>
              </a:rPr>
              <a:t>. Packet switching can maximize link efficiency by making optimal use of link bandwidth. </a:t>
            </a:r>
          </a:p>
        </p:txBody>
      </p:sp>
      <p:sp>
        <p:nvSpPr>
          <p:cNvPr id="2355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495520BD-B85E-400F-8094-0DEE47CF60FE}" type="datetime1">
              <a:rPr lang="en-US" altLang="en-US" sz="1400" smtClean="0">
                <a:solidFill>
                  <a:srgbClr val="000000"/>
                </a:solidFill>
              </a:rPr>
              <a:pPr eaLnBrk="1" hangingPunct="1">
                <a:spcBef>
                  <a:spcPct val="0"/>
                </a:spcBef>
                <a:buFontTx/>
                <a:buNone/>
              </a:pPr>
              <a:t>9/11/2021</a:t>
            </a:fld>
            <a:endParaRPr lang="es-ES" altLang="en-US" sz="1400">
              <a:solidFill>
                <a:srgbClr val="000000"/>
              </a:solidFill>
            </a:endParaRPr>
          </a:p>
        </p:txBody>
      </p:sp>
    </p:spTree>
    <p:extLst>
      <p:ext uri="{BB962C8B-B14F-4D97-AF65-F5344CB8AC3E}">
        <p14:creationId xmlns:p14="http://schemas.microsoft.com/office/powerpoint/2010/main" val="223820709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0" y="0"/>
            <a:ext cx="9144000" cy="1052513"/>
          </a:xfrm>
        </p:spPr>
        <p:txBody>
          <a:bodyPr/>
          <a:lstStyle/>
          <a:p>
            <a:pPr eaLnBrk="1" hangingPunct="1"/>
            <a:r>
              <a:rPr lang="en-US" altLang="en-US">
                <a:solidFill>
                  <a:schemeClr val="bg1"/>
                </a:solidFill>
              </a:rPr>
              <a:t>Disadvantages of packet switching</a:t>
            </a:r>
          </a:p>
        </p:txBody>
      </p:sp>
      <p:sp>
        <p:nvSpPr>
          <p:cNvPr id="24579" name="Rectangle 3"/>
          <p:cNvSpPr>
            <a:spLocks noChangeArrowheads="1"/>
          </p:cNvSpPr>
          <p:nvPr/>
        </p:nvSpPr>
        <p:spPr bwMode="auto">
          <a:xfrm>
            <a:off x="0" y="1125538"/>
            <a:ext cx="9144000" cy="557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fontAlgn="base" hangingPunct="1">
              <a:spcBef>
                <a:spcPct val="0"/>
              </a:spcBef>
              <a:spcAft>
                <a:spcPct val="0"/>
              </a:spcAft>
              <a:buFontTx/>
              <a:buNone/>
            </a:pPr>
            <a:r>
              <a:rPr lang="en-US" altLang="en-US" sz="2800" b="1" i="1">
                <a:solidFill>
                  <a:srgbClr val="FFFFFF"/>
                </a:solidFill>
              </a:rPr>
              <a:t>Disadvantages: </a:t>
            </a:r>
            <a:endParaRPr lang="en-US" altLang="en-US" sz="2800">
              <a:solidFill>
                <a:srgbClr val="FFFFFF"/>
              </a:solidFill>
            </a:endParaRPr>
          </a:p>
          <a:p>
            <a:pPr lvl="1" algn="just" fontAlgn="base">
              <a:spcBef>
                <a:spcPct val="0"/>
              </a:spcBef>
              <a:spcAft>
                <a:spcPct val="0"/>
              </a:spcAft>
              <a:buFontTx/>
              <a:buChar char="•"/>
            </a:pPr>
            <a:r>
              <a:rPr lang="en-US" altLang="en-US">
                <a:solidFill>
                  <a:srgbClr val="FFFFFF"/>
                </a:solidFill>
              </a:rPr>
              <a:t>   </a:t>
            </a:r>
            <a:r>
              <a:rPr lang="en-US" altLang="en-US" sz="3200" b="1">
                <a:solidFill>
                  <a:srgbClr val="000000"/>
                </a:solidFill>
              </a:rPr>
              <a:t>Protocols</a:t>
            </a:r>
            <a:r>
              <a:rPr lang="en-US" altLang="en-US">
                <a:solidFill>
                  <a:srgbClr val="FFFFFF"/>
                </a:solidFill>
              </a:rPr>
              <a:t> for packet switching are typically more </a:t>
            </a:r>
            <a:r>
              <a:rPr lang="en-US" altLang="en-US" sz="3200" b="1">
                <a:solidFill>
                  <a:srgbClr val="000000"/>
                </a:solidFill>
              </a:rPr>
              <a:t>complex</a:t>
            </a:r>
            <a:r>
              <a:rPr lang="en-US" altLang="en-US">
                <a:solidFill>
                  <a:srgbClr val="FFFFFF"/>
                </a:solidFill>
              </a:rPr>
              <a:t>. </a:t>
            </a:r>
          </a:p>
          <a:p>
            <a:pPr lvl="1" algn="just" fontAlgn="base">
              <a:spcBef>
                <a:spcPct val="0"/>
              </a:spcBef>
              <a:spcAft>
                <a:spcPct val="0"/>
              </a:spcAft>
              <a:buFontTx/>
              <a:buChar char="•"/>
            </a:pPr>
            <a:r>
              <a:rPr lang="en-US" altLang="en-US">
                <a:solidFill>
                  <a:srgbClr val="FFFFFF"/>
                </a:solidFill>
              </a:rPr>
              <a:t>   It can add some </a:t>
            </a:r>
            <a:r>
              <a:rPr lang="en-US" altLang="en-US" sz="3200" b="1">
                <a:solidFill>
                  <a:srgbClr val="000000"/>
                </a:solidFill>
              </a:rPr>
              <a:t>initial costs</a:t>
            </a:r>
            <a:r>
              <a:rPr lang="en-US" altLang="en-US">
                <a:solidFill>
                  <a:srgbClr val="FFFFFF"/>
                </a:solidFill>
              </a:rPr>
              <a:t> in implementation. </a:t>
            </a:r>
          </a:p>
          <a:p>
            <a:pPr lvl="1" algn="just" fontAlgn="base">
              <a:spcBef>
                <a:spcPct val="0"/>
              </a:spcBef>
              <a:spcAft>
                <a:spcPct val="0"/>
              </a:spcAft>
              <a:buFontTx/>
              <a:buChar char="•"/>
            </a:pPr>
            <a:r>
              <a:rPr lang="en-US" altLang="en-US">
                <a:solidFill>
                  <a:srgbClr val="FFFFFF"/>
                </a:solidFill>
              </a:rPr>
              <a:t>   If packet is lost, sender needs to </a:t>
            </a:r>
            <a:r>
              <a:rPr lang="en-US" altLang="en-US" sz="3200" b="1">
                <a:solidFill>
                  <a:srgbClr val="000000"/>
                </a:solidFill>
              </a:rPr>
              <a:t>retransmit</a:t>
            </a:r>
            <a:r>
              <a:rPr lang="en-US" altLang="en-US">
                <a:solidFill>
                  <a:srgbClr val="FFFFFF"/>
                </a:solidFill>
              </a:rPr>
              <a:t> the data.</a:t>
            </a:r>
          </a:p>
          <a:p>
            <a:pPr lvl="1" algn="just" fontAlgn="base">
              <a:spcBef>
                <a:spcPct val="0"/>
              </a:spcBef>
              <a:spcAft>
                <a:spcPct val="0"/>
              </a:spcAft>
              <a:buFontTx/>
              <a:buChar char="•"/>
            </a:pPr>
            <a:r>
              <a:rPr lang="en-US" altLang="en-US">
                <a:solidFill>
                  <a:srgbClr val="FFFFFF"/>
                </a:solidFill>
              </a:rPr>
              <a:t>   Another disadvantage is that packet-switched systems still  </a:t>
            </a:r>
          </a:p>
          <a:p>
            <a:pPr lvl="1" algn="just" fontAlgn="base">
              <a:spcBef>
                <a:spcPct val="0"/>
              </a:spcBef>
              <a:spcAft>
                <a:spcPct val="0"/>
              </a:spcAft>
              <a:buFontTx/>
              <a:buNone/>
            </a:pPr>
            <a:r>
              <a:rPr lang="en-US" altLang="en-US">
                <a:solidFill>
                  <a:srgbClr val="FFFFFF"/>
                </a:solidFill>
              </a:rPr>
              <a:t>    can’t deliver the same quality as dedicated circuits in applications requiring very </a:t>
            </a:r>
            <a:r>
              <a:rPr lang="en-US" altLang="en-US" sz="3200" b="1">
                <a:solidFill>
                  <a:srgbClr val="000000"/>
                </a:solidFill>
              </a:rPr>
              <a:t>little delay </a:t>
            </a:r>
            <a:r>
              <a:rPr lang="en-US" altLang="en-US">
                <a:solidFill>
                  <a:srgbClr val="FFFFFF"/>
                </a:solidFill>
              </a:rPr>
              <a:t>- like voice </a:t>
            </a:r>
          </a:p>
          <a:p>
            <a:pPr lvl="1" algn="just" fontAlgn="base">
              <a:spcBef>
                <a:spcPct val="0"/>
              </a:spcBef>
              <a:spcAft>
                <a:spcPct val="0"/>
              </a:spcAft>
              <a:buFontTx/>
              <a:buNone/>
            </a:pPr>
            <a:r>
              <a:rPr lang="en-US" altLang="en-US">
                <a:solidFill>
                  <a:srgbClr val="FFFFFF"/>
                </a:solidFill>
              </a:rPr>
              <a:t>    conversations or moving images.</a:t>
            </a:r>
            <a:br>
              <a:rPr lang="en-US" altLang="en-US">
                <a:solidFill>
                  <a:srgbClr val="FFFFFF"/>
                </a:solidFill>
              </a:rPr>
            </a:br>
            <a:r>
              <a:rPr lang="en-US" altLang="en-US">
                <a:solidFill>
                  <a:srgbClr val="FFFFFF"/>
                </a:solidFill>
              </a:rPr>
              <a:t> </a:t>
            </a:r>
          </a:p>
        </p:txBody>
      </p:sp>
      <p:sp>
        <p:nvSpPr>
          <p:cNvPr id="2458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47B994E4-7DF0-4503-8AB6-4942C59357EA}" type="datetime1">
              <a:rPr lang="en-US" altLang="en-US" sz="1400" smtClean="0">
                <a:solidFill>
                  <a:srgbClr val="000000"/>
                </a:solidFill>
              </a:rPr>
              <a:pPr eaLnBrk="1" hangingPunct="1">
                <a:spcBef>
                  <a:spcPct val="0"/>
                </a:spcBef>
                <a:buFontTx/>
                <a:buNone/>
              </a:pPr>
              <a:t>9/11/2021</a:t>
            </a:fld>
            <a:endParaRPr lang="es-ES" altLang="en-US" sz="1400">
              <a:solidFill>
                <a:srgbClr val="000000"/>
              </a:solidFill>
            </a:endParaRPr>
          </a:p>
        </p:txBody>
      </p:sp>
    </p:spTree>
    <p:extLst>
      <p:ext uri="{BB962C8B-B14F-4D97-AF65-F5344CB8AC3E}">
        <p14:creationId xmlns:p14="http://schemas.microsoft.com/office/powerpoint/2010/main" val="77710899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85800" y="609600"/>
            <a:ext cx="7772400" cy="685800"/>
          </a:xfrm>
        </p:spPr>
        <p:txBody>
          <a:bodyPr>
            <a:normAutofit fontScale="90000"/>
          </a:bodyPr>
          <a:lstStyle/>
          <a:p>
            <a:pPr eaLnBrk="1" hangingPunct="1"/>
            <a:r>
              <a:rPr lang="en-US" altLang="en-US">
                <a:solidFill>
                  <a:schemeClr val="bg1"/>
                </a:solidFill>
              </a:rPr>
              <a:t>Switching Techniques</a:t>
            </a:r>
          </a:p>
        </p:txBody>
      </p:sp>
      <p:sp>
        <p:nvSpPr>
          <p:cNvPr id="7171" name="Rectangle 3"/>
          <p:cNvSpPr>
            <a:spLocks noChangeArrowheads="1"/>
          </p:cNvSpPr>
          <p:nvPr/>
        </p:nvSpPr>
        <p:spPr bwMode="auto">
          <a:xfrm>
            <a:off x="0" y="1341438"/>
            <a:ext cx="9144000" cy="424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just" eaLnBrk="1" hangingPunct="1">
              <a:spcBef>
                <a:spcPct val="0"/>
              </a:spcBef>
              <a:buFontTx/>
              <a:buNone/>
            </a:pPr>
            <a:r>
              <a:rPr lang="en-US" altLang="en-US" sz="2800">
                <a:solidFill>
                  <a:schemeClr val="bg1"/>
                </a:solidFill>
              </a:rPr>
              <a:t>In large networks there might be multiple paths linking sender and receiver. Information may be switched as it travels through various communication channels. There are three typical switching techniques available for digital traffic. </a:t>
            </a:r>
          </a:p>
          <a:p>
            <a:pPr algn="just" eaLnBrk="1" hangingPunct="1">
              <a:spcBef>
                <a:spcPct val="0"/>
              </a:spcBef>
              <a:buFontTx/>
              <a:buNone/>
            </a:pPr>
            <a:endParaRPr lang="en-US" altLang="en-US" sz="2800">
              <a:solidFill>
                <a:schemeClr val="bg1"/>
              </a:solidFill>
            </a:endParaRPr>
          </a:p>
          <a:p>
            <a:pPr lvl="1" algn="just">
              <a:spcBef>
                <a:spcPct val="0"/>
              </a:spcBef>
              <a:buFontTx/>
              <a:buChar char="•"/>
            </a:pPr>
            <a:r>
              <a:rPr lang="en-US" altLang="en-US">
                <a:solidFill>
                  <a:schemeClr val="bg1"/>
                </a:solidFill>
              </a:rPr>
              <a:t>    Circuit Switching  </a:t>
            </a:r>
          </a:p>
          <a:p>
            <a:pPr lvl="1" algn="just">
              <a:spcBef>
                <a:spcPct val="0"/>
              </a:spcBef>
              <a:buFontTx/>
              <a:buChar char="•"/>
            </a:pPr>
            <a:r>
              <a:rPr lang="en-US" altLang="en-US">
                <a:solidFill>
                  <a:schemeClr val="bg1"/>
                </a:solidFill>
              </a:rPr>
              <a:t>    Message Switching </a:t>
            </a:r>
          </a:p>
          <a:p>
            <a:pPr lvl="1" algn="just">
              <a:spcBef>
                <a:spcPct val="0"/>
              </a:spcBef>
              <a:buFontTx/>
              <a:buChar char="•"/>
            </a:pPr>
            <a:r>
              <a:rPr lang="en-US" altLang="en-US">
                <a:solidFill>
                  <a:schemeClr val="bg1"/>
                </a:solidFill>
              </a:rPr>
              <a:t>    Packet Switching </a:t>
            </a:r>
          </a:p>
          <a:p>
            <a:pPr>
              <a:spcBef>
                <a:spcPct val="0"/>
              </a:spcBef>
              <a:buFontTx/>
              <a:buNone/>
            </a:pPr>
            <a:endParaRPr lang="en-US" altLang="en-US" sz="1800"/>
          </a:p>
        </p:txBody>
      </p:sp>
      <p:sp>
        <p:nvSpPr>
          <p:cNvPr id="717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FA05A0F4-C74A-454F-94FE-9CF4355E2DB4}" type="datetime1">
              <a:rPr lang="en-US" altLang="en-US" sz="1400" smtClean="0"/>
              <a:pPr eaLnBrk="1" hangingPunct="1">
                <a:spcBef>
                  <a:spcPct val="0"/>
                </a:spcBef>
                <a:buFontTx/>
                <a:buNone/>
              </a:pPr>
              <a:t>9/11/2021</a:t>
            </a:fld>
            <a:endParaRPr lang="es-ES" altLang="en-US" sz="1400"/>
          </a:p>
        </p:txBody>
      </p:sp>
    </p:spTree>
    <p:extLst>
      <p:ext uri="{BB962C8B-B14F-4D97-AF65-F5344CB8AC3E}">
        <p14:creationId xmlns:p14="http://schemas.microsoft.com/office/powerpoint/2010/main" val="294714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762000" y="381000"/>
            <a:ext cx="7772400" cy="685800"/>
          </a:xfrm>
        </p:spPr>
        <p:txBody>
          <a:bodyPr/>
          <a:lstStyle/>
          <a:p>
            <a:pPr eaLnBrk="1" hangingPunct="1"/>
            <a:r>
              <a:rPr lang="en-US" altLang="en-US">
                <a:solidFill>
                  <a:schemeClr val="bg1"/>
                </a:solidFill>
              </a:rPr>
              <a:t>Circuit Switching</a:t>
            </a:r>
          </a:p>
        </p:txBody>
      </p:sp>
      <p:sp>
        <p:nvSpPr>
          <p:cNvPr id="8195" name="Rectangle 3"/>
          <p:cNvSpPr>
            <a:spLocks noGrp="1" noChangeArrowheads="1"/>
          </p:cNvSpPr>
          <p:nvPr>
            <p:ph type="body" idx="1"/>
          </p:nvPr>
        </p:nvSpPr>
        <p:spPr>
          <a:xfrm>
            <a:off x="0" y="1052513"/>
            <a:ext cx="9144000" cy="5272087"/>
          </a:xfrm>
        </p:spPr>
        <p:txBody>
          <a:bodyPr/>
          <a:lstStyle/>
          <a:p>
            <a:pPr algn="just" eaLnBrk="1" hangingPunct="1"/>
            <a:r>
              <a:rPr lang="en-US" altLang="en-US" sz="2800" b="1" dirty="0">
                <a:solidFill>
                  <a:schemeClr val="bg1"/>
                </a:solidFill>
              </a:rPr>
              <a:t>Circuit switching</a:t>
            </a:r>
            <a:r>
              <a:rPr lang="en-US" altLang="en-US" sz="2800" dirty="0">
                <a:solidFill>
                  <a:schemeClr val="bg1"/>
                </a:solidFill>
              </a:rPr>
              <a:t> is a technique that directly connects the sender and the receiver in an unbroken path.</a:t>
            </a:r>
          </a:p>
          <a:p>
            <a:pPr algn="just" eaLnBrk="1" hangingPunct="1"/>
            <a:r>
              <a:rPr lang="en-US" altLang="en-US" sz="2800" dirty="0">
                <a:solidFill>
                  <a:schemeClr val="bg1"/>
                </a:solidFill>
              </a:rPr>
              <a:t>Telephone switching equipment, for example, establishes a path that connects the caller's telephone to the receiver's telephone by making a physical connection.</a:t>
            </a:r>
          </a:p>
          <a:p>
            <a:pPr algn="just" eaLnBrk="1" hangingPunct="1"/>
            <a:r>
              <a:rPr lang="en-US" altLang="en-US" sz="2800" dirty="0">
                <a:solidFill>
                  <a:schemeClr val="bg1"/>
                </a:solidFill>
              </a:rPr>
              <a:t>With this type of switching technique, once a connection is established, a dedicated path exists between both ends until the connection is terminated.</a:t>
            </a:r>
          </a:p>
          <a:p>
            <a:pPr algn="just" eaLnBrk="1" hangingPunct="1"/>
            <a:r>
              <a:rPr lang="en-US" altLang="en-US" sz="2800" dirty="0">
                <a:solidFill>
                  <a:schemeClr val="bg1"/>
                </a:solidFill>
              </a:rPr>
              <a:t>Routing decisions must be made when the circuit is first established, but there are no decisions made after that time. </a:t>
            </a:r>
          </a:p>
          <a:p>
            <a:pPr eaLnBrk="1" hangingPunct="1"/>
            <a:endParaRPr lang="en-US" altLang="en-US" sz="2800" dirty="0"/>
          </a:p>
        </p:txBody>
      </p:sp>
      <p:sp>
        <p:nvSpPr>
          <p:cNvPr id="819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C07D764C-C1AF-458F-BE08-5F022620504A}" type="datetime1">
              <a:rPr lang="en-US" altLang="en-US" sz="1400" smtClean="0">
                <a:solidFill>
                  <a:srgbClr val="000000"/>
                </a:solidFill>
              </a:rPr>
              <a:pPr eaLnBrk="1" hangingPunct="1">
                <a:spcBef>
                  <a:spcPct val="0"/>
                </a:spcBef>
                <a:buFontTx/>
                <a:buNone/>
              </a:pPr>
              <a:t>9/11/2021</a:t>
            </a:fld>
            <a:endParaRPr lang="es-ES" altLang="en-US" sz="1400" dirty="0">
              <a:solidFill>
                <a:srgbClr val="000000"/>
              </a:solidFill>
            </a:endParaRPr>
          </a:p>
        </p:txBody>
      </p:sp>
    </p:spTree>
    <p:extLst>
      <p:ext uri="{BB962C8B-B14F-4D97-AF65-F5344CB8AC3E}">
        <p14:creationId xmlns:p14="http://schemas.microsoft.com/office/powerpoint/2010/main" val="28825522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5B0B573EC6A244CBB1320D8E6061CD0" ma:contentTypeVersion="12" ma:contentTypeDescription="Create a new document." ma:contentTypeScope="" ma:versionID="607c0016ddcdc6d8dce74a8843b43174">
  <xsd:schema xmlns:xsd="http://www.w3.org/2001/XMLSchema" xmlns:xs="http://www.w3.org/2001/XMLSchema" xmlns:p="http://schemas.microsoft.com/office/2006/metadata/properties" xmlns:ns2="d12f77d6-7435-44c9-91b9-005915f196b3" xmlns:ns3="a14683dc-acff-4aa3-9ceb-a35f8ebed1f0" targetNamespace="http://schemas.microsoft.com/office/2006/metadata/properties" ma:root="true" ma:fieldsID="3984c9aaa21a942eebc8c95f5575fa7a" ns2:_="" ns3:_="">
    <xsd:import namespace="d12f77d6-7435-44c9-91b9-005915f196b3"/>
    <xsd:import namespace="a14683dc-acff-4aa3-9ceb-a35f8ebed1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2f77d6-7435-44c9-91b9-005915f196b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a14683dc-acff-4aa3-9ceb-a35f8ebed1f0"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BD77D6A-884A-4AD6-B4AE-512805380F3E}"/>
</file>

<file path=customXml/itemProps2.xml><?xml version="1.0" encoding="utf-8"?>
<ds:datastoreItem xmlns:ds="http://schemas.openxmlformats.org/officeDocument/2006/customXml" ds:itemID="{381FB45C-6869-4838-B856-246BD236D811}">
  <ds:schemaRefs>
    <ds:schemaRef ds:uri="http://schemas.microsoft.com/sharepoint/v3/contenttype/forms"/>
  </ds:schemaRefs>
</ds:datastoreItem>
</file>

<file path=customXml/itemProps3.xml><?xml version="1.0" encoding="utf-8"?>
<ds:datastoreItem xmlns:ds="http://schemas.openxmlformats.org/officeDocument/2006/customXml" ds:itemID="{13C731E0-7A4B-48A0-B761-3361153288B5}">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95</TotalTime>
  <Words>5702</Words>
  <Application>Microsoft Office PowerPoint</Application>
  <PresentationFormat>On-screen Show (4:3)</PresentationFormat>
  <Paragraphs>487</Paragraphs>
  <Slides>83</Slides>
  <Notes>0</Notes>
  <HiddenSlides>0</HiddenSlides>
  <MMClips>0</MMClips>
  <ScaleCrop>false</ScaleCrop>
  <HeadingPairs>
    <vt:vector size="4" baseType="variant">
      <vt:variant>
        <vt:lpstr>Theme</vt:lpstr>
      </vt:variant>
      <vt:variant>
        <vt:i4>2</vt:i4>
      </vt:variant>
      <vt:variant>
        <vt:lpstr>Slide Titles</vt:lpstr>
      </vt:variant>
      <vt:variant>
        <vt:i4>83</vt:i4>
      </vt:variant>
    </vt:vector>
  </HeadingPairs>
  <TitlesOfParts>
    <vt:vector size="85" baseType="lpstr">
      <vt:lpstr>Office Theme</vt:lpstr>
      <vt:lpstr>Diseño predeterminado</vt:lpstr>
      <vt:lpstr>Switched Communication Networks</vt:lpstr>
      <vt:lpstr>Overview  </vt:lpstr>
      <vt:lpstr>PowerPoint Presentation</vt:lpstr>
      <vt:lpstr>PowerPoint Presentation</vt:lpstr>
      <vt:lpstr>Types of networks</vt:lpstr>
      <vt:lpstr>Switched communications network</vt:lpstr>
      <vt:lpstr>In large networks, there may be more than one paths for transmitting data from sender to receiver. Selecting a path that data must take out of the available options is called switching.</vt:lpstr>
      <vt:lpstr>Switched Communications Networks</vt:lpstr>
      <vt:lpstr>Circuit Switching</vt:lpstr>
      <vt:lpstr>Circuit switching</vt:lpstr>
      <vt:lpstr>Circuit switching</vt:lpstr>
      <vt:lpstr>Message Switching</vt:lpstr>
      <vt:lpstr>Message Switching</vt:lpstr>
      <vt:lpstr>Message Switching</vt:lpstr>
      <vt:lpstr>Message Switching</vt:lpstr>
      <vt:lpstr>Message Switching</vt:lpstr>
      <vt:lpstr>Packet Switching</vt:lpstr>
      <vt:lpstr>Packet Switching</vt:lpstr>
      <vt:lpstr>Packet Switching</vt:lpstr>
      <vt:lpstr>Packet size</vt:lpstr>
      <vt:lpstr>Packet switching</vt:lpstr>
      <vt:lpstr>Advantages of packet Switching</vt:lpstr>
      <vt:lpstr>Disadvantages of Packet Switching</vt:lpstr>
      <vt:lpstr>Packet Switching</vt:lpstr>
      <vt:lpstr>Packet Switching: Virtual Circuit</vt:lpstr>
      <vt:lpstr>Virtual Circuit Packet Switching</vt:lpstr>
      <vt:lpstr>Virtual Circuit Packet Switching</vt:lpstr>
      <vt:lpstr>Packet Switching:Virtual Circuit</vt:lpstr>
      <vt:lpstr>Packet Switching: Virtual Circuit</vt:lpstr>
      <vt:lpstr>Packet Switching: Datagram</vt:lpstr>
      <vt:lpstr>Packet Switching: Datagram</vt:lpstr>
      <vt:lpstr>X.25ing</vt:lpstr>
      <vt:lpstr>X.25:  three protocol layers</vt:lpstr>
      <vt:lpstr>Circuit switching</vt:lpstr>
      <vt:lpstr>Message Switching</vt:lpstr>
      <vt:lpstr>Message Switching</vt:lpstr>
      <vt:lpstr>Message Switching</vt:lpstr>
      <vt:lpstr>Message Switching</vt:lpstr>
      <vt:lpstr>Message Switching</vt:lpstr>
      <vt:lpstr>Packet Switching</vt:lpstr>
      <vt:lpstr>Packet Switching</vt:lpstr>
      <vt:lpstr>Packet size</vt:lpstr>
      <vt:lpstr>Packet switching</vt:lpstr>
      <vt:lpstr>Packet Switching: Datagram</vt:lpstr>
      <vt:lpstr>Packet Switching: Virtual Circuit</vt:lpstr>
      <vt:lpstr>Packet Switching:Virtual Circuit</vt:lpstr>
      <vt:lpstr>Packet Switching: Virtual Circuit</vt:lpstr>
      <vt:lpstr>Advantages of packet switching</vt:lpstr>
      <vt:lpstr>Disadvantages of packet switching</vt:lpstr>
      <vt:lpstr>Circuit Switching</vt:lpstr>
      <vt:lpstr>Circuit switching</vt:lpstr>
      <vt:lpstr>Message Switching</vt:lpstr>
      <vt:lpstr>Message Switching</vt:lpstr>
      <vt:lpstr>Message Switching</vt:lpstr>
      <vt:lpstr>Message Switching</vt:lpstr>
      <vt:lpstr>Message Switching</vt:lpstr>
      <vt:lpstr>Packet Switching</vt:lpstr>
      <vt:lpstr>Packet Switching</vt:lpstr>
      <vt:lpstr>Packet size</vt:lpstr>
      <vt:lpstr>Packet switching</vt:lpstr>
      <vt:lpstr>Packet Switching: Datagram</vt:lpstr>
      <vt:lpstr>Packet Switching: Virtual Circuit</vt:lpstr>
      <vt:lpstr>Packet Switching:Virtual Circuit</vt:lpstr>
      <vt:lpstr>Packet Switching: Virtual Circuit</vt:lpstr>
      <vt:lpstr>Advantages of packet switching</vt:lpstr>
      <vt:lpstr>Disadvantages of packet switching</vt:lpstr>
      <vt:lpstr>Circuit switching</vt:lpstr>
      <vt:lpstr>Message Switching</vt:lpstr>
      <vt:lpstr>Message Switching</vt:lpstr>
      <vt:lpstr>Message Switching</vt:lpstr>
      <vt:lpstr>Message Switching</vt:lpstr>
      <vt:lpstr>Message Switching</vt:lpstr>
      <vt:lpstr>Packet Switching</vt:lpstr>
      <vt:lpstr>Packet Switching</vt:lpstr>
      <vt:lpstr>Packet size</vt:lpstr>
      <vt:lpstr>Packet switching</vt:lpstr>
      <vt:lpstr>Packet Switching: Datagram</vt:lpstr>
      <vt:lpstr>Packet Switching: Virtual Circuit</vt:lpstr>
      <vt:lpstr>Packet Switching:Virtual Circuit</vt:lpstr>
      <vt:lpstr>Packet Switching: Virtual Circuit</vt:lpstr>
      <vt:lpstr>Advantages of packet switching</vt:lpstr>
      <vt:lpstr>Disadvantages of packet switching</vt:lpstr>
      <vt:lpstr>Switching Techniques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Windows User</cp:lastModifiedBy>
  <cp:revision>13</cp:revision>
  <dcterms:created xsi:type="dcterms:W3CDTF">2006-08-16T00:00:00Z</dcterms:created>
  <dcterms:modified xsi:type="dcterms:W3CDTF">2021-09-11T09:07:22Z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0x01010095B0B573EC6A244CBB1320D8E6061CD0</vt:lpwstr>
  </property>
</Properties>
</file>