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1B855-18E8-432B-8C8B-ADEB4AE429A6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A0082-38E7-4CCE-B895-A5BE80E74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7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88D548-8907-4196-9149-3543C200889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en-US" sz="1000" i="1"/>
              <a:t>5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75783" name="Rectangle 7"/>
          <p:cNvSpPr>
            <a:spLocks noChangeArrowheads="1"/>
          </p:cNvSpPr>
          <p:nvPr>
            <p:ph type="sldImg"/>
          </p:nvPr>
        </p:nvSpPr>
        <p:spPr bwMode="auto">
          <a:xfrm>
            <a:off x="393700" y="693738"/>
            <a:ext cx="6070600" cy="341471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8296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15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48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8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22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7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6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5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6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1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DF8DC-BA18-4A18-828F-66604813E554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4170A-DE31-4276-AC88-FFDF4AA06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54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Internet Email Addresses</a:t>
            </a:r>
            <a:endParaRPr lang="en-GB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6663" y="3644901"/>
            <a:ext cx="7175500" cy="2735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Local part is the name of a special file stored on the mail server called the user’s mailbox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Domain name is resolved using DNS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mail server is also known as a mail exchanger</a:t>
            </a:r>
            <a:endParaRPr lang="en-GB" alt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886075" y="2798763"/>
            <a:ext cx="18811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Local part</a:t>
            </a:r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5430839" y="2781300"/>
            <a:ext cx="3070071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" panose="020B0604020202020204" pitchFamily="34" charset="0"/>
              </a:rPr>
              <a:t>Domain name of mail server</a:t>
            </a:r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900613" y="278130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Arial" panose="020B0604020202020204" pitchFamily="34" charset="0"/>
              </a:rPr>
              <a:t>@</a:t>
            </a:r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768725" y="1844675"/>
            <a:ext cx="2299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u="sng">
                <a:solidFill>
                  <a:srgbClr val="003366"/>
                </a:solidFill>
                <a:latin typeface="Arial" panose="020B0604020202020204" pitchFamily="34" charset="0"/>
              </a:rPr>
              <a:t>mel.ralph@wlv.ac.uk</a:t>
            </a:r>
            <a:endParaRPr lang="en-GB" altLang="en-US" u="sng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V="1">
            <a:off x="3902076" y="2276475"/>
            <a:ext cx="333375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H="1" flipV="1">
            <a:off x="6029325" y="2276475"/>
            <a:ext cx="11303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5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289" y="228600"/>
            <a:ext cx="8791575" cy="1143000"/>
          </a:xfrm>
        </p:spPr>
        <p:txBody>
          <a:bodyPr/>
          <a:lstStyle/>
          <a:p>
            <a:r>
              <a:rPr lang="en-GB" altLang="en-US"/>
              <a:t>Hypertext Transfer Protocol (HTTP)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675064"/>
            <a:ext cx="7772400" cy="24209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/>
              <a:t>HTTP is the protocol used to access resources on the World Wide Web</a:t>
            </a:r>
          </a:p>
          <a:p>
            <a:pPr>
              <a:lnSpc>
                <a:spcPct val="90000"/>
              </a:lnSpc>
            </a:pPr>
            <a:r>
              <a:rPr lang="en-GB" altLang="en-US"/>
              <a:t>A browser application is used to send a request to the WWW server for a resource, e.g. a web page, graphics file, audio file, etc.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server responds by sending the resource (a file) to the client and closing the connection</a:t>
            </a:r>
          </a:p>
          <a:p>
            <a:pPr>
              <a:lnSpc>
                <a:spcPct val="90000"/>
              </a:lnSpc>
            </a:pPr>
            <a:endParaRPr lang="en-GB" altLang="en-US"/>
          </a:p>
        </p:txBody>
      </p:sp>
      <p:sp>
        <p:nvSpPr>
          <p:cNvPr id="93188" name="computr2"/>
          <p:cNvSpPr>
            <a:spLocks noEditPoints="1" noChangeArrowheads="1"/>
          </p:cNvSpPr>
          <p:nvPr/>
        </p:nvSpPr>
        <p:spPr bwMode="auto">
          <a:xfrm>
            <a:off x="2838450" y="1844675"/>
            <a:ext cx="998538" cy="1081088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3703639" y="2636838"/>
            <a:ext cx="4319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3703639" y="2303464"/>
            <a:ext cx="8515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Request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3902075" y="2708275"/>
            <a:ext cx="465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2771775" y="2924175"/>
            <a:ext cx="13356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600">
                <a:latin typeface="Arial" panose="020B0604020202020204" pitchFamily="34" charset="0"/>
              </a:rPr>
              <a:t>Browser app</a:t>
            </a:r>
            <a:endParaRPr lang="en-GB" altLang="en-US" sz="1600">
              <a:latin typeface="Arial" panose="020B0604020202020204" pitchFamily="34" charset="0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8753476" y="2447926"/>
            <a:ext cx="124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1400">
                <a:latin typeface="Arial" panose="020B0604020202020204" pitchFamily="34" charset="0"/>
              </a:rPr>
              <a:t>WWW server</a:t>
            </a:r>
          </a:p>
        </p:txBody>
      </p:sp>
      <p:sp>
        <p:nvSpPr>
          <p:cNvPr id="93194" name="tower"/>
          <p:cNvSpPr>
            <a:spLocks noEditPoints="1" noChangeArrowheads="1"/>
          </p:cNvSpPr>
          <p:nvPr/>
        </p:nvSpPr>
        <p:spPr bwMode="auto">
          <a:xfrm>
            <a:off x="8023226" y="1844676"/>
            <a:ext cx="665163" cy="1439863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93195" name="Line 11"/>
          <p:cNvSpPr>
            <a:spLocks noChangeShapeType="1"/>
          </p:cNvSpPr>
          <p:nvPr/>
        </p:nvSpPr>
        <p:spPr bwMode="auto">
          <a:xfrm flipH="1">
            <a:off x="7493001" y="2708275"/>
            <a:ext cx="398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196" name="Cloud"/>
          <p:cNvSpPr>
            <a:spLocks noChangeAspect="1" noEditPoints="1" noChangeArrowheads="1"/>
          </p:cNvSpPr>
          <p:nvPr/>
        </p:nvSpPr>
        <p:spPr bwMode="auto">
          <a:xfrm>
            <a:off x="4900614" y="1844676"/>
            <a:ext cx="2130425" cy="15462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The Internet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</a:rPr>
              <a:t>(TCP/IP)</a:t>
            </a:r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7151688" y="2286001"/>
            <a:ext cx="9973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1400">
                <a:latin typeface="Arial" panose="020B0604020202020204" pitchFamily="34" charset="0"/>
              </a:rPr>
              <a:t>Web page</a:t>
            </a:r>
          </a:p>
        </p:txBody>
      </p:sp>
    </p:spTree>
    <p:extLst>
      <p:ext uri="{BB962C8B-B14F-4D97-AF65-F5344CB8AC3E}">
        <p14:creationId xmlns:p14="http://schemas.microsoft.com/office/powerpoint/2010/main" val="36657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289" y="228600"/>
            <a:ext cx="8861425" cy="1143000"/>
          </a:xfrm>
        </p:spPr>
        <p:txBody>
          <a:bodyPr/>
          <a:lstStyle/>
          <a:p>
            <a:r>
              <a:rPr lang="en-GB" altLang="en-US"/>
              <a:t>Uniform Resource Locator (URL)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0" y="1828800"/>
            <a:ext cx="71755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URL is the standard for specifying the whereabouts of a resource (such as a web page) on the Internet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A URL has four parts: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 lvl="1">
              <a:lnSpc>
                <a:spcPct val="90000"/>
              </a:lnSpc>
            </a:pPr>
            <a:r>
              <a:rPr lang="en-GB" altLang="en-US"/>
              <a:t>The protocol used to retrieve the resource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The host where the resource is held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The port number of the server process on the host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The name of the resource file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705225" y="3124200"/>
            <a:ext cx="3681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>
                <a:solidFill>
                  <a:srgbClr val="003366"/>
                </a:solidFill>
                <a:latin typeface="Arial" panose="020B0604020202020204" pitchFamily="34" charset="0"/>
              </a:rPr>
              <a:t>http://www.wlv.ac.uk:80/index.html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071814" y="3810000"/>
            <a:ext cx="9364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1600">
                <a:latin typeface="Arial" panose="020B0604020202020204" pitchFamily="34" charset="0"/>
              </a:rPr>
              <a:t>Protocol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478338" y="3886200"/>
            <a:ext cx="6062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16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588125" y="3810000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1600">
                <a:latin typeface="Arial" panose="020B0604020202020204" pitchFamily="34" charset="0"/>
              </a:rPr>
              <a:t>Port number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8486776" y="3733800"/>
            <a:ext cx="19062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1600">
                <a:latin typeface="Arial" panose="020B0604020202020204" pitchFamily="34" charset="0"/>
              </a:rPr>
              <a:t>Name of web page</a:t>
            </a: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3775076" y="3505200"/>
            <a:ext cx="492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4548188" y="35052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6448425" y="3505200"/>
            <a:ext cx="28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6869114" y="3505200"/>
            <a:ext cx="1196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 flipH="1">
            <a:off x="3563939" y="3505200"/>
            <a:ext cx="350837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4900614" y="3505200"/>
            <a:ext cx="422275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6588125" y="3505200"/>
            <a:ext cx="211138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>
            <a:off x="7362825" y="3505200"/>
            <a:ext cx="10541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9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URL Defaults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 server will normally be setup to use standard defaults</a:t>
            </a:r>
          </a:p>
          <a:p>
            <a:r>
              <a:rPr lang="en-GB" altLang="en-US"/>
              <a:t>This enables the URL to be simplified</a:t>
            </a:r>
          </a:p>
          <a:p>
            <a:r>
              <a:rPr lang="en-GB" altLang="en-US"/>
              <a:t>In the case of a Web server for example</a:t>
            </a:r>
          </a:p>
          <a:p>
            <a:pPr lvl="1"/>
            <a:r>
              <a:rPr lang="en-GB" altLang="en-US"/>
              <a:t>Default port will be 80</a:t>
            </a:r>
          </a:p>
          <a:p>
            <a:pPr lvl="1"/>
            <a:r>
              <a:rPr lang="en-GB" altLang="en-US"/>
              <a:t>Default name for home page will be index.html</a:t>
            </a:r>
          </a:p>
          <a:p>
            <a:r>
              <a:rPr lang="en-GB" altLang="en-US"/>
              <a:t>Hence the previous URL can be shortened to</a:t>
            </a:r>
          </a:p>
          <a:p>
            <a:endParaRPr lang="en-GB" altLang="en-US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267201" y="5410200"/>
            <a:ext cx="3491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800">
                <a:solidFill>
                  <a:srgbClr val="003366"/>
                </a:solidFill>
                <a:latin typeface="Arial" panose="020B0604020202020204" pitchFamily="34" charset="0"/>
              </a:rPr>
              <a:t>http://www.wlv.ac.uk/</a:t>
            </a:r>
          </a:p>
        </p:txBody>
      </p:sp>
    </p:spTree>
    <p:extLst>
      <p:ext uri="{BB962C8B-B14F-4D97-AF65-F5344CB8AC3E}">
        <p14:creationId xmlns:p14="http://schemas.microsoft.com/office/powerpoint/2010/main" val="209536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File Transfer Protocol (FTP)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8551" y="2667000"/>
            <a:ext cx="7173913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Protocol for copying files between client and an FTP server</a:t>
            </a:r>
          </a:p>
          <a:p>
            <a:pPr>
              <a:lnSpc>
                <a:spcPct val="90000"/>
              </a:lnSpc>
            </a:pPr>
            <a:r>
              <a:rPr lang="en-GB" altLang="en-US"/>
              <a:t>Uses a TCP connection for reliable transfer of files with error-checking</a:t>
            </a:r>
          </a:p>
          <a:p>
            <a:pPr>
              <a:lnSpc>
                <a:spcPct val="90000"/>
              </a:lnSpc>
            </a:pPr>
            <a:r>
              <a:rPr lang="en-GB" altLang="en-US"/>
              <a:t>Most browsers support FTP, or you can use a dedicated FTP client program, e.g WS_FTP</a:t>
            </a:r>
          </a:p>
          <a:p>
            <a:pPr>
              <a:lnSpc>
                <a:spcPct val="90000"/>
              </a:lnSpc>
            </a:pPr>
            <a:r>
              <a:rPr lang="en-GB" altLang="en-US"/>
              <a:t>Trivial File Transfer Protocol (TFTP) is a lightweight version for small memory devices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689351" y="1893888"/>
            <a:ext cx="4240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800">
                <a:solidFill>
                  <a:srgbClr val="003366"/>
                </a:solidFill>
                <a:latin typeface="Arial" panose="020B0604020202020204" pitchFamily="34" charset="0"/>
              </a:rPr>
              <a:t>ftp://ftp.demon.co.uk/pub/</a:t>
            </a:r>
          </a:p>
        </p:txBody>
      </p:sp>
    </p:spTree>
    <p:extLst>
      <p:ext uri="{BB962C8B-B14F-4D97-AF65-F5344CB8AC3E}">
        <p14:creationId xmlns:p14="http://schemas.microsoft.com/office/powerpoint/2010/main" val="168436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Telnet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0" y="1981200"/>
            <a:ext cx="71755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Telnet allows a user to run commands and programs remotely on another computer across the Internet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user runs a Telnet client program on the local host</a:t>
            </a:r>
          </a:p>
          <a:p>
            <a:pPr>
              <a:lnSpc>
                <a:spcPct val="90000"/>
              </a:lnSpc>
            </a:pPr>
            <a:r>
              <a:rPr lang="en-GB" altLang="en-US"/>
              <a:t>A Telnet server process must be running on the remote host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user must have the necessary permissions and password to access the remote host</a:t>
            </a:r>
          </a:p>
        </p:txBody>
      </p:sp>
    </p:spTree>
    <p:extLst>
      <p:ext uri="{BB962C8B-B14F-4D97-AF65-F5344CB8AC3E}">
        <p14:creationId xmlns:p14="http://schemas.microsoft.com/office/powerpoint/2010/main" val="71155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Port Assignments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21	FTP</a:t>
            </a:r>
          </a:p>
          <a:p>
            <a:r>
              <a:rPr lang="en-US" altLang="en-US"/>
              <a:t>23 Telnet</a:t>
            </a:r>
          </a:p>
          <a:p>
            <a:r>
              <a:rPr lang="en-US" altLang="en-US"/>
              <a:t>25 smtp (mail)</a:t>
            </a:r>
          </a:p>
          <a:p>
            <a:r>
              <a:rPr lang="en-US" altLang="en-US"/>
              <a:t>70 gopher</a:t>
            </a:r>
          </a:p>
          <a:p>
            <a:r>
              <a:rPr lang="en-US" altLang="en-US"/>
              <a:t>79 finger</a:t>
            </a:r>
          </a:p>
          <a:p>
            <a:r>
              <a:rPr lang="en-US" altLang="en-US"/>
              <a:t>80 HTTP</a:t>
            </a:r>
          </a:p>
        </p:txBody>
      </p:sp>
    </p:spTree>
    <p:extLst>
      <p:ext uri="{BB962C8B-B14F-4D97-AF65-F5344CB8AC3E}">
        <p14:creationId xmlns:p14="http://schemas.microsoft.com/office/powerpoint/2010/main" val="29543366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066800"/>
            <a:ext cx="87534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2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866775"/>
            <a:ext cx="86106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2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019175"/>
            <a:ext cx="87058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5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55" name="Rectangle 1027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56" name="Rectangle 1028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57" name="Rectangle 1029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758" name="Rectangle 1030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What Is the Internet?</a:t>
            </a:r>
          </a:p>
        </p:txBody>
      </p:sp>
      <p:sp>
        <p:nvSpPr>
          <p:cNvPr id="74759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77724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sz="2400"/>
              <a:t>A network of networks, joining many government, university and private computers together and providing an infrastructure for the use of E-mail, bulletin boards, file archives, hypertext documents, databases and other computational resources</a:t>
            </a:r>
          </a:p>
          <a:p>
            <a:r>
              <a:rPr lang="en-US" altLang="en-US" sz="2400"/>
              <a:t>The vast collection of computer networks which form and act as a single huge network for transport of data and messages across distances which can be anywhere from the same office to anywhere in the world.</a:t>
            </a:r>
          </a:p>
        </p:txBody>
      </p:sp>
      <p:pic>
        <p:nvPicPr>
          <p:cNvPr id="74760" name="Picture 10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724401"/>
            <a:ext cx="2895600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72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5825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214437"/>
            <a:ext cx="90297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6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076325"/>
            <a:ext cx="78009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257300"/>
            <a:ext cx="89820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1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00150"/>
            <a:ext cx="9448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8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942975"/>
            <a:ext cx="9248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5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985837"/>
            <a:ext cx="90678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7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18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84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ChangeArrowheads="1"/>
          </p:cNvSpPr>
          <p:nvPr/>
        </p:nvSpPr>
        <p:spPr bwMode="auto">
          <a:xfrm>
            <a:off x="1530350" y="6350"/>
            <a:ext cx="9055100" cy="676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001000" cy="4191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b="1"/>
              <a:t>The largest network of networks in the world.</a:t>
            </a:r>
          </a:p>
          <a:p>
            <a:r>
              <a:rPr lang="en-US" altLang="en-US" b="1"/>
              <a:t>Uses TCP/IP protocols and packet switching .</a:t>
            </a:r>
          </a:p>
          <a:p>
            <a:r>
              <a:rPr lang="en-US" altLang="en-US" b="1"/>
              <a:t>Runs on any communications substrate.</a:t>
            </a:r>
            <a:endParaRPr lang="en-US" altLang="en-US"/>
          </a:p>
        </p:txBody>
      </p:sp>
      <p:sp>
        <p:nvSpPr>
          <p:cNvPr id="7680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 sz="3600" b="1"/>
              <a:t>What is the Internet?</a:t>
            </a:r>
            <a:endParaRPr lang="en-US" altLang="en-US" sz="4800" u="sng"/>
          </a:p>
        </p:txBody>
      </p:sp>
      <p:grpSp>
        <p:nvGrpSpPr>
          <p:cNvPr id="76805" name="Group 1029"/>
          <p:cNvGrpSpPr>
            <a:grpSpLocks/>
          </p:cNvGrpSpPr>
          <p:nvPr/>
        </p:nvGrpSpPr>
        <p:grpSpPr bwMode="auto">
          <a:xfrm>
            <a:off x="9144000" y="381001"/>
            <a:ext cx="1016000" cy="549275"/>
            <a:chOff x="5064" y="48"/>
            <a:chExt cx="640" cy="346"/>
          </a:xfrm>
        </p:grpSpPr>
        <p:sp>
          <p:nvSpPr>
            <p:cNvPr id="76806" name="Freeform 1030"/>
            <p:cNvSpPr>
              <a:spLocks/>
            </p:cNvSpPr>
            <p:nvPr/>
          </p:nvSpPr>
          <p:spPr bwMode="auto">
            <a:xfrm>
              <a:off x="5543" y="226"/>
              <a:ext cx="54" cy="165"/>
            </a:xfrm>
            <a:custGeom>
              <a:avLst/>
              <a:gdLst>
                <a:gd name="T0" fmla="*/ 0 w 54"/>
                <a:gd name="T1" fmla="*/ 0 h 165"/>
                <a:gd name="T2" fmla="*/ 53 w 54"/>
                <a:gd name="T3" fmla="*/ 0 h 165"/>
                <a:gd name="T4" fmla="*/ 53 w 54"/>
                <a:gd name="T5" fmla="*/ 164 h 165"/>
                <a:gd name="T6" fmla="*/ 0 w 54"/>
                <a:gd name="T7" fmla="*/ 164 h 165"/>
                <a:gd name="T8" fmla="*/ 0 w 54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65">
                  <a:moveTo>
                    <a:pt x="0" y="0"/>
                  </a:moveTo>
                  <a:lnTo>
                    <a:pt x="53" y="0"/>
                  </a:lnTo>
                  <a:lnTo>
                    <a:pt x="53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807" name="Freeform 1031"/>
            <p:cNvSpPr>
              <a:spLocks/>
            </p:cNvSpPr>
            <p:nvPr/>
          </p:nvSpPr>
          <p:spPr bwMode="auto">
            <a:xfrm>
              <a:off x="5331" y="222"/>
              <a:ext cx="189" cy="172"/>
            </a:xfrm>
            <a:custGeom>
              <a:avLst/>
              <a:gdLst>
                <a:gd name="T0" fmla="*/ 182 w 189"/>
                <a:gd name="T1" fmla="*/ 8 h 172"/>
                <a:gd name="T2" fmla="*/ 174 w 189"/>
                <a:gd name="T3" fmla="*/ 6 h 172"/>
                <a:gd name="T4" fmla="*/ 167 w 189"/>
                <a:gd name="T5" fmla="*/ 5 h 172"/>
                <a:gd name="T6" fmla="*/ 158 w 189"/>
                <a:gd name="T7" fmla="*/ 3 h 172"/>
                <a:gd name="T8" fmla="*/ 150 w 189"/>
                <a:gd name="T9" fmla="*/ 2 h 172"/>
                <a:gd name="T10" fmla="*/ 141 w 189"/>
                <a:gd name="T11" fmla="*/ 1 h 172"/>
                <a:gd name="T12" fmla="*/ 134 w 189"/>
                <a:gd name="T13" fmla="*/ 1 h 172"/>
                <a:gd name="T14" fmla="*/ 125 w 189"/>
                <a:gd name="T15" fmla="*/ 0 h 172"/>
                <a:gd name="T16" fmla="*/ 104 w 189"/>
                <a:gd name="T17" fmla="*/ 1 h 172"/>
                <a:gd name="T18" fmla="*/ 79 w 189"/>
                <a:gd name="T19" fmla="*/ 4 h 172"/>
                <a:gd name="T20" fmla="*/ 58 w 189"/>
                <a:gd name="T21" fmla="*/ 11 h 172"/>
                <a:gd name="T22" fmla="*/ 39 w 189"/>
                <a:gd name="T23" fmla="*/ 19 h 172"/>
                <a:gd name="T24" fmla="*/ 23 w 189"/>
                <a:gd name="T25" fmla="*/ 31 h 172"/>
                <a:gd name="T26" fmla="*/ 12 w 189"/>
                <a:gd name="T27" fmla="*/ 44 h 172"/>
                <a:gd name="T28" fmla="*/ 4 w 189"/>
                <a:gd name="T29" fmla="*/ 62 h 172"/>
                <a:gd name="T30" fmla="*/ 0 w 189"/>
                <a:gd name="T31" fmla="*/ 81 h 172"/>
                <a:gd name="T32" fmla="*/ 2 w 189"/>
                <a:gd name="T33" fmla="*/ 102 h 172"/>
                <a:gd name="T34" fmla="*/ 9 w 189"/>
                <a:gd name="T35" fmla="*/ 122 h 172"/>
                <a:gd name="T36" fmla="*/ 20 w 189"/>
                <a:gd name="T37" fmla="*/ 137 h 172"/>
                <a:gd name="T38" fmla="*/ 36 w 189"/>
                <a:gd name="T39" fmla="*/ 150 h 172"/>
                <a:gd name="T40" fmla="*/ 54 w 189"/>
                <a:gd name="T41" fmla="*/ 158 h 172"/>
                <a:gd name="T42" fmla="*/ 75 w 189"/>
                <a:gd name="T43" fmla="*/ 165 h 172"/>
                <a:gd name="T44" fmla="*/ 96 w 189"/>
                <a:gd name="T45" fmla="*/ 169 h 172"/>
                <a:gd name="T46" fmla="*/ 118 w 189"/>
                <a:gd name="T47" fmla="*/ 171 h 172"/>
                <a:gd name="T48" fmla="*/ 131 w 189"/>
                <a:gd name="T49" fmla="*/ 171 h 172"/>
                <a:gd name="T50" fmla="*/ 141 w 189"/>
                <a:gd name="T51" fmla="*/ 171 h 172"/>
                <a:gd name="T52" fmla="*/ 149 w 189"/>
                <a:gd name="T53" fmla="*/ 170 h 172"/>
                <a:gd name="T54" fmla="*/ 157 w 189"/>
                <a:gd name="T55" fmla="*/ 169 h 172"/>
                <a:gd name="T56" fmla="*/ 164 w 189"/>
                <a:gd name="T57" fmla="*/ 168 h 172"/>
                <a:gd name="T58" fmla="*/ 171 w 189"/>
                <a:gd name="T59" fmla="*/ 167 h 172"/>
                <a:gd name="T60" fmla="*/ 177 w 189"/>
                <a:gd name="T61" fmla="*/ 166 h 172"/>
                <a:gd name="T62" fmla="*/ 183 w 189"/>
                <a:gd name="T63" fmla="*/ 165 h 172"/>
                <a:gd name="T64" fmla="*/ 164 w 189"/>
                <a:gd name="T65" fmla="*/ 135 h 172"/>
                <a:gd name="T66" fmla="*/ 154 w 189"/>
                <a:gd name="T67" fmla="*/ 136 h 172"/>
                <a:gd name="T68" fmla="*/ 145 w 189"/>
                <a:gd name="T69" fmla="*/ 137 h 172"/>
                <a:gd name="T70" fmla="*/ 136 w 189"/>
                <a:gd name="T71" fmla="*/ 138 h 172"/>
                <a:gd name="T72" fmla="*/ 123 w 189"/>
                <a:gd name="T73" fmla="*/ 138 h 172"/>
                <a:gd name="T74" fmla="*/ 109 w 189"/>
                <a:gd name="T75" fmla="*/ 136 h 172"/>
                <a:gd name="T76" fmla="*/ 96 w 189"/>
                <a:gd name="T77" fmla="*/ 132 h 172"/>
                <a:gd name="T78" fmla="*/ 84 w 189"/>
                <a:gd name="T79" fmla="*/ 128 h 172"/>
                <a:gd name="T80" fmla="*/ 75 w 189"/>
                <a:gd name="T81" fmla="*/ 121 h 172"/>
                <a:gd name="T82" fmla="*/ 67 w 189"/>
                <a:gd name="T83" fmla="*/ 113 h 172"/>
                <a:gd name="T84" fmla="*/ 62 w 189"/>
                <a:gd name="T85" fmla="*/ 103 h 172"/>
                <a:gd name="T86" fmla="*/ 59 w 189"/>
                <a:gd name="T87" fmla="*/ 92 h 172"/>
                <a:gd name="T88" fmla="*/ 59 w 189"/>
                <a:gd name="T89" fmla="*/ 80 h 172"/>
                <a:gd name="T90" fmla="*/ 62 w 189"/>
                <a:gd name="T91" fmla="*/ 70 h 172"/>
                <a:gd name="T92" fmla="*/ 66 w 189"/>
                <a:gd name="T93" fmla="*/ 60 h 172"/>
                <a:gd name="T94" fmla="*/ 74 w 189"/>
                <a:gd name="T95" fmla="*/ 52 h 172"/>
                <a:gd name="T96" fmla="*/ 82 w 189"/>
                <a:gd name="T97" fmla="*/ 44 h 172"/>
                <a:gd name="T98" fmla="*/ 93 w 189"/>
                <a:gd name="T99" fmla="*/ 39 h 172"/>
                <a:gd name="T100" fmla="*/ 105 w 189"/>
                <a:gd name="T101" fmla="*/ 35 h 172"/>
                <a:gd name="T102" fmla="*/ 119 w 189"/>
                <a:gd name="T103" fmla="*/ 33 h 172"/>
                <a:gd name="T104" fmla="*/ 132 w 189"/>
                <a:gd name="T105" fmla="*/ 33 h 172"/>
                <a:gd name="T106" fmla="*/ 143 w 189"/>
                <a:gd name="T107" fmla="*/ 34 h 172"/>
                <a:gd name="T108" fmla="*/ 154 w 189"/>
                <a:gd name="T109" fmla="*/ 36 h 172"/>
                <a:gd name="T110" fmla="*/ 166 w 189"/>
                <a:gd name="T111" fmla="*/ 3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72">
                  <a:moveTo>
                    <a:pt x="188" y="9"/>
                  </a:moveTo>
                  <a:lnTo>
                    <a:pt x="186" y="9"/>
                  </a:lnTo>
                  <a:lnTo>
                    <a:pt x="184" y="8"/>
                  </a:lnTo>
                  <a:lnTo>
                    <a:pt x="182" y="8"/>
                  </a:lnTo>
                  <a:lnTo>
                    <a:pt x="180" y="8"/>
                  </a:lnTo>
                  <a:lnTo>
                    <a:pt x="178" y="7"/>
                  </a:lnTo>
                  <a:lnTo>
                    <a:pt x="176" y="7"/>
                  </a:lnTo>
                  <a:lnTo>
                    <a:pt x="174" y="6"/>
                  </a:lnTo>
                  <a:lnTo>
                    <a:pt x="172" y="6"/>
                  </a:lnTo>
                  <a:lnTo>
                    <a:pt x="171" y="5"/>
                  </a:lnTo>
                  <a:lnTo>
                    <a:pt x="169" y="5"/>
                  </a:lnTo>
                  <a:lnTo>
                    <a:pt x="167" y="5"/>
                  </a:lnTo>
                  <a:lnTo>
                    <a:pt x="165" y="4"/>
                  </a:lnTo>
                  <a:lnTo>
                    <a:pt x="163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154" y="3"/>
                  </a:lnTo>
                  <a:lnTo>
                    <a:pt x="152" y="2"/>
                  </a:lnTo>
                  <a:lnTo>
                    <a:pt x="150" y="2"/>
                  </a:lnTo>
                  <a:lnTo>
                    <a:pt x="148" y="2"/>
                  </a:lnTo>
                  <a:lnTo>
                    <a:pt x="146" y="2"/>
                  </a:lnTo>
                  <a:lnTo>
                    <a:pt x="144" y="1"/>
                  </a:lnTo>
                  <a:lnTo>
                    <a:pt x="141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6" y="1"/>
                  </a:lnTo>
                  <a:lnTo>
                    <a:pt x="134" y="1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0" y="1"/>
                  </a:lnTo>
                  <a:lnTo>
                    <a:pt x="104" y="1"/>
                  </a:lnTo>
                  <a:lnTo>
                    <a:pt x="98" y="2"/>
                  </a:lnTo>
                  <a:lnTo>
                    <a:pt x="91" y="2"/>
                  </a:lnTo>
                  <a:lnTo>
                    <a:pt x="85" y="3"/>
                  </a:lnTo>
                  <a:lnTo>
                    <a:pt x="79" y="4"/>
                  </a:lnTo>
                  <a:lnTo>
                    <a:pt x="74" y="6"/>
                  </a:lnTo>
                  <a:lnTo>
                    <a:pt x="69" y="7"/>
                  </a:lnTo>
                  <a:lnTo>
                    <a:pt x="63" y="9"/>
                  </a:lnTo>
                  <a:lnTo>
                    <a:pt x="58" y="11"/>
                  </a:lnTo>
                  <a:lnTo>
                    <a:pt x="53" y="13"/>
                  </a:lnTo>
                  <a:lnTo>
                    <a:pt x="48" y="14"/>
                  </a:lnTo>
                  <a:lnTo>
                    <a:pt x="44" y="16"/>
                  </a:lnTo>
                  <a:lnTo>
                    <a:pt x="39" y="19"/>
                  </a:lnTo>
                  <a:lnTo>
                    <a:pt x="35" y="21"/>
                  </a:lnTo>
                  <a:lnTo>
                    <a:pt x="31" y="24"/>
                  </a:lnTo>
                  <a:lnTo>
                    <a:pt x="27" y="27"/>
                  </a:lnTo>
                  <a:lnTo>
                    <a:pt x="23" y="31"/>
                  </a:lnTo>
                  <a:lnTo>
                    <a:pt x="20" y="34"/>
                  </a:lnTo>
                  <a:lnTo>
                    <a:pt x="17" y="38"/>
                  </a:lnTo>
                  <a:lnTo>
                    <a:pt x="15" y="41"/>
                  </a:lnTo>
                  <a:lnTo>
                    <a:pt x="12" y="44"/>
                  </a:lnTo>
                  <a:lnTo>
                    <a:pt x="9" y="48"/>
                  </a:lnTo>
                  <a:lnTo>
                    <a:pt x="7" y="53"/>
                  </a:lnTo>
                  <a:lnTo>
                    <a:pt x="5" y="57"/>
                  </a:lnTo>
                  <a:lnTo>
                    <a:pt x="4" y="62"/>
                  </a:lnTo>
                  <a:lnTo>
                    <a:pt x="2" y="66"/>
                  </a:lnTo>
                  <a:lnTo>
                    <a:pt x="1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1" y="98"/>
                  </a:lnTo>
                  <a:lnTo>
                    <a:pt x="2" y="102"/>
                  </a:lnTo>
                  <a:lnTo>
                    <a:pt x="3" y="108"/>
                  </a:lnTo>
                  <a:lnTo>
                    <a:pt x="5" y="113"/>
                  </a:lnTo>
                  <a:lnTo>
                    <a:pt x="7" y="117"/>
                  </a:lnTo>
                  <a:lnTo>
                    <a:pt x="9" y="122"/>
                  </a:lnTo>
                  <a:lnTo>
                    <a:pt x="11" y="126"/>
                  </a:lnTo>
                  <a:lnTo>
                    <a:pt x="14" y="129"/>
                  </a:lnTo>
                  <a:lnTo>
                    <a:pt x="17" y="133"/>
                  </a:lnTo>
                  <a:lnTo>
                    <a:pt x="20" y="137"/>
                  </a:lnTo>
                  <a:lnTo>
                    <a:pt x="24" y="140"/>
                  </a:lnTo>
                  <a:lnTo>
                    <a:pt x="28" y="144"/>
                  </a:lnTo>
                  <a:lnTo>
                    <a:pt x="32" y="147"/>
                  </a:lnTo>
                  <a:lnTo>
                    <a:pt x="36" y="150"/>
                  </a:lnTo>
                  <a:lnTo>
                    <a:pt x="40" y="152"/>
                  </a:lnTo>
                  <a:lnTo>
                    <a:pt x="45" y="155"/>
                  </a:lnTo>
                  <a:lnTo>
                    <a:pt x="49" y="157"/>
                  </a:lnTo>
                  <a:lnTo>
                    <a:pt x="54" y="158"/>
                  </a:lnTo>
                  <a:lnTo>
                    <a:pt x="59" y="160"/>
                  </a:lnTo>
                  <a:lnTo>
                    <a:pt x="64" y="162"/>
                  </a:lnTo>
                  <a:lnTo>
                    <a:pt x="70" y="164"/>
                  </a:lnTo>
                  <a:lnTo>
                    <a:pt x="75" y="165"/>
                  </a:lnTo>
                  <a:lnTo>
                    <a:pt x="79" y="166"/>
                  </a:lnTo>
                  <a:lnTo>
                    <a:pt x="85" y="167"/>
                  </a:lnTo>
                  <a:lnTo>
                    <a:pt x="91" y="168"/>
                  </a:lnTo>
                  <a:lnTo>
                    <a:pt x="96" y="169"/>
                  </a:lnTo>
                  <a:lnTo>
                    <a:pt x="102" y="170"/>
                  </a:lnTo>
                  <a:lnTo>
                    <a:pt x="108" y="170"/>
                  </a:lnTo>
                  <a:lnTo>
                    <a:pt x="112" y="171"/>
                  </a:lnTo>
                  <a:lnTo>
                    <a:pt x="118" y="171"/>
                  </a:lnTo>
                  <a:lnTo>
                    <a:pt x="123" y="171"/>
                  </a:lnTo>
                  <a:lnTo>
                    <a:pt x="126" y="171"/>
                  </a:lnTo>
                  <a:lnTo>
                    <a:pt x="129" y="171"/>
                  </a:lnTo>
                  <a:lnTo>
                    <a:pt x="131" y="171"/>
                  </a:lnTo>
                  <a:lnTo>
                    <a:pt x="134" y="171"/>
                  </a:lnTo>
                  <a:lnTo>
                    <a:pt x="136" y="171"/>
                  </a:lnTo>
                  <a:lnTo>
                    <a:pt x="138" y="171"/>
                  </a:lnTo>
                  <a:lnTo>
                    <a:pt x="141" y="171"/>
                  </a:lnTo>
                  <a:lnTo>
                    <a:pt x="142" y="170"/>
                  </a:lnTo>
                  <a:lnTo>
                    <a:pt x="144" y="170"/>
                  </a:lnTo>
                  <a:lnTo>
                    <a:pt x="146" y="170"/>
                  </a:lnTo>
                  <a:lnTo>
                    <a:pt x="149" y="170"/>
                  </a:lnTo>
                  <a:lnTo>
                    <a:pt x="151" y="170"/>
                  </a:lnTo>
                  <a:lnTo>
                    <a:pt x="153" y="170"/>
                  </a:lnTo>
                  <a:lnTo>
                    <a:pt x="155" y="169"/>
                  </a:lnTo>
                  <a:lnTo>
                    <a:pt x="157" y="169"/>
                  </a:lnTo>
                  <a:lnTo>
                    <a:pt x="159" y="169"/>
                  </a:lnTo>
                  <a:lnTo>
                    <a:pt x="160" y="169"/>
                  </a:lnTo>
                  <a:lnTo>
                    <a:pt x="162" y="168"/>
                  </a:lnTo>
                  <a:lnTo>
                    <a:pt x="164" y="168"/>
                  </a:lnTo>
                  <a:lnTo>
                    <a:pt x="166" y="168"/>
                  </a:lnTo>
                  <a:lnTo>
                    <a:pt x="168" y="168"/>
                  </a:lnTo>
                  <a:lnTo>
                    <a:pt x="169" y="167"/>
                  </a:lnTo>
                  <a:lnTo>
                    <a:pt x="171" y="167"/>
                  </a:lnTo>
                  <a:lnTo>
                    <a:pt x="172" y="167"/>
                  </a:lnTo>
                  <a:lnTo>
                    <a:pt x="173" y="167"/>
                  </a:lnTo>
                  <a:lnTo>
                    <a:pt x="175" y="166"/>
                  </a:lnTo>
                  <a:lnTo>
                    <a:pt x="177" y="166"/>
                  </a:lnTo>
                  <a:lnTo>
                    <a:pt x="178" y="166"/>
                  </a:lnTo>
                  <a:lnTo>
                    <a:pt x="180" y="166"/>
                  </a:lnTo>
                  <a:lnTo>
                    <a:pt x="181" y="165"/>
                  </a:lnTo>
                  <a:lnTo>
                    <a:pt x="183" y="165"/>
                  </a:lnTo>
                  <a:lnTo>
                    <a:pt x="184" y="165"/>
                  </a:lnTo>
                  <a:lnTo>
                    <a:pt x="168" y="134"/>
                  </a:lnTo>
                  <a:lnTo>
                    <a:pt x="166" y="134"/>
                  </a:lnTo>
                  <a:lnTo>
                    <a:pt x="164" y="135"/>
                  </a:lnTo>
                  <a:lnTo>
                    <a:pt x="161" y="135"/>
                  </a:lnTo>
                  <a:lnTo>
                    <a:pt x="159" y="136"/>
                  </a:lnTo>
                  <a:lnTo>
                    <a:pt x="157" y="136"/>
                  </a:lnTo>
                  <a:lnTo>
                    <a:pt x="154" y="136"/>
                  </a:lnTo>
                  <a:lnTo>
                    <a:pt x="152" y="137"/>
                  </a:lnTo>
                  <a:lnTo>
                    <a:pt x="149" y="137"/>
                  </a:lnTo>
                  <a:lnTo>
                    <a:pt x="147" y="137"/>
                  </a:lnTo>
                  <a:lnTo>
                    <a:pt x="145" y="137"/>
                  </a:lnTo>
                  <a:lnTo>
                    <a:pt x="142" y="138"/>
                  </a:lnTo>
                  <a:lnTo>
                    <a:pt x="141" y="138"/>
                  </a:lnTo>
                  <a:lnTo>
                    <a:pt x="138" y="138"/>
                  </a:lnTo>
                  <a:lnTo>
                    <a:pt x="136" y="138"/>
                  </a:lnTo>
                  <a:lnTo>
                    <a:pt x="133" y="138"/>
                  </a:lnTo>
                  <a:lnTo>
                    <a:pt x="131" y="138"/>
                  </a:lnTo>
                  <a:lnTo>
                    <a:pt x="127" y="138"/>
                  </a:lnTo>
                  <a:lnTo>
                    <a:pt x="123" y="138"/>
                  </a:lnTo>
                  <a:lnTo>
                    <a:pt x="119" y="138"/>
                  </a:lnTo>
                  <a:lnTo>
                    <a:pt x="115" y="137"/>
                  </a:lnTo>
                  <a:lnTo>
                    <a:pt x="112" y="137"/>
                  </a:lnTo>
                  <a:lnTo>
                    <a:pt x="109" y="136"/>
                  </a:lnTo>
                  <a:lnTo>
                    <a:pt x="106" y="135"/>
                  </a:lnTo>
                  <a:lnTo>
                    <a:pt x="102" y="134"/>
                  </a:lnTo>
                  <a:lnTo>
                    <a:pt x="99" y="134"/>
                  </a:lnTo>
                  <a:lnTo>
                    <a:pt x="96" y="132"/>
                  </a:lnTo>
                  <a:lnTo>
                    <a:pt x="93" y="131"/>
                  </a:lnTo>
                  <a:lnTo>
                    <a:pt x="90" y="130"/>
                  </a:lnTo>
                  <a:lnTo>
                    <a:pt x="87" y="129"/>
                  </a:lnTo>
                  <a:lnTo>
                    <a:pt x="84" y="128"/>
                  </a:lnTo>
                  <a:lnTo>
                    <a:pt x="81" y="127"/>
                  </a:lnTo>
                  <a:lnTo>
                    <a:pt x="79" y="125"/>
                  </a:lnTo>
                  <a:lnTo>
                    <a:pt x="77" y="123"/>
                  </a:lnTo>
                  <a:lnTo>
                    <a:pt x="75" y="121"/>
                  </a:lnTo>
                  <a:lnTo>
                    <a:pt x="73" y="119"/>
                  </a:lnTo>
                  <a:lnTo>
                    <a:pt x="71" y="117"/>
                  </a:lnTo>
                  <a:lnTo>
                    <a:pt x="69" y="115"/>
                  </a:lnTo>
                  <a:lnTo>
                    <a:pt x="67" y="113"/>
                  </a:lnTo>
                  <a:lnTo>
                    <a:pt x="66" y="110"/>
                  </a:lnTo>
                  <a:lnTo>
                    <a:pt x="64" y="108"/>
                  </a:lnTo>
                  <a:lnTo>
                    <a:pt x="63" y="105"/>
                  </a:lnTo>
                  <a:lnTo>
                    <a:pt x="62" y="103"/>
                  </a:lnTo>
                  <a:lnTo>
                    <a:pt x="61" y="100"/>
                  </a:lnTo>
                  <a:lnTo>
                    <a:pt x="60" y="98"/>
                  </a:lnTo>
                  <a:lnTo>
                    <a:pt x="60" y="95"/>
                  </a:lnTo>
                  <a:lnTo>
                    <a:pt x="59" y="92"/>
                  </a:lnTo>
                  <a:lnTo>
                    <a:pt x="59" y="89"/>
                  </a:lnTo>
                  <a:lnTo>
                    <a:pt x="59" y="86"/>
                  </a:lnTo>
                  <a:lnTo>
                    <a:pt x="59" y="83"/>
                  </a:lnTo>
                  <a:lnTo>
                    <a:pt x="59" y="80"/>
                  </a:lnTo>
                  <a:lnTo>
                    <a:pt x="60" y="78"/>
                  </a:lnTo>
                  <a:lnTo>
                    <a:pt x="60" y="75"/>
                  </a:lnTo>
                  <a:lnTo>
                    <a:pt x="61" y="72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4" y="65"/>
                  </a:lnTo>
                  <a:lnTo>
                    <a:pt x="65" y="63"/>
                  </a:lnTo>
                  <a:lnTo>
                    <a:pt x="66" y="60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4" y="52"/>
                  </a:lnTo>
                  <a:lnTo>
                    <a:pt x="76" y="50"/>
                  </a:lnTo>
                  <a:lnTo>
                    <a:pt x="78" y="48"/>
                  </a:lnTo>
                  <a:lnTo>
                    <a:pt x="79" y="46"/>
                  </a:lnTo>
                  <a:lnTo>
                    <a:pt x="82" y="44"/>
                  </a:lnTo>
                  <a:lnTo>
                    <a:pt x="84" y="43"/>
                  </a:lnTo>
                  <a:lnTo>
                    <a:pt x="87" y="42"/>
                  </a:lnTo>
                  <a:lnTo>
                    <a:pt x="90" y="41"/>
                  </a:lnTo>
                  <a:lnTo>
                    <a:pt x="93" y="39"/>
                  </a:lnTo>
                  <a:lnTo>
                    <a:pt x="96" y="38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5" y="35"/>
                  </a:lnTo>
                  <a:lnTo>
                    <a:pt x="109" y="35"/>
                  </a:lnTo>
                  <a:lnTo>
                    <a:pt x="111" y="34"/>
                  </a:lnTo>
                  <a:lnTo>
                    <a:pt x="115" y="34"/>
                  </a:lnTo>
                  <a:lnTo>
                    <a:pt x="119" y="33"/>
                  </a:lnTo>
                  <a:lnTo>
                    <a:pt x="122" y="33"/>
                  </a:lnTo>
                  <a:lnTo>
                    <a:pt x="126" y="33"/>
                  </a:lnTo>
                  <a:lnTo>
                    <a:pt x="129" y="33"/>
                  </a:lnTo>
                  <a:lnTo>
                    <a:pt x="132" y="33"/>
                  </a:lnTo>
                  <a:lnTo>
                    <a:pt x="135" y="33"/>
                  </a:lnTo>
                  <a:lnTo>
                    <a:pt x="138" y="33"/>
                  </a:lnTo>
                  <a:lnTo>
                    <a:pt x="141" y="34"/>
                  </a:lnTo>
                  <a:lnTo>
                    <a:pt x="143" y="34"/>
                  </a:lnTo>
                  <a:lnTo>
                    <a:pt x="146" y="34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7" y="37"/>
                  </a:lnTo>
                  <a:lnTo>
                    <a:pt x="160" y="37"/>
                  </a:lnTo>
                  <a:lnTo>
                    <a:pt x="163" y="38"/>
                  </a:lnTo>
                  <a:lnTo>
                    <a:pt x="166" y="39"/>
                  </a:lnTo>
                  <a:lnTo>
                    <a:pt x="169" y="40"/>
                  </a:lnTo>
                  <a:lnTo>
                    <a:pt x="171" y="40"/>
                  </a:lnTo>
                  <a:lnTo>
                    <a:pt x="188" y="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808" name="Freeform 1032"/>
            <p:cNvSpPr>
              <a:spLocks/>
            </p:cNvSpPr>
            <p:nvPr/>
          </p:nvSpPr>
          <p:spPr bwMode="auto">
            <a:xfrm>
              <a:off x="5064" y="152"/>
              <a:ext cx="468" cy="23"/>
            </a:xfrm>
            <a:custGeom>
              <a:avLst/>
              <a:gdLst>
                <a:gd name="T0" fmla="*/ 465 w 468"/>
                <a:gd name="T1" fmla="*/ 22 h 23"/>
                <a:gd name="T2" fmla="*/ 465 w 468"/>
                <a:gd name="T3" fmla="*/ 21 h 23"/>
                <a:gd name="T4" fmla="*/ 465 w 468"/>
                <a:gd name="T5" fmla="*/ 20 h 23"/>
                <a:gd name="T6" fmla="*/ 464 w 468"/>
                <a:gd name="T7" fmla="*/ 19 h 23"/>
                <a:gd name="T8" fmla="*/ 464 w 468"/>
                <a:gd name="T9" fmla="*/ 18 h 23"/>
                <a:gd name="T10" fmla="*/ 464 w 468"/>
                <a:gd name="T11" fmla="*/ 17 h 23"/>
                <a:gd name="T12" fmla="*/ 464 w 468"/>
                <a:gd name="T13" fmla="*/ 16 h 23"/>
                <a:gd name="T14" fmla="*/ 464 w 468"/>
                <a:gd name="T15" fmla="*/ 14 h 23"/>
                <a:gd name="T16" fmla="*/ 464 w 468"/>
                <a:gd name="T17" fmla="*/ 13 h 23"/>
                <a:gd name="T18" fmla="*/ 464 w 468"/>
                <a:gd name="T19" fmla="*/ 12 h 23"/>
                <a:gd name="T20" fmla="*/ 464 w 468"/>
                <a:gd name="T21" fmla="*/ 11 h 23"/>
                <a:gd name="T22" fmla="*/ 464 w 468"/>
                <a:gd name="T23" fmla="*/ 10 h 23"/>
                <a:gd name="T24" fmla="*/ 464 w 468"/>
                <a:gd name="T25" fmla="*/ 9 h 23"/>
                <a:gd name="T26" fmla="*/ 464 w 468"/>
                <a:gd name="T27" fmla="*/ 9 h 23"/>
                <a:gd name="T28" fmla="*/ 464 w 468"/>
                <a:gd name="T29" fmla="*/ 8 h 23"/>
                <a:gd name="T30" fmla="*/ 464 w 468"/>
                <a:gd name="T31" fmla="*/ 7 h 23"/>
                <a:gd name="T32" fmla="*/ 464 w 468"/>
                <a:gd name="T33" fmla="*/ 6 h 23"/>
                <a:gd name="T34" fmla="*/ 465 w 468"/>
                <a:gd name="T35" fmla="*/ 6 h 23"/>
                <a:gd name="T36" fmla="*/ 465 w 468"/>
                <a:gd name="T37" fmla="*/ 5 h 23"/>
                <a:gd name="T38" fmla="*/ 465 w 468"/>
                <a:gd name="T39" fmla="*/ 4 h 23"/>
                <a:gd name="T40" fmla="*/ 466 w 468"/>
                <a:gd name="T41" fmla="*/ 3 h 23"/>
                <a:gd name="T42" fmla="*/ 466 w 468"/>
                <a:gd name="T43" fmla="*/ 2 h 23"/>
                <a:gd name="T44" fmla="*/ 466 w 468"/>
                <a:gd name="T45" fmla="*/ 2 h 23"/>
                <a:gd name="T46" fmla="*/ 467 w 468"/>
                <a:gd name="T47" fmla="*/ 1 h 23"/>
                <a:gd name="T48" fmla="*/ 467 w 468"/>
                <a:gd name="T49" fmla="*/ 0 h 23"/>
                <a:gd name="T50" fmla="*/ 1 w 468"/>
                <a:gd name="T51" fmla="*/ 21 h 23"/>
                <a:gd name="T52" fmla="*/ 0 w 468"/>
                <a:gd name="T53" fmla="*/ 22 h 23"/>
                <a:gd name="T54" fmla="*/ 465 w 468"/>
                <a:gd name="T55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8" h="23">
                  <a:moveTo>
                    <a:pt x="465" y="22"/>
                  </a:moveTo>
                  <a:lnTo>
                    <a:pt x="465" y="21"/>
                  </a:lnTo>
                  <a:lnTo>
                    <a:pt x="465" y="20"/>
                  </a:lnTo>
                  <a:lnTo>
                    <a:pt x="464" y="19"/>
                  </a:lnTo>
                  <a:lnTo>
                    <a:pt x="464" y="18"/>
                  </a:lnTo>
                  <a:lnTo>
                    <a:pt x="464" y="17"/>
                  </a:lnTo>
                  <a:lnTo>
                    <a:pt x="464" y="16"/>
                  </a:lnTo>
                  <a:lnTo>
                    <a:pt x="464" y="14"/>
                  </a:lnTo>
                  <a:lnTo>
                    <a:pt x="464" y="13"/>
                  </a:lnTo>
                  <a:lnTo>
                    <a:pt x="464" y="12"/>
                  </a:lnTo>
                  <a:lnTo>
                    <a:pt x="464" y="11"/>
                  </a:lnTo>
                  <a:lnTo>
                    <a:pt x="464" y="10"/>
                  </a:lnTo>
                  <a:lnTo>
                    <a:pt x="464" y="9"/>
                  </a:lnTo>
                  <a:lnTo>
                    <a:pt x="464" y="9"/>
                  </a:lnTo>
                  <a:lnTo>
                    <a:pt x="464" y="8"/>
                  </a:lnTo>
                  <a:lnTo>
                    <a:pt x="464" y="7"/>
                  </a:lnTo>
                  <a:lnTo>
                    <a:pt x="464" y="6"/>
                  </a:lnTo>
                  <a:lnTo>
                    <a:pt x="465" y="6"/>
                  </a:lnTo>
                  <a:lnTo>
                    <a:pt x="465" y="5"/>
                  </a:lnTo>
                  <a:lnTo>
                    <a:pt x="465" y="4"/>
                  </a:lnTo>
                  <a:lnTo>
                    <a:pt x="466" y="3"/>
                  </a:lnTo>
                  <a:lnTo>
                    <a:pt x="466" y="2"/>
                  </a:lnTo>
                  <a:lnTo>
                    <a:pt x="466" y="2"/>
                  </a:lnTo>
                  <a:lnTo>
                    <a:pt x="467" y="1"/>
                  </a:lnTo>
                  <a:lnTo>
                    <a:pt x="467" y="0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465" y="22"/>
                  </a:lnTo>
                </a:path>
              </a:pathLst>
            </a:custGeom>
            <a:solidFill>
              <a:srgbClr val="FF7D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809" name="Freeform 1033"/>
            <p:cNvSpPr>
              <a:spLocks/>
            </p:cNvSpPr>
            <p:nvPr/>
          </p:nvSpPr>
          <p:spPr bwMode="auto">
            <a:xfrm>
              <a:off x="5460" y="48"/>
              <a:ext cx="244" cy="160"/>
            </a:xfrm>
            <a:custGeom>
              <a:avLst/>
              <a:gdLst>
                <a:gd name="T0" fmla="*/ 243 w 244"/>
                <a:gd name="T1" fmla="*/ 53 h 160"/>
                <a:gd name="T2" fmla="*/ 137 w 244"/>
                <a:gd name="T3" fmla="*/ 69 h 160"/>
                <a:gd name="T4" fmla="*/ 128 w 244"/>
                <a:gd name="T5" fmla="*/ 0 h 160"/>
                <a:gd name="T6" fmla="*/ 101 w 244"/>
                <a:gd name="T7" fmla="*/ 67 h 160"/>
                <a:gd name="T8" fmla="*/ 0 w 244"/>
                <a:gd name="T9" fmla="*/ 36 h 160"/>
                <a:gd name="T10" fmla="*/ 83 w 244"/>
                <a:gd name="T11" fmla="*/ 89 h 160"/>
                <a:gd name="T12" fmla="*/ 85 w 244"/>
                <a:gd name="T13" fmla="*/ 88 h 160"/>
                <a:gd name="T14" fmla="*/ 86 w 244"/>
                <a:gd name="T15" fmla="*/ 87 h 160"/>
                <a:gd name="T16" fmla="*/ 88 w 244"/>
                <a:gd name="T17" fmla="*/ 86 h 160"/>
                <a:gd name="T18" fmla="*/ 89 w 244"/>
                <a:gd name="T19" fmla="*/ 85 h 160"/>
                <a:gd name="T20" fmla="*/ 91 w 244"/>
                <a:gd name="T21" fmla="*/ 84 h 160"/>
                <a:gd name="T22" fmla="*/ 92 w 244"/>
                <a:gd name="T23" fmla="*/ 83 h 160"/>
                <a:gd name="T24" fmla="*/ 94 w 244"/>
                <a:gd name="T25" fmla="*/ 82 h 160"/>
                <a:gd name="T26" fmla="*/ 96 w 244"/>
                <a:gd name="T27" fmla="*/ 82 h 160"/>
                <a:gd name="T28" fmla="*/ 97 w 244"/>
                <a:gd name="T29" fmla="*/ 81 h 160"/>
                <a:gd name="T30" fmla="*/ 99 w 244"/>
                <a:gd name="T31" fmla="*/ 80 h 160"/>
                <a:gd name="T32" fmla="*/ 101 w 244"/>
                <a:gd name="T33" fmla="*/ 80 h 160"/>
                <a:gd name="T34" fmla="*/ 102 w 244"/>
                <a:gd name="T35" fmla="*/ 79 h 160"/>
                <a:gd name="T36" fmla="*/ 104 w 244"/>
                <a:gd name="T37" fmla="*/ 79 h 160"/>
                <a:gd name="T38" fmla="*/ 105 w 244"/>
                <a:gd name="T39" fmla="*/ 79 h 160"/>
                <a:gd name="T40" fmla="*/ 107 w 244"/>
                <a:gd name="T41" fmla="*/ 79 h 160"/>
                <a:gd name="T42" fmla="*/ 109 w 244"/>
                <a:gd name="T43" fmla="*/ 79 h 160"/>
                <a:gd name="T44" fmla="*/ 113 w 244"/>
                <a:gd name="T45" fmla="*/ 79 h 160"/>
                <a:gd name="T46" fmla="*/ 117 w 244"/>
                <a:gd name="T47" fmla="*/ 79 h 160"/>
                <a:gd name="T48" fmla="*/ 121 w 244"/>
                <a:gd name="T49" fmla="*/ 80 h 160"/>
                <a:gd name="T50" fmla="*/ 124 w 244"/>
                <a:gd name="T51" fmla="*/ 82 h 160"/>
                <a:gd name="T52" fmla="*/ 128 w 244"/>
                <a:gd name="T53" fmla="*/ 83 h 160"/>
                <a:gd name="T54" fmla="*/ 131 w 244"/>
                <a:gd name="T55" fmla="*/ 85 h 160"/>
                <a:gd name="T56" fmla="*/ 134 w 244"/>
                <a:gd name="T57" fmla="*/ 88 h 160"/>
                <a:gd name="T58" fmla="*/ 137 w 244"/>
                <a:gd name="T59" fmla="*/ 90 h 160"/>
                <a:gd name="T60" fmla="*/ 139 w 244"/>
                <a:gd name="T61" fmla="*/ 93 h 160"/>
                <a:gd name="T62" fmla="*/ 141 w 244"/>
                <a:gd name="T63" fmla="*/ 95 h 160"/>
                <a:gd name="T64" fmla="*/ 142 w 244"/>
                <a:gd name="T65" fmla="*/ 98 h 160"/>
                <a:gd name="T66" fmla="*/ 144 w 244"/>
                <a:gd name="T67" fmla="*/ 101 h 160"/>
                <a:gd name="T68" fmla="*/ 145 w 244"/>
                <a:gd name="T69" fmla="*/ 105 h 160"/>
                <a:gd name="T70" fmla="*/ 146 w 244"/>
                <a:gd name="T71" fmla="*/ 109 h 160"/>
                <a:gd name="T72" fmla="*/ 147 w 244"/>
                <a:gd name="T73" fmla="*/ 112 h 160"/>
                <a:gd name="T74" fmla="*/ 147 w 244"/>
                <a:gd name="T75" fmla="*/ 116 h 160"/>
                <a:gd name="T76" fmla="*/ 147 w 244"/>
                <a:gd name="T77" fmla="*/ 118 h 160"/>
                <a:gd name="T78" fmla="*/ 147 w 244"/>
                <a:gd name="T79" fmla="*/ 119 h 160"/>
                <a:gd name="T80" fmla="*/ 147 w 244"/>
                <a:gd name="T81" fmla="*/ 121 h 160"/>
                <a:gd name="T82" fmla="*/ 146 w 244"/>
                <a:gd name="T83" fmla="*/ 122 h 160"/>
                <a:gd name="T84" fmla="*/ 146 w 244"/>
                <a:gd name="T85" fmla="*/ 124 h 160"/>
                <a:gd name="T86" fmla="*/ 146 w 244"/>
                <a:gd name="T87" fmla="*/ 126 h 160"/>
                <a:gd name="T88" fmla="*/ 145 w 244"/>
                <a:gd name="T89" fmla="*/ 127 h 160"/>
                <a:gd name="T90" fmla="*/ 144 w 244"/>
                <a:gd name="T91" fmla="*/ 129 h 160"/>
                <a:gd name="T92" fmla="*/ 191 w 244"/>
                <a:gd name="T93" fmla="*/ 159 h 160"/>
                <a:gd name="T94" fmla="*/ 157 w 244"/>
                <a:gd name="T95" fmla="*/ 102 h 160"/>
                <a:gd name="T96" fmla="*/ 243 w 244"/>
                <a:gd name="T97" fmla="*/ 5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4" h="160">
                  <a:moveTo>
                    <a:pt x="243" y="53"/>
                  </a:moveTo>
                  <a:lnTo>
                    <a:pt x="137" y="69"/>
                  </a:lnTo>
                  <a:lnTo>
                    <a:pt x="128" y="0"/>
                  </a:lnTo>
                  <a:lnTo>
                    <a:pt x="101" y="67"/>
                  </a:lnTo>
                  <a:lnTo>
                    <a:pt x="0" y="36"/>
                  </a:lnTo>
                  <a:lnTo>
                    <a:pt x="83" y="89"/>
                  </a:lnTo>
                  <a:lnTo>
                    <a:pt x="85" y="88"/>
                  </a:lnTo>
                  <a:lnTo>
                    <a:pt x="86" y="87"/>
                  </a:lnTo>
                  <a:lnTo>
                    <a:pt x="88" y="86"/>
                  </a:lnTo>
                  <a:lnTo>
                    <a:pt x="89" y="85"/>
                  </a:lnTo>
                  <a:lnTo>
                    <a:pt x="91" y="84"/>
                  </a:lnTo>
                  <a:lnTo>
                    <a:pt x="92" y="83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7" y="81"/>
                  </a:lnTo>
                  <a:lnTo>
                    <a:pt x="99" y="80"/>
                  </a:lnTo>
                  <a:lnTo>
                    <a:pt x="101" y="80"/>
                  </a:lnTo>
                  <a:lnTo>
                    <a:pt x="102" y="79"/>
                  </a:lnTo>
                  <a:lnTo>
                    <a:pt x="104" y="79"/>
                  </a:lnTo>
                  <a:lnTo>
                    <a:pt x="105" y="79"/>
                  </a:lnTo>
                  <a:lnTo>
                    <a:pt x="107" y="79"/>
                  </a:lnTo>
                  <a:lnTo>
                    <a:pt x="109" y="79"/>
                  </a:lnTo>
                  <a:lnTo>
                    <a:pt x="113" y="79"/>
                  </a:lnTo>
                  <a:lnTo>
                    <a:pt x="117" y="79"/>
                  </a:lnTo>
                  <a:lnTo>
                    <a:pt x="121" y="80"/>
                  </a:lnTo>
                  <a:lnTo>
                    <a:pt x="124" y="82"/>
                  </a:lnTo>
                  <a:lnTo>
                    <a:pt x="128" y="83"/>
                  </a:lnTo>
                  <a:lnTo>
                    <a:pt x="131" y="85"/>
                  </a:lnTo>
                  <a:lnTo>
                    <a:pt x="134" y="88"/>
                  </a:lnTo>
                  <a:lnTo>
                    <a:pt x="137" y="90"/>
                  </a:lnTo>
                  <a:lnTo>
                    <a:pt x="139" y="93"/>
                  </a:lnTo>
                  <a:lnTo>
                    <a:pt x="141" y="95"/>
                  </a:lnTo>
                  <a:lnTo>
                    <a:pt x="142" y="98"/>
                  </a:lnTo>
                  <a:lnTo>
                    <a:pt x="144" y="101"/>
                  </a:lnTo>
                  <a:lnTo>
                    <a:pt x="145" y="105"/>
                  </a:lnTo>
                  <a:lnTo>
                    <a:pt x="146" y="109"/>
                  </a:lnTo>
                  <a:lnTo>
                    <a:pt x="147" y="112"/>
                  </a:lnTo>
                  <a:lnTo>
                    <a:pt x="147" y="116"/>
                  </a:lnTo>
                  <a:lnTo>
                    <a:pt x="147" y="118"/>
                  </a:lnTo>
                  <a:lnTo>
                    <a:pt x="147" y="119"/>
                  </a:lnTo>
                  <a:lnTo>
                    <a:pt x="147" y="121"/>
                  </a:lnTo>
                  <a:lnTo>
                    <a:pt x="146" y="122"/>
                  </a:lnTo>
                  <a:lnTo>
                    <a:pt x="146" y="124"/>
                  </a:lnTo>
                  <a:lnTo>
                    <a:pt x="146" y="126"/>
                  </a:lnTo>
                  <a:lnTo>
                    <a:pt x="145" y="127"/>
                  </a:lnTo>
                  <a:lnTo>
                    <a:pt x="144" y="129"/>
                  </a:lnTo>
                  <a:lnTo>
                    <a:pt x="191" y="159"/>
                  </a:lnTo>
                  <a:lnTo>
                    <a:pt x="157" y="102"/>
                  </a:lnTo>
                  <a:lnTo>
                    <a:pt x="243" y="53"/>
                  </a:lnTo>
                </a:path>
              </a:pathLst>
            </a:custGeom>
            <a:solidFill>
              <a:srgbClr val="FF7D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810" name="Freeform 1034"/>
            <p:cNvSpPr>
              <a:spLocks/>
            </p:cNvSpPr>
            <p:nvPr/>
          </p:nvSpPr>
          <p:spPr bwMode="auto">
            <a:xfrm>
              <a:off x="5064" y="226"/>
              <a:ext cx="245" cy="165"/>
            </a:xfrm>
            <a:custGeom>
              <a:avLst/>
              <a:gdLst>
                <a:gd name="T0" fmla="*/ 146 w 245"/>
                <a:gd name="T1" fmla="*/ 164 h 165"/>
                <a:gd name="T2" fmla="*/ 190 w 245"/>
                <a:gd name="T3" fmla="*/ 38 h 165"/>
                <a:gd name="T4" fmla="*/ 190 w 245"/>
                <a:gd name="T5" fmla="*/ 164 h 165"/>
                <a:gd name="T6" fmla="*/ 244 w 245"/>
                <a:gd name="T7" fmla="*/ 164 h 165"/>
                <a:gd name="T8" fmla="*/ 244 w 245"/>
                <a:gd name="T9" fmla="*/ 0 h 165"/>
                <a:gd name="T10" fmla="*/ 159 w 245"/>
                <a:gd name="T11" fmla="*/ 0 h 165"/>
                <a:gd name="T12" fmla="*/ 122 w 245"/>
                <a:gd name="T13" fmla="*/ 109 h 165"/>
                <a:gd name="T14" fmla="*/ 85 w 245"/>
                <a:gd name="T15" fmla="*/ 0 h 165"/>
                <a:gd name="T16" fmla="*/ 0 w 245"/>
                <a:gd name="T17" fmla="*/ 0 h 165"/>
                <a:gd name="T18" fmla="*/ 0 w 245"/>
                <a:gd name="T19" fmla="*/ 164 h 165"/>
                <a:gd name="T20" fmla="*/ 55 w 245"/>
                <a:gd name="T21" fmla="*/ 164 h 165"/>
                <a:gd name="T22" fmla="*/ 55 w 245"/>
                <a:gd name="T23" fmla="*/ 38 h 165"/>
                <a:gd name="T24" fmla="*/ 98 w 245"/>
                <a:gd name="T25" fmla="*/ 164 h 165"/>
                <a:gd name="T26" fmla="*/ 146 w 245"/>
                <a:gd name="T27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165">
                  <a:moveTo>
                    <a:pt x="146" y="164"/>
                  </a:moveTo>
                  <a:lnTo>
                    <a:pt x="190" y="38"/>
                  </a:lnTo>
                  <a:lnTo>
                    <a:pt x="190" y="164"/>
                  </a:lnTo>
                  <a:lnTo>
                    <a:pt x="244" y="164"/>
                  </a:lnTo>
                  <a:lnTo>
                    <a:pt x="244" y="0"/>
                  </a:lnTo>
                  <a:lnTo>
                    <a:pt x="159" y="0"/>
                  </a:lnTo>
                  <a:lnTo>
                    <a:pt x="122" y="109"/>
                  </a:lnTo>
                  <a:lnTo>
                    <a:pt x="85" y="0"/>
                  </a:lnTo>
                  <a:lnTo>
                    <a:pt x="0" y="0"/>
                  </a:lnTo>
                  <a:lnTo>
                    <a:pt x="0" y="164"/>
                  </a:lnTo>
                  <a:lnTo>
                    <a:pt x="55" y="164"/>
                  </a:lnTo>
                  <a:lnTo>
                    <a:pt x="55" y="38"/>
                  </a:lnTo>
                  <a:lnTo>
                    <a:pt x="98" y="164"/>
                  </a:lnTo>
                  <a:lnTo>
                    <a:pt x="146" y="164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6811" name="Rectangle 1035"/>
          <p:cNvSpPr>
            <a:spLocks noChangeArrowheads="1"/>
          </p:cNvSpPr>
          <p:nvPr/>
        </p:nvSpPr>
        <p:spPr bwMode="auto">
          <a:xfrm>
            <a:off x="3200400" y="5638800"/>
            <a:ext cx="28448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000099"/>
                </a:solidFill>
                <a:latin typeface="Trebuchet MS" panose="020B0603020202020204" pitchFamily="34" charset="0"/>
              </a:rPr>
              <a:t>From Dr. Vinton Cerf, </a:t>
            </a:r>
          </a:p>
          <a:p>
            <a:pPr eaLnBrk="0" hangingPunct="0"/>
            <a:r>
              <a:rPr lang="en-US" altLang="en-US" sz="2000" b="1">
                <a:solidFill>
                  <a:srgbClr val="000099"/>
                </a:solidFill>
                <a:latin typeface="Trebuchet MS" panose="020B0603020202020204" pitchFamily="34" charset="0"/>
              </a:rPr>
              <a:t>Co-Creator of TCP/IP</a:t>
            </a:r>
          </a:p>
        </p:txBody>
      </p:sp>
      <p:pic>
        <p:nvPicPr>
          <p:cNvPr id="76812" name="Picture 1036" descr="Y:\slater\ISOC\History\vint_cerf_pics_from_ditto_files\142101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419600"/>
            <a:ext cx="1196975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13" name="Picture 1037" descr="Y:\slater\Internet-related_pics\internet_p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48200"/>
            <a:ext cx="2743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66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475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1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312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235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08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305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749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066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725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85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772400" cy="1143000"/>
          </a:xfrm>
        </p:spPr>
        <p:txBody>
          <a:bodyPr/>
          <a:lstStyle/>
          <a:p>
            <a:r>
              <a:rPr lang="en-US" altLang="en-US"/>
              <a:t>Brief History of the Internet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7772400" cy="4876800"/>
          </a:xfrm>
        </p:spPr>
        <p:txBody>
          <a:bodyPr/>
          <a:lstStyle/>
          <a:p>
            <a:r>
              <a:rPr lang="en-US" altLang="en-US" sz="2400"/>
              <a:t>1968 - DARPA </a:t>
            </a:r>
            <a:r>
              <a:rPr lang="en-US" altLang="en-US" sz="1800"/>
              <a:t>(Defense Advanced Research Projects Agency) </a:t>
            </a:r>
            <a:r>
              <a:rPr lang="en-US" altLang="en-US" sz="2400"/>
              <a:t>contracts with BBN</a:t>
            </a:r>
            <a:r>
              <a:rPr lang="en-US" altLang="en-US" sz="1800"/>
              <a:t> (Bolt, Beranek &amp; Newman) </a:t>
            </a:r>
            <a:r>
              <a:rPr lang="en-US" altLang="en-US" sz="2400"/>
              <a:t>to create ARPAnet</a:t>
            </a:r>
          </a:p>
          <a:p>
            <a:r>
              <a:rPr lang="en-US" altLang="en-US" sz="2400"/>
              <a:t>1970 - First five nodes: </a:t>
            </a:r>
          </a:p>
          <a:p>
            <a:pPr lvl="1">
              <a:lnSpc>
                <a:spcPct val="70000"/>
              </a:lnSpc>
            </a:pPr>
            <a:r>
              <a:rPr lang="en-US" altLang="en-US" sz="1800"/>
              <a:t>UCLA</a:t>
            </a:r>
          </a:p>
          <a:p>
            <a:pPr lvl="1">
              <a:lnSpc>
                <a:spcPct val="70000"/>
              </a:lnSpc>
            </a:pPr>
            <a:r>
              <a:rPr lang="en-US" altLang="en-US" sz="1800"/>
              <a:t>Stanford</a:t>
            </a:r>
          </a:p>
          <a:p>
            <a:pPr lvl="1">
              <a:lnSpc>
                <a:spcPct val="70000"/>
              </a:lnSpc>
            </a:pPr>
            <a:r>
              <a:rPr lang="en-US" altLang="en-US" sz="1800"/>
              <a:t>UC Santa Barbara</a:t>
            </a:r>
          </a:p>
          <a:p>
            <a:pPr lvl="1">
              <a:lnSpc>
                <a:spcPct val="70000"/>
              </a:lnSpc>
            </a:pPr>
            <a:r>
              <a:rPr lang="en-US" altLang="en-US" sz="1800"/>
              <a:t>U of Utah, and </a:t>
            </a:r>
          </a:p>
          <a:p>
            <a:pPr lvl="1">
              <a:lnSpc>
                <a:spcPct val="70000"/>
              </a:lnSpc>
            </a:pPr>
            <a:r>
              <a:rPr lang="en-US" altLang="en-US" sz="1800"/>
              <a:t>BBN</a:t>
            </a:r>
          </a:p>
          <a:p>
            <a:r>
              <a:rPr lang="en-US" altLang="en-US" sz="2400"/>
              <a:t>1974 - TCP specification by Vint Cerf</a:t>
            </a:r>
          </a:p>
          <a:p>
            <a:r>
              <a:rPr lang="en-US" altLang="en-US" sz="2400"/>
              <a:t>1984 – On January 1, the Internet with its 1000 hosts converts en masse to using TCP/IP for its messaging</a:t>
            </a:r>
          </a:p>
        </p:txBody>
      </p:sp>
      <p:pic>
        <p:nvPicPr>
          <p:cNvPr id="78852" name="Picture 4" descr="D:\slater_forrest\ISOC\isocmemb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68"/>
          <a:stretch>
            <a:fillRect/>
          </a:stretch>
        </p:blipFill>
        <p:spPr bwMode="auto">
          <a:xfrm>
            <a:off x="8615364" y="5653088"/>
            <a:ext cx="15208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3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372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289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959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644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51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385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539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660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553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8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Network Address Example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705226" y="1905001"/>
            <a:ext cx="31983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>
                <a:latin typeface="Arial" panose="020B0604020202020204" pitchFamily="34" charset="0"/>
              </a:rPr>
              <a:t>Host address: 192.252.12.14</a:t>
            </a:r>
          </a:p>
          <a:p>
            <a:pPr eaLnBrk="0" hangingPunct="0"/>
            <a:r>
              <a:rPr lang="en-GB" altLang="en-US">
                <a:latin typeface="Arial" panose="020B0604020202020204" pitchFamily="34" charset="0"/>
              </a:rPr>
              <a:t>Subnet mask:  255.255.255.0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881314" y="3116263"/>
            <a:ext cx="701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141663" y="3962400"/>
            <a:ext cx="60690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en-US">
                <a:latin typeface="Courier New" panose="02070309020205020404" pitchFamily="49" charset="0"/>
              </a:rPr>
              <a:t>11000000.11111100.00001100.00001110</a:t>
            </a:r>
          </a:p>
          <a:p>
            <a:pPr eaLnBrk="0" hangingPunct="0"/>
            <a:r>
              <a:rPr lang="en-GB" altLang="en-US">
                <a:latin typeface="Courier New" panose="02070309020205020404" pitchFamily="49" charset="0"/>
              </a:rPr>
              <a:t>11111111.11111111.11111111.00000000</a:t>
            </a:r>
          </a:p>
          <a:p>
            <a:pPr eaLnBrk="0" hangingPunct="0"/>
            <a:endParaRPr lang="en-GB" altLang="en-US">
              <a:latin typeface="Courier New" panose="02070309020205020404" pitchFamily="49" charset="0"/>
            </a:endParaRPr>
          </a:p>
          <a:p>
            <a:pPr eaLnBrk="0" hangingPunct="0"/>
            <a:r>
              <a:rPr lang="en-GB" altLang="en-US">
                <a:latin typeface="Courier New" panose="02070309020205020404" pitchFamily="49" charset="0"/>
              </a:rPr>
              <a:t>11000000.11111100.00001100.00000000</a:t>
            </a:r>
          </a:p>
          <a:p>
            <a:pPr eaLnBrk="0" hangingPunct="0"/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3282951" y="5562600"/>
            <a:ext cx="590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227264" y="2971800"/>
            <a:ext cx="75263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en-US">
                <a:latin typeface="Arial" panose="020B0604020202020204" pitchFamily="34" charset="0"/>
              </a:rPr>
              <a:t>To obtain the network address, AND the host IP with its subnet mask:</a:t>
            </a: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3282951" y="4953000"/>
            <a:ext cx="590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804988" y="3962400"/>
            <a:ext cx="11336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>
                <a:latin typeface="Arial" panose="020B0604020202020204" pitchFamily="34" charset="0"/>
              </a:rPr>
              <a:t>Host IP:</a:t>
            </a:r>
          </a:p>
          <a:p>
            <a:pPr eaLnBrk="0" hangingPunct="0"/>
            <a:r>
              <a:rPr lang="en-GB" altLang="en-US">
                <a:latin typeface="Arial" panose="020B0604020202020204" pitchFamily="34" charset="0"/>
              </a:rPr>
              <a:t>Mask:</a:t>
            </a:r>
          </a:p>
          <a:p>
            <a:pPr eaLnBrk="0" hangingPunct="0"/>
            <a:endParaRPr lang="en-GB" altLang="en-US">
              <a:latin typeface="Arial" panose="020B0604020202020204" pitchFamily="34" charset="0"/>
            </a:endParaRPr>
          </a:p>
          <a:p>
            <a:pPr eaLnBrk="0" hangingPunct="0"/>
            <a:r>
              <a:rPr lang="en-GB" altLang="en-US">
                <a:latin typeface="Arial" panose="020B0604020202020204" pitchFamily="34" charset="0"/>
              </a:rPr>
              <a:t>Net addr:</a:t>
            </a:r>
          </a:p>
          <a:p>
            <a:pPr eaLnBrk="0" hangingPunct="0"/>
            <a:endParaRPr lang="en-GB" altLang="en-US">
              <a:latin typeface="Arial" panose="020B0604020202020204" pitchFamily="34" charset="0"/>
            </a:endParaRPr>
          </a:p>
          <a:p>
            <a:pPr eaLnBrk="0" hangingPunct="0"/>
            <a:r>
              <a:rPr lang="en-GB" altLang="en-US">
                <a:latin typeface="Arial" panose="020B0604020202020204" pitchFamily="34" charset="0"/>
              </a:rPr>
              <a:t>which is: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197225" y="5791200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>
                <a:latin typeface="Arial" panose="020B0604020202020204" pitchFamily="34" charset="0"/>
              </a:rPr>
              <a:t>192.152.12.0</a:t>
            </a:r>
          </a:p>
        </p:txBody>
      </p:sp>
    </p:spTree>
    <p:extLst>
      <p:ext uri="{BB962C8B-B14F-4D97-AF65-F5344CB8AC3E}">
        <p14:creationId xmlns:p14="http://schemas.microsoft.com/office/powerpoint/2010/main" val="21337947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742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138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31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TCP/IP Addresses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0" y="1981200"/>
            <a:ext cx="71755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Every host on the Internet must have a unique IP address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IP address is a 32-bit number which we write in dotted decimal notation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first part of the IP address is the network address  – the remainder is the host ID</a:t>
            </a:r>
          </a:p>
          <a:p>
            <a:pPr>
              <a:lnSpc>
                <a:spcPct val="90000"/>
              </a:lnSpc>
            </a:pPr>
            <a:r>
              <a:rPr lang="en-GB" altLang="en-US"/>
              <a:t>A subnet mask is used to determine the network address from a IP host address</a:t>
            </a:r>
          </a:p>
          <a:p>
            <a:pPr>
              <a:lnSpc>
                <a:spcPct val="90000"/>
              </a:lnSpc>
            </a:pPr>
            <a:r>
              <a:rPr lang="en-GB" altLang="en-US"/>
              <a:t>All hosts on the same network are configured with the same subnet mask</a:t>
            </a:r>
          </a:p>
          <a:p>
            <a:pPr>
              <a:lnSpc>
                <a:spcPct val="90000"/>
              </a:lnSpc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933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Obtaining an Internet Network Address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0" y="1981200"/>
            <a:ext cx="71755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IP network addresses must be unique, or the Internet will not be stable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The Internet Network Information Centre (InterNIC) was originally responsible for issuing Internet network addresses</a:t>
            </a:r>
          </a:p>
          <a:p>
            <a:pPr>
              <a:lnSpc>
                <a:spcPct val="90000"/>
              </a:lnSpc>
            </a:pPr>
            <a:r>
              <a:rPr lang="en-GB" altLang="en-US"/>
              <a:t>Today, the Internet Assigned Number Authority (IANA) issues network addresses to Information Service Providers (ISPs)</a:t>
            </a:r>
          </a:p>
          <a:p>
            <a:pPr>
              <a:lnSpc>
                <a:spcPct val="90000"/>
              </a:lnSpc>
            </a:pPr>
            <a:r>
              <a:rPr lang="en-GB" altLang="en-US"/>
              <a:t>ISPs split networks up into subnets and sell them on to their customers</a:t>
            </a:r>
          </a:p>
          <a:p>
            <a:pPr>
              <a:lnSpc>
                <a:spcPct val="90000"/>
              </a:lnSpc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41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Name System (DNS)</a:t>
            </a:r>
            <a:endParaRPr lang="en-GB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IP addresses are used to identify hosts on a TCP/IP network</a:t>
            </a:r>
          </a:p>
          <a:p>
            <a:r>
              <a:rPr lang="en-US" altLang="en-US"/>
              <a:t>Example: 134.220.1.9</a:t>
            </a:r>
          </a:p>
          <a:p>
            <a:r>
              <a:rPr lang="en-US" altLang="en-US"/>
              <a:t>Numbers are not ‘friendly’ – people prefer names</a:t>
            </a:r>
          </a:p>
          <a:p>
            <a:r>
              <a:rPr lang="en-US" altLang="en-US"/>
              <a:t>DNS is a protocol used to map IP addresses to textual names</a:t>
            </a:r>
          </a:p>
          <a:p>
            <a:r>
              <a:rPr lang="en-US" altLang="en-US"/>
              <a:t>E.g. www.wlv.ac.uk maps to 134.220.1.9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84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on the Internet</a:t>
            </a:r>
            <a:endParaRPr lang="en-GB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1" y="1828800"/>
            <a:ext cx="7173913" cy="6556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/>
              <a:t>DNS names have a hierarchical structure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/>
              <a:t>Example:  www.wlv.ac.uk</a:t>
            </a:r>
            <a:endParaRPr lang="en-GB" alt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149725" y="3716339"/>
            <a:ext cx="522900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com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900613" y="3716339"/>
            <a:ext cx="433132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net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5629275" y="3716339"/>
            <a:ext cx="393056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 fr 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6229351" y="3716339"/>
            <a:ext cx="492443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 </a:t>
            </a:r>
            <a:r>
              <a:rPr lang="en-US" altLang="en-US" sz="1400" b="1">
                <a:latin typeface="Arial" panose="020B0604020202020204" pitchFamily="34" charset="0"/>
              </a:rPr>
              <a:t>uk </a:t>
            </a:r>
            <a:endParaRPr lang="en-GB" altLang="en-US" sz="1400" b="1">
              <a:latin typeface="Arial" panose="020B0604020202020204" pitchFamily="34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6892925" y="3716339"/>
            <a:ext cx="473206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 us 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5364163" y="2852739"/>
            <a:ext cx="10983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>
                <a:latin typeface="Arial" panose="020B0604020202020204" pitchFamily="34" charset="0"/>
              </a:rPr>
              <a:t>Root Level</a:t>
            </a:r>
            <a:endParaRPr lang="en-GB" altLang="en-US" sz="1400" b="1">
              <a:latin typeface="Arial" panose="020B0604020202020204" pitchFamily="34" charset="0"/>
            </a:endParaRP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5895975" y="4581526"/>
            <a:ext cx="482824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>
                <a:latin typeface="Arial" panose="020B0604020202020204" pitchFamily="34" charset="0"/>
              </a:rPr>
              <a:t> ac </a:t>
            </a:r>
            <a:endParaRPr lang="en-GB" altLang="en-US" sz="1400" b="1">
              <a:latin typeface="Arial" panose="020B0604020202020204" pitchFamily="34" charset="0"/>
            </a:endParaRP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6562725" y="4581526"/>
            <a:ext cx="473206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 co 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5032375" y="5445125"/>
            <a:ext cx="630238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aston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6694488" y="5445125"/>
            <a:ext cx="679450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  </a:t>
            </a:r>
            <a:r>
              <a:rPr lang="en-US" altLang="en-US" sz="1400" b="1">
                <a:latin typeface="Arial" panose="020B0604020202020204" pitchFamily="34" charset="0"/>
              </a:rPr>
              <a:t>wlv</a:t>
            </a:r>
            <a:r>
              <a:rPr lang="en-US" altLang="en-US" sz="1400">
                <a:latin typeface="Arial" panose="020B0604020202020204" pitchFamily="34" charset="0"/>
              </a:rPr>
              <a:t>  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5830888" y="5445126"/>
            <a:ext cx="609398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staffs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>
            <a:off x="5830888" y="3213100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5830889" y="3213100"/>
            <a:ext cx="598487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5830888" y="3213100"/>
            <a:ext cx="1262062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4" name="Line 18"/>
          <p:cNvSpPr>
            <a:spLocks noChangeShapeType="1"/>
          </p:cNvSpPr>
          <p:nvPr/>
        </p:nvSpPr>
        <p:spPr bwMode="auto">
          <a:xfrm flipH="1">
            <a:off x="5099050" y="3213100"/>
            <a:ext cx="731838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 flipH="1">
            <a:off x="4368800" y="3213100"/>
            <a:ext cx="1462088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H="1">
            <a:off x="6162675" y="4076701"/>
            <a:ext cx="266700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7" name="Line 21"/>
          <p:cNvSpPr>
            <a:spLocks noChangeShapeType="1"/>
          </p:cNvSpPr>
          <p:nvPr/>
        </p:nvSpPr>
        <p:spPr bwMode="auto">
          <a:xfrm>
            <a:off x="6429375" y="4076701"/>
            <a:ext cx="331788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6429376" y="4076701"/>
            <a:ext cx="995363" cy="504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 flipH="1">
            <a:off x="5497513" y="4076701"/>
            <a:ext cx="931862" cy="504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5830889" y="3213100"/>
            <a:ext cx="2060575" cy="503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1" name="Line 25"/>
          <p:cNvSpPr>
            <a:spLocks noChangeShapeType="1"/>
          </p:cNvSpPr>
          <p:nvPr/>
        </p:nvSpPr>
        <p:spPr bwMode="auto">
          <a:xfrm flipH="1">
            <a:off x="3636964" y="3213100"/>
            <a:ext cx="2193925" cy="503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6096000" y="4941889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>
            <a:off x="6096000" y="4941889"/>
            <a:ext cx="865188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H="1">
            <a:off x="5299076" y="4941889"/>
            <a:ext cx="796925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>
            <a:off x="6096001" y="4941889"/>
            <a:ext cx="1795463" cy="503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6" name="Line 30"/>
          <p:cNvSpPr>
            <a:spLocks noChangeShapeType="1"/>
          </p:cNvSpPr>
          <p:nvPr/>
        </p:nvSpPr>
        <p:spPr bwMode="auto">
          <a:xfrm flipH="1">
            <a:off x="4567238" y="4941889"/>
            <a:ext cx="1528762" cy="5032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7" name="Text Box 31"/>
          <p:cNvSpPr txBox="1">
            <a:spLocks noChangeArrowheads="1"/>
          </p:cNvSpPr>
          <p:nvPr/>
        </p:nvSpPr>
        <p:spPr bwMode="auto">
          <a:xfrm>
            <a:off x="7424739" y="6092826"/>
            <a:ext cx="582211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  ftp  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6761163" y="6092826"/>
            <a:ext cx="603050" cy="3077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>
                <a:latin typeface="Arial" panose="020B0604020202020204" pitchFamily="34" charset="0"/>
              </a:rPr>
              <a:t>www</a:t>
            </a:r>
            <a:endParaRPr lang="en-GB" altLang="en-US" sz="1400" b="1">
              <a:latin typeface="Arial" panose="020B0604020202020204" pitchFamily="34" charset="0"/>
            </a:endParaRPr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6096001" y="6092825"/>
            <a:ext cx="620713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>
                <a:latin typeface="Arial" panose="020B0604020202020204" pitchFamily="34" charset="0"/>
              </a:rPr>
              <a:t> clun </a:t>
            </a:r>
            <a:endParaRPr lang="en-GB" altLang="en-US" sz="1400">
              <a:latin typeface="Arial" panose="020B0604020202020204" pitchFamily="34" charset="0"/>
            </a:endParaRPr>
          </a:p>
        </p:txBody>
      </p:sp>
      <p:sp>
        <p:nvSpPr>
          <p:cNvPr id="91170" name="Line 34"/>
          <p:cNvSpPr>
            <a:spLocks noChangeShapeType="1"/>
          </p:cNvSpPr>
          <p:nvPr/>
        </p:nvSpPr>
        <p:spPr bwMode="auto">
          <a:xfrm>
            <a:off x="6961188" y="5805489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>
            <a:off x="6961189" y="5805489"/>
            <a:ext cx="66357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72" name="Line 36"/>
          <p:cNvSpPr>
            <a:spLocks noChangeShapeType="1"/>
          </p:cNvSpPr>
          <p:nvPr/>
        </p:nvSpPr>
        <p:spPr bwMode="auto">
          <a:xfrm flipH="1">
            <a:off x="6361114" y="5805489"/>
            <a:ext cx="60007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73" name="Text Box 37"/>
          <p:cNvSpPr txBox="1">
            <a:spLocks noChangeArrowheads="1"/>
          </p:cNvSpPr>
          <p:nvPr/>
        </p:nvSpPr>
        <p:spPr bwMode="auto">
          <a:xfrm>
            <a:off x="8289926" y="3644900"/>
            <a:ext cx="21247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Arial" panose="020B0604020202020204" pitchFamily="34" charset="0"/>
              </a:rPr>
              <a:t>Top-level domain</a:t>
            </a:r>
            <a:endParaRPr lang="en-GB" altLang="en-US" sz="2000">
              <a:latin typeface="Arial" panose="020B0604020202020204" pitchFamily="34" charset="0"/>
            </a:endParaRPr>
          </a:p>
        </p:txBody>
      </p:sp>
      <p:sp>
        <p:nvSpPr>
          <p:cNvPr id="91174" name="Text Box 38"/>
          <p:cNvSpPr txBox="1">
            <a:spLocks noChangeArrowheads="1"/>
          </p:cNvSpPr>
          <p:nvPr/>
        </p:nvSpPr>
        <p:spPr bwMode="auto">
          <a:xfrm>
            <a:off x="8602664" y="4575175"/>
            <a:ext cx="16690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Arial" panose="020B0604020202020204" pitchFamily="34" charset="0"/>
              </a:rPr>
              <a:t>Second-level</a:t>
            </a:r>
          </a:p>
          <a:p>
            <a:pPr eaLnBrk="0" hangingPunct="0"/>
            <a:r>
              <a:rPr lang="en-US" altLang="en-US" sz="2000">
                <a:latin typeface="Arial" panose="020B0604020202020204" pitchFamily="34" charset="0"/>
              </a:rPr>
              <a:t>  domain</a:t>
            </a:r>
            <a:endParaRPr lang="en-GB" altLang="en-US" sz="2000">
              <a:latin typeface="Arial" panose="020B0604020202020204" pitchFamily="34" charset="0"/>
            </a:endParaRP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8602663" y="6015038"/>
            <a:ext cx="16514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>
                <a:latin typeface="Arial" panose="020B0604020202020204" pitchFamily="34" charset="0"/>
              </a:rPr>
              <a:t>Server name</a:t>
            </a:r>
            <a:endParaRPr lang="en-GB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2" ma:contentTypeDescription="Create a new document." ma:contentTypeScope="" ma:versionID="607c0016ddcdc6d8dce74a8843b43174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3984c9aaa21a942eebc8c95f5575fa7a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A3FB99-E4EB-4A37-88E0-3C4477BB7D2D}"/>
</file>

<file path=customXml/itemProps2.xml><?xml version="1.0" encoding="utf-8"?>
<ds:datastoreItem xmlns:ds="http://schemas.openxmlformats.org/officeDocument/2006/customXml" ds:itemID="{748BED32-348B-42D0-8724-88085914A55E}"/>
</file>

<file path=customXml/itemProps3.xml><?xml version="1.0" encoding="utf-8"?>
<ds:datastoreItem xmlns:ds="http://schemas.openxmlformats.org/officeDocument/2006/customXml" ds:itemID="{D2A35C71-14D3-4F8B-8011-11A03E8F3B29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839</Words>
  <Application>Microsoft Office PowerPoint</Application>
  <PresentationFormat>Widescreen</PresentationFormat>
  <Paragraphs>134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Trebuchet MS</vt:lpstr>
      <vt:lpstr>Office Theme</vt:lpstr>
      <vt:lpstr>PowerPoint Presentation</vt:lpstr>
      <vt:lpstr>What Is the Internet?</vt:lpstr>
      <vt:lpstr>What is the Internet?</vt:lpstr>
      <vt:lpstr>Brief History of the Internet</vt:lpstr>
      <vt:lpstr>Network Address Example</vt:lpstr>
      <vt:lpstr>TCP/IP Addresses</vt:lpstr>
      <vt:lpstr>Obtaining an Internet Network Address</vt:lpstr>
      <vt:lpstr>Domain Name System (DNS)</vt:lpstr>
      <vt:lpstr>DNS on the Internet</vt:lpstr>
      <vt:lpstr>Internet Email Addresses</vt:lpstr>
      <vt:lpstr>Hypertext Transfer Protocol (HTTP)</vt:lpstr>
      <vt:lpstr>Uniform Resource Locator (URL)</vt:lpstr>
      <vt:lpstr>URL Defaults</vt:lpstr>
      <vt:lpstr>File Transfer Protocol (FTP)</vt:lpstr>
      <vt:lpstr>Telnet</vt:lpstr>
      <vt:lpstr>Some Port Assignments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2021-02-02T11:32:48Z</dcterms:created>
  <dcterms:modified xsi:type="dcterms:W3CDTF">2021-02-02T11:47:43Z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