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theme/themeOverride1.xml" ContentType="application/vnd.openxmlformats-officedocument.themeOverride+xml"/>
  <Override PartName="/ppt/ink/ink4.xml" ContentType="application/inkml+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 id="2147483776" r:id="rId4"/>
  </p:sldMasterIdLst>
  <p:notesMasterIdLst>
    <p:notesMasterId r:id="rId71"/>
  </p:notesMasterIdLst>
  <p:handoutMasterIdLst>
    <p:handoutMasterId r:id="rId72"/>
  </p:handoutMasterIdLst>
  <p:sldIdLst>
    <p:sldId id="257" r:id="rId5"/>
    <p:sldId id="326" r:id="rId6"/>
    <p:sldId id="327" r:id="rId7"/>
    <p:sldId id="328" r:id="rId8"/>
    <p:sldId id="330" r:id="rId9"/>
    <p:sldId id="352" r:id="rId10"/>
    <p:sldId id="331" r:id="rId11"/>
    <p:sldId id="351" r:id="rId12"/>
    <p:sldId id="332" r:id="rId13"/>
    <p:sldId id="333" r:id="rId14"/>
    <p:sldId id="335" r:id="rId15"/>
    <p:sldId id="336" r:id="rId16"/>
    <p:sldId id="338" r:id="rId17"/>
    <p:sldId id="339" r:id="rId18"/>
    <p:sldId id="340" r:id="rId19"/>
    <p:sldId id="341" r:id="rId20"/>
    <p:sldId id="342" r:id="rId21"/>
    <p:sldId id="343" r:id="rId22"/>
    <p:sldId id="350" r:id="rId23"/>
    <p:sldId id="345" r:id="rId24"/>
    <p:sldId id="346" r:id="rId25"/>
    <p:sldId id="347" r:id="rId26"/>
    <p:sldId id="348" r:id="rId27"/>
    <p:sldId id="349" r:id="rId28"/>
    <p:sldId id="337" r:id="rId29"/>
    <p:sldId id="353" r:id="rId30"/>
    <p:sldId id="354" r:id="rId31"/>
    <p:sldId id="344" r:id="rId32"/>
    <p:sldId id="355" r:id="rId33"/>
    <p:sldId id="356" r:id="rId34"/>
    <p:sldId id="371" r:id="rId35"/>
    <p:sldId id="373" r:id="rId36"/>
    <p:sldId id="374" r:id="rId37"/>
    <p:sldId id="370" r:id="rId38"/>
    <p:sldId id="375" r:id="rId39"/>
    <p:sldId id="376" r:id="rId40"/>
    <p:sldId id="377" r:id="rId41"/>
    <p:sldId id="378" r:id="rId42"/>
    <p:sldId id="357" r:id="rId43"/>
    <p:sldId id="358" r:id="rId44"/>
    <p:sldId id="359" r:id="rId45"/>
    <p:sldId id="360" r:id="rId46"/>
    <p:sldId id="361" r:id="rId47"/>
    <p:sldId id="372" r:id="rId48"/>
    <p:sldId id="362" r:id="rId49"/>
    <p:sldId id="364" r:id="rId50"/>
    <p:sldId id="365" r:id="rId51"/>
    <p:sldId id="366" r:id="rId52"/>
    <p:sldId id="368" r:id="rId53"/>
    <p:sldId id="367"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71" autoAdjust="0"/>
  </p:normalViewPr>
  <p:slideViewPr>
    <p:cSldViewPr>
      <p:cViewPr varScale="1">
        <p:scale>
          <a:sx n="85" d="100"/>
          <a:sy n="85" d="100"/>
        </p:scale>
        <p:origin x="948" y="84"/>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notesViewPr>
    <p:cSldViewPr>
      <p:cViewPr varScale="1">
        <p:scale>
          <a:sx n="52" d="100"/>
          <a:sy n="52" d="100"/>
        </p:scale>
        <p:origin x="-2808" y="-96"/>
      </p:cViewPr>
      <p:guideLst>
        <p:guide orient="horz" pos="2923"/>
        <p:guide pos="22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8.wmf"/><Relationship Id="rId4" Type="http://schemas.openxmlformats.org/officeDocument/2006/relationships/image" Target="../media/image43.png"/></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image" Target="../media/image56.png"/></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60AB44-D190-F663-F8FF-75CCF4AB667D}"/>
              </a:ext>
            </a:extLst>
          </p:cNvPr>
          <p:cNvSpPr>
            <a:spLocks noGrp="1"/>
          </p:cNvSpPr>
          <p:nvPr>
            <p:ph type="hdr" sz="quarter"/>
          </p:nvPr>
        </p:nvSpPr>
        <p:spPr>
          <a:xfrm>
            <a:off x="0" y="0"/>
            <a:ext cx="3032125" cy="463550"/>
          </a:xfrm>
          <a:prstGeom prst="rect">
            <a:avLst/>
          </a:prstGeom>
        </p:spPr>
        <p:txBody>
          <a:bodyPr vert="horz" wrap="square" lIns="93031" tIns="46516" rIns="93031" bIns="46516"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 name="Date Placeholder 2">
            <a:extLst>
              <a:ext uri="{FF2B5EF4-FFF2-40B4-BE49-F238E27FC236}">
                <a16:creationId xmlns:a16="http://schemas.microsoft.com/office/drawing/2014/main" id="{62FB94B7-1DFC-820E-5E54-AA1FA8B19D7C}"/>
              </a:ext>
            </a:extLst>
          </p:cNvPr>
          <p:cNvSpPr>
            <a:spLocks noGrp="1"/>
          </p:cNvSpPr>
          <p:nvPr>
            <p:ph type="dt" sz="quarter" idx="1"/>
          </p:nvPr>
        </p:nvSpPr>
        <p:spPr>
          <a:xfrm>
            <a:off x="3963988" y="0"/>
            <a:ext cx="3032125" cy="463550"/>
          </a:xfrm>
          <a:prstGeom prst="rect">
            <a:avLst/>
          </a:prstGeom>
        </p:spPr>
        <p:txBody>
          <a:bodyPr vert="horz" wrap="square" lIns="93031" tIns="46516" rIns="93031" bIns="46516" numCol="1" anchor="t" anchorCtr="0" compatLnSpc="1">
            <a:prstTxWarp prst="textNoShape">
              <a:avLst/>
            </a:prstTxWarp>
          </a:bodyPr>
          <a:lstStyle>
            <a:lvl1pPr algn="r" eaLnBrk="1" hangingPunct="1">
              <a:defRPr sz="1000">
                <a:latin typeface="Calibri" pitchFamily="34" charset="0"/>
              </a:defRPr>
            </a:lvl1pPr>
          </a:lstStyle>
          <a:p>
            <a:pPr>
              <a:defRPr/>
            </a:pPr>
            <a:fld id="{D896DBAC-C53E-4E89-A902-6A655D35B3A8}" type="datetimeFigureOut">
              <a:rPr lang="en-US"/>
              <a:pPr>
                <a:defRPr/>
              </a:pPr>
              <a:t>28-Nov-22</a:t>
            </a:fld>
            <a:endParaRPr lang="en-US"/>
          </a:p>
        </p:txBody>
      </p:sp>
      <p:sp>
        <p:nvSpPr>
          <p:cNvPr id="4" name="Footer Placeholder 3">
            <a:extLst>
              <a:ext uri="{FF2B5EF4-FFF2-40B4-BE49-F238E27FC236}">
                <a16:creationId xmlns:a16="http://schemas.microsoft.com/office/drawing/2014/main" id="{A3CC31C7-C29A-E9F7-FA97-EEE1529013C7}"/>
              </a:ext>
            </a:extLst>
          </p:cNvPr>
          <p:cNvSpPr>
            <a:spLocks noGrp="1"/>
          </p:cNvSpPr>
          <p:nvPr>
            <p:ph type="ftr" sz="quarter" idx="2"/>
          </p:nvPr>
        </p:nvSpPr>
        <p:spPr>
          <a:xfrm>
            <a:off x="0" y="8818563"/>
            <a:ext cx="3032125" cy="463550"/>
          </a:xfrm>
          <a:prstGeom prst="rect">
            <a:avLst/>
          </a:prstGeom>
        </p:spPr>
        <p:txBody>
          <a:bodyPr vert="horz" lIns="93031" tIns="46516" rIns="93031" bIns="46516" rtlCol="0" anchor="b"/>
          <a:lstStyle>
            <a:lvl1pPr algn="l" eaLnBrk="1" fontAlgn="auto" hangingPunct="1">
              <a:spcBef>
                <a:spcPts val="0"/>
              </a:spcBef>
              <a:spcAft>
                <a:spcPts val="0"/>
              </a:spcAft>
              <a:defRPr sz="1000">
                <a:latin typeface="+mn-lt"/>
              </a:defRPr>
            </a:lvl1pPr>
          </a:lstStyle>
          <a:p>
            <a:pPr>
              <a:defRPr/>
            </a:pPr>
            <a:endParaRPr lang="en-US"/>
          </a:p>
        </p:txBody>
      </p:sp>
      <p:sp>
        <p:nvSpPr>
          <p:cNvPr id="5" name="Slide Number Placeholder 4">
            <a:extLst>
              <a:ext uri="{FF2B5EF4-FFF2-40B4-BE49-F238E27FC236}">
                <a16:creationId xmlns:a16="http://schemas.microsoft.com/office/drawing/2014/main" id="{4606C18A-EDB2-F199-05F9-1165F70F3CC2}"/>
              </a:ext>
            </a:extLst>
          </p:cNvPr>
          <p:cNvSpPr>
            <a:spLocks noGrp="1"/>
          </p:cNvSpPr>
          <p:nvPr>
            <p:ph type="sldNum" sz="quarter" idx="3"/>
          </p:nvPr>
        </p:nvSpPr>
        <p:spPr>
          <a:xfrm>
            <a:off x="3963988" y="8818563"/>
            <a:ext cx="3032125" cy="463550"/>
          </a:xfrm>
          <a:prstGeom prst="rect">
            <a:avLst/>
          </a:prstGeom>
        </p:spPr>
        <p:txBody>
          <a:bodyPr vert="horz" wrap="square" lIns="93031" tIns="46516" rIns="93031" bIns="46516" numCol="1" anchor="b" anchorCtr="0" compatLnSpc="1">
            <a:prstTxWarp prst="textNoShape">
              <a:avLst/>
            </a:prstTxWarp>
          </a:bodyPr>
          <a:lstStyle>
            <a:lvl1pPr algn="r" eaLnBrk="1" hangingPunct="1">
              <a:defRPr sz="1000">
                <a:latin typeface="Calibri" panose="020F0502020204030204" pitchFamily="34" charset="0"/>
              </a:defRPr>
            </a:lvl1pPr>
          </a:lstStyle>
          <a:p>
            <a:pPr>
              <a:defRPr/>
            </a:pPr>
            <a:fld id="{8C594CF4-CF9A-4149-BE44-F30A2F87936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312" units="cm"/>
          <inkml:channel name="Y" type="integer" max="1872" units="cm"/>
          <inkml:channel name="T" type="integer" max="2.14748E9" units="dev"/>
        </inkml:traceFormat>
        <inkml:channelProperties>
          <inkml:channelProperty channel="X" name="resolution" value="96.27907" units="1/cm"/>
          <inkml:channelProperty channel="Y" name="resolution" value="96.99482" units="1/cm"/>
          <inkml:channelProperty channel="T" name="resolution" value="1" units="1/dev"/>
        </inkml:channelProperties>
      </inkml:inkSource>
      <inkml:timestamp xml:id="ts0" timeString="2022-09-09T03:33:21.950"/>
    </inkml:context>
    <inkml:brush xml:id="br0">
      <inkml:brushProperty name="width" value="0.05292" units="cm"/>
      <inkml:brushProperty name="height" value="0.05292" units="cm"/>
      <inkml:brushProperty name="color" value="#FF0000"/>
    </inkml:brush>
  </inkml:definitions>
  <inkml:trace contextRef="#ctx0" brushRef="#br0">14689 16128 0,'0'0'15,"0"0"1,0 0-16,0 0 0,0 0 0,0 0 0,0 0 0,0 0 0,0 0 0,0 0 0,0 0 0,0 0 0,0 0 0,0 0 0,0 0 0,0 0 0,0 0 16,0 0-16,0 0 0,0 0 0,0 0 0,0 0 0,0 0 0,0 0 0,0 0 0,0 0 0,0 0 0,0 0 15,0 0-15,0 0 0,0 0 0,0 0 0,0 0 0,0 0 0,0 0 16,0 0-16,0 0 0,0 0 16,0 0-16,0 16 0,0 17 15,16 16 1,0-1-16,1 17 15,-1 0-15,-16 0 16,0 0-16,16 33 16,1-1-16,-1 17 15,0 0-15,1-33 16,-1 98 0,0 81-16,1-81 15,-1-66-15,-16 1 16,0 16-16,0-32 15,0-17-15,0-16 16,0 16-16,0 0 16,0-32-1,0 0-15,0-1 16,0-15-16,0-1 16,0-15-16,0-17 15</inkml:trace>
  <inkml:trace contextRef="#ctx0" brushRef="#br0" timeOffset="1538.42">14934 16453 0,'0'0'0,"0"0"16,0 0-16,0 0 16,0 0-1,0 0-15,-17 0 16,1 0-16,-17 16 15,17 1-15,0-1 16,16 0-16,0-16 16,0 0-16,0 0 15,0 0 1,0 0-16,0 0 16,0 0-16,32 16 15,1 1-15,32 15 16,50-16-16,-1-16 15,1 17-15,-1-34 16,82 17 0,33 0-16,-33-16 15,-32 0-15,32 0 16,49-1-16,-49 1 16,-49 0-16,33-17 15,65-15-15,-49 48 16,33 0-1,49-33-15,-17 1 16,-81-1-16,32 1 16,17-1-16,-49 17 15,-33-17-15,0 1 16,33-1-16,-17 17 16,17 0-1,-49 0-15,-17 0 16,-16 16-16,0 0 15,-16 0-15,0 0 16,-33 0-16,16 0 16,-16 0-16,-16 0 15,0 0 1,-17 0-16,0 0 16,1 0-16,-17 0 15,0 0-15,0 0 16,0 0-16,0 0 15,0 0 1,0 0-16,0 0 16,16 32-16,0 0 15,1 1-15,-1 16 16,0 16-16,1 0 16,-17 0-16,0 32 15,16 17-15,-16 0 16,0-1-1,16-15-15,-16-1 16,0-15-16,0-1 16,0-16-16,0 0 15,0-16-15,0-1 16,0 1-16,0-16 16,0-17-1,0 0-15,0 0 16,0 1-16,0-1 15,0-16-15,0 0 16,0 0-16,0 16 16,-16 0-16,0 1 15,-1-1 1,-48 0-16,-33 0 16,0 1-16,-17 15 15,1-16-15,-17 17 16,-65 16-16,0-1 15,16-15-15,-98-1 16,-16 17 0,66 0-16,-34 0 15,33-1-15,49-15 16,33-1-16,-32 1 16,-18-1-16,34-15 15,16-1-15,0 0 16,-66 16-1,-32-15-15,82 15 16,-1-16-16,-15 17 16,15-1-16,33 1 15,1-33-15,-1 16 16,0-32-16,-32 16 16,16 32-1,32-15 1,34-17-16,-1 0 0,16 0 15,17 0-15,17 0 16,-1 0-16,17 0 16,-1 0-1,1 0-15,0 0 16,16 0-16,0 0 16,0 0-16,0 0 15,0 0-15,-17 0 16,-15 32-16,-1-16 15,33-16 1</inkml:trace>
</inkml:ink>
</file>

<file path=ppt/ink/ink2.xml><?xml version="1.0" encoding="utf-8"?>
<inkml:ink xmlns:inkml="http://www.w3.org/2003/InkML">
  <inkml:definitions>
    <inkml:context xml:id="ctx0">
      <inkml:inkSource xml:id="inkSrc0">
        <inkml:traceFormat>
          <inkml:channel name="X" type="integer" max="3312" units="cm"/>
          <inkml:channel name="Y" type="integer" max="1872" units="cm"/>
          <inkml:channel name="T" type="integer" max="2.14748E9" units="dev"/>
        </inkml:traceFormat>
        <inkml:channelProperties>
          <inkml:channelProperty channel="X" name="resolution" value="96.27907" units="1/cm"/>
          <inkml:channelProperty channel="Y" name="resolution" value="96.99482" units="1/cm"/>
          <inkml:channelProperty channel="T" name="resolution" value="1" units="1/dev"/>
        </inkml:channelProperties>
      </inkml:inkSource>
      <inkml:timestamp xml:id="ts0" timeString="2022-09-09T03:35:54.059"/>
    </inkml:context>
    <inkml:brush xml:id="br0">
      <inkml:brushProperty name="width" value="0.05292" units="cm"/>
      <inkml:brushProperty name="height" value="0.05292" units="cm"/>
      <inkml:brushProperty name="color" value="#FF0000"/>
    </inkml:brush>
  </inkml:definitions>
  <inkml:trace contextRef="#ctx0" brushRef="#br0">19771 10344 0,'0'0'0,"-16"0"16,0 0-16,-17 0 16,0 0-16,-16-16 15,0-1-15,-16 1 16,-66-16-16,0 32 16,17-17-1,0 1-15,-17-16 16,0 15-16,-16 17 15,0 0-15,49 0 16,-17 0-16,17 0 16,-32-16-16,-50 32 15,0 17 1,33-17-16,16 0 16,-16 17-16,-49-17 15,49 0-15,33 1 16,-1 15-16,-16 33 15,17-16-15,-17 16 16,0-16 0,33 16-16,0-17 15,33 17-15,0 17 16,-1-34-16,17 1 16,0 16-16,0 33 15,-16-17-15,16 0 16,0 17-1,-17 32-15,1-17 16,32-32-16,17 1 16,16 15-16,0-16 15,0 1-15,0-1 16,33 0-16,-1 17 16,17-17-1,17 0-15,-1 0 16,-16-16-16,17 17 15,32 15-15,16-16 16,0 1-16,1-17 16,-1 16-16,-16-16 15,49-16 1,66-1-16,-17 1 16,-65 0-16,-17-33 15,66 17-15,32-1 16,-48-16-16,-50 1 15,33-1-15,49 16 16,33-15 0,-33-1-16,-16 16 15,49 17-15,-49-16 16,-33-17-16,32 0 16,1 0-16,0 1 15,-17-1-15,-15 0 16,31-16-1,50 16-15,-49-16 16,-66 0-16,17 0 16,32 0-16,34-16 15,-34 16-15,-16-16 16,0 0-16,-16-1 16,65-15-1,0-33-15,-49 32 16,-32 1-16,15-1 15,67 1-15,-50-1 16,-49 17-16,0 0 16,0-33-16,0-16 15,16 0 1,50 0-16,-50 0 16,-32 0-16,-17 0 15,-16 0-15,0 16 16,0 17-16,-32-1 15,15 1-15,1-17 16,-17-32 0,1-17-16,-1-32 15,-16 17-15,-16 31 16,-1 1-16,1 16 16,0 0-16,-33-16 15,-17-33-15,1 17 16,-50-49-1,1-1-15,49 50 16,-1 32-16,1 0 16,-17-16-16,-32-1 15,-1-15-15,1 16 16,16-1-16,16 17 16,-16 0-1,-33 0-15,1 0 16,-17 17-16,32 15 15,17 1-15,16 15 16,1-15-16,15-1 16,1 17-16,-17-16 15,-48-1 1,-1 1-16,33-1 16,32 17-16,1 0 15,16-1-15,0 1 16,0 16-16,-33-16 15,17 0-15,-1-1 16,-15 17 0,-1-16-16,0 16 15,17-16-15,0 16 16,15 0-16,1 0 16,0 0-16,-32 0 15,-1 0-15,0 0 16,-16 16-1,-16 0-15,16 1 16,32-17-16,1 0 0,-17 16 16,1 0-1,-1 0-15,-33 1 0,-32 15 16,33 1 0,49-17-16,-17 16 15,17-15 1,-1-1-16,17 0 15,0 0-15,-16 1 16,16-1-16,-33 16 16,0 1-16,17-17 0,16 17 31,0 15-31,16-15 0,33-33 16</inkml:trace>
  <inkml:trace contextRef="#ctx0" brushRef="#br0" timeOffset="4414.14">15032 13724 0,'0'0'0,"-17"-17"16,1 1-16,0 16 16,-1 0-16,-32 0 15,17 16-15,-1 1 16,-16 15-1,0 17-15,-33 32 16,1 0-16,15-32 0,17 0 16,16-1-1,1 34-15,-1 48 16,0-17-16,1-15 16,15-17-16,17 17 31,0-17-31,0 33 0,17-1 15,-1-15-15,0 32 16,17-33-16,0 1 16,32 48-16,-16-16 15,0-32-15,33 48 16,0 0 0,-17-49-16,0-15 15,1-1-15,32 0 16,0 0-1,-16 1-15,16-1 0,16 16 16,0 1 0,17-17-16,49-16 15,-49 0-15,-17-16 0,-16-17 16,17 17 0,-1-16-16,49-1 15,-15-16-15,-34 1 16,0-1-16,17-16 31,16 16-31,33-16 0,-17-16 16,-48 0-16,-1-1 0,-32 1 15,32 0 1,50-17-16,-34 1 16,-31-17-16,15-16 15,0-16 1,-16-17-16,-49 17 15,17 16-15,15 16 16,18-16 0,-18-16-16,-32 0 15,0 16-15,0-16 16,0-17 0,-16-16-16,-17 17 15,1 32-15,-1 0 16,-32-32-16,-1-1 15,1 17-15,0 0 16,-17-1-16,-32-15 16,-1-17-1,1 17-15,16 32 16,16 0-16,-16-33 16,0-16-16,-16 17 15,16-1-15,0 17 16,0 0-16,0 16 15,-49-16 1,-17-1-16,33 1 16,17 0-16,-17 0 15,1-1-15,15 17 16,-15 1-16,-34-1 16,-16 0-16,33 0 15,0 16 1,-16 16-16,-17 1 15,-32-1-15,16 1 16,32 16-16,17-1 16,16 1-16,-16 0 15,0 0-15,-16-1 16,-33 17 0,0 0-16,49 17 15,0-17-15,16-17 16,17 17-16,-33 17 15,-17-1-15,1-16 16,32 0-16,17 0 16,16 0-1,-17 16-15,1 0 16,-1 17-16,1-1 16,-17 33-16,-16 0 15,0 17-15,17-17 16,48-33-16,33-32 15</inkml:trace>
</inkml:ink>
</file>

<file path=ppt/ink/ink3.xml><?xml version="1.0" encoding="utf-8"?>
<inkml:ink xmlns:inkml="http://www.w3.org/2003/InkML">
  <inkml:definitions>
    <inkml:context xml:id="ctx0">
      <inkml:inkSource xml:id="inkSrc0">
        <inkml:traceFormat>
          <inkml:channel name="X" type="integer" max="3312" units="cm"/>
          <inkml:channel name="Y" type="integer" max="1872" units="cm"/>
          <inkml:channel name="T" type="integer" max="2.14748E9" units="dev"/>
        </inkml:traceFormat>
        <inkml:channelProperties>
          <inkml:channelProperty channel="X" name="resolution" value="96.27907" units="1/cm"/>
          <inkml:channelProperty channel="Y" name="resolution" value="96.99482" units="1/cm"/>
          <inkml:channelProperty channel="T" name="resolution" value="1" units="1/dev"/>
        </inkml:channelProperties>
      </inkml:inkSource>
      <inkml:timestamp xml:id="ts0" timeString="2022-09-09T03:38:37.883"/>
    </inkml:context>
    <inkml:brush xml:id="br0">
      <inkml:brushProperty name="width" value="0.05292" units="cm"/>
      <inkml:brushProperty name="height" value="0.05292" units="cm"/>
      <inkml:brushProperty name="color" value="#FF0000"/>
    </inkml:brush>
  </inkml:definitions>
  <inkml:trace contextRef="#ctx0" brushRef="#br0">18415 13610 0,'0'0'15,"0"0"-15,16 16 0,50 0 0,-34-16 16,1 0-1,16 17-15,-16-1 16,-1 0 0,1 0-16,0 1 0,16-1 15,0-16 1,0 0-16,0 0 0,0 0 16,0 0-1,0 0-15,0 0 16,0 0-1,0-16-15,0 16 0,0 0 16,0 0-16,0 0 16,0 0-16,-16-17 15,16 17-15,0 0 16,0 0 0,16 17-1,1-1-15,-1 0 0,17-16 16,-33 0-16,0 0 15,0 0-15,0 16 16,0-16 0,0 0-16,0 0 15,0 17 1,16-1-16,17-16 0,-17 0 16,1 0-16,-1 0 15,1 0-15,-17 0 16,16 0-1,-16 0-15,0 0 16,16 0 0,33 0-16,1 0 0,-18-16 15,17-1-15,-16 17 16,0 0 0,-17 0-16,0-16 15,1 16-15,-1-16 16,17 0-1,32-1-15,1 1 0,-17 0 16,-16 0-16,-33-17 16,0 17-1,16 16-15,0 0 16,-16 0-16,17 0 16,-1 16-1,17 0-15,0-16 16,-1-16-16,1 0 15,-33 0-15,0-1 16,0 1-16,0 16 16,-16 0-16,-1 0 15,17 0 1,1 0-16,-1 0 0,0 16 16,16-16-16,17 0 15,-1 0-15,1 0 16,-33-16-16,0 0 15,0 16 1,0 0 0,17 0-16,-17 0 0,0 0 15,0 0-15,-17 0 16,17 16 0,0 0-16,0-16 15,0 0-15,1 0 16,-1 0-1,0-16-15,16 16 0,0 0 16,1 0 0,-17 16-16,-49-16 0</inkml:trace>
  <inkml:trace contextRef="#ctx0" brushRef="#br0" timeOffset="1314.92">16748 14585 0,'0'0'15,"0"0"-15,0 0 16,0 0-16,0 0 16,0 0-16,0 0 15,0 0-15,0 0 16,0 0 0,0 0-16,0 0 15,0 0-15,0 0 16,0 0-16,33 0 15,-1 0-15,17 0 16,0 0-16,17 0 16,15 0-1,1 0-15,0-17 16,16 17-16,-16 0 16,16-16-16,0 16 15,-17 0-15,1 0 16,0 0-16,49 0 15,48-16 1,-15 0-16,-33 16 16,-17 0-16,-16-17 15,33 17-15,32-16 16,-16 0-16,-32 16 16,-1 0-16,49 0 15,34-16 1,-18 16-16,-64 0 15,-1 0-15,17-17 16,0 17-16,32 0 0,1-16 16,-50 16-1,0-16-15,66 0 16,49-1 0,-66 17-16,-48 0 0,-1-16 15,1 0 1,64 16-16,-15-16 0,-50-1 15,1 17-15,-1 0 16,33 0 0,49 0-16,-65-16 15,-33 16 1,-33-16-16,33 16 0,-16 16 16,0-16-1,49 0-15,-1-16 0,-15 16 16,-17 0-1,-16 0 1,-17 0-16,0 0 0,-16 0 16,0 0-1,0 0-15,17 0 0,15 0 16,1 0 0,-33 0-16,-32 16 15,-17-16 1</inkml:trace>
  <inkml:trace contextRef="#ctx0" brushRef="#br0" timeOffset="2568.82">16388 14910 0,'0'0'0,"0"0"16,0 0-1,0 0-15,0 0 16,0 0-16,0 0 15,0 0 1,0 0-16,0 0 0,0 0 16,0 0-1,0 0-15,17 16 16,-17-16-16,16 16 0,0 0 16,1 1-1,32 15-15,32 17 16,-15-17-16,16 1 15,-1-17-15,1 0 16,16 17 0,16-1-1,1-15-15,32-1 16,-33 0-16,17-16 16,-17 16-16,1 17 15,-1-17-15,33-16 16,0-16-16,1 16 15,-1 16 1,0-16-16,0 0 16,0 0-16,-16 0 15,-17 0-15,0-16 16,17 16-16,16 0 16,0-16-16,33 16 15,-16-17 1,-17 17-16,32-16 15,-32 0-15,-16 0 16,-16-1-16,-1 1 16,17 0-16,49 16 15,-33-16-15,0-1 16,0-15 0,0 32-16,16 0 15,1-16-15,-50-1 16,1 1-16,-1 16 15,0 0-15,50 0 16,-1-16-16,-16 16 16,0-16-1,17 16-15,32 0 16,-49 0-16,-33-17 16,-15 17-16,-1 0 15,-17 0-15,17 0 16,0 17-16,17-34 15,-17 17 1,-49 0-16,0 0 16,-16 0-16,-17 0 15,0 0-15,-16 0 16,0 0-16,0 0 16,17 33-16,-17-17 15,0-16 1</inkml:trace>
  <inkml:trace contextRef="#ctx0" brushRef="#br0" timeOffset="3818.79">16568 16404 0,'0'0'0,"0"0"16,0 0-16,0 0 16,0 0-16,0 0 15,0 0-15,0 0 16,0 0-16,16 0 15,17 0 1,16 17-16,0-17 16,0 16-16,0-16 15,0 16-15,-16-16 16,16 0 0,0 0-16,0 0 15,0 0-15,0-16 16,16 16-16,34-16 15,15-1-15,0 17 16,-32 0-16,0 0 16,32 17-1,-16-34-15,17 1 16,15 0-16,-15 0 16,-17 16-16,0 0 15,-16 16-15,-1-16 16,1 0-16,49-16 15,32-17 1,-48 33-16,-17-16 16,0 0-16,-17 16 15,1 0-15,0-17 16,49 1-16,-17 0 16,0 0-16,17-1 15,0 1 1,0 0-16,-1-17 15,-15 17-15,-1-16 16,1 16-16,-34-1 16,1 1-16,16 0 15,16 16-15,17-16 16,0 16 0,-17 0-16,-32 0 15,16-17-15,-16-15 16,0 32-16,16 0 15,16-16-15,0-1 16,-32 1-16,16 16 16,0 0-1,-16 0-15,-17 0 16,1 0-16,15 0 16,18-16-16,-1 16 15,-33 0-15,-16-16 16,0-1-16,0 1 15,16 16 1,-16 0-16,0 0 16,1 16-16,15-16 15,0 17-15,50-1 16,48-32-16,115 16 16,-49 0-16,-180 0 15</inkml:trace>
</inkml:ink>
</file>

<file path=ppt/ink/ink4.xml><?xml version="1.0" encoding="utf-8"?>
<inkml:ink xmlns:inkml="http://www.w3.org/2003/InkML">
  <inkml:definitions>
    <inkml:context xml:id="ctx0">
      <inkml:inkSource xml:id="inkSrc0">
        <inkml:traceFormat>
          <inkml:channel name="X" type="integer" max="3312" units="cm"/>
          <inkml:channel name="Y" type="integer" max="1872" units="cm"/>
          <inkml:channel name="T" type="integer" max="2.14748E9" units="dev"/>
        </inkml:traceFormat>
        <inkml:channelProperties>
          <inkml:channelProperty channel="X" name="resolution" value="96.27907" units="1/cm"/>
          <inkml:channelProperty channel="Y" name="resolution" value="96.99482" units="1/cm"/>
          <inkml:channelProperty channel="T" name="resolution" value="1" units="1/dev"/>
        </inkml:channelProperties>
      </inkml:inkSource>
      <inkml:timestamp xml:id="ts0" timeString="2022-09-09T03:56:10.048"/>
    </inkml:context>
    <inkml:brush xml:id="br0">
      <inkml:brushProperty name="width" value="0.05292" units="cm"/>
      <inkml:brushProperty name="height" value="0.05292" units="cm"/>
      <inkml:brushProperty name="color" value="#FF0000"/>
    </inkml:brush>
  </inkml:definitions>
  <inkml:trace contextRef="#ctx0" brushRef="#br0">7955 6883 0,'0'16'0,"-16"17"16,0-17-16,-1 0 15,1 17-15,0-17 16,-34 0-16,1 1 16,0-1-1,-32 0-15,-17 0 16,32 0-16,1 1 15,-17-1-15,0 0 16,1 0-16,-34-16 16,-32 17-16,17-1 15,-18 0 1,18 0-16,-1 17 16,-49-1-16,33-32 15,49 0-15,0 17 16,16-17-16,1 16 15,-34 0-15,-32 0 16,0-16 0,65 0-16,17 0 15,-1 0-15,17 0 16,0 0-16,0 0 16,17 0-16,-1 0 15,0 17-15,1-1 16,-1-16-1,0 16-15,17 0 16,-17 1-16,17-17 16,-17 16-16,1 16 15,15-15-15,1 15 16,0-16-16,-1 17 16,-16 32-1,1-16-15,-1-1 16,0 1-16,17 16 15,-17 16-15,17-16 16,0 33-16,-1 16 0,1-33 16,0 16-1,-17 1-15,17-17 16,-1-16 0,17 16-16,-16 1 0,16 15 15,0 1 1,0-17-16,-16-16 0,16 0 15,0-16 1,-17-1-16,17 1 16,0 0-16,0-17 15,0 1 1,0 15-16,0 17 0,0-16 16,0 0-1,0 0-15,0 16 16,0 16-1,0-32-15,0 16 0,0-17 16,0 1-16,0-16 16,0-1-1,0 1-15,0-1 0,0 1 16,17-1 0,-1 1-16,0-1 15,1 17 1,-1 0-16,0-1 0,1-15 15,-1-1-15,0 1 16,17-1 0,-17-15-16,1-1 15,15 0 1,1 17-16,0-1 0,-1-16 16,1 1-1,0-1-15,0 16 0,-1-15 16,1-1-1,0 0-15,-1 0 16,17-16-16,49-16 16,0 0-1,0 16-15,-16 0 0,-16-16 16,15-1 0,-15 17-16,-17-16 15,16 16-15,33-16 16,17 0-1,15-1-15,-15 17 0,-34 0 16,1 0 0,-17 0-16,17-16 0,33 0 15,-17 16 1,0 0-16,32 16 16,-15-16-1,-1 0-15,1 0 0,-1 0 16,17 0-1,0 0-15,-17 0 16,0 16-16,-16-16 0,33 17 16,49-17-1,16 16-15,-33-16 16,-32 0 0,16 0-16,17 0 0,-1 16 15,-32-16 1,16 0-16,16 0 15,34 0-15,-18 16 16,17-16 0,1 0-16,-18 0 0,1 17 15,-33-17 1,17 0-16,48 16 0,-32-16 16,-17 0-1,-48 0-15,81-16 16,49 16-1,-65 0-15,-49 0 16,16 0-16,32 0 0,1 0 16,-33 0-1,-32 0-15,-17 0 16,16 16-16,50 0 16,15-16-1,-48 0-15,-17 0 16,-15 0-16,15 16 15,17-32-15,16 0 16,-17 0-16,-15-1 16,-17 1-16,33 0 15,81-17 1,-16 1-16,-81 16 0,-1-1 16,17 1-1,32-16-15,1 15 16,-34 1-16,-15 0 15,-1 0-15,50-17 32,64 17-32,-48 16 0,-65-16 15,-1 16-15,33-17 0,17 17 16,-17 0 0,-33 17-16,0-1 15,-15-16-15,64-16 16,49 16-1,-48 16-15,-50-16 16,-16-16-16,0 16 16,17 0-16,16 0 0,-1 0 15,-15 0 1,-17 16-16,0 0 16,49 0-1,-16 1-15,-1-1 16,-15 0-16,-34 0 15,1 1-15,0-1 16,-17 0 0,33-16-16,0 0 0,17 16 15,16-16-15,-17 0 16,-32 0 0,-17 0-16,17 0 15,-1 0-15,1 0 16,16-16-16,-16 0 15,0 0 1,-1-1-16,-15 1 16,-17 0-16,0 0 0,0-1 15,0-15 1,0-1-16,-16 1 16,-1-17-16,34-16 15,-17-16-15,16-17 31,17-32-31,-1-32 0,-15 32 16,-17 32 0,-16-15-16,-17-1 0,0 0 15,17 1-15,-17 15 16,1-16-16,-1-16 16,0-65-1,-16 17-15,0 64 16,-16 49-16,0-16 15,-1-1 1,1 17-16,-17 17 0,17-1 16,-17 0-1,17 17-15,-33-17 16,16 16-16,-16 1 16,0-1-16,16 1 15,1-1-15,-17 1 16,16-1-1,-16 17-15,0-16 0,0-17 32,-33 16-32,1 1 15,-34-17-15,1 17 16,48-1-16,17 17 16,0 0-16,0-1 15,0 1-15,-16 0 16,-33 0-1,-49-1-15,16 1 16,33 16-16,33-16 16,-17-17-16,16 17 15,-32 0-15,-32 0 16,-17 16-16,16 0 16,33 0-1,-33-17-15,0 17 16,-16 0-16,0 0 15,16-16-15,33 16 16,17 0-16,-1 0 16,0 0-16,-32 0 15,-33 0 1,0 0-16,32 0 16,17 0-16,0 0 15,-16 0-15,-33 16 16,-1-16-16,50-16 15,0 16-15,0 0 16,-32 33 0,-50-17-16,0-16 15,66 16-15,16 0 16,-1-32-16,1 0 16,0 16-16,-49 16 15,0 0-15,49 1 16,16-17-1,-32 16-15,-33 0 16,-66-16-16,66 16 16,49-16-16,17 0 15,-1 0-15,-33 17 16,-64-1-16,-1-16 16,33 0-1,16 0-15,-32 16 16,-17-32-16,33 16 15,32 0-15,34 0 16,-1 0-16,0 0 16,-16 16-16,-49-16 15,-16 0 1,16 0-16,48 0 16,1 0-16,17 0 15,-34 0-15,-48-16 16,32 16-16,33 0 15,16 0-15,-16 0 16,-32-16 0,-83 16-16,33-17 15,50 17-15,15-16 16,-16 16-16,-65 0 16,17 0-16,64 0 15,17 0-15,0 0 16,-65 0-1,-50 0-15,50 0 16,32 0-16,17 0 16,-34 0-16,-31 0 15,15 0-15,66 0 16,0-16-16,0 0 16,-33 16-1,-65 0-15,33 16 16,65-16-16,16 0 15,0 0-15,1 0 16,-1 16-16,-33-16 0,1 16 16,0-16-1,16 0-15,16 0 16,0 0 0,17 0-16,-17 0 0,0 0 15,-32 0 1,0 0-16,15 17 15,34-17-15,0 0 0,-17 0 32,0 0-32,-32 16 0,-17 0 15,17 0 1,81 1-16,33-17 0</inkml:trace>
  <inkml:trace contextRef="#ctx0" brushRef="#br0" timeOffset="114614.5">5585 15365 0,'0'-17'0,"0"1"16,0 0 0,0 0-16,0 16 15,0 0-15,33 0 16,16 0-16,33 0 15,0 16-15,-1-16 16,50-16-16,-17-1 16,83 34-1,31-17-15,-48-49 16,-33 16-16,0 33 16,33 0-16,-16-16 15,-34 0-15,1-17 16,-33 1-16,33 32 15,16 0 1,-33-16-16,-16 16 16,-49 0-16,-32 0 15,-17 0-15,0 0 16,0 0-16</inkml:trace>
  <inkml:trace contextRef="#ctx0" brushRef="#br0" timeOffset="115404">7203 15365 0,'0'0'0,"0"0"0,0 0 15,0 0-15,0 0 16,0 0 0,0 0-16,0 0 15,0 0 1,-16 0-16,0 16 0,-1 33 16,1 16-1,16 16-15,-16 16 0,16 66 16,0 32-1,0-49-15,0-49 16,-17-15-16,1-1 16,0 49-1,-17-16-15,0-17 0,1-16 16,-17 1 0,16-17-16,-32 0 15,-34 16 1,18-16-16,15-16 0,1-17 15,0-16-15,16 1 16,-49-34 0,16 1-16,16 0 0,17 0 15,-16-49 1,0-17-16,16 1 16,0-33-1,16 17-15,0 32 0,33 16 16,0 0-1,0 1-15,0-1 16,17 16-16,15 17 16,17-16-1,17 32-15,-1 0 0,0 0 16,34 48-16,-1 1 16,-17 16-1,-15-16-15,-66-49 16</inkml:trace>
  <inkml:trace contextRef="#ctx0" brushRef="#br0" timeOffset="116601.24">7236 17103 0,'0'0'16,"0"0"-16,0 0 15,0 0-15,0 0 16,0 0-1,0 0-15,0 0 0,0 0 16,0 0 0,0 0-16,0 33 15,0-1-15,0 1 16,0-1-16,0 17 16,0 48-1,0 17-15,0-65 16,0-33-16,0 17 15,0 15-15,0-15 16,0-17-16,0 0 16,0 1-16,0-17 15,0 0 1,0 0-16,0 0 16,-16-17-16,-1-15 15,1-1-15,0 1 16,16-1-16,0 1 15,0-1-15,0 1 16,0-1 0,0 1-16,0-1 15,0 17-15,0 0 16,0 0-16,0-1 16,16 1-16,0 16 15,-16 0-15,33-16 16,0 16-1,16 0-15,-16 0 16,16 0-16,0 0 16,-17 0-16,1 16 15,-17 0-15,1 1 16,-1-1-16,0 16 16,1 1-1,-1-1-15,0 1 16,1-1-16,-17 1 15,0-1-15,0 17 16,0-16-16,0-1 16,-17 1-16,17-1 15,0-32 1</inkml:trace>
  <inkml:trace contextRef="#ctx0" brushRef="#br0" timeOffset="118979.72">8691 17428 0,'0'0'0,"0"0"0,0 0 16,0 0-1,0 0-15,-17-16 0,1 0 16,0-1 0,-33-15-16,0-1 15,0 17 1,16 0-16,-16 0 0,0 16 16,16 0-16,0 0 15,1 0 1,-1 0-16,0 0 0,1 16 15,15 0 1,-15 0-16,15 33 16,-15 16-1,-1-16-15,17 0 0,-1 16 16,17-17-16,0-15 16,0-1-1,0-15-15,0-17 16,0 16-1,0-16-15,0 0 0,17 0 16,15 0 0,1-16-16,0-1 15,-17-15-15,17-17 16,-17 0-16,17-32 16,16-33-1,-17 17-15,-15-1 16,-1 17-16,0-16 15,-32-17-15,0-16 16,-1-16-16,17-1 16,-16 50-16,16 32 15,0 16 1,0 17-16,0-1 16,-16 17-16,16 16 15,0 0-15,-17 16 16,1 17-16,0 48 15,16 0-15,0 49 16,16 33 0,0-1-16,1-32 15,-1-16-15,17 16 16,-17 0-16,0 0 16,1-33-16,15 1 15,1-1-15,0-15 16,0-34-1,-17 1-15,17-16 16,-17-17-16,0 0 16,1 0-16,15-16 15,-15 0-15,15-16 16,1 0-16,0-65 16,16-17-1,0 1-15,-33 15 16,0 1-16,1 16 15,-17 33-15,0-1 16,0 1-16,0 15 16,0 17-16,0 0 15,-17-16 1,17 16-16,0 0 16,0 0-16,0 0 15,0 0-15,0 0 16,-16 0-16,16 16 15,0 1-15,0 15 16,0-16 0,0 1-16,33-1 15,-17-16-15,0 0 16,1 0-16,-17 0 16,0 0-16,0 0 15,0 0-15,0 0 16,0 0-1,16 0-15,1 16 16,-1 17-16,0-1 16,1 1-16,-1 15 15,-16 1-15,0 0 16,0-17-16,0 1 31,0-1-31,0 1 0,0-1 16,16 1-16,1-17 15,-1 0-15,0 1 16,17-1-16,0-16 16,-1 0-16,1-16 31,16-1-31,-16 1 0,-1 0 16,1-17-16,0-32 15,-17-16-15,0 32 16,1 17-16,-1-1 15,-16 17-15,0 16 16,0-16-16,0 16 16,0 0-1,0 0-15,0 16 0,0 17 16,0-1 0,0 1-16,0-1 15,0 1 1,16 15-16,1-15 15,-17-1-15,16-15 0,-16-1 16,0 0 0,0 0-16,17 1 0,-17-17 15</inkml:trace>
  <inkml:trace contextRef="#ctx0" brushRef="#br0" timeOffset="119149.95">9328 17168 0,'0'0'0,"0"0"16,0 0-16,0 0 0,0 0 15,0 0 1</inkml:trace>
  <inkml:trace contextRef="#ctx0" brushRef="#br0" timeOffset="120481.09">9851 18143 0,'0'0'16,"0"0"-16,0 0 16,0 0-1,0 0-15,0 0 0,0 0 16,0 0 0,0 0-16,0 0 0,0 0 15,16-16 1,17-33-16,16-16 15,16-49-15,17-16 16,-33 33 0,0-1-16,0 17 15,-16-49-15,-17-65 16,1 0-16,-17 49 16,0 16-16,0 32 15,-17 1 1,17 16-16,0 81 15,-16-33-15,16 1 16,0-1-16,0 17 16,0 16-16,0 0 15,-16 0-15,-1 32 16,1 1 0,0 32-16,-17 65 15,17 65-15,16-16 16,0 48-16,16 1 15,-16-33-15,0-49 16,0 65-16,-16-16 16,16-65-1,16-16-15,0-33 16,1-16-16,-1-16 16,0-1-16,1-15 15,-1-17-15,0 0 16,-16-16-16,17-16 15,-1 0 1,0 0-16,1-33 16,15-32-16,-15-33 15,-1-16-15,-16 16 16,0 17-16,-16 32 16,-1 16-16,-15-48 15,-17 32 1,0 16-16,0 0 15,-17 17-15,1 32 16,16-17-16,-17 1 16,17 0-16,17 16 15,-1 0-15,17 16 16,16 0 0,0-16-16,0 0 15,0 0-15,16 0 16,33-16-16,33-16 15,-1-1-15,18 1 16,-1-1-16,0-16 16,-66 33-1,-32 16-15</inkml:trace>
  <inkml:trace contextRef="#ctx0" brushRef="#br0" timeOffset="120915.04">10619 16388 0,'0'0'16,"0"0"-16,0 0 16,0 0-16,0 0 15,0 0 1,0 0-16,0 0 15,0 33-15,0-1 16,0 17-16,0 32 16,-16 0-16,16 17 15,-17-1-15,17 1 16,33 64 0,-16 17-16,-1-65 15,0-17-15,1 1 16,-17-49-16,0 16 15,16-17-15,0 1 16,1-16-16,-1-1 16,17-16-1,-1 1-15,1-1 16,0 0-16,-1-32 16,34 0-16,15-33 15,-15 16-15,-66 33 16</inkml:trace>
  <inkml:trace contextRef="#ctx0" brushRef="#br0" timeOffset="121198.51">10505 17298 0,'0'0'0,"0"0"0,0 0 16,0 0-16,0 0 16,0 0-16,32-16 15,34 16-15,32-16 16,0-1-16,49-15 16,33-33-1,-66 32-15,1 1 16,-17-1-16,-17 17 15,-15-16-15,-34 32 16,-32 0-16</inkml:trace>
  <inkml:trace contextRef="#ctx0" brushRef="#br0" timeOffset="121474.54">9393 17217 0,'0'0'0,"0"0"16,0 0-16,0 0 15,0 0 1,0 0-16,0 0 16,0 0-16,0 0 15,0 0-15</inkml:trace>
  <inkml:trace contextRef="#ctx0" brushRef="#br0" timeOffset="122180.06">12711 16226 0,'0'0'0,"0"0"16,0 0-16,0 0 16,0 0-1,0 0-15,0 0 16,0 0-1,33 0-15,48 0 0,34 0 16,-1 0-16,1 0 16,-1 0-16,17 0 15,0 0-15,32 0 32,0 0-32,-48 16 0,-1-16 15,-32 16 1,-17-16-16,-16-16 0,-32 16 15,-17 0 1</inkml:trace>
  <inkml:trace contextRef="#ctx0" brushRef="#br0" timeOffset="122843.87">12646 16616 0,'0'0'0,"0"0"15,0 0-15,0 0 16,0 0-16,0 0 16,0 0-16,0 0 15,0 0-15,0 0 16,0 0 0,0 0-16,0 0 0,49 0 15,49 16 1,16-16-16,1 0 15,-1-16 1,-32 16-16,16 0 0,49 0 31,0 0-31,-65 16 0,-33-16 16,0 0-16,0 0 0,-17 0 16,17 0-1,-16 0-15,0 0 16,-17 0-16,1 0 15,-1 0 1,0 0-16,-16 0 16,17 0-1,-17 0-15</inkml:trace>
  <inkml:trace contextRef="#ctx0" brushRef="#br0" timeOffset="124168.33">15604 16031 0,'0'0'0,"0"0"0,0 0 15,0 0 1,0 0-16,0 0 16,0-16-16,0-1 15,0 1-15,16-16 16,-16-17-16,-16-16 16,-1-33-16,-15 1 31,-1 32-31,17 32 0,-1 1 15,1-1-15,0 1 16,-17 16 0,-16-1-16,0 1 0,0 16 15,0 16 1,-33 17-16,0 16 16,17-1-16,0 1 15,-1 49-15,17-1 16,17-16-16,-1 17 15,33-17 1,0 0-16,0-32 0,0 0 16,0-1-1,16-31-15,1-1 16,-1 0-16,17 0 16,-1-32-16,1 0 15,32-33-15,33 0 16,-16-32-1,0-16 1,16-1-16,-33 33 0,-16 0 16,0 0-16,-16 17 15,-17-1-15,1 16 16,-1 1 0,0 16-16,1 16 15,-17 0 1,0 0-16,0 0 0,0 0 15,0 0-15,0 32 16,0 17-16,-17 81 16,1 32-1,16-15-15,0-34 16,-16 33-16,16 33 16,0 0-1,0-33-15,16-32 0,-16-33 16,0 0-1,0-32-15,0 16 16,0 0-16,0-16 16,0-33-1,0 0-15,0-16 0,16 0 16,1-16 0,16 0-16,-1-33 15,17-32-15,17-49 16,-1-16-16,17 16 15,16-82 1,-17 17-16,-32 49 0,1 49 16,-18-1-1,-15 33-15,-1 17 16,0 15-16,1 1 16,-1-1-16,0 1 15,1-1 1,-17 17-16,0 16 15</inkml:trace>
  <inkml:trace contextRef="#ctx0" brushRef="#br0" timeOffset="125702.31">16846 15771 0,'0'0'0,"-16"0"16,-1 0-1,1 0-15,0 0 16,16 0-16,-17 0 16,17 0-1,0 0-15,0 0 0,0 0 16,0 0 0,0 0-16,0 0 15,0 32 1,17 1-16,-1 32 0,17 16 15,-17 0-15,17-16 16,-17 16 0,0-32-16,1 0 0,-1 0 15,-16-1 1,0 1-16,0-16 16,0-17-1,-16 16-15,16-15 0,-17-1 16,17 0-1,0-16-15,0 0 16,-16 0-16,-17-16 16,1 0-1,-1-17-15,17-16 0,-1-16 16,1 0 0,0-16-16,16 16 0,16 0 15,0 0 1,17-16-16,16 0 15,0 16-15,0 16 16,0 17 0,-16-1-16,-1 1 0,1 15 15,0 1 1,-1 16-16,1 0 0,0 0 16,-1 0-1,1 16-15,-16 1 16,15 31-1,1 34-15,0-1 0,-17 16 16,0 1 0,1-17-16,-17-32 15,0 16-15,16 0 16,0 0 0,1 0-16,-17-17 0,16 1 15,-16-16 1,0-1-16,0 1 0,0-17 15,-16 0 1,16 0-16,0-16 16</inkml:trace>
  <inkml:trace contextRef="#ctx0" brushRef="#br0" timeOffset="126231.46">18268 15251 0,'0'0'0,"0"0"15,0 0-15,-17 16 16,1 49-16,0 0 15,-1 0-15,1 0 16,16 16-16,0 98 16,-16 32-16,-1-32 15,1 32 1,0 33-16,16-49 16,0-81-16,0-33 15,0 0-15,0 17 16,0 15-16,0 34 15,0-34-15,0-48 16,0-16 0,0-33-16,0-16 15,0 0-15,0 0 16</inkml:trace>
  <inkml:trace contextRef="#ctx0" brushRef="#br0" timeOffset="126988.81">17974 15283 0,'0'0'15,"0"17"-15,0 15 16,0 17-16,0 0 16,-17 16-16,1 16 15,16 16-15,0 50 16,0 31 0,16-48-16,1-49 15,-1-16-15,0-16 16,1 0-16,-1-17 15,0 1-15,17-1 16,16 1-16,33-17 16,-1-16-1,1-16-15,-16 0 16,-1-17-16,0-32 16,1-32-16,-17-33 15,0 32-15,-17 17 16,1 0-16,-17 16 15,1-33 1,-1-32-16,0 49 16,1 16-16,-17 33 15,0-1-15,0 1 16,0-1-16,0 17 16,0 0-16,0 16 15,0 0 1,0 0-16,0 0 15,0 0-15,0 32 16,-17 33-16,17 0 16,0 0-16,0 16 15,0 66-15,0 80 16,0-32 0,0-81-16,17-33 15,-17 16-15,16-32 16,0 17-16,1-1 15,-1-32-15,1-33 16,-1 0-16,0-16 16,1-16-1,-1 0-15,0 16 16,-16 0-16</inkml:trace>
  <inkml:trace contextRef="#ctx0" brushRef="#br0" timeOffset="128539.99">19346 16729 0,'0'0'0,"0"0"16,0 0-16,0 0 15,0 0 1,0 0-16,0 0 0,0 0 16,0 0-16,0 0 15,0 0 1,0 0-16,0 0 16,0 17-16,17 15 15,-1 17-15,0 16 16,1 16-1,-1 17-15,-16 48 16,0-16-16,0-33 0,16-15 16,-16-17-1,0-17-15,0 1 16,-16-16-16,0-1 16,-1-16-16,1 1 31,0-1-31,16 0 0,0-16 15,0 0 1,-17-16-16,1 0 0,0-1 16,-1 1-16,1-33 15,16-16-15,-16-16 16,16-16 0,0-17-16,16-16 15,0 32-15,17 1 16,0-17-1,-1 49-15,-15 16 0,-1 17 16,0-1-16,17 1 16,0-1-1,-17 17-15,1 0 16,-1 0-16,17 16 16,-1 0-16,17 16 15,0 0 1,0 17-16,0-1 0,17 17 31,-1 32-31,-16-16 0,0 0 16,-32-16-16,-1 0 15,0-17-15,1 1 16,-17 15-16,0 17 16,-17 0-1,1 33-15,-17-17 16,33-65-1,0-16-15</inkml:trace>
  <inkml:trace contextRef="#ctx0" brushRef="#br0" timeOffset="130393.6">22305 14926 0,'0'0'15,"0"0"1,0 0-16,0 0 16,0 0-16,0 0 15,0 0-15,0 0 16,0 0-16,0 0 15,0 0-15,-17 0 16,-32-16 0,0 16-16,0 0 15,0 0-15,0-17 16,0 17-16,0 17 16,-16 15-16,-33 17 15,-1-17-15,34 17 16,-17 0-1,17 16-15,32-16 16,1-1-16,32-31 16,0-1-16,0 0 15,32 17-15,1-1 16,16 1-16,16-17 16,17 16-1,0 1-15,-33-17 16,0 0-16,-16-16 15,-1 0-15,-15 0 16,-1 0-16,-16 0 16,0 0-16,0 0 15,0 0 1,0 0-16,0 0 16,-16 0-16,-1 17 15,-48 15-15,-82 33 16,0-16-16,49-17 15,32 17-15,1 0 16,0 0 0,32-1-16,0 1 15,17-16-15,-1-1 16,17 1-16,0 15 16,0 17-16,17-16 15,48 16-15,66 16 16,16 0-1,16-32-15,1 16 16,48 0-16,-48-65 16,-17 0-16,-16 16 15,-17 1-15,0-1 16,1 0-16,-50 0 16,-32-16-1,-33 0-15</inkml:trace>
  <inkml:trace contextRef="#ctx0" brushRef="#br0" timeOffset="131639.73">14689 17721 0,'0'0'0,"0"0"0,0 0 15,0 0-15,0 0 16,0 0-16,0 0 16,0 32-16,16 1 15,0 48 1,17 49-16,16 0 16,-16-16-1,16-17-15,-17-65 0,1-15 16,16-1-1,16-32-15,50-17 0,-1-32 16,33-16 0,-16 0-16,49-33 15,16 0-15,-33-16 16,1 0 0,-33 49-16,48 16 0,1 0 15,-65 33 1,-34 15-16,1 17 15,0 0-15,-33 0 16,16 33-16,1 16 16,-17-1-16,0 1 15,-17 0 1,-15 0-16,-1-1 0,-16 1 16,0 0-1,0-17-15,0-15 16,0-1-1,0 0-15,0-16 0,0 0 16,0 0-16,0 0 16,0 0-1,0-16-15,33 0 16,-1-17 0,1 1-16,16-1 0,-16 17 15,16 0 1,-17 16-16,17 0 0,17 0 15,-1 16-15,1 16 16,64 1 0,50-1-16,-65 1 15,-1-17 1,-32 0-16,-1 1 0,66-1 16,33-16-1,-49 16-15,-17 0 0,1-16 16,32-16-1,33-33-15,-50 17 16,-15-1-16,-17 1 16,-16-17-1,-1 0-15,-15-16 0,-17 17 16,0 31 0,-33 17-16,-16 0 15</inkml:trace>
  <inkml:trace contextRef="#ctx0" brushRef="#br0" timeOffset="132592.47">17156 18143 0,'0'0'0,"0"0"16,0 0-16,0 0 16,0 0-16,0 0 15,0 0-15,0 0 16,0 0-16,17 0 16,15 16-1,1 49-15,16 17 16,-32-1-16,-1 0 15,0-32-15,1-1 16,-17 1-16,0 0 16,0 0-16,-17-17 15,1 1 1,-17-1-16,-16 17 16,0 0-16,0-1 15,0-31-15,16-17 16,-16 16-16,-16-16 15,16-16-15,0-1 16,0 1 0,16-16-16,1-1 15,15 17-15,1-17 16,-1-15-16,17-17 16,0 0-16,0 16 15,0 0-15,33-16 16,16-16-1,33 0-15,-17 16 16,-16 16-16,17 0 16,-1 17-16,17-1 15,65-15-15,33-1 16,-33 16-16,-17 33 16,99-16-1,16 0-15,-114 16 16,-16 16-16,-34 0 15,1-16-15,-17 0 16,33 17-16,-32-1 16,-66-16-16</inkml:trace>
  <inkml:trace contextRef="#ctx0" brushRef="#br0" timeOffset="136179.6">17320 497 0,'0'0'16,"0"0"-16,0 0 15,0 0-15,0 17 31,33 15-31,48 1 0,17 15 16,17 1-16,15-16 16,50-1-16,33-32 15,-34 16-15,-31 1 16,-34-1-16,0-16 16,50 16-1,-50 0-15,-81-16 16,-17 0-16,-16 0 15</inkml:trace>
  <inkml:trace contextRef="#ctx0" brushRef="#br0" timeOffset="136829.73">18104 1034 0,'0'0'0,"0"0"15,0 0-15,0 0 0,0 0 16,0 0 0,0 0-16,0 0 15,0 0-15,0 0 16,0 0-1,0 0-15,0 0 16,0 0-16,0-17 16,0 17-16,0 0 0,0 0 15,0 0 1,0 0-16,0 0 16,0 0-1,0 0-15,0 17 16,-16 48-16,16 48 15,0 34-15,-16-1 16,16-32 0,0-33-16,-17 16 0,17 17 15,0-33 1,-16-16-16,0-16 16,-1 0-16,1 0 15,0-1-15,-1-31 16,1-1-16,0 0 15,-17-16 1,-16-16-16,-33-17 16,-16-15-1,16-17-15,17 0 0,0 16 16,16 0-16,-17-16 16,34 0-16,-1 0 15,0 0-15,33 16 16,0-32-1,0 0-15,33 32 16,-17 49 0,-16 0-16</inkml:trace>
  <inkml:trace contextRef="#ctx0" brushRef="#br0" timeOffset="137319.9">18595 1879 0,'0'0'0,"0"0"0,0 0 15,0 0-15,0 0 16,0 0-16,0 0 15,0 0-15,0 0 32,32 0-32,17 0 0,33 0 15,65 0-15,17 0 16,-50 0-16,-16-17 16,0 17-1,-16 0-15,0-16 16,16 16-1,-33 0-15,-16-16 0,-33 16 16,-16 0-16</inkml:trace>
  <inkml:trace contextRef="#ctx0" brushRef="#br0" timeOffset="137809.53">18840 2090 0,'0'0'0,"0"0"0,0 0 16,0 0-16,0 0 15,0 0-15,0 0 16,0 0-16,-17 16 16,17 0-1,0-16-15,0 0 16,0 0-16,0 0 16,0 0-16,0 0 15,0 0-15,0 0 16,0 0-1,0 0-15,49 0 16,50 17-16,15-34 16,0 17-16,1-16 15,-34 0 1,1 16-16,0 0 16,-33 0-16,0 0 15,0 16 1,0 0-16,0 1 15,-33-1-15,1 0 16,-17-16-16</inkml:trace>
  <inkml:trace contextRef="#ctx0" brushRef="#br0" timeOffset="138439.62">21226 1180 0,'0'0'0,"0"0"15,0 0-15,16 0 16,17 32-16,16 17 15,0-16-15,0-1 16,0 17-16,0 32 16,0 0-1,0 1-15,-33 15 0,-16 1 16,-16-17 0,0 0-16,-1-16 15,-15-16-15,-17 32 16,-17 17-1,1-33-15,16-17 0,0-31 16,0-1 0,-17-32-16,1-1 0,0 1 15,16 0 1,16 0-16,0-17 31,1-16-31,32-16 0,16-32 16,0-1-16,17 17 15,16-16-15,16 15 16,33 1-16,50 0 0,15 0 16,-32 32-1,0 0 1,-1 17-16,1 15 16,0 1-16,-33 0 15,-16 16-15,-1 16 16,-15 0-16,32 17 15,-33-17-15,-65-16 16</inkml:trace>
  <inkml:trace contextRef="#ctx0" brushRef="#br0" timeOffset="140533.34">23857 855 0,'0'0'0,"-16"-16"16,-1-1-16,1 1 16,-33 16-16,-33 16 15,17 1-15,16-1 16,0 16-16,-16-15 16,-17 15-1,0 1-15,0 15 16,17 1-16,16 0 15,16-17-15,33 1 16,0-1-16,33 1 16,0-17-1,16 0-15,16 17 16,17-17 0,16 0-16,0 1 0,-16-17 15,-33 0 1,0 0-16,-33 0 0,0 0 15,1 0 1,-17 0-16,0 0 16,0 0-1,-17 0-15,-32 0 16,-32 32-16,-17 17 16,-33 16-16,-16 16 15,16 17-15,49-33 16,17 0-16,32 16 15,1-16 1,32-16-16,0-1 0,49 17 16,65 33-1,17-33-15,32-49 16,66 17-16,49-50 16,0-64-16,-66 16 15,-163 49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A515075-FA23-5522-B677-BEC72E8A0DE9}"/>
              </a:ext>
            </a:extLst>
          </p:cNvPr>
          <p:cNvSpPr>
            <a:spLocks noGrp="1"/>
          </p:cNvSpPr>
          <p:nvPr>
            <p:ph type="hdr" sz="quarter"/>
          </p:nvPr>
        </p:nvSpPr>
        <p:spPr>
          <a:xfrm>
            <a:off x="0" y="0"/>
            <a:ext cx="3032125" cy="46355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5407190E-1156-565E-057E-77BAC699AF9A}"/>
              </a:ext>
            </a:extLst>
          </p:cNvPr>
          <p:cNvSpPr>
            <a:spLocks noGrp="1"/>
          </p:cNvSpPr>
          <p:nvPr>
            <p:ph type="dt" idx="1"/>
          </p:nvPr>
        </p:nvSpPr>
        <p:spPr>
          <a:xfrm>
            <a:off x="3963988" y="0"/>
            <a:ext cx="3032125" cy="46355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DE813AE7-45C1-4524-AD73-E04C8DC5EA3A}" type="datetimeFigureOut">
              <a:rPr lang="en-US"/>
              <a:pPr>
                <a:defRPr/>
              </a:pPr>
              <a:t>28-Nov-22</a:t>
            </a:fld>
            <a:endParaRPr lang="en-US"/>
          </a:p>
        </p:txBody>
      </p:sp>
      <p:sp>
        <p:nvSpPr>
          <p:cNvPr id="4" name="Slide Image Placeholder 3">
            <a:extLst>
              <a:ext uri="{FF2B5EF4-FFF2-40B4-BE49-F238E27FC236}">
                <a16:creationId xmlns:a16="http://schemas.microsoft.com/office/drawing/2014/main" id="{7B1F4579-442F-5136-DCC5-64C20AB04987}"/>
              </a:ext>
            </a:extLst>
          </p:cNvPr>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D0E41BA-9380-A3EC-56EC-581082821489}"/>
              </a:ext>
            </a:extLst>
          </p:cNvPr>
          <p:cNvSpPr>
            <a:spLocks noGrp="1"/>
          </p:cNvSpPr>
          <p:nvPr>
            <p:ph type="body" sz="quarter" idx="3"/>
          </p:nvPr>
        </p:nvSpPr>
        <p:spPr>
          <a:xfrm>
            <a:off x="700088" y="4410075"/>
            <a:ext cx="5597525" cy="417671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413F9B9-5C0B-2568-4762-5AE2A7C36629}"/>
              </a:ext>
            </a:extLst>
          </p:cNvPr>
          <p:cNvSpPr>
            <a:spLocks noGrp="1"/>
          </p:cNvSpPr>
          <p:nvPr>
            <p:ph type="ftr" sz="quarter" idx="4"/>
          </p:nvPr>
        </p:nvSpPr>
        <p:spPr>
          <a:xfrm>
            <a:off x="0" y="8818563"/>
            <a:ext cx="3032125" cy="4635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DA4C42F1-044A-38FF-E739-68434DCAD64C}"/>
              </a:ext>
            </a:extLst>
          </p:cNvPr>
          <p:cNvSpPr>
            <a:spLocks noGrp="1"/>
          </p:cNvSpPr>
          <p:nvPr>
            <p:ph type="sldNum" sz="quarter" idx="5"/>
          </p:nvPr>
        </p:nvSpPr>
        <p:spPr>
          <a:xfrm>
            <a:off x="3963988" y="8818563"/>
            <a:ext cx="3032125" cy="4635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39671AB-D3E3-4BEF-BA26-2E538164D1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151BDE5B-CF71-F5A0-903E-B79CFE757F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C6DDF9-3910-4889-A391-30A265C6D1C7}" type="slidenum">
              <a:rPr lang="en-US" altLang="en-US" smtClean="0">
                <a:latin typeface="Arial" panose="020B0604020202020204" pitchFamily="34" charset="0"/>
              </a:rPr>
              <a:pPr>
                <a:spcBef>
                  <a:spcPct val="0"/>
                </a:spcBef>
              </a:pPr>
              <a:t>6</a:t>
            </a:fld>
            <a:endParaRPr lang="en-US" altLang="en-US">
              <a:latin typeface="Arial" panose="020B0604020202020204" pitchFamily="34" charset="0"/>
            </a:endParaRPr>
          </a:p>
        </p:txBody>
      </p:sp>
      <p:sp>
        <p:nvSpPr>
          <p:cNvPr id="13315" name="Rectangle 2">
            <a:extLst>
              <a:ext uri="{FF2B5EF4-FFF2-40B4-BE49-F238E27FC236}">
                <a16:creationId xmlns:a16="http://schemas.microsoft.com/office/drawing/2014/main" id="{9C0441BC-78B8-3CC0-B5E6-B8AAF4E5C7D3}"/>
              </a:ext>
            </a:extLst>
          </p:cNvPr>
          <p:cNvSpPr>
            <a:spLocks noGrp="1" noRot="1" noChangeAspect="1" noChangeArrowheads="1" noTextEdit="1"/>
          </p:cNvSpPr>
          <p:nvPr>
            <p:ph type="sldImg"/>
          </p:nvPr>
        </p:nvSpPr>
        <p:spPr bwMode="auto">
          <a:xfrm>
            <a:off x="1181100" y="696913"/>
            <a:ext cx="4640263" cy="34813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6" name="Rectangle 3">
            <a:extLst>
              <a:ext uri="{FF2B5EF4-FFF2-40B4-BE49-F238E27FC236}">
                <a16:creationId xmlns:a16="http://schemas.microsoft.com/office/drawing/2014/main" id="{765F7B5C-086F-8AF2-BD2C-D75996E5B536}"/>
              </a:ext>
            </a:extLst>
          </p:cNvPr>
          <p:cNvSpPr>
            <a:spLocks noGrp="1" noChangeArrowheads="1"/>
          </p:cNvSpPr>
          <p:nvPr>
            <p:ph type="body" idx="1"/>
          </p:nvPr>
        </p:nvSpPr>
        <p:spPr bwMode="auto">
          <a:xfrm>
            <a:off x="935038" y="4410075"/>
            <a:ext cx="512762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006" tIns="46501" rIns="93006" bIns="46501"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304D63A-E4DD-3FC3-ACC9-8AF971190F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DA7576B-B374-4956-99AE-21952CDFC4FD}" type="slidenum">
              <a:rPr lang="en-US" altLang="en-US" smtClean="0">
                <a:solidFill>
                  <a:srgbClr val="000000"/>
                </a:solidFill>
                <a:latin typeface="Arial" panose="020B0604020202020204" pitchFamily="34" charset="0"/>
              </a:rPr>
              <a:pPr>
                <a:spcBef>
                  <a:spcPct val="0"/>
                </a:spcBef>
              </a:pPr>
              <a:t>34</a:t>
            </a:fld>
            <a:endParaRPr lang="en-US" altLang="en-US">
              <a:solidFill>
                <a:srgbClr val="000000"/>
              </a:solidFill>
              <a:latin typeface="Arial" panose="020B0604020202020204" pitchFamily="34" charset="0"/>
            </a:endParaRPr>
          </a:p>
        </p:txBody>
      </p:sp>
      <p:sp>
        <p:nvSpPr>
          <p:cNvPr id="43011" name="Rectangle 2">
            <a:extLst>
              <a:ext uri="{FF2B5EF4-FFF2-40B4-BE49-F238E27FC236}">
                <a16:creationId xmlns:a16="http://schemas.microsoft.com/office/drawing/2014/main" id="{66C67AA2-58E3-7D51-2C27-053681FD887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FF5C5EBD-5C08-E4DA-D6B8-E106FFF55EA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65" tIns="45731" rIns="91465" bIns="45731"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804D5C4-5E35-6CB6-024F-489089551737}"/>
              </a:ext>
            </a:extLst>
          </p:cNvPr>
          <p:cNvCxnSpPr/>
          <p:nvPr userDrawn="1"/>
        </p:nvCxnSpPr>
        <p:spPr>
          <a:xfrm>
            <a:off x="457200" y="1143000"/>
            <a:ext cx="822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6200"/>
            <a:ext cx="8229600" cy="11430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57200" y="1295400"/>
            <a:ext cx="82296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61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775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914400"/>
          </a:xfrm>
        </p:spPr>
        <p:txBody>
          <a:bodyPr/>
          <a:lstStyle/>
          <a:p>
            <a:r>
              <a:rPr lang="en-US"/>
              <a:t>Click to edit Master title style</a:t>
            </a:r>
          </a:p>
        </p:txBody>
      </p:sp>
      <p:sp>
        <p:nvSpPr>
          <p:cNvPr id="3" name="ClipArt Placeholder 2"/>
          <p:cNvSpPr>
            <a:spLocks noGrp="1"/>
          </p:cNvSpPr>
          <p:nvPr>
            <p:ph type="clipArt" sz="half" idx="1"/>
          </p:nvPr>
        </p:nvSpPr>
        <p:spPr>
          <a:xfrm>
            <a:off x="685800" y="1371600"/>
            <a:ext cx="3810000" cy="4724400"/>
          </a:xfrm>
        </p:spPr>
        <p:txBody>
          <a:bodyPr/>
          <a:lstStyle/>
          <a:p>
            <a:pPr lvl="0"/>
            <a:endParaRPr lang="en-US" noProof="0"/>
          </a:p>
        </p:txBody>
      </p:sp>
      <p:sp>
        <p:nvSpPr>
          <p:cNvPr id="4" name="Text Placeholder 3"/>
          <p:cNvSpPr>
            <a:spLocks noGrp="1"/>
          </p:cNvSpPr>
          <p:nvPr>
            <p:ph type="body" sz="half" idx="2"/>
          </p:nvPr>
        </p:nvSpPr>
        <p:spPr>
          <a:xfrm>
            <a:off x="4648200" y="13716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486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9144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219200"/>
            <a:ext cx="3810000" cy="4876800"/>
          </a:xfrm>
        </p:spPr>
        <p:txBody>
          <a:bodyPr/>
          <a:lstStyle/>
          <a:p>
            <a:pPr lvl="0"/>
            <a:endParaRPr lang="en-US" noProof="0"/>
          </a:p>
        </p:txBody>
      </p:sp>
      <p:sp>
        <p:nvSpPr>
          <p:cNvPr id="5" name="Footer Placeholder 4">
            <a:extLst>
              <a:ext uri="{FF2B5EF4-FFF2-40B4-BE49-F238E27FC236}">
                <a16:creationId xmlns:a16="http://schemas.microsoft.com/office/drawing/2014/main" id="{966408B2-6242-C2D2-369C-E1F07A1AD75B}"/>
              </a:ext>
            </a:extLst>
          </p:cNvPr>
          <p:cNvSpPr>
            <a:spLocks noGrp="1"/>
          </p:cNvSpPr>
          <p:nvPr>
            <p:ph type="ftr" sz="quarter" idx="10"/>
          </p:nvPr>
        </p:nvSpPr>
        <p:spPr>
          <a:xfrm>
            <a:off x="2133600" y="6477000"/>
            <a:ext cx="4572000" cy="3810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r>
              <a:rPr lang="en-US" altLang="en-US"/>
              <a:t>EE130 Lecture 5, Slide </a:t>
            </a:r>
            <a:fld id="{E79E22C6-172F-45AF-A3E3-C08091E409B2}" type="slidenum">
              <a:rPr lang="en-US" altLang="en-US" smtClean="0"/>
              <a:pPr>
                <a:defRPr/>
              </a:pPr>
              <a:t>‹#›</a:t>
            </a:fld>
            <a:endParaRPr lang="en-US" altLang="en-US">
              <a:latin typeface="Times New Roman" panose="02020603050405020304" pitchFamily="18" charset="0"/>
            </a:endParaRPr>
          </a:p>
        </p:txBody>
      </p:sp>
      <p:sp>
        <p:nvSpPr>
          <p:cNvPr id="6" name="Slide Number Placeholder 5">
            <a:extLst>
              <a:ext uri="{FF2B5EF4-FFF2-40B4-BE49-F238E27FC236}">
                <a16:creationId xmlns:a16="http://schemas.microsoft.com/office/drawing/2014/main" id="{F4AB96C4-D68B-955D-0214-7C859ED235BB}"/>
              </a:ext>
            </a:extLst>
          </p:cNvPr>
          <p:cNvSpPr>
            <a:spLocks noGrp="1"/>
          </p:cNvSpPr>
          <p:nvPr>
            <p:ph type="sldNum" sz="quarter" idx="11"/>
          </p:nvPr>
        </p:nvSpPr>
        <p:spPr>
          <a:xfrm>
            <a:off x="7086600" y="6248400"/>
            <a:ext cx="1371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endParaRPr lang="en-US"/>
          </a:p>
        </p:txBody>
      </p:sp>
    </p:spTree>
    <p:extLst>
      <p:ext uri="{BB962C8B-B14F-4D97-AF65-F5344CB8AC3E}">
        <p14:creationId xmlns:p14="http://schemas.microsoft.com/office/powerpoint/2010/main" val="304194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0501" y="197611"/>
            <a:ext cx="7822997" cy="661720"/>
          </a:xfrm>
          <a:prstGeom prst="rect">
            <a:avLst/>
          </a:prstGeom>
        </p:spPr>
        <p:txBody>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4B6AE491-4E5A-AA81-2A70-40C72D2411FA}"/>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4B3AE56B-93F2-68EB-8EC0-134867591247}"/>
              </a:ext>
            </a:extLst>
          </p:cNvPr>
          <p:cNvSpPr>
            <a:spLocks noGrp="1"/>
          </p:cNvSpPr>
          <p:nvPr>
            <p:ph type="dt" sz="half" idx="11"/>
          </p:nvPr>
        </p:nvSpPr>
        <p:spPr/>
        <p:txBody>
          <a:bodyPr/>
          <a:lstStyle>
            <a:lvl1pPr>
              <a:defRPr/>
            </a:lvl1pPr>
          </a:lstStyle>
          <a:p>
            <a:pPr>
              <a:defRPr/>
            </a:pPr>
            <a:fld id="{AB61B015-8C9B-47F1-9138-78012B2914B0}" type="datetimeFigureOut">
              <a:rPr lang="en-US"/>
              <a:pPr>
                <a:defRPr/>
              </a:pPr>
              <a:t>28-Nov-22</a:t>
            </a:fld>
            <a:endParaRPr lang="en-US"/>
          </a:p>
        </p:txBody>
      </p:sp>
      <p:sp>
        <p:nvSpPr>
          <p:cNvPr id="6" name="Holder 6">
            <a:extLst>
              <a:ext uri="{FF2B5EF4-FFF2-40B4-BE49-F238E27FC236}">
                <a16:creationId xmlns:a16="http://schemas.microsoft.com/office/drawing/2014/main" id="{83C29503-F693-59B5-5D72-0008700DB050}"/>
              </a:ext>
            </a:extLst>
          </p:cNvPr>
          <p:cNvSpPr>
            <a:spLocks noGrp="1"/>
          </p:cNvSpPr>
          <p:nvPr>
            <p:ph type="sldNum" sz="quarter" idx="12"/>
          </p:nvPr>
        </p:nvSpPr>
        <p:spPr/>
        <p:txBody>
          <a:bodyPr/>
          <a:lstStyle>
            <a:lvl1pPr>
              <a:defRPr/>
            </a:lvl1pPr>
          </a:lstStyle>
          <a:p>
            <a:pPr>
              <a:defRPr/>
            </a:pPr>
            <a:fld id="{018C4A19-B30E-4880-BF73-510C12122868}" type="slidenum">
              <a:rPr/>
              <a:pPr>
                <a:defRPr/>
              </a:pPr>
              <a:t>‹#›</a:t>
            </a:fld>
            <a:endParaRPr/>
          </a:p>
        </p:txBody>
      </p:sp>
    </p:spTree>
    <p:extLst>
      <p:ext uri="{BB962C8B-B14F-4D97-AF65-F5344CB8AC3E}">
        <p14:creationId xmlns:p14="http://schemas.microsoft.com/office/powerpoint/2010/main" val="113059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96931" y="162561"/>
            <a:ext cx="7950137" cy="496290"/>
          </a:xfrm>
        </p:spPr>
        <p:txBody>
          <a:bodyPr/>
          <a:lstStyle>
            <a:lvl1pPr>
              <a:defRPr sz="3225" b="0" i="0">
                <a:solidFill>
                  <a:srgbClr val="C00000"/>
                </a:solidFill>
                <a:latin typeface="Gabriola"/>
                <a:cs typeface="Gabriola"/>
              </a:defRPr>
            </a:lvl1pPr>
          </a:lstStyle>
          <a:p>
            <a:endParaRPr/>
          </a:p>
        </p:txBody>
      </p:sp>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4" name="Holder 4">
            <a:extLst>
              <a:ext uri="{FF2B5EF4-FFF2-40B4-BE49-F238E27FC236}">
                <a16:creationId xmlns:a16="http://schemas.microsoft.com/office/drawing/2014/main" id="{AD1EDC0C-81FC-ADA8-BA4E-36B2CB157290}"/>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765AC21E-0F0F-DDC1-89F8-073F70F48259}"/>
              </a:ext>
            </a:extLst>
          </p:cNvPr>
          <p:cNvSpPr>
            <a:spLocks noGrp="1"/>
          </p:cNvSpPr>
          <p:nvPr>
            <p:ph type="dt" sz="half" idx="11"/>
          </p:nvPr>
        </p:nvSpPr>
        <p:spPr/>
        <p:txBody>
          <a:bodyPr/>
          <a:lstStyle>
            <a:lvl1pPr>
              <a:defRPr/>
            </a:lvl1pPr>
          </a:lstStyle>
          <a:p>
            <a:pPr>
              <a:defRPr/>
            </a:pPr>
            <a:fld id="{4627C86B-A65C-4CA7-81B0-28B270757148}" type="datetimeFigureOut">
              <a:rPr lang="en-US"/>
              <a:pPr>
                <a:defRPr/>
              </a:pPr>
              <a:t>28-Nov-22</a:t>
            </a:fld>
            <a:endParaRPr lang="en-US"/>
          </a:p>
        </p:txBody>
      </p:sp>
      <p:sp>
        <p:nvSpPr>
          <p:cNvPr id="6" name="Holder 6">
            <a:extLst>
              <a:ext uri="{FF2B5EF4-FFF2-40B4-BE49-F238E27FC236}">
                <a16:creationId xmlns:a16="http://schemas.microsoft.com/office/drawing/2014/main" id="{BB28060B-53DF-899F-DC51-B7987DAE6A76}"/>
              </a:ext>
            </a:extLst>
          </p:cNvPr>
          <p:cNvSpPr>
            <a:spLocks noGrp="1"/>
          </p:cNvSpPr>
          <p:nvPr>
            <p:ph type="sldNum" sz="quarter" idx="12"/>
          </p:nvPr>
        </p:nvSpPr>
        <p:spPr/>
        <p:txBody>
          <a:bodyPr/>
          <a:lstStyle>
            <a:lvl1pPr>
              <a:defRPr/>
            </a:lvl1pPr>
          </a:lstStyle>
          <a:p>
            <a:pPr>
              <a:defRPr/>
            </a:pPr>
            <a:fld id="{12F0F22F-DE33-4AC0-A431-39902FE0A182}" type="slidenum">
              <a:rPr/>
              <a:pPr>
                <a:defRPr/>
              </a:pPr>
              <a:t>‹#›</a:t>
            </a:fld>
            <a:endParaRPr/>
          </a:p>
        </p:txBody>
      </p:sp>
    </p:spTree>
    <p:extLst>
      <p:ext uri="{BB962C8B-B14F-4D97-AF65-F5344CB8AC3E}">
        <p14:creationId xmlns:p14="http://schemas.microsoft.com/office/powerpoint/2010/main" val="406845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96931" y="162561"/>
            <a:ext cx="7950137" cy="496290"/>
          </a:xfrm>
        </p:spPr>
        <p:txBody>
          <a:bodyPr/>
          <a:lstStyle>
            <a:lvl1pPr>
              <a:defRPr sz="3225" b="0" i="0">
                <a:solidFill>
                  <a:srgbClr val="C00000"/>
                </a:solidFill>
                <a:latin typeface="Gabriola"/>
                <a:cs typeface="Gabriola"/>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F88660B1-7D2B-210A-1AC2-98F62C6AB207}"/>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2A2D9BB2-C120-82DC-DA3E-3D20DA8EC996}"/>
              </a:ext>
            </a:extLst>
          </p:cNvPr>
          <p:cNvSpPr>
            <a:spLocks noGrp="1"/>
          </p:cNvSpPr>
          <p:nvPr>
            <p:ph type="dt" sz="half" idx="11"/>
          </p:nvPr>
        </p:nvSpPr>
        <p:spPr/>
        <p:txBody>
          <a:bodyPr/>
          <a:lstStyle>
            <a:lvl1pPr>
              <a:defRPr/>
            </a:lvl1pPr>
          </a:lstStyle>
          <a:p>
            <a:pPr>
              <a:defRPr/>
            </a:pPr>
            <a:fld id="{4BA0C3B0-3FF4-4D93-A72E-A346D659FF1B}" type="datetimeFigureOut">
              <a:rPr lang="en-US"/>
              <a:pPr>
                <a:defRPr/>
              </a:pPr>
              <a:t>28-Nov-22</a:t>
            </a:fld>
            <a:endParaRPr lang="en-US"/>
          </a:p>
        </p:txBody>
      </p:sp>
      <p:sp>
        <p:nvSpPr>
          <p:cNvPr id="7" name="Holder 6">
            <a:extLst>
              <a:ext uri="{FF2B5EF4-FFF2-40B4-BE49-F238E27FC236}">
                <a16:creationId xmlns:a16="http://schemas.microsoft.com/office/drawing/2014/main" id="{E24FE40C-1F8C-7B54-C53B-A092F376684B}"/>
              </a:ext>
            </a:extLst>
          </p:cNvPr>
          <p:cNvSpPr>
            <a:spLocks noGrp="1"/>
          </p:cNvSpPr>
          <p:nvPr>
            <p:ph type="sldNum" sz="quarter" idx="12"/>
          </p:nvPr>
        </p:nvSpPr>
        <p:spPr/>
        <p:txBody>
          <a:bodyPr/>
          <a:lstStyle>
            <a:lvl1pPr>
              <a:defRPr/>
            </a:lvl1pPr>
          </a:lstStyle>
          <a:p>
            <a:pPr>
              <a:defRPr/>
            </a:pPr>
            <a:fld id="{E1D6456E-B69E-4F4F-BC23-97AFA08DC278}" type="slidenum">
              <a:rPr/>
              <a:pPr>
                <a:defRPr/>
              </a:pPr>
              <a:t>‹#›</a:t>
            </a:fld>
            <a:endParaRPr/>
          </a:p>
        </p:txBody>
      </p:sp>
    </p:spTree>
    <p:extLst>
      <p:ext uri="{BB962C8B-B14F-4D97-AF65-F5344CB8AC3E}">
        <p14:creationId xmlns:p14="http://schemas.microsoft.com/office/powerpoint/2010/main" val="240753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96931" y="162561"/>
            <a:ext cx="7950137" cy="496290"/>
          </a:xfrm>
        </p:spPr>
        <p:txBody>
          <a:bodyPr/>
          <a:lstStyle>
            <a:lvl1pPr>
              <a:defRPr sz="3225" b="0" i="0">
                <a:solidFill>
                  <a:srgbClr val="C00000"/>
                </a:solidFill>
                <a:latin typeface="Gabriola"/>
                <a:cs typeface="Gabriola"/>
              </a:defRPr>
            </a:lvl1pPr>
          </a:lstStyle>
          <a:p>
            <a:endParaRPr/>
          </a:p>
        </p:txBody>
      </p:sp>
      <p:sp>
        <p:nvSpPr>
          <p:cNvPr id="3" name="Holder 4">
            <a:extLst>
              <a:ext uri="{FF2B5EF4-FFF2-40B4-BE49-F238E27FC236}">
                <a16:creationId xmlns:a16="http://schemas.microsoft.com/office/drawing/2014/main" id="{B7716C15-F73E-01F7-EF93-17986A871F2F}"/>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940DE439-F1E3-5B0F-EE67-5EAD27D3B367}"/>
              </a:ext>
            </a:extLst>
          </p:cNvPr>
          <p:cNvSpPr>
            <a:spLocks noGrp="1"/>
          </p:cNvSpPr>
          <p:nvPr>
            <p:ph type="dt" sz="half" idx="11"/>
          </p:nvPr>
        </p:nvSpPr>
        <p:spPr/>
        <p:txBody>
          <a:bodyPr/>
          <a:lstStyle>
            <a:lvl1pPr>
              <a:defRPr/>
            </a:lvl1pPr>
          </a:lstStyle>
          <a:p>
            <a:pPr>
              <a:defRPr/>
            </a:pPr>
            <a:fld id="{D948B94E-F3F9-41EF-B315-2E218278BEBE}" type="datetimeFigureOut">
              <a:rPr lang="en-US"/>
              <a:pPr>
                <a:defRPr/>
              </a:pPr>
              <a:t>28-Nov-22</a:t>
            </a:fld>
            <a:endParaRPr lang="en-US"/>
          </a:p>
        </p:txBody>
      </p:sp>
      <p:sp>
        <p:nvSpPr>
          <p:cNvPr id="5" name="Holder 6">
            <a:extLst>
              <a:ext uri="{FF2B5EF4-FFF2-40B4-BE49-F238E27FC236}">
                <a16:creationId xmlns:a16="http://schemas.microsoft.com/office/drawing/2014/main" id="{F04BD76D-C824-F633-B6ED-C5C3866FADDC}"/>
              </a:ext>
            </a:extLst>
          </p:cNvPr>
          <p:cNvSpPr>
            <a:spLocks noGrp="1"/>
          </p:cNvSpPr>
          <p:nvPr>
            <p:ph type="sldNum" sz="quarter" idx="12"/>
          </p:nvPr>
        </p:nvSpPr>
        <p:spPr/>
        <p:txBody>
          <a:bodyPr/>
          <a:lstStyle>
            <a:lvl1pPr>
              <a:defRPr/>
            </a:lvl1pPr>
          </a:lstStyle>
          <a:p>
            <a:pPr>
              <a:defRPr/>
            </a:pPr>
            <a:fld id="{9F970AED-7BF0-4C7D-A99D-B4DC162E7D0B}" type="slidenum">
              <a:rPr/>
              <a:pPr>
                <a:defRPr/>
              </a:pPr>
              <a:t>‹#›</a:t>
            </a:fld>
            <a:endParaRPr/>
          </a:p>
        </p:txBody>
      </p:sp>
    </p:spTree>
    <p:extLst>
      <p:ext uri="{BB962C8B-B14F-4D97-AF65-F5344CB8AC3E}">
        <p14:creationId xmlns:p14="http://schemas.microsoft.com/office/powerpoint/2010/main" val="52536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4C4C8F59-F737-D855-5162-A38723BA6C0E}"/>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05417DAD-EFCC-CF33-D7A0-3921DCD93204}"/>
              </a:ext>
            </a:extLst>
          </p:cNvPr>
          <p:cNvSpPr>
            <a:spLocks noGrp="1"/>
          </p:cNvSpPr>
          <p:nvPr>
            <p:ph type="dt" sz="half" idx="11"/>
          </p:nvPr>
        </p:nvSpPr>
        <p:spPr/>
        <p:txBody>
          <a:bodyPr/>
          <a:lstStyle>
            <a:lvl1pPr>
              <a:defRPr/>
            </a:lvl1pPr>
          </a:lstStyle>
          <a:p>
            <a:pPr>
              <a:defRPr/>
            </a:pPr>
            <a:fld id="{3B56E481-A9B2-4319-9A53-50849C354752}" type="datetimeFigureOut">
              <a:rPr lang="en-US"/>
              <a:pPr>
                <a:defRPr/>
              </a:pPr>
              <a:t>28-Nov-22</a:t>
            </a:fld>
            <a:endParaRPr lang="en-US"/>
          </a:p>
        </p:txBody>
      </p:sp>
      <p:sp>
        <p:nvSpPr>
          <p:cNvPr id="4" name="Holder 6">
            <a:extLst>
              <a:ext uri="{FF2B5EF4-FFF2-40B4-BE49-F238E27FC236}">
                <a16:creationId xmlns:a16="http://schemas.microsoft.com/office/drawing/2014/main" id="{65D7BC7F-C801-5697-B42B-2AAE966B1B98}"/>
              </a:ext>
            </a:extLst>
          </p:cNvPr>
          <p:cNvSpPr>
            <a:spLocks noGrp="1"/>
          </p:cNvSpPr>
          <p:nvPr>
            <p:ph type="sldNum" sz="quarter" idx="12"/>
          </p:nvPr>
        </p:nvSpPr>
        <p:spPr/>
        <p:txBody>
          <a:bodyPr/>
          <a:lstStyle>
            <a:lvl1pPr>
              <a:defRPr/>
            </a:lvl1pPr>
          </a:lstStyle>
          <a:p>
            <a:pPr>
              <a:defRPr/>
            </a:pPr>
            <a:fld id="{D6D4A242-3FF2-42D3-B1C7-B6755E951C33}" type="slidenum">
              <a:rPr/>
              <a:pPr>
                <a:defRPr/>
              </a:pPr>
              <a:t>‹#›</a:t>
            </a:fld>
            <a:endParaRPr/>
          </a:p>
        </p:txBody>
      </p:sp>
    </p:spTree>
    <p:extLst>
      <p:ext uri="{BB962C8B-B14F-4D97-AF65-F5344CB8AC3E}">
        <p14:creationId xmlns:p14="http://schemas.microsoft.com/office/powerpoint/2010/main" val="124240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3995FD4-D9F2-46D4-7EFA-8419594041B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D0AD57A-0ADC-608F-CFB2-1CFDF7E5602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824" r:id="rId1"/>
    <p:sldLayoutId id="2147483817" r:id="rId2"/>
    <p:sldLayoutId id="2147483818" r:id="rId3"/>
    <p:sldLayoutId id="2147483825"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bg object 16">
            <a:extLst>
              <a:ext uri="{FF2B5EF4-FFF2-40B4-BE49-F238E27FC236}">
                <a16:creationId xmlns:a16="http://schemas.microsoft.com/office/drawing/2014/main" id="{04F641DB-EE9E-3457-9211-14D2FD7E5BB9}"/>
              </a:ext>
            </a:extLst>
          </p:cNvPr>
          <p:cNvSpPr>
            <a:spLocks/>
          </p:cNvSpPr>
          <p:nvPr/>
        </p:nvSpPr>
        <p:spPr bwMode="auto">
          <a:xfrm>
            <a:off x="6118225" y="6245225"/>
            <a:ext cx="3025775" cy="612775"/>
          </a:xfrm>
          <a:custGeom>
            <a:avLst/>
            <a:gdLst>
              <a:gd name="T0" fmla="*/ 543274 w 4034154"/>
              <a:gd name="T1" fmla="*/ 457 h 613409"/>
              <a:gd name="T2" fmla="*/ 482733 w 4034154"/>
              <a:gd name="T3" fmla="*/ 2631 h 613409"/>
              <a:gd name="T4" fmla="*/ 441641 w 4034154"/>
              <a:gd name="T5" fmla="*/ 7892 h 613409"/>
              <a:gd name="T6" fmla="*/ 400497 w 4034154"/>
              <a:gd name="T7" fmla="*/ 17486 h 613409"/>
              <a:gd name="T8" fmla="*/ 359565 w 4034154"/>
              <a:gd name="T9" fmla="*/ 31818 h 613409"/>
              <a:gd name="T10" fmla="*/ 319104 w 4034154"/>
              <a:gd name="T11" fmla="*/ 51293 h 613409"/>
              <a:gd name="T12" fmla="*/ 279374 w 4034154"/>
              <a:gd name="T13" fmla="*/ 76313 h 613409"/>
              <a:gd name="T14" fmla="*/ 240639 w 4034154"/>
              <a:gd name="T15" fmla="*/ 107282 h 613409"/>
              <a:gd name="T16" fmla="*/ 203158 w 4034154"/>
              <a:gd name="T17" fmla="*/ 144602 h 613409"/>
              <a:gd name="T18" fmla="*/ 167193 w 4034154"/>
              <a:gd name="T19" fmla="*/ 188680 h 613409"/>
              <a:gd name="T20" fmla="*/ 133005 w 4034154"/>
              <a:gd name="T21" fmla="*/ 239917 h 613409"/>
              <a:gd name="T22" fmla="*/ 100854 w 4034154"/>
              <a:gd name="T23" fmla="*/ 298717 h 613409"/>
              <a:gd name="T24" fmla="*/ 71002 w 4034154"/>
              <a:gd name="T25" fmla="*/ 365483 h 613409"/>
              <a:gd name="T26" fmla="*/ 45843 w 4034154"/>
              <a:gd name="T27" fmla="*/ 434735 h 613409"/>
              <a:gd name="T28" fmla="*/ 23095 w 4034154"/>
              <a:gd name="T29" fmla="*/ 510814 h 613409"/>
              <a:gd name="T30" fmla="*/ 1702178 w 4034154"/>
              <a:gd name="T31" fmla="*/ 611252 h 613409"/>
              <a:gd name="T32" fmla="*/ 1616707 w 4034154"/>
              <a:gd name="T33" fmla="*/ 423685 h 613409"/>
              <a:gd name="T34" fmla="*/ 1553702 w 4034154"/>
              <a:gd name="T35" fmla="*/ 370665 h 613409"/>
              <a:gd name="T36" fmla="*/ 1469559 w 4034154"/>
              <a:gd name="T37" fmla="*/ 297622 h 613409"/>
              <a:gd name="T38" fmla="*/ 1429560 w 4034154"/>
              <a:gd name="T39" fmla="*/ 263784 h 613409"/>
              <a:gd name="T40" fmla="*/ 1389127 w 4034154"/>
              <a:gd name="T41" fmla="*/ 232481 h 613409"/>
              <a:gd name="T42" fmla="*/ 1348294 w 4034154"/>
              <a:gd name="T43" fmla="*/ 203627 h 613409"/>
              <a:gd name="T44" fmla="*/ 1307092 w 4034154"/>
              <a:gd name="T45" fmla="*/ 177130 h 613409"/>
              <a:gd name="T46" fmla="*/ 1265554 w 4034154"/>
              <a:gd name="T47" fmla="*/ 152898 h 613409"/>
              <a:gd name="T48" fmla="*/ 1223713 w 4034154"/>
              <a:gd name="T49" fmla="*/ 130843 h 613409"/>
              <a:gd name="T50" fmla="*/ 1181600 w 4034154"/>
              <a:gd name="T51" fmla="*/ 110876 h 613409"/>
              <a:gd name="T52" fmla="*/ 1139247 w 4034154"/>
              <a:gd name="T53" fmla="*/ 92906 h 613409"/>
              <a:gd name="T54" fmla="*/ 1096688 w 4034154"/>
              <a:gd name="T55" fmla="*/ 76839 h 613409"/>
              <a:gd name="T56" fmla="*/ 1053954 w 4034154"/>
              <a:gd name="T57" fmla="*/ 62592 h 613409"/>
              <a:gd name="T58" fmla="*/ 1011078 w 4034154"/>
              <a:gd name="T59" fmla="*/ 50071 h 613409"/>
              <a:gd name="T60" fmla="*/ 968092 w 4034154"/>
              <a:gd name="T61" fmla="*/ 39185 h 613409"/>
              <a:gd name="T62" fmla="*/ 925029 w 4034154"/>
              <a:gd name="T63" fmla="*/ 29847 h 613409"/>
              <a:gd name="T64" fmla="*/ 881919 w 4034154"/>
              <a:gd name="T65" fmla="*/ 21965 h 613409"/>
              <a:gd name="T66" fmla="*/ 838797 w 4034154"/>
              <a:gd name="T67" fmla="*/ 15449 h 613409"/>
              <a:gd name="T68" fmla="*/ 795694 w 4034154"/>
              <a:gd name="T69" fmla="*/ 10208 h 613409"/>
              <a:gd name="T70" fmla="*/ 752644 w 4034154"/>
              <a:gd name="T71" fmla="*/ 6157 h 613409"/>
              <a:gd name="T72" fmla="*/ 709676 w 4034154"/>
              <a:gd name="T73" fmla="*/ 3199 h 613409"/>
              <a:gd name="T74" fmla="*/ 624123 w 4034154"/>
              <a:gd name="T75" fmla="*/ 211 h 6134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034154" h="613409">
                <a:moveTo>
                  <a:pt x="1383124" y="0"/>
                </a:moveTo>
                <a:lnTo>
                  <a:pt x="1287558" y="457"/>
                </a:lnTo>
                <a:lnTo>
                  <a:pt x="1192529" y="1507"/>
                </a:lnTo>
                <a:lnTo>
                  <a:pt x="1144074" y="2640"/>
                </a:lnTo>
                <a:lnTo>
                  <a:pt x="1095434" y="4760"/>
                </a:lnTo>
                <a:lnTo>
                  <a:pt x="1046686" y="7916"/>
                </a:lnTo>
                <a:lnTo>
                  <a:pt x="997908" y="12159"/>
                </a:lnTo>
                <a:lnTo>
                  <a:pt x="949177" y="17540"/>
                </a:lnTo>
                <a:lnTo>
                  <a:pt x="900571" y="24109"/>
                </a:lnTo>
                <a:lnTo>
                  <a:pt x="852167" y="31917"/>
                </a:lnTo>
                <a:lnTo>
                  <a:pt x="804042" y="41015"/>
                </a:lnTo>
                <a:lnTo>
                  <a:pt x="756274" y="51452"/>
                </a:lnTo>
                <a:lnTo>
                  <a:pt x="708939" y="63280"/>
                </a:lnTo>
                <a:lnTo>
                  <a:pt x="662116" y="76550"/>
                </a:lnTo>
                <a:lnTo>
                  <a:pt x="615882" y="91311"/>
                </a:lnTo>
                <a:lnTo>
                  <a:pt x="570313" y="107615"/>
                </a:lnTo>
                <a:lnTo>
                  <a:pt x="525488" y="125512"/>
                </a:lnTo>
                <a:lnTo>
                  <a:pt x="481484" y="145052"/>
                </a:lnTo>
                <a:lnTo>
                  <a:pt x="438377" y="166287"/>
                </a:lnTo>
                <a:lnTo>
                  <a:pt x="396246" y="189266"/>
                </a:lnTo>
                <a:lnTo>
                  <a:pt x="355168" y="214041"/>
                </a:lnTo>
                <a:lnTo>
                  <a:pt x="315220" y="240662"/>
                </a:lnTo>
                <a:lnTo>
                  <a:pt x="276479" y="269180"/>
                </a:lnTo>
                <a:lnTo>
                  <a:pt x="239023" y="299645"/>
                </a:lnTo>
                <a:lnTo>
                  <a:pt x="202929" y="332108"/>
                </a:lnTo>
                <a:lnTo>
                  <a:pt x="168275" y="366619"/>
                </a:lnTo>
                <a:lnTo>
                  <a:pt x="137711" y="400447"/>
                </a:lnTo>
                <a:lnTo>
                  <a:pt x="108648" y="436086"/>
                </a:lnTo>
                <a:lnTo>
                  <a:pt x="81014" y="473438"/>
                </a:lnTo>
                <a:lnTo>
                  <a:pt x="54736" y="512402"/>
                </a:lnTo>
                <a:lnTo>
                  <a:pt x="0" y="613151"/>
                </a:lnTo>
                <a:lnTo>
                  <a:pt x="4034154" y="613151"/>
                </a:lnTo>
                <a:lnTo>
                  <a:pt x="4034154" y="494075"/>
                </a:lnTo>
                <a:lnTo>
                  <a:pt x="3831589" y="425001"/>
                </a:lnTo>
                <a:lnTo>
                  <a:pt x="3781834" y="407437"/>
                </a:lnTo>
                <a:lnTo>
                  <a:pt x="3682266" y="371817"/>
                </a:lnTo>
                <a:lnTo>
                  <a:pt x="3582610" y="335525"/>
                </a:lnTo>
                <a:lnTo>
                  <a:pt x="3482848" y="298547"/>
                </a:lnTo>
                <a:lnTo>
                  <a:pt x="3435582" y="281251"/>
                </a:lnTo>
                <a:lnTo>
                  <a:pt x="3388049" y="264603"/>
                </a:lnTo>
                <a:lnTo>
                  <a:pt x="3340261" y="248591"/>
                </a:lnTo>
                <a:lnTo>
                  <a:pt x="3292225" y="233204"/>
                </a:lnTo>
                <a:lnTo>
                  <a:pt x="3243952" y="218431"/>
                </a:lnTo>
                <a:lnTo>
                  <a:pt x="3195450" y="204260"/>
                </a:lnTo>
                <a:lnTo>
                  <a:pt x="3146731" y="190680"/>
                </a:lnTo>
                <a:lnTo>
                  <a:pt x="3097803" y="177680"/>
                </a:lnTo>
                <a:lnTo>
                  <a:pt x="3048675" y="165248"/>
                </a:lnTo>
                <a:lnTo>
                  <a:pt x="2999359" y="153373"/>
                </a:lnTo>
                <a:lnTo>
                  <a:pt x="2949862" y="142044"/>
                </a:lnTo>
                <a:lnTo>
                  <a:pt x="2900194" y="131250"/>
                </a:lnTo>
                <a:lnTo>
                  <a:pt x="2850366" y="120979"/>
                </a:lnTo>
                <a:lnTo>
                  <a:pt x="2800386" y="111221"/>
                </a:lnTo>
                <a:lnTo>
                  <a:pt x="2750265" y="101962"/>
                </a:lnTo>
                <a:lnTo>
                  <a:pt x="2700011" y="93194"/>
                </a:lnTo>
                <a:lnTo>
                  <a:pt x="2649635" y="84903"/>
                </a:lnTo>
                <a:lnTo>
                  <a:pt x="2599146" y="77079"/>
                </a:lnTo>
                <a:lnTo>
                  <a:pt x="2548554" y="69711"/>
                </a:lnTo>
                <a:lnTo>
                  <a:pt x="2497867" y="62787"/>
                </a:lnTo>
                <a:lnTo>
                  <a:pt x="2447097" y="56296"/>
                </a:lnTo>
                <a:lnTo>
                  <a:pt x="2396251" y="50227"/>
                </a:lnTo>
                <a:lnTo>
                  <a:pt x="2345341" y="44568"/>
                </a:lnTo>
                <a:lnTo>
                  <a:pt x="2294374" y="39308"/>
                </a:lnTo>
                <a:lnTo>
                  <a:pt x="2243362" y="34436"/>
                </a:lnTo>
                <a:lnTo>
                  <a:pt x="2192314" y="29940"/>
                </a:lnTo>
                <a:lnTo>
                  <a:pt x="2141238" y="25810"/>
                </a:lnTo>
                <a:lnTo>
                  <a:pt x="2090145" y="22034"/>
                </a:lnTo>
                <a:lnTo>
                  <a:pt x="2039045" y="18600"/>
                </a:lnTo>
                <a:lnTo>
                  <a:pt x="1987946" y="15497"/>
                </a:lnTo>
                <a:lnTo>
                  <a:pt x="1936859" y="12715"/>
                </a:lnTo>
                <a:lnTo>
                  <a:pt x="1885793" y="10241"/>
                </a:lnTo>
                <a:lnTo>
                  <a:pt x="1834757" y="8065"/>
                </a:lnTo>
                <a:lnTo>
                  <a:pt x="1783762" y="6175"/>
                </a:lnTo>
                <a:lnTo>
                  <a:pt x="1732816" y="4559"/>
                </a:lnTo>
                <a:lnTo>
                  <a:pt x="1681930" y="3208"/>
                </a:lnTo>
                <a:lnTo>
                  <a:pt x="1580373" y="1250"/>
                </a:lnTo>
                <a:lnTo>
                  <a:pt x="1479169" y="211"/>
                </a:lnTo>
                <a:lnTo>
                  <a:pt x="1383124" y="0"/>
                </a:lnTo>
                <a:close/>
              </a:path>
            </a:pathLst>
          </a:custGeom>
          <a:solidFill>
            <a:srgbClr val="7B2C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051" name="bg object 17">
            <a:extLst>
              <a:ext uri="{FF2B5EF4-FFF2-40B4-BE49-F238E27FC236}">
                <a16:creationId xmlns:a16="http://schemas.microsoft.com/office/drawing/2014/main" id="{E69D93B4-2D82-7098-450D-ACE676CF98F2}"/>
              </a:ext>
            </a:extLst>
          </p:cNvPr>
          <p:cNvSpPr>
            <a:spLocks/>
          </p:cNvSpPr>
          <p:nvPr/>
        </p:nvSpPr>
        <p:spPr bwMode="auto">
          <a:xfrm>
            <a:off x="0" y="687388"/>
            <a:ext cx="336550" cy="1635125"/>
          </a:xfrm>
          <a:custGeom>
            <a:avLst/>
            <a:gdLst>
              <a:gd name="T0" fmla="*/ 0 w 448945"/>
              <a:gd name="T1" fmla="*/ 0 h 1634489"/>
              <a:gd name="T2" fmla="*/ 0 w 448945"/>
              <a:gd name="T3" fmla="*/ 1636144 h 1634489"/>
              <a:gd name="T4" fmla="*/ 31430 w 448945"/>
              <a:gd name="T5" fmla="*/ 1545106 h 1634489"/>
              <a:gd name="T6" fmla="*/ 47605 w 448945"/>
              <a:gd name="T7" fmla="*/ 1496188 h 1634489"/>
              <a:gd name="T8" fmla="*/ 62339 w 448945"/>
              <a:gd name="T9" fmla="*/ 1450522 h 1634489"/>
              <a:gd name="T10" fmla="*/ 75578 w 448945"/>
              <a:gd name="T11" fmla="*/ 1408310 h 1634489"/>
              <a:gd name="T12" fmla="*/ 87263 w 448945"/>
              <a:gd name="T13" fmla="*/ 1369754 h 1634489"/>
              <a:gd name="T14" fmla="*/ 97339 w 448945"/>
              <a:gd name="T15" fmla="*/ 1335055 h 1634489"/>
              <a:gd name="T16" fmla="*/ 116536 w 448945"/>
              <a:gd name="T17" fmla="*/ 1263187 h 1634489"/>
              <a:gd name="T18" fmla="*/ 127076 w 448945"/>
              <a:gd name="T19" fmla="*/ 1221484 h 1634489"/>
              <a:gd name="T20" fmla="*/ 137230 w 448945"/>
              <a:gd name="T21" fmla="*/ 1179256 h 1634489"/>
              <a:gd name="T22" fmla="*/ 146861 w 448945"/>
              <a:gd name="T23" fmla="*/ 1136455 h 1634489"/>
              <a:gd name="T24" fmla="*/ 155835 w 448945"/>
              <a:gd name="T25" fmla="*/ 1093030 h 1634489"/>
              <a:gd name="T26" fmla="*/ 164013 w 448945"/>
              <a:gd name="T27" fmla="*/ 1048935 h 1634489"/>
              <a:gd name="T28" fmla="*/ 171260 w 448945"/>
              <a:gd name="T29" fmla="*/ 1004118 h 1634489"/>
              <a:gd name="T30" fmla="*/ 177438 w 448945"/>
              <a:gd name="T31" fmla="*/ 958535 h 1634489"/>
              <a:gd name="T32" fmla="*/ 182411 w 448945"/>
              <a:gd name="T33" fmla="*/ 912133 h 1634489"/>
              <a:gd name="T34" fmla="*/ 186044 w 448945"/>
              <a:gd name="T35" fmla="*/ 864861 h 1634489"/>
              <a:gd name="T36" fmla="*/ 188208 w 448945"/>
              <a:gd name="T37" fmla="*/ 817467 h 1634489"/>
              <a:gd name="T38" fmla="*/ 188942 w 448945"/>
              <a:gd name="T39" fmla="*/ 770682 h 1634489"/>
              <a:gd name="T40" fmla="*/ 188298 w 448945"/>
              <a:gd name="T41" fmla="*/ 724519 h 1634489"/>
              <a:gd name="T42" fmla="*/ 186337 w 448945"/>
              <a:gd name="T43" fmla="*/ 678984 h 1634489"/>
              <a:gd name="T44" fmla="*/ 183112 w 448945"/>
              <a:gd name="T45" fmla="*/ 634091 h 1634489"/>
              <a:gd name="T46" fmla="*/ 178680 w 448945"/>
              <a:gd name="T47" fmla="*/ 589846 h 1634489"/>
              <a:gd name="T48" fmla="*/ 173096 w 448945"/>
              <a:gd name="T49" fmla="*/ 546260 h 1634489"/>
              <a:gd name="T50" fmla="*/ 166417 w 448945"/>
              <a:gd name="T51" fmla="*/ 503346 h 1634489"/>
              <a:gd name="T52" fmla="*/ 158699 w 448945"/>
              <a:gd name="T53" fmla="*/ 461105 h 1634489"/>
              <a:gd name="T54" fmla="*/ 150000 w 448945"/>
              <a:gd name="T55" fmla="*/ 419553 h 1634489"/>
              <a:gd name="T56" fmla="*/ 140373 w 448945"/>
              <a:gd name="T57" fmla="*/ 378698 h 1634489"/>
              <a:gd name="T58" fmla="*/ 129875 w 448945"/>
              <a:gd name="T59" fmla="*/ 338551 h 1634489"/>
              <a:gd name="T60" fmla="*/ 118563 w 448945"/>
              <a:gd name="T61" fmla="*/ 299116 h 1634489"/>
              <a:gd name="T62" fmla="*/ 106492 w 448945"/>
              <a:gd name="T63" fmla="*/ 260408 h 1634489"/>
              <a:gd name="T64" fmla="*/ 93719 w 448945"/>
              <a:gd name="T65" fmla="*/ 222435 h 1634489"/>
              <a:gd name="T66" fmla="*/ 80299 w 448945"/>
              <a:gd name="T67" fmla="*/ 185206 h 1634489"/>
              <a:gd name="T68" fmla="*/ 66290 w 448945"/>
              <a:gd name="T69" fmla="*/ 148731 h 1634489"/>
              <a:gd name="T70" fmla="*/ 51745 w 448945"/>
              <a:gd name="T71" fmla="*/ 113018 h 1634489"/>
              <a:gd name="T72" fmla="*/ 36723 w 448945"/>
              <a:gd name="T73" fmla="*/ 78076 h 1634489"/>
              <a:gd name="T74" fmla="*/ 21279 w 448945"/>
              <a:gd name="T75" fmla="*/ 43919 h 1634489"/>
              <a:gd name="T76" fmla="*/ 5469 w 448945"/>
              <a:gd name="T77" fmla="*/ 10552 h 1634489"/>
              <a:gd name="T78" fmla="*/ 0 w 448945"/>
              <a:gd name="T79" fmla="*/ 0 h 163448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48945" h="1634489">
                <a:moveTo>
                  <a:pt x="0" y="0"/>
                </a:moveTo>
                <a:lnTo>
                  <a:pt x="0" y="1634236"/>
                </a:lnTo>
                <a:lnTo>
                  <a:pt x="74606" y="1543303"/>
                </a:lnTo>
                <a:lnTo>
                  <a:pt x="113000" y="1494442"/>
                </a:lnTo>
                <a:lnTo>
                  <a:pt x="147977" y="1448830"/>
                </a:lnTo>
                <a:lnTo>
                  <a:pt x="179400" y="1406667"/>
                </a:lnTo>
                <a:lnTo>
                  <a:pt x="207138" y="1368156"/>
                </a:lnTo>
                <a:lnTo>
                  <a:pt x="231054" y="1333498"/>
                </a:lnTo>
                <a:lnTo>
                  <a:pt x="276625" y="1261714"/>
                </a:lnTo>
                <a:lnTo>
                  <a:pt x="301643" y="1220059"/>
                </a:lnTo>
                <a:lnTo>
                  <a:pt x="325746" y="1177880"/>
                </a:lnTo>
                <a:lnTo>
                  <a:pt x="348609" y="1135129"/>
                </a:lnTo>
                <a:lnTo>
                  <a:pt x="369909" y="1091755"/>
                </a:lnTo>
                <a:lnTo>
                  <a:pt x="389322" y="1047711"/>
                </a:lnTo>
                <a:lnTo>
                  <a:pt x="406523" y="1002947"/>
                </a:lnTo>
                <a:lnTo>
                  <a:pt x="421188" y="957416"/>
                </a:lnTo>
                <a:lnTo>
                  <a:pt x="432994" y="911068"/>
                </a:lnTo>
                <a:lnTo>
                  <a:pt x="441617" y="863853"/>
                </a:lnTo>
                <a:lnTo>
                  <a:pt x="446755" y="816513"/>
                </a:lnTo>
                <a:lnTo>
                  <a:pt x="448495" y="769782"/>
                </a:lnTo>
                <a:lnTo>
                  <a:pt x="446970" y="723673"/>
                </a:lnTo>
                <a:lnTo>
                  <a:pt x="442313" y="678192"/>
                </a:lnTo>
                <a:lnTo>
                  <a:pt x="434657" y="633351"/>
                </a:lnTo>
                <a:lnTo>
                  <a:pt x="424136" y="589159"/>
                </a:lnTo>
                <a:lnTo>
                  <a:pt x="410882" y="545624"/>
                </a:lnTo>
                <a:lnTo>
                  <a:pt x="395029" y="502758"/>
                </a:lnTo>
                <a:lnTo>
                  <a:pt x="376710" y="460568"/>
                </a:lnTo>
                <a:lnTo>
                  <a:pt x="356058" y="419064"/>
                </a:lnTo>
                <a:lnTo>
                  <a:pt x="333206" y="378257"/>
                </a:lnTo>
                <a:lnTo>
                  <a:pt x="308287" y="338155"/>
                </a:lnTo>
                <a:lnTo>
                  <a:pt x="281435" y="298768"/>
                </a:lnTo>
                <a:lnTo>
                  <a:pt x="252782" y="260105"/>
                </a:lnTo>
                <a:lnTo>
                  <a:pt x="222462" y="222176"/>
                </a:lnTo>
                <a:lnTo>
                  <a:pt x="190608" y="184990"/>
                </a:lnTo>
                <a:lnTo>
                  <a:pt x="157353" y="148557"/>
                </a:lnTo>
                <a:lnTo>
                  <a:pt x="122829" y="112886"/>
                </a:lnTo>
                <a:lnTo>
                  <a:pt x="87171" y="77986"/>
                </a:lnTo>
                <a:lnTo>
                  <a:pt x="50512" y="43868"/>
                </a:lnTo>
                <a:lnTo>
                  <a:pt x="12984" y="10540"/>
                </a:lnTo>
                <a:lnTo>
                  <a:pt x="0" y="0"/>
                </a:lnTo>
                <a:close/>
              </a:path>
            </a:pathLst>
          </a:custGeom>
          <a:solidFill>
            <a:srgbClr val="24B65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052" name="bg object 18">
            <a:extLst>
              <a:ext uri="{FF2B5EF4-FFF2-40B4-BE49-F238E27FC236}">
                <a16:creationId xmlns:a16="http://schemas.microsoft.com/office/drawing/2014/main" id="{6D054228-F902-04C8-3F2C-563A97AF4840}"/>
              </a:ext>
            </a:extLst>
          </p:cNvPr>
          <p:cNvSpPr>
            <a:spLocks/>
          </p:cNvSpPr>
          <p:nvPr/>
        </p:nvSpPr>
        <p:spPr bwMode="auto">
          <a:xfrm>
            <a:off x="5481638" y="6143625"/>
            <a:ext cx="3306762" cy="714375"/>
          </a:xfrm>
          <a:custGeom>
            <a:avLst/>
            <a:gdLst>
              <a:gd name="T0" fmla="*/ 9459 w 4408805"/>
              <a:gd name="T1" fmla="*/ 658573 h 714375"/>
              <a:gd name="T2" fmla="*/ 27469 w 4408805"/>
              <a:gd name="T3" fmla="*/ 568031 h 714375"/>
              <a:gd name="T4" fmla="*/ 47650 w 4408805"/>
              <a:gd name="T5" fmla="*/ 483073 h 714375"/>
              <a:gd name="T6" fmla="*/ 70283 w 4408805"/>
              <a:gd name="T7" fmla="*/ 404715 h 714375"/>
              <a:gd name="T8" fmla="*/ 95651 w 4408805"/>
              <a:gd name="T9" fmla="*/ 333971 h 714375"/>
              <a:gd name="T10" fmla="*/ 125552 w 4408805"/>
              <a:gd name="T11" fmla="*/ 267495 h 714375"/>
              <a:gd name="T12" fmla="*/ 157940 w 4408805"/>
              <a:gd name="T13" fmla="*/ 209716 h 714375"/>
              <a:gd name="T14" fmla="*/ 192504 w 4408805"/>
              <a:gd name="T15" fmla="*/ 160148 h 714375"/>
              <a:gd name="T16" fmla="*/ 228931 w 4408805"/>
              <a:gd name="T17" fmla="*/ 118306 h 714375"/>
              <a:gd name="T18" fmla="*/ 266909 w 4408805"/>
              <a:gd name="T19" fmla="*/ 83707 h 714375"/>
              <a:gd name="T20" fmla="*/ 306126 w 4408805"/>
              <a:gd name="T21" fmla="*/ 55863 h 714375"/>
              <a:gd name="T22" fmla="*/ 346269 w 4408805"/>
              <a:gd name="T23" fmla="*/ 34292 h 714375"/>
              <a:gd name="T24" fmla="*/ 387027 w 4408805"/>
              <a:gd name="T25" fmla="*/ 18507 h 714375"/>
              <a:gd name="T26" fmla="*/ 428087 w 4408805"/>
              <a:gd name="T27" fmla="*/ 8024 h 714375"/>
              <a:gd name="T28" fmla="*/ 469136 w 4408805"/>
              <a:gd name="T29" fmla="*/ 2359 h 714375"/>
              <a:gd name="T30" fmla="*/ 599732 w 4408805"/>
              <a:gd name="T31" fmla="*/ 0 h 714375"/>
              <a:gd name="T32" fmla="*/ 642083 w 4408805"/>
              <a:gd name="T33" fmla="*/ 1841 h 714375"/>
              <a:gd name="T34" fmla="*/ 685042 w 4408805"/>
              <a:gd name="T35" fmla="*/ 6057 h 714375"/>
              <a:gd name="T36" fmla="*/ 728484 w 4408805"/>
              <a:gd name="T37" fmla="*/ 12483 h 714375"/>
              <a:gd name="T38" fmla="*/ 772283 w 4408805"/>
              <a:gd name="T39" fmla="*/ 20954 h 714375"/>
              <a:gd name="T40" fmla="*/ 816315 w 4408805"/>
              <a:gd name="T41" fmla="*/ 31306 h 714375"/>
              <a:gd name="T42" fmla="*/ 860455 w 4408805"/>
              <a:gd name="T43" fmla="*/ 43374 h 714375"/>
              <a:gd name="T44" fmla="*/ 904579 w 4408805"/>
              <a:gd name="T45" fmla="*/ 56993 h 714375"/>
              <a:gd name="T46" fmla="*/ 948560 w 4408805"/>
              <a:gd name="T47" fmla="*/ 72000 h 714375"/>
              <a:gd name="T48" fmla="*/ 992274 w 4408805"/>
              <a:gd name="T49" fmla="*/ 88230 h 714375"/>
              <a:gd name="T50" fmla="*/ 1035596 w 4408805"/>
              <a:gd name="T51" fmla="*/ 105517 h 714375"/>
              <a:gd name="T52" fmla="*/ 1078402 w 4408805"/>
              <a:gd name="T53" fmla="*/ 123698 h 714375"/>
              <a:gd name="T54" fmla="*/ 1120564 w 4408805"/>
              <a:gd name="T55" fmla="*/ 142607 h 714375"/>
              <a:gd name="T56" fmla="*/ 1161961 w 4408805"/>
              <a:gd name="T57" fmla="*/ 162081 h 714375"/>
              <a:gd name="T58" fmla="*/ 1202466 w 4408805"/>
              <a:gd name="T59" fmla="*/ 181954 h 714375"/>
              <a:gd name="T60" fmla="*/ 1241954 w 4408805"/>
              <a:gd name="T61" fmla="*/ 202063 h 714375"/>
              <a:gd name="T62" fmla="*/ 1280300 w 4408805"/>
              <a:gd name="T63" fmla="*/ 222242 h 714375"/>
              <a:gd name="T64" fmla="*/ 1317379 w 4408805"/>
              <a:gd name="T65" fmla="*/ 242328 h 714375"/>
              <a:gd name="T66" fmla="*/ 1353067 w 4408805"/>
              <a:gd name="T67" fmla="*/ 262154 h 714375"/>
              <a:gd name="T68" fmla="*/ 1394962 w 4408805"/>
              <a:gd name="T69" fmla="*/ 286242 h 714375"/>
              <a:gd name="T70" fmla="*/ 1440459 w 4408805"/>
              <a:gd name="T71" fmla="*/ 314788 h 714375"/>
              <a:gd name="T72" fmla="*/ 1481748 w 4408805"/>
              <a:gd name="T73" fmla="*/ 343497 h 714375"/>
              <a:gd name="T74" fmla="*/ 1519743 w 4408805"/>
              <a:gd name="T75" fmla="*/ 372727 h 714375"/>
              <a:gd name="T76" fmla="*/ 1555357 w 4408805"/>
              <a:gd name="T77" fmla="*/ 402835 h 714375"/>
              <a:gd name="T78" fmla="*/ 1589504 w 4408805"/>
              <a:gd name="T79" fmla="*/ 434178 h 714375"/>
              <a:gd name="T80" fmla="*/ 1623098 w 4408805"/>
              <a:gd name="T81" fmla="*/ 467113 h 714375"/>
              <a:gd name="T82" fmla="*/ 1657051 w 4408805"/>
              <a:gd name="T83" fmla="*/ 501997 h 714375"/>
              <a:gd name="T84" fmla="*/ 1692277 w 4408805"/>
              <a:gd name="T85" fmla="*/ 539188 h 714375"/>
              <a:gd name="T86" fmla="*/ 1729693 w 4408805"/>
              <a:gd name="T87" fmla="*/ 579042 h 714375"/>
              <a:gd name="T88" fmla="*/ 1770208 w 4408805"/>
              <a:gd name="T89" fmla="*/ 621917 h 714375"/>
              <a:gd name="T90" fmla="*/ 1814738 w 4408805"/>
              <a:gd name="T91" fmla="*/ 668170 h 714375"/>
              <a:gd name="T92" fmla="*/ 1859979 w 4408805"/>
              <a:gd name="T93" fmla="*/ 713927 h 7143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408805" h="714375">
                <a:moveTo>
                  <a:pt x="0" y="713927"/>
                </a:moveTo>
                <a:lnTo>
                  <a:pt x="22417" y="658573"/>
                </a:lnTo>
                <a:lnTo>
                  <a:pt x="43159" y="612667"/>
                </a:lnTo>
                <a:lnTo>
                  <a:pt x="65103" y="568031"/>
                </a:lnTo>
                <a:lnTo>
                  <a:pt x="88333" y="524791"/>
                </a:lnTo>
                <a:lnTo>
                  <a:pt x="112932" y="483073"/>
                </a:lnTo>
                <a:lnTo>
                  <a:pt x="138984" y="443006"/>
                </a:lnTo>
                <a:lnTo>
                  <a:pt x="166573" y="404715"/>
                </a:lnTo>
                <a:lnTo>
                  <a:pt x="195781" y="368328"/>
                </a:lnTo>
                <a:lnTo>
                  <a:pt x="226694" y="333971"/>
                </a:lnTo>
                <a:lnTo>
                  <a:pt x="261344" y="299616"/>
                </a:lnTo>
                <a:lnTo>
                  <a:pt x="297561" y="267495"/>
                </a:lnTo>
                <a:lnTo>
                  <a:pt x="335252" y="237549"/>
                </a:lnTo>
                <a:lnTo>
                  <a:pt x="374323" y="209716"/>
                </a:lnTo>
                <a:lnTo>
                  <a:pt x="414684" y="183936"/>
                </a:lnTo>
                <a:lnTo>
                  <a:pt x="456241" y="160148"/>
                </a:lnTo>
                <a:lnTo>
                  <a:pt x="498902" y="138292"/>
                </a:lnTo>
                <a:lnTo>
                  <a:pt x="542574" y="118306"/>
                </a:lnTo>
                <a:lnTo>
                  <a:pt x="587166" y="100132"/>
                </a:lnTo>
                <a:lnTo>
                  <a:pt x="632583" y="83707"/>
                </a:lnTo>
                <a:lnTo>
                  <a:pt x="678735" y="68971"/>
                </a:lnTo>
                <a:lnTo>
                  <a:pt x="725528" y="55863"/>
                </a:lnTo>
                <a:lnTo>
                  <a:pt x="772870" y="44324"/>
                </a:lnTo>
                <a:lnTo>
                  <a:pt x="820668" y="34292"/>
                </a:lnTo>
                <a:lnTo>
                  <a:pt x="868831" y="25706"/>
                </a:lnTo>
                <a:lnTo>
                  <a:pt x="917265" y="18507"/>
                </a:lnTo>
                <a:lnTo>
                  <a:pt x="965878" y="12633"/>
                </a:lnTo>
                <a:lnTo>
                  <a:pt x="1014578" y="8024"/>
                </a:lnTo>
                <a:lnTo>
                  <a:pt x="1063271" y="4620"/>
                </a:lnTo>
                <a:lnTo>
                  <a:pt x="1111867" y="2359"/>
                </a:lnTo>
                <a:lnTo>
                  <a:pt x="1160271" y="1181"/>
                </a:lnTo>
                <a:lnTo>
                  <a:pt x="1421383" y="0"/>
                </a:lnTo>
                <a:lnTo>
                  <a:pt x="1471371" y="613"/>
                </a:lnTo>
                <a:lnTo>
                  <a:pt x="1521756" y="1841"/>
                </a:lnTo>
                <a:lnTo>
                  <a:pt x="1572501" y="3662"/>
                </a:lnTo>
                <a:lnTo>
                  <a:pt x="1623570" y="6057"/>
                </a:lnTo>
                <a:lnTo>
                  <a:pt x="1674924" y="9004"/>
                </a:lnTo>
                <a:lnTo>
                  <a:pt x="1726528" y="12483"/>
                </a:lnTo>
                <a:lnTo>
                  <a:pt x="1778343" y="16473"/>
                </a:lnTo>
                <a:lnTo>
                  <a:pt x="1830334" y="20954"/>
                </a:lnTo>
                <a:lnTo>
                  <a:pt x="1882462" y="25905"/>
                </a:lnTo>
                <a:lnTo>
                  <a:pt x="1934692" y="31306"/>
                </a:lnTo>
                <a:lnTo>
                  <a:pt x="1986985" y="37135"/>
                </a:lnTo>
                <a:lnTo>
                  <a:pt x="2039305" y="43374"/>
                </a:lnTo>
                <a:lnTo>
                  <a:pt x="2091616" y="50000"/>
                </a:lnTo>
                <a:lnTo>
                  <a:pt x="2143879" y="56993"/>
                </a:lnTo>
                <a:lnTo>
                  <a:pt x="2196058" y="64334"/>
                </a:lnTo>
                <a:lnTo>
                  <a:pt x="2248115" y="72000"/>
                </a:lnTo>
                <a:lnTo>
                  <a:pt x="2300015" y="79972"/>
                </a:lnTo>
                <a:lnTo>
                  <a:pt x="2351719" y="88230"/>
                </a:lnTo>
                <a:lnTo>
                  <a:pt x="2403191" y="96751"/>
                </a:lnTo>
                <a:lnTo>
                  <a:pt x="2454394" y="105517"/>
                </a:lnTo>
                <a:lnTo>
                  <a:pt x="2505291" y="114506"/>
                </a:lnTo>
                <a:lnTo>
                  <a:pt x="2555844" y="123698"/>
                </a:lnTo>
                <a:lnTo>
                  <a:pt x="2606017" y="133072"/>
                </a:lnTo>
                <a:lnTo>
                  <a:pt x="2655772" y="142607"/>
                </a:lnTo>
                <a:lnTo>
                  <a:pt x="2705073" y="152284"/>
                </a:lnTo>
                <a:lnTo>
                  <a:pt x="2753883" y="162081"/>
                </a:lnTo>
                <a:lnTo>
                  <a:pt x="2802165" y="171978"/>
                </a:lnTo>
                <a:lnTo>
                  <a:pt x="2849880" y="181954"/>
                </a:lnTo>
                <a:lnTo>
                  <a:pt x="2896994" y="191990"/>
                </a:lnTo>
                <a:lnTo>
                  <a:pt x="2943468" y="202063"/>
                </a:lnTo>
                <a:lnTo>
                  <a:pt x="2989265" y="212154"/>
                </a:lnTo>
                <a:lnTo>
                  <a:pt x="3034349" y="222242"/>
                </a:lnTo>
                <a:lnTo>
                  <a:pt x="3078682" y="232307"/>
                </a:lnTo>
                <a:lnTo>
                  <a:pt x="3122228" y="242328"/>
                </a:lnTo>
                <a:lnTo>
                  <a:pt x="3164949" y="252284"/>
                </a:lnTo>
                <a:lnTo>
                  <a:pt x="3206809" y="262154"/>
                </a:lnTo>
                <a:lnTo>
                  <a:pt x="3247770" y="271919"/>
                </a:lnTo>
                <a:lnTo>
                  <a:pt x="3306101" y="286242"/>
                </a:lnTo>
                <a:lnTo>
                  <a:pt x="3361398" y="300517"/>
                </a:lnTo>
                <a:lnTo>
                  <a:pt x="3413931" y="314788"/>
                </a:lnTo>
                <a:lnTo>
                  <a:pt x="3463971" y="329100"/>
                </a:lnTo>
                <a:lnTo>
                  <a:pt x="3511788" y="343497"/>
                </a:lnTo>
                <a:lnTo>
                  <a:pt x="3557653" y="358025"/>
                </a:lnTo>
                <a:lnTo>
                  <a:pt x="3601837" y="372727"/>
                </a:lnTo>
                <a:lnTo>
                  <a:pt x="3644610" y="387649"/>
                </a:lnTo>
                <a:lnTo>
                  <a:pt x="3686243" y="402835"/>
                </a:lnTo>
                <a:lnTo>
                  <a:pt x="3727007" y="418330"/>
                </a:lnTo>
                <a:lnTo>
                  <a:pt x="3767172" y="434178"/>
                </a:lnTo>
                <a:lnTo>
                  <a:pt x="3807010" y="450424"/>
                </a:lnTo>
                <a:lnTo>
                  <a:pt x="3846790" y="467113"/>
                </a:lnTo>
                <a:lnTo>
                  <a:pt x="3886783" y="484289"/>
                </a:lnTo>
                <a:lnTo>
                  <a:pt x="3927261" y="501997"/>
                </a:lnTo>
                <a:lnTo>
                  <a:pt x="3968493" y="520282"/>
                </a:lnTo>
                <a:lnTo>
                  <a:pt x="4010750" y="539188"/>
                </a:lnTo>
                <a:lnTo>
                  <a:pt x="4054304" y="558760"/>
                </a:lnTo>
                <a:lnTo>
                  <a:pt x="4099424" y="579042"/>
                </a:lnTo>
                <a:lnTo>
                  <a:pt x="4146381" y="600080"/>
                </a:lnTo>
                <a:lnTo>
                  <a:pt x="4195447" y="621917"/>
                </a:lnTo>
                <a:lnTo>
                  <a:pt x="4246891" y="644599"/>
                </a:lnTo>
                <a:lnTo>
                  <a:pt x="4300984" y="668170"/>
                </a:lnTo>
                <a:lnTo>
                  <a:pt x="4357998" y="692675"/>
                </a:lnTo>
                <a:lnTo>
                  <a:pt x="4408207" y="713927"/>
                </a:lnTo>
              </a:path>
            </a:pathLst>
          </a:custGeom>
          <a:noFill/>
          <a:ln w="12700">
            <a:solidFill>
              <a:srgbClr val="1C5DD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53" name="Holder 2">
            <a:extLst>
              <a:ext uri="{FF2B5EF4-FFF2-40B4-BE49-F238E27FC236}">
                <a16:creationId xmlns:a16="http://schemas.microsoft.com/office/drawing/2014/main" id="{673D8AED-580C-887A-1E8D-116093022B11}"/>
              </a:ext>
            </a:extLst>
          </p:cNvPr>
          <p:cNvSpPr>
            <a:spLocks noGrp="1" noChangeArrowheads="1"/>
          </p:cNvSpPr>
          <p:nvPr>
            <p:ph type="title"/>
          </p:nvPr>
        </p:nvSpPr>
        <p:spPr bwMode="auto">
          <a:xfrm>
            <a:off x="596900" y="161925"/>
            <a:ext cx="79502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2054" name="Holder 3">
            <a:extLst>
              <a:ext uri="{FF2B5EF4-FFF2-40B4-BE49-F238E27FC236}">
                <a16:creationId xmlns:a16="http://schemas.microsoft.com/office/drawing/2014/main" id="{A8078F32-5D2A-3509-AF9C-710190BA863D}"/>
              </a:ext>
            </a:extLst>
          </p:cNvPr>
          <p:cNvSpPr>
            <a:spLocks noGrp="1" noChangeArrowheads="1"/>
          </p:cNvSpPr>
          <p:nvPr>
            <p:ph type="body" idx="1"/>
          </p:nvPr>
        </p:nvSpPr>
        <p:spPr bwMode="auto">
          <a:xfrm>
            <a:off x="1208088" y="1355725"/>
            <a:ext cx="66246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6FEB12A9-1C44-CF56-ED73-177F95C5838F}"/>
              </a:ext>
            </a:extLst>
          </p:cNvPr>
          <p:cNvSpPr>
            <a:spLocks noGrp="1"/>
          </p:cNvSpPr>
          <p:nvPr>
            <p:ph type="ftr" sz="quarter" idx="5"/>
          </p:nvPr>
        </p:nvSpPr>
        <p:spPr>
          <a:xfrm>
            <a:off x="3108325" y="6378575"/>
            <a:ext cx="2927350" cy="276225"/>
          </a:xfrm>
          <a:prstGeom prst="rect">
            <a:avLst/>
          </a:prstGeom>
        </p:spPr>
        <p:txBody>
          <a:bodyPr wrap="square" lIns="0" tIns="0" rIns="0" bIns="0">
            <a:spAutoFit/>
          </a:bodyPr>
          <a:lstStyle>
            <a:lvl1pPr algn="ctr" eaLnBrk="1" hangingPunct="1">
              <a:defRPr>
                <a:solidFill>
                  <a:schemeClr val="tx1">
                    <a:tint val="75000"/>
                  </a:schemeClr>
                </a:solidFill>
              </a:defRPr>
            </a:lvl1pPr>
          </a:lstStyle>
          <a:p>
            <a:pPr>
              <a:defRPr/>
            </a:pPr>
            <a:endParaRPr/>
          </a:p>
        </p:txBody>
      </p:sp>
      <p:sp>
        <p:nvSpPr>
          <p:cNvPr id="5" name="Holder 5">
            <a:extLst>
              <a:ext uri="{FF2B5EF4-FFF2-40B4-BE49-F238E27FC236}">
                <a16:creationId xmlns:a16="http://schemas.microsoft.com/office/drawing/2014/main" id="{E2C28D72-0FC8-AE92-1BD6-FC3D19012DE0}"/>
              </a:ext>
            </a:extLst>
          </p:cNvPr>
          <p:cNvSpPr>
            <a:spLocks noGrp="1"/>
          </p:cNvSpPr>
          <p:nvPr>
            <p:ph type="dt" sz="half" idx="6"/>
          </p:nvPr>
        </p:nvSpPr>
        <p:spPr>
          <a:xfrm>
            <a:off x="457200" y="6378575"/>
            <a:ext cx="2103438" cy="276225"/>
          </a:xfrm>
          <a:prstGeom prst="rect">
            <a:avLst/>
          </a:prstGeom>
        </p:spPr>
        <p:txBody>
          <a:bodyPr wrap="square" lIns="0" tIns="0" rIns="0" bIns="0">
            <a:spAutoFit/>
          </a:bodyPr>
          <a:lstStyle>
            <a:lvl1pPr algn="l" eaLnBrk="1" hangingPunct="1">
              <a:defRPr>
                <a:solidFill>
                  <a:schemeClr val="tx1">
                    <a:tint val="75000"/>
                  </a:schemeClr>
                </a:solidFill>
              </a:defRPr>
            </a:lvl1pPr>
          </a:lstStyle>
          <a:p>
            <a:pPr>
              <a:defRPr/>
            </a:pPr>
            <a:fld id="{009FF841-9904-4AF3-8EE2-AAA6FBB3281F}" type="datetimeFigureOut">
              <a:rPr lang="en-US"/>
              <a:pPr>
                <a:defRPr/>
              </a:pPr>
              <a:t>28-Nov-22</a:t>
            </a:fld>
            <a:endParaRPr lang="en-US"/>
          </a:p>
        </p:txBody>
      </p:sp>
      <p:sp>
        <p:nvSpPr>
          <p:cNvPr id="6" name="Holder 6">
            <a:extLst>
              <a:ext uri="{FF2B5EF4-FFF2-40B4-BE49-F238E27FC236}">
                <a16:creationId xmlns:a16="http://schemas.microsoft.com/office/drawing/2014/main" id="{9A88C02B-6E72-70CA-4680-337B83E1C383}"/>
              </a:ext>
            </a:extLst>
          </p:cNvPr>
          <p:cNvSpPr>
            <a:spLocks noGrp="1"/>
          </p:cNvSpPr>
          <p:nvPr>
            <p:ph type="sldNum" sz="quarter" idx="7"/>
          </p:nvPr>
        </p:nvSpPr>
        <p:spPr>
          <a:xfrm>
            <a:off x="6583363" y="6378575"/>
            <a:ext cx="2103437" cy="276225"/>
          </a:xfrm>
          <a:prstGeom prst="rect">
            <a:avLst/>
          </a:prstGeom>
        </p:spPr>
        <p:txBody>
          <a:bodyPr wrap="square" lIns="0" tIns="0" rIns="0" bIns="0">
            <a:spAutoFit/>
          </a:bodyPr>
          <a:lstStyle>
            <a:lvl1pPr algn="r" eaLnBrk="1" hangingPunct="1">
              <a:defRPr>
                <a:solidFill>
                  <a:schemeClr val="tx1">
                    <a:tint val="75000"/>
                  </a:schemeClr>
                </a:solidFill>
              </a:defRPr>
            </a:lvl1pPr>
          </a:lstStyle>
          <a:p>
            <a:pPr>
              <a:defRPr/>
            </a:pPr>
            <a:fld id="{C92D4289-A548-491F-91E0-7134D5D1EFB3}"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342900" algn="l" rtl="0" eaLnBrk="0" fontAlgn="base" hangingPunct="0">
        <a:spcBef>
          <a:spcPct val="20000"/>
        </a:spcBef>
        <a:spcAft>
          <a:spcPct val="0"/>
        </a:spcAft>
        <a:defRPr>
          <a:solidFill>
            <a:schemeClr val="tx1"/>
          </a:solidFill>
          <a:latin typeface="+mn-lt"/>
          <a:ea typeface="+mn-ea"/>
          <a:cs typeface="+mn-cs"/>
        </a:defRPr>
      </a:lvl2pPr>
      <a:lvl3pPr marL="685800" algn="l" rtl="0" eaLnBrk="0" fontAlgn="base" hangingPunct="0">
        <a:spcBef>
          <a:spcPct val="20000"/>
        </a:spcBef>
        <a:spcAft>
          <a:spcPct val="0"/>
        </a:spcAft>
        <a:defRPr>
          <a:solidFill>
            <a:schemeClr val="tx1"/>
          </a:solidFill>
          <a:latin typeface="+mn-lt"/>
          <a:ea typeface="+mn-ea"/>
          <a:cs typeface="+mn-cs"/>
        </a:defRPr>
      </a:lvl3pPr>
      <a:lvl4pPr marL="1028700" algn="l" rtl="0" eaLnBrk="0" fontAlgn="base" hangingPunct="0">
        <a:spcBef>
          <a:spcPct val="20000"/>
        </a:spcBef>
        <a:spcAft>
          <a:spcPct val="0"/>
        </a:spcAft>
        <a:defRPr>
          <a:solidFill>
            <a:schemeClr val="tx1"/>
          </a:solidFill>
          <a:latin typeface="+mn-lt"/>
          <a:ea typeface="+mn-ea"/>
          <a:cs typeface="+mn-cs"/>
        </a:defRPr>
      </a:lvl4pPr>
      <a:lvl5pPr marL="1371600" algn="l" rtl="0" eaLnBrk="0" fontAlgn="base" hangingPunct="0">
        <a:spcBef>
          <a:spcPct val="20000"/>
        </a:spcBef>
        <a:spcAft>
          <a:spcPct val="0"/>
        </a:spcAft>
        <a:defRPr>
          <a:solidFill>
            <a:schemeClr val="tx1"/>
          </a:solidFill>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3.png"/><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customXml" Target="../ink/ink2.xml"/><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5.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22.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8.bin"/><Relationship Id="rId1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8.png"/><Relationship Id="rId7" Type="http://schemas.openxmlformats.org/officeDocument/2006/relationships/oleObject" Target="../embeddings/oleObject21.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0.bin"/><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customXml" Target="../ink/ink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14.vml"/><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image" Target="../media/image3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2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17.v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slideLayout" Target="../slideLayouts/slideLayout1.xml"/><Relationship Id="rId7" Type="http://schemas.openxmlformats.org/officeDocument/2006/relationships/image" Target="../media/image38.wmf"/><Relationship Id="rId2" Type="http://schemas.openxmlformats.org/officeDocument/2006/relationships/vmlDrawing" Target="../drawings/vmlDrawing18.vml"/><Relationship Id="rId1" Type="http://schemas.openxmlformats.org/officeDocument/2006/relationships/themeOverride" Target="../theme/themeOverride1.xml"/><Relationship Id="rId6" Type="http://schemas.openxmlformats.org/officeDocument/2006/relationships/oleObject" Target="../embeddings/oleObject30.bin"/><Relationship Id="rId5" Type="http://schemas.openxmlformats.org/officeDocument/2006/relationships/image" Target="../media/image37.wmf"/><Relationship Id="rId4" Type="http://schemas.openxmlformats.org/officeDocument/2006/relationships/oleObject" Target="../embeddings/oleObject29.bin"/><Relationship Id="rId9" Type="http://schemas.openxmlformats.org/officeDocument/2006/relationships/image" Target="../media/image39.png"/></Relationships>
</file>

<file path=ppt/slides/_rels/slide29.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41.wmf"/><Relationship Id="rId5" Type="http://schemas.openxmlformats.org/officeDocument/2006/relationships/oleObject" Target="../embeddings/oleObject33.bin"/><Relationship Id="rId10" Type="http://schemas.openxmlformats.org/officeDocument/2006/relationships/image" Target="../media/image46.png"/><Relationship Id="rId4" Type="http://schemas.openxmlformats.org/officeDocument/2006/relationships/image" Target="../media/image40.wmf"/><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xml"/><Relationship Id="rId1" Type="http://schemas.openxmlformats.org/officeDocument/2006/relationships/vmlDrawing" Target="../drawings/vmlDrawing20.v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xml"/><Relationship Id="rId1" Type="http://schemas.openxmlformats.org/officeDocument/2006/relationships/vmlDrawing" Target="../drawings/vmlDrawing21.vml"/><Relationship Id="rId4" Type="http://schemas.openxmlformats.org/officeDocument/2006/relationships/image" Target="../media/image4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8.wmf"/><Relationship Id="rId3" Type="http://schemas.openxmlformats.org/officeDocument/2006/relationships/image" Target="../media/image49.wmf"/><Relationship Id="rId7" Type="http://schemas.openxmlformats.org/officeDocument/2006/relationships/image" Target="../media/image46.wmf"/><Relationship Id="rId12" Type="http://schemas.openxmlformats.org/officeDocument/2006/relationships/oleObject" Target="../embeddings/oleObject41.bin"/><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oleObject" Target="../embeddings/oleObject38.bin"/><Relationship Id="rId11" Type="http://schemas.openxmlformats.org/officeDocument/2006/relationships/image" Target="../media/image43.png"/><Relationship Id="rId5" Type="http://schemas.openxmlformats.org/officeDocument/2006/relationships/image" Target="../media/image45.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51.wmf"/><Relationship Id="rId5" Type="http://schemas.openxmlformats.org/officeDocument/2006/relationships/oleObject" Target="../embeddings/oleObject43.bin"/><Relationship Id="rId4" Type="http://schemas.openxmlformats.org/officeDocument/2006/relationships/image" Target="../media/image50.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53.wmf"/><Relationship Id="rId5" Type="http://schemas.openxmlformats.org/officeDocument/2006/relationships/oleObject" Target="../embeddings/oleObject45.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7.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8.bin"/><Relationship Id="rId7" Type="http://schemas.openxmlformats.org/officeDocument/2006/relationships/image" Target="../media/image58.png"/><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57.png"/><Relationship Id="rId5" Type="http://schemas.openxmlformats.org/officeDocument/2006/relationships/oleObject" Target="../embeddings/oleObject49.bin"/><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image" Target="../media/image60.png"/><Relationship Id="rId5" Type="http://schemas.openxmlformats.org/officeDocument/2006/relationships/oleObject" Target="../embeddings/oleObject51.bin"/><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image" Target="../media/image65.wmf"/><Relationship Id="rId5" Type="http://schemas.openxmlformats.org/officeDocument/2006/relationships/oleObject" Target="../embeddings/oleObject54.bin"/><Relationship Id="rId4" Type="http://schemas.openxmlformats.org/officeDocument/2006/relationships/image" Target="../media/image6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68.wmf"/><Relationship Id="rId5" Type="http://schemas.openxmlformats.org/officeDocument/2006/relationships/oleObject" Target="../embeddings/oleObject57.bin"/><Relationship Id="rId4" Type="http://schemas.openxmlformats.org/officeDocument/2006/relationships/image" Target="../media/image6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70.wmf"/><Relationship Id="rId5" Type="http://schemas.openxmlformats.org/officeDocument/2006/relationships/oleObject" Target="../embeddings/oleObject59.bin"/><Relationship Id="rId4" Type="http://schemas.openxmlformats.org/officeDocument/2006/relationships/image" Target="../media/image69.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image" Target="../media/image72.wmf"/><Relationship Id="rId5" Type="http://schemas.openxmlformats.org/officeDocument/2006/relationships/oleObject" Target="../embeddings/oleObject61.bin"/><Relationship Id="rId4" Type="http://schemas.openxmlformats.org/officeDocument/2006/relationships/image" Target="../media/image71.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xml"/><Relationship Id="rId1" Type="http://schemas.openxmlformats.org/officeDocument/2006/relationships/vmlDrawing" Target="../drawings/vmlDrawing31.vml"/><Relationship Id="rId4" Type="http://schemas.openxmlformats.org/officeDocument/2006/relationships/image" Target="../media/image7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image" Target="../media/image75.wmf"/><Relationship Id="rId5" Type="http://schemas.openxmlformats.org/officeDocument/2006/relationships/oleObject" Target="../embeddings/oleObject64.bin"/><Relationship Id="rId4" Type="http://schemas.openxmlformats.org/officeDocument/2006/relationships/image" Target="../media/image7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xml"/><Relationship Id="rId1" Type="http://schemas.openxmlformats.org/officeDocument/2006/relationships/vmlDrawing" Target="../drawings/vmlDrawing33.vml"/><Relationship Id="rId4" Type="http://schemas.openxmlformats.org/officeDocument/2006/relationships/image" Target="../media/image76.wmf"/></Relationships>
</file>

<file path=ppt/slides/_rels/slide49.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image" Target="../media/image78.wmf"/><Relationship Id="rId5" Type="http://schemas.openxmlformats.org/officeDocument/2006/relationships/oleObject" Target="../embeddings/oleObject67.bin"/><Relationship Id="rId4" Type="http://schemas.openxmlformats.org/officeDocument/2006/relationships/image" Target="../media/image7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image" Target="../media/image81.wmf"/><Relationship Id="rId5" Type="http://schemas.openxmlformats.org/officeDocument/2006/relationships/oleObject" Target="../embeddings/oleObject70.bin"/><Relationship Id="rId4" Type="http://schemas.openxmlformats.org/officeDocument/2006/relationships/image" Target="../media/image80.wmf"/></Relationships>
</file>

<file path=ppt/slides/_rels/slide5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6.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03CBFC0-F0FD-0C07-C467-30DACA4E8D4A}"/>
              </a:ext>
            </a:extLst>
          </p:cNvPr>
          <p:cNvSpPr txBox="1"/>
          <p:nvPr/>
        </p:nvSpPr>
        <p:spPr>
          <a:xfrm>
            <a:off x="685800" y="1655763"/>
            <a:ext cx="7024688" cy="4352925"/>
          </a:xfrm>
          <a:prstGeom prst="rect">
            <a:avLst/>
          </a:prstGeom>
        </p:spPr>
        <p:txBody>
          <a:bodyPr lIns="0" tIns="111919" rIns="0" bIns="0">
            <a:spAutoFit/>
          </a:bodyPr>
          <a:lstStyle/>
          <a:p>
            <a:pPr marL="9049" algn="ctr" defTabSz="685800" eaLnBrk="1" fontAlgn="auto" hangingPunct="1">
              <a:spcBef>
                <a:spcPts val="881"/>
              </a:spcBef>
              <a:spcAft>
                <a:spcPts val="0"/>
              </a:spcAft>
              <a:tabLst>
                <a:tab pos="224790" algn="l"/>
              </a:tabLst>
              <a:defRPr/>
            </a:pPr>
            <a:r>
              <a:rPr lang="en-IN" sz="3200" b="1" dirty="0">
                <a:latin typeface="Gabriola" panose="04040605051002020D02" pitchFamily="82" charset="0"/>
                <a:cs typeface="Arial"/>
              </a:rPr>
              <a:t>CARRIER TRANSPORT MECHANISM</a:t>
            </a:r>
          </a:p>
          <a:p>
            <a:pPr marL="224314" indent="-215265" defTabSz="685800" eaLnBrk="1" fontAlgn="auto" hangingPunct="1">
              <a:spcBef>
                <a:spcPts val="881"/>
              </a:spcBef>
              <a:spcAft>
                <a:spcPts val="0"/>
              </a:spcAft>
              <a:buFont typeface="Wingdings"/>
              <a:buChar char=""/>
              <a:tabLst>
                <a:tab pos="224790" algn="l"/>
              </a:tabLst>
              <a:defRPr/>
            </a:pPr>
            <a:r>
              <a:rPr lang="en-IN" sz="2800" dirty="0">
                <a:solidFill>
                  <a:srgbClr val="128670"/>
                </a:solidFill>
                <a:latin typeface="Gabriola" panose="04040605051002020D02" pitchFamily="82" charset="0"/>
                <a:cs typeface="Arial"/>
              </a:rPr>
              <a:t>Charge Carriers in semi-conductors</a:t>
            </a:r>
            <a:endParaRPr sz="2800" dirty="0">
              <a:solidFill>
                <a:prstClr val="black"/>
              </a:solidFill>
              <a:latin typeface="Gabriola" panose="04040605051002020D02" pitchFamily="82" charset="0"/>
              <a:cs typeface="Arial"/>
            </a:endParaRPr>
          </a:p>
          <a:p>
            <a:pPr marL="224314" indent="-215265" defTabSz="685800" eaLnBrk="1" fontAlgn="auto" hangingPunct="1">
              <a:spcBef>
                <a:spcPts val="814"/>
              </a:spcBef>
              <a:spcAft>
                <a:spcPts val="0"/>
              </a:spcAft>
              <a:buFont typeface="Wingdings"/>
              <a:buChar char=""/>
              <a:tabLst>
                <a:tab pos="224790" algn="l"/>
              </a:tabLst>
              <a:defRPr/>
            </a:pPr>
            <a:r>
              <a:rPr lang="en-IN" sz="2800" dirty="0">
                <a:solidFill>
                  <a:srgbClr val="128670"/>
                </a:solidFill>
                <a:latin typeface="Gabriola" panose="04040605051002020D02" pitchFamily="82" charset="0"/>
                <a:cs typeface="Arial"/>
              </a:rPr>
              <a:t>Drift and Diffusion of carriers</a:t>
            </a:r>
            <a:endParaRPr sz="2800" dirty="0">
              <a:solidFill>
                <a:prstClr val="black"/>
              </a:solidFill>
              <a:latin typeface="Gabriola" panose="04040605051002020D02" pitchFamily="82" charset="0"/>
              <a:cs typeface="Arial"/>
            </a:endParaRPr>
          </a:p>
          <a:p>
            <a:pPr marL="224314" indent="-215265" defTabSz="685800" eaLnBrk="1" fontAlgn="auto" hangingPunct="1">
              <a:spcBef>
                <a:spcPts val="810"/>
              </a:spcBef>
              <a:spcAft>
                <a:spcPts val="0"/>
              </a:spcAft>
              <a:buFont typeface="Wingdings"/>
              <a:buChar char=""/>
              <a:tabLst>
                <a:tab pos="224790" algn="l"/>
              </a:tabLst>
              <a:defRPr/>
            </a:pPr>
            <a:r>
              <a:rPr lang="en-IN" sz="2800" dirty="0">
                <a:solidFill>
                  <a:srgbClr val="128670"/>
                </a:solidFill>
                <a:latin typeface="Gabriola" panose="04040605051002020D02" pitchFamily="82" charset="0"/>
                <a:cs typeface="Arial"/>
              </a:rPr>
              <a:t>Mobility</a:t>
            </a:r>
            <a:endParaRPr sz="2800" dirty="0">
              <a:solidFill>
                <a:prstClr val="black"/>
              </a:solidFill>
              <a:latin typeface="Gabriola" panose="04040605051002020D02" pitchFamily="82" charset="0"/>
              <a:cs typeface="Arial"/>
            </a:endParaRPr>
          </a:p>
          <a:p>
            <a:pPr marL="224314" indent="-215265" defTabSz="685800" eaLnBrk="1" fontAlgn="auto" hangingPunct="1">
              <a:spcBef>
                <a:spcPts val="810"/>
              </a:spcBef>
              <a:spcAft>
                <a:spcPts val="0"/>
              </a:spcAft>
              <a:buFont typeface="Wingdings"/>
              <a:buChar char=""/>
              <a:tabLst>
                <a:tab pos="224790" algn="l"/>
              </a:tabLst>
              <a:defRPr/>
            </a:pPr>
            <a:r>
              <a:rPr lang="en-IN" sz="2800" dirty="0">
                <a:solidFill>
                  <a:srgbClr val="128670"/>
                </a:solidFill>
                <a:latin typeface="Gabriola" panose="04040605051002020D02" pitchFamily="82" charset="0"/>
                <a:cs typeface="Arial"/>
              </a:rPr>
              <a:t>Generation</a:t>
            </a:r>
            <a:endParaRPr sz="2800" dirty="0">
              <a:solidFill>
                <a:prstClr val="black"/>
              </a:solidFill>
              <a:latin typeface="Gabriola" panose="04040605051002020D02" pitchFamily="82" charset="0"/>
              <a:cs typeface="Arial"/>
            </a:endParaRPr>
          </a:p>
          <a:p>
            <a:pPr marL="224314" indent="-215265" defTabSz="685800" eaLnBrk="1" fontAlgn="auto" hangingPunct="1">
              <a:spcBef>
                <a:spcPts val="810"/>
              </a:spcBef>
              <a:spcAft>
                <a:spcPts val="0"/>
              </a:spcAft>
              <a:buFont typeface="Wingdings"/>
              <a:buChar char=""/>
              <a:tabLst>
                <a:tab pos="224790" algn="l"/>
              </a:tabLst>
              <a:defRPr/>
            </a:pPr>
            <a:r>
              <a:rPr lang="en-IN" sz="2800" dirty="0">
                <a:solidFill>
                  <a:srgbClr val="128670"/>
                </a:solidFill>
                <a:latin typeface="Gabriola" panose="04040605051002020D02" pitchFamily="82" charset="0"/>
                <a:cs typeface="Arial"/>
              </a:rPr>
              <a:t>Recombination and Injection of Carriers</a:t>
            </a:r>
            <a:endParaRPr sz="2800" dirty="0">
              <a:solidFill>
                <a:prstClr val="black"/>
              </a:solidFill>
              <a:latin typeface="Gabriola" panose="04040605051002020D02" pitchFamily="82" charset="0"/>
              <a:cs typeface="Arial"/>
            </a:endParaRPr>
          </a:p>
          <a:p>
            <a:pPr marL="224314" indent="-215265" defTabSz="685800" eaLnBrk="1" fontAlgn="auto" hangingPunct="1">
              <a:spcBef>
                <a:spcPts val="810"/>
              </a:spcBef>
              <a:spcAft>
                <a:spcPts val="0"/>
              </a:spcAft>
              <a:buFont typeface="Wingdings"/>
              <a:buChar char=""/>
              <a:tabLst>
                <a:tab pos="224790" algn="l"/>
              </a:tabLst>
              <a:defRPr/>
            </a:pPr>
            <a:r>
              <a:rPr lang="en-IN" sz="2800" dirty="0">
                <a:solidFill>
                  <a:srgbClr val="128670"/>
                </a:solidFill>
                <a:latin typeface="Gabriola" panose="04040605051002020D02" pitchFamily="82" charset="0"/>
                <a:cs typeface="Arial"/>
              </a:rPr>
              <a:t>Carrier Transport Equations</a:t>
            </a:r>
          </a:p>
          <a:p>
            <a:pPr marL="224314" indent="-215265" defTabSz="685800" eaLnBrk="1" fontAlgn="auto" hangingPunct="1">
              <a:spcBef>
                <a:spcPts val="810"/>
              </a:spcBef>
              <a:spcAft>
                <a:spcPts val="0"/>
              </a:spcAft>
              <a:buFont typeface="Wingdings"/>
              <a:buChar char=""/>
              <a:tabLst>
                <a:tab pos="224790" algn="l"/>
              </a:tabLst>
              <a:defRPr/>
            </a:pPr>
            <a:r>
              <a:rPr lang="en-IN" sz="2800" dirty="0">
                <a:solidFill>
                  <a:srgbClr val="128670"/>
                </a:solidFill>
                <a:latin typeface="Gabriola" panose="04040605051002020D02" pitchFamily="82" charset="0"/>
                <a:cs typeface="Arial"/>
              </a:rPr>
              <a:t>Excess Carrier Lifetime</a:t>
            </a:r>
            <a:endParaRPr lang="en-IN" sz="1875" dirty="0">
              <a:solidFill>
                <a:srgbClr val="128670"/>
              </a:solidFill>
              <a:latin typeface="Gabriola" panose="04040605051002020D02" pitchFamily="82" charset="0"/>
              <a:cs typeface="Arial"/>
            </a:endParaRPr>
          </a:p>
        </p:txBody>
      </p:sp>
      <p:sp>
        <p:nvSpPr>
          <p:cNvPr id="3" name="object 3">
            <a:extLst>
              <a:ext uri="{FF2B5EF4-FFF2-40B4-BE49-F238E27FC236}">
                <a16:creationId xmlns:a16="http://schemas.microsoft.com/office/drawing/2014/main" id="{19993B1D-B207-D171-F50C-D961C5C607CD}"/>
              </a:ext>
            </a:extLst>
          </p:cNvPr>
          <p:cNvSpPr txBox="1">
            <a:spLocks noGrp="1"/>
          </p:cNvSpPr>
          <p:nvPr>
            <p:ph type="title"/>
          </p:nvPr>
        </p:nvSpPr>
        <p:spPr>
          <a:xfrm>
            <a:off x="3457575" y="1176338"/>
            <a:ext cx="2076450" cy="623887"/>
          </a:xfrm>
        </p:spPr>
        <p:txBody>
          <a:bodyPr tIns="9049" rtlCol="0"/>
          <a:lstStyle/>
          <a:p>
            <a:pPr marL="9525" eaLnBrk="1" fontAlgn="auto" hangingPunct="1">
              <a:spcBef>
                <a:spcPts val="71"/>
              </a:spcBef>
              <a:spcAft>
                <a:spcPts val="0"/>
              </a:spcAft>
              <a:defRPr/>
            </a:pPr>
            <a:r>
              <a:rPr lang="en-IN" sz="4000" spc="-19" dirty="0"/>
              <a:t>Module 3</a:t>
            </a:r>
            <a:endParaRPr sz="4000" spc="-1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37136CC3-93EA-52B0-B8C0-EBBB82A4F731}"/>
              </a:ext>
            </a:extLst>
          </p:cNvPr>
          <p:cNvSpPr>
            <a:spLocks noGrp="1"/>
          </p:cNvSpPr>
          <p:nvPr>
            <p:ph type="title"/>
          </p:nvPr>
        </p:nvSpPr>
        <p:spPr/>
        <p:txBody>
          <a:bodyPr/>
          <a:lstStyle/>
          <a:p>
            <a:r>
              <a:rPr lang="en-US" altLang="en-US">
                <a:solidFill>
                  <a:srgbClr val="C00000"/>
                </a:solidFill>
                <a:latin typeface="Gabriola" panose="04040605051002020D02" pitchFamily="82" charset="0"/>
              </a:rPr>
              <a:t>Carrier Mobility</a:t>
            </a:r>
            <a:r>
              <a:rPr lang="en-US" altLang="en-US"/>
              <a:t> </a:t>
            </a:r>
            <a:r>
              <a:rPr lang="en-US" altLang="en-US" i="1">
                <a:latin typeface="Symbol" panose="05050102010706020507" pitchFamily="18" charset="2"/>
              </a:rPr>
              <a:t>m</a:t>
            </a:r>
          </a:p>
        </p:txBody>
      </p:sp>
      <p:sp>
        <p:nvSpPr>
          <p:cNvPr id="17411" name="Text Box 5">
            <a:extLst>
              <a:ext uri="{FF2B5EF4-FFF2-40B4-BE49-F238E27FC236}">
                <a16:creationId xmlns:a16="http://schemas.microsoft.com/office/drawing/2014/main" id="{87A6A132-218C-8371-1AA9-F4FA9D975FF4}"/>
              </a:ext>
            </a:extLst>
          </p:cNvPr>
          <p:cNvSpPr txBox="1">
            <a:spLocks noChangeArrowheads="1"/>
          </p:cNvSpPr>
          <p:nvPr/>
        </p:nvSpPr>
        <p:spPr bwMode="auto">
          <a:xfrm>
            <a:off x="2667000" y="1371600"/>
            <a:ext cx="38560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t>|</a:t>
            </a:r>
            <a:r>
              <a:rPr lang="en-US" altLang="en-US" sz="2800" b="1" i="1"/>
              <a:t>v</a:t>
            </a:r>
            <a:r>
              <a:rPr lang="en-US" altLang="en-US" sz="2800" b="1" baseline="-25000"/>
              <a:t>dn</a:t>
            </a:r>
            <a:r>
              <a:rPr lang="en-US" altLang="en-US" sz="2800" b="1"/>
              <a:t>|</a:t>
            </a:r>
            <a:r>
              <a:rPr lang="en-US" altLang="en-US" sz="2800" b="1" baseline="-25000"/>
              <a:t> </a:t>
            </a:r>
            <a:r>
              <a:rPr lang="en-US" altLang="en-US" sz="2800"/>
              <a:t>= </a:t>
            </a:r>
            <a:r>
              <a:rPr lang="en-US" altLang="en-US" sz="2800" i="1"/>
              <a:t>q</a:t>
            </a:r>
            <a:r>
              <a:rPr lang="en-US" altLang="en-US" sz="2800" b="1">
                <a:latin typeface="Script MT Bold" panose="03040602040607080904" pitchFamily="66" charset="0"/>
              </a:rPr>
              <a:t>E</a:t>
            </a:r>
            <a:r>
              <a:rPr lang="en-US" altLang="en-US" sz="2800" i="1">
                <a:latin typeface="Symbol" panose="05050102010706020507" pitchFamily="18" charset="2"/>
              </a:rPr>
              <a:t>t</a:t>
            </a:r>
            <a:r>
              <a:rPr lang="en-US" altLang="en-US" sz="2800" baseline="-25000"/>
              <a:t>mn </a:t>
            </a:r>
            <a:r>
              <a:rPr lang="en-US" altLang="en-US" sz="2800"/>
              <a:t>/ </a:t>
            </a:r>
            <a:r>
              <a:rPr lang="en-US" altLang="en-US" sz="2800" i="1"/>
              <a:t>m</a:t>
            </a:r>
            <a:r>
              <a:rPr lang="en-US" altLang="en-US" sz="2800" baseline="-25000"/>
              <a:t>n</a:t>
            </a:r>
            <a:r>
              <a:rPr lang="en-US" altLang="en-US" sz="2800"/>
              <a:t>* </a:t>
            </a:r>
            <a:r>
              <a:rPr lang="en-US" altLang="en-US" sz="2800" b="1"/>
              <a:t>≡ </a:t>
            </a:r>
            <a:r>
              <a:rPr lang="en-US" altLang="en-US" sz="2800" b="1" i="1">
                <a:latin typeface="Symbol" panose="05050102010706020507" pitchFamily="18" charset="2"/>
              </a:rPr>
              <a:t>m</a:t>
            </a:r>
            <a:r>
              <a:rPr lang="en-US" altLang="en-US" sz="2800" b="1" baseline="-25000"/>
              <a:t>n</a:t>
            </a:r>
            <a:r>
              <a:rPr lang="en-US" altLang="en-US" sz="2800" b="1">
                <a:latin typeface="Script MT Bold" panose="03040602040607080904" pitchFamily="66" charset="0"/>
              </a:rPr>
              <a:t>E</a:t>
            </a:r>
            <a:endParaRPr lang="en-US" altLang="en-US" sz="2800" b="1"/>
          </a:p>
        </p:txBody>
      </p:sp>
      <p:sp>
        <p:nvSpPr>
          <p:cNvPr id="273414" name="Text Box 6">
            <a:extLst>
              <a:ext uri="{FF2B5EF4-FFF2-40B4-BE49-F238E27FC236}">
                <a16:creationId xmlns:a16="http://schemas.microsoft.com/office/drawing/2014/main" id="{383581C3-4B7A-E86A-BFF4-21D50C74FF33}"/>
              </a:ext>
            </a:extLst>
          </p:cNvPr>
          <p:cNvSpPr txBox="1">
            <a:spLocks noChangeArrowheads="1"/>
          </p:cNvSpPr>
          <p:nvPr/>
        </p:nvSpPr>
        <p:spPr bwMode="auto">
          <a:xfrm>
            <a:off x="1447800" y="2057400"/>
            <a:ext cx="6248400" cy="523875"/>
          </a:xfrm>
          <a:prstGeom prst="rect">
            <a:avLst/>
          </a:prstGeom>
          <a:noFill/>
          <a:ln w="9525">
            <a:solidFill>
              <a:schemeClr val="tx1"/>
            </a:solidFill>
            <a:miter lim="800000"/>
            <a:headEnd/>
            <a:tailEnd/>
          </a:ln>
          <a:effectLst/>
        </p:spPr>
        <p:txBody>
          <a:bodyPr>
            <a:spAutoFit/>
          </a:bodyPr>
          <a:lstStyle/>
          <a:p>
            <a:pPr eaLnBrk="1" hangingPunct="1">
              <a:defRPr/>
            </a:pPr>
            <a:r>
              <a:rPr lang="en-US" sz="2800" i="1" dirty="0">
                <a:latin typeface="+mj-lt"/>
                <a:sym typeface="Symbol" pitchFamily="18" charset="2"/>
              </a:rPr>
              <a:t> </a:t>
            </a:r>
            <a:r>
              <a:rPr lang="en-US" sz="2800" baseline="-25000" dirty="0">
                <a:latin typeface="+mj-lt"/>
                <a:sym typeface="Symbol" pitchFamily="18" charset="2"/>
              </a:rPr>
              <a:t>n</a:t>
            </a:r>
            <a:r>
              <a:rPr lang="en-US" sz="2800" i="1" baseline="-25000" dirty="0">
                <a:latin typeface="+mj-lt"/>
                <a:sym typeface="Symbol" pitchFamily="18" charset="2"/>
              </a:rPr>
              <a:t> </a:t>
            </a:r>
            <a:r>
              <a:rPr lang="en-US" sz="2800" dirty="0">
                <a:latin typeface="+mj-lt"/>
                <a:sym typeface="Symbol" pitchFamily="18" charset="2"/>
              </a:rPr>
              <a:t></a:t>
            </a:r>
            <a:r>
              <a:rPr lang="en-US" sz="2800" dirty="0">
                <a:latin typeface="+mj-lt"/>
              </a:rPr>
              <a:t> [</a:t>
            </a:r>
            <a:r>
              <a:rPr lang="en-US" sz="2800" i="1" dirty="0" err="1">
                <a:latin typeface="+mj-lt"/>
              </a:rPr>
              <a:t>q</a:t>
            </a:r>
            <a:r>
              <a:rPr lang="en-US" sz="2800" i="1" dirty="0" err="1">
                <a:latin typeface="Symbol" pitchFamily="18" charset="2"/>
              </a:rPr>
              <a:t>t</a:t>
            </a:r>
            <a:r>
              <a:rPr lang="en-US" sz="2800" baseline="-25000" dirty="0" err="1">
                <a:latin typeface="+mj-lt"/>
              </a:rPr>
              <a:t>mn</a:t>
            </a:r>
            <a:r>
              <a:rPr lang="en-US" sz="2800" baseline="-25000" dirty="0">
                <a:latin typeface="+mj-lt"/>
              </a:rPr>
              <a:t> </a:t>
            </a:r>
            <a:r>
              <a:rPr lang="en-US" sz="2800" dirty="0">
                <a:latin typeface="+mj-lt"/>
              </a:rPr>
              <a:t>/ </a:t>
            </a:r>
            <a:r>
              <a:rPr lang="en-US" sz="2800" i="1" dirty="0" err="1">
                <a:latin typeface="+mj-lt"/>
              </a:rPr>
              <a:t>m</a:t>
            </a:r>
            <a:r>
              <a:rPr lang="en-US" sz="2800" baseline="-25000" dirty="0" err="1">
                <a:latin typeface="+mj-lt"/>
              </a:rPr>
              <a:t>n</a:t>
            </a:r>
            <a:r>
              <a:rPr lang="en-US" sz="2800" i="1" dirty="0">
                <a:latin typeface="+mj-lt"/>
              </a:rPr>
              <a:t>*</a:t>
            </a:r>
            <a:r>
              <a:rPr lang="en-US" sz="2800" dirty="0">
                <a:latin typeface="+mj-lt"/>
              </a:rPr>
              <a:t>]</a:t>
            </a:r>
            <a:r>
              <a:rPr lang="en-US" sz="2800" i="1" dirty="0">
                <a:latin typeface="+mj-lt"/>
              </a:rPr>
              <a:t>  </a:t>
            </a:r>
            <a:r>
              <a:rPr lang="en-US" sz="2800" dirty="0">
                <a:latin typeface="Gabriola" panose="04040605051002020D02" pitchFamily="82" charset="0"/>
                <a:sym typeface="Symbol" pitchFamily="18" charset="2"/>
              </a:rPr>
              <a:t>is the electron mobility</a:t>
            </a:r>
          </a:p>
        </p:txBody>
      </p:sp>
      <p:grpSp>
        <p:nvGrpSpPr>
          <p:cNvPr id="2" name="Group 1">
            <a:extLst>
              <a:ext uri="{FF2B5EF4-FFF2-40B4-BE49-F238E27FC236}">
                <a16:creationId xmlns:a16="http://schemas.microsoft.com/office/drawing/2014/main" id="{7D3EA493-34E1-1137-A235-4577031019F6}"/>
              </a:ext>
            </a:extLst>
          </p:cNvPr>
          <p:cNvGrpSpPr>
            <a:grpSpLocks/>
          </p:cNvGrpSpPr>
          <p:nvPr/>
        </p:nvGrpSpPr>
        <p:grpSpPr bwMode="auto">
          <a:xfrm>
            <a:off x="457200" y="2971800"/>
            <a:ext cx="6934200" cy="1204913"/>
            <a:chOff x="457200" y="2971800"/>
            <a:chExt cx="6934200" cy="1204913"/>
          </a:xfrm>
        </p:grpSpPr>
        <p:sp>
          <p:nvSpPr>
            <p:cNvPr id="273410" name="Text Box 2">
              <a:extLst>
                <a:ext uri="{FF2B5EF4-FFF2-40B4-BE49-F238E27FC236}">
                  <a16:creationId xmlns:a16="http://schemas.microsoft.com/office/drawing/2014/main" id="{348DEE17-D534-7DD9-04FB-849D45DD35DC}"/>
                </a:ext>
              </a:extLst>
            </p:cNvPr>
            <p:cNvSpPr txBox="1">
              <a:spLocks noChangeArrowheads="1"/>
            </p:cNvSpPr>
            <p:nvPr/>
          </p:nvSpPr>
          <p:spPr bwMode="auto">
            <a:xfrm>
              <a:off x="1676400" y="3657600"/>
              <a:ext cx="5715000" cy="519113"/>
            </a:xfrm>
            <a:prstGeom prst="rect">
              <a:avLst/>
            </a:prstGeom>
            <a:noFill/>
            <a:ln w="9525">
              <a:solidFill>
                <a:schemeClr val="tx1"/>
              </a:solidFill>
              <a:miter lim="800000"/>
              <a:headEnd/>
              <a:tailEnd/>
            </a:ln>
            <a:effectLst/>
          </p:spPr>
          <p:txBody>
            <a:bodyPr>
              <a:spAutoFit/>
            </a:bodyPr>
            <a:lstStyle/>
            <a:p>
              <a:pPr eaLnBrk="1" hangingPunct="1">
                <a:defRPr/>
              </a:pPr>
              <a:r>
                <a:rPr lang="en-US" sz="2800" i="1" dirty="0">
                  <a:latin typeface="+mj-lt"/>
                  <a:sym typeface="Symbol" pitchFamily="18" charset="2"/>
                </a:rPr>
                <a:t> </a:t>
              </a:r>
              <a:r>
                <a:rPr lang="en-US" sz="2800" baseline="-25000" dirty="0">
                  <a:latin typeface="+mj-lt"/>
                  <a:sym typeface="Symbol" pitchFamily="18" charset="2"/>
                </a:rPr>
                <a:t>p</a:t>
              </a:r>
              <a:r>
                <a:rPr lang="en-US" sz="2800" i="1" baseline="-25000" dirty="0">
                  <a:latin typeface="+mj-lt"/>
                  <a:sym typeface="Symbol" pitchFamily="18" charset="2"/>
                </a:rPr>
                <a:t> </a:t>
              </a:r>
              <a:r>
                <a:rPr lang="en-US" sz="2800" dirty="0">
                  <a:latin typeface="+mj-lt"/>
                  <a:sym typeface="Symbol" pitchFamily="18" charset="2"/>
                </a:rPr>
                <a:t></a:t>
              </a:r>
              <a:r>
                <a:rPr lang="en-US" sz="2800" dirty="0">
                  <a:latin typeface="+mj-lt"/>
                </a:rPr>
                <a:t> [</a:t>
              </a:r>
              <a:r>
                <a:rPr lang="en-US" sz="2800" i="1" dirty="0" err="1">
                  <a:latin typeface="+mj-lt"/>
                </a:rPr>
                <a:t>q</a:t>
              </a:r>
              <a:r>
                <a:rPr lang="en-US" sz="2800" i="1" dirty="0" err="1">
                  <a:latin typeface="Symbol" pitchFamily="18" charset="2"/>
                </a:rPr>
                <a:t>t</a:t>
              </a:r>
              <a:r>
                <a:rPr lang="en-US" sz="2800" baseline="-25000" dirty="0" err="1">
                  <a:latin typeface="+mj-lt"/>
                </a:rPr>
                <a:t>mp</a:t>
              </a:r>
              <a:r>
                <a:rPr lang="en-US" sz="2800" baseline="-25000" dirty="0">
                  <a:latin typeface="+mj-lt"/>
                </a:rPr>
                <a:t> </a:t>
              </a:r>
              <a:r>
                <a:rPr lang="en-US" sz="2800" dirty="0">
                  <a:latin typeface="+mj-lt"/>
                </a:rPr>
                <a:t>/ </a:t>
              </a:r>
              <a:r>
                <a:rPr lang="en-US" sz="2800" i="1" dirty="0" err="1">
                  <a:latin typeface="+mj-lt"/>
                </a:rPr>
                <a:t>m</a:t>
              </a:r>
              <a:r>
                <a:rPr lang="en-US" sz="2800" baseline="-25000" dirty="0" err="1">
                  <a:latin typeface="+mj-lt"/>
                </a:rPr>
                <a:t>p</a:t>
              </a:r>
              <a:r>
                <a:rPr lang="en-US" sz="2800" i="1" dirty="0">
                  <a:latin typeface="+mj-lt"/>
                </a:rPr>
                <a:t>*</a:t>
              </a:r>
              <a:r>
                <a:rPr lang="en-US" sz="2800" dirty="0">
                  <a:latin typeface="+mj-lt"/>
                </a:rPr>
                <a:t>]</a:t>
              </a:r>
              <a:r>
                <a:rPr lang="en-US" sz="2800" i="1" dirty="0">
                  <a:latin typeface="+mj-lt"/>
                </a:rPr>
                <a:t> </a:t>
              </a:r>
              <a:r>
                <a:rPr lang="en-US" sz="2800" dirty="0">
                  <a:latin typeface="Gabriola" panose="04040605051002020D02" pitchFamily="82" charset="0"/>
                  <a:sym typeface="Symbol" pitchFamily="18" charset="2"/>
                </a:rPr>
                <a:t>is the </a:t>
              </a:r>
              <a:r>
                <a:rPr lang="en-US" sz="2800" b="1" dirty="0">
                  <a:latin typeface="Gabriola" panose="04040605051002020D02" pitchFamily="82" charset="0"/>
                  <a:sym typeface="Symbol" pitchFamily="18" charset="2"/>
                </a:rPr>
                <a:t>hole mobility</a:t>
              </a:r>
            </a:p>
          </p:txBody>
        </p:sp>
        <p:sp>
          <p:nvSpPr>
            <p:cNvPr id="17443" name="Text Box 7">
              <a:extLst>
                <a:ext uri="{FF2B5EF4-FFF2-40B4-BE49-F238E27FC236}">
                  <a16:creationId xmlns:a16="http://schemas.microsoft.com/office/drawing/2014/main" id="{34E5753A-60DA-7C69-A724-820C6EA5113A}"/>
                </a:ext>
              </a:extLst>
            </p:cNvPr>
            <p:cNvSpPr txBox="1">
              <a:spLocks noChangeArrowheads="1"/>
            </p:cNvSpPr>
            <p:nvPr/>
          </p:nvSpPr>
          <p:spPr bwMode="auto">
            <a:xfrm>
              <a:off x="457200" y="3048000"/>
              <a:ext cx="3657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Gabriola" panose="04040605051002020D02" pitchFamily="82" charset="0"/>
                  <a:sym typeface="Symbol" panose="05050102010706020507" pitchFamily="18" charset="2"/>
                </a:rPr>
                <a:t>Similarly, for holes:</a:t>
              </a:r>
            </a:p>
          </p:txBody>
        </p:sp>
        <p:sp>
          <p:nvSpPr>
            <p:cNvPr id="17444" name="Text Box 8">
              <a:extLst>
                <a:ext uri="{FF2B5EF4-FFF2-40B4-BE49-F238E27FC236}">
                  <a16:creationId xmlns:a16="http://schemas.microsoft.com/office/drawing/2014/main" id="{D4D24AE1-DE9C-073D-73BA-14EF31BBED66}"/>
                </a:ext>
              </a:extLst>
            </p:cNvPr>
            <p:cNvSpPr txBox="1">
              <a:spLocks noChangeArrowheads="1"/>
            </p:cNvSpPr>
            <p:nvPr/>
          </p:nvSpPr>
          <p:spPr bwMode="auto">
            <a:xfrm>
              <a:off x="3505200" y="2971800"/>
              <a:ext cx="38004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t>|</a:t>
              </a:r>
              <a:r>
                <a:rPr lang="en-US" altLang="en-US" sz="2800" i="1"/>
                <a:t>v</a:t>
              </a:r>
              <a:r>
                <a:rPr lang="en-US" altLang="en-US" sz="2800" baseline="-25000"/>
                <a:t>dp</a:t>
              </a:r>
              <a:r>
                <a:rPr lang="en-US" altLang="en-US" sz="2800" b="1"/>
                <a:t>|</a:t>
              </a:r>
              <a:r>
                <a:rPr lang="en-US" altLang="en-US" sz="2800"/>
                <a:t>= </a:t>
              </a:r>
              <a:r>
                <a:rPr lang="en-US" altLang="en-US" sz="2800" i="1"/>
                <a:t>q</a:t>
              </a:r>
              <a:r>
                <a:rPr lang="en-US" altLang="en-US" sz="2800" b="1">
                  <a:latin typeface="Script MT Bold" panose="03040602040607080904" pitchFamily="66" charset="0"/>
                </a:rPr>
                <a:t>E</a:t>
              </a:r>
              <a:r>
                <a:rPr lang="en-US" altLang="en-US" sz="2800" i="1">
                  <a:latin typeface="Symbol" panose="05050102010706020507" pitchFamily="18" charset="2"/>
                </a:rPr>
                <a:t>t</a:t>
              </a:r>
              <a:r>
                <a:rPr lang="en-US" altLang="en-US" sz="2800" baseline="-25000"/>
                <a:t>mp </a:t>
              </a:r>
              <a:r>
                <a:rPr lang="en-US" altLang="en-US" sz="2800"/>
                <a:t>/ </a:t>
              </a:r>
              <a:r>
                <a:rPr lang="en-US" altLang="en-US" sz="2800" i="1"/>
                <a:t>m</a:t>
              </a:r>
              <a:r>
                <a:rPr lang="en-US" altLang="en-US" sz="2800" baseline="-25000"/>
                <a:t>p</a:t>
              </a:r>
              <a:r>
                <a:rPr lang="en-US" altLang="en-US" sz="2800" i="1"/>
                <a:t>* </a:t>
              </a:r>
              <a:r>
                <a:rPr lang="en-US" altLang="en-US" sz="2800">
                  <a:sym typeface="Symbol" panose="05050102010706020507" pitchFamily="18" charset="2"/>
                </a:rPr>
                <a:t></a:t>
              </a:r>
              <a:r>
                <a:rPr lang="en-US" altLang="en-US" sz="2800"/>
                <a:t> </a:t>
              </a:r>
              <a:r>
                <a:rPr lang="en-US" altLang="en-US" sz="2800" i="1">
                  <a:latin typeface="Symbol" panose="05050102010706020507" pitchFamily="18" charset="2"/>
                </a:rPr>
                <a:t>m</a:t>
              </a:r>
              <a:r>
                <a:rPr lang="en-US" altLang="en-US" sz="2800" baseline="-25000"/>
                <a:t>p</a:t>
              </a:r>
              <a:r>
                <a:rPr lang="en-US" altLang="en-US" sz="2800" b="1">
                  <a:latin typeface="Script MT Bold" panose="03040602040607080904" pitchFamily="66" charset="0"/>
                </a:rPr>
                <a:t>E</a:t>
              </a:r>
              <a:endParaRPr lang="en-US" altLang="en-US" sz="2800" b="1"/>
            </a:p>
          </p:txBody>
        </p:sp>
      </p:grpSp>
      <p:graphicFrame>
        <p:nvGraphicFramePr>
          <p:cNvPr id="21" name="Table 20">
            <a:extLst>
              <a:ext uri="{FF2B5EF4-FFF2-40B4-BE49-F238E27FC236}">
                <a16:creationId xmlns:a16="http://schemas.microsoft.com/office/drawing/2014/main" id="{3DE5157E-EF2A-B135-0665-998CC0D13EB1}"/>
              </a:ext>
            </a:extLst>
          </p:cNvPr>
          <p:cNvGraphicFramePr>
            <a:graphicFrameLocks noGrp="1"/>
          </p:cNvGraphicFramePr>
          <p:nvPr/>
        </p:nvGraphicFramePr>
        <p:xfrm>
          <a:off x="1295400" y="4953000"/>
          <a:ext cx="6553200" cy="1371600"/>
        </p:xfrm>
        <a:graphic>
          <a:graphicData uri="http://schemas.openxmlformats.org/drawingml/2006/table">
            <a:tbl>
              <a:tblPr/>
              <a:tblGrid>
                <a:gridCol w="1752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90625">
                  <a:extLst>
                    <a:ext uri="{9D8B030D-6E8A-4147-A177-3AD203B41FA5}">
                      <a16:colId xmlns:a16="http://schemas.microsoft.com/office/drawing/2014/main" val="20002"/>
                    </a:ext>
                  </a:extLst>
                </a:gridCol>
                <a:gridCol w="1233488">
                  <a:extLst>
                    <a:ext uri="{9D8B030D-6E8A-4147-A177-3AD203B41FA5}">
                      <a16:colId xmlns:a16="http://schemas.microsoft.com/office/drawing/2014/main" val="20003"/>
                    </a:ext>
                  </a:extLst>
                </a:gridCol>
                <a:gridCol w="1233487">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rPr>
                        <a:t>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rPr>
                        <a:t>GaAs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rPr>
                        <a:t>InAs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tx1"/>
                          </a:solidFill>
                          <a:effectLst/>
                          <a:latin typeface="Symbol" pitchFamily="18" charset="2"/>
                        </a:rPr>
                        <a:t>m</a:t>
                      </a:r>
                      <a:r>
                        <a:rPr kumimoji="0" lang="en-US" sz="2400" b="1" i="0" u="none" strike="noStrike" cap="none" normalizeH="0" baseline="-25000">
                          <a:ln>
                            <a:noFill/>
                          </a:ln>
                          <a:solidFill>
                            <a:schemeClr val="tx1"/>
                          </a:solidFill>
                          <a:effectLst/>
                          <a:latin typeface="Calibri" pitchFamily="34" charset="0"/>
                        </a:rPr>
                        <a:t>n </a:t>
                      </a:r>
                      <a:r>
                        <a:rPr kumimoji="0" lang="en-US" sz="2400" b="0" i="0" u="none" strike="noStrike" cap="none" normalizeH="0" baseline="0">
                          <a:ln>
                            <a:noFill/>
                          </a:ln>
                          <a:solidFill>
                            <a:schemeClr val="tx1"/>
                          </a:solidFill>
                          <a:effectLst/>
                          <a:latin typeface="Calibri" pitchFamily="34" charset="0"/>
                        </a:rPr>
                        <a:t>(cm</a:t>
                      </a:r>
                      <a:r>
                        <a:rPr kumimoji="0" lang="en-US" sz="2400" b="0" i="0" u="none" strike="noStrike" cap="none" normalizeH="0" baseline="30000">
                          <a:ln>
                            <a:noFill/>
                          </a:ln>
                          <a:solidFill>
                            <a:schemeClr val="tx1"/>
                          </a:solidFill>
                          <a:effectLst/>
                          <a:latin typeface="Calibri" pitchFamily="34" charset="0"/>
                        </a:rPr>
                        <a:t>2</a:t>
                      </a:r>
                      <a:r>
                        <a:rPr kumimoji="0" lang="en-US" sz="2400" b="0" i="0" u="none" strike="noStrike" cap="none" normalizeH="0" baseline="0">
                          <a:ln>
                            <a:noFill/>
                          </a:ln>
                          <a:solidFill>
                            <a:schemeClr val="tx1"/>
                          </a:solidFill>
                          <a:effectLst/>
                          <a:latin typeface="Calibri" pitchFamily="34" charset="0"/>
                        </a:rPr>
                        <a:t>/V</a:t>
                      </a:r>
                      <a:r>
                        <a:rPr kumimoji="0" lang="en-US" sz="2400" b="0" i="0" u="none" strike="noStrike" cap="none" normalizeH="0" baseline="0">
                          <a:ln>
                            <a:noFill/>
                          </a:ln>
                          <a:solidFill>
                            <a:schemeClr val="tx1"/>
                          </a:solidFill>
                          <a:effectLst/>
                          <a:latin typeface="Calibri" pitchFamily="34" charset="0"/>
                          <a:sym typeface="Wingdings" pitchFamily="2" charset="2"/>
                        </a:rPr>
                        <a:t>s)</a:t>
                      </a:r>
                      <a:endParaRPr kumimoji="0" lang="en-US"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rPr>
                        <a:t>1400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rPr>
                        <a:t>3900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rPr>
                        <a:t>8500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tx1"/>
                          </a:solidFill>
                          <a:effectLst/>
                          <a:latin typeface="Symbol" pitchFamily="18" charset="2"/>
                        </a:rPr>
                        <a:t>m</a:t>
                      </a:r>
                      <a:r>
                        <a:rPr kumimoji="0" lang="en-US" sz="2400" b="1" i="0" u="none" strike="noStrike" cap="none" normalizeH="0" baseline="-25000">
                          <a:ln>
                            <a:noFill/>
                          </a:ln>
                          <a:solidFill>
                            <a:schemeClr val="tx1"/>
                          </a:solidFill>
                          <a:effectLst/>
                          <a:latin typeface="Calibri" pitchFamily="34" charset="0"/>
                        </a:rPr>
                        <a:t>p </a:t>
                      </a:r>
                      <a:r>
                        <a:rPr kumimoji="0" lang="en-US" sz="2400" b="0" i="0" u="none" strike="noStrike" cap="none" normalizeH="0" baseline="0">
                          <a:ln>
                            <a:noFill/>
                          </a:ln>
                          <a:solidFill>
                            <a:schemeClr val="tx1"/>
                          </a:solidFill>
                          <a:effectLst/>
                          <a:latin typeface="Calibri" pitchFamily="34" charset="0"/>
                        </a:rPr>
                        <a:t>(cm</a:t>
                      </a:r>
                      <a:r>
                        <a:rPr kumimoji="0" lang="en-US" sz="2400" b="0" i="0" u="none" strike="noStrike" cap="none" normalizeH="0" baseline="30000">
                          <a:ln>
                            <a:noFill/>
                          </a:ln>
                          <a:solidFill>
                            <a:schemeClr val="tx1"/>
                          </a:solidFill>
                          <a:effectLst/>
                          <a:latin typeface="Calibri" pitchFamily="34" charset="0"/>
                        </a:rPr>
                        <a:t>2</a:t>
                      </a:r>
                      <a:r>
                        <a:rPr kumimoji="0" lang="en-US" sz="2400" b="0" i="0" u="none" strike="noStrike" cap="none" normalizeH="0" baseline="0">
                          <a:ln>
                            <a:noFill/>
                          </a:ln>
                          <a:solidFill>
                            <a:schemeClr val="tx1"/>
                          </a:solidFill>
                          <a:effectLst/>
                          <a:latin typeface="Calibri" pitchFamily="34" charset="0"/>
                        </a:rPr>
                        <a:t>/V</a:t>
                      </a:r>
                      <a:r>
                        <a:rPr kumimoji="0" lang="en-US" sz="2400" b="0" i="0" u="none" strike="noStrike" cap="none" normalizeH="0" baseline="0">
                          <a:ln>
                            <a:noFill/>
                          </a:ln>
                          <a:solidFill>
                            <a:schemeClr val="tx1"/>
                          </a:solidFill>
                          <a:effectLst/>
                          <a:latin typeface="Calibri" pitchFamily="34" charset="0"/>
                          <a:sym typeface="Wingdings" pitchFamily="2" charset="2"/>
                        </a:rPr>
                        <a:t>s)</a:t>
                      </a:r>
                      <a:endParaRPr kumimoji="0" lang="en-US"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rPr>
                        <a:t>470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rPr>
                        <a:t>1900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348" name="TextBox 3">
            <a:extLst>
              <a:ext uri="{FF2B5EF4-FFF2-40B4-BE49-F238E27FC236}">
                <a16:creationId xmlns:a16="http://schemas.microsoft.com/office/drawing/2014/main" id="{D5E41688-C38F-75BB-848D-9FED79ADEEAE}"/>
              </a:ext>
            </a:extLst>
          </p:cNvPr>
          <p:cNvSpPr txBox="1">
            <a:spLocks noChangeArrowheads="1"/>
          </p:cNvSpPr>
          <p:nvPr/>
        </p:nvSpPr>
        <p:spPr bwMode="auto">
          <a:xfrm>
            <a:off x="1612900" y="4471988"/>
            <a:ext cx="6221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C00000"/>
                </a:solidFill>
                <a:latin typeface="Gabriola" panose="04040605051002020D02" pitchFamily="82" charset="0"/>
              </a:rPr>
              <a:t>Electron and hole mobilities for intrinsic semiconductors @ 300K</a:t>
            </a:r>
            <a:endParaRPr lang="en-US" altLang="en-US" sz="2400">
              <a:solidFill>
                <a:srgbClr val="C00000"/>
              </a:solidFill>
              <a:latin typeface="Gabriola" panose="04040605051002020D02" pitchFamily="82" charset="0"/>
            </a:endParaRPr>
          </a:p>
        </p:txBody>
      </p:sp>
      <p:sp>
        <p:nvSpPr>
          <p:cNvPr id="17441" name="Text Box 7">
            <a:extLst>
              <a:ext uri="{FF2B5EF4-FFF2-40B4-BE49-F238E27FC236}">
                <a16:creationId xmlns:a16="http://schemas.microsoft.com/office/drawing/2014/main" id="{FF83C798-B08C-7AD8-C181-BCD4FEDC57BC}"/>
              </a:ext>
            </a:extLst>
          </p:cNvPr>
          <p:cNvSpPr txBox="1">
            <a:spLocks noChangeArrowheads="1"/>
          </p:cNvSpPr>
          <p:nvPr/>
        </p:nvSpPr>
        <p:spPr bwMode="auto">
          <a:xfrm>
            <a:off x="457200" y="1381125"/>
            <a:ext cx="3657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Gabriola" panose="04040605051002020D02" pitchFamily="82" charset="0"/>
                <a:sym typeface="Symbol" panose="05050102010706020507" pitchFamily="18" charset="2"/>
              </a:rPr>
              <a:t>For electrons: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3E2087D1-A0C5-1BDF-1E9E-DD812C77C878}"/>
              </a:ext>
            </a:extLst>
          </p:cNvPr>
          <p:cNvSpPr>
            <a:spLocks noGrp="1"/>
          </p:cNvSpPr>
          <p:nvPr>
            <p:ph type="title"/>
          </p:nvPr>
        </p:nvSpPr>
        <p:spPr/>
        <p:txBody>
          <a:bodyPr/>
          <a:lstStyle/>
          <a:p>
            <a:r>
              <a:rPr lang="en-US" altLang="en-US">
                <a:solidFill>
                  <a:srgbClr val="C00000"/>
                </a:solidFill>
                <a:latin typeface="Gabriola" panose="04040605051002020D02" pitchFamily="82" charset="0"/>
              </a:rPr>
              <a:t>Example: Drift Velocity Calculation</a:t>
            </a:r>
          </a:p>
        </p:txBody>
      </p:sp>
      <p:sp>
        <p:nvSpPr>
          <p:cNvPr id="18435" name="Text Box 2">
            <a:extLst>
              <a:ext uri="{FF2B5EF4-FFF2-40B4-BE49-F238E27FC236}">
                <a16:creationId xmlns:a16="http://schemas.microsoft.com/office/drawing/2014/main" id="{247D1749-3F29-E00C-65EB-30A9C380CD77}"/>
              </a:ext>
            </a:extLst>
          </p:cNvPr>
          <p:cNvSpPr txBox="1">
            <a:spLocks noChangeArrowheads="1"/>
          </p:cNvSpPr>
          <p:nvPr/>
        </p:nvSpPr>
        <p:spPr bwMode="auto">
          <a:xfrm>
            <a:off x="228600" y="1238250"/>
            <a:ext cx="8915400"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300"/>
              </a:spcBef>
              <a:spcAft>
                <a:spcPts val="600"/>
              </a:spcAft>
              <a:buFontTx/>
              <a:buNone/>
            </a:pPr>
            <a:r>
              <a:rPr lang="en-US" altLang="en-US" sz="2800">
                <a:latin typeface="Gabriola" panose="04040605051002020D02" pitchFamily="82" charset="0"/>
              </a:rPr>
              <a:t>a) Find the hole drift velocity in an intrinsic Si sample for</a:t>
            </a:r>
            <a:r>
              <a:rPr lang="en-US" altLang="en-US" sz="2800" i="1">
                <a:latin typeface="Gabriola" panose="04040605051002020D02" pitchFamily="82" charset="0"/>
              </a:rPr>
              <a:t> </a:t>
            </a:r>
            <a:r>
              <a:rPr lang="en-US" altLang="en-US" sz="2800" b="1">
                <a:latin typeface="Gabriola" panose="04040605051002020D02" pitchFamily="82" charset="0"/>
              </a:rPr>
              <a:t>E </a:t>
            </a:r>
            <a:r>
              <a:rPr lang="en-US" altLang="en-US" sz="2800">
                <a:latin typeface="Gabriola" panose="04040605051002020D02" pitchFamily="82" charset="0"/>
              </a:rPr>
              <a:t>= 10</a:t>
            </a:r>
            <a:r>
              <a:rPr lang="en-US" altLang="en-US" sz="2800" baseline="30000">
                <a:latin typeface="Gabriola" panose="04040605051002020D02" pitchFamily="82" charset="0"/>
              </a:rPr>
              <a:t>3</a:t>
            </a:r>
            <a:r>
              <a:rPr lang="en-US" altLang="en-US" sz="2800">
                <a:latin typeface="Gabriola" panose="04040605051002020D02" pitchFamily="82" charset="0"/>
              </a:rPr>
              <a:t> V/cm.</a:t>
            </a:r>
          </a:p>
          <a:p>
            <a:pPr eaLnBrk="1" hangingPunct="1">
              <a:spcBef>
                <a:spcPts val="700"/>
              </a:spcBef>
              <a:spcAft>
                <a:spcPts val="600"/>
              </a:spcAft>
              <a:buFontTx/>
              <a:buNone/>
            </a:pPr>
            <a:r>
              <a:rPr lang="en-US" altLang="en-US" sz="2800">
                <a:latin typeface="Gabriola" panose="04040605051002020D02" pitchFamily="82" charset="0"/>
              </a:rPr>
              <a:t>b) What is the average hole scattering time?</a:t>
            </a:r>
          </a:p>
        </p:txBody>
      </p:sp>
      <p:sp>
        <p:nvSpPr>
          <p:cNvPr id="14340" name="Text Box 4">
            <a:extLst>
              <a:ext uri="{FF2B5EF4-FFF2-40B4-BE49-F238E27FC236}">
                <a16:creationId xmlns:a16="http://schemas.microsoft.com/office/drawing/2014/main" id="{292001BA-4577-1D88-0AA3-553CBB672462}"/>
              </a:ext>
            </a:extLst>
          </p:cNvPr>
          <p:cNvSpPr txBox="1">
            <a:spLocks noChangeArrowheads="1"/>
          </p:cNvSpPr>
          <p:nvPr/>
        </p:nvSpPr>
        <p:spPr bwMode="auto">
          <a:xfrm>
            <a:off x="703263" y="2981325"/>
            <a:ext cx="14303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i="1"/>
              <a:t>v</a:t>
            </a:r>
            <a:r>
              <a:rPr lang="en-US" altLang="en-US" sz="2800" baseline="-25000"/>
              <a:t>dp </a:t>
            </a:r>
            <a:r>
              <a:rPr lang="en-US" altLang="en-US" sz="2800"/>
              <a:t>= </a:t>
            </a:r>
            <a:r>
              <a:rPr lang="en-US" altLang="en-US" sz="2800" i="1">
                <a:latin typeface="Symbol" panose="05050102010706020507" pitchFamily="18" charset="2"/>
              </a:rPr>
              <a:t>m</a:t>
            </a:r>
            <a:r>
              <a:rPr lang="en-US" altLang="en-US" sz="2800" baseline="-25000"/>
              <a:t>p</a:t>
            </a:r>
            <a:r>
              <a:rPr lang="en-US" altLang="en-US" sz="2800" b="1">
                <a:latin typeface="Script MT Bold" panose="03040602040607080904" pitchFamily="66" charset="0"/>
              </a:rPr>
              <a:t>E</a:t>
            </a:r>
            <a:endParaRPr lang="en-US" altLang="en-US" sz="2800" b="1"/>
          </a:p>
        </p:txBody>
      </p:sp>
      <p:graphicFrame>
        <p:nvGraphicFramePr>
          <p:cNvPr id="14341" name="Object 6">
            <a:extLst>
              <a:ext uri="{FF2B5EF4-FFF2-40B4-BE49-F238E27FC236}">
                <a16:creationId xmlns:a16="http://schemas.microsoft.com/office/drawing/2014/main" id="{C9D5FD34-3185-7916-536F-0AAD2A0B2E9F}"/>
              </a:ext>
            </a:extLst>
          </p:cNvPr>
          <p:cNvGraphicFramePr>
            <a:graphicFrameLocks noChangeAspect="1"/>
          </p:cNvGraphicFramePr>
          <p:nvPr/>
        </p:nvGraphicFramePr>
        <p:xfrm>
          <a:off x="685800" y="4462463"/>
          <a:ext cx="3962400" cy="1176337"/>
        </p:xfrm>
        <a:graphic>
          <a:graphicData uri="http://schemas.openxmlformats.org/presentationml/2006/ole">
            <mc:AlternateContent xmlns:mc="http://schemas.openxmlformats.org/markup-compatibility/2006">
              <mc:Choice xmlns:v="urn:schemas-microsoft-com:vml" Requires="v">
                <p:oleObj spid="_x0000_s4097" name="Equation" r:id="rId3" imgW="1625600" imgH="482600" progId="Equation.3">
                  <p:embed/>
                </p:oleObj>
              </mc:Choice>
              <mc:Fallback>
                <p:oleObj name="Equation" r:id="rId3" imgW="1625600" imgH="482600" progId="Equation.3">
                  <p:embed/>
                  <p:pic>
                    <p:nvPicPr>
                      <p:cNvPr id="14341" name="Object 6">
                        <a:extLst>
                          <a:ext uri="{FF2B5EF4-FFF2-40B4-BE49-F238E27FC236}">
                            <a16:creationId xmlns:a16="http://schemas.microsoft.com/office/drawing/2014/main" id="{C9D5FD34-3185-7916-536F-0AAD2A0B2E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462463"/>
                        <a:ext cx="3962400" cy="117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9AAC527C-8502-EEBE-F083-D4BFF552A6DC}"/>
              </a:ext>
            </a:extLst>
          </p:cNvPr>
          <p:cNvSpPr txBox="1">
            <a:spLocks noChangeArrowheads="1"/>
          </p:cNvSpPr>
          <p:nvPr/>
        </p:nvSpPr>
        <p:spPr bwMode="auto">
          <a:xfrm>
            <a:off x="301625" y="2382838"/>
            <a:ext cx="1017588" cy="363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300"/>
              </a:spcBef>
              <a:spcAft>
                <a:spcPts val="600"/>
              </a:spcAft>
              <a:buFontTx/>
              <a:buNone/>
            </a:pPr>
            <a:r>
              <a:rPr lang="en-US" altLang="en-US" sz="2400" b="1" u="sng">
                <a:solidFill>
                  <a:srgbClr val="000000"/>
                </a:solidFill>
                <a:latin typeface="Gabriola" panose="04040605051002020D02" pitchFamily="82" charset="0"/>
              </a:rPr>
              <a:t>Solution</a:t>
            </a:r>
            <a:r>
              <a:rPr lang="en-US" altLang="en-US" sz="2400" b="1">
                <a:solidFill>
                  <a:srgbClr val="000000"/>
                </a:solidFill>
                <a:latin typeface="Gabriola" panose="04040605051002020D02" pitchFamily="82" charset="0"/>
              </a:rPr>
              <a:t>:</a:t>
            </a:r>
          </a:p>
          <a:p>
            <a:pPr eaLnBrk="1" hangingPunct="1">
              <a:spcBef>
                <a:spcPts val="1300"/>
              </a:spcBef>
              <a:spcAft>
                <a:spcPts val="600"/>
              </a:spcAft>
              <a:buFontTx/>
              <a:buNone/>
            </a:pPr>
            <a:r>
              <a:rPr lang="en-US" altLang="en-US" sz="2400">
                <a:solidFill>
                  <a:srgbClr val="000000"/>
                </a:solidFill>
              </a:rPr>
              <a:t>a)</a:t>
            </a:r>
          </a:p>
          <a:p>
            <a:pPr eaLnBrk="1" hangingPunct="1">
              <a:spcBef>
                <a:spcPts val="1300"/>
              </a:spcBef>
              <a:spcAft>
                <a:spcPts val="600"/>
              </a:spcAft>
              <a:buFontTx/>
              <a:buNone/>
            </a:pPr>
            <a:endParaRPr lang="en-US" altLang="en-US" sz="2400">
              <a:solidFill>
                <a:srgbClr val="000000"/>
              </a:solidFill>
            </a:endParaRPr>
          </a:p>
          <a:p>
            <a:pPr eaLnBrk="1" hangingPunct="1">
              <a:spcBef>
                <a:spcPts val="1300"/>
              </a:spcBef>
              <a:spcAft>
                <a:spcPts val="600"/>
              </a:spcAft>
              <a:buFontTx/>
              <a:buNone/>
            </a:pPr>
            <a:endParaRPr lang="en-US" altLang="en-US" sz="2400">
              <a:solidFill>
                <a:srgbClr val="000000"/>
              </a:solidFill>
            </a:endParaRPr>
          </a:p>
          <a:p>
            <a:pPr eaLnBrk="1" hangingPunct="1">
              <a:spcBef>
                <a:spcPts val="1300"/>
              </a:spcBef>
              <a:spcAft>
                <a:spcPts val="600"/>
              </a:spcAft>
              <a:buFontTx/>
              <a:buNone/>
            </a:pPr>
            <a:r>
              <a:rPr lang="en-US" altLang="en-US" sz="2400">
                <a:solidFill>
                  <a:srgbClr val="000000"/>
                </a:solidFill>
              </a:rPr>
              <a:t>b)</a:t>
            </a:r>
            <a:endParaRPr lang="en-US" altLang="en-US" sz="2400" u="sng">
              <a:solidFill>
                <a:srgbClr val="000000"/>
              </a:solidFill>
            </a:endParaRPr>
          </a:p>
          <a:p>
            <a:pPr eaLnBrk="1" hangingPunct="1">
              <a:spcBef>
                <a:spcPct val="0"/>
              </a:spcBef>
              <a:buFontTx/>
              <a:buNone/>
            </a:pPr>
            <a:endParaRPr lang="en-US" altLang="en-US" sz="2400">
              <a:solidFill>
                <a:srgbClr val="000000"/>
              </a:solidFill>
            </a:endParaRPr>
          </a:p>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6FACA31-22F9-1B15-CB56-03918EE252B5}"/>
              </a:ext>
            </a:extLst>
          </p:cNvPr>
          <p:cNvSpPr>
            <a:spLocks noGrp="1"/>
          </p:cNvSpPr>
          <p:nvPr>
            <p:ph type="title"/>
          </p:nvPr>
        </p:nvSpPr>
        <p:spPr/>
        <p:txBody>
          <a:bodyPr/>
          <a:lstStyle/>
          <a:p>
            <a:r>
              <a:rPr lang="en-US" altLang="en-US">
                <a:solidFill>
                  <a:srgbClr val="C00000"/>
                </a:solidFill>
                <a:latin typeface="Gabriola" panose="04040605051002020D02" pitchFamily="82" charset="0"/>
              </a:rPr>
              <a:t>Mean Free Path</a:t>
            </a:r>
          </a:p>
        </p:txBody>
      </p:sp>
      <p:sp>
        <p:nvSpPr>
          <p:cNvPr id="19459" name="Rectangle 3">
            <a:extLst>
              <a:ext uri="{FF2B5EF4-FFF2-40B4-BE49-F238E27FC236}">
                <a16:creationId xmlns:a16="http://schemas.microsoft.com/office/drawing/2014/main" id="{CD3D17F6-5E32-5CAE-631F-C44032AAABE1}"/>
              </a:ext>
            </a:extLst>
          </p:cNvPr>
          <p:cNvSpPr>
            <a:spLocks noGrp="1"/>
          </p:cNvSpPr>
          <p:nvPr>
            <p:ph idx="1"/>
          </p:nvPr>
        </p:nvSpPr>
        <p:spPr/>
        <p:txBody>
          <a:bodyPr/>
          <a:lstStyle/>
          <a:p>
            <a:r>
              <a:rPr lang="en-US" altLang="en-US">
                <a:latin typeface="Gabriola" panose="04040605051002020D02" pitchFamily="82" charset="0"/>
              </a:rPr>
              <a:t>Average distance traveled between collisions</a:t>
            </a:r>
          </a:p>
        </p:txBody>
      </p:sp>
      <p:graphicFrame>
        <p:nvGraphicFramePr>
          <p:cNvPr id="19460" name="Object 4">
            <a:extLst>
              <a:ext uri="{FF2B5EF4-FFF2-40B4-BE49-F238E27FC236}">
                <a16:creationId xmlns:a16="http://schemas.microsoft.com/office/drawing/2014/main" id="{B09EDFA0-2458-1412-CA94-4DA6F0F168DC}"/>
              </a:ext>
            </a:extLst>
          </p:cNvPr>
          <p:cNvGraphicFramePr>
            <a:graphicFrameLocks noChangeAspect="1"/>
          </p:cNvGraphicFramePr>
          <p:nvPr/>
        </p:nvGraphicFramePr>
        <p:xfrm>
          <a:off x="3505200" y="1914525"/>
          <a:ext cx="1600200" cy="676275"/>
        </p:xfrm>
        <a:graphic>
          <a:graphicData uri="http://schemas.openxmlformats.org/presentationml/2006/ole">
            <mc:AlternateContent xmlns:mc="http://schemas.openxmlformats.org/markup-compatibility/2006">
              <mc:Choice xmlns:v="urn:schemas-microsoft-com:vml" Requires="v">
                <p:oleObj spid="_x0000_s5121" name="Equation" r:id="rId3" imgW="571252" imgH="241195" progId="Equation.3">
                  <p:embed/>
                </p:oleObj>
              </mc:Choice>
              <mc:Fallback>
                <p:oleObj name="Equation" r:id="rId3" imgW="571252" imgH="241195" progId="Equation.3">
                  <p:embed/>
                  <p:pic>
                    <p:nvPicPr>
                      <p:cNvPr id="19460" name="Object 4">
                        <a:extLst>
                          <a:ext uri="{FF2B5EF4-FFF2-40B4-BE49-F238E27FC236}">
                            <a16:creationId xmlns:a16="http://schemas.microsoft.com/office/drawing/2014/main" id="{B09EDFA0-2458-1412-CA94-4DA6F0F168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914525"/>
                        <a:ext cx="160020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a:extLst>
              <a:ext uri="{FF2B5EF4-FFF2-40B4-BE49-F238E27FC236}">
                <a16:creationId xmlns:a16="http://schemas.microsoft.com/office/drawing/2014/main" id="{EDDDD973-3FE1-4DFE-2600-ED054E429369}"/>
              </a:ext>
            </a:extLst>
          </p:cNvPr>
          <p:cNvSpPr>
            <a:spLocks noGrp="1"/>
          </p:cNvSpPr>
          <p:nvPr>
            <p:ph type="title"/>
          </p:nvPr>
        </p:nvSpPr>
        <p:spPr/>
        <p:txBody>
          <a:bodyPr/>
          <a:lstStyle/>
          <a:p>
            <a:r>
              <a:rPr lang="en-US" altLang="en-US">
                <a:solidFill>
                  <a:srgbClr val="C00000"/>
                </a:solidFill>
                <a:latin typeface="Gabriola" panose="04040605051002020D02" pitchFamily="82" charset="0"/>
              </a:rPr>
              <a:t>Mechanisms of Carrier Scattering</a:t>
            </a:r>
          </a:p>
        </p:txBody>
      </p:sp>
      <p:sp>
        <p:nvSpPr>
          <p:cNvPr id="20483" name="Text Box 2">
            <a:extLst>
              <a:ext uri="{FF2B5EF4-FFF2-40B4-BE49-F238E27FC236}">
                <a16:creationId xmlns:a16="http://schemas.microsoft.com/office/drawing/2014/main" id="{D95E59CF-6C61-D155-6812-094684D588E3}"/>
              </a:ext>
            </a:extLst>
          </p:cNvPr>
          <p:cNvSpPr txBox="1">
            <a:spLocks noChangeArrowheads="1"/>
          </p:cNvSpPr>
          <p:nvPr/>
        </p:nvSpPr>
        <p:spPr bwMode="auto">
          <a:xfrm>
            <a:off x="457200" y="1219200"/>
            <a:ext cx="7467600" cy="1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Gabriola" panose="04040605051002020D02" pitchFamily="82" charset="0"/>
              </a:rPr>
              <a:t>Dominant scattering mechanisms:</a:t>
            </a:r>
          </a:p>
          <a:p>
            <a:pPr lvl="1" eaLnBrk="1" hangingPunct="1">
              <a:buFontTx/>
              <a:buNone/>
            </a:pPr>
            <a:r>
              <a:rPr lang="en-US" altLang="en-US">
                <a:latin typeface="Gabriola" panose="04040605051002020D02" pitchFamily="82" charset="0"/>
              </a:rPr>
              <a:t>1.  Phonon scattering (lattice scattering)</a:t>
            </a:r>
          </a:p>
          <a:p>
            <a:pPr lvl="1" eaLnBrk="1" hangingPunct="1">
              <a:buFontTx/>
              <a:buNone/>
            </a:pPr>
            <a:r>
              <a:rPr lang="en-US" altLang="en-US">
                <a:latin typeface="Gabriola" panose="04040605051002020D02" pitchFamily="82" charset="0"/>
              </a:rPr>
              <a:t>2.  Impurity (dopant) ion scattering</a:t>
            </a:r>
            <a:endParaRPr lang="en-US" altLang="en-US" i="1">
              <a:latin typeface="Gabriola" panose="04040605051002020D02" pitchFamily="82" charset="0"/>
            </a:endParaRPr>
          </a:p>
        </p:txBody>
      </p:sp>
      <p:graphicFrame>
        <p:nvGraphicFramePr>
          <p:cNvPr id="16388" name="Object 3">
            <a:extLst>
              <a:ext uri="{FF2B5EF4-FFF2-40B4-BE49-F238E27FC236}">
                <a16:creationId xmlns:a16="http://schemas.microsoft.com/office/drawing/2014/main" id="{111DEE23-244F-01C1-3D6D-363F605F8844}"/>
              </a:ext>
            </a:extLst>
          </p:cNvPr>
          <p:cNvGraphicFramePr>
            <a:graphicFrameLocks noChangeAspect="1"/>
          </p:cNvGraphicFramePr>
          <p:nvPr/>
        </p:nvGraphicFramePr>
        <p:xfrm>
          <a:off x="704850" y="3743325"/>
          <a:ext cx="7732713" cy="682625"/>
        </p:xfrm>
        <a:graphic>
          <a:graphicData uri="http://schemas.openxmlformats.org/presentationml/2006/ole">
            <mc:AlternateContent xmlns:mc="http://schemas.openxmlformats.org/markup-compatibility/2006">
              <mc:Choice xmlns:v="urn:schemas-microsoft-com:vml" Requires="v">
                <p:oleObj spid="_x0000_s6145" name="Equation" r:id="rId3" imgW="4749800" imgH="419100" progId="Equation.3">
                  <p:embed/>
                </p:oleObj>
              </mc:Choice>
              <mc:Fallback>
                <p:oleObj name="Equation" r:id="rId3" imgW="4749800" imgH="419100" progId="Equation.3">
                  <p:embed/>
                  <p:pic>
                    <p:nvPicPr>
                      <p:cNvPr id="16388" name="Object 3">
                        <a:extLst>
                          <a:ext uri="{FF2B5EF4-FFF2-40B4-BE49-F238E27FC236}">
                            <a16:creationId xmlns:a16="http://schemas.microsoft.com/office/drawing/2014/main" id="{111DEE23-244F-01C1-3D6D-363F605F8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3743325"/>
                        <a:ext cx="7732713"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32" name="Text Box 4">
            <a:extLst>
              <a:ext uri="{FF2B5EF4-FFF2-40B4-BE49-F238E27FC236}">
                <a16:creationId xmlns:a16="http://schemas.microsoft.com/office/drawing/2014/main" id="{6C2DDE55-7AC8-3CF2-3795-2206ABD2DC85}"/>
              </a:ext>
            </a:extLst>
          </p:cNvPr>
          <p:cNvSpPr txBox="1">
            <a:spLocks noChangeArrowheads="1"/>
          </p:cNvSpPr>
          <p:nvPr/>
        </p:nvSpPr>
        <p:spPr bwMode="auto">
          <a:xfrm>
            <a:off x="381000" y="3209925"/>
            <a:ext cx="60309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Gabriola" panose="04040605051002020D02" pitchFamily="82" charset="0"/>
              </a:rPr>
              <a:t>Phonon scattering limited mobility decreases with increasing </a:t>
            </a:r>
            <a:r>
              <a:rPr lang="en-US" altLang="en-US" sz="2400" b="1" i="1">
                <a:latin typeface="Gabriola" panose="04040605051002020D02" pitchFamily="82" charset="0"/>
              </a:rPr>
              <a:t>T</a:t>
            </a:r>
            <a:r>
              <a:rPr lang="en-US" altLang="en-US" sz="2400" b="1">
                <a:latin typeface="Gabriola" panose="04040605051002020D02" pitchFamily="82" charset="0"/>
              </a:rPr>
              <a:t>:</a:t>
            </a:r>
          </a:p>
        </p:txBody>
      </p:sp>
      <p:grpSp>
        <p:nvGrpSpPr>
          <p:cNvPr id="2" name="Group 1">
            <a:extLst>
              <a:ext uri="{FF2B5EF4-FFF2-40B4-BE49-F238E27FC236}">
                <a16:creationId xmlns:a16="http://schemas.microsoft.com/office/drawing/2014/main" id="{EDE06F50-A78B-C37F-2587-2550621B7C6A}"/>
              </a:ext>
            </a:extLst>
          </p:cNvPr>
          <p:cNvGrpSpPr>
            <a:grpSpLocks/>
          </p:cNvGrpSpPr>
          <p:nvPr/>
        </p:nvGrpSpPr>
        <p:grpSpPr bwMode="auto">
          <a:xfrm>
            <a:off x="762000" y="4343400"/>
            <a:ext cx="1462088" cy="838200"/>
            <a:chOff x="762000" y="4343400"/>
            <a:chExt cx="1462088" cy="838200"/>
          </a:xfrm>
        </p:grpSpPr>
        <p:sp>
          <p:nvSpPr>
            <p:cNvPr id="278533" name="Line 5">
              <a:extLst>
                <a:ext uri="{FF2B5EF4-FFF2-40B4-BE49-F238E27FC236}">
                  <a16:creationId xmlns:a16="http://schemas.microsoft.com/office/drawing/2014/main" id="{7E5B8902-AAD1-B505-5731-DD9182931FA2}"/>
                </a:ext>
              </a:extLst>
            </p:cNvPr>
            <p:cNvSpPr>
              <a:spLocks noChangeShapeType="1"/>
            </p:cNvSpPr>
            <p:nvPr/>
          </p:nvSpPr>
          <p:spPr bwMode="auto">
            <a:xfrm flipH="1" flipV="1">
              <a:off x="990600" y="4343400"/>
              <a:ext cx="0" cy="457200"/>
            </a:xfrm>
            <a:prstGeom prst="line">
              <a:avLst/>
            </a:prstGeom>
            <a:noFill/>
            <a:ln w="28575">
              <a:solidFill>
                <a:schemeClr val="tx1"/>
              </a:solidFill>
              <a:round/>
              <a:headEnd/>
              <a:tailEnd type="arrow" w="med" len="med"/>
            </a:ln>
            <a:effectLst/>
          </p:spPr>
          <p:txBody>
            <a:bodyPr/>
            <a:lstStyle/>
            <a:p>
              <a:pPr eaLnBrk="1" hangingPunct="1">
                <a:defRPr/>
              </a:pPr>
              <a:endParaRPr lang="en-US">
                <a:latin typeface="+mj-lt"/>
              </a:endParaRPr>
            </a:p>
          </p:txBody>
        </p:sp>
        <p:sp>
          <p:nvSpPr>
            <p:cNvPr id="20491" name="Text Box 6">
              <a:extLst>
                <a:ext uri="{FF2B5EF4-FFF2-40B4-BE49-F238E27FC236}">
                  <a16:creationId xmlns:a16="http://schemas.microsoft.com/office/drawing/2014/main" id="{433EB1F4-EE0E-DC16-8466-96714A379B5B}"/>
                </a:ext>
              </a:extLst>
            </p:cNvPr>
            <p:cNvSpPr txBox="1">
              <a:spLocks noChangeArrowheads="1"/>
            </p:cNvSpPr>
            <p:nvPr/>
          </p:nvSpPr>
          <p:spPr bwMode="auto">
            <a:xfrm>
              <a:off x="762000" y="4724400"/>
              <a:ext cx="1462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i="1">
                  <a:sym typeface="Symbol" panose="05050102010706020507" pitchFamily="18" charset="2"/>
                </a:rPr>
                <a:t> = q / m</a:t>
              </a:r>
              <a:endParaRPr lang="en-US" altLang="en-US" sz="2400" i="1"/>
            </a:p>
          </p:txBody>
        </p:sp>
      </p:grpSp>
      <p:grpSp>
        <p:nvGrpSpPr>
          <p:cNvPr id="3" name="Group 2">
            <a:extLst>
              <a:ext uri="{FF2B5EF4-FFF2-40B4-BE49-F238E27FC236}">
                <a16:creationId xmlns:a16="http://schemas.microsoft.com/office/drawing/2014/main" id="{680AE7B1-350E-F3AB-408A-DB4D380DA880}"/>
              </a:ext>
            </a:extLst>
          </p:cNvPr>
          <p:cNvGrpSpPr>
            <a:grpSpLocks/>
          </p:cNvGrpSpPr>
          <p:nvPr/>
        </p:nvGrpSpPr>
        <p:grpSpPr bwMode="auto">
          <a:xfrm>
            <a:off x="7161213" y="4419600"/>
            <a:ext cx="1563687" cy="914400"/>
            <a:chOff x="7161213" y="4419600"/>
            <a:chExt cx="1563687" cy="914400"/>
          </a:xfrm>
        </p:grpSpPr>
        <p:sp>
          <p:nvSpPr>
            <p:cNvPr id="278535" name="Line 7">
              <a:extLst>
                <a:ext uri="{FF2B5EF4-FFF2-40B4-BE49-F238E27FC236}">
                  <a16:creationId xmlns:a16="http://schemas.microsoft.com/office/drawing/2014/main" id="{627736C4-E399-1BDD-1AE9-C2B64C047DA4}"/>
                </a:ext>
              </a:extLst>
            </p:cNvPr>
            <p:cNvSpPr>
              <a:spLocks noChangeShapeType="1"/>
            </p:cNvSpPr>
            <p:nvPr/>
          </p:nvSpPr>
          <p:spPr bwMode="auto">
            <a:xfrm flipV="1">
              <a:off x="7313613" y="4419600"/>
              <a:ext cx="1587" cy="457200"/>
            </a:xfrm>
            <a:prstGeom prst="line">
              <a:avLst/>
            </a:prstGeom>
            <a:noFill/>
            <a:ln w="28575">
              <a:solidFill>
                <a:schemeClr val="tx1"/>
              </a:solidFill>
              <a:round/>
              <a:headEnd/>
              <a:tailEnd type="arrow" w="med" len="med"/>
            </a:ln>
            <a:effectLst/>
          </p:spPr>
          <p:txBody>
            <a:bodyPr/>
            <a:lstStyle/>
            <a:p>
              <a:pPr eaLnBrk="1" hangingPunct="1">
                <a:defRPr/>
              </a:pPr>
              <a:endParaRPr lang="en-US">
                <a:latin typeface="+mj-lt"/>
              </a:endParaRPr>
            </a:p>
          </p:txBody>
        </p:sp>
        <p:graphicFrame>
          <p:nvGraphicFramePr>
            <p:cNvPr id="20489" name="Object 9">
              <a:extLst>
                <a:ext uri="{FF2B5EF4-FFF2-40B4-BE49-F238E27FC236}">
                  <a16:creationId xmlns:a16="http://schemas.microsoft.com/office/drawing/2014/main" id="{CB948B55-9B87-B039-C3E8-A2A1C82E2A1C}"/>
                </a:ext>
              </a:extLst>
            </p:cNvPr>
            <p:cNvGraphicFramePr>
              <a:graphicFrameLocks noChangeAspect="1"/>
            </p:cNvGraphicFramePr>
            <p:nvPr/>
          </p:nvGraphicFramePr>
          <p:xfrm>
            <a:off x="7161213" y="4800600"/>
            <a:ext cx="1563687" cy="533400"/>
          </p:xfrm>
          <a:graphic>
            <a:graphicData uri="http://schemas.openxmlformats.org/presentationml/2006/ole">
              <mc:AlternateContent xmlns:mc="http://schemas.openxmlformats.org/markup-compatibility/2006">
                <mc:Choice xmlns:v="urn:schemas-microsoft-com:vml" Requires="v">
                  <p:oleObj spid="_x0000_s6146" name="Equation" r:id="rId5" imgW="583947" imgH="253890" progId="Equation.3">
                    <p:embed/>
                  </p:oleObj>
                </mc:Choice>
                <mc:Fallback>
                  <p:oleObj name="Equation" r:id="rId5" imgW="583947" imgH="253890" progId="Equation.3">
                    <p:embed/>
                    <p:pic>
                      <p:nvPicPr>
                        <p:cNvPr id="20489" name="Object 9">
                          <a:extLst>
                            <a:ext uri="{FF2B5EF4-FFF2-40B4-BE49-F238E27FC236}">
                              <a16:creationId xmlns:a16="http://schemas.microsoft.com/office/drawing/2014/main" id="{CB948B55-9B87-B039-C3E8-A2A1C82E2A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1213" y="4800600"/>
                          <a:ext cx="15636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2">
            <a:extLst>
              <a:ext uri="{FF2B5EF4-FFF2-40B4-BE49-F238E27FC236}">
                <a16:creationId xmlns:a16="http://schemas.microsoft.com/office/drawing/2014/main" id="{53D5011E-0B3B-46C7-3313-B3FF0D730137}"/>
              </a:ext>
            </a:extLst>
          </p:cNvPr>
          <p:cNvSpPr>
            <a:spLocks noGrp="1"/>
          </p:cNvSpPr>
          <p:nvPr>
            <p:ph type="title"/>
          </p:nvPr>
        </p:nvSpPr>
        <p:spPr/>
        <p:txBody>
          <a:bodyPr/>
          <a:lstStyle/>
          <a:p>
            <a:r>
              <a:rPr lang="en-US" altLang="en-US">
                <a:solidFill>
                  <a:srgbClr val="C00000"/>
                </a:solidFill>
                <a:latin typeface="Gabriola" panose="04040605051002020D02" pitchFamily="82" charset="0"/>
              </a:rPr>
              <a:t>Impurity Ion Scattering</a:t>
            </a:r>
          </a:p>
        </p:txBody>
      </p:sp>
      <p:sp>
        <p:nvSpPr>
          <p:cNvPr id="21507" name="Text Box 39">
            <a:extLst>
              <a:ext uri="{FF2B5EF4-FFF2-40B4-BE49-F238E27FC236}">
                <a16:creationId xmlns:a16="http://schemas.microsoft.com/office/drawing/2014/main" id="{6A560A61-22FF-ED6C-29A3-DDE923F8F0BD}"/>
              </a:ext>
            </a:extLst>
          </p:cNvPr>
          <p:cNvSpPr txBox="1">
            <a:spLocks noChangeArrowheads="1"/>
          </p:cNvSpPr>
          <p:nvPr/>
        </p:nvSpPr>
        <p:spPr bwMode="auto">
          <a:xfrm>
            <a:off x="1143000" y="6096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b="1" i="1">
              <a:latin typeface="Arial" panose="020B0604020202020204" pitchFamily="34" charset="0"/>
            </a:endParaRPr>
          </a:p>
        </p:txBody>
      </p:sp>
      <p:graphicFrame>
        <p:nvGraphicFramePr>
          <p:cNvPr id="17412" name="Object 40">
            <a:extLst>
              <a:ext uri="{FF2B5EF4-FFF2-40B4-BE49-F238E27FC236}">
                <a16:creationId xmlns:a16="http://schemas.microsoft.com/office/drawing/2014/main" id="{32251657-4C05-597D-8700-F357B482B0A4}"/>
              </a:ext>
            </a:extLst>
          </p:cNvPr>
          <p:cNvGraphicFramePr>
            <a:graphicFrameLocks noChangeAspect="1"/>
          </p:cNvGraphicFramePr>
          <p:nvPr/>
        </p:nvGraphicFramePr>
        <p:xfrm>
          <a:off x="2362200" y="5214938"/>
          <a:ext cx="4343400" cy="881062"/>
        </p:xfrm>
        <a:graphic>
          <a:graphicData uri="http://schemas.openxmlformats.org/presentationml/2006/ole">
            <mc:AlternateContent xmlns:mc="http://schemas.openxmlformats.org/markup-compatibility/2006">
              <mc:Choice xmlns:v="urn:schemas-microsoft-com:vml" Requires="v">
                <p:oleObj spid="_x0000_s7169" name="Equation" r:id="rId3" imgW="1930400" imgH="457200" progId="Equation.3">
                  <p:embed/>
                </p:oleObj>
              </mc:Choice>
              <mc:Fallback>
                <p:oleObj name="Equation" r:id="rId3" imgW="1930400" imgH="457200" progId="Equation.3">
                  <p:embed/>
                  <p:pic>
                    <p:nvPicPr>
                      <p:cNvPr id="17412" name="Object 40">
                        <a:extLst>
                          <a:ext uri="{FF2B5EF4-FFF2-40B4-BE49-F238E27FC236}">
                            <a16:creationId xmlns:a16="http://schemas.microsoft.com/office/drawing/2014/main" id="{32251657-4C05-597D-8700-F357B482B0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214938"/>
                        <a:ext cx="4343400"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3" name="Text Box 41">
            <a:extLst>
              <a:ext uri="{FF2B5EF4-FFF2-40B4-BE49-F238E27FC236}">
                <a16:creationId xmlns:a16="http://schemas.microsoft.com/office/drawing/2014/main" id="{E9E7F116-AAC7-7A53-BF4A-F45860E946B4}"/>
              </a:ext>
            </a:extLst>
          </p:cNvPr>
          <p:cNvSpPr txBox="1">
            <a:spLocks noChangeArrowheads="1"/>
          </p:cNvSpPr>
          <p:nvPr/>
        </p:nvSpPr>
        <p:spPr bwMode="auto">
          <a:xfrm>
            <a:off x="457200" y="3810000"/>
            <a:ext cx="77724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Gabriola" panose="04040605051002020D02" pitchFamily="82" charset="0"/>
              </a:rPr>
              <a:t>There is less change in the electron’s direction if the electron travels by the ion at a higher speed.</a:t>
            </a:r>
            <a:endParaRPr lang="en-US" altLang="en-US" sz="2800" b="1" i="1">
              <a:latin typeface="Gabriola" panose="04040605051002020D02" pitchFamily="82" charset="0"/>
            </a:endParaRPr>
          </a:p>
        </p:txBody>
      </p:sp>
      <p:pic>
        <p:nvPicPr>
          <p:cNvPr id="21510" name="Picture 3">
            <a:extLst>
              <a:ext uri="{FF2B5EF4-FFF2-40B4-BE49-F238E27FC236}">
                <a16:creationId xmlns:a16="http://schemas.microsoft.com/office/drawing/2014/main" id="{0E6A12EC-01D0-E4C2-5C59-FD46FDAF72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19200"/>
            <a:ext cx="6577012"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 Box 4">
            <a:extLst>
              <a:ext uri="{FF2B5EF4-FFF2-40B4-BE49-F238E27FC236}">
                <a16:creationId xmlns:a16="http://schemas.microsoft.com/office/drawing/2014/main" id="{E1C336E3-666F-BCEF-01D5-7B5E3F221D2A}"/>
              </a:ext>
            </a:extLst>
          </p:cNvPr>
          <p:cNvSpPr txBox="1">
            <a:spLocks noChangeArrowheads="1"/>
          </p:cNvSpPr>
          <p:nvPr/>
        </p:nvSpPr>
        <p:spPr bwMode="auto">
          <a:xfrm>
            <a:off x="490538" y="4648200"/>
            <a:ext cx="64801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latin typeface="Gabriola" panose="04040605051002020D02" pitchFamily="82" charset="0"/>
              </a:rPr>
              <a:t>Ion scattering limited mobility </a:t>
            </a:r>
            <a:r>
              <a:rPr lang="en-US" altLang="en-US" sz="2800">
                <a:latin typeface="Gabriola" panose="04040605051002020D02" pitchFamily="82" charset="0"/>
              </a:rPr>
              <a:t>increases</a:t>
            </a:r>
            <a:r>
              <a:rPr lang="en-US" altLang="en-US" sz="2800" b="1">
                <a:latin typeface="Gabriola" panose="04040605051002020D02" pitchFamily="82" charset="0"/>
              </a:rPr>
              <a:t> with increasing </a:t>
            </a:r>
            <a:r>
              <a:rPr lang="en-US" altLang="en-US" sz="2800" b="1" i="1">
                <a:latin typeface="Gabriola" panose="04040605051002020D02" pitchFamily="82" charset="0"/>
              </a:rPr>
              <a:t>T</a:t>
            </a:r>
            <a:r>
              <a:rPr lang="en-US" altLang="en-US" sz="2800" b="1">
                <a:latin typeface="Gabriola" panose="04040605051002020D02" pitchFamily="82"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D1A32F9-4CA8-1F08-0915-A9834218E89E}"/>
              </a:ext>
            </a:extLst>
          </p:cNvPr>
          <p:cNvSpPr>
            <a:spLocks noGrp="1"/>
          </p:cNvSpPr>
          <p:nvPr>
            <p:ph type="title"/>
          </p:nvPr>
        </p:nvSpPr>
        <p:spPr/>
        <p:txBody>
          <a:bodyPr/>
          <a:lstStyle/>
          <a:p>
            <a:r>
              <a:rPr lang="en-US" altLang="en-US">
                <a:solidFill>
                  <a:srgbClr val="C00000"/>
                </a:solidFill>
                <a:latin typeface="Gabriola" panose="04040605051002020D02" pitchFamily="82" charset="0"/>
              </a:rPr>
              <a:t>Matthiessen's Rule</a:t>
            </a:r>
          </a:p>
        </p:txBody>
      </p:sp>
      <p:sp>
        <p:nvSpPr>
          <p:cNvPr id="18435" name="Rectangle 3">
            <a:extLst>
              <a:ext uri="{FF2B5EF4-FFF2-40B4-BE49-F238E27FC236}">
                <a16:creationId xmlns:a16="http://schemas.microsoft.com/office/drawing/2014/main" id="{8862F2C0-001E-0346-B7BF-D5E821280445}"/>
              </a:ext>
            </a:extLst>
          </p:cNvPr>
          <p:cNvSpPr>
            <a:spLocks noGrp="1"/>
          </p:cNvSpPr>
          <p:nvPr>
            <p:ph idx="1"/>
          </p:nvPr>
        </p:nvSpPr>
        <p:spPr>
          <a:xfrm>
            <a:off x="457200" y="3125788"/>
            <a:ext cx="8229600" cy="3038475"/>
          </a:xfrm>
        </p:spPr>
        <p:txBody>
          <a:bodyPr/>
          <a:lstStyle/>
          <a:p>
            <a:pPr>
              <a:lnSpc>
                <a:spcPct val="150000"/>
              </a:lnSpc>
              <a:buFontTx/>
              <a:buNone/>
            </a:pPr>
            <a:r>
              <a:rPr lang="en-US" altLang="en-US" sz="2400">
                <a:sym typeface="Wingdings" panose="05000000000000000000" pitchFamily="2" charset="2"/>
              </a:rPr>
              <a:t> </a:t>
            </a:r>
            <a:r>
              <a:rPr lang="en-US" altLang="en-US" sz="2400">
                <a:latin typeface="Gabriola" panose="04040605051002020D02" pitchFamily="82" charset="0"/>
                <a:sym typeface="Wingdings" panose="05000000000000000000" pitchFamily="2" charset="2"/>
              </a:rPr>
              <a:t>Probability that a carrier will be scattered by any mechanism within a time period </a:t>
            </a:r>
            <a:r>
              <a:rPr lang="en-US" altLang="en-US" sz="2400" i="1">
                <a:sym typeface="Wingdings" panose="05000000000000000000" pitchFamily="2" charset="2"/>
              </a:rPr>
              <a:t>dt</a:t>
            </a:r>
            <a:r>
              <a:rPr lang="en-US" altLang="en-US" sz="2400">
                <a:sym typeface="Wingdings" panose="05000000000000000000" pitchFamily="2" charset="2"/>
              </a:rPr>
              <a:t> </a:t>
            </a:r>
            <a:r>
              <a:rPr lang="en-US" altLang="en-US" sz="2400">
                <a:latin typeface="Gabriola" panose="04040605051002020D02" pitchFamily="82" charset="0"/>
                <a:sym typeface="Wingdings" panose="05000000000000000000" pitchFamily="2" charset="2"/>
              </a:rPr>
              <a:t>is </a:t>
            </a:r>
            <a:endParaRPr lang="en-US" altLang="en-US" sz="2400">
              <a:latin typeface="Gabriola" panose="04040605051002020D02" pitchFamily="82" charset="0"/>
            </a:endParaRPr>
          </a:p>
        </p:txBody>
      </p:sp>
      <p:graphicFrame>
        <p:nvGraphicFramePr>
          <p:cNvPr id="18436" name="Object 4">
            <a:extLst>
              <a:ext uri="{FF2B5EF4-FFF2-40B4-BE49-F238E27FC236}">
                <a16:creationId xmlns:a16="http://schemas.microsoft.com/office/drawing/2014/main" id="{AB0733E0-75C7-5B5D-FC03-7C5D90C6F1FE}"/>
              </a:ext>
            </a:extLst>
          </p:cNvPr>
          <p:cNvGraphicFramePr>
            <a:graphicFrameLocks noChangeAspect="1"/>
          </p:cNvGraphicFramePr>
          <p:nvPr/>
        </p:nvGraphicFramePr>
        <p:xfrm>
          <a:off x="1187450" y="4724400"/>
          <a:ext cx="6813550" cy="966788"/>
        </p:xfrm>
        <a:graphic>
          <a:graphicData uri="http://schemas.openxmlformats.org/presentationml/2006/ole">
            <mc:AlternateContent xmlns:mc="http://schemas.openxmlformats.org/markup-compatibility/2006">
              <mc:Choice xmlns:v="urn:schemas-microsoft-com:vml" Requires="v">
                <p:oleObj spid="_x0000_s8193" name="Equation" r:id="rId3" imgW="2870200" imgH="444500" progId="Equation.3">
                  <p:embed/>
                </p:oleObj>
              </mc:Choice>
              <mc:Fallback>
                <p:oleObj name="Equation" r:id="rId3" imgW="2870200" imgH="444500" progId="Equation.3">
                  <p:embed/>
                  <p:pic>
                    <p:nvPicPr>
                      <p:cNvPr id="18436" name="Object 4">
                        <a:extLst>
                          <a:ext uri="{FF2B5EF4-FFF2-40B4-BE49-F238E27FC236}">
                            <a16:creationId xmlns:a16="http://schemas.microsoft.com/office/drawing/2014/main" id="{AB0733E0-75C7-5B5D-FC03-7C5D90C6F1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724400"/>
                        <a:ext cx="6813550" cy="9667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a:extLst>
              <a:ext uri="{FF2B5EF4-FFF2-40B4-BE49-F238E27FC236}">
                <a16:creationId xmlns:a16="http://schemas.microsoft.com/office/drawing/2014/main" id="{3E093B8A-E4E5-7994-05FA-A74C9DA3AD9E}"/>
              </a:ext>
            </a:extLst>
          </p:cNvPr>
          <p:cNvGraphicFramePr>
            <a:graphicFrameLocks noChangeAspect="1"/>
          </p:cNvGraphicFramePr>
          <p:nvPr/>
        </p:nvGraphicFramePr>
        <p:xfrm>
          <a:off x="1371600" y="3732213"/>
          <a:ext cx="1176338" cy="801687"/>
        </p:xfrm>
        <a:graphic>
          <a:graphicData uri="http://schemas.openxmlformats.org/presentationml/2006/ole">
            <mc:AlternateContent xmlns:mc="http://schemas.openxmlformats.org/markup-compatibility/2006">
              <mc:Choice xmlns:v="urn:schemas-microsoft-com:vml" Requires="v">
                <p:oleObj spid="_x0000_s8194" name="Equation" r:id="rId5" imgW="495085" imgH="368140" progId="Equation.3">
                  <p:embed/>
                </p:oleObj>
              </mc:Choice>
              <mc:Fallback>
                <p:oleObj name="Equation" r:id="rId5" imgW="495085" imgH="368140" progId="Equation.3">
                  <p:embed/>
                  <p:pic>
                    <p:nvPicPr>
                      <p:cNvPr id="18437" name="Object 5">
                        <a:extLst>
                          <a:ext uri="{FF2B5EF4-FFF2-40B4-BE49-F238E27FC236}">
                            <a16:creationId xmlns:a16="http://schemas.microsoft.com/office/drawing/2014/main" id="{3E093B8A-E4E5-7994-05FA-A74C9DA3AD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732213"/>
                        <a:ext cx="1176338" cy="8016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6">
            <a:extLst>
              <a:ext uri="{FF2B5EF4-FFF2-40B4-BE49-F238E27FC236}">
                <a16:creationId xmlns:a16="http://schemas.microsoft.com/office/drawing/2014/main" id="{3C44ED8F-0CDB-B83A-A856-C9E36EFBA9B7}"/>
              </a:ext>
            </a:extLst>
          </p:cNvPr>
          <p:cNvGraphicFramePr>
            <a:graphicFrameLocks noChangeAspect="1"/>
          </p:cNvGraphicFramePr>
          <p:nvPr/>
        </p:nvGraphicFramePr>
        <p:xfrm>
          <a:off x="2286000" y="2000250"/>
          <a:ext cx="723900" cy="744538"/>
        </p:xfrm>
        <a:graphic>
          <a:graphicData uri="http://schemas.openxmlformats.org/presentationml/2006/ole">
            <mc:AlternateContent xmlns:mc="http://schemas.openxmlformats.org/markup-compatibility/2006">
              <mc:Choice xmlns:v="urn:schemas-microsoft-com:vml" Requires="v">
                <p:oleObj spid="_x0000_s8195" name="Equation" r:id="rId7" imgW="304668" imgH="342751" progId="Equation.3">
                  <p:embed/>
                </p:oleObj>
              </mc:Choice>
              <mc:Fallback>
                <p:oleObj name="Equation" r:id="rId7" imgW="304668" imgH="342751" progId="Equation.3">
                  <p:embed/>
                  <p:pic>
                    <p:nvPicPr>
                      <p:cNvPr id="22534" name="Object 6">
                        <a:extLst>
                          <a:ext uri="{FF2B5EF4-FFF2-40B4-BE49-F238E27FC236}">
                            <a16:creationId xmlns:a16="http://schemas.microsoft.com/office/drawing/2014/main" id="{3C44ED8F-0CDB-B83A-A856-C9E36EFBA9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2000250"/>
                        <a:ext cx="723900" cy="7445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5" name="Rectangle 3">
            <a:extLst>
              <a:ext uri="{FF2B5EF4-FFF2-40B4-BE49-F238E27FC236}">
                <a16:creationId xmlns:a16="http://schemas.microsoft.com/office/drawing/2014/main" id="{7BAC468B-D1D2-D8EC-92F0-8BC990CA4B7F}"/>
              </a:ext>
            </a:extLst>
          </p:cNvPr>
          <p:cNvSpPr txBox="1">
            <a:spLocks noChangeArrowheads="1"/>
          </p:cNvSpPr>
          <p:nvPr/>
        </p:nvSpPr>
        <p:spPr bwMode="auto">
          <a:xfrm>
            <a:off x="228600" y="1316038"/>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pPr>
            <a:r>
              <a:rPr lang="en-US" altLang="en-US" sz="2400">
                <a:latin typeface="Gabriola" panose="04040605051002020D02" pitchFamily="82" charset="0"/>
              </a:rPr>
              <a:t>The probability that a carrier will be scattered by mechanism </a:t>
            </a:r>
            <a:r>
              <a:rPr lang="en-US" altLang="en-US" sz="2400" b="1" i="1">
                <a:latin typeface="Gabriola" panose="04040605051002020D02" pitchFamily="82" charset="0"/>
              </a:rPr>
              <a:t>i</a:t>
            </a:r>
            <a:r>
              <a:rPr lang="en-US" altLang="en-US" sz="2400" b="1">
                <a:latin typeface="Gabriola" panose="04040605051002020D02" pitchFamily="82" charset="0"/>
              </a:rPr>
              <a:t>  </a:t>
            </a:r>
            <a:r>
              <a:rPr lang="en-US" altLang="en-US" sz="2400">
                <a:latin typeface="Gabriola" panose="04040605051002020D02" pitchFamily="82" charset="0"/>
              </a:rPr>
              <a:t>within a time period </a:t>
            </a:r>
            <a:r>
              <a:rPr lang="en-US" altLang="en-US" sz="2400" i="1"/>
              <a:t>dt</a:t>
            </a:r>
            <a:r>
              <a:rPr lang="en-US" altLang="en-US" sz="2400"/>
              <a:t> </a:t>
            </a:r>
            <a:r>
              <a:rPr lang="en-US" altLang="en-US" sz="2400">
                <a:latin typeface="Gabriola" panose="04040605051002020D02" pitchFamily="82" charset="0"/>
              </a:rPr>
              <a:t>is</a:t>
            </a:r>
            <a:r>
              <a:rPr lang="en-US" altLang="en-US" sz="2400"/>
              <a:t> </a:t>
            </a:r>
          </a:p>
          <a:p>
            <a:pPr marL="0" lvl="1" algn="ctr">
              <a:lnSpc>
                <a:spcPct val="150000"/>
              </a:lnSpc>
              <a:buFont typeface="Arial" panose="020B0604020202020204" pitchFamily="34" charset="0"/>
              <a:buNone/>
            </a:pPr>
            <a:r>
              <a:rPr lang="en-US" altLang="en-US" sz="2400" i="1">
                <a:latin typeface="Symbol" panose="05050102010706020507" pitchFamily="18" charset="2"/>
              </a:rPr>
              <a:t>t</a:t>
            </a:r>
            <a:r>
              <a:rPr lang="en-US" altLang="en-US" sz="2400" baseline="-25000"/>
              <a:t>i</a:t>
            </a:r>
            <a:r>
              <a:rPr lang="en-US" altLang="en-US" sz="2400"/>
              <a:t> ≡ </a:t>
            </a:r>
            <a:r>
              <a:rPr lang="en-US" altLang="en-US" sz="2400">
                <a:latin typeface="Gabriola" panose="04040605051002020D02" pitchFamily="82" charset="0"/>
              </a:rPr>
              <a:t>mean time between scattering events due to mechanism </a:t>
            </a:r>
            <a:r>
              <a:rPr lang="en-US" altLang="en-US" sz="2400" i="1">
                <a:latin typeface="Gabriola" panose="04040605051002020D02" pitchFamily="82" charset="0"/>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843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fig2">
            <a:extLst>
              <a:ext uri="{FF2B5EF4-FFF2-40B4-BE49-F238E27FC236}">
                <a16:creationId xmlns:a16="http://schemas.microsoft.com/office/drawing/2014/main" id="{AE3B4702-641D-9CF5-52C3-A5FA7E81C02A}"/>
              </a:ext>
            </a:extLst>
          </p:cNvPr>
          <p:cNvPicPr>
            <a:picLocks noChangeAspect="1" noChangeArrowheads="1"/>
          </p:cNvPicPr>
          <p:nvPr/>
        </p:nvPicPr>
        <p:blipFill>
          <a:blip r:embed="rId2">
            <a:lum bright="-20000" contrast="30000"/>
            <a:extLst>
              <a:ext uri="{28A0092B-C50C-407E-A947-70E740481C1C}">
                <a14:useLocalDpi xmlns:a14="http://schemas.microsoft.com/office/drawing/2010/main" val="0"/>
              </a:ext>
            </a:extLst>
          </a:blip>
          <a:srcRect/>
          <a:stretch>
            <a:fillRect/>
          </a:stretch>
        </p:blipFill>
        <p:spPr bwMode="auto">
          <a:xfrm>
            <a:off x="1219200" y="1174750"/>
            <a:ext cx="6934200"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7">
            <a:extLst>
              <a:ext uri="{FF2B5EF4-FFF2-40B4-BE49-F238E27FC236}">
                <a16:creationId xmlns:a16="http://schemas.microsoft.com/office/drawing/2014/main" id="{5268106D-B3D6-774D-DDC0-27EB78C70613}"/>
              </a:ext>
            </a:extLst>
          </p:cNvPr>
          <p:cNvSpPr>
            <a:spLocks noGrp="1"/>
          </p:cNvSpPr>
          <p:nvPr>
            <p:ph type="title"/>
          </p:nvPr>
        </p:nvSpPr>
        <p:spPr/>
        <p:txBody>
          <a:bodyPr/>
          <a:lstStyle/>
          <a:p>
            <a:r>
              <a:rPr lang="en-US" altLang="en-US">
                <a:solidFill>
                  <a:srgbClr val="C00000"/>
                </a:solidFill>
                <a:latin typeface="Gabriola" panose="04040605051002020D02" pitchFamily="82" charset="0"/>
              </a:rPr>
              <a:t>Mobility Dependence on Doping</a:t>
            </a:r>
          </a:p>
        </p:txBody>
      </p:sp>
      <p:sp>
        <p:nvSpPr>
          <p:cNvPr id="23556" name="Content Placeholder 2">
            <a:extLst>
              <a:ext uri="{FF2B5EF4-FFF2-40B4-BE49-F238E27FC236}">
                <a16:creationId xmlns:a16="http://schemas.microsoft.com/office/drawing/2014/main" id="{4AC60329-FE51-DE78-C781-7C5AB72D09D7}"/>
              </a:ext>
            </a:extLst>
          </p:cNvPr>
          <p:cNvSpPr>
            <a:spLocks noGrp="1"/>
          </p:cNvSpPr>
          <p:nvPr>
            <p:ph idx="1"/>
          </p:nvPr>
        </p:nvSpPr>
        <p:spPr>
          <a:xfrm>
            <a:off x="457200" y="1219200"/>
            <a:ext cx="8229600" cy="457200"/>
          </a:xfrm>
        </p:spPr>
        <p:txBody>
          <a:bodyPr/>
          <a:lstStyle/>
          <a:p>
            <a:pPr marL="0" indent="0" algn="ctr">
              <a:buFont typeface="Arial" panose="020B0604020202020204" pitchFamily="34" charset="0"/>
              <a:buNone/>
            </a:pPr>
            <a:r>
              <a:rPr lang="en-US" altLang="en-US" sz="2800" b="1">
                <a:latin typeface="Gabriola" panose="04040605051002020D02" pitchFamily="82" charset="0"/>
              </a:rPr>
              <a:t>Carrier mobilities in Si at 300K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5F8D1D16-4B4B-0037-D8B5-B019CA09438B}"/>
              </a:ext>
            </a:extLst>
          </p:cNvPr>
          <p:cNvSpPr>
            <a:spLocks noGrp="1"/>
          </p:cNvSpPr>
          <p:nvPr>
            <p:ph type="title"/>
          </p:nvPr>
        </p:nvSpPr>
        <p:spPr>
          <a:xfrm>
            <a:off x="0" y="76200"/>
            <a:ext cx="9144000" cy="1143000"/>
          </a:xfrm>
        </p:spPr>
        <p:txBody>
          <a:bodyPr/>
          <a:lstStyle/>
          <a:p>
            <a:r>
              <a:rPr lang="en-US" altLang="en-US">
                <a:solidFill>
                  <a:srgbClr val="C00000"/>
                </a:solidFill>
                <a:latin typeface="Gabriola" panose="04040605051002020D02" pitchFamily="82" charset="0"/>
              </a:rPr>
              <a:t>Mobility Dependence on Temperature</a:t>
            </a:r>
          </a:p>
        </p:txBody>
      </p:sp>
      <p:pic>
        <p:nvPicPr>
          <p:cNvPr id="24579" name="Picture 3">
            <a:extLst>
              <a:ext uri="{FF2B5EF4-FFF2-40B4-BE49-F238E27FC236}">
                <a16:creationId xmlns:a16="http://schemas.microsoft.com/office/drawing/2014/main" id="{9EC96D0F-7891-758F-DF4C-E4A43CC35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4821238"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4580" name="Object 5">
            <a:extLst>
              <a:ext uri="{FF2B5EF4-FFF2-40B4-BE49-F238E27FC236}">
                <a16:creationId xmlns:a16="http://schemas.microsoft.com/office/drawing/2014/main" id="{246FAFC4-1F30-AC5E-91D6-5E93F274E082}"/>
              </a:ext>
            </a:extLst>
          </p:cNvPr>
          <p:cNvGraphicFramePr>
            <a:graphicFrameLocks noChangeAspect="1"/>
          </p:cNvGraphicFramePr>
          <p:nvPr/>
        </p:nvGraphicFramePr>
        <p:xfrm>
          <a:off x="5486400" y="1524000"/>
          <a:ext cx="2908300" cy="896938"/>
        </p:xfrm>
        <a:graphic>
          <a:graphicData uri="http://schemas.openxmlformats.org/presentationml/2006/ole">
            <mc:AlternateContent xmlns:mc="http://schemas.openxmlformats.org/markup-compatibility/2006">
              <mc:Choice xmlns:v="urn:schemas-microsoft-com:vml" Requires="v">
                <p:oleObj spid="_x0000_s9217" name="Equation" r:id="rId4" imgW="1320227" imgH="444307" progId="Equation.3">
                  <p:embed/>
                </p:oleObj>
              </mc:Choice>
              <mc:Fallback>
                <p:oleObj name="Equation" r:id="rId4" imgW="1320227" imgH="444307" progId="Equation.3">
                  <p:embed/>
                  <p:pic>
                    <p:nvPicPr>
                      <p:cNvPr id="24580" name="Object 5">
                        <a:extLst>
                          <a:ext uri="{FF2B5EF4-FFF2-40B4-BE49-F238E27FC236}">
                            <a16:creationId xmlns:a16="http://schemas.microsoft.com/office/drawing/2014/main" id="{246FAFC4-1F30-AC5E-91D6-5E93F274E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524000"/>
                        <a:ext cx="2908300" cy="896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B36ABE0F-2FB0-2A1C-AE94-8FA105C64468}"/>
              </a:ext>
            </a:extLst>
          </p:cNvPr>
          <p:cNvSpPr>
            <a:spLocks noGrp="1"/>
          </p:cNvSpPr>
          <p:nvPr>
            <p:ph type="title"/>
          </p:nvPr>
        </p:nvSpPr>
        <p:spPr/>
        <p:txBody>
          <a:bodyPr/>
          <a:lstStyle/>
          <a:p>
            <a:r>
              <a:rPr lang="en-US" altLang="en-US">
                <a:solidFill>
                  <a:srgbClr val="C00000"/>
                </a:solidFill>
                <a:latin typeface="Gabriola" panose="04040605051002020D02" pitchFamily="82" charset="0"/>
              </a:rPr>
              <a:t>Hole Drift Current Density</a:t>
            </a:r>
            <a:r>
              <a:rPr lang="en-US" altLang="en-US"/>
              <a:t> </a:t>
            </a:r>
            <a:r>
              <a:rPr lang="en-US" altLang="en-US" i="1"/>
              <a:t>J</a:t>
            </a:r>
            <a:r>
              <a:rPr lang="en-US" altLang="en-US" baseline="-25000"/>
              <a:t>p,drift</a:t>
            </a:r>
          </a:p>
        </p:txBody>
      </p:sp>
      <p:pic>
        <p:nvPicPr>
          <p:cNvPr id="25603" name="Picture 2" descr="drift">
            <a:extLst>
              <a:ext uri="{FF2B5EF4-FFF2-40B4-BE49-F238E27FC236}">
                <a16:creationId xmlns:a16="http://schemas.microsoft.com/office/drawing/2014/main" id="{5953946A-EBF3-B2B9-BDFE-C6B4F926F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977" t="7993" r="7146" b="9355"/>
          <a:stretch>
            <a:fillRect/>
          </a:stretch>
        </p:blipFill>
        <p:spPr bwMode="auto">
          <a:xfrm>
            <a:off x="2362200" y="1219200"/>
            <a:ext cx="4572000"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3652" name="Text Box 4">
            <a:extLst>
              <a:ext uri="{FF2B5EF4-FFF2-40B4-BE49-F238E27FC236}">
                <a16:creationId xmlns:a16="http://schemas.microsoft.com/office/drawing/2014/main" id="{31BA3ABF-470C-8802-2DB8-681154D7B46F}"/>
              </a:ext>
            </a:extLst>
          </p:cNvPr>
          <p:cNvSpPr txBox="1">
            <a:spLocks noChangeArrowheads="1"/>
          </p:cNvSpPr>
          <p:nvPr/>
        </p:nvSpPr>
        <p:spPr bwMode="auto">
          <a:xfrm>
            <a:off x="457200" y="3657600"/>
            <a:ext cx="8305800" cy="2678113"/>
          </a:xfrm>
          <a:prstGeom prst="rect">
            <a:avLst/>
          </a:prstGeom>
          <a:noFill/>
          <a:ln>
            <a:noFill/>
          </a:ln>
          <a:effectLst/>
        </p:spPr>
        <p:txBody>
          <a:bodyPr>
            <a:spAutoFit/>
          </a:bodyPr>
          <a:lstStyle/>
          <a:p>
            <a:pPr eaLnBrk="1" hangingPunct="1">
              <a:spcBef>
                <a:spcPct val="50000"/>
              </a:spcBef>
              <a:defRPr/>
            </a:pPr>
            <a:r>
              <a:rPr lang="en-US" sz="2400" i="1" dirty="0" err="1">
                <a:latin typeface="+mj-lt"/>
              </a:rPr>
              <a:t>v</a:t>
            </a:r>
            <a:r>
              <a:rPr lang="en-US" sz="2400" baseline="-25000" dirty="0" err="1">
                <a:latin typeface="+mj-lt"/>
              </a:rPr>
              <a:t>dp</a:t>
            </a:r>
            <a:r>
              <a:rPr lang="en-US" sz="2400" dirty="0">
                <a:latin typeface="+mj-lt"/>
              </a:rPr>
              <a:t> </a:t>
            </a:r>
            <a:r>
              <a:rPr lang="en-US" sz="2400" dirty="0" err="1">
                <a:latin typeface="Symbol" pitchFamily="18" charset="2"/>
              </a:rPr>
              <a:t>D</a:t>
            </a:r>
            <a:r>
              <a:rPr lang="en-US" sz="2400" i="1" dirty="0" err="1">
                <a:latin typeface="+mj-lt"/>
              </a:rPr>
              <a:t>t</a:t>
            </a:r>
            <a:r>
              <a:rPr lang="en-US" sz="2400" dirty="0">
                <a:latin typeface="+mj-lt"/>
              </a:rPr>
              <a:t> </a:t>
            </a:r>
            <a:r>
              <a:rPr lang="en-US" sz="2400" i="1" dirty="0">
                <a:latin typeface="+mj-lt"/>
              </a:rPr>
              <a:t>A</a:t>
            </a:r>
            <a:r>
              <a:rPr lang="en-US" sz="2400" dirty="0">
                <a:latin typeface="+mj-lt"/>
              </a:rPr>
              <a:t> = </a:t>
            </a:r>
            <a:r>
              <a:rPr lang="en-US" sz="2400" dirty="0">
                <a:latin typeface="Gabriola" panose="04040605051002020D02" pitchFamily="82" charset="0"/>
              </a:rPr>
              <a:t>volume from which all holes cross plane in time</a:t>
            </a:r>
            <a:r>
              <a:rPr lang="en-US" sz="2400" dirty="0">
                <a:latin typeface="+mj-lt"/>
              </a:rPr>
              <a:t> </a:t>
            </a:r>
            <a:r>
              <a:rPr lang="en-US" sz="2400" dirty="0" err="1">
                <a:latin typeface="Symbol" pitchFamily="18" charset="2"/>
              </a:rPr>
              <a:t>D</a:t>
            </a:r>
            <a:r>
              <a:rPr lang="en-US" sz="2400" i="1" dirty="0" err="1">
                <a:latin typeface="+mj-lt"/>
              </a:rPr>
              <a:t>t</a:t>
            </a:r>
            <a:endParaRPr lang="en-US" sz="2400" i="1" dirty="0">
              <a:latin typeface="+mj-lt"/>
            </a:endParaRPr>
          </a:p>
          <a:p>
            <a:pPr eaLnBrk="1" hangingPunct="1">
              <a:spcBef>
                <a:spcPct val="50000"/>
              </a:spcBef>
              <a:defRPr/>
            </a:pPr>
            <a:r>
              <a:rPr lang="en-US" sz="2400" i="1" dirty="0">
                <a:latin typeface="+mj-lt"/>
              </a:rPr>
              <a:t>p</a:t>
            </a:r>
            <a:r>
              <a:rPr lang="en-US" sz="2400" dirty="0">
                <a:latin typeface="+mj-lt"/>
              </a:rPr>
              <a:t> </a:t>
            </a:r>
            <a:r>
              <a:rPr lang="en-US" sz="2400" i="1" dirty="0" err="1">
                <a:latin typeface="+mj-lt"/>
              </a:rPr>
              <a:t>v</a:t>
            </a:r>
            <a:r>
              <a:rPr lang="en-US" sz="2400" baseline="-25000" dirty="0" err="1">
                <a:latin typeface="+mj-lt"/>
              </a:rPr>
              <a:t>dp</a:t>
            </a:r>
            <a:r>
              <a:rPr lang="en-US" sz="2400" dirty="0">
                <a:latin typeface="+mj-lt"/>
              </a:rPr>
              <a:t> </a:t>
            </a:r>
            <a:r>
              <a:rPr lang="en-US" sz="2400" dirty="0" err="1">
                <a:latin typeface="Symbol" pitchFamily="18" charset="2"/>
              </a:rPr>
              <a:t>D</a:t>
            </a:r>
            <a:r>
              <a:rPr lang="en-US" sz="2400" i="1" dirty="0" err="1">
                <a:latin typeface="+mj-lt"/>
              </a:rPr>
              <a:t>t</a:t>
            </a:r>
            <a:r>
              <a:rPr lang="en-US" sz="2400" dirty="0">
                <a:latin typeface="+mj-lt"/>
              </a:rPr>
              <a:t> A = </a:t>
            </a:r>
            <a:r>
              <a:rPr lang="en-US" sz="2400" dirty="0">
                <a:latin typeface="Gabriola" panose="04040605051002020D02" pitchFamily="82" charset="0"/>
              </a:rPr>
              <a:t>number of holes crossing plane in time </a:t>
            </a:r>
            <a:r>
              <a:rPr lang="en-US" sz="2400" dirty="0" err="1">
                <a:latin typeface="Symbol" pitchFamily="18" charset="2"/>
              </a:rPr>
              <a:t>D</a:t>
            </a:r>
            <a:r>
              <a:rPr lang="en-US" sz="2400" i="1" dirty="0" err="1">
                <a:latin typeface="+mj-lt"/>
              </a:rPr>
              <a:t>t</a:t>
            </a:r>
            <a:endParaRPr lang="en-US" sz="2400" i="1" dirty="0">
              <a:latin typeface="+mj-lt"/>
            </a:endParaRPr>
          </a:p>
          <a:p>
            <a:pPr eaLnBrk="1" hangingPunct="1">
              <a:spcBef>
                <a:spcPct val="50000"/>
              </a:spcBef>
              <a:defRPr/>
            </a:pPr>
            <a:r>
              <a:rPr lang="en-US" sz="2400" i="1" dirty="0">
                <a:latin typeface="+mj-lt"/>
              </a:rPr>
              <a:t>q p</a:t>
            </a:r>
            <a:r>
              <a:rPr lang="en-US" sz="2400" dirty="0">
                <a:latin typeface="+mj-lt"/>
              </a:rPr>
              <a:t> </a:t>
            </a:r>
            <a:r>
              <a:rPr lang="en-US" sz="2400" i="1" dirty="0" err="1">
                <a:latin typeface="+mj-lt"/>
              </a:rPr>
              <a:t>v</a:t>
            </a:r>
            <a:r>
              <a:rPr lang="en-US" sz="2400" baseline="-25000" dirty="0" err="1">
                <a:latin typeface="+mj-lt"/>
              </a:rPr>
              <a:t>dp</a:t>
            </a:r>
            <a:r>
              <a:rPr lang="en-US" sz="2400" dirty="0">
                <a:latin typeface="+mj-lt"/>
              </a:rPr>
              <a:t> </a:t>
            </a:r>
            <a:r>
              <a:rPr lang="en-US" sz="2400" dirty="0" err="1">
                <a:latin typeface="Symbol" pitchFamily="18" charset="2"/>
              </a:rPr>
              <a:t>D</a:t>
            </a:r>
            <a:r>
              <a:rPr lang="en-US" sz="2400" i="1" dirty="0" err="1">
                <a:latin typeface="+mj-lt"/>
              </a:rPr>
              <a:t>t</a:t>
            </a:r>
            <a:r>
              <a:rPr lang="en-US" sz="2400" dirty="0">
                <a:latin typeface="+mj-lt"/>
              </a:rPr>
              <a:t> A = </a:t>
            </a:r>
            <a:r>
              <a:rPr lang="en-US" sz="2400" dirty="0">
                <a:latin typeface="Gabriola" panose="04040605051002020D02" pitchFamily="82" charset="0"/>
              </a:rPr>
              <a:t>hole charge crossing plane in time </a:t>
            </a:r>
            <a:r>
              <a:rPr lang="en-US" sz="2400" dirty="0" err="1">
                <a:latin typeface="Symbol" pitchFamily="18" charset="2"/>
              </a:rPr>
              <a:t>D</a:t>
            </a:r>
            <a:r>
              <a:rPr lang="en-US" sz="2400" i="1" dirty="0" err="1">
                <a:latin typeface="+mj-lt"/>
              </a:rPr>
              <a:t>t</a:t>
            </a:r>
            <a:endParaRPr lang="en-US" sz="2400" i="1" dirty="0">
              <a:latin typeface="+mj-lt"/>
            </a:endParaRPr>
          </a:p>
          <a:p>
            <a:pPr eaLnBrk="1" hangingPunct="1">
              <a:spcBef>
                <a:spcPct val="50000"/>
              </a:spcBef>
              <a:defRPr/>
            </a:pPr>
            <a:r>
              <a:rPr lang="en-US" sz="2400" i="1" dirty="0">
                <a:latin typeface="+mj-lt"/>
              </a:rPr>
              <a:t>q</a:t>
            </a:r>
            <a:r>
              <a:rPr lang="en-US" sz="2400" dirty="0">
                <a:latin typeface="+mj-lt"/>
              </a:rPr>
              <a:t> </a:t>
            </a:r>
            <a:r>
              <a:rPr lang="en-US" sz="2400" i="1" dirty="0">
                <a:latin typeface="+mj-lt"/>
              </a:rPr>
              <a:t>p</a:t>
            </a:r>
            <a:r>
              <a:rPr lang="en-US" sz="2400" dirty="0">
                <a:latin typeface="+mj-lt"/>
              </a:rPr>
              <a:t> </a:t>
            </a:r>
            <a:r>
              <a:rPr lang="en-US" sz="2400" i="1" dirty="0" err="1">
                <a:latin typeface="+mj-lt"/>
              </a:rPr>
              <a:t>v</a:t>
            </a:r>
            <a:r>
              <a:rPr lang="en-US" sz="2400" baseline="-25000" dirty="0" err="1">
                <a:latin typeface="+mj-lt"/>
              </a:rPr>
              <a:t>dp</a:t>
            </a:r>
            <a:r>
              <a:rPr lang="en-US" sz="2400" baseline="-25000" dirty="0">
                <a:latin typeface="+mj-lt"/>
              </a:rPr>
              <a:t> </a:t>
            </a:r>
            <a:r>
              <a:rPr lang="en-US" sz="2400" i="1" dirty="0">
                <a:latin typeface="+mj-lt"/>
              </a:rPr>
              <a:t>A</a:t>
            </a:r>
            <a:r>
              <a:rPr lang="en-US" sz="2400" dirty="0">
                <a:latin typeface="+mj-lt"/>
              </a:rPr>
              <a:t> = </a:t>
            </a:r>
            <a:r>
              <a:rPr lang="en-US" sz="2400" dirty="0">
                <a:latin typeface="Gabriola" panose="04040605051002020D02" pitchFamily="82" charset="0"/>
              </a:rPr>
              <a:t>hole charge crossing plane per unit time = hole current</a:t>
            </a:r>
          </a:p>
          <a:p>
            <a:pPr algn="ctr" eaLnBrk="1" hangingPunct="1">
              <a:spcBef>
                <a:spcPct val="50000"/>
              </a:spcBef>
              <a:defRPr/>
            </a:pPr>
            <a:r>
              <a:rPr lang="en-US" sz="2400" b="1" dirty="0">
                <a:latin typeface="+mj-lt"/>
                <a:sym typeface="Wingdings" pitchFamily="2" charset="2"/>
              </a:rPr>
              <a:t>  </a:t>
            </a:r>
            <a:r>
              <a:rPr lang="en-US" sz="2400" b="1" dirty="0">
                <a:latin typeface="Gabriola" panose="04040605051002020D02" pitchFamily="82" charset="0"/>
                <a:sym typeface="Wingdings" pitchFamily="2" charset="2"/>
              </a:rPr>
              <a:t>Hole drift c</a:t>
            </a:r>
            <a:r>
              <a:rPr lang="en-US" sz="2400" b="1" dirty="0">
                <a:latin typeface="Gabriola" panose="04040605051002020D02" pitchFamily="82" charset="0"/>
              </a:rPr>
              <a:t>urrent per unit area </a:t>
            </a:r>
            <a:r>
              <a:rPr lang="en-US" sz="2400" b="1" i="1" dirty="0" err="1">
                <a:latin typeface="+mj-lt"/>
              </a:rPr>
              <a:t>J</a:t>
            </a:r>
            <a:r>
              <a:rPr lang="en-US" sz="2400" b="1" baseline="-25000" dirty="0" err="1">
                <a:latin typeface="+mj-lt"/>
              </a:rPr>
              <a:t>p,drift</a:t>
            </a:r>
            <a:r>
              <a:rPr lang="en-US" sz="2400" b="1" dirty="0">
                <a:latin typeface="+mj-lt"/>
              </a:rPr>
              <a:t> = </a:t>
            </a:r>
            <a:r>
              <a:rPr lang="en-US" sz="2400" b="1" i="1" dirty="0">
                <a:latin typeface="+mj-lt"/>
              </a:rPr>
              <a:t>q</a:t>
            </a:r>
            <a:r>
              <a:rPr lang="en-US" sz="2400" b="1" dirty="0">
                <a:latin typeface="+mj-lt"/>
              </a:rPr>
              <a:t> </a:t>
            </a:r>
            <a:r>
              <a:rPr lang="en-US" sz="2400" b="1" i="1" dirty="0">
                <a:latin typeface="+mj-lt"/>
              </a:rPr>
              <a:t>p</a:t>
            </a:r>
            <a:r>
              <a:rPr lang="en-US" sz="2400" b="1" dirty="0">
                <a:latin typeface="+mj-lt"/>
              </a:rPr>
              <a:t> </a:t>
            </a:r>
            <a:r>
              <a:rPr lang="en-US" sz="2400" b="1" i="1" dirty="0" err="1">
                <a:latin typeface="+mj-lt"/>
              </a:rPr>
              <a:t>v</a:t>
            </a:r>
            <a:r>
              <a:rPr lang="en-US" sz="2400" b="1" baseline="-25000" dirty="0" err="1">
                <a:latin typeface="+mj-lt"/>
              </a:rPr>
              <a:t>dp</a:t>
            </a:r>
            <a:endParaRPr lang="en-US" sz="2400" b="1" baseline="-25000" dirty="0">
              <a:latin typeface="+mj-l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D178A7E-1661-4023-F73B-A8CB6EDE7198}"/>
                  </a:ext>
                </a:extLst>
              </p14:cNvPr>
              <p14:cNvContentPartPr/>
              <p14:nvPr/>
            </p14:nvContentPartPr>
            <p14:xfrm>
              <a:off x="5288040" y="5788800"/>
              <a:ext cx="2277000" cy="924480"/>
            </p14:xfrm>
          </p:contentPart>
        </mc:Choice>
        <mc:Fallback xmlns="">
          <p:pic>
            <p:nvPicPr>
              <p:cNvPr id="2" name="Ink 1">
                <a:extLst>
                  <a:ext uri="{FF2B5EF4-FFF2-40B4-BE49-F238E27FC236}">
                    <a16:creationId xmlns:a16="http://schemas.microsoft.com/office/drawing/2014/main" id="{5D178A7E-1661-4023-F73B-A8CB6EDE7198}"/>
                  </a:ext>
                </a:extLst>
              </p:cNvPr>
              <p:cNvPicPr/>
              <p:nvPr/>
            </p:nvPicPr>
            <p:blipFill>
              <a:blip r:embed="rId4"/>
              <a:stretch>
                <a:fillRect/>
              </a:stretch>
            </p:blipFill>
            <p:spPr>
              <a:xfrm>
                <a:off x="5278680" y="5779440"/>
                <a:ext cx="2295720" cy="943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36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36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365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365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36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080DBB5-18A9-7950-5294-3EBBD38CC215}"/>
              </a:ext>
            </a:extLst>
          </p:cNvPr>
          <p:cNvSpPr>
            <a:spLocks noGrp="1"/>
          </p:cNvSpPr>
          <p:nvPr>
            <p:ph type="title"/>
          </p:nvPr>
        </p:nvSpPr>
        <p:spPr/>
        <p:txBody>
          <a:bodyPr/>
          <a:lstStyle/>
          <a:p>
            <a:pPr eaLnBrk="1" hangingPunct="1"/>
            <a:r>
              <a:rPr lang="en-US" altLang="en-US">
                <a:solidFill>
                  <a:srgbClr val="C00000"/>
                </a:solidFill>
                <a:latin typeface="Gabriola" panose="04040605051002020D02" pitchFamily="82" charset="0"/>
              </a:rPr>
              <a:t>Conductivity and Resistivity</a:t>
            </a:r>
          </a:p>
        </p:txBody>
      </p:sp>
      <p:graphicFrame>
        <p:nvGraphicFramePr>
          <p:cNvPr id="10" name="Object 2">
            <a:extLst>
              <a:ext uri="{FF2B5EF4-FFF2-40B4-BE49-F238E27FC236}">
                <a16:creationId xmlns:a16="http://schemas.microsoft.com/office/drawing/2014/main" id="{D2739CE6-C81F-7AE7-EA84-A21753EF2495}"/>
              </a:ext>
            </a:extLst>
          </p:cNvPr>
          <p:cNvGraphicFramePr>
            <a:graphicFrameLocks noChangeAspect="1"/>
          </p:cNvGraphicFramePr>
          <p:nvPr/>
        </p:nvGraphicFramePr>
        <p:xfrm>
          <a:off x="1066800" y="3121025"/>
          <a:ext cx="5035550" cy="612775"/>
        </p:xfrm>
        <a:graphic>
          <a:graphicData uri="http://schemas.openxmlformats.org/presentationml/2006/ole">
            <mc:AlternateContent xmlns:mc="http://schemas.openxmlformats.org/markup-compatibility/2006">
              <mc:Choice xmlns:v="urn:schemas-microsoft-com:vml" Requires="v">
                <p:oleObj spid="_x0000_s10241" name="Equation" r:id="rId3" imgW="1778000" imgH="241300" progId="Equation.3">
                  <p:embed/>
                </p:oleObj>
              </mc:Choice>
              <mc:Fallback>
                <p:oleObj name="Equation" r:id="rId3" imgW="1778000" imgH="241300" progId="Equation.3">
                  <p:embed/>
                  <p:pic>
                    <p:nvPicPr>
                      <p:cNvPr id="10" name="Object 2">
                        <a:extLst>
                          <a:ext uri="{FF2B5EF4-FFF2-40B4-BE49-F238E27FC236}">
                            <a16:creationId xmlns:a16="http://schemas.microsoft.com/office/drawing/2014/main" id="{D2739CE6-C81F-7AE7-EA84-A21753EF24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121025"/>
                        <a:ext cx="50355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8" name="Object 1">
            <a:extLst>
              <a:ext uri="{FF2B5EF4-FFF2-40B4-BE49-F238E27FC236}">
                <a16:creationId xmlns:a16="http://schemas.microsoft.com/office/drawing/2014/main" id="{9317F23D-C959-24A0-D074-E924CC7DC69C}"/>
              </a:ext>
            </a:extLst>
          </p:cNvPr>
          <p:cNvGraphicFramePr>
            <a:graphicFrameLocks noChangeAspect="1"/>
          </p:cNvGraphicFramePr>
          <p:nvPr/>
        </p:nvGraphicFramePr>
        <p:xfrm>
          <a:off x="1066800" y="1749425"/>
          <a:ext cx="6942138" cy="612775"/>
        </p:xfrm>
        <a:graphic>
          <a:graphicData uri="http://schemas.openxmlformats.org/presentationml/2006/ole">
            <mc:AlternateContent xmlns:mc="http://schemas.openxmlformats.org/markup-compatibility/2006">
              <mc:Choice xmlns:v="urn:schemas-microsoft-com:vml" Requires="v">
                <p:oleObj spid="_x0000_s10242" name="Equation" r:id="rId5" imgW="2451100" imgH="241300" progId="Equation.3">
                  <p:embed/>
                </p:oleObj>
              </mc:Choice>
              <mc:Fallback>
                <p:oleObj name="Equation" r:id="rId5" imgW="2451100" imgH="241300" progId="Equation.3">
                  <p:embed/>
                  <p:pic>
                    <p:nvPicPr>
                      <p:cNvPr id="26628" name="Object 1">
                        <a:extLst>
                          <a:ext uri="{FF2B5EF4-FFF2-40B4-BE49-F238E27FC236}">
                            <a16:creationId xmlns:a16="http://schemas.microsoft.com/office/drawing/2014/main" id="{9317F23D-C959-24A0-D074-E924CC7DC6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749425"/>
                        <a:ext cx="6942138"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a:extLst>
              <a:ext uri="{FF2B5EF4-FFF2-40B4-BE49-F238E27FC236}">
                <a16:creationId xmlns:a16="http://schemas.microsoft.com/office/drawing/2014/main" id="{DD13C9B7-9436-281D-F2D7-4E5D771E6B1D}"/>
              </a:ext>
            </a:extLst>
          </p:cNvPr>
          <p:cNvGraphicFramePr>
            <a:graphicFrameLocks noChangeAspect="1"/>
          </p:cNvGraphicFramePr>
          <p:nvPr/>
        </p:nvGraphicFramePr>
        <p:xfrm>
          <a:off x="1090613" y="2435225"/>
          <a:ext cx="6834187" cy="612775"/>
        </p:xfrm>
        <a:graphic>
          <a:graphicData uri="http://schemas.openxmlformats.org/presentationml/2006/ole">
            <mc:AlternateContent xmlns:mc="http://schemas.openxmlformats.org/markup-compatibility/2006">
              <mc:Choice xmlns:v="urn:schemas-microsoft-com:vml" Requires="v">
                <p:oleObj spid="_x0000_s10243" name="Equation" r:id="rId7" imgW="2413000" imgH="241300" progId="Equation.3">
                  <p:embed/>
                </p:oleObj>
              </mc:Choice>
              <mc:Fallback>
                <p:oleObj name="Equation" r:id="rId7" imgW="2413000" imgH="241300" progId="Equation.3">
                  <p:embed/>
                  <p:pic>
                    <p:nvPicPr>
                      <p:cNvPr id="12" name="Object 11">
                        <a:extLst>
                          <a:ext uri="{FF2B5EF4-FFF2-40B4-BE49-F238E27FC236}">
                            <a16:creationId xmlns:a16="http://schemas.microsoft.com/office/drawing/2014/main" id="{DD13C9B7-9436-281D-F2D7-4E5D771E6B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0613" y="2435225"/>
                        <a:ext cx="6834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Rectangle 3">
            <a:extLst>
              <a:ext uri="{FF2B5EF4-FFF2-40B4-BE49-F238E27FC236}">
                <a16:creationId xmlns:a16="http://schemas.microsoft.com/office/drawing/2014/main" id="{C6454483-AA25-72AC-4EA7-8293CE67B763}"/>
              </a:ext>
            </a:extLst>
          </p:cNvPr>
          <p:cNvSpPr txBox="1">
            <a:spLocks noChangeArrowheads="1"/>
          </p:cNvSpPr>
          <p:nvPr/>
        </p:nvSpPr>
        <p:spPr bwMode="auto">
          <a:xfrm>
            <a:off x="381000" y="1295400"/>
            <a:ext cx="8229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pPr>
            <a:r>
              <a:rPr lang="en-US" altLang="en-US" sz="2800">
                <a:latin typeface="Gabriola" panose="04040605051002020D02" pitchFamily="82" charset="0"/>
              </a:rPr>
              <a:t>In a semiconductor, both electrons and holes conduct current:</a:t>
            </a:r>
          </a:p>
        </p:txBody>
      </p:sp>
      <p:grpSp>
        <p:nvGrpSpPr>
          <p:cNvPr id="14" name="Group 13">
            <a:extLst>
              <a:ext uri="{FF2B5EF4-FFF2-40B4-BE49-F238E27FC236}">
                <a16:creationId xmlns:a16="http://schemas.microsoft.com/office/drawing/2014/main" id="{F85C7877-C1EF-2125-F244-2DCAAE5C458B}"/>
              </a:ext>
            </a:extLst>
          </p:cNvPr>
          <p:cNvGrpSpPr>
            <a:grpSpLocks/>
          </p:cNvGrpSpPr>
          <p:nvPr/>
        </p:nvGrpSpPr>
        <p:grpSpPr bwMode="auto">
          <a:xfrm>
            <a:off x="381000" y="4002088"/>
            <a:ext cx="8229600" cy="722312"/>
            <a:chOff x="381000" y="3220640"/>
            <a:chExt cx="8229600" cy="722711"/>
          </a:xfrm>
        </p:grpSpPr>
        <p:graphicFrame>
          <p:nvGraphicFramePr>
            <p:cNvPr id="26636" name="Object 8">
              <a:extLst>
                <a:ext uri="{FF2B5EF4-FFF2-40B4-BE49-F238E27FC236}">
                  <a16:creationId xmlns:a16="http://schemas.microsoft.com/office/drawing/2014/main" id="{DCBECE62-A185-9AEB-5248-BE6AE8C32C9A}"/>
                </a:ext>
              </a:extLst>
            </p:cNvPr>
            <p:cNvGraphicFramePr>
              <a:graphicFrameLocks noChangeAspect="1"/>
            </p:cNvGraphicFramePr>
            <p:nvPr/>
          </p:nvGraphicFramePr>
          <p:xfrm>
            <a:off x="5791200" y="3220640"/>
            <a:ext cx="2438400" cy="570310"/>
          </p:xfrm>
          <a:graphic>
            <a:graphicData uri="http://schemas.openxmlformats.org/presentationml/2006/ole">
              <mc:AlternateContent xmlns:mc="http://schemas.openxmlformats.org/markup-compatibility/2006">
                <mc:Choice xmlns:v="urn:schemas-microsoft-com:vml" Requires="v">
                  <p:oleObj spid="_x0000_s10244" name="Equation" r:id="rId9" imgW="1054100" imgH="241300" progId="Equation.3">
                    <p:embed/>
                  </p:oleObj>
                </mc:Choice>
                <mc:Fallback>
                  <p:oleObj name="Equation" r:id="rId9" imgW="1054100" imgH="241300" progId="Equation.3">
                    <p:embed/>
                    <p:pic>
                      <p:nvPicPr>
                        <p:cNvPr id="26636" name="Object 8">
                          <a:extLst>
                            <a:ext uri="{FF2B5EF4-FFF2-40B4-BE49-F238E27FC236}">
                              <a16:creationId xmlns:a16="http://schemas.microsoft.com/office/drawing/2014/main" id="{DCBECE62-A185-9AEB-5248-BE6AE8C32C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3220640"/>
                          <a:ext cx="2438400" cy="57031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7" name="Rectangle 3">
              <a:extLst>
                <a:ext uri="{FF2B5EF4-FFF2-40B4-BE49-F238E27FC236}">
                  <a16:creationId xmlns:a16="http://schemas.microsoft.com/office/drawing/2014/main" id="{B01D9145-B80A-DF50-6134-7B6B80FC5678}"/>
                </a:ext>
              </a:extLst>
            </p:cNvPr>
            <p:cNvSpPr txBox="1">
              <a:spLocks noChangeArrowheads="1"/>
            </p:cNvSpPr>
            <p:nvPr/>
          </p:nvSpPr>
          <p:spPr bwMode="auto">
            <a:xfrm>
              <a:off x="381000" y="3257551"/>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pPr>
              <a:r>
                <a:rPr lang="en-US" altLang="en-US" sz="2800">
                  <a:latin typeface="Gabriola" panose="04040605051002020D02" pitchFamily="82" charset="0"/>
                </a:rPr>
                <a:t>The </a:t>
              </a:r>
              <a:r>
                <a:rPr lang="en-US" altLang="en-US" sz="2800" b="1">
                  <a:latin typeface="Gabriola" panose="04040605051002020D02" pitchFamily="82" charset="0"/>
                </a:rPr>
                <a:t>conductivity</a:t>
              </a:r>
              <a:r>
                <a:rPr lang="en-US" altLang="en-US" sz="2800">
                  <a:latin typeface="Gabriola" panose="04040605051002020D02" pitchFamily="82" charset="0"/>
                </a:rPr>
                <a:t> of a semiconductor is</a:t>
              </a:r>
            </a:p>
            <a:p>
              <a:pPr lvl="1" eaLnBrk="1" hangingPunct="1">
                <a:lnSpc>
                  <a:spcPct val="90000"/>
                </a:lnSpc>
                <a:spcBef>
                  <a:spcPct val="0"/>
                </a:spcBef>
              </a:pPr>
              <a:r>
                <a:rPr lang="en-US" altLang="en-US" sz="2400"/>
                <a:t>Unit: mho/cm</a:t>
              </a:r>
            </a:p>
          </p:txBody>
        </p:sp>
      </p:grpSp>
      <p:grpSp>
        <p:nvGrpSpPr>
          <p:cNvPr id="17" name="Group 16">
            <a:extLst>
              <a:ext uri="{FF2B5EF4-FFF2-40B4-BE49-F238E27FC236}">
                <a16:creationId xmlns:a16="http://schemas.microsoft.com/office/drawing/2014/main" id="{D0FD5412-C344-F1DF-5E7E-E0FC9F6DC781}"/>
              </a:ext>
            </a:extLst>
          </p:cNvPr>
          <p:cNvGrpSpPr>
            <a:grpSpLocks/>
          </p:cNvGrpSpPr>
          <p:nvPr/>
        </p:nvGrpSpPr>
        <p:grpSpPr bwMode="auto">
          <a:xfrm>
            <a:off x="381000" y="5029200"/>
            <a:ext cx="6019800" cy="1338263"/>
            <a:chOff x="381000" y="4000500"/>
            <a:chExt cx="6019800" cy="1337875"/>
          </a:xfrm>
        </p:grpSpPr>
        <p:graphicFrame>
          <p:nvGraphicFramePr>
            <p:cNvPr id="26634" name="Object 9">
              <a:extLst>
                <a:ext uri="{FF2B5EF4-FFF2-40B4-BE49-F238E27FC236}">
                  <a16:creationId xmlns:a16="http://schemas.microsoft.com/office/drawing/2014/main" id="{2C5AC2B1-3D97-ACC9-1191-C965AE66E00B}"/>
                </a:ext>
              </a:extLst>
            </p:cNvPr>
            <p:cNvGraphicFramePr>
              <a:graphicFrameLocks noChangeAspect="1"/>
            </p:cNvGraphicFramePr>
            <p:nvPr/>
          </p:nvGraphicFramePr>
          <p:xfrm>
            <a:off x="5400675" y="4000500"/>
            <a:ext cx="1000125" cy="857250"/>
          </p:xfrm>
          <a:graphic>
            <a:graphicData uri="http://schemas.openxmlformats.org/presentationml/2006/ole">
              <mc:AlternateContent xmlns:mc="http://schemas.openxmlformats.org/markup-compatibility/2006">
                <mc:Choice xmlns:v="urn:schemas-microsoft-com:vml" Requires="v">
                  <p:oleObj spid="_x0000_s10245" name="Equation" r:id="rId11" imgW="431613" imgH="393529" progId="Equation.3">
                    <p:embed/>
                  </p:oleObj>
                </mc:Choice>
                <mc:Fallback>
                  <p:oleObj name="Equation" r:id="rId11" imgW="431613" imgH="393529" progId="Equation.3">
                    <p:embed/>
                    <p:pic>
                      <p:nvPicPr>
                        <p:cNvPr id="26634" name="Object 9">
                          <a:extLst>
                            <a:ext uri="{FF2B5EF4-FFF2-40B4-BE49-F238E27FC236}">
                              <a16:creationId xmlns:a16="http://schemas.microsoft.com/office/drawing/2014/main" id="{2C5AC2B1-3D97-ACC9-1191-C965AE66E0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0675" y="4000500"/>
                          <a:ext cx="1000125" cy="8572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a:extLst>
                <a:ext uri="{FF2B5EF4-FFF2-40B4-BE49-F238E27FC236}">
                  <a16:creationId xmlns:a16="http://schemas.microsoft.com/office/drawing/2014/main" id="{A5B9F691-FC1B-534D-72FC-EED668036534}"/>
                </a:ext>
              </a:extLst>
            </p:cNvPr>
            <p:cNvSpPr txBox="1"/>
            <p:nvPr/>
          </p:nvSpPr>
          <p:spPr>
            <a:xfrm>
              <a:off x="381000" y="4248078"/>
              <a:ext cx="4413250" cy="1090297"/>
            </a:xfrm>
            <a:prstGeom prst="rect">
              <a:avLst/>
            </a:prstGeom>
            <a:noFill/>
          </p:spPr>
          <p:txBody>
            <a:bodyPr wrap="none">
              <a:spAutoFit/>
            </a:bodyPr>
            <a:lstStyle/>
            <a:p>
              <a:pPr marL="342900" indent="-342900" eaLnBrk="1" hangingPunct="1">
                <a:lnSpc>
                  <a:spcPct val="90000"/>
                </a:lnSpc>
                <a:spcBef>
                  <a:spcPts val="1800"/>
                </a:spcBef>
                <a:buFont typeface="Arial" charset="0"/>
                <a:buChar char="•"/>
                <a:defRPr/>
              </a:pPr>
              <a:r>
                <a:rPr lang="en-US" sz="2800" dirty="0">
                  <a:solidFill>
                    <a:prstClr val="black"/>
                  </a:solidFill>
                  <a:latin typeface="Gabriola" panose="04040605051002020D02" pitchFamily="82" charset="0"/>
                </a:rPr>
                <a:t>The </a:t>
              </a:r>
              <a:r>
                <a:rPr lang="en-US" sz="2800" b="1" dirty="0">
                  <a:solidFill>
                    <a:prstClr val="black"/>
                  </a:solidFill>
                  <a:latin typeface="Gabriola" panose="04040605051002020D02" pitchFamily="82" charset="0"/>
                </a:rPr>
                <a:t>resistivity</a:t>
              </a:r>
              <a:r>
                <a:rPr lang="en-US" sz="2800" dirty="0">
                  <a:solidFill>
                    <a:prstClr val="black"/>
                  </a:solidFill>
                  <a:latin typeface="Gabriola" panose="04040605051002020D02" pitchFamily="82" charset="0"/>
                </a:rPr>
                <a:t> of a semiconductor is</a:t>
              </a:r>
            </a:p>
            <a:p>
              <a:pPr marL="742950" lvl="1" indent="-285750" eaLnBrk="1" hangingPunct="1">
                <a:lnSpc>
                  <a:spcPct val="90000"/>
                </a:lnSpc>
                <a:buFont typeface="Arial" charset="0"/>
                <a:buChar char="–"/>
                <a:defRPr/>
              </a:pPr>
              <a:r>
                <a:rPr lang="en-US" sz="2400" dirty="0">
                  <a:solidFill>
                    <a:prstClr val="black"/>
                  </a:solidFill>
                  <a:latin typeface="Calibri"/>
                </a:rPr>
                <a:t>Unit: ohm-cm</a:t>
              </a:r>
            </a:p>
            <a:p>
              <a:pPr eaLnBrk="1" hangingPunct="1">
                <a:defRPr/>
              </a:pPr>
              <a:endParaRPr lang="en-US" dirty="0">
                <a:latin typeface="Arial" charset="0"/>
              </a:endParaRPr>
            </a:p>
          </p:txBody>
        </p:sp>
      </p:grpSp>
      <mc:AlternateContent xmlns:mc="http://schemas.openxmlformats.org/markup-compatibility/2006" xmlns:p14="http://schemas.microsoft.com/office/powerpoint/2010/main">
        <mc:Choice Requires="p14">
          <p:contentPart p14:bwMode="auto" r:id="rId13">
            <p14:nvContentPartPr>
              <p14:cNvPr id="2" name="Ink 1">
                <a:extLst>
                  <a:ext uri="{FF2B5EF4-FFF2-40B4-BE49-F238E27FC236}">
                    <a16:creationId xmlns:a16="http://schemas.microsoft.com/office/drawing/2014/main" id="{B7897E45-8A25-2439-6FD9-9BACACB14231}"/>
                  </a:ext>
                </a:extLst>
              </p14:cNvPr>
              <p14:cNvContentPartPr/>
              <p14:nvPr/>
            </p14:nvContentPartPr>
            <p14:xfrm>
              <a:off x="5146560" y="3606840"/>
              <a:ext cx="3577680" cy="2644200"/>
            </p14:xfrm>
          </p:contentPart>
        </mc:Choice>
        <mc:Fallback xmlns="">
          <p:pic>
            <p:nvPicPr>
              <p:cNvPr id="2" name="Ink 1">
                <a:extLst>
                  <a:ext uri="{FF2B5EF4-FFF2-40B4-BE49-F238E27FC236}">
                    <a16:creationId xmlns:a16="http://schemas.microsoft.com/office/drawing/2014/main" id="{B7897E45-8A25-2439-6FD9-9BACACB14231}"/>
                  </a:ext>
                </a:extLst>
              </p:cNvPr>
              <p:cNvPicPr/>
              <p:nvPr/>
            </p:nvPicPr>
            <p:blipFill>
              <a:blip r:embed="rId14"/>
              <a:stretch>
                <a:fillRect/>
              </a:stretch>
            </p:blipFill>
            <p:spPr>
              <a:xfrm>
                <a:off x="5137200" y="3597480"/>
                <a:ext cx="3596400" cy="2662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8D46B5F-4304-F306-ADFD-C4F60FFCFD6C}"/>
              </a:ext>
            </a:extLst>
          </p:cNvPr>
          <p:cNvSpPr>
            <a:spLocks noGrp="1"/>
          </p:cNvSpPr>
          <p:nvPr>
            <p:ph type="title"/>
          </p:nvPr>
        </p:nvSpPr>
        <p:spPr>
          <a:xfrm>
            <a:off x="0" y="76200"/>
            <a:ext cx="9144000" cy="1143000"/>
          </a:xfrm>
        </p:spPr>
        <p:txBody>
          <a:bodyPr/>
          <a:lstStyle/>
          <a:p>
            <a:r>
              <a:rPr lang="en-US" altLang="en-US" sz="4000">
                <a:solidFill>
                  <a:srgbClr val="C00000"/>
                </a:solidFill>
                <a:latin typeface="Gabriola" panose="04040605051002020D02" pitchFamily="82" charset="0"/>
              </a:rPr>
              <a:t>Mobile Charge Carriers in Semiconductors</a:t>
            </a:r>
          </a:p>
        </p:txBody>
      </p:sp>
      <p:sp>
        <p:nvSpPr>
          <p:cNvPr id="5123" name="Rectangle 3">
            <a:extLst>
              <a:ext uri="{FF2B5EF4-FFF2-40B4-BE49-F238E27FC236}">
                <a16:creationId xmlns:a16="http://schemas.microsoft.com/office/drawing/2014/main" id="{86FF634D-1A7B-B848-C54E-F7E0EC8B5E08}"/>
              </a:ext>
            </a:extLst>
          </p:cNvPr>
          <p:cNvSpPr>
            <a:spLocks noGrp="1"/>
          </p:cNvSpPr>
          <p:nvPr>
            <p:ph idx="1"/>
          </p:nvPr>
        </p:nvSpPr>
        <p:spPr/>
        <p:txBody>
          <a:bodyPr/>
          <a:lstStyle/>
          <a:p>
            <a:r>
              <a:rPr lang="en-US" altLang="en-US">
                <a:latin typeface="Gabriola" panose="04040605051002020D02" pitchFamily="82" charset="0"/>
              </a:rPr>
              <a:t>Three primary types of carrier action occur inside a semiconductor:</a:t>
            </a:r>
          </a:p>
          <a:p>
            <a:pPr lvl="1">
              <a:spcBef>
                <a:spcPct val="100000"/>
              </a:spcBef>
            </a:pPr>
            <a:r>
              <a:rPr lang="en-US" altLang="en-US" sz="3200" b="1">
                <a:latin typeface="Gabriola" panose="04040605051002020D02" pitchFamily="82" charset="0"/>
              </a:rPr>
              <a:t>Drift: </a:t>
            </a:r>
            <a:r>
              <a:rPr lang="en-US" altLang="en-US" sz="3200">
                <a:latin typeface="Gabriola" panose="04040605051002020D02" pitchFamily="82" charset="0"/>
              </a:rPr>
              <a:t>charged particle motion under the influence of an electric field.</a:t>
            </a:r>
          </a:p>
          <a:p>
            <a:pPr lvl="1">
              <a:spcBef>
                <a:spcPct val="100000"/>
              </a:spcBef>
            </a:pPr>
            <a:r>
              <a:rPr lang="en-US" altLang="en-US" sz="3200" b="1">
                <a:latin typeface="Gabriola" panose="04040605051002020D02" pitchFamily="82" charset="0"/>
              </a:rPr>
              <a:t>Diffusion: </a:t>
            </a:r>
            <a:r>
              <a:rPr lang="en-US" altLang="en-US" sz="3200">
                <a:latin typeface="Gabriola" panose="04040605051002020D02" pitchFamily="82" charset="0"/>
              </a:rPr>
              <a:t>particle motion due to concentration gradient or temperature gradient.</a:t>
            </a:r>
          </a:p>
          <a:p>
            <a:pPr lvl="1">
              <a:spcBef>
                <a:spcPct val="100000"/>
              </a:spcBef>
            </a:pPr>
            <a:r>
              <a:rPr lang="en-US" altLang="en-US" sz="3200" b="1">
                <a:latin typeface="Gabriola" panose="04040605051002020D02" pitchFamily="82" charset="0"/>
              </a:rPr>
              <a:t>Recombination-generation</a:t>
            </a:r>
            <a:r>
              <a:rPr lang="en-US" altLang="en-US" sz="3200">
                <a:latin typeface="Gabriola" panose="04040605051002020D02" pitchFamily="82" charset="0"/>
              </a:rPr>
              <a:t> (R-G)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E8574E9E-EABD-E063-6449-01E2923BFD24}"/>
              </a:ext>
            </a:extLst>
          </p:cNvPr>
          <p:cNvSpPr>
            <a:spLocks noGrp="1"/>
          </p:cNvSpPr>
          <p:nvPr>
            <p:ph type="title"/>
          </p:nvPr>
        </p:nvSpPr>
        <p:spPr/>
        <p:txBody>
          <a:bodyPr/>
          <a:lstStyle/>
          <a:p>
            <a:r>
              <a:rPr lang="en-US" altLang="en-US">
                <a:solidFill>
                  <a:srgbClr val="C00000"/>
                </a:solidFill>
                <a:latin typeface="Gabriola" panose="04040605051002020D02" pitchFamily="82" charset="0"/>
              </a:rPr>
              <a:t>Resistivity Dependence on Doping</a:t>
            </a:r>
          </a:p>
        </p:txBody>
      </p:sp>
      <p:pic>
        <p:nvPicPr>
          <p:cNvPr id="27651" name="Picture 2">
            <a:extLst>
              <a:ext uri="{FF2B5EF4-FFF2-40B4-BE49-F238E27FC236}">
                <a16:creationId xmlns:a16="http://schemas.microsoft.com/office/drawing/2014/main" id="{55B43977-2F43-D6F0-FEE0-0F9B508D1E0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5867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699" name="Text Box 3">
            <a:extLst>
              <a:ext uri="{FF2B5EF4-FFF2-40B4-BE49-F238E27FC236}">
                <a16:creationId xmlns:a16="http://schemas.microsoft.com/office/drawing/2014/main" id="{B485A3C4-2B94-4A81-94DC-8439AEBC1BC4}"/>
              </a:ext>
            </a:extLst>
          </p:cNvPr>
          <p:cNvSpPr txBox="1">
            <a:spLocks noChangeArrowheads="1"/>
          </p:cNvSpPr>
          <p:nvPr/>
        </p:nvSpPr>
        <p:spPr bwMode="auto">
          <a:xfrm>
            <a:off x="2133600" y="4267200"/>
            <a:ext cx="1143000" cy="461963"/>
          </a:xfrm>
          <a:prstGeom prst="rect">
            <a:avLst/>
          </a:prstGeom>
          <a:solidFill>
            <a:schemeClr val="bg1"/>
          </a:solidFill>
          <a:ln w="9525">
            <a:noFill/>
            <a:miter lim="800000"/>
            <a:headEnd/>
            <a:tailEnd/>
          </a:ln>
          <a:effectLst/>
        </p:spPr>
        <p:txBody>
          <a:bodyPr>
            <a:spAutoFit/>
          </a:bodyPr>
          <a:lstStyle/>
          <a:p>
            <a:pPr algn="ctr" eaLnBrk="1" hangingPunct="1">
              <a:defRPr/>
            </a:pPr>
            <a:r>
              <a:rPr lang="en-US" sz="2400" b="1" i="1" dirty="0">
                <a:latin typeface="+mj-lt"/>
              </a:rPr>
              <a:t>n</a:t>
            </a:r>
            <a:r>
              <a:rPr lang="en-US" sz="2400" b="1" dirty="0">
                <a:latin typeface="+mj-lt"/>
              </a:rPr>
              <a:t>-type</a:t>
            </a:r>
          </a:p>
        </p:txBody>
      </p:sp>
      <p:sp>
        <p:nvSpPr>
          <p:cNvPr id="285700" name="Text Box 4">
            <a:extLst>
              <a:ext uri="{FF2B5EF4-FFF2-40B4-BE49-F238E27FC236}">
                <a16:creationId xmlns:a16="http://schemas.microsoft.com/office/drawing/2014/main" id="{AB0132A1-227B-C043-8223-BD9B9BD5F5C0}"/>
              </a:ext>
            </a:extLst>
          </p:cNvPr>
          <p:cNvSpPr txBox="1">
            <a:spLocks noChangeArrowheads="1"/>
          </p:cNvSpPr>
          <p:nvPr/>
        </p:nvSpPr>
        <p:spPr bwMode="auto">
          <a:xfrm>
            <a:off x="3276600" y="3424238"/>
            <a:ext cx="1143000" cy="461962"/>
          </a:xfrm>
          <a:prstGeom prst="rect">
            <a:avLst/>
          </a:prstGeom>
          <a:solidFill>
            <a:schemeClr val="bg1"/>
          </a:solidFill>
          <a:ln w="9525">
            <a:noFill/>
            <a:miter lim="800000"/>
            <a:headEnd/>
            <a:tailEnd/>
          </a:ln>
          <a:effectLst/>
        </p:spPr>
        <p:txBody>
          <a:bodyPr>
            <a:spAutoFit/>
          </a:bodyPr>
          <a:lstStyle/>
          <a:p>
            <a:pPr algn="ctr" eaLnBrk="1" hangingPunct="1">
              <a:defRPr/>
            </a:pPr>
            <a:r>
              <a:rPr lang="en-US" sz="2400" b="1" i="1" dirty="0">
                <a:latin typeface="+mj-lt"/>
              </a:rPr>
              <a:t>p</a:t>
            </a:r>
            <a:r>
              <a:rPr lang="en-US" sz="2400" b="1" dirty="0">
                <a:latin typeface="+mj-lt"/>
              </a:rPr>
              <a:t>-type</a:t>
            </a:r>
          </a:p>
        </p:txBody>
      </p:sp>
      <p:pic>
        <p:nvPicPr>
          <p:cNvPr id="27654" name="Picture 5">
            <a:extLst>
              <a:ext uri="{FF2B5EF4-FFF2-40B4-BE49-F238E27FC236}">
                <a16:creationId xmlns:a16="http://schemas.microsoft.com/office/drawing/2014/main" id="{ED06DEBF-1973-1E50-8FC9-0CFD3FED26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4290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5" name="TextBox 14">
            <a:extLst>
              <a:ext uri="{FF2B5EF4-FFF2-40B4-BE49-F238E27FC236}">
                <a16:creationId xmlns:a16="http://schemas.microsoft.com/office/drawing/2014/main" id="{A1E133D0-A082-DB22-A637-5F01051ACE2E}"/>
              </a:ext>
            </a:extLst>
          </p:cNvPr>
          <p:cNvSpPr txBox="1">
            <a:spLocks noChangeArrowheads="1"/>
          </p:cNvSpPr>
          <p:nvPr/>
        </p:nvSpPr>
        <p:spPr bwMode="auto">
          <a:xfrm>
            <a:off x="3886200" y="6477000"/>
            <a:ext cx="1427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t>Lecture 4, Slide </a:t>
            </a:r>
            <a:fld id="{0F59D6C8-4073-40EB-8633-CD8355680950}" type="slidenum">
              <a:rPr lang="en-US" altLang="en-US" sz="1400"/>
              <a:pPr eaLnBrk="1" hangingPunct="1">
                <a:spcBef>
                  <a:spcPct val="0"/>
                </a:spcBef>
                <a:buFontTx/>
                <a:buNone/>
              </a:pPr>
              <a:t>20</a:t>
            </a:fld>
            <a:endParaRPr lang="en-US" altLang="en-US" sz="1400"/>
          </a:p>
        </p:txBody>
      </p:sp>
      <p:grpSp>
        <p:nvGrpSpPr>
          <p:cNvPr id="15" name="Group 14">
            <a:extLst>
              <a:ext uri="{FF2B5EF4-FFF2-40B4-BE49-F238E27FC236}">
                <a16:creationId xmlns:a16="http://schemas.microsoft.com/office/drawing/2014/main" id="{159547AD-A6C6-7350-6714-D6D1A5FDCD5D}"/>
              </a:ext>
            </a:extLst>
          </p:cNvPr>
          <p:cNvGrpSpPr>
            <a:grpSpLocks/>
          </p:cNvGrpSpPr>
          <p:nvPr/>
        </p:nvGrpSpPr>
        <p:grpSpPr bwMode="auto">
          <a:xfrm>
            <a:off x="5791200" y="1504950"/>
            <a:ext cx="2722563" cy="1238250"/>
            <a:chOff x="5791201" y="1028701"/>
            <a:chExt cx="2722990" cy="1238249"/>
          </a:xfrm>
        </p:grpSpPr>
        <p:sp>
          <p:nvSpPr>
            <p:cNvPr id="16" name="Text Box 7">
              <a:extLst>
                <a:ext uri="{FF2B5EF4-FFF2-40B4-BE49-F238E27FC236}">
                  <a16:creationId xmlns:a16="http://schemas.microsoft.com/office/drawing/2014/main" id="{9C0C8F30-2940-5281-8265-CB838C6EF5EF}"/>
                </a:ext>
              </a:extLst>
            </p:cNvPr>
            <p:cNvSpPr txBox="1">
              <a:spLocks noChangeArrowheads="1"/>
            </p:cNvSpPr>
            <p:nvPr/>
          </p:nvSpPr>
          <p:spPr bwMode="auto">
            <a:xfrm>
              <a:off x="5791201" y="1028701"/>
              <a:ext cx="2722990" cy="461963"/>
            </a:xfrm>
            <a:prstGeom prst="rect">
              <a:avLst/>
            </a:prstGeom>
            <a:noFill/>
            <a:ln>
              <a:noFill/>
            </a:ln>
            <a:effectLst/>
          </p:spPr>
          <p:txBody>
            <a:bodyPr wrap="none">
              <a:spAutoFit/>
            </a:bodyPr>
            <a:lstStyle/>
            <a:p>
              <a:pPr eaLnBrk="1" hangingPunct="1">
                <a:defRPr/>
              </a:pPr>
              <a:r>
                <a:rPr lang="en-US" sz="2400" b="1" dirty="0">
                  <a:latin typeface="+mj-lt"/>
                </a:rPr>
                <a:t>For n-type material:</a:t>
              </a:r>
            </a:p>
          </p:txBody>
        </p:sp>
        <p:graphicFrame>
          <p:nvGraphicFramePr>
            <p:cNvPr id="27663" name="Object 8">
              <a:extLst>
                <a:ext uri="{FF2B5EF4-FFF2-40B4-BE49-F238E27FC236}">
                  <a16:creationId xmlns:a16="http://schemas.microsoft.com/office/drawing/2014/main" id="{DE2B3183-1110-323B-60FA-EEE8A4CFB258}"/>
                </a:ext>
              </a:extLst>
            </p:cNvPr>
            <p:cNvGraphicFramePr>
              <a:graphicFrameLocks noChangeAspect="1"/>
            </p:cNvGraphicFramePr>
            <p:nvPr/>
          </p:nvGraphicFramePr>
          <p:xfrm>
            <a:off x="6573838" y="1352550"/>
            <a:ext cx="1371600" cy="914400"/>
          </p:xfrm>
          <a:graphic>
            <a:graphicData uri="http://schemas.openxmlformats.org/presentationml/2006/ole">
              <mc:AlternateContent xmlns:mc="http://schemas.openxmlformats.org/markup-compatibility/2006">
                <mc:Choice xmlns:v="urn:schemas-microsoft-com:vml" Requires="v">
                  <p:oleObj spid="_x0000_s11265" name="Equation" r:id="rId5" imgW="647700" imgH="431800" progId="Equation.3">
                    <p:embed/>
                  </p:oleObj>
                </mc:Choice>
                <mc:Fallback>
                  <p:oleObj name="Equation" r:id="rId5" imgW="647700" imgH="431800" progId="Equation.3">
                    <p:embed/>
                    <p:pic>
                      <p:nvPicPr>
                        <p:cNvPr id="27663" name="Object 8">
                          <a:extLst>
                            <a:ext uri="{FF2B5EF4-FFF2-40B4-BE49-F238E27FC236}">
                              <a16:creationId xmlns:a16="http://schemas.microsoft.com/office/drawing/2014/main" id="{DE2B3183-1110-323B-60FA-EEE8A4CFB2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3838" y="135255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 name="Group 17">
            <a:extLst>
              <a:ext uri="{FF2B5EF4-FFF2-40B4-BE49-F238E27FC236}">
                <a16:creationId xmlns:a16="http://schemas.microsoft.com/office/drawing/2014/main" id="{25D061DA-B089-81A5-869E-230DF1E05B75}"/>
              </a:ext>
            </a:extLst>
          </p:cNvPr>
          <p:cNvGrpSpPr>
            <a:grpSpLocks/>
          </p:cNvGrpSpPr>
          <p:nvPr/>
        </p:nvGrpSpPr>
        <p:grpSpPr bwMode="auto">
          <a:xfrm>
            <a:off x="5811838" y="3000375"/>
            <a:ext cx="2722562" cy="1238250"/>
            <a:chOff x="5811410" y="2400301"/>
            <a:chExt cx="2722990" cy="1238249"/>
          </a:xfrm>
        </p:grpSpPr>
        <p:sp>
          <p:nvSpPr>
            <p:cNvPr id="19" name="Text Box 9">
              <a:extLst>
                <a:ext uri="{FF2B5EF4-FFF2-40B4-BE49-F238E27FC236}">
                  <a16:creationId xmlns:a16="http://schemas.microsoft.com/office/drawing/2014/main" id="{77660897-F8E9-82F2-075E-B419AABBFB0A}"/>
                </a:ext>
              </a:extLst>
            </p:cNvPr>
            <p:cNvSpPr txBox="1">
              <a:spLocks noChangeArrowheads="1"/>
            </p:cNvSpPr>
            <p:nvPr/>
          </p:nvSpPr>
          <p:spPr bwMode="auto">
            <a:xfrm>
              <a:off x="5811410" y="2400301"/>
              <a:ext cx="2722990" cy="461963"/>
            </a:xfrm>
            <a:prstGeom prst="rect">
              <a:avLst/>
            </a:prstGeom>
            <a:noFill/>
            <a:ln>
              <a:noFill/>
            </a:ln>
            <a:effectLst/>
          </p:spPr>
          <p:txBody>
            <a:bodyPr wrap="none">
              <a:spAutoFit/>
            </a:bodyPr>
            <a:lstStyle/>
            <a:p>
              <a:pPr eaLnBrk="1" hangingPunct="1">
                <a:defRPr/>
              </a:pPr>
              <a:r>
                <a:rPr lang="en-US" sz="2400" b="1" dirty="0">
                  <a:latin typeface="+mj-lt"/>
                </a:rPr>
                <a:t>For p-type material:</a:t>
              </a:r>
            </a:p>
          </p:txBody>
        </p:sp>
        <p:graphicFrame>
          <p:nvGraphicFramePr>
            <p:cNvPr id="27661" name="Object 10">
              <a:extLst>
                <a:ext uri="{FF2B5EF4-FFF2-40B4-BE49-F238E27FC236}">
                  <a16:creationId xmlns:a16="http://schemas.microsoft.com/office/drawing/2014/main" id="{4D2A86FE-82CD-BDF8-5B1A-282C136EDAF1}"/>
                </a:ext>
              </a:extLst>
            </p:cNvPr>
            <p:cNvGraphicFramePr>
              <a:graphicFrameLocks noChangeAspect="1"/>
            </p:cNvGraphicFramePr>
            <p:nvPr/>
          </p:nvGraphicFramePr>
          <p:xfrm>
            <a:off x="6546850" y="2743201"/>
            <a:ext cx="1398588" cy="895349"/>
          </p:xfrm>
          <a:graphic>
            <a:graphicData uri="http://schemas.openxmlformats.org/presentationml/2006/ole">
              <mc:AlternateContent xmlns:mc="http://schemas.openxmlformats.org/markup-compatibility/2006">
                <mc:Choice xmlns:v="urn:schemas-microsoft-com:vml" Requires="v">
                  <p:oleObj spid="_x0000_s11266" name="Equation" r:id="rId7" imgW="660113" imgH="444307" progId="Equation.3">
                    <p:embed/>
                  </p:oleObj>
                </mc:Choice>
                <mc:Fallback>
                  <p:oleObj name="Equation" r:id="rId7" imgW="660113" imgH="444307" progId="Equation.3">
                    <p:embed/>
                    <p:pic>
                      <p:nvPicPr>
                        <p:cNvPr id="27661" name="Object 10">
                          <a:extLst>
                            <a:ext uri="{FF2B5EF4-FFF2-40B4-BE49-F238E27FC236}">
                              <a16:creationId xmlns:a16="http://schemas.microsoft.com/office/drawing/2014/main" id="{4D2A86FE-82CD-BDF8-5B1A-282C136EDA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6850" y="2743201"/>
                          <a:ext cx="1398588" cy="89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1" name="Rectangle 11">
            <a:extLst>
              <a:ext uri="{FF2B5EF4-FFF2-40B4-BE49-F238E27FC236}">
                <a16:creationId xmlns:a16="http://schemas.microsoft.com/office/drawing/2014/main" id="{90FF47F8-22A2-27D2-3B44-B636BEF29372}"/>
              </a:ext>
            </a:extLst>
          </p:cNvPr>
          <p:cNvSpPr>
            <a:spLocks noChangeArrowheads="1"/>
          </p:cNvSpPr>
          <p:nvPr/>
        </p:nvSpPr>
        <p:spPr bwMode="auto">
          <a:xfrm>
            <a:off x="5867400" y="4543425"/>
            <a:ext cx="3124200" cy="1323975"/>
          </a:xfrm>
          <a:prstGeom prst="rect">
            <a:avLst/>
          </a:prstGeom>
          <a:noFill/>
          <a:ln>
            <a:noFill/>
          </a:ln>
          <a:effectLst/>
        </p:spPr>
        <p:txBody>
          <a:bodyPr>
            <a:spAutoFit/>
          </a:bodyPr>
          <a:lstStyle/>
          <a:p>
            <a:pPr eaLnBrk="1" hangingPunct="1">
              <a:defRPr/>
            </a:pPr>
            <a:r>
              <a:rPr lang="en-US" sz="2000" b="1" u="sng" dirty="0">
                <a:solidFill>
                  <a:srgbClr val="FF0000"/>
                </a:solidFill>
                <a:latin typeface="+mj-lt"/>
              </a:rPr>
              <a:t>Note</a:t>
            </a:r>
            <a:r>
              <a:rPr lang="en-US" sz="2000" b="1" dirty="0">
                <a:solidFill>
                  <a:srgbClr val="FF0000"/>
                </a:solidFill>
                <a:latin typeface="+mj-lt"/>
              </a:rPr>
              <a:t>: This plot (for Si) does not apply to compensated material (doped with both acceptors and donors).</a:t>
            </a:r>
          </a:p>
        </p:txBody>
      </p:sp>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C157E29B-C35E-B1D0-D6C9-D05101539E18}"/>
                  </a:ext>
                </a:extLst>
              </p14:cNvPr>
              <p14:cNvContentPartPr/>
              <p14:nvPr/>
            </p14:nvContentPartPr>
            <p14:xfrm>
              <a:off x="5899680" y="4876200"/>
              <a:ext cx="3042360" cy="1047240"/>
            </p14:xfrm>
          </p:contentPart>
        </mc:Choice>
        <mc:Fallback xmlns="">
          <p:pic>
            <p:nvPicPr>
              <p:cNvPr id="2" name="Ink 1">
                <a:extLst>
                  <a:ext uri="{FF2B5EF4-FFF2-40B4-BE49-F238E27FC236}">
                    <a16:creationId xmlns:a16="http://schemas.microsoft.com/office/drawing/2014/main" id="{C157E29B-C35E-B1D0-D6C9-D05101539E18}"/>
                  </a:ext>
                </a:extLst>
              </p:cNvPr>
              <p:cNvPicPr/>
              <p:nvPr/>
            </p:nvPicPr>
            <p:blipFill>
              <a:blip r:embed="rId10"/>
              <a:stretch>
                <a:fillRect/>
              </a:stretch>
            </p:blipFill>
            <p:spPr>
              <a:xfrm>
                <a:off x="5890320" y="4866840"/>
                <a:ext cx="3061080" cy="1065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63CA74F-1381-9616-DFDB-F8455F460DC6}"/>
              </a:ext>
            </a:extLst>
          </p:cNvPr>
          <p:cNvSpPr>
            <a:spLocks noGrp="1"/>
          </p:cNvSpPr>
          <p:nvPr>
            <p:ph type="title"/>
          </p:nvPr>
        </p:nvSpPr>
        <p:spPr/>
        <p:txBody>
          <a:bodyPr/>
          <a:lstStyle/>
          <a:p>
            <a:r>
              <a:rPr lang="en-US" altLang="en-US">
                <a:solidFill>
                  <a:srgbClr val="C00000"/>
                </a:solidFill>
                <a:latin typeface="Gabriola" panose="04040605051002020D02" pitchFamily="82" charset="0"/>
              </a:rPr>
              <a:t>Electrical Resistance</a:t>
            </a:r>
          </a:p>
        </p:txBody>
      </p:sp>
      <p:sp>
        <p:nvSpPr>
          <p:cNvPr id="286723" name="Rectangle 3">
            <a:extLst>
              <a:ext uri="{FF2B5EF4-FFF2-40B4-BE49-F238E27FC236}">
                <a16:creationId xmlns:a16="http://schemas.microsoft.com/office/drawing/2014/main" id="{FB8D3EF1-748C-B17C-806D-73851E4D5EE8}"/>
              </a:ext>
            </a:extLst>
          </p:cNvPr>
          <p:cNvSpPr>
            <a:spLocks noChangeArrowheads="1"/>
          </p:cNvSpPr>
          <p:nvPr/>
        </p:nvSpPr>
        <p:spPr bwMode="auto">
          <a:xfrm>
            <a:off x="3657600" y="4267200"/>
            <a:ext cx="2895600" cy="1219200"/>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grpSp>
        <p:nvGrpSpPr>
          <p:cNvPr id="286724" name="Group 4">
            <a:extLst>
              <a:ext uri="{FF2B5EF4-FFF2-40B4-BE49-F238E27FC236}">
                <a16:creationId xmlns:a16="http://schemas.microsoft.com/office/drawing/2014/main" id="{C69DEF74-B8C4-D5C9-AE52-BFC6A235C830}"/>
              </a:ext>
            </a:extLst>
          </p:cNvPr>
          <p:cNvGrpSpPr>
            <a:grpSpLocks/>
          </p:cNvGrpSpPr>
          <p:nvPr/>
        </p:nvGrpSpPr>
        <p:grpSpPr bwMode="auto">
          <a:xfrm>
            <a:off x="1447800" y="4314825"/>
            <a:ext cx="6775450" cy="1857375"/>
            <a:chOff x="912" y="2718"/>
            <a:chExt cx="4268" cy="1170"/>
          </a:xfrm>
        </p:grpSpPr>
        <p:sp>
          <p:nvSpPr>
            <p:cNvPr id="286725" name="Text Box 5">
              <a:extLst>
                <a:ext uri="{FF2B5EF4-FFF2-40B4-BE49-F238E27FC236}">
                  <a16:creationId xmlns:a16="http://schemas.microsoft.com/office/drawing/2014/main" id="{DB2901BC-72E5-ADD5-DC7A-FAE611861053}"/>
                </a:ext>
              </a:extLst>
            </p:cNvPr>
            <p:cNvSpPr txBox="1">
              <a:spLocks noChangeArrowheads="1"/>
            </p:cNvSpPr>
            <p:nvPr/>
          </p:nvSpPr>
          <p:spPr bwMode="auto">
            <a:xfrm>
              <a:off x="912" y="3552"/>
              <a:ext cx="4032" cy="336"/>
            </a:xfrm>
            <a:prstGeom prst="rect">
              <a:avLst/>
            </a:prstGeom>
            <a:noFill/>
            <a:ln>
              <a:noFill/>
            </a:ln>
            <a:effectLst/>
          </p:spPr>
          <p:txBody>
            <a:bodyPr>
              <a:spAutoFit/>
            </a:bodyPr>
            <a:lstStyle/>
            <a:p>
              <a:pPr eaLnBrk="1" hangingPunct="1">
                <a:defRPr/>
              </a:pPr>
              <a:r>
                <a:rPr lang="en-US" sz="2900" dirty="0">
                  <a:latin typeface="+mj-lt"/>
                </a:rPr>
                <a:t>	</a:t>
              </a:r>
              <a:r>
                <a:rPr lang="en-US" sz="2900" dirty="0">
                  <a:latin typeface="Gabriola" panose="04040605051002020D02" pitchFamily="82" charset="0"/>
                </a:rPr>
                <a:t>where</a:t>
              </a:r>
              <a:r>
                <a:rPr lang="en-US" sz="2900" dirty="0">
                  <a:latin typeface="+mj-lt"/>
                </a:rPr>
                <a:t> </a:t>
              </a:r>
              <a:r>
                <a:rPr lang="en-US" sz="2900" i="1" dirty="0">
                  <a:latin typeface="Symbol" pitchFamily="18" charset="2"/>
                </a:rPr>
                <a:t>r</a:t>
              </a:r>
              <a:r>
                <a:rPr lang="en-US" sz="2900" dirty="0">
                  <a:latin typeface="+mj-lt"/>
                </a:rPr>
                <a:t> </a:t>
              </a:r>
              <a:r>
                <a:rPr lang="en-US" sz="2900" dirty="0">
                  <a:latin typeface="Gabriola" panose="04040605051002020D02" pitchFamily="82" charset="0"/>
                </a:rPr>
                <a:t>is the resistivity</a:t>
              </a:r>
              <a:r>
                <a:rPr lang="en-US" sz="2400" b="1" dirty="0">
                  <a:latin typeface="Gabriola" panose="04040605051002020D02" pitchFamily="82" charset="0"/>
                </a:rPr>
                <a:t> </a:t>
              </a:r>
            </a:p>
          </p:txBody>
        </p:sp>
        <p:grpSp>
          <p:nvGrpSpPr>
            <p:cNvPr id="28706" name="Group 6">
              <a:extLst>
                <a:ext uri="{FF2B5EF4-FFF2-40B4-BE49-F238E27FC236}">
                  <a16:creationId xmlns:a16="http://schemas.microsoft.com/office/drawing/2014/main" id="{BFC47261-389D-5549-929D-220B7065C535}"/>
                </a:ext>
              </a:extLst>
            </p:cNvPr>
            <p:cNvGrpSpPr>
              <a:grpSpLocks/>
            </p:cNvGrpSpPr>
            <p:nvPr/>
          </p:nvGrpSpPr>
          <p:grpSpPr bwMode="auto">
            <a:xfrm>
              <a:off x="912" y="2718"/>
              <a:ext cx="4268" cy="690"/>
              <a:chOff x="912" y="2718"/>
              <a:chExt cx="4268" cy="690"/>
            </a:xfrm>
          </p:grpSpPr>
          <p:sp>
            <p:nvSpPr>
              <p:cNvPr id="28707" name="Text Box 7">
                <a:extLst>
                  <a:ext uri="{FF2B5EF4-FFF2-40B4-BE49-F238E27FC236}">
                    <a16:creationId xmlns:a16="http://schemas.microsoft.com/office/drawing/2014/main" id="{C2BD5233-71BB-8915-2D0F-BAB10845FA3C}"/>
                  </a:ext>
                </a:extLst>
              </p:cNvPr>
              <p:cNvSpPr txBox="1">
                <a:spLocks noChangeArrowheads="1"/>
              </p:cNvSpPr>
              <p:nvPr/>
            </p:nvSpPr>
            <p:spPr bwMode="auto">
              <a:xfrm>
                <a:off x="912" y="2880"/>
                <a:ext cx="15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900" b="1">
                    <a:latin typeface="Gabriola" panose="04040605051002020D02" pitchFamily="82" charset="0"/>
                  </a:rPr>
                  <a:t>Resistance</a:t>
                </a:r>
                <a:r>
                  <a:rPr lang="en-US" altLang="en-US" sz="2400" b="1">
                    <a:latin typeface="Gabriola" panose="04040605051002020D02" pitchFamily="82" charset="0"/>
                  </a:rPr>
                  <a:t> </a:t>
                </a:r>
              </a:p>
            </p:txBody>
          </p:sp>
          <p:graphicFrame>
            <p:nvGraphicFramePr>
              <p:cNvPr id="28708" name="Object 8">
                <a:extLst>
                  <a:ext uri="{FF2B5EF4-FFF2-40B4-BE49-F238E27FC236}">
                    <a16:creationId xmlns:a16="http://schemas.microsoft.com/office/drawing/2014/main" id="{56F3A9BA-1A7B-2193-3C7A-25C7B651058B}"/>
                  </a:ext>
                </a:extLst>
              </p:cNvPr>
              <p:cNvGraphicFramePr>
                <a:graphicFrameLocks noChangeAspect="1"/>
              </p:cNvGraphicFramePr>
              <p:nvPr/>
            </p:nvGraphicFramePr>
            <p:xfrm>
              <a:off x="2404" y="2718"/>
              <a:ext cx="1580" cy="690"/>
            </p:xfrm>
            <a:graphic>
              <a:graphicData uri="http://schemas.openxmlformats.org/presentationml/2006/ole">
                <mc:AlternateContent xmlns:mc="http://schemas.openxmlformats.org/markup-compatibility/2006">
                  <mc:Choice xmlns:v="urn:schemas-microsoft-com:vml" Requires="v">
                    <p:oleObj spid="_x0000_s12289" name="Equation" r:id="rId3" imgW="901309" imgH="393529" progId="Equation.3">
                      <p:embed/>
                    </p:oleObj>
                  </mc:Choice>
                  <mc:Fallback>
                    <p:oleObj name="Equation" r:id="rId3" imgW="901309" imgH="393529" progId="Equation.3">
                      <p:embed/>
                      <p:pic>
                        <p:nvPicPr>
                          <p:cNvPr id="28708" name="Object 8">
                            <a:extLst>
                              <a:ext uri="{FF2B5EF4-FFF2-40B4-BE49-F238E27FC236}">
                                <a16:creationId xmlns:a16="http://schemas.microsoft.com/office/drawing/2014/main" id="{56F3A9BA-1A7B-2193-3C7A-25C7B65105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4" y="2718"/>
                            <a:ext cx="1580" cy="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9" name="Text Box 9">
                <a:extLst>
                  <a:ext uri="{FF2B5EF4-FFF2-40B4-BE49-F238E27FC236}">
                    <a16:creationId xmlns:a16="http://schemas.microsoft.com/office/drawing/2014/main" id="{1CAE5363-5642-670E-8B4E-74DA3A2A0C96}"/>
                  </a:ext>
                </a:extLst>
              </p:cNvPr>
              <p:cNvSpPr txBox="1">
                <a:spLocks noChangeArrowheads="1"/>
              </p:cNvSpPr>
              <p:nvPr/>
            </p:nvSpPr>
            <p:spPr bwMode="auto">
              <a:xfrm>
                <a:off x="4304" y="2880"/>
                <a:ext cx="8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Gabriola" panose="04040605051002020D02" pitchFamily="82" charset="0"/>
                  </a:rPr>
                  <a:t>[Unit:</a:t>
                </a:r>
                <a:r>
                  <a:rPr lang="en-US" altLang="en-US" sz="2400" b="1">
                    <a:latin typeface="Gabriola" panose="04040605051002020D02" pitchFamily="82" charset="0"/>
                    <a:sym typeface="Symbol" panose="05050102010706020507" pitchFamily="18" charset="2"/>
                  </a:rPr>
                  <a:t> ohms]</a:t>
                </a:r>
              </a:p>
            </p:txBody>
          </p:sp>
        </p:grpSp>
      </p:grpSp>
      <p:grpSp>
        <p:nvGrpSpPr>
          <p:cNvPr id="28677" name="Group 10">
            <a:extLst>
              <a:ext uri="{FF2B5EF4-FFF2-40B4-BE49-F238E27FC236}">
                <a16:creationId xmlns:a16="http://schemas.microsoft.com/office/drawing/2014/main" id="{AD446502-41AF-7DB8-9059-ED9A0188C1A8}"/>
              </a:ext>
            </a:extLst>
          </p:cNvPr>
          <p:cNvGrpSpPr>
            <a:grpSpLocks/>
          </p:cNvGrpSpPr>
          <p:nvPr/>
        </p:nvGrpSpPr>
        <p:grpSpPr bwMode="auto">
          <a:xfrm>
            <a:off x="1501775" y="1214438"/>
            <a:ext cx="5356225" cy="2824162"/>
            <a:chOff x="946" y="765"/>
            <a:chExt cx="3374" cy="1779"/>
          </a:xfrm>
        </p:grpSpPr>
        <p:sp>
          <p:nvSpPr>
            <p:cNvPr id="286731" name="Line 11">
              <a:extLst>
                <a:ext uri="{FF2B5EF4-FFF2-40B4-BE49-F238E27FC236}">
                  <a16:creationId xmlns:a16="http://schemas.microsoft.com/office/drawing/2014/main" id="{808BAED4-6D94-B491-C545-47755F8D2252}"/>
                </a:ext>
              </a:extLst>
            </p:cNvPr>
            <p:cNvSpPr>
              <a:spLocks noChangeShapeType="1"/>
            </p:cNvSpPr>
            <p:nvPr/>
          </p:nvSpPr>
          <p:spPr bwMode="auto">
            <a:xfrm flipH="1">
              <a:off x="946" y="1949"/>
              <a:ext cx="510" cy="0"/>
            </a:xfrm>
            <a:prstGeom prst="line">
              <a:avLst/>
            </a:prstGeom>
            <a:noFill/>
            <a:ln w="38100">
              <a:solidFill>
                <a:schemeClr val="tx1"/>
              </a:solidFill>
              <a:round/>
              <a:headEnd/>
              <a:tailEnd/>
            </a:ln>
            <a:effectLst/>
          </p:spPr>
          <p:txBody>
            <a:bodyPr anchor="ctr">
              <a:spAutoFit/>
            </a:bodyPr>
            <a:lstStyle/>
            <a:p>
              <a:pPr eaLnBrk="1" hangingPunct="1">
                <a:defRPr/>
              </a:pPr>
              <a:endParaRPr lang="en-US">
                <a:latin typeface="+mj-lt"/>
              </a:endParaRPr>
            </a:p>
          </p:txBody>
        </p:sp>
        <p:sp>
          <p:nvSpPr>
            <p:cNvPr id="286732" name="Line 12">
              <a:extLst>
                <a:ext uri="{FF2B5EF4-FFF2-40B4-BE49-F238E27FC236}">
                  <a16:creationId xmlns:a16="http://schemas.microsoft.com/office/drawing/2014/main" id="{AA0B3FD5-2F16-EE4A-DF44-80C8A2730F16}"/>
                </a:ext>
              </a:extLst>
            </p:cNvPr>
            <p:cNvSpPr>
              <a:spLocks noChangeShapeType="1"/>
            </p:cNvSpPr>
            <p:nvPr/>
          </p:nvSpPr>
          <p:spPr bwMode="auto">
            <a:xfrm flipV="1">
              <a:off x="960" y="1248"/>
              <a:ext cx="0" cy="720"/>
            </a:xfrm>
            <a:prstGeom prst="line">
              <a:avLst/>
            </a:prstGeom>
            <a:noFill/>
            <a:ln w="38100">
              <a:solidFill>
                <a:schemeClr val="tx1"/>
              </a:solidFill>
              <a:round/>
              <a:headEnd/>
              <a:tailEnd/>
            </a:ln>
            <a:effectLst/>
          </p:spPr>
          <p:txBody>
            <a:bodyPr anchor="ctr">
              <a:spAutoFit/>
            </a:bodyPr>
            <a:lstStyle/>
            <a:p>
              <a:pPr eaLnBrk="1" hangingPunct="1">
                <a:defRPr/>
              </a:pPr>
              <a:endParaRPr lang="en-US">
                <a:latin typeface="+mj-lt"/>
              </a:endParaRPr>
            </a:p>
          </p:txBody>
        </p:sp>
        <p:sp>
          <p:nvSpPr>
            <p:cNvPr id="286733" name="Line 13">
              <a:extLst>
                <a:ext uri="{FF2B5EF4-FFF2-40B4-BE49-F238E27FC236}">
                  <a16:creationId xmlns:a16="http://schemas.microsoft.com/office/drawing/2014/main" id="{22E12E69-1FDC-9FA5-A373-D32BD59E1969}"/>
                </a:ext>
              </a:extLst>
            </p:cNvPr>
            <p:cNvSpPr>
              <a:spLocks noChangeShapeType="1"/>
            </p:cNvSpPr>
            <p:nvPr/>
          </p:nvSpPr>
          <p:spPr bwMode="auto">
            <a:xfrm>
              <a:off x="946" y="1257"/>
              <a:ext cx="1747" cy="0"/>
            </a:xfrm>
            <a:prstGeom prst="line">
              <a:avLst/>
            </a:prstGeom>
            <a:noFill/>
            <a:ln w="38100">
              <a:solidFill>
                <a:schemeClr val="tx1"/>
              </a:solidFill>
              <a:round/>
              <a:headEnd/>
              <a:tailEnd/>
            </a:ln>
            <a:effectLst/>
          </p:spPr>
          <p:txBody>
            <a:bodyPr anchor="ctr">
              <a:spAutoFit/>
            </a:bodyPr>
            <a:lstStyle/>
            <a:p>
              <a:pPr eaLnBrk="1" hangingPunct="1">
                <a:defRPr/>
              </a:pPr>
              <a:endParaRPr lang="en-US">
                <a:latin typeface="+mj-lt"/>
              </a:endParaRPr>
            </a:p>
          </p:txBody>
        </p:sp>
        <p:sp>
          <p:nvSpPr>
            <p:cNvPr id="28681" name="Oval 14">
              <a:extLst>
                <a:ext uri="{FF2B5EF4-FFF2-40B4-BE49-F238E27FC236}">
                  <a16:creationId xmlns:a16="http://schemas.microsoft.com/office/drawing/2014/main" id="{F74D3344-3CCE-34F1-1223-D67A25D37AE0}"/>
                </a:ext>
              </a:extLst>
            </p:cNvPr>
            <p:cNvSpPr>
              <a:spLocks noChangeArrowheads="1"/>
            </p:cNvSpPr>
            <p:nvPr/>
          </p:nvSpPr>
          <p:spPr bwMode="auto">
            <a:xfrm>
              <a:off x="2688" y="1068"/>
              <a:ext cx="336" cy="32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86735" name="Line 15">
              <a:extLst>
                <a:ext uri="{FF2B5EF4-FFF2-40B4-BE49-F238E27FC236}">
                  <a16:creationId xmlns:a16="http://schemas.microsoft.com/office/drawing/2014/main" id="{9438B28F-D2CA-4E91-CC66-7D442888F10B}"/>
                </a:ext>
              </a:extLst>
            </p:cNvPr>
            <p:cNvSpPr>
              <a:spLocks noChangeShapeType="1"/>
            </p:cNvSpPr>
            <p:nvPr/>
          </p:nvSpPr>
          <p:spPr bwMode="auto">
            <a:xfrm flipV="1">
              <a:off x="3024" y="1248"/>
              <a:ext cx="1296" cy="0"/>
            </a:xfrm>
            <a:prstGeom prst="line">
              <a:avLst/>
            </a:prstGeom>
            <a:noFill/>
            <a:ln w="38100">
              <a:solidFill>
                <a:schemeClr val="tx1"/>
              </a:solidFill>
              <a:round/>
              <a:headEnd/>
              <a:tailEnd/>
            </a:ln>
            <a:effectLst/>
          </p:spPr>
          <p:txBody>
            <a:bodyPr anchor="ctr">
              <a:spAutoFit/>
            </a:bodyPr>
            <a:lstStyle/>
            <a:p>
              <a:pPr eaLnBrk="1" hangingPunct="1">
                <a:defRPr/>
              </a:pPr>
              <a:endParaRPr lang="en-US">
                <a:latin typeface="+mj-lt"/>
              </a:endParaRPr>
            </a:p>
          </p:txBody>
        </p:sp>
        <p:sp>
          <p:nvSpPr>
            <p:cNvPr id="286736" name="Line 16">
              <a:extLst>
                <a:ext uri="{FF2B5EF4-FFF2-40B4-BE49-F238E27FC236}">
                  <a16:creationId xmlns:a16="http://schemas.microsoft.com/office/drawing/2014/main" id="{7FE06676-BBDB-49A8-96F6-A97A6FA8A3A5}"/>
                </a:ext>
              </a:extLst>
            </p:cNvPr>
            <p:cNvSpPr>
              <a:spLocks noChangeShapeType="1"/>
            </p:cNvSpPr>
            <p:nvPr/>
          </p:nvSpPr>
          <p:spPr bwMode="auto">
            <a:xfrm flipV="1">
              <a:off x="4320" y="1248"/>
              <a:ext cx="0" cy="672"/>
            </a:xfrm>
            <a:prstGeom prst="line">
              <a:avLst/>
            </a:prstGeom>
            <a:noFill/>
            <a:ln w="38100">
              <a:solidFill>
                <a:schemeClr val="tx1"/>
              </a:solidFill>
              <a:round/>
              <a:headEnd/>
              <a:tailEnd/>
            </a:ln>
            <a:effectLst/>
          </p:spPr>
          <p:txBody>
            <a:bodyPr anchor="ctr">
              <a:spAutoFit/>
            </a:bodyPr>
            <a:lstStyle/>
            <a:p>
              <a:pPr eaLnBrk="1" hangingPunct="1">
                <a:defRPr/>
              </a:pPr>
              <a:endParaRPr lang="en-US">
                <a:latin typeface="+mj-lt"/>
              </a:endParaRPr>
            </a:p>
          </p:txBody>
        </p:sp>
        <p:sp>
          <p:nvSpPr>
            <p:cNvPr id="28684" name="Text Box 17">
              <a:extLst>
                <a:ext uri="{FF2B5EF4-FFF2-40B4-BE49-F238E27FC236}">
                  <a16:creationId xmlns:a16="http://schemas.microsoft.com/office/drawing/2014/main" id="{328D4565-D095-9C80-89E3-67308DBB6D62}"/>
                </a:ext>
              </a:extLst>
            </p:cNvPr>
            <p:cNvSpPr txBox="1">
              <a:spLocks noChangeArrowheads="1"/>
            </p:cNvSpPr>
            <p:nvPr/>
          </p:nvSpPr>
          <p:spPr bwMode="auto">
            <a:xfrm>
              <a:off x="2736" y="765"/>
              <a:ext cx="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i="1"/>
                <a:t>V</a:t>
              </a:r>
              <a:endParaRPr lang="en-US" altLang="en-US" sz="2400" i="1"/>
            </a:p>
          </p:txBody>
        </p:sp>
        <p:sp>
          <p:nvSpPr>
            <p:cNvPr id="286738" name="Text Box 18">
              <a:extLst>
                <a:ext uri="{FF2B5EF4-FFF2-40B4-BE49-F238E27FC236}">
                  <a16:creationId xmlns:a16="http://schemas.microsoft.com/office/drawing/2014/main" id="{7DD2D353-355E-5B2F-6E34-57C6B4641311}"/>
                </a:ext>
              </a:extLst>
            </p:cNvPr>
            <p:cNvSpPr txBox="1">
              <a:spLocks noChangeArrowheads="1"/>
            </p:cNvSpPr>
            <p:nvPr/>
          </p:nvSpPr>
          <p:spPr bwMode="auto">
            <a:xfrm>
              <a:off x="2442" y="912"/>
              <a:ext cx="246" cy="368"/>
            </a:xfrm>
            <a:prstGeom prst="rect">
              <a:avLst/>
            </a:prstGeom>
            <a:noFill/>
            <a:ln>
              <a:noFill/>
            </a:ln>
            <a:effectLst/>
          </p:spPr>
          <p:txBody>
            <a:bodyPr wrap="none">
              <a:spAutoFit/>
            </a:bodyPr>
            <a:lstStyle/>
            <a:p>
              <a:pPr eaLnBrk="1" hangingPunct="1">
                <a:defRPr/>
              </a:pPr>
              <a:r>
                <a:rPr lang="en-US" sz="3200">
                  <a:latin typeface="+mj-lt"/>
                </a:rPr>
                <a:t>+</a:t>
              </a:r>
            </a:p>
          </p:txBody>
        </p:sp>
        <p:sp>
          <p:nvSpPr>
            <p:cNvPr id="286739" name="Text Box 19">
              <a:extLst>
                <a:ext uri="{FF2B5EF4-FFF2-40B4-BE49-F238E27FC236}">
                  <a16:creationId xmlns:a16="http://schemas.microsoft.com/office/drawing/2014/main" id="{75B03534-420D-DCDB-6117-CC9844C8DBA1}"/>
                </a:ext>
              </a:extLst>
            </p:cNvPr>
            <p:cNvSpPr txBox="1">
              <a:spLocks noChangeArrowheads="1"/>
            </p:cNvSpPr>
            <p:nvPr/>
          </p:nvSpPr>
          <p:spPr bwMode="auto">
            <a:xfrm>
              <a:off x="3054" y="816"/>
              <a:ext cx="258" cy="365"/>
            </a:xfrm>
            <a:prstGeom prst="rect">
              <a:avLst/>
            </a:prstGeom>
            <a:noFill/>
            <a:ln>
              <a:noFill/>
            </a:ln>
            <a:effectLst/>
          </p:spPr>
          <p:txBody>
            <a:bodyPr>
              <a:spAutoFit/>
            </a:bodyPr>
            <a:lstStyle/>
            <a:p>
              <a:pPr eaLnBrk="1" hangingPunct="1">
                <a:defRPr/>
              </a:pPr>
              <a:r>
                <a:rPr lang="en-US" sz="3200" dirty="0">
                  <a:latin typeface="+mj-lt"/>
                </a:rPr>
                <a:t>_</a:t>
              </a:r>
            </a:p>
          </p:txBody>
        </p:sp>
        <p:sp>
          <p:nvSpPr>
            <p:cNvPr id="286740" name="Line 20">
              <a:extLst>
                <a:ext uri="{FF2B5EF4-FFF2-40B4-BE49-F238E27FC236}">
                  <a16:creationId xmlns:a16="http://schemas.microsoft.com/office/drawing/2014/main" id="{8A2BB460-E308-0CD4-4531-8ECC1A894652}"/>
                </a:ext>
              </a:extLst>
            </p:cNvPr>
            <p:cNvSpPr>
              <a:spLocks noChangeShapeType="1"/>
            </p:cNvSpPr>
            <p:nvPr/>
          </p:nvSpPr>
          <p:spPr bwMode="auto">
            <a:xfrm>
              <a:off x="1440" y="2279"/>
              <a:ext cx="0" cy="265"/>
            </a:xfrm>
            <a:prstGeom prst="line">
              <a:avLst/>
            </a:prstGeom>
            <a:noFill/>
            <a:ln w="12700">
              <a:solidFill>
                <a:schemeClr val="tx1"/>
              </a:solidFill>
              <a:round/>
              <a:headEnd/>
              <a:tailEnd/>
            </a:ln>
            <a:effectLst/>
          </p:spPr>
          <p:txBody>
            <a:bodyPr anchor="ctr">
              <a:spAutoFit/>
            </a:bodyPr>
            <a:lstStyle/>
            <a:p>
              <a:pPr eaLnBrk="1" hangingPunct="1">
                <a:defRPr/>
              </a:pPr>
              <a:endParaRPr lang="en-US">
                <a:latin typeface="+mj-lt"/>
              </a:endParaRPr>
            </a:p>
          </p:txBody>
        </p:sp>
        <p:sp>
          <p:nvSpPr>
            <p:cNvPr id="286741" name="Line 21">
              <a:extLst>
                <a:ext uri="{FF2B5EF4-FFF2-40B4-BE49-F238E27FC236}">
                  <a16:creationId xmlns:a16="http://schemas.microsoft.com/office/drawing/2014/main" id="{C3C79DCE-632A-A4CA-EF37-8B0085F2768F}"/>
                </a:ext>
              </a:extLst>
            </p:cNvPr>
            <p:cNvSpPr>
              <a:spLocks noChangeShapeType="1"/>
            </p:cNvSpPr>
            <p:nvPr/>
          </p:nvSpPr>
          <p:spPr bwMode="auto">
            <a:xfrm>
              <a:off x="3744" y="2256"/>
              <a:ext cx="0" cy="265"/>
            </a:xfrm>
            <a:prstGeom prst="line">
              <a:avLst/>
            </a:prstGeom>
            <a:noFill/>
            <a:ln w="12700">
              <a:solidFill>
                <a:schemeClr val="tx1"/>
              </a:solidFill>
              <a:round/>
              <a:headEnd/>
              <a:tailEnd/>
            </a:ln>
            <a:effectLst/>
          </p:spPr>
          <p:txBody>
            <a:bodyPr anchor="ctr">
              <a:spAutoFit/>
            </a:bodyPr>
            <a:lstStyle/>
            <a:p>
              <a:pPr eaLnBrk="1" hangingPunct="1">
                <a:defRPr/>
              </a:pPr>
              <a:endParaRPr lang="en-US">
                <a:latin typeface="+mj-lt"/>
              </a:endParaRPr>
            </a:p>
          </p:txBody>
        </p:sp>
        <p:sp>
          <p:nvSpPr>
            <p:cNvPr id="286742" name="Line 22">
              <a:extLst>
                <a:ext uri="{FF2B5EF4-FFF2-40B4-BE49-F238E27FC236}">
                  <a16:creationId xmlns:a16="http://schemas.microsoft.com/office/drawing/2014/main" id="{2AD78388-7124-1F87-7820-A58855AB9243}"/>
                </a:ext>
              </a:extLst>
            </p:cNvPr>
            <p:cNvSpPr>
              <a:spLocks noChangeShapeType="1"/>
            </p:cNvSpPr>
            <p:nvPr/>
          </p:nvSpPr>
          <p:spPr bwMode="auto">
            <a:xfrm>
              <a:off x="1440" y="2400"/>
              <a:ext cx="864" cy="0"/>
            </a:xfrm>
            <a:prstGeom prst="line">
              <a:avLst/>
            </a:prstGeom>
            <a:noFill/>
            <a:ln w="19050">
              <a:solidFill>
                <a:schemeClr val="tx1"/>
              </a:solidFill>
              <a:round/>
              <a:headEnd type="arrow" w="med" len="med"/>
              <a:tailEnd/>
            </a:ln>
            <a:effectLst/>
          </p:spPr>
          <p:txBody>
            <a:bodyPr anchor="ctr">
              <a:spAutoFit/>
            </a:bodyPr>
            <a:lstStyle/>
            <a:p>
              <a:pPr eaLnBrk="1" hangingPunct="1">
                <a:defRPr/>
              </a:pPr>
              <a:endParaRPr lang="en-US">
                <a:latin typeface="+mj-lt"/>
              </a:endParaRPr>
            </a:p>
          </p:txBody>
        </p:sp>
        <p:sp>
          <p:nvSpPr>
            <p:cNvPr id="286743" name="Text Box 23">
              <a:extLst>
                <a:ext uri="{FF2B5EF4-FFF2-40B4-BE49-F238E27FC236}">
                  <a16:creationId xmlns:a16="http://schemas.microsoft.com/office/drawing/2014/main" id="{CBE8E622-BF0E-B61C-6844-E97629E92EE9}"/>
                </a:ext>
              </a:extLst>
            </p:cNvPr>
            <p:cNvSpPr txBox="1">
              <a:spLocks noChangeArrowheads="1"/>
            </p:cNvSpPr>
            <p:nvPr/>
          </p:nvSpPr>
          <p:spPr bwMode="auto">
            <a:xfrm>
              <a:off x="2496" y="2288"/>
              <a:ext cx="185" cy="252"/>
            </a:xfrm>
            <a:prstGeom prst="rect">
              <a:avLst/>
            </a:prstGeom>
            <a:noFill/>
            <a:ln>
              <a:noFill/>
            </a:ln>
            <a:effectLst/>
          </p:spPr>
          <p:txBody>
            <a:bodyPr wrap="none">
              <a:spAutoFit/>
            </a:bodyPr>
            <a:lstStyle/>
            <a:p>
              <a:pPr eaLnBrk="1" hangingPunct="1">
                <a:defRPr/>
              </a:pPr>
              <a:r>
                <a:rPr lang="en-US" sz="2000" b="1" i="1">
                  <a:latin typeface="+mj-lt"/>
                </a:rPr>
                <a:t>L</a:t>
              </a:r>
            </a:p>
          </p:txBody>
        </p:sp>
        <p:sp>
          <p:nvSpPr>
            <p:cNvPr id="286744" name="Line 24">
              <a:extLst>
                <a:ext uri="{FF2B5EF4-FFF2-40B4-BE49-F238E27FC236}">
                  <a16:creationId xmlns:a16="http://schemas.microsoft.com/office/drawing/2014/main" id="{0F355FFA-05AB-F077-4CA3-BEDDC6228F98}"/>
                </a:ext>
              </a:extLst>
            </p:cNvPr>
            <p:cNvSpPr>
              <a:spLocks noChangeShapeType="1"/>
            </p:cNvSpPr>
            <p:nvPr/>
          </p:nvSpPr>
          <p:spPr bwMode="auto">
            <a:xfrm>
              <a:off x="3984" y="1536"/>
              <a:ext cx="218" cy="0"/>
            </a:xfrm>
            <a:prstGeom prst="line">
              <a:avLst/>
            </a:prstGeom>
            <a:noFill/>
            <a:ln w="19050">
              <a:solidFill>
                <a:schemeClr val="tx1"/>
              </a:solidFill>
              <a:round/>
              <a:headEnd/>
              <a:tailEnd/>
            </a:ln>
            <a:effectLst/>
          </p:spPr>
          <p:txBody>
            <a:bodyPr wrap="none" anchor="ctr">
              <a:spAutoFit/>
            </a:bodyPr>
            <a:lstStyle/>
            <a:p>
              <a:pPr eaLnBrk="1" hangingPunct="1">
                <a:defRPr/>
              </a:pPr>
              <a:endParaRPr lang="en-US">
                <a:latin typeface="+mj-lt"/>
              </a:endParaRPr>
            </a:p>
          </p:txBody>
        </p:sp>
        <p:sp>
          <p:nvSpPr>
            <p:cNvPr id="286745" name="Line 25">
              <a:extLst>
                <a:ext uri="{FF2B5EF4-FFF2-40B4-BE49-F238E27FC236}">
                  <a16:creationId xmlns:a16="http://schemas.microsoft.com/office/drawing/2014/main" id="{E82BEA06-B336-54FE-B5EB-A4C27C02AF5D}"/>
                </a:ext>
              </a:extLst>
            </p:cNvPr>
            <p:cNvSpPr>
              <a:spLocks noChangeShapeType="1"/>
            </p:cNvSpPr>
            <p:nvPr/>
          </p:nvSpPr>
          <p:spPr bwMode="auto">
            <a:xfrm>
              <a:off x="3984" y="2048"/>
              <a:ext cx="218" cy="0"/>
            </a:xfrm>
            <a:prstGeom prst="line">
              <a:avLst/>
            </a:prstGeom>
            <a:noFill/>
            <a:ln w="19050">
              <a:solidFill>
                <a:schemeClr val="tx1"/>
              </a:solidFill>
              <a:round/>
              <a:headEnd/>
              <a:tailEnd/>
            </a:ln>
            <a:effectLst/>
          </p:spPr>
          <p:txBody>
            <a:bodyPr wrap="none" anchor="ctr">
              <a:spAutoFit/>
            </a:bodyPr>
            <a:lstStyle/>
            <a:p>
              <a:pPr eaLnBrk="1" hangingPunct="1">
                <a:defRPr/>
              </a:pPr>
              <a:endParaRPr lang="en-US">
                <a:latin typeface="+mj-lt"/>
              </a:endParaRPr>
            </a:p>
          </p:txBody>
        </p:sp>
        <p:sp>
          <p:nvSpPr>
            <p:cNvPr id="286746" name="Line 26">
              <a:extLst>
                <a:ext uri="{FF2B5EF4-FFF2-40B4-BE49-F238E27FC236}">
                  <a16:creationId xmlns:a16="http://schemas.microsoft.com/office/drawing/2014/main" id="{57EDFF22-CA74-2A2A-18D9-989A851449E4}"/>
                </a:ext>
              </a:extLst>
            </p:cNvPr>
            <p:cNvSpPr>
              <a:spLocks noChangeShapeType="1"/>
            </p:cNvSpPr>
            <p:nvPr/>
          </p:nvSpPr>
          <p:spPr bwMode="auto">
            <a:xfrm>
              <a:off x="4089" y="1568"/>
              <a:ext cx="0" cy="481"/>
            </a:xfrm>
            <a:prstGeom prst="line">
              <a:avLst/>
            </a:prstGeom>
            <a:noFill/>
            <a:ln w="19050">
              <a:solidFill>
                <a:schemeClr val="tx1"/>
              </a:solidFill>
              <a:round/>
              <a:headEnd type="arrow" w="med" len="sm"/>
              <a:tailEnd type="arrow" w="med" len="sm"/>
            </a:ln>
            <a:effectLst/>
          </p:spPr>
          <p:txBody>
            <a:bodyPr anchor="ctr">
              <a:spAutoFit/>
            </a:bodyPr>
            <a:lstStyle/>
            <a:p>
              <a:pPr eaLnBrk="1" hangingPunct="1">
                <a:defRPr/>
              </a:pPr>
              <a:endParaRPr lang="en-US">
                <a:latin typeface="+mj-lt"/>
              </a:endParaRPr>
            </a:p>
          </p:txBody>
        </p:sp>
        <p:sp>
          <p:nvSpPr>
            <p:cNvPr id="286747" name="Text Box 27">
              <a:extLst>
                <a:ext uri="{FF2B5EF4-FFF2-40B4-BE49-F238E27FC236}">
                  <a16:creationId xmlns:a16="http://schemas.microsoft.com/office/drawing/2014/main" id="{73CA92E7-F1D4-9E47-1C0B-9398EB345930}"/>
                </a:ext>
              </a:extLst>
            </p:cNvPr>
            <p:cNvSpPr txBox="1">
              <a:spLocks noChangeArrowheads="1"/>
            </p:cNvSpPr>
            <p:nvPr/>
          </p:nvSpPr>
          <p:spPr bwMode="auto">
            <a:xfrm>
              <a:off x="4108" y="1616"/>
              <a:ext cx="212" cy="250"/>
            </a:xfrm>
            <a:prstGeom prst="rect">
              <a:avLst/>
            </a:prstGeom>
            <a:noFill/>
            <a:ln>
              <a:noFill/>
            </a:ln>
            <a:effectLst/>
          </p:spPr>
          <p:txBody>
            <a:bodyPr>
              <a:spAutoFit/>
            </a:bodyPr>
            <a:lstStyle/>
            <a:p>
              <a:pPr eaLnBrk="1" hangingPunct="1">
                <a:defRPr/>
              </a:pPr>
              <a:r>
                <a:rPr lang="en-US" sz="2000" b="1" i="1">
                  <a:latin typeface="+mj-lt"/>
                </a:rPr>
                <a:t>t</a:t>
              </a:r>
            </a:p>
          </p:txBody>
        </p:sp>
        <p:sp>
          <p:nvSpPr>
            <p:cNvPr id="286748" name="Line 28">
              <a:extLst>
                <a:ext uri="{FF2B5EF4-FFF2-40B4-BE49-F238E27FC236}">
                  <a16:creationId xmlns:a16="http://schemas.microsoft.com/office/drawing/2014/main" id="{22429B05-70F2-78D4-E532-D74905F5D50A}"/>
                </a:ext>
              </a:extLst>
            </p:cNvPr>
            <p:cNvSpPr>
              <a:spLocks noChangeShapeType="1"/>
            </p:cNvSpPr>
            <p:nvPr/>
          </p:nvSpPr>
          <p:spPr bwMode="auto">
            <a:xfrm>
              <a:off x="1164" y="1712"/>
              <a:ext cx="219" cy="0"/>
            </a:xfrm>
            <a:prstGeom prst="line">
              <a:avLst/>
            </a:prstGeom>
            <a:noFill/>
            <a:ln w="19050">
              <a:solidFill>
                <a:schemeClr val="tx1"/>
              </a:solidFill>
              <a:round/>
              <a:headEnd/>
              <a:tailEnd/>
            </a:ln>
            <a:effectLst/>
          </p:spPr>
          <p:txBody>
            <a:bodyPr wrap="none" anchor="ctr">
              <a:spAutoFit/>
            </a:bodyPr>
            <a:lstStyle/>
            <a:p>
              <a:pPr eaLnBrk="1" hangingPunct="1">
                <a:defRPr/>
              </a:pPr>
              <a:endParaRPr lang="en-US">
                <a:latin typeface="+mj-lt"/>
              </a:endParaRPr>
            </a:p>
          </p:txBody>
        </p:sp>
        <p:sp>
          <p:nvSpPr>
            <p:cNvPr id="286749" name="Line 29">
              <a:extLst>
                <a:ext uri="{FF2B5EF4-FFF2-40B4-BE49-F238E27FC236}">
                  <a16:creationId xmlns:a16="http://schemas.microsoft.com/office/drawing/2014/main" id="{110A251B-EE88-AC2C-A5E6-5F09159B5433}"/>
                </a:ext>
              </a:extLst>
            </p:cNvPr>
            <p:cNvSpPr>
              <a:spLocks noChangeShapeType="1"/>
            </p:cNvSpPr>
            <p:nvPr/>
          </p:nvSpPr>
          <p:spPr bwMode="auto">
            <a:xfrm>
              <a:off x="1310" y="1528"/>
              <a:ext cx="218" cy="0"/>
            </a:xfrm>
            <a:prstGeom prst="line">
              <a:avLst/>
            </a:prstGeom>
            <a:noFill/>
            <a:ln w="19050">
              <a:solidFill>
                <a:schemeClr val="tx1"/>
              </a:solidFill>
              <a:round/>
              <a:headEnd/>
              <a:tailEnd/>
            </a:ln>
            <a:effectLst/>
          </p:spPr>
          <p:txBody>
            <a:bodyPr wrap="none" anchor="ctr">
              <a:spAutoFit/>
            </a:bodyPr>
            <a:lstStyle/>
            <a:p>
              <a:pPr eaLnBrk="1" hangingPunct="1">
                <a:defRPr/>
              </a:pPr>
              <a:endParaRPr lang="en-US">
                <a:latin typeface="+mj-lt"/>
              </a:endParaRPr>
            </a:p>
          </p:txBody>
        </p:sp>
        <p:sp>
          <p:nvSpPr>
            <p:cNvPr id="286750" name="Line 30">
              <a:extLst>
                <a:ext uri="{FF2B5EF4-FFF2-40B4-BE49-F238E27FC236}">
                  <a16:creationId xmlns:a16="http://schemas.microsoft.com/office/drawing/2014/main" id="{43817595-8DA0-4AC0-B1D2-06E9AECF4101}"/>
                </a:ext>
              </a:extLst>
            </p:cNvPr>
            <p:cNvSpPr>
              <a:spLocks noChangeShapeType="1"/>
            </p:cNvSpPr>
            <p:nvPr/>
          </p:nvSpPr>
          <p:spPr bwMode="auto">
            <a:xfrm flipV="1">
              <a:off x="1344" y="1547"/>
              <a:ext cx="112" cy="133"/>
            </a:xfrm>
            <a:prstGeom prst="line">
              <a:avLst/>
            </a:prstGeom>
            <a:noFill/>
            <a:ln w="19050">
              <a:solidFill>
                <a:schemeClr val="tx1"/>
              </a:solidFill>
              <a:round/>
              <a:headEnd type="arrow" w="med" len="sm"/>
              <a:tailEnd type="arrow" w="med" len="sm"/>
            </a:ln>
            <a:effectLst/>
          </p:spPr>
          <p:txBody>
            <a:bodyPr anchor="ctr">
              <a:spAutoFit/>
            </a:bodyPr>
            <a:lstStyle/>
            <a:p>
              <a:pPr eaLnBrk="1" hangingPunct="1">
                <a:defRPr/>
              </a:pPr>
              <a:endParaRPr lang="en-US">
                <a:latin typeface="+mj-lt"/>
              </a:endParaRPr>
            </a:p>
          </p:txBody>
        </p:sp>
        <p:sp>
          <p:nvSpPr>
            <p:cNvPr id="286751" name="Text Box 31">
              <a:extLst>
                <a:ext uri="{FF2B5EF4-FFF2-40B4-BE49-F238E27FC236}">
                  <a16:creationId xmlns:a16="http://schemas.microsoft.com/office/drawing/2014/main" id="{385BEA58-D9A5-BC2E-4F86-FA4E47F069F2}"/>
                </a:ext>
              </a:extLst>
            </p:cNvPr>
            <p:cNvSpPr txBox="1">
              <a:spLocks noChangeArrowheads="1"/>
            </p:cNvSpPr>
            <p:nvPr/>
          </p:nvSpPr>
          <p:spPr bwMode="auto">
            <a:xfrm>
              <a:off x="1056" y="1472"/>
              <a:ext cx="336" cy="250"/>
            </a:xfrm>
            <a:prstGeom prst="rect">
              <a:avLst/>
            </a:prstGeom>
            <a:noFill/>
            <a:ln>
              <a:noFill/>
            </a:ln>
            <a:effectLst/>
          </p:spPr>
          <p:txBody>
            <a:bodyPr>
              <a:spAutoFit/>
            </a:bodyPr>
            <a:lstStyle/>
            <a:p>
              <a:pPr eaLnBrk="1" hangingPunct="1">
                <a:defRPr/>
              </a:pPr>
              <a:r>
                <a:rPr lang="en-US" sz="2000" b="1" i="1">
                  <a:latin typeface="+mj-lt"/>
                </a:rPr>
                <a:t>W</a:t>
              </a:r>
            </a:p>
          </p:txBody>
        </p:sp>
        <p:sp>
          <p:nvSpPr>
            <p:cNvPr id="286752" name="Text Box 32">
              <a:extLst>
                <a:ext uri="{FF2B5EF4-FFF2-40B4-BE49-F238E27FC236}">
                  <a16:creationId xmlns:a16="http://schemas.microsoft.com/office/drawing/2014/main" id="{0B632EEB-CFB1-CF4F-2AAD-AFB9A2C6E4A0}"/>
                </a:ext>
              </a:extLst>
            </p:cNvPr>
            <p:cNvSpPr txBox="1">
              <a:spLocks noChangeArrowheads="1"/>
            </p:cNvSpPr>
            <p:nvPr/>
          </p:nvSpPr>
          <p:spPr bwMode="auto">
            <a:xfrm>
              <a:off x="1771" y="816"/>
              <a:ext cx="169" cy="288"/>
            </a:xfrm>
            <a:prstGeom prst="rect">
              <a:avLst/>
            </a:prstGeom>
            <a:noFill/>
            <a:ln>
              <a:noFill/>
            </a:ln>
            <a:effectLst/>
          </p:spPr>
          <p:txBody>
            <a:bodyPr wrap="none" anchor="ctr">
              <a:spAutoFit/>
            </a:bodyPr>
            <a:lstStyle/>
            <a:p>
              <a:pPr eaLnBrk="1" hangingPunct="1">
                <a:defRPr/>
              </a:pPr>
              <a:r>
                <a:rPr lang="en-US" sz="2400" b="1" i="1">
                  <a:latin typeface="+mj-lt"/>
                </a:rPr>
                <a:t>I</a:t>
              </a:r>
            </a:p>
          </p:txBody>
        </p:sp>
        <p:sp>
          <p:nvSpPr>
            <p:cNvPr id="28700" name="AutoShape 33">
              <a:extLst>
                <a:ext uri="{FF2B5EF4-FFF2-40B4-BE49-F238E27FC236}">
                  <a16:creationId xmlns:a16="http://schemas.microsoft.com/office/drawing/2014/main" id="{1DA7A0B2-A5B3-4775-24AB-02B23CCCE748}"/>
                </a:ext>
              </a:extLst>
            </p:cNvPr>
            <p:cNvSpPr>
              <a:spLocks noChangeArrowheads="1"/>
            </p:cNvSpPr>
            <p:nvPr/>
          </p:nvSpPr>
          <p:spPr bwMode="auto">
            <a:xfrm>
              <a:off x="1440" y="1536"/>
              <a:ext cx="2496" cy="672"/>
            </a:xfrm>
            <a:prstGeom prst="cube">
              <a:avLst>
                <a:gd name="adj" fmla="val 25000"/>
              </a:avLst>
            </a:prstGeom>
            <a:solidFill>
              <a:srgbClr val="C0C0C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86754" name="Text Box 34">
              <a:extLst>
                <a:ext uri="{FF2B5EF4-FFF2-40B4-BE49-F238E27FC236}">
                  <a16:creationId xmlns:a16="http://schemas.microsoft.com/office/drawing/2014/main" id="{DB5119A1-0304-357E-5CA9-EBFC24DB3E08}"/>
                </a:ext>
              </a:extLst>
            </p:cNvPr>
            <p:cNvSpPr txBox="1">
              <a:spLocks noChangeArrowheads="1"/>
            </p:cNvSpPr>
            <p:nvPr/>
          </p:nvSpPr>
          <p:spPr bwMode="auto">
            <a:xfrm>
              <a:off x="1443" y="1824"/>
              <a:ext cx="2349" cy="252"/>
            </a:xfrm>
            <a:prstGeom prst="rect">
              <a:avLst/>
            </a:prstGeom>
            <a:noFill/>
            <a:ln>
              <a:noFill/>
            </a:ln>
            <a:effectLst/>
          </p:spPr>
          <p:txBody>
            <a:bodyPr wrap="none" anchor="ctr">
              <a:spAutoFit/>
            </a:bodyPr>
            <a:lstStyle/>
            <a:p>
              <a:pPr eaLnBrk="1" hangingPunct="1">
                <a:defRPr/>
              </a:pPr>
              <a:r>
                <a:rPr lang="en-US" sz="2000" b="1" dirty="0">
                  <a:latin typeface="+mj-lt"/>
                </a:rPr>
                <a:t>uniformly doped semiconductor</a:t>
              </a:r>
            </a:p>
          </p:txBody>
        </p:sp>
        <p:sp>
          <p:nvSpPr>
            <p:cNvPr id="286755" name="Line 35">
              <a:extLst>
                <a:ext uri="{FF2B5EF4-FFF2-40B4-BE49-F238E27FC236}">
                  <a16:creationId xmlns:a16="http://schemas.microsoft.com/office/drawing/2014/main" id="{FEAE2079-3431-2D20-AD29-6FE8BCE7D421}"/>
                </a:ext>
              </a:extLst>
            </p:cNvPr>
            <p:cNvSpPr>
              <a:spLocks noChangeShapeType="1"/>
            </p:cNvSpPr>
            <p:nvPr/>
          </p:nvSpPr>
          <p:spPr bwMode="auto">
            <a:xfrm>
              <a:off x="1584" y="1120"/>
              <a:ext cx="432" cy="0"/>
            </a:xfrm>
            <a:prstGeom prst="line">
              <a:avLst/>
            </a:prstGeom>
            <a:noFill/>
            <a:ln w="38100">
              <a:solidFill>
                <a:schemeClr val="tx1"/>
              </a:solidFill>
              <a:round/>
              <a:headEnd type="arrow" w="med" len="med"/>
              <a:tailEnd type="none" w="sm" len="sm"/>
            </a:ln>
            <a:effectLst/>
          </p:spPr>
          <p:txBody>
            <a:bodyPr wrap="none" anchor="ctr"/>
            <a:lstStyle/>
            <a:p>
              <a:pPr eaLnBrk="1" hangingPunct="1">
                <a:defRPr/>
              </a:pPr>
              <a:endParaRPr lang="en-US">
                <a:latin typeface="+mj-lt"/>
              </a:endParaRPr>
            </a:p>
          </p:txBody>
        </p:sp>
        <p:sp>
          <p:nvSpPr>
            <p:cNvPr id="286756" name="Line 36">
              <a:extLst>
                <a:ext uri="{FF2B5EF4-FFF2-40B4-BE49-F238E27FC236}">
                  <a16:creationId xmlns:a16="http://schemas.microsoft.com/office/drawing/2014/main" id="{A7959021-BFBC-9581-1ABD-6233775A4135}"/>
                </a:ext>
              </a:extLst>
            </p:cNvPr>
            <p:cNvSpPr>
              <a:spLocks noChangeShapeType="1"/>
            </p:cNvSpPr>
            <p:nvPr/>
          </p:nvSpPr>
          <p:spPr bwMode="auto">
            <a:xfrm flipH="1">
              <a:off x="2880" y="2400"/>
              <a:ext cx="864" cy="0"/>
            </a:xfrm>
            <a:prstGeom prst="line">
              <a:avLst/>
            </a:prstGeom>
            <a:noFill/>
            <a:ln w="19050">
              <a:solidFill>
                <a:schemeClr val="tx1"/>
              </a:solidFill>
              <a:round/>
              <a:headEnd type="arrow" w="med" len="med"/>
              <a:tailEnd/>
            </a:ln>
            <a:effectLst/>
          </p:spPr>
          <p:txBody>
            <a:bodyPr anchor="ctr">
              <a:spAutoFit/>
            </a:bodyPr>
            <a:lstStyle/>
            <a:p>
              <a:pPr eaLnBrk="1" hangingPunct="1">
                <a:defRPr/>
              </a:pPr>
              <a:endParaRPr lang="en-US">
                <a:latin typeface="+mj-lt"/>
              </a:endParaRPr>
            </a:p>
          </p:txBody>
        </p:sp>
        <p:sp>
          <p:nvSpPr>
            <p:cNvPr id="286757" name="Line 37">
              <a:extLst>
                <a:ext uri="{FF2B5EF4-FFF2-40B4-BE49-F238E27FC236}">
                  <a16:creationId xmlns:a16="http://schemas.microsoft.com/office/drawing/2014/main" id="{298AD87D-4AEF-EC85-7417-4DB6E360D118}"/>
                </a:ext>
              </a:extLst>
            </p:cNvPr>
            <p:cNvSpPr>
              <a:spLocks noChangeShapeType="1"/>
            </p:cNvSpPr>
            <p:nvPr/>
          </p:nvSpPr>
          <p:spPr bwMode="auto">
            <a:xfrm flipH="1">
              <a:off x="3840" y="1920"/>
              <a:ext cx="480" cy="0"/>
            </a:xfrm>
            <a:prstGeom prst="line">
              <a:avLst/>
            </a:prstGeom>
            <a:noFill/>
            <a:ln w="38100">
              <a:solidFill>
                <a:schemeClr val="tx1"/>
              </a:solidFill>
              <a:round/>
              <a:headEnd/>
              <a:tailEnd/>
            </a:ln>
            <a:effectLst/>
          </p:spPr>
          <p:txBody>
            <a:bodyPr anchor="ctr">
              <a:spAutoFit/>
            </a:bodyPr>
            <a:lstStyle/>
            <a:p>
              <a:pPr eaLnBrk="1" hangingPunct="1">
                <a:defRPr/>
              </a:pPr>
              <a:endParaRPr lang="en-US">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867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286723"/>
                                        </p:tgtEl>
                                        <p:attrNameLst>
                                          <p:attrName>style.visibility</p:attrName>
                                        </p:attrNameLst>
                                      </p:cBhvr>
                                      <p:to>
                                        <p:strVal val="visible"/>
                                      </p:to>
                                    </p:set>
                                    <p:anim calcmode="lin" valueType="num">
                                      <p:cBhvr>
                                        <p:cTn id="11" dur="500" fill="hold"/>
                                        <p:tgtEl>
                                          <p:spTgt spid="286723"/>
                                        </p:tgtEl>
                                        <p:attrNameLst>
                                          <p:attrName>ppt_w</p:attrName>
                                        </p:attrNameLst>
                                      </p:cBhvr>
                                      <p:tavLst>
                                        <p:tav tm="0">
                                          <p:val>
                                            <p:fltVal val="0"/>
                                          </p:val>
                                        </p:tav>
                                        <p:tav tm="100000">
                                          <p:val>
                                            <p:strVal val="#ppt_w"/>
                                          </p:val>
                                        </p:tav>
                                      </p:tavLst>
                                    </p:anim>
                                    <p:anim calcmode="lin" valueType="num">
                                      <p:cBhvr>
                                        <p:cTn id="12" dur="500" fill="hold"/>
                                        <p:tgtEl>
                                          <p:spTgt spid="2867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a:extLst>
              <a:ext uri="{FF2B5EF4-FFF2-40B4-BE49-F238E27FC236}">
                <a16:creationId xmlns:a16="http://schemas.microsoft.com/office/drawing/2014/main" id="{F97CA0FD-6529-6F02-0FA0-CD6ADD207FED}"/>
              </a:ext>
            </a:extLst>
          </p:cNvPr>
          <p:cNvSpPr>
            <a:spLocks noGrp="1"/>
          </p:cNvSpPr>
          <p:nvPr>
            <p:ph type="title"/>
          </p:nvPr>
        </p:nvSpPr>
        <p:spPr/>
        <p:txBody>
          <a:bodyPr/>
          <a:lstStyle/>
          <a:p>
            <a:r>
              <a:rPr lang="en-US" altLang="en-US">
                <a:solidFill>
                  <a:srgbClr val="C00000"/>
                </a:solidFill>
                <a:latin typeface="Gabriola" panose="04040605051002020D02" pitchFamily="82" charset="0"/>
              </a:rPr>
              <a:t>Example: Resistance Calculation</a:t>
            </a:r>
          </a:p>
        </p:txBody>
      </p:sp>
      <p:sp>
        <p:nvSpPr>
          <p:cNvPr id="29699" name="Text Box 2">
            <a:extLst>
              <a:ext uri="{FF2B5EF4-FFF2-40B4-BE49-F238E27FC236}">
                <a16:creationId xmlns:a16="http://schemas.microsoft.com/office/drawing/2014/main" id="{A84D7D3F-9749-ACAE-1797-719C9E9442A2}"/>
              </a:ext>
            </a:extLst>
          </p:cNvPr>
          <p:cNvSpPr txBox="1">
            <a:spLocks noChangeArrowheads="1"/>
          </p:cNvSpPr>
          <p:nvPr/>
        </p:nvSpPr>
        <p:spPr bwMode="auto">
          <a:xfrm>
            <a:off x="3773488" y="2970213"/>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b="1"/>
          </a:p>
        </p:txBody>
      </p:sp>
      <p:sp>
        <p:nvSpPr>
          <p:cNvPr id="29700" name="Text Box 3">
            <a:extLst>
              <a:ext uri="{FF2B5EF4-FFF2-40B4-BE49-F238E27FC236}">
                <a16:creationId xmlns:a16="http://schemas.microsoft.com/office/drawing/2014/main" id="{D317F793-4652-B2D8-B294-47FE6815747E}"/>
              </a:ext>
            </a:extLst>
          </p:cNvPr>
          <p:cNvSpPr txBox="1">
            <a:spLocks noChangeArrowheads="1"/>
          </p:cNvSpPr>
          <p:nvPr/>
        </p:nvSpPr>
        <p:spPr bwMode="auto">
          <a:xfrm>
            <a:off x="457200" y="1233488"/>
            <a:ext cx="8305800" cy="58578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Gabriola" panose="04040605051002020D02" pitchFamily="82" charset="0"/>
              </a:rPr>
              <a:t>What is the resistivity of a Si sample doped with 10</a:t>
            </a:r>
            <a:r>
              <a:rPr lang="en-US" altLang="en-US" baseline="30000">
                <a:latin typeface="Gabriola" panose="04040605051002020D02" pitchFamily="82" charset="0"/>
              </a:rPr>
              <a:t>16</a:t>
            </a:r>
            <a:r>
              <a:rPr lang="en-US" altLang="en-US">
                <a:latin typeface="Gabriola" panose="04040605051002020D02" pitchFamily="82" charset="0"/>
              </a:rPr>
              <a:t>/cm</a:t>
            </a:r>
            <a:r>
              <a:rPr lang="en-US" altLang="en-US" baseline="30000">
                <a:latin typeface="Gabriola" panose="04040605051002020D02" pitchFamily="82" charset="0"/>
              </a:rPr>
              <a:t>3</a:t>
            </a:r>
            <a:r>
              <a:rPr lang="en-US" altLang="en-US">
                <a:latin typeface="Gabriola" panose="04040605051002020D02" pitchFamily="82" charset="0"/>
              </a:rPr>
              <a:t> Boron?</a:t>
            </a:r>
          </a:p>
        </p:txBody>
      </p:sp>
      <p:sp>
        <p:nvSpPr>
          <p:cNvPr id="29701" name="Text Box 4">
            <a:extLst>
              <a:ext uri="{FF2B5EF4-FFF2-40B4-BE49-F238E27FC236}">
                <a16:creationId xmlns:a16="http://schemas.microsoft.com/office/drawing/2014/main" id="{794BDDCA-BF1B-C294-B560-CE4F4943FDB9}"/>
              </a:ext>
            </a:extLst>
          </p:cNvPr>
          <p:cNvSpPr txBox="1">
            <a:spLocks noChangeArrowheads="1"/>
          </p:cNvSpPr>
          <p:nvPr/>
        </p:nvSpPr>
        <p:spPr bwMode="auto">
          <a:xfrm>
            <a:off x="455613" y="1870075"/>
            <a:ext cx="861218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u="sng">
                <a:latin typeface="Gabriola" panose="04040605051002020D02" pitchFamily="82" charset="0"/>
              </a:rPr>
              <a:t>Answer</a:t>
            </a:r>
            <a:r>
              <a:rPr lang="en-US" altLang="en-US" sz="2800">
                <a:latin typeface="Gabriola" panose="04040605051002020D02" pitchFamily="82" charset="0"/>
              </a:rPr>
              <a:t>:</a:t>
            </a:r>
          </a:p>
        </p:txBody>
      </p:sp>
      <p:graphicFrame>
        <p:nvGraphicFramePr>
          <p:cNvPr id="287750" name="Object 6">
            <a:extLst>
              <a:ext uri="{FF2B5EF4-FFF2-40B4-BE49-F238E27FC236}">
                <a16:creationId xmlns:a16="http://schemas.microsoft.com/office/drawing/2014/main" id="{608F4372-08C5-9788-F06A-FAA1B58F0A07}"/>
              </a:ext>
            </a:extLst>
          </p:cNvPr>
          <p:cNvGraphicFramePr>
            <a:graphicFrameLocks noChangeAspect="1"/>
          </p:cNvGraphicFramePr>
          <p:nvPr/>
        </p:nvGraphicFramePr>
        <p:xfrm>
          <a:off x="781050" y="3886200"/>
          <a:ext cx="6950075" cy="2057400"/>
        </p:xfrm>
        <a:graphic>
          <a:graphicData uri="http://schemas.openxmlformats.org/presentationml/2006/ole">
            <mc:AlternateContent xmlns:mc="http://schemas.openxmlformats.org/markup-compatibility/2006">
              <mc:Choice xmlns:v="urn:schemas-microsoft-com:vml" Requires="v">
                <p:oleObj spid="_x0000_s13313" name="Equation" r:id="rId3" imgW="2489200" imgH="736600" progId="Equation.3">
                  <p:embed/>
                </p:oleObj>
              </mc:Choice>
              <mc:Fallback>
                <p:oleObj name="Equation" r:id="rId3" imgW="2489200" imgH="736600" progId="Equation.3">
                  <p:embed/>
                  <p:pic>
                    <p:nvPicPr>
                      <p:cNvPr id="287750" name="Object 6">
                        <a:extLst>
                          <a:ext uri="{FF2B5EF4-FFF2-40B4-BE49-F238E27FC236}">
                            <a16:creationId xmlns:a16="http://schemas.microsoft.com/office/drawing/2014/main" id="{608F4372-08C5-9788-F06A-FAA1B58F0A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3886200"/>
                        <a:ext cx="69500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87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97CC510-0F74-A3E5-FA04-6F0CD63B7FEB}"/>
              </a:ext>
            </a:extLst>
          </p:cNvPr>
          <p:cNvSpPr>
            <a:spLocks noGrp="1"/>
          </p:cNvSpPr>
          <p:nvPr>
            <p:ph type="title"/>
          </p:nvPr>
        </p:nvSpPr>
        <p:spPr/>
        <p:txBody>
          <a:bodyPr/>
          <a:lstStyle/>
          <a:p>
            <a:r>
              <a:rPr lang="en-US" altLang="en-US">
                <a:solidFill>
                  <a:srgbClr val="C00000"/>
                </a:solidFill>
                <a:latin typeface="Gabriola" panose="04040605051002020D02" pitchFamily="82" charset="0"/>
              </a:rPr>
              <a:t>Example: Dopant Compensation</a:t>
            </a:r>
          </a:p>
        </p:txBody>
      </p:sp>
      <p:graphicFrame>
        <p:nvGraphicFramePr>
          <p:cNvPr id="288773" name="Object 5">
            <a:extLst>
              <a:ext uri="{FF2B5EF4-FFF2-40B4-BE49-F238E27FC236}">
                <a16:creationId xmlns:a16="http://schemas.microsoft.com/office/drawing/2014/main" id="{D0768C01-4BD1-B1A2-3897-FF849EBEEC5C}"/>
              </a:ext>
            </a:extLst>
          </p:cNvPr>
          <p:cNvGraphicFramePr>
            <a:graphicFrameLocks noChangeAspect="1"/>
          </p:cNvGraphicFramePr>
          <p:nvPr/>
        </p:nvGraphicFramePr>
        <p:xfrm>
          <a:off x="887413" y="3897313"/>
          <a:ext cx="7445375" cy="1981200"/>
        </p:xfrm>
        <a:graphic>
          <a:graphicData uri="http://schemas.openxmlformats.org/presentationml/2006/ole">
            <mc:AlternateContent xmlns:mc="http://schemas.openxmlformats.org/markup-compatibility/2006">
              <mc:Choice xmlns:v="urn:schemas-microsoft-com:vml" Requires="v">
                <p:oleObj spid="_x0000_s14337" name="Equation" r:id="rId3" imgW="2768600" imgH="736600" progId="Equation.3">
                  <p:embed/>
                </p:oleObj>
              </mc:Choice>
              <mc:Fallback>
                <p:oleObj name="Equation" r:id="rId3" imgW="2768600" imgH="736600" progId="Equation.3">
                  <p:embed/>
                  <p:pic>
                    <p:nvPicPr>
                      <p:cNvPr id="288773" name="Object 5">
                        <a:extLst>
                          <a:ext uri="{FF2B5EF4-FFF2-40B4-BE49-F238E27FC236}">
                            <a16:creationId xmlns:a16="http://schemas.microsoft.com/office/drawing/2014/main" id="{D0768C01-4BD1-B1A2-3897-FF849EBEEC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413" y="3897313"/>
                        <a:ext cx="74453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4" name="Text Box 3">
            <a:extLst>
              <a:ext uri="{FF2B5EF4-FFF2-40B4-BE49-F238E27FC236}">
                <a16:creationId xmlns:a16="http://schemas.microsoft.com/office/drawing/2014/main" id="{63F9B198-ED4F-E546-8738-8119E9C6CD4C}"/>
              </a:ext>
            </a:extLst>
          </p:cNvPr>
          <p:cNvSpPr txBox="1">
            <a:spLocks noChangeArrowheads="1"/>
          </p:cNvSpPr>
          <p:nvPr/>
        </p:nvSpPr>
        <p:spPr bwMode="auto">
          <a:xfrm>
            <a:off x="457200" y="1165225"/>
            <a:ext cx="8305800" cy="9540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Gabriola" panose="04040605051002020D02" pitchFamily="82" charset="0"/>
              </a:rPr>
              <a:t>Consider the same Si sample doped with 10</a:t>
            </a:r>
            <a:r>
              <a:rPr lang="en-US" altLang="en-US" sz="2800" baseline="30000">
                <a:latin typeface="Gabriola" panose="04040605051002020D02" pitchFamily="82" charset="0"/>
              </a:rPr>
              <a:t>16</a:t>
            </a:r>
            <a:r>
              <a:rPr lang="en-US" altLang="en-US" sz="2800">
                <a:latin typeface="Gabriola" panose="04040605051002020D02" pitchFamily="82" charset="0"/>
              </a:rPr>
              <a:t>/cm</a:t>
            </a:r>
            <a:r>
              <a:rPr lang="en-US" altLang="en-US" sz="2800" baseline="30000">
                <a:latin typeface="Gabriola" panose="04040605051002020D02" pitchFamily="82" charset="0"/>
              </a:rPr>
              <a:t>3</a:t>
            </a:r>
            <a:r>
              <a:rPr lang="en-US" altLang="en-US" sz="2800">
                <a:latin typeface="Gabriola" panose="04040605051002020D02" pitchFamily="82" charset="0"/>
              </a:rPr>
              <a:t> Boron, and  additionally doped with 10</a:t>
            </a:r>
            <a:r>
              <a:rPr lang="en-US" altLang="en-US" sz="2800" baseline="30000">
                <a:latin typeface="Gabriola" panose="04040605051002020D02" pitchFamily="82" charset="0"/>
              </a:rPr>
              <a:t>17</a:t>
            </a:r>
            <a:r>
              <a:rPr lang="en-US" altLang="en-US" sz="2800">
                <a:latin typeface="Gabriola" panose="04040605051002020D02" pitchFamily="82" charset="0"/>
              </a:rPr>
              <a:t>/cm</a:t>
            </a:r>
            <a:r>
              <a:rPr lang="en-US" altLang="en-US" sz="2800" baseline="30000">
                <a:latin typeface="Gabriola" panose="04040605051002020D02" pitchFamily="82" charset="0"/>
              </a:rPr>
              <a:t>3</a:t>
            </a:r>
            <a:r>
              <a:rPr lang="en-US" altLang="en-US" sz="2800">
                <a:latin typeface="Gabriola" panose="04040605051002020D02" pitchFamily="82" charset="0"/>
              </a:rPr>
              <a:t> Arsenic.  What is its resistivity?</a:t>
            </a:r>
          </a:p>
        </p:txBody>
      </p:sp>
      <p:sp>
        <p:nvSpPr>
          <p:cNvPr id="30725" name="Text Box 4">
            <a:extLst>
              <a:ext uri="{FF2B5EF4-FFF2-40B4-BE49-F238E27FC236}">
                <a16:creationId xmlns:a16="http://schemas.microsoft.com/office/drawing/2014/main" id="{ED0A4671-D3C1-2764-A55F-46FB955EFBBF}"/>
              </a:ext>
            </a:extLst>
          </p:cNvPr>
          <p:cNvSpPr txBox="1">
            <a:spLocks noChangeArrowheads="1"/>
          </p:cNvSpPr>
          <p:nvPr/>
        </p:nvSpPr>
        <p:spPr bwMode="auto">
          <a:xfrm>
            <a:off x="455613" y="2052638"/>
            <a:ext cx="8612187"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u="sng">
                <a:latin typeface="Gabriola" panose="04040605051002020D02" pitchFamily="82" charset="0"/>
              </a:rPr>
              <a:t>Answer</a:t>
            </a:r>
            <a:r>
              <a:rPr lang="en-US" altLang="en-US" sz="2400" b="1">
                <a:latin typeface="Gabriola" panose="04040605051002020D02" pitchFamily="82" charset="0"/>
              </a:rPr>
              <a:t>:</a:t>
            </a:r>
          </a:p>
        </p:txBody>
      </p:sp>
      <p:sp>
        <p:nvSpPr>
          <p:cNvPr id="30726" name="TextBox 1">
            <a:extLst>
              <a:ext uri="{FF2B5EF4-FFF2-40B4-BE49-F238E27FC236}">
                <a16:creationId xmlns:a16="http://schemas.microsoft.com/office/drawing/2014/main" id="{F01E59B5-65E5-80C9-6FF1-22F03541F82A}"/>
              </a:ext>
            </a:extLst>
          </p:cNvPr>
          <p:cNvSpPr txBox="1">
            <a:spLocks noChangeArrowheads="1"/>
          </p:cNvSpPr>
          <p:nvPr/>
        </p:nvSpPr>
        <p:spPr bwMode="auto">
          <a:xfrm>
            <a:off x="3411538" y="6165850"/>
            <a:ext cx="2989262"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2800">
                <a:latin typeface="Arial" panose="020B0604020202020204" pitchFamily="34" charset="0"/>
              </a:rPr>
              <a:t>(10</a:t>
            </a:r>
            <a:r>
              <a:rPr lang="en-IN" altLang="en-US" sz="2800" baseline="30000">
                <a:latin typeface="Arial" panose="020B0604020202020204" pitchFamily="34" charset="0"/>
              </a:rPr>
              <a:t>17</a:t>
            </a:r>
            <a:r>
              <a:rPr lang="en-IN" altLang="en-US" sz="2800">
                <a:latin typeface="Arial" panose="020B0604020202020204" pitchFamily="34" charset="0"/>
              </a:rPr>
              <a:t>-10</a:t>
            </a:r>
            <a:r>
              <a:rPr lang="en-IN" altLang="en-US" sz="2800" baseline="30000">
                <a:latin typeface="Arial" panose="020B0604020202020204" pitchFamily="34" charset="0"/>
              </a:rPr>
              <a:t>16</a:t>
            </a:r>
            <a:r>
              <a:rPr lang="en-IN" altLang="en-US" sz="2800">
                <a:latin typeface="Arial" panose="020B0604020202020204" pitchFamily="34" charset="0"/>
              </a:rPr>
              <a:t>)</a:t>
            </a:r>
            <a:endParaRPr lang="en-IN" altLang="en-US" sz="1800">
              <a:latin typeface="Arial" panose="020B0604020202020204" pitchFamily="34" charset="0"/>
            </a:endParaRPr>
          </a:p>
        </p:txBody>
      </p:sp>
      <p:cxnSp>
        <p:nvCxnSpPr>
          <p:cNvPr id="4" name="Straight Arrow Connector 3">
            <a:extLst>
              <a:ext uri="{FF2B5EF4-FFF2-40B4-BE49-F238E27FC236}">
                <a16:creationId xmlns:a16="http://schemas.microsoft.com/office/drawing/2014/main" id="{7B404C06-D674-C4BE-E8BE-834DA3E7BEDA}"/>
              </a:ext>
            </a:extLst>
          </p:cNvPr>
          <p:cNvCxnSpPr/>
          <p:nvPr/>
        </p:nvCxnSpPr>
        <p:spPr>
          <a:xfrm flipV="1">
            <a:off x="4191000" y="5878513"/>
            <a:ext cx="0" cy="287337"/>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8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D7599C30-2055-05C3-DB11-982E28DA0AEA}"/>
              </a:ext>
            </a:extLst>
          </p:cNvPr>
          <p:cNvSpPr>
            <a:spLocks noGrp="1"/>
          </p:cNvSpPr>
          <p:nvPr>
            <p:ph type="title"/>
          </p:nvPr>
        </p:nvSpPr>
        <p:spPr>
          <a:xfrm>
            <a:off x="0" y="76200"/>
            <a:ext cx="9144000" cy="1143000"/>
          </a:xfrm>
        </p:spPr>
        <p:txBody>
          <a:bodyPr/>
          <a:lstStyle/>
          <a:p>
            <a:r>
              <a:rPr lang="en-US" altLang="en-US">
                <a:solidFill>
                  <a:srgbClr val="C00000"/>
                </a:solidFill>
                <a:latin typeface="Gabriola" panose="04040605051002020D02" pitchFamily="82" charset="0"/>
              </a:rPr>
              <a:t>Example: T Dependence of </a:t>
            </a:r>
            <a:r>
              <a:rPr lang="en-US" altLang="en-US" i="1">
                <a:latin typeface="Symbol" panose="05050102010706020507" pitchFamily="18" charset="2"/>
              </a:rPr>
              <a:t>r</a:t>
            </a:r>
          </a:p>
        </p:txBody>
      </p:sp>
      <p:sp>
        <p:nvSpPr>
          <p:cNvPr id="31747" name="Text Box 2">
            <a:extLst>
              <a:ext uri="{FF2B5EF4-FFF2-40B4-BE49-F238E27FC236}">
                <a16:creationId xmlns:a16="http://schemas.microsoft.com/office/drawing/2014/main" id="{533E6501-D656-0EE0-6C2A-2D740082D888}"/>
              </a:ext>
            </a:extLst>
          </p:cNvPr>
          <p:cNvSpPr txBox="1">
            <a:spLocks noChangeArrowheads="1"/>
          </p:cNvSpPr>
          <p:nvPr/>
        </p:nvSpPr>
        <p:spPr bwMode="auto">
          <a:xfrm>
            <a:off x="762000" y="9906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2400"/>
          </a:p>
        </p:txBody>
      </p:sp>
      <p:sp>
        <p:nvSpPr>
          <p:cNvPr id="31748" name="Text Box 3">
            <a:extLst>
              <a:ext uri="{FF2B5EF4-FFF2-40B4-BE49-F238E27FC236}">
                <a16:creationId xmlns:a16="http://schemas.microsoft.com/office/drawing/2014/main" id="{5048213B-D600-D510-312D-EA4408C9AAA2}"/>
              </a:ext>
            </a:extLst>
          </p:cNvPr>
          <p:cNvSpPr txBox="1">
            <a:spLocks noChangeArrowheads="1"/>
          </p:cNvSpPr>
          <p:nvPr/>
        </p:nvSpPr>
        <p:spPr bwMode="auto">
          <a:xfrm>
            <a:off x="304800" y="1450975"/>
            <a:ext cx="86106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Gabriola" panose="04040605051002020D02" pitchFamily="82" charset="0"/>
              </a:rPr>
              <a:t>Consider a Si sample </a:t>
            </a:r>
            <a:r>
              <a:rPr lang="en-US" altLang="en-US" sz="2800">
                <a:latin typeface="Gabriola" panose="04040605051002020D02" pitchFamily="82" charset="0"/>
                <a:sym typeface="Symbol" panose="05050102010706020507" pitchFamily="18" charset="2"/>
              </a:rPr>
              <a:t>doped with 10</a:t>
            </a:r>
            <a:r>
              <a:rPr lang="en-US" altLang="en-US" sz="2800" baseline="30000">
                <a:latin typeface="Gabriola" panose="04040605051002020D02" pitchFamily="82" charset="0"/>
                <a:sym typeface="Symbol" panose="05050102010706020507" pitchFamily="18" charset="2"/>
              </a:rPr>
              <a:t>17</a:t>
            </a:r>
            <a:r>
              <a:rPr lang="en-US" altLang="en-US" sz="2800">
                <a:latin typeface="Gabriola" panose="04040605051002020D02" pitchFamily="82" charset="0"/>
                <a:sym typeface="Symbol" panose="05050102010706020507" pitchFamily="18" charset="2"/>
              </a:rPr>
              <a:t>cm</a:t>
            </a:r>
            <a:r>
              <a:rPr lang="en-US" altLang="en-US" sz="2800" baseline="30000">
                <a:latin typeface="Gabriola" panose="04040605051002020D02" pitchFamily="82" charset="0"/>
                <a:sym typeface="Symbol" panose="05050102010706020507" pitchFamily="18" charset="2"/>
              </a:rPr>
              <a:t>-3 </a:t>
            </a:r>
            <a:r>
              <a:rPr lang="en-US" altLang="en-US" sz="2800">
                <a:latin typeface="Gabriola" panose="04040605051002020D02" pitchFamily="82" charset="0"/>
                <a:sym typeface="Symbol" panose="05050102010706020507" pitchFamily="18" charset="2"/>
              </a:rPr>
              <a:t>As.  </a:t>
            </a:r>
            <a:r>
              <a:rPr lang="en-US" altLang="en-US" sz="2800">
                <a:latin typeface="Gabriola" panose="04040605051002020D02" pitchFamily="82" charset="0"/>
              </a:rPr>
              <a:t>How will its resistivity change when the temperature is increased from </a:t>
            </a:r>
            <a:r>
              <a:rPr lang="en-US" altLang="en-US" sz="2800" i="1">
                <a:latin typeface="Gabriola" panose="04040605051002020D02" pitchFamily="82" charset="0"/>
              </a:rPr>
              <a:t>T</a:t>
            </a:r>
            <a:r>
              <a:rPr lang="en-US" altLang="en-US" sz="2800">
                <a:latin typeface="Gabriola" panose="04040605051002020D02" pitchFamily="82" charset="0"/>
              </a:rPr>
              <a:t>=300K to </a:t>
            </a:r>
            <a:r>
              <a:rPr lang="en-US" altLang="en-US" sz="2800" i="1">
                <a:latin typeface="Gabriola" panose="04040605051002020D02" pitchFamily="82" charset="0"/>
              </a:rPr>
              <a:t>T</a:t>
            </a:r>
            <a:r>
              <a:rPr lang="en-US" altLang="en-US" sz="2800">
                <a:latin typeface="Gabriola" panose="04040605051002020D02" pitchFamily="82" charset="0"/>
              </a:rPr>
              <a:t>=400K?</a:t>
            </a:r>
          </a:p>
        </p:txBody>
      </p:sp>
      <p:graphicFrame>
        <p:nvGraphicFramePr>
          <p:cNvPr id="26629" name="Object 5">
            <a:extLst>
              <a:ext uri="{FF2B5EF4-FFF2-40B4-BE49-F238E27FC236}">
                <a16:creationId xmlns:a16="http://schemas.microsoft.com/office/drawing/2014/main" id="{1EAE7893-992A-7C3F-5244-73F35784D79A}"/>
              </a:ext>
            </a:extLst>
          </p:cNvPr>
          <p:cNvGraphicFramePr>
            <a:graphicFrameLocks noChangeAspect="1"/>
          </p:cNvGraphicFramePr>
          <p:nvPr/>
        </p:nvGraphicFramePr>
        <p:xfrm>
          <a:off x="3149600" y="4425950"/>
          <a:ext cx="1346200" cy="755650"/>
        </p:xfrm>
        <a:graphic>
          <a:graphicData uri="http://schemas.openxmlformats.org/presentationml/2006/ole">
            <mc:AlternateContent xmlns:mc="http://schemas.openxmlformats.org/markup-compatibility/2006">
              <mc:Choice xmlns:v="urn:schemas-microsoft-com:vml" Requires="v">
                <p:oleObj spid="_x0000_s15361" name="Equation" r:id="rId3" imgW="698197" imgH="393529" progId="Equation.3">
                  <p:embed/>
                </p:oleObj>
              </mc:Choice>
              <mc:Fallback>
                <p:oleObj name="Equation" r:id="rId3" imgW="698197" imgH="393529" progId="Equation.3">
                  <p:embed/>
                  <p:pic>
                    <p:nvPicPr>
                      <p:cNvPr id="26629" name="Object 5">
                        <a:extLst>
                          <a:ext uri="{FF2B5EF4-FFF2-40B4-BE49-F238E27FC236}">
                            <a16:creationId xmlns:a16="http://schemas.microsoft.com/office/drawing/2014/main" id="{1EAE7893-992A-7C3F-5244-73F35784D7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600" y="4425950"/>
                        <a:ext cx="134620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3">
            <a:extLst>
              <a:ext uri="{FF2B5EF4-FFF2-40B4-BE49-F238E27FC236}">
                <a16:creationId xmlns:a16="http://schemas.microsoft.com/office/drawing/2014/main" id="{E2D47DA0-F36A-4A9C-15EA-E43A9528E7F5}"/>
              </a:ext>
            </a:extLst>
          </p:cNvPr>
          <p:cNvSpPr txBox="1">
            <a:spLocks noChangeArrowheads="1"/>
          </p:cNvSpPr>
          <p:nvPr/>
        </p:nvSpPr>
        <p:spPr bwMode="auto">
          <a:xfrm>
            <a:off x="304800" y="2395538"/>
            <a:ext cx="861060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u="sng">
                <a:latin typeface="Gabriola" panose="04040605051002020D02" pitchFamily="82" charset="0"/>
              </a:rPr>
              <a:t>Answer</a:t>
            </a:r>
            <a:r>
              <a:rPr lang="en-US" altLang="en-US" sz="2400">
                <a:latin typeface="Gabriola" panose="04040605051002020D02" pitchFamily="82" charset="0"/>
              </a:rPr>
              <a:t>: </a:t>
            </a:r>
          </a:p>
          <a:p>
            <a:pPr eaLnBrk="1" hangingPunct="1">
              <a:buFontTx/>
              <a:buNone/>
            </a:pPr>
            <a:r>
              <a:rPr lang="en-US" altLang="en-US" sz="2400">
                <a:latin typeface="Gabriola" panose="04040605051002020D02" pitchFamily="82" charset="0"/>
              </a:rPr>
              <a:t>The temperature dependent factor in </a:t>
            </a:r>
            <a:r>
              <a:rPr lang="en-US" altLang="en-US" sz="2400" i="1">
                <a:latin typeface="Gabriola" panose="04040605051002020D02" pitchFamily="82" charset="0"/>
                <a:sym typeface="Symbol" panose="05050102010706020507" pitchFamily="18" charset="2"/>
              </a:rPr>
              <a:t></a:t>
            </a:r>
            <a:r>
              <a:rPr lang="en-US" altLang="en-US" sz="2400">
                <a:latin typeface="Gabriola" panose="04040605051002020D02" pitchFamily="82" charset="0"/>
                <a:sym typeface="Symbol" panose="05050102010706020507" pitchFamily="18" charset="2"/>
              </a:rPr>
              <a:t> (and therefore </a:t>
            </a:r>
            <a:r>
              <a:rPr lang="en-US" altLang="en-US" sz="2400" i="1">
                <a:latin typeface="Gabriola" panose="04040605051002020D02" pitchFamily="82" charset="0"/>
                <a:sym typeface="Symbol" panose="05050102010706020507" pitchFamily="18" charset="2"/>
              </a:rPr>
              <a:t></a:t>
            </a:r>
            <a:r>
              <a:rPr lang="en-US" altLang="en-US" sz="2400">
                <a:latin typeface="Gabriola" panose="04040605051002020D02" pitchFamily="82" charset="0"/>
                <a:sym typeface="Symbol" panose="05050102010706020507" pitchFamily="18" charset="2"/>
              </a:rPr>
              <a:t>) is </a:t>
            </a:r>
            <a:r>
              <a:rPr lang="en-US" altLang="en-US" sz="2400" i="1">
                <a:latin typeface="Gabriola" panose="04040605051002020D02" pitchFamily="82" charset="0"/>
                <a:sym typeface="Symbol" panose="05050102010706020507" pitchFamily="18" charset="2"/>
              </a:rPr>
              <a:t></a:t>
            </a:r>
            <a:r>
              <a:rPr lang="en-US" altLang="en-US" sz="2400" baseline="-25000">
                <a:latin typeface="Gabriola" panose="04040605051002020D02" pitchFamily="82" charset="0"/>
                <a:sym typeface="Symbol" panose="05050102010706020507" pitchFamily="18" charset="2"/>
              </a:rPr>
              <a:t>n</a:t>
            </a:r>
            <a:r>
              <a:rPr lang="en-US" altLang="en-US" sz="2400">
                <a:latin typeface="Gabriola" panose="04040605051002020D02" pitchFamily="82" charset="0"/>
                <a:sym typeface="Symbol" panose="05050102010706020507" pitchFamily="18" charset="2"/>
              </a:rPr>
              <a:t>.  </a:t>
            </a:r>
          </a:p>
          <a:p>
            <a:pPr eaLnBrk="1" hangingPunct="1">
              <a:buFontTx/>
              <a:buNone/>
            </a:pPr>
            <a:r>
              <a:rPr lang="en-US" altLang="en-US" sz="2400">
                <a:latin typeface="Gabriola" panose="04040605051002020D02" pitchFamily="82" charset="0"/>
                <a:sym typeface="Symbol" panose="05050102010706020507" pitchFamily="18" charset="2"/>
              </a:rPr>
              <a:t>From the mobility </a:t>
            </a:r>
            <a:r>
              <a:rPr lang="en-US" altLang="en-US" sz="2400" i="1">
                <a:latin typeface="Gabriola" panose="04040605051002020D02" pitchFamily="82" charset="0"/>
                <a:sym typeface="Symbol" panose="05050102010706020507" pitchFamily="18" charset="2"/>
              </a:rPr>
              <a:t>vs.</a:t>
            </a:r>
            <a:r>
              <a:rPr lang="en-US" altLang="en-US" sz="2400">
                <a:latin typeface="Gabriola" panose="04040605051002020D02" pitchFamily="82" charset="0"/>
                <a:sym typeface="Symbol" panose="05050102010706020507" pitchFamily="18" charset="2"/>
              </a:rPr>
              <a:t> temperature curve for 10</a:t>
            </a:r>
            <a:r>
              <a:rPr lang="en-US" altLang="en-US" sz="2400" baseline="30000">
                <a:latin typeface="Gabriola" panose="04040605051002020D02" pitchFamily="82" charset="0"/>
                <a:sym typeface="Symbol" panose="05050102010706020507" pitchFamily="18" charset="2"/>
              </a:rPr>
              <a:t>17 </a:t>
            </a:r>
            <a:r>
              <a:rPr lang="en-US" altLang="en-US" sz="2400">
                <a:latin typeface="Gabriola" panose="04040605051002020D02" pitchFamily="82" charset="0"/>
                <a:sym typeface="Symbol" panose="05050102010706020507" pitchFamily="18" charset="2"/>
              </a:rPr>
              <a:t>cm</a:t>
            </a:r>
            <a:r>
              <a:rPr lang="en-US" altLang="en-US" sz="2400" baseline="30000">
                <a:latin typeface="Gabriola" panose="04040605051002020D02" pitchFamily="82" charset="0"/>
                <a:sym typeface="Symbol" panose="05050102010706020507" pitchFamily="18" charset="2"/>
              </a:rPr>
              <a:t>-3</a:t>
            </a:r>
            <a:r>
              <a:rPr lang="en-US" altLang="en-US" sz="2400">
                <a:latin typeface="Gabriola" panose="04040605051002020D02" pitchFamily="82" charset="0"/>
                <a:sym typeface="Symbol" panose="05050102010706020507" pitchFamily="18" charset="2"/>
              </a:rPr>
              <a:t>, we find that </a:t>
            </a:r>
            <a:r>
              <a:rPr lang="en-US" altLang="en-US" sz="2400" i="1">
                <a:latin typeface="Gabriola" panose="04040605051002020D02" pitchFamily="82" charset="0"/>
                <a:sym typeface="Symbol" panose="05050102010706020507" pitchFamily="18" charset="2"/>
              </a:rPr>
              <a:t></a:t>
            </a:r>
            <a:r>
              <a:rPr lang="en-US" altLang="en-US" sz="2400" baseline="-25000">
                <a:latin typeface="Gabriola" panose="04040605051002020D02" pitchFamily="82" charset="0"/>
                <a:sym typeface="Symbol" panose="05050102010706020507" pitchFamily="18" charset="2"/>
              </a:rPr>
              <a:t>n </a:t>
            </a:r>
            <a:r>
              <a:rPr lang="en-US" altLang="en-US" sz="2400">
                <a:latin typeface="Gabriola" panose="04040605051002020D02" pitchFamily="82" charset="0"/>
                <a:sym typeface="Symbol" panose="05050102010706020507" pitchFamily="18" charset="2"/>
              </a:rPr>
              <a:t>decreases from </a:t>
            </a:r>
            <a:r>
              <a:rPr lang="en-US" altLang="en-US" sz="2400" b="1">
                <a:latin typeface="Gabriola" panose="04040605051002020D02" pitchFamily="82" charset="0"/>
                <a:sym typeface="Symbol" panose="05050102010706020507" pitchFamily="18" charset="2"/>
              </a:rPr>
              <a:t>770</a:t>
            </a:r>
            <a:r>
              <a:rPr lang="en-US" altLang="en-US" sz="2400">
                <a:latin typeface="Gabriola" panose="04040605051002020D02" pitchFamily="82" charset="0"/>
                <a:sym typeface="Symbol" panose="05050102010706020507" pitchFamily="18" charset="2"/>
              </a:rPr>
              <a:t> at 300K to </a:t>
            </a:r>
            <a:r>
              <a:rPr lang="en-US" altLang="en-US" sz="2400" b="1">
                <a:latin typeface="Gabriola" panose="04040605051002020D02" pitchFamily="82" charset="0"/>
                <a:sym typeface="Symbol" panose="05050102010706020507" pitchFamily="18" charset="2"/>
              </a:rPr>
              <a:t>400</a:t>
            </a:r>
            <a:r>
              <a:rPr lang="en-US" altLang="en-US" sz="2400">
                <a:latin typeface="Gabriola" panose="04040605051002020D02" pitchFamily="82" charset="0"/>
                <a:sym typeface="Symbol" panose="05050102010706020507" pitchFamily="18" charset="2"/>
              </a:rPr>
              <a:t> at 400K.  </a:t>
            </a:r>
          </a:p>
          <a:p>
            <a:pPr eaLnBrk="1" hangingPunct="1">
              <a:buFontTx/>
              <a:buNone/>
            </a:pPr>
            <a:endParaRPr lang="en-US" altLang="en-US" sz="2400">
              <a:sym typeface="Symbol" panose="05050102010706020507" pitchFamily="18" charset="2"/>
            </a:endParaRPr>
          </a:p>
          <a:p>
            <a:pPr eaLnBrk="1" hangingPunct="1">
              <a:buFontTx/>
              <a:buNone/>
            </a:pPr>
            <a:r>
              <a:rPr lang="en-US" altLang="en-US" sz="2400">
                <a:latin typeface="Gabriola" panose="04040605051002020D02" pitchFamily="82" charset="0"/>
                <a:sym typeface="Symbol" panose="05050102010706020507" pitchFamily="18" charset="2"/>
              </a:rPr>
              <a:t>         Thus, </a:t>
            </a:r>
            <a:r>
              <a:rPr lang="en-US" altLang="en-US" sz="2400">
                <a:sym typeface="Symbol" panose="05050102010706020507" pitchFamily="18" charset="2"/>
              </a:rPr>
              <a:t> </a:t>
            </a:r>
            <a:r>
              <a:rPr lang="en-US" altLang="en-US" sz="2400">
                <a:latin typeface="Gabriola" panose="04040605051002020D02" pitchFamily="82" charset="0"/>
                <a:sym typeface="Symbol" panose="05050102010706020507" pitchFamily="18" charset="2"/>
              </a:rPr>
              <a:t>increases by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AF13790-3947-4D58-798E-708D8E13DC94}"/>
              </a:ext>
            </a:extLst>
          </p:cNvPr>
          <p:cNvSpPr>
            <a:spLocks noGrp="1"/>
          </p:cNvSpPr>
          <p:nvPr>
            <p:ph type="title"/>
          </p:nvPr>
        </p:nvSpPr>
        <p:spPr>
          <a:xfrm>
            <a:off x="228600" y="76200"/>
            <a:ext cx="8458200" cy="1143000"/>
          </a:xfrm>
        </p:spPr>
        <p:txBody>
          <a:bodyPr/>
          <a:lstStyle/>
          <a:p>
            <a:r>
              <a:rPr lang="en-US" altLang="en-US">
                <a:solidFill>
                  <a:srgbClr val="C00000"/>
                </a:solidFill>
                <a:latin typeface="Gabriola" panose="04040605051002020D02" pitchFamily="82" charset="0"/>
              </a:rPr>
              <a:t>Summary of Charge carriers in Semiconductors</a:t>
            </a:r>
          </a:p>
        </p:txBody>
      </p:sp>
      <p:sp>
        <p:nvSpPr>
          <p:cNvPr id="258051" name="Rectangle 3">
            <a:extLst>
              <a:ext uri="{FF2B5EF4-FFF2-40B4-BE49-F238E27FC236}">
                <a16:creationId xmlns:a16="http://schemas.microsoft.com/office/drawing/2014/main" id="{A22CB3BC-9A8D-387D-C792-D55116C856AC}"/>
              </a:ext>
            </a:extLst>
          </p:cNvPr>
          <p:cNvSpPr>
            <a:spLocks noGrp="1" noChangeArrowheads="1"/>
          </p:cNvSpPr>
          <p:nvPr>
            <p:ph idx="1"/>
          </p:nvPr>
        </p:nvSpPr>
        <p:spPr>
          <a:xfrm>
            <a:off x="304800" y="1295400"/>
            <a:ext cx="8686800" cy="4830763"/>
          </a:xfrm>
        </p:spPr>
        <p:txBody>
          <a:bodyPr/>
          <a:lstStyle/>
          <a:p>
            <a:pPr>
              <a:buFont typeface="Arial" charset="0"/>
              <a:buChar char="•"/>
              <a:defRPr/>
            </a:pPr>
            <a:r>
              <a:rPr lang="en-US" sz="2800" dirty="0">
                <a:latin typeface="Gabriola" panose="04040605051002020D02" pitchFamily="82" charset="0"/>
              </a:rPr>
              <a:t>Electrons and holes can be considered as quasi-classical particles with effective mass</a:t>
            </a:r>
            <a:r>
              <a:rPr lang="en-US" sz="2800" dirty="0">
                <a:latin typeface="+mj-lt"/>
              </a:rPr>
              <a:t> </a:t>
            </a:r>
            <a:r>
              <a:rPr lang="en-US" sz="2800" i="1" dirty="0">
                <a:latin typeface="+mj-lt"/>
              </a:rPr>
              <a:t>m</a:t>
            </a:r>
            <a:r>
              <a:rPr lang="en-US" sz="2800" dirty="0">
                <a:latin typeface="+mj-lt"/>
              </a:rPr>
              <a:t>*</a:t>
            </a:r>
          </a:p>
          <a:p>
            <a:pPr>
              <a:spcBef>
                <a:spcPts val="1800"/>
              </a:spcBef>
              <a:buFont typeface="Arial" charset="0"/>
              <a:buChar char="•"/>
              <a:defRPr/>
            </a:pPr>
            <a:r>
              <a:rPr lang="en-US" sz="2800" dirty="0">
                <a:latin typeface="Gabriola" panose="04040605051002020D02" pitchFamily="82" charset="0"/>
              </a:rPr>
              <a:t>In the presence of an electric field </a:t>
            </a:r>
            <a:r>
              <a:rPr lang="en-US" sz="2800" b="1" dirty="0">
                <a:latin typeface="Gabriola" panose="04040605051002020D02" pitchFamily="82" charset="0"/>
              </a:rPr>
              <a:t>E</a:t>
            </a:r>
            <a:r>
              <a:rPr lang="en-US" sz="2800" dirty="0">
                <a:latin typeface="Gabriola" panose="04040605051002020D02" pitchFamily="82" charset="0"/>
              </a:rPr>
              <a:t>, carriers move with </a:t>
            </a:r>
            <a:r>
              <a:rPr lang="en-US" sz="2800" b="1" dirty="0">
                <a:latin typeface="Gabriola" panose="04040605051002020D02" pitchFamily="82" charset="0"/>
              </a:rPr>
              <a:t>average drift velocity</a:t>
            </a:r>
            <a:r>
              <a:rPr lang="en-US" sz="2800" b="1" dirty="0">
                <a:latin typeface="+mj-lt"/>
              </a:rPr>
              <a:t> </a:t>
            </a:r>
            <a:r>
              <a:rPr lang="en-US" sz="2800" b="1" dirty="0" err="1">
                <a:latin typeface="+mj-lt"/>
              </a:rPr>
              <a:t>v</a:t>
            </a:r>
            <a:r>
              <a:rPr lang="en-US" sz="2800" b="1" baseline="-25000" dirty="0" err="1">
                <a:latin typeface="+mj-lt"/>
              </a:rPr>
              <a:t>d</a:t>
            </a:r>
            <a:r>
              <a:rPr lang="en-US" sz="2800" b="1" dirty="0">
                <a:latin typeface="+mj-lt"/>
              </a:rPr>
              <a:t> = </a:t>
            </a:r>
            <a:r>
              <a:rPr lang="en-US" sz="2800" b="1" i="1" dirty="0" err="1">
                <a:latin typeface="Symbol" pitchFamily="18" charset="2"/>
              </a:rPr>
              <a:t>m</a:t>
            </a:r>
            <a:r>
              <a:rPr lang="en-US" sz="2800" b="1" dirty="0" err="1">
                <a:latin typeface="Script MT Bold"/>
              </a:rPr>
              <a:t>E</a:t>
            </a:r>
            <a:r>
              <a:rPr lang="en-US" sz="2800" b="1" dirty="0">
                <a:latin typeface="Script MT Bold"/>
              </a:rPr>
              <a:t> </a:t>
            </a:r>
            <a:r>
              <a:rPr lang="en-US" sz="2800" b="1" dirty="0">
                <a:latin typeface="+mj-lt"/>
              </a:rPr>
              <a:t>, </a:t>
            </a:r>
            <a:r>
              <a:rPr lang="en-US" sz="2800" b="1" i="1" dirty="0">
                <a:latin typeface="Symbol" pitchFamily="18" charset="2"/>
              </a:rPr>
              <a:t>m</a:t>
            </a:r>
            <a:r>
              <a:rPr lang="en-US" sz="2800" b="1" dirty="0">
                <a:latin typeface="+mj-lt"/>
              </a:rPr>
              <a:t> </a:t>
            </a:r>
            <a:r>
              <a:rPr lang="en-US" sz="2800" b="1" dirty="0">
                <a:latin typeface="Gabriola" panose="04040605051002020D02" pitchFamily="82" charset="0"/>
              </a:rPr>
              <a:t>is the carrier mobility</a:t>
            </a:r>
          </a:p>
          <a:p>
            <a:pPr lvl="1">
              <a:lnSpc>
                <a:spcPct val="80000"/>
              </a:lnSpc>
              <a:buFont typeface="Arial" charset="0"/>
              <a:buChar char="–"/>
              <a:defRPr/>
            </a:pPr>
            <a:r>
              <a:rPr lang="en-US" sz="2000" b="1" dirty="0">
                <a:latin typeface="Gabriola" panose="04040605051002020D02" pitchFamily="82" charset="0"/>
              </a:rPr>
              <a:t>Mobility decreases with the increasing </a:t>
            </a:r>
            <a:r>
              <a:rPr lang="en-US" sz="2000" b="1" u="sng" dirty="0">
                <a:latin typeface="Gabriola" panose="04040605051002020D02" pitchFamily="82" charset="0"/>
              </a:rPr>
              <a:t>total concentration of ionized dopants </a:t>
            </a:r>
          </a:p>
          <a:p>
            <a:pPr lvl="1">
              <a:lnSpc>
                <a:spcPct val="80000"/>
              </a:lnSpc>
              <a:buFont typeface="Arial" charset="0"/>
              <a:buChar char="–"/>
              <a:defRPr/>
            </a:pPr>
            <a:r>
              <a:rPr lang="en-US" sz="2000" b="1" dirty="0">
                <a:latin typeface="Gabriola" panose="04040605051002020D02" pitchFamily="82" charset="0"/>
              </a:rPr>
              <a:t>Mobility is dependent on temperature</a:t>
            </a:r>
          </a:p>
          <a:p>
            <a:pPr lvl="2">
              <a:lnSpc>
                <a:spcPct val="80000"/>
              </a:lnSpc>
              <a:buFont typeface="Arial" charset="0"/>
              <a:buChar char="•"/>
              <a:defRPr/>
            </a:pPr>
            <a:r>
              <a:rPr lang="en-US" sz="2000" dirty="0">
                <a:latin typeface="Gabriola" panose="04040605051002020D02" pitchFamily="82" charset="0"/>
              </a:rPr>
              <a:t>decreases with increasing </a:t>
            </a:r>
            <a:r>
              <a:rPr lang="en-US" sz="2000" i="1" dirty="0">
                <a:latin typeface="Gabriola" panose="04040605051002020D02" pitchFamily="82" charset="0"/>
              </a:rPr>
              <a:t>T</a:t>
            </a:r>
            <a:r>
              <a:rPr lang="en-US" sz="2000" dirty="0">
                <a:latin typeface="Gabriola" panose="04040605051002020D02" pitchFamily="82" charset="0"/>
              </a:rPr>
              <a:t> if lattice scattering is dominant</a:t>
            </a:r>
          </a:p>
          <a:p>
            <a:pPr lvl="2">
              <a:lnSpc>
                <a:spcPct val="80000"/>
              </a:lnSpc>
              <a:buFont typeface="Arial" charset="0"/>
              <a:buChar char="•"/>
              <a:defRPr/>
            </a:pPr>
            <a:r>
              <a:rPr lang="en-US" sz="2000" dirty="0">
                <a:latin typeface="Gabriola" panose="04040605051002020D02" pitchFamily="82" charset="0"/>
              </a:rPr>
              <a:t>decreases with decreasing </a:t>
            </a:r>
            <a:r>
              <a:rPr lang="en-US" sz="2000" i="1" dirty="0">
                <a:latin typeface="Gabriola" panose="04040605051002020D02" pitchFamily="82" charset="0"/>
              </a:rPr>
              <a:t>T</a:t>
            </a:r>
            <a:r>
              <a:rPr lang="en-US" sz="2000" dirty="0">
                <a:latin typeface="Gabriola" panose="04040605051002020D02" pitchFamily="82" charset="0"/>
              </a:rPr>
              <a:t> if impurity scattering is dominant </a:t>
            </a:r>
          </a:p>
          <a:p>
            <a:pPr>
              <a:lnSpc>
                <a:spcPct val="80000"/>
              </a:lnSpc>
              <a:spcBef>
                <a:spcPts val="1800"/>
              </a:spcBef>
              <a:buFont typeface="Arial" charset="0"/>
              <a:buChar char="•"/>
              <a:defRPr/>
            </a:pPr>
            <a:r>
              <a:rPr lang="en-US" sz="2800" dirty="0">
                <a:latin typeface="Gabriola" panose="04040605051002020D02" pitchFamily="82" charset="0"/>
              </a:rPr>
              <a:t>The conductivity and the resistivity of a semiconductor is dependent on its mobile charge carrier concentrations and mobilities</a:t>
            </a:r>
          </a:p>
        </p:txBody>
      </p:sp>
      <p:graphicFrame>
        <p:nvGraphicFramePr>
          <p:cNvPr id="32772" name="Object 1">
            <a:extLst>
              <a:ext uri="{FF2B5EF4-FFF2-40B4-BE49-F238E27FC236}">
                <a16:creationId xmlns:a16="http://schemas.microsoft.com/office/drawing/2014/main" id="{45B58EF9-1989-21CB-2732-B5771634B1A0}"/>
              </a:ext>
            </a:extLst>
          </p:cNvPr>
          <p:cNvGraphicFramePr>
            <a:graphicFrameLocks noChangeAspect="1"/>
          </p:cNvGraphicFramePr>
          <p:nvPr/>
        </p:nvGraphicFramePr>
        <p:xfrm>
          <a:off x="3352800" y="5791200"/>
          <a:ext cx="2438400" cy="569913"/>
        </p:xfrm>
        <a:graphic>
          <a:graphicData uri="http://schemas.openxmlformats.org/presentationml/2006/ole">
            <mc:AlternateContent xmlns:mc="http://schemas.openxmlformats.org/markup-compatibility/2006">
              <mc:Choice xmlns:v="urn:schemas-microsoft-com:vml" Requires="v">
                <p:oleObj spid="_x0000_s16385" name="Equation" r:id="rId3" imgW="1054100" imgH="241300" progId="Equation.3">
                  <p:embed/>
                </p:oleObj>
              </mc:Choice>
              <mc:Fallback>
                <p:oleObj name="Equation" r:id="rId3" imgW="1054100" imgH="241300" progId="Equation.3">
                  <p:embed/>
                  <p:pic>
                    <p:nvPicPr>
                      <p:cNvPr id="32772" name="Object 1">
                        <a:extLst>
                          <a:ext uri="{FF2B5EF4-FFF2-40B4-BE49-F238E27FC236}">
                            <a16:creationId xmlns:a16="http://schemas.microsoft.com/office/drawing/2014/main" id="{45B58EF9-1989-21CB-2732-B5771634B1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791200"/>
                        <a:ext cx="24384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32773" name="Object 2">
            <a:extLst>
              <a:ext uri="{FF2B5EF4-FFF2-40B4-BE49-F238E27FC236}">
                <a16:creationId xmlns:a16="http://schemas.microsoft.com/office/drawing/2014/main" id="{ECEE83B3-CF97-FC2B-9EDF-A52744F9531E}"/>
              </a:ext>
            </a:extLst>
          </p:cNvPr>
          <p:cNvGraphicFramePr>
            <a:graphicFrameLocks noChangeAspect="1"/>
          </p:cNvGraphicFramePr>
          <p:nvPr/>
        </p:nvGraphicFramePr>
        <p:xfrm>
          <a:off x="6762750" y="5659438"/>
          <a:ext cx="1314450" cy="741362"/>
        </p:xfrm>
        <a:graphic>
          <a:graphicData uri="http://schemas.openxmlformats.org/presentationml/2006/ole">
            <mc:AlternateContent xmlns:mc="http://schemas.openxmlformats.org/markup-compatibility/2006">
              <mc:Choice xmlns:v="urn:schemas-microsoft-com:vml" Requires="v">
                <p:oleObj spid="_x0000_s16386" name="Equation" r:id="rId5" imgW="507780" imgH="304668" progId="Equation.3">
                  <p:embed/>
                </p:oleObj>
              </mc:Choice>
              <mc:Fallback>
                <p:oleObj name="Equation" r:id="rId5" imgW="507780" imgH="304668" progId="Equation.3">
                  <p:embed/>
                  <p:pic>
                    <p:nvPicPr>
                      <p:cNvPr id="32773" name="Object 2">
                        <a:extLst>
                          <a:ext uri="{FF2B5EF4-FFF2-40B4-BE49-F238E27FC236}">
                            <a16:creationId xmlns:a16="http://schemas.microsoft.com/office/drawing/2014/main" id="{ECEE83B3-CF97-FC2B-9EDF-A52744F953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2750" y="5659438"/>
                        <a:ext cx="1314450"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a:extLst>
              <a:ext uri="{FF2B5EF4-FFF2-40B4-BE49-F238E27FC236}">
                <a16:creationId xmlns:a16="http://schemas.microsoft.com/office/drawing/2014/main" id="{2BCE0F05-E4CD-A522-91D0-228FB280D22E}"/>
              </a:ext>
            </a:extLst>
          </p:cNvPr>
          <p:cNvSpPr>
            <a:spLocks noGrp="1"/>
          </p:cNvSpPr>
          <p:nvPr>
            <p:ph type="title"/>
          </p:nvPr>
        </p:nvSpPr>
        <p:spPr/>
        <p:txBody>
          <a:bodyPr/>
          <a:lstStyle/>
          <a:p>
            <a:r>
              <a:rPr lang="en-US" altLang="en-US">
                <a:solidFill>
                  <a:srgbClr val="C00000"/>
                </a:solidFill>
                <a:latin typeface="Gabriola" panose="04040605051002020D02" pitchFamily="82" charset="0"/>
              </a:rPr>
              <a:t>Diffusion</a:t>
            </a:r>
          </a:p>
        </p:txBody>
      </p:sp>
      <p:graphicFrame>
        <p:nvGraphicFramePr>
          <p:cNvPr id="33795" name="Object 3">
            <a:extLst>
              <a:ext uri="{FF2B5EF4-FFF2-40B4-BE49-F238E27FC236}">
                <a16:creationId xmlns:a16="http://schemas.microsoft.com/office/drawing/2014/main" id="{4D2CD913-CF83-9D15-37A1-93A03691CA14}"/>
              </a:ext>
            </a:extLst>
          </p:cNvPr>
          <p:cNvGraphicFramePr>
            <a:graphicFrameLocks noChangeAspect="1"/>
          </p:cNvGraphicFramePr>
          <p:nvPr/>
        </p:nvGraphicFramePr>
        <p:xfrm>
          <a:off x="1295400" y="2362200"/>
          <a:ext cx="6488113" cy="3784600"/>
        </p:xfrm>
        <a:graphic>
          <a:graphicData uri="http://schemas.openxmlformats.org/presentationml/2006/ole">
            <mc:AlternateContent xmlns:mc="http://schemas.openxmlformats.org/markup-compatibility/2006">
              <mc:Choice xmlns:v="urn:schemas-microsoft-com:vml" Requires="v">
                <p:oleObj spid="_x0000_s17409" name="Bitmap Image" r:id="rId3" imgW="6885714" imgH="4019048" progId="Paint.Picture">
                  <p:embed/>
                </p:oleObj>
              </mc:Choice>
              <mc:Fallback>
                <p:oleObj name="Bitmap Image" r:id="rId3" imgW="6885714" imgH="4019048" progId="Paint.Picture">
                  <p:embed/>
                  <p:pic>
                    <p:nvPicPr>
                      <p:cNvPr id="33795" name="Object 3">
                        <a:extLst>
                          <a:ext uri="{FF2B5EF4-FFF2-40B4-BE49-F238E27FC236}">
                            <a16:creationId xmlns:a16="http://schemas.microsoft.com/office/drawing/2014/main" id="{4D2CD913-CF83-9D15-37A1-93A03691C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362200"/>
                        <a:ext cx="648811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6" name="Text Box 4">
            <a:extLst>
              <a:ext uri="{FF2B5EF4-FFF2-40B4-BE49-F238E27FC236}">
                <a16:creationId xmlns:a16="http://schemas.microsoft.com/office/drawing/2014/main" id="{574B0DB6-A4D7-3FDA-7AF3-8A77C5037C4E}"/>
              </a:ext>
            </a:extLst>
          </p:cNvPr>
          <p:cNvSpPr txBox="1">
            <a:spLocks noChangeArrowheads="1"/>
          </p:cNvSpPr>
          <p:nvPr/>
        </p:nvSpPr>
        <p:spPr bwMode="auto">
          <a:xfrm>
            <a:off x="457200" y="1379538"/>
            <a:ext cx="82296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rgbClr val="000000"/>
                </a:solidFill>
                <a:latin typeface="Gabriola" panose="04040605051002020D02" pitchFamily="82" charset="0"/>
              </a:rPr>
              <a:t>Particles diffuse from regions of higher concentration to regions of lower concentration region, due to random thermal motion.</a:t>
            </a:r>
            <a:endParaRPr lang="en-US" altLang="en-US" sz="2800" i="1">
              <a:solidFill>
                <a:srgbClr val="000000"/>
              </a:solidFill>
              <a:latin typeface="Gabriola" panose="04040605051002020D02" pitchFamily="82" charset="0"/>
            </a:endParaRPr>
          </a:p>
        </p:txBody>
      </p:sp>
      <p:sp>
        <p:nvSpPr>
          <p:cNvPr id="33797" name="TextBox 10">
            <a:extLst>
              <a:ext uri="{FF2B5EF4-FFF2-40B4-BE49-F238E27FC236}">
                <a16:creationId xmlns:a16="http://schemas.microsoft.com/office/drawing/2014/main" id="{9633CE2D-A5FE-1297-EB33-DF29C7690A89}"/>
              </a:ext>
            </a:extLst>
          </p:cNvPr>
          <p:cNvSpPr txBox="1">
            <a:spLocks noChangeArrowheads="1"/>
          </p:cNvSpPr>
          <p:nvPr/>
        </p:nvSpPr>
        <p:spPr bwMode="auto">
          <a:xfrm>
            <a:off x="3886200" y="6477000"/>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1F954FD3-D645-4890-B53E-D6C5CA394C6E}" type="slidenum">
              <a:rPr lang="en-US" altLang="en-US" sz="1400">
                <a:solidFill>
                  <a:srgbClr val="000000"/>
                </a:solidFill>
              </a:rPr>
              <a:pPr eaLnBrk="1" hangingPunct="1">
                <a:spcBef>
                  <a:spcPct val="0"/>
                </a:spcBef>
                <a:buFontTx/>
                <a:buNone/>
              </a:pPr>
              <a:t>26</a:t>
            </a:fld>
            <a:endParaRPr lang="en-US" altLang="en-US" sz="14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489F2EB-6997-79CE-B585-FFBB8B0AB17C}"/>
              </a:ext>
            </a:extLst>
          </p:cNvPr>
          <p:cNvSpPr>
            <a:spLocks noGrp="1"/>
          </p:cNvSpPr>
          <p:nvPr>
            <p:ph type="title"/>
          </p:nvPr>
        </p:nvSpPr>
        <p:spPr/>
        <p:txBody>
          <a:bodyPr/>
          <a:lstStyle/>
          <a:p>
            <a:r>
              <a:rPr lang="en-US" altLang="en-US">
                <a:solidFill>
                  <a:srgbClr val="C00000"/>
                </a:solidFill>
                <a:latin typeface="Gabriola" panose="04040605051002020D02" pitchFamily="82" charset="0"/>
              </a:rPr>
              <a:t>1-D Diffusion Example</a:t>
            </a:r>
          </a:p>
        </p:txBody>
      </p:sp>
      <p:sp>
        <p:nvSpPr>
          <p:cNvPr id="34819" name="Rectangle 3">
            <a:extLst>
              <a:ext uri="{FF2B5EF4-FFF2-40B4-BE49-F238E27FC236}">
                <a16:creationId xmlns:a16="http://schemas.microsoft.com/office/drawing/2014/main" id="{B788A70D-39C8-26EA-998D-5BD6F1BA44E8}"/>
              </a:ext>
            </a:extLst>
          </p:cNvPr>
          <p:cNvSpPr>
            <a:spLocks noGrp="1"/>
          </p:cNvSpPr>
          <p:nvPr>
            <p:ph idx="1"/>
          </p:nvPr>
        </p:nvSpPr>
        <p:spPr>
          <a:xfrm>
            <a:off x="457200" y="1295400"/>
            <a:ext cx="5257800" cy="4830763"/>
          </a:xfrm>
        </p:spPr>
        <p:txBody>
          <a:bodyPr/>
          <a:lstStyle/>
          <a:p>
            <a:r>
              <a:rPr lang="en-US" altLang="en-US" sz="2800">
                <a:latin typeface="Gabriola" panose="04040605051002020D02" pitchFamily="82" charset="0"/>
              </a:rPr>
              <a:t>Thermal motion causes particles to move into an adjacent compartment every </a:t>
            </a:r>
            <a:r>
              <a:rPr lang="en-US" altLang="en-US" sz="2800" i="1">
                <a:latin typeface="Gabriola" panose="04040605051002020D02" pitchFamily="82" charset="0"/>
              </a:rPr>
              <a:t>t</a:t>
            </a:r>
            <a:r>
              <a:rPr lang="en-US" altLang="en-US" sz="2800">
                <a:latin typeface="Gabriola" panose="04040605051002020D02" pitchFamily="82" charset="0"/>
              </a:rPr>
              <a:t> seconds</a:t>
            </a:r>
          </a:p>
          <a:p>
            <a:pPr lvl="1"/>
            <a:r>
              <a:rPr lang="en-US" altLang="en-US">
                <a:latin typeface="Gabriola" panose="04040605051002020D02" pitchFamily="82" charset="0"/>
              </a:rPr>
              <a:t>Each particle has an equal probability of jumping to the left or jumping to the right.</a:t>
            </a:r>
          </a:p>
        </p:txBody>
      </p:sp>
      <p:sp>
        <p:nvSpPr>
          <p:cNvPr id="34820" name="TextBox 6">
            <a:extLst>
              <a:ext uri="{FF2B5EF4-FFF2-40B4-BE49-F238E27FC236}">
                <a16:creationId xmlns:a16="http://schemas.microsoft.com/office/drawing/2014/main" id="{104E14DB-AE83-052F-FAF5-0A289F250C77}"/>
              </a:ext>
            </a:extLst>
          </p:cNvPr>
          <p:cNvSpPr txBox="1">
            <a:spLocks noChangeArrowheads="1"/>
          </p:cNvSpPr>
          <p:nvPr/>
        </p:nvSpPr>
        <p:spPr bwMode="auto">
          <a:xfrm>
            <a:off x="3886200" y="6477000"/>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9EE71CFE-AD54-474A-A426-ED1EA1CF9890}" type="slidenum">
              <a:rPr lang="en-US" altLang="en-US" sz="1400">
                <a:solidFill>
                  <a:srgbClr val="000000"/>
                </a:solidFill>
              </a:rPr>
              <a:pPr eaLnBrk="1" hangingPunct="1">
                <a:spcBef>
                  <a:spcPct val="0"/>
                </a:spcBef>
                <a:buFontTx/>
                <a:buNone/>
              </a:pPr>
              <a:t>27</a:t>
            </a:fld>
            <a:endParaRPr lang="en-US" altLang="en-US" sz="1400">
              <a:solidFill>
                <a:srgbClr val="000000"/>
              </a:solidFill>
            </a:endParaRPr>
          </a:p>
        </p:txBody>
      </p:sp>
      <p:pic>
        <p:nvPicPr>
          <p:cNvPr id="34821" name="Picture 7">
            <a:extLst>
              <a:ext uri="{FF2B5EF4-FFF2-40B4-BE49-F238E27FC236}">
                <a16:creationId xmlns:a16="http://schemas.microsoft.com/office/drawing/2014/main" id="{CBC26822-4859-9959-DC89-9B80CAA31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219200"/>
            <a:ext cx="2667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9">
            <a:extLst>
              <a:ext uri="{FF2B5EF4-FFF2-40B4-BE49-F238E27FC236}">
                <a16:creationId xmlns:a16="http://schemas.microsoft.com/office/drawing/2014/main" id="{33B92B56-C1AA-B0F9-58C2-F24750F66DC1}"/>
              </a:ext>
            </a:extLst>
          </p:cNvPr>
          <p:cNvSpPr>
            <a:spLocks noGrp="1"/>
          </p:cNvSpPr>
          <p:nvPr>
            <p:ph type="title"/>
          </p:nvPr>
        </p:nvSpPr>
        <p:spPr/>
        <p:txBody>
          <a:bodyPr/>
          <a:lstStyle/>
          <a:p>
            <a:r>
              <a:rPr lang="en-US" altLang="en-US">
                <a:solidFill>
                  <a:srgbClr val="C00000"/>
                </a:solidFill>
                <a:latin typeface="Gabriola" panose="04040605051002020D02" pitchFamily="82" charset="0"/>
              </a:rPr>
              <a:t>Diffusion Current</a:t>
            </a:r>
          </a:p>
        </p:txBody>
      </p:sp>
      <p:sp>
        <p:nvSpPr>
          <p:cNvPr id="35843" name="Text Box 2">
            <a:extLst>
              <a:ext uri="{FF2B5EF4-FFF2-40B4-BE49-F238E27FC236}">
                <a16:creationId xmlns:a16="http://schemas.microsoft.com/office/drawing/2014/main" id="{32F61423-B823-C109-77A7-BA4EAD30282C}"/>
              </a:ext>
            </a:extLst>
          </p:cNvPr>
          <p:cNvSpPr txBox="1">
            <a:spLocks noChangeArrowheads="1"/>
          </p:cNvSpPr>
          <p:nvPr/>
        </p:nvSpPr>
        <p:spPr bwMode="auto">
          <a:xfrm>
            <a:off x="2727325" y="52387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800" b="1" i="1">
              <a:solidFill>
                <a:srgbClr val="000000"/>
              </a:solidFill>
            </a:endParaRPr>
          </a:p>
        </p:txBody>
      </p:sp>
      <p:graphicFrame>
        <p:nvGraphicFramePr>
          <p:cNvPr id="35844" name="Object 3">
            <a:extLst>
              <a:ext uri="{FF2B5EF4-FFF2-40B4-BE49-F238E27FC236}">
                <a16:creationId xmlns:a16="http://schemas.microsoft.com/office/drawing/2014/main" id="{29CC5E12-74AD-5EBE-FED5-B7E7DC3EA9C3}"/>
              </a:ext>
            </a:extLst>
          </p:cNvPr>
          <p:cNvGraphicFramePr>
            <a:graphicFrameLocks noChangeAspect="1"/>
          </p:cNvGraphicFramePr>
          <p:nvPr/>
        </p:nvGraphicFramePr>
        <p:xfrm>
          <a:off x="1708150" y="1219200"/>
          <a:ext cx="2122488" cy="868363"/>
        </p:xfrm>
        <a:graphic>
          <a:graphicData uri="http://schemas.openxmlformats.org/presentationml/2006/ole">
            <mc:AlternateContent xmlns:mc="http://schemas.openxmlformats.org/markup-compatibility/2006">
              <mc:Choice xmlns:v="urn:schemas-microsoft-com:vml" Requires="v">
                <p:oleObj spid="_x0000_s18433" name="Equation" r:id="rId4" imgW="965200" imgH="393700" progId="Equation.3">
                  <p:embed/>
                </p:oleObj>
              </mc:Choice>
              <mc:Fallback>
                <p:oleObj name="Equation" r:id="rId4" imgW="965200" imgH="393700" progId="Equation.3">
                  <p:embed/>
                  <p:pic>
                    <p:nvPicPr>
                      <p:cNvPr id="35844" name="Object 3">
                        <a:extLst>
                          <a:ext uri="{FF2B5EF4-FFF2-40B4-BE49-F238E27FC236}">
                            <a16:creationId xmlns:a16="http://schemas.microsoft.com/office/drawing/2014/main" id="{29CC5E12-74AD-5EBE-FED5-B7E7DC3EA9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8150" y="1219200"/>
                        <a:ext cx="2122488"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4">
            <a:extLst>
              <a:ext uri="{FF2B5EF4-FFF2-40B4-BE49-F238E27FC236}">
                <a16:creationId xmlns:a16="http://schemas.microsoft.com/office/drawing/2014/main" id="{A25C7C9D-F10B-184B-E1BC-60D3FD7694D1}"/>
              </a:ext>
            </a:extLst>
          </p:cNvPr>
          <p:cNvGraphicFramePr>
            <a:graphicFrameLocks noChangeAspect="1"/>
          </p:cNvGraphicFramePr>
          <p:nvPr/>
        </p:nvGraphicFramePr>
        <p:xfrm>
          <a:off x="5300663" y="1219200"/>
          <a:ext cx="2395537" cy="884238"/>
        </p:xfrm>
        <a:graphic>
          <a:graphicData uri="http://schemas.openxmlformats.org/presentationml/2006/ole">
            <mc:AlternateContent xmlns:mc="http://schemas.openxmlformats.org/markup-compatibility/2006">
              <mc:Choice xmlns:v="urn:schemas-microsoft-com:vml" Requires="v">
                <p:oleObj spid="_x0000_s18434" name="Equation" r:id="rId6" imgW="1066337" imgH="393529" progId="Equation.3">
                  <p:embed/>
                </p:oleObj>
              </mc:Choice>
              <mc:Fallback>
                <p:oleObj name="Equation" r:id="rId6" imgW="1066337" imgH="393529" progId="Equation.3">
                  <p:embed/>
                  <p:pic>
                    <p:nvPicPr>
                      <p:cNvPr id="35845" name="Object 4">
                        <a:extLst>
                          <a:ext uri="{FF2B5EF4-FFF2-40B4-BE49-F238E27FC236}">
                            <a16:creationId xmlns:a16="http://schemas.microsoft.com/office/drawing/2014/main" id="{A25C7C9D-F10B-184B-E1BC-60D3FD7694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0663" y="1219200"/>
                        <a:ext cx="2395537"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5">
            <a:extLst>
              <a:ext uri="{FF2B5EF4-FFF2-40B4-BE49-F238E27FC236}">
                <a16:creationId xmlns:a16="http://schemas.microsoft.com/office/drawing/2014/main" id="{78EAF0D6-74E3-B9B8-FCA6-CF2B9F772B8F}"/>
              </a:ext>
            </a:extLst>
          </p:cNvPr>
          <p:cNvGraphicFramePr>
            <a:graphicFrameLocks noChangeAspect="1"/>
          </p:cNvGraphicFramePr>
          <p:nvPr/>
        </p:nvGraphicFramePr>
        <p:xfrm>
          <a:off x="1447800" y="2057400"/>
          <a:ext cx="6332538" cy="3567113"/>
        </p:xfrm>
        <a:graphic>
          <a:graphicData uri="http://schemas.openxmlformats.org/presentationml/2006/ole">
            <mc:AlternateContent xmlns:mc="http://schemas.openxmlformats.org/markup-compatibility/2006">
              <mc:Choice xmlns:v="urn:schemas-microsoft-com:vml" Requires="v">
                <p:oleObj spid="_x0000_s18435" name="Bitmap Image" r:id="rId8" imgW="7914286" imgH="4458322" progId="Paint.Picture">
                  <p:embed/>
                </p:oleObj>
              </mc:Choice>
              <mc:Fallback>
                <p:oleObj name="Bitmap Image" r:id="rId8" imgW="7914286" imgH="4458322" progId="Paint.Picture">
                  <p:embed/>
                  <p:pic>
                    <p:nvPicPr>
                      <p:cNvPr id="35846" name="Object 5">
                        <a:extLst>
                          <a:ext uri="{FF2B5EF4-FFF2-40B4-BE49-F238E27FC236}">
                            <a16:creationId xmlns:a16="http://schemas.microsoft.com/office/drawing/2014/main" id="{78EAF0D6-74E3-B9B8-FCA6-CF2B9F772B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2057400"/>
                        <a:ext cx="6332538" cy="356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7" name="Text Box 6">
            <a:extLst>
              <a:ext uri="{FF2B5EF4-FFF2-40B4-BE49-F238E27FC236}">
                <a16:creationId xmlns:a16="http://schemas.microsoft.com/office/drawing/2014/main" id="{7C3A01AD-E24D-4127-5ED0-62200147072B}"/>
              </a:ext>
            </a:extLst>
          </p:cNvPr>
          <p:cNvSpPr txBox="1">
            <a:spLocks noChangeArrowheads="1"/>
          </p:cNvSpPr>
          <p:nvPr/>
        </p:nvSpPr>
        <p:spPr bwMode="auto">
          <a:xfrm>
            <a:off x="1447800" y="5715000"/>
            <a:ext cx="46085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rgbClr val="000000"/>
                </a:solidFill>
                <a:latin typeface="Gabriola" panose="04040605051002020D02" pitchFamily="82" charset="0"/>
              </a:rPr>
              <a:t>D is the </a:t>
            </a:r>
            <a:r>
              <a:rPr lang="en-US" altLang="en-US" sz="2800" b="1">
                <a:solidFill>
                  <a:srgbClr val="000000"/>
                </a:solidFill>
                <a:latin typeface="Gabriola" panose="04040605051002020D02" pitchFamily="82" charset="0"/>
              </a:rPr>
              <a:t>diffusion constant</a:t>
            </a:r>
            <a:r>
              <a:rPr lang="en-US" altLang="en-US" sz="2800">
                <a:solidFill>
                  <a:srgbClr val="000000"/>
                </a:solidFill>
                <a:latin typeface="Gabriola" panose="04040605051002020D02" pitchFamily="82" charset="0"/>
              </a:rPr>
              <a:t>, or </a:t>
            </a:r>
            <a:r>
              <a:rPr lang="en-US" altLang="en-US" sz="2800" b="1">
                <a:solidFill>
                  <a:srgbClr val="000000"/>
                </a:solidFill>
                <a:latin typeface="Gabriola" panose="04040605051002020D02" pitchFamily="82" charset="0"/>
              </a:rPr>
              <a:t>diffusivity</a:t>
            </a:r>
            <a:r>
              <a:rPr lang="en-US" altLang="en-US" sz="2800">
                <a:solidFill>
                  <a:srgbClr val="000000"/>
                </a:solidFill>
                <a:latin typeface="Gabriola" panose="04040605051002020D02" pitchFamily="82" charset="0"/>
              </a:rPr>
              <a:t>.</a:t>
            </a:r>
          </a:p>
        </p:txBody>
      </p:sp>
      <p:sp>
        <p:nvSpPr>
          <p:cNvPr id="35848" name="TextBox 14">
            <a:extLst>
              <a:ext uri="{FF2B5EF4-FFF2-40B4-BE49-F238E27FC236}">
                <a16:creationId xmlns:a16="http://schemas.microsoft.com/office/drawing/2014/main" id="{BE779610-8A1F-9C81-FACF-4EF8C8FCF81D}"/>
              </a:ext>
            </a:extLst>
          </p:cNvPr>
          <p:cNvSpPr txBox="1">
            <a:spLocks noChangeArrowheads="1"/>
          </p:cNvSpPr>
          <p:nvPr/>
        </p:nvSpPr>
        <p:spPr bwMode="auto">
          <a:xfrm>
            <a:off x="3886200" y="6477000"/>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B15498B3-3AE2-4320-B48C-08B62861C51D}" type="slidenum">
              <a:rPr lang="en-US" altLang="en-US" sz="1400">
                <a:solidFill>
                  <a:srgbClr val="000000"/>
                </a:solidFill>
              </a:rPr>
              <a:pPr eaLnBrk="1" hangingPunct="1">
                <a:spcBef>
                  <a:spcPct val="0"/>
                </a:spcBef>
                <a:buFontTx/>
                <a:buNone/>
              </a:pPr>
              <a:t>28</a:t>
            </a:fld>
            <a:endParaRPr lang="en-US" altLang="en-US" sz="1400">
              <a:solidFill>
                <a:srgbClr val="000000"/>
              </a:solidFill>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a:extLst>
              <a:ext uri="{FF2B5EF4-FFF2-40B4-BE49-F238E27FC236}">
                <a16:creationId xmlns:a16="http://schemas.microsoft.com/office/drawing/2014/main" id="{6F8963E0-5A67-3F93-AD3B-E05CE0A7A19F}"/>
              </a:ext>
            </a:extLst>
          </p:cNvPr>
          <p:cNvSpPr>
            <a:spLocks noGrp="1"/>
          </p:cNvSpPr>
          <p:nvPr>
            <p:ph type="title"/>
          </p:nvPr>
        </p:nvSpPr>
        <p:spPr/>
        <p:txBody>
          <a:bodyPr/>
          <a:lstStyle/>
          <a:p>
            <a:r>
              <a:rPr lang="en-US" altLang="en-US">
                <a:solidFill>
                  <a:srgbClr val="C00000"/>
                </a:solidFill>
                <a:latin typeface="Gabriola" panose="04040605051002020D02" pitchFamily="82" charset="0"/>
              </a:rPr>
              <a:t>Total Current</a:t>
            </a:r>
          </a:p>
        </p:txBody>
      </p:sp>
      <p:sp>
        <p:nvSpPr>
          <p:cNvPr id="36867" name="Text Box 2">
            <a:extLst>
              <a:ext uri="{FF2B5EF4-FFF2-40B4-BE49-F238E27FC236}">
                <a16:creationId xmlns:a16="http://schemas.microsoft.com/office/drawing/2014/main" id="{DE722366-8BC1-C358-1FAF-43B67CDFD168}"/>
              </a:ext>
            </a:extLst>
          </p:cNvPr>
          <p:cNvSpPr txBox="1">
            <a:spLocks noChangeArrowheads="1"/>
          </p:cNvSpPr>
          <p:nvPr/>
        </p:nvSpPr>
        <p:spPr bwMode="auto">
          <a:xfrm>
            <a:off x="990600" y="6858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800" b="1" i="1">
              <a:solidFill>
                <a:srgbClr val="000000"/>
              </a:solidFill>
              <a:latin typeface="Arial" panose="020B0604020202020204" pitchFamily="34" charset="0"/>
            </a:endParaRPr>
          </a:p>
        </p:txBody>
      </p:sp>
      <p:graphicFrame>
        <p:nvGraphicFramePr>
          <p:cNvPr id="36868" name="Object 4">
            <a:extLst>
              <a:ext uri="{FF2B5EF4-FFF2-40B4-BE49-F238E27FC236}">
                <a16:creationId xmlns:a16="http://schemas.microsoft.com/office/drawing/2014/main" id="{7FA82A97-8E49-9DFA-2FAE-31E3148F55A9}"/>
              </a:ext>
            </a:extLst>
          </p:cNvPr>
          <p:cNvGraphicFramePr>
            <a:graphicFrameLocks noChangeAspect="1"/>
          </p:cNvGraphicFramePr>
          <p:nvPr/>
        </p:nvGraphicFramePr>
        <p:xfrm>
          <a:off x="1736725" y="2676525"/>
          <a:ext cx="5661025" cy="981075"/>
        </p:xfrm>
        <a:graphic>
          <a:graphicData uri="http://schemas.openxmlformats.org/presentationml/2006/ole">
            <mc:AlternateContent xmlns:mc="http://schemas.openxmlformats.org/markup-compatibility/2006">
              <mc:Choice xmlns:v="urn:schemas-microsoft-com:vml" Requires="v">
                <p:oleObj spid="_x0000_s19457" name="Equation" r:id="rId3" imgW="2273300" imgH="393700" progId="Equation.3">
                  <p:embed/>
                </p:oleObj>
              </mc:Choice>
              <mc:Fallback>
                <p:oleObj name="Equation" r:id="rId3" imgW="2273300" imgH="393700" progId="Equation.3">
                  <p:embed/>
                  <p:pic>
                    <p:nvPicPr>
                      <p:cNvPr id="36868" name="Object 4">
                        <a:extLst>
                          <a:ext uri="{FF2B5EF4-FFF2-40B4-BE49-F238E27FC236}">
                            <a16:creationId xmlns:a16="http://schemas.microsoft.com/office/drawing/2014/main" id="{7FA82A97-8E49-9DFA-2FAE-31E3148F5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5" y="2676525"/>
                        <a:ext cx="5661025"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6">
            <a:extLst>
              <a:ext uri="{FF2B5EF4-FFF2-40B4-BE49-F238E27FC236}">
                <a16:creationId xmlns:a16="http://schemas.microsoft.com/office/drawing/2014/main" id="{261DDD25-E225-2F26-1B95-58E33E3B5B63}"/>
              </a:ext>
            </a:extLst>
          </p:cNvPr>
          <p:cNvGraphicFramePr>
            <a:graphicFrameLocks noChangeAspect="1"/>
          </p:cNvGraphicFramePr>
          <p:nvPr/>
        </p:nvGraphicFramePr>
        <p:xfrm>
          <a:off x="1616075" y="4114800"/>
          <a:ext cx="5810250" cy="984250"/>
        </p:xfrm>
        <a:graphic>
          <a:graphicData uri="http://schemas.openxmlformats.org/presentationml/2006/ole">
            <mc:AlternateContent xmlns:mc="http://schemas.openxmlformats.org/markup-compatibility/2006">
              <mc:Choice xmlns:v="urn:schemas-microsoft-com:vml" Requires="v">
                <p:oleObj spid="_x0000_s19458" name="Equation" r:id="rId5" imgW="2324100" imgH="393700" progId="Equation.3">
                  <p:embed/>
                </p:oleObj>
              </mc:Choice>
              <mc:Fallback>
                <p:oleObj name="Equation" r:id="rId5" imgW="2324100" imgH="393700" progId="Equation.3">
                  <p:embed/>
                  <p:pic>
                    <p:nvPicPr>
                      <p:cNvPr id="36869" name="Object 6">
                        <a:extLst>
                          <a:ext uri="{FF2B5EF4-FFF2-40B4-BE49-F238E27FC236}">
                            <a16:creationId xmlns:a16="http://schemas.microsoft.com/office/drawing/2014/main" id="{261DDD25-E225-2F26-1B95-58E33E3B5B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6075" y="4114800"/>
                        <a:ext cx="581025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0" name="TextBox 12">
            <a:extLst>
              <a:ext uri="{FF2B5EF4-FFF2-40B4-BE49-F238E27FC236}">
                <a16:creationId xmlns:a16="http://schemas.microsoft.com/office/drawing/2014/main" id="{DD2C384F-BDD6-AD9D-BF38-D22C36402ABC}"/>
              </a:ext>
            </a:extLst>
          </p:cNvPr>
          <p:cNvSpPr txBox="1">
            <a:spLocks noChangeArrowheads="1"/>
          </p:cNvSpPr>
          <p:nvPr/>
        </p:nvSpPr>
        <p:spPr bwMode="auto">
          <a:xfrm>
            <a:off x="3886200" y="6477000"/>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C60C5A08-6432-400D-8ACB-4B8B1027068C}" type="slidenum">
              <a:rPr lang="en-US" altLang="en-US" sz="1400">
                <a:solidFill>
                  <a:srgbClr val="000000"/>
                </a:solidFill>
              </a:rPr>
              <a:pPr eaLnBrk="1" hangingPunct="1">
                <a:spcBef>
                  <a:spcPct val="0"/>
                </a:spcBef>
                <a:buFontTx/>
                <a:buNone/>
              </a:pPr>
              <a:t>29</a:t>
            </a:fld>
            <a:endParaRPr lang="en-US" altLang="en-US" sz="1400">
              <a:solidFill>
                <a:srgbClr val="000000"/>
              </a:solidFill>
            </a:endParaRPr>
          </a:p>
        </p:txBody>
      </p:sp>
      <p:graphicFrame>
        <p:nvGraphicFramePr>
          <p:cNvPr id="36871" name="Object 1">
            <a:extLst>
              <a:ext uri="{FF2B5EF4-FFF2-40B4-BE49-F238E27FC236}">
                <a16:creationId xmlns:a16="http://schemas.microsoft.com/office/drawing/2014/main" id="{7CDFBB9A-E2A2-22F7-707F-8ABAFEF9AD5A}"/>
              </a:ext>
            </a:extLst>
          </p:cNvPr>
          <p:cNvGraphicFramePr>
            <a:graphicFrameLocks noChangeAspect="1"/>
          </p:cNvGraphicFramePr>
          <p:nvPr/>
        </p:nvGraphicFramePr>
        <p:xfrm>
          <a:off x="3382963" y="1562100"/>
          <a:ext cx="2301875" cy="754063"/>
        </p:xfrm>
        <a:graphic>
          <a:graphicData uri="http://schemas.openxmlformats.org/presentationml/2006/ole">
            <mc:AlternateContent xmlns:mc="http://schemas.openxmlformats.org/markup-compatibility/2006">
              <mc:Choice xmlns:v="urn:schemas-microsoft-com:vml" Requires="v">
                <p:oleObj spid="_x0000_s19459" name="Equation" r:id="rId7" imgW="736600" imgH="241300" progId="Equation.3">
                  <p:embed/>
                </p:oleObj>
              </mc:Choice>
              <mc:Fallback>
                <p:oleObj name="Equation" r:id="rId7" imgW="736600" imgH="241300" progId="Equation.3">
                  <p:embed/>
                  <p:pic>
                    <p:nvPicPr>
                      <p:cNvPr id="36871" name="Object 1">
                        <a:extLst>
                          <a:ext uri="{FF2B5EF4-FFF2-40B4-BE49-F238E27FC236}">
                            <a16:creationId xmlns:a16="http://schemas.microsoft.com/office/drawing/2014/main" id="{7CDFBB9A-E2A2-22F7-707F-8ABAFEF9AD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2963" y="1562100"/>
                        <a:ext cx="2301875" cy="7540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4C5587B7-3B6A-EECA-2A05-BE2E5639A512}"/>
                  </a:ext>
                </a:extLst>
              </p14:cNvPr>
              <p14:cNvContentPartPr/>
              <p14:nvPr/>
            </p14:nvContentPartPr>
            <p14:xfrm>
              <a:off x="1492920" y="178920"/>
              <a:ext cx="7284240" cy="6657120"/>
            </p14:xfrm>
          </p:contentPart>
        </mc:Choice>
        <mc:Fallback xmlns="">
          <p:pic>
            <p:nvPicPr>
              <p:cNvPr id="2" name="Ink 1">
                <a:extLst>
                  <a:ext uri="{FF2B5EF4-FFF2-40B4-BE49-F238E27FC236}">
                    <a16:creationId xmlns:a16="http://schemas.microsoft.com/office/drawing/2014/main" id="{4C5587B7-3B6A-EECA-2A05-BE2E5639A512}"/>
                  </a:ext>
                </a:extLst>
              </p:cNvPr>
              <p:cNvPicPr/>
              <p:nvPr/>
            </p:nvPicPr>
            <p:blipFill>
              <a:blip r:embed="rId10"/>
              <a:stretch>
                <a:fillRect/>
              </a:stretch>
            </p:blipFill>
            <p:spPr>
              <a:xfrm>
                <a:off x="1483560" y="169560"/>
                <a:ext cx="7302960" cy="66758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7A2D2CC-171B-8A30-860D-7D7AD8ED4D03}"/>
              </a:ext>
            </a:extLst>
          </p:cNvPr>
          <p:cNvSpPr>
            <a:spLocks noGrp="1"/>
          </p:cNvSpPr>
          <p:nvPr>
            <p:ph type="title"/>
          </p:nvPr>
        </p:nvSpPr>
        <p:spPr/>
        <p:txBody>
          <a:bodyPr/>
          <a:lstStyle/>
          <a:p>
            <a:r>
              <a:rPr lang="en-US" altLang="en-US" sz="4000">
                <a:solidFill>
                  <a:srgbClr val="C00000"/>
                </a:solidFill>
                <a:latin typeface="Gabriola" panose="04040605051002020D02" pitchFamily="82" charset="0"/>
              </a:rPr>
              <a:t>Electrons as Moving Particles</a:t>
            </a:r>
          </a:p>
        </p:txBody>
      </p:sp>
      <p:pic>
        <p:nvPicPr>
          <p:cNvPr id="9219" name="Picture 3" descr="meff">
            <a:extLst>
              <a:ext uri="{FF2B5EF4-FFF2-40B4-BE49-F238E27FC236}">
                <a16:creationId xmlns:a16="http://schemas.microsoft.com/office/drawing/2014/main" id="{A94800C3-85DE-C1C4-7A32-6BA97E9D9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5953"/>
          <a:stretch>
            <a:fillRect/>
          </a:stretch>
        </p:blipFill>
        <p:spPr bwMode="auto">
          <a:xfrm>
            <a:off x="1365250" y="1754188"/>
            <a:ext cx="61785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44" name="Text Box 4">
            <a:extLst>
              <a:ext uri="{FF2B5EF4-FFF2-40B4-BE49-F238E27FC236}">
                <a16:creationId xmlns:a16="http://schemas.microsoft.com/office/drawing/2014/main" id="{43C1B06D-C4D2-D557-F4F9-4CF5F2353370}"/>
              </a:ext>
            </a:extLst>
          </p:cNvPr>
          <p:cNvSpPr txBox="1">
            <a:spLocks noChangeArrowheads="1"/>
          </p:cNvSpPr>
          <p:nvPr/>
        </p:nvSpPr>
        <p:spPr bwMode="auto">
          <a:xfrm>
            <a:off x="1676400" y="4071938"/>
            <a:ext cx="2317750" cy="523875"/>
          </a:xfrm>
          <a:prstGeom prst="rect">
            <a:avLst/>
          </a:prstGeom>
          <a:noFill/>
          <a:ln>
            <a:noFill/>
          </a:ln>
          <a:effectLst/>
        </p:spPr>
        <p:txBody>
          <a:bodyPr wrap="none">
            <a:spAutoFit/>
          </a:bodyPr>
          <a:lstStyle/>
          <a:p>
            <a:pPr eaLnBrk="1" hangingPunct="1">
              <a:defRPr/>
            </a:pPr>
            <a:r>
              <a:rPr lang="en-US" sz="2800" i="1" dirty="0">
                <a:latin typeface="+mj-lt"/>
              </a:rPr>
              <a:t>F</a:t>
            </a:r>
            <a:r>
              <a:rPr lang="en-US" sz="2800" dirty="0">
                <a:latin typeface="+mj-lt"/>
              </a:rPr>
              <a:t> = (-</a:t>
            </a:r>
            <a:r>
              <a:rPr lang="en-US" sz="2800" i="1" dirty="0">
                <a:latin typeface="+mj-lt"/>
              </a:rPr>
              <a:t>q</a:t>
            </a:r>
            <a:r>
              <a:rPr lang="en-US" sz="2800" dirty="0">
                <a:latin typeface="+mj-lt"/>
              </a:rPr>
              <a:t>)</a:t>
            </a:r>
            <a:r>
              <a:rPr lang="en-US" sz="2800" b="1" dirty="0">
                <a:latin typeface="Script MT Bold"/>
              </a:rPr>
              <a:t>E</a:t>
            </a:r>
            <a:r>
              <a:rPr lang="en-US" sz="2800" b="1" dirty="0">
                <a:latin typeface="+mj-lt"/>
              </a:rPr>
              <a:t> </a:t>
            </a:r>
            <a:r>
              <a:rPr lang="en-US" sz="2800" dirty="0">
                <a:latin typeface="+mj-lt"/>
              </a:rPr>
              <a:t>= </a:t>
            </a:r>
            <a:r>
              <a:rPr lang="en-US" sz="2800" i="1" dirty="0">
                <a:latin typeface="+mj-lt"/>
              </a:rPr>
              <a:t>m</a:t>
            </a:r>
            <a:r>
              <a:rPr lang="en-US" sz="2800" baseline="-25000" dirty="0">
                <a:latin typeface="+mj-lt"/>
              </a:rPr>
              <a:t>o</a:t>
            </a:r>
            <a:r>
              <a:rPr lang="en-US" sz="2800" i="1" dirty="0">
                <a:latin typeface="+mj-lt"/>
              </a:rPr>
              <a:t>a</a:t>
            </a:r>
          </a:p>
        </p:txBody>
      </p:sp>
      <p:sp>
        <p:nvSpPr>
          <p:cNvPr id="266245" name="Text Box 5">
            <a:extLst>
              <a:ext uri="{FF2B5EF4-FFF2-40B4-BE49-F238E27FC236}">
                <a16:creationId xmlns:a16="http://schemas.microsoft.com/office/drawing/2014/main" id="{5E683840-7F50-F324-7F1B-71D724634496}"/>
              </a:ext>
            </a:extLst>
          </p:cNvPr>
          <p:cNvSpPr txBox="1">
            <a:spLocks noChangeArrowheads="1"/>
          </p:cNvSpPr>
          <p:nvPr/>
        </p:nvSpPr>
        <p:spPr bwMode="auto">
          <a:xfrm>
            <a:off x="4832350" y="4114800"/>
            <a:ext cx="2640013" cy="1446213"/>
          </a:xfrm>
          <a:prstGeom prst="rect">
            <a:avLst/>
          </a:prstGeom>
          <a:noFill/>
          <a:ln>
            <a:noFill/>
          </a:ln>
          <a:effectLst/>
        </p:spPr>
        <p:txBody>
          <a:bodyPr wrap="none">
            <a:spAutoFit/>
          </a:bodyPr>
          <a:lstStyle/>
          <a:p>
            <a:pPr eaLnBrk="1" hangingPunct="1">
              <a:defRPr/>
            </a:pPr>
            <a:r>
              <a:rPr lang="en-US" sz="2800" i="1" dirty="0">
                <a:latin typeface="+mj-lt"/>
              </a:rPr>
              <a:t>F</a:t>
            </a:r>
            <a:r>
              <a:rPr lang="en-US" sz="2800" dirty="0">
                <a:latin typeface="+mj-lt"/>
              </a:rPr>
              <a:t> = (-</a:t>
            </a:r>
            <a:r>
              <a:rPr lang="en-US" sz="2800" i="1" dirty="0">
                <a:latin typeface="+mj-lt"/>
              </a:rPr>
              <a:t>q</a:t>
            </a:r>
            <a:r>
              <a:rPr lang="en-US" sz="2800" dirty="0">
                <a:latin typeface="+mj-lt"/>
              </a:rPr>
              <a:t>)</a:t>
            </a:r>
            <a:r>
              <a:rPr lang="en-US" sz="2800" b="1" dirty="0">
                <a:latin typeface="Script MT Bold"/>
              </a:rPr>
              <a:t>E</a:t>
            </a:r>
            <a:r>
              <a:rPr lang="en-US" sz="2800" b="1" dirty="0">
                <a:latin typeface="+mj-lt"/>
              </a:rPr>
              <a:t> </a:t>
            </a:r>
            <a:r>
              <a:rPr lang="en-US" sz="2800" dirty="0">
                <a:latin typeface="+mj-lt"/>
              </a:rPr>
              <a:t>= </a:t>
            </a:r>
            <a:r>
              <a:rPr lang="en-US" sz="2800" i="1" dirty="0" err="1">
                <a:latin typeface="+mj-lt"/>
              </a:rPr>
              <a:t>m</a:t>
            </a:r>
            <a:r>
              <a:rPr lang="en-US" sz="2800" baseline="-25000" dirty="0" err="1">
                <a:latin typeface="+mj-lt"/>
              </a:rPr>
              <a:t>n</a:t>
            </a:r>
            <a:r>
              <a:rPr lang="en-US" sz="2800" i="1" dirty="0">
                <a:latin typeface="+mj-lt"/>
              </a:rPr>
              <a:t>*a</a:t>
            </a:r>
          </a:p>
          <a:p>
            <a:pPr eaLnBrk="1" hangingPunct="1">
              <a:spcBef>
                <a:spcPct val="50000"/>
              </a:spcBef>
              <a:defRPr/>
            </a:pPr>
            <a:r>
              <a:rPr lang="en-US" sz="2400" dirty="0">
                <a:latin typeface="Gabriola" panose="04040605051002020D02" pitchFamily="82" charset="0"/>
              </a:rPr>
              <a:t>where </a:t>
            </a:r>
            <a:r>
              <a:rPr lang="en-US" sz="2400" dirty="0" err="1">
                <a:latin typeface="Gabriola" panose="04040605051002020D02" pitchFamily="82" charset="0"/>
              </a:rPr>
              <a:t>m</a:t>
            </a:r>
            <a:r>
              <a:rPr lang="en-US" sz="2400" baseline="-25000" dirty="0" err="1">
                <a:latin typeface="Gabriola" panose="04040605051002020D02" pitchFamily="82" charset="0"/>
              </a:rPr>
              <a:t>n</a:t>
            </a:r>
            <a:r>
              <a:rPr lang="en-US" sz="2400" dirty="0">
                <a:latin typeface="Gabriola" panose="04040605051002020D02" pitchFamily="82" charset="0"/>
              </a:rPr>
              <a:t>* is the </a:t>
            </a:r>
          </a:p>
          <a:p>
            <a:pPr eaLnBrk="1" hangingPunct="1">
              <a:defRPr/>
            </a:pPr>
            <a:r>
              <a:rPr lang="en-US" sz="2400" b="1" dirty="0">
                <a:latin typeface="Gabriola" panose="04040605051002020D02" pitchFamily="82" charset="0"/>
              </a:rPr>
              <a:t>conductivity effective mass</a:t>
            </a:r>
          </a:p>
        </p:txBody>
      </p:sp>
      <p:sp>
        <p:nvSpPr>
          <p:cNvPr id="9222" name="Text Box 6">
            <a:extLst>
              <a:ext uri="{FF2B5EF4-FFF2-40B4-BE49-F238E27FC236}">
                <a16:creationId xmlns:a16="http://schemas.microsoft.com/office/drawing/2014/main" id="{72E552BC-86C0-7DD9-F8C9-5F114871CD3A}"/>
              </a:ext>
            </a:extLst>
          </p:cNvPr>
          <p:cNvSpPr txBox="1">
            <a:spLocks noChangeArrowheads="1"/>
          </p:cNvSpPr>
          <p:nvPr/>
        </p:nvSpPr>
        <p:spPr bwMode="auto">
          <a:xfrm>
            <a:off x="2154238" y="1295400"/>
            <a:ext cx="1330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u="sng">
                <a:latin typeface="Gabriola" panose="04040605051002020D02" pitchFamily="82" charset="0"/>
              </a:rPr>
              <a:t>In vacuum</a:t>
            </a:r>
          </a:p>
        </p:txBody>
      </p:sp>
      <p:sp>
        <p:nvSpPr>
          <p:cNvPr id="9223" name="Text Box 7">
            <a:extLst>
              <a:ext uri="{FF2B5EF4-FFF2-40B4-BE49-F238E27FC236}">
                <a16:creationId xmlns:a16="http://schemas.microsoft.com/office/drawing/2014/main" id="{2799276A-4FFE-BC71-0F1D-30F890E9A530}"/>
              </a:ext>
            </a:extLst>
          </p:cNvPr>
          <p:cNvSpPr txBox="1">
            <a:spLocks noChangeArrowheads="1"/>
          </p:cNvSpPr>
          <p:nvPr/>
        </p:nvSpPr>
        <p:spPr bwMode="auto">
          <a:xfrm>
            <a:off x="4953000" y="1295400"/>
            <a:ext cx="18065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u="sng">
                <a:latin typeface="Gabriola" panose="04040605051002020D02" pitchFamily="82" charset="0"/>
              </a:rPr>
              <a:t>In semiconductor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4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62701BE-CB76-A4B3-2053-B313F05DB3F4}"/>
              </a:ext>
            </a:extLst>
          </p:cNvPr>
          <p:cNvSpPr>
            <a:spLocks noGrp="1"/>
          </p:cNvSpPr>
          <p:nvPr>
            <p:ph type="title"/>
          </p:nvPr>
        </p:nvSpPr>
        <p:spPr>
          <a:xfrm>
            <a:off x="0" y="76200"/>
            <a:ext cx="9144000" cy="1143000"/>
          </a:xfrm>
        </p:spPr>
        <p:txBody>
          <a:bodyPr/>
          <a:lstStyle/>
          <a:p>
            <a:r>
              <a:rPr lang="en-US" altLang="en-US">
                <a:solidFill>
                  <a:srgbClr val="C00000"/>
                </a:solidFill>
                <a:latin typeface="Gabriola" panose="04040605051002020D02" pitchFamily="82" charset="0"/>
              </a:rPr>
              <a:t>Non-Uniformly-Doped Semiconductor</a:t>
            </a:r>
          </a:p>
        </p:txBody>
      </p:sp>
      <p:sp>
        <p:nvSpPr>
          <p:cNvPr id="37891" name="Rectangle 3">
            <a:extLst>
              <a:ext uri="{FF2B5EF4-FFF2-40B4-BE49-F238E27FC236}">
                <a16:creationId xmlns:a16="http://schemas.microsoft.com/office/drawing/2014/main" id="{E48F2D63-9C26-9F50-C865-16D5F7C04183}"/>
              </a:ext>
            </a:extLst>
          </p:cNvPr>
          <p:cNvSpPr>
            <a:spLocks noGrp="1"/>
          </p:cNvSpPr>
          <p:nvPr>
            <p:ph idx="1"/>
          </p:nvPr>
        </p:nvSpPr>
        <p:spPr>
          <a:xfrm>
            <a:off x="381000" y="1295400"/>
            <a:ext cx="8458200" cy="2362200"/>
          </a:xfrm>
        </p:spPr>
        <p:txBody>
          <a:bodyPr/>
          <a:lstStyle/>
          <a:p>
            <a:r>
              <a:rPr lang="en-US" altLang="en-US" sz="2800">
                <a:latin typeface="Gabriola" panose="04040605051002020D02" pitchFamily="82" charset="0"/>
              </a:rPr>
              <a:t>The position of </a:t>
            </a:r>
            <a:r>
              <a:rPr lang="en-US" altLang="en-US" sz="2800" i="1">
                <a:latin typeface="Gabriola" panose="04040605051002020D02" pitchFamily="82" charset="0"/>
              </a:rPr>
              <a:t>E</a:t>
            </a:r>
            <a:r>
              <a:rPr lang="en-US" altLang="en-US" sz="2800" i="1" baseline="-25000">
                <a:latin typeface="Gabriola" panose="04040605051002020D02" pitchFamily="82" charset="0"/>
              </a:rPr>
              <a:t>F</a:t>
            </a:r>
            <a:r>
              <a:rPr lang="en-US" altLang="en-US" sz="2800">
                <a:latin typeface="Gabriola" panose="04040605051002020D02" pitchFamily="82" charset="0"/>
              </a:rPr>
              <a:t> relative to the band edges is determined by the carrier concentrations, which is determined by the net dopant concentration.</a:t>
            </a:r>
          </a:p>
          <a:p>
            <a:r>
              <a:rPr lang="en-US" altLang="en-US" sz="2800" b="1">
                <a:latin typeface="Gabriola" panose="04040605051002020D02" pitchFamily="82" charset="0"/>
              </a:rPr>
              <a:t>In equilibrium </a:t>
            </a:r>
            <a:r>
              <a:rPr lang="en-US" altLang="en-US" sz="2800" b="1" i="1">
                <a:latin typeface="Gabriola" panose="04040605051002020D02" pitchFamily="82" charset="0"/>
              </a:rPr>
              <a:t>E</a:t>
            </a:r>
            <a:r>
              <a:rPr lang="en-US" altLang="en-US" sz="2800" b="1" baseline="-25000">
                <a:latin typeface="Gabriola" panose="04040605051002020D02" pitchFamily="82" charset="0"/>
              </a:rPr>
              <a:t>F</a:t>
            </a:r>
            <a:r>
              <a:rPr lang="en-US" altLang="en-US" sz="2800" b="1">
                <a:latin typeface="Gabriola" panose="04040605051002020D02" pitchFamily="82" charset="0"/>
              </a:rPr>
              <a:t> is constant</a:t>
            </a:r>
            <a:r>
              <a:rPr lang="en-US" altLang="en-US" sz="2800">
                <a:latin typeface="Gabriola" panose="04040605051002020D02" pitchFamily="82" charset="0"/>
              </a:rPr>
              <a:t>; therefore, the band-edge energies vary with position in a non-uniformly doped semiconductor:</a:t>
            </a:r>
          </a:p>
        </p:txBody>
      </p:sp>
      <p:sp>
        <p:nvSpPr>
          <p:cNvPr id="37892" name="TextBox 29">
            <a:extLst>
              <a:ext uri="{FF2B5EF4-FFF2-40B4-BE49-F238E27FC236}">
                <a16:creationId xmlns:a16="http://schemas.microsoft.com/office/drawing/2014/main" id="{A2556D2C-EE88-4FAC-16FA-C2AE886BC9F6}"/>
              </a:ext>
            </a:extLst>
          </p:cNvPr>
          <p:cNvSpPr txBox="1">
            <a:spLocks noChangeArrowheads="1"/>
          </p:cNvSpPr>
          <p:nvPr/>
        </p:nvSpPr>
        <p:spPr bwMode="auto">
          <a:xfrm>
            <a:off x="3886200" y="6477000"/>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B039C209-AF84-4373-90DC-BF6DEA424D6E}" type="slidenum">
              <a:rPr lang="en-US" altLang="en-US" sz="1400">
                <a:solidFill>
                  <a:srgbClr val="000000"/>
                </a:solidFill>
              </a:rPr>
              <a:pPr eaLnBrk="1" hangingPunct="1">
                <a:spcBef>
                  <a:spcPct val="0"/>
                </a:spcBef>
                <a:buFontTx/>
                <a:buNone/>
              </a:pPr>
              <a:t>30</a:t>
            </a:fld>
            <a:endParaRPr lang="en-US" altLang="en-US" sz="1400">
              <a:solidFill>
                <a:srgbClr val="000000"/>
              </a:solidFill>
            </a:endParaRPr>
          </a:p>
        </p:txBody>
      </p:sp>
      <p:graphicFrame>
        <p:nvGraphicFramePr>
          <p:cNvPr id="37893" name="Object 9">
            <a:extLst>
              <a:ext uri="{FF2B5EF4-FFF2-40B4-BE49-F238E27FC236}">
                <a16:creationId xmlns:a16="http://schemas.microsoft.com/office/drawing/2014/main" id="{66C23AC9-5813-6093-66F5-067E2D160781}"/>
              </a:ext>
            </a:extLst>
          </p:cNvPr>
          <p:cNvGraphicFramePr>
            <a:graphicFrameLocks noChangeAspect="1"/>
          </p:cNvGraphicFramePr>
          <p:nvPr/>
        </p:nvGraphicFramePr>
        <p:xfrm>
          <a:off x="2349500" y="3810000"/>
          <a:ext cx="4332288" cy="2171700"/>
        </p:xfrm>
        <a:graphic>
          <a:graphicData uri="http://schemas.openxmlformats.org/presentationml/2006/ole">
            <mc:AlternateContent xmlns:mc="http://schemas.openxmlformats.org/markup-compatibility/2006">
              <mc:Choice xmlns:v="urn:schemas-microsoft-com:vml" Requires="v">
                <p:oleObj spid="_x0000_s20481" name="Bitmap Image" r:id="rId3" imgW="5143946" imgH="3962743" progId="Paint.Picture">
                  <p:embed/>
                </p:oleObj>
              </mc:Choice>
              <mc:Fallback>
                <p:oleObj name="Bitmap Image" r:id="rId3" imgW="5143946" imgH="3962743" progId="Paint.Picture">
                  <p:embed/>
                  <p:pic>
                    <p:nvPicPr>
                      <p:cNvPr id="37893" name="Object 9">
                        <a:extLst>
                          <a:ext uri="{FF2B5EF4-FFF2-40B4-BE49-F238E27FC236}">
                            <a16:creationId xmlns:a16="http://schemas.microsoft.com/office/drawing/2014/main" id="{66C23AC9-5813-6093-66F5-067E2D160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5192"/>
                      <a:stretch>
                        <a:fillRect/>
                      </a:stretch>
                    </p:blipFill>
                    <p:spPr bwMode="auto">
                      <a:xfrm>
                        <a:off x="2349500" y="3810000"/>
                        <a:ext cx="4332288"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4" name="Text Box 10">
            <a:extLst>
              <a:ext uri="{FF2B5EF4-FFF2-40B4-BE49-F238E27FC236}">
                <a16:creationId xmlns:a16="http://schemas.microsoft.com/office/drawing/2014/main" id="{6B600E36-FF68-BAD6-8690-DE4568483FA0}"/>
              </a:ext>
            </a:extLst>
          </p:cNvPr>
          <p:cNvSpPr txBox="1">
            <a:spLocks noChangeArrowheads="1"/>
          </p:cNvSpPr>
          <p:nvPr/>
        </p:nvSpPr>
        <p:spPr bwMode="auto">
          <a:xfrm>
            <a:off x="6126163" y="5346700"/>
            <a:ext cx="668337"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i="1">
                <a:solidFill>
                  <a:srgbClr val="000000"/>
                </a:solidFill>
              </a:rPr>
              <a:t>E</a:t>
            </a:r>
            <a:r>
              <a:rPr lang="en-US" altLang="en-US" sz="2000" b="1" baseline="-25000">
                <a:solidFill>
                  <a:srgbClr val="000000"/>
                </a:solidFill>
              </a:rPr>
              <a:t>v</a:t>
            </a:r>
            <a:r>
              <a:rPr lang="en-US" altLang="en-US" sz="2000" b="1">
                <a:solidFill>
                  <a:srgbClr val="000000"/>
                </a:solidFill>
              </a:rPr>
              <a:t>(</a:t>
            </a:r>
            <a:r>
              <a:rPr lang="en-US" altLang="en-US" sz="2000" b="1" i="1">
                <a:solidFill>
                  <a:srgbClr val="000000"/>
                </a:solidFill>
              </a:rPr>
              <a:t>x</a:t>
            </a:r>
            <a:r>
              <a:rPr lang="en-US" altLang="en-US" sz="2000" b="1">
                <a:solidFill>
                  <a:srgbClr val="000000"/>
                </a:solidFill>
              </a:rPr>
              <a:t>)</a:t>
            </a:r>
          </a:p>
        </p:txBody>
      </p:sp>
      <p:sp>
        <p:nvSpPr>
          <p:cNvPr id="37895" name="Text Box 11">
            <a:extLst>
              <a:ext uri="{FF2B5EF4-FFF2-40B4-BE49-F238E27FC236}">
                <a16:creationId xmlns:a16="http://schemas.microsoft.com/office/drawing/2014/main" id="{13E337A9-6B54-63D2-72B8-C10FF93E5D8F}"/>
              </a:ext>
            </a:extLst>
          </p:cNvPr>
          <p:cNvSpPr txBox="1">
            <a:spLocks noChangeArrowheads="1"/>
          </p:cNvSpPr>
          <p:nvPr/>
        </p:nvSpPr>
        <p:spPr bwMode="auto">
          <a:xfrm>
            <a:off x="6116638" y="3846513"/>
            <a:ext cx="660400"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i="1">
                <a:solidFill>
                  <a:srgbClr val="000000"/>
                </a:solidFill>
              </a:rPr>
              <a:t>E</a:t>
            </a:r>
            <a:r>
              <a:rPr lang="en-US" altLang="en-US" sz="2000" b="1" baseline="-25000">
                <a:solidFill>
                  <a:srgbClr val="000000"/>
                </a:solidFill>
              </a:rPr>
              <a:t>c</a:t>
            </a:r>
            <a:r>
              <a:rPr lang="en-US" altLang="en-US" sz="2000" b="1">
                <a:solidFill>
                  <a:srgbClr val="000000"/>
                </a:solidFill>
              </a:rPr>
              <a:t>(</a:t>
            </a:r>
            <a:r>
              <a:rPr lang="en-US" altLang="en-US" sz="2000" b="1" i="1">
                <a:solidFill>
                  <a:srgbClr val="000000"/>
                </a:solidFill>
              </a:rPr>
              <a:t>x</a:t>
            </a:r>
            <a:r>
              <a:rPr lang="en-US" altLang="en-US" sz="2000" b="1">
                <a:solidFill>
                  <a:srgbClr val="000000"/>
                </a:solidFill>
              </a:rPr>
              <a:t>)</a:t>
            </a:r>
          </a:p>
        </p:txBody>
      </p:sp>
      <p:sp>
        <p:nvSpPr>
          <p:cNvPr id="37896" name="Text Box 12">
            <a:extLst>
              <a:ext uri="{FF2B5EF4-FFF2-40B4-BE49-F238E27FC236}">
                <a16:creationId xmlns:a16="http://schemas.microsoft.com/office/drawing/2014/main" id="{5FA11509-25AB-8D8A-331C-98F60DAB29C9}"/>
              </a:ext>
            </a:extLst>
          </p:cNvPr>
          <p:cNvSpPr txBox="1">
            <a:spLocks noChangeArrowheads="1"/>
          </p:cNvSpPr>
          <p:nvPr/>
        </p:nvSpPr>
        <p:spPr bwMode="auto">
          <a:xfrm>
            <a:off x="6135688" y="4432300"/>
            <a:ext cx="4699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i="1">
                <a:solidFill>
                  <a:srgbClr val="000000"/>
                </a:solidFill>
              </a:rPr>
              <a:t>E</a:t>
            </a:r>
            <a:r>
              <a:rPr lang="en-US" altLang="en-US" sz="2000" b="1" baseline="-25000">
                <a:solidFill>
                  <a:srgbClr val="000000"/>
                </a:solidFill>
              </a:rPr>
              <a:t>F</a:t>
            </a:r>
            <a:endParaRPr lang="en-US" altLang="en-US" sz="2000" b="1">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5A9123D1-7A7F-0599-3941-C5BF95F6ADF9}"/>
              </a:ext>
            </a:extLst>
          </p:cNvPr>
          <p:cNvSpPr>
            <a:spLocks noGrp="1"/>
          </p:cNvSpPr>
          <p:nvPr>
            <p:ph idx="1"/>
          </p:nvPr>
        </p:nvSpPr>
        <p:spPr>
          <a:xfrm>
            <a:off x="228600" y="1219200"/>
            <a:ext cx="8839200" cy="914400"/>
          </a:xfrm>
        </p:spPr>
        <p:txBody>
          <a:bodyPr/>
          <a:lstStyle/>
          <a:p>
            <a:pPr>
              <a:lnSpc>
                <a:spcPct val="110000"/>
              </a:lnSpc>
            </a:pPr>
            <a:r>
              <a:rPr lang="en-US" altLang="en-US" sz="2400" b="1">
                <a:latin typeface="Gabriola" panose="04040605051002020D02" pitchFamily="82" charset="0"/>
              </a:rPr>
              <a:t>The ratio of carrier densities at two points depends exponentially on the potential difference between these points:</a:t>
            </a:r>
          </a:p>
        </p:txBody>
      </p:sp>
      <p:graphicFrame>
        <p:nvGraphicFramePr>
          <p:cNvPr id="38915" name="Object 4">
            <a:extLst>
              <a:ext uri="{FF2B5EF4-FFF2-40B4-BE49-F238E27FC236}">
                <a16:creationId xmlns:a16="http://schemas.microsoft.com/office/drawing/2014/main" id="{06DA9829-C9A6-3C31-660D-D6253161791A}"/>
              </a:ext>
            </a:extLst>
          </p:cNvPr>
          <p:cNvGraphicFramePr>
            <a:graphicFrameLocks noChangeAspect="1"/>
          </p:cNvGraphicFramePr>
          <p:nvPr/>
        </p:nvGraphicFramePr>
        <p:xfrm>
          <a:off x="1663700" y="2135188"/>
          <a:ext cx="7175500" cy="4113212"/>
        </p:xfrm>
        <a:graphic>
          <a:graphicData uri="http://schemas.openxmlformats.org/presentationml/2006/ole">
            <mc:AlternateContent xmlns:mc="http://schemas.openxmlformats.org/markup-compatibility/2006">
              <mc:Choice xmlns:v="urn:schemas-microsoft-com:vml" Requires="v">
                <p:oleObj spid="_x0000_s21505" name="Equation" r:id="rId3" imgW="3467100" imgH="1981200" progId="Equation.3">
                  <p:embed/>
                </p:oleObj>
              </mc:Choice>
              <mc:Fallback>
                <p:oleObj name="Equation" r:id="rId3" imgW="3467100" imgH="1981200" progId="Equation.3">
                  <p:embed/>
                  <p:pic>
                    <p:nvPicPr>
                      <p:cNvPr id="38915" name="Object 4">
                        <a:extLst>
                          <a:ext uri="{FF2B5EF4-FFF2-40B4-BE49-F238E27FC236}">
                            <a16:creationId xmlns:a16="http://schemas.microsoft.com/office/drawing/2014/main" id="{06DA9829-C9A6-3C31-660D-D62531617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700" y="2135188"/>
                        <a:ext cx="7175500" cy="411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6" name="TextBox 9">
            <a:extLst>
              <a:ext uri="{FF2B5EF4-FFF2-40B4-BE49-F238E27FC236}">
                <a16:creationId xmlns:a16="http://schemas.microsoft.com/office/drawing/2014/main" id="{F9D6AB0D-9891-01E1-15AC-D40ADADFF9CB}"/>
              </a:ext>
            </a:extLst>
          </p:cNvPr>
          <p:cNvSpPr txBox="1">
            <a:spLocks noChangeArrowheads="1"/>
          </p:cNvSpPr>
          <p:nvPr/>
        </p:nvSpPr>
        <p:spPr bwMode="auto">
          <a:xfrm>
            <a:off x="3886200" y="6477000"/>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40D057D4-C980-467C-82F5-A27C6C71EB6B}" type="slidenum">
              <a:rPr lang="en-US" altLang="en-US" sz="1400">
                <a:solidFill>
                  <a:srgbClr val="000000"/>
                </a:solidFill>
              </a:rPr>
              <a:pPr eaLnBrk="1" hangingPunct="1">
                <a:spcBef>
                  <a:spcPct val="0"/>
                </a:spcBef>
                <a:buFontTx/>
                <a:buNone/>
              </a:pPr>
              <a:t>31</a:t>
            </a:fld>
            <a:endParaRPr lang="en-US" altLang="en-US" sz="1400">
              <a:solidFill>
                <a:srgbClr val="000000"/>
              </a:solidFill>
            </a:endParaRPr>
          </a:p>
        </p:txBody>
      </p:sp>
      <p:sp>
        <p:nvSpPr>
          <p:cNvPr id="38917" name="Rectangle 2">
            <a:extLst>
              <a:ext uri="{FF2B5EF4-FFF2-40B4-BE49-F238E27FC236}">
                <a16:creationId xmlns:a16="http://schemas.microsoft.com/office/drawing/2014/main" id="{F0CDBECA-A2B4-6D56-B501-4B695C1F54B7}"/>
              </a:ext>
            </a:extLst>
          </p:cNvPr>
          <p:cNvSpPr>
            <a:spLocks noGrp="1"/>
          </p:cNvSpPr>
          <p:nvPr>
            <p:ph type="title"/>
          </p:nvPr>
        </p:nvSpPr>
        <p:spPr>
          <a:xfrm>
            <a:off x="0" y="152400"/>
            <a:ext cx="9144000" cy="914400"/>
          </a:xfrm>
        </p:spPr>
        <p:txBody>
          <a:bodyPr/>
          <a:lstStyle/>
          <a:p>
            <a:r>
              <a:rPr lang="en-US" altLang="en-US">
                <a:solidFill>
                  <a:srgbClr val="C00000"/>
                </a:solidFill>
                <a:latin typeface="Gabriola" panose="04040605051002020D02" pitchFamily="82" charset="0"/>
              </a:rPr>
              <a:t>Potential Difference due to n(x), p(x)</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id="{B77599C9-2452-293E-2575-5EF114EE3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9203" r="8659"/>
          <a:stretch>
            <a:fillRect/>
          </a:stretch>
        </p:blipFill>
        <p:spPr bwMode="auto">
          <a:xfrm>
            <a:off x="723900" y="1905000"/>
            <a:ext cx="4152900" cy="167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9" name="Text Box 3">
            <a:extLst>
              <a:ext uri="{FF2B5EF4-FFF2-40B4-BE49-F238E27FC236}">
                <a16:creationId xmlns:a16="http://schemas.microsoft.com/office/drawing/2014/main" id="{15E593B0-4F15-DC5A-9F56-90E85C1216FF}"/>
              </a:ext>
            </a:extLst>
          </p:cNvPr>
          <p:cNvSpPr txBox="1">
            <a:spLocks noChangeArrowheads="1"/>
          </p:cNvSpPr>
          <p:nvPr/>
        </p:nvSpPr>
        <p:spPr bwMode="auto">
          <a:xfrm>
            <a:off x="1219200" y="533400"/>
            <a:ext cx="662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800" b="1" i="1">
              <a:solidFill>
                <a:srgbClr val="000000"/>
              </a:solidFill>
              <a:latin typeface="Arial" panose="020B0604020202020204" pitchFamily="34" charset="0"/>
            </a:endParaRPr>
          </a:p>
        </p:txBody>
      </p:sp>
      <p:graphicFrame>
        <p:nvGraphicFramePr>
          <p:cNvPr id="39940" name="Object 4">
            <a:extLst>
              <a:ext uri="{FF2B5EF4-FFF2-40B4-BE49-F238E27FC236}">
                <a16:creationId xmlns:a16="http://schemas.microsoft.com/office/drawing/2014/main" id="{0DA40DE6-E36B-12F3-D345-3FC067623CA4}"/>
              </a:ext>
            </a:extLst>
          </p:cNvPr>
          <p:cNvGraphicFramePr>
            <a:graphicFrameLocks noChangeAspect="1"/>
          </p:cNvGraphicFramePr>
          <p:nvPr/>
        </p:nvGraphicFramePr>
        <p:xfrm>
          <a:off x="5534025" y="2797175"/>
          <a:ext cx="3000375" cy="731838"/>
        </p:xfrm>
        <a:graphic>
          <a:graphicData uri="http://schemas.openxmlformats.org/presentationml/2006/ole">
            <mc:AlternateContent xmlns:mc="http://schemas.openxmlformats.org/markup-compatibility/2006">
              <mc:Choice xmlns:v="urn:schemas-microsoft-com:vml" Requires="v">
                <p:oleObj spid="_x0000_s22529" name="Equation" r:id="rId4" imgW="1612900" imgH="393700" progId="Equation.3">
                  <p:embed/>
                </p:oleObj>
              </mc:Choice>
              <mc:Fallback>
                <p:oleObj name="Equation" r:id="rId4" imgW="1612900" imgH="393700" progId="Equation.3">
                  <p:embed/>
                  <p:pic>
                    <p:nvPicPr>
                      <p:cNvPr id="39940" name="Object 4">
                        <a:extLst>
                          <a:ext uri="{FF2B5EF4-FFF2-40B4-BE49-F238E27FC236}">
                            <a16:creationId xmlns:a16="http://schemas.microsoft.com/office/drawing/2014/main" id="{0DA40DE6-E36B-12F3-D345-3FC067623C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4025" y="2797175"/>
                        <a:ext cx="3000375"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1" name="Object 5">
            <a:extLst>
              <a:ext uri="{FF2B5EF4-FFF2-40B4-BE49-F238E27FC236}">
                <a16:creationId xmlns:a16="http://schemas.microsoft.com/office/drawing/2014/main" id="{84C08F96-F44E-2D77-96B6-F772988B8002}"/>
              </a:ext>
            </a:extLst>
          </p:cNvPr>
          <p:cNvGraphicFramePr>
            <a:graphicFrameLocks noChangeAspect="1"/>
          </p:cNvGraphicFramePr>
          <p:nvPr/>
        </p:nvGraphicFramePr>
        <p:xfrm>
          <a:off x="5943600" y="3659188"/>
          <a:ext cx="1447800" cy="760412"/>
        </p:xfrm>
        <a:graphic>
          <a:graphicData uri="http://schemas.openxmlformats.org/presentationml/2006/ole">
            <mc:AlternateContent xmlns:mc="http://schemas.openxmlformats.org/markup-compatibility/2006">
              <mc:Choice xmlns:v="urn:schemas-microsoft-com:vml" Requires="v">
                <p:oleObj spid="_x0000_s22530" name="Equation" r:id="rId6" imgW="748975" imgH="393529" progId="Equation.3">
                  <p:embed/>
                </p:oleObj>
              </mc:Choice>
              <mc:Fallback>
                <p:oleObj name="Equation" r:id="rId6" imgW="748975" imgH="393529" progId="Equation.3">
                  <p:embed/>
                  <p:pic>
                    <p:nvPicPr>
                      <p:cNvPr id="39941" name="Object 5">
                        <a:extLst>
                          <a:ext uri="{FF2B5EF4-FFF2-40B4-BE49-F238E27FC236}">
                            <a16:creationId xmlns:a16="http://schemas.microsoft.com/office/drawing/2014/main" id="{84C08F96-F44E-2D77-96B6-F772988B80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3659188"/>
                        <a:ext cx="1447800"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Text Box 6">
            <a:extLst>
              <a:ext uri="{FF2B5EF4-FFF2-40B4-BE49-F238E27FC236}">
                <a16:creationId xmlns:a16="http://schemas.microsoft.com/office/drawing/2014/main" id="{2E204BBB-F8AD-EB94-1AAF-B6B876176FCC}"/>
              </a:ext>
            </a:extLst>
          </p:cNvPr>
          <p:cNvSpPr txBox="1">
            <a:spLocks noChangeArrowheads="1"/>
          </p:cNvSpPr>
          <p:nvPr/>
        </p:nvSpPr>
        <p:spPr bwMode="auto">
          <a:xfrm>
            <a:off x="5951538" y="2274888"/>
            <a:ext cx="23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i="1" baseline="30000">
                <a:solidFill>
                  <a:srgbClr val="000000"/>
                </a:solidFill>
                <a:latin typeface="Arial" panose="020B0604020202020204" pitchFamily="34" charset="0"/>
              </a:rPr>
              <a:t> </a:t>
            </a:r>
            <a:endParaRPr lang="en-US" altLang="en-US" sz="2400" i="1">
              <a:solidFill>
                <a:srgbClr val="000000"/>
              </a:solidFill>
              <a:latin typeface="Arial" panose="020B0604020202020204" pitchFamily="34" charset="0"/>
            </a:endParaRPr>
          </a:p>
        </p:txBody>
      </p:sp>
      <p:graphicFrame>
        <p:nvGraphicFramePr>
          <p:cNvPr id="39943" name="Object 7">
            <a:extLst>
              <a:ext uri="{FF2B5EF4-FFF2-40B4-BE49-F238E27FC236}">
                <a16:creationId xmlns:a16="http://schemas.microsoft.com/office/drawing/2014/main" id="{AA79E90F-E6ED-15B4-074E-54B5DDE57E73}"/>
              </a:ext>
            </a:extLst>
          </p:cNvPr>
          <p:cNvGraphicFramePr>
            <a:graphicFrameLocks noChangeAspect="1"/>
          </p:cNvGraphicFramePr>
          <p:nvPr/>
        </p:nvGraphicFramePr>
        <p:xfrm>
          <a:off x="5562600" y="2005013"/>
          <a:ext cx="2943225" cy="665162"/>
        </p:xfrm>
        <a:graphic>
          <a:graphicData uri="http://schemas.openxmlformats.org/presentationml/2006/ole">
            <mc:AlternateContent xmlns:mc="http://schemas.openxmlformats.org/markup-compatibility/2006">
              <mc:Choice xmlns:v="urn:schemas-microsoft-com:vml" Requires="v">
                <p:oleObj spid="_x0000_s22531" name="Equation" r:id="rId8" imgW="1066800" imgH="241300" progId="Equation.3">
                  <p:embed/>
                </p:oleObj>
              </mc:Choice>
              <mc:Fallback>
                <p:oleObj name="Equation" r:id="rId8" imgW="1066800" imgH="241300" progId="Equation.3">
                  <p:embed/>
                  <p:pic>
                    <p:nvPicPr>
                      <p:cNvPr id="39943" name="Object 7">
                        <a:extLst>
                          <a:ext uri="{FF2B5EF4-FFF2-40B4-BE49-F238E27FC236}">
                            <a16:creationId xmlns:a16="http://schemas.microsoft.com/office/drawing/2014/main" id="{AA79E90F-E6ED-15B4-074E-54B5DDE57E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2005013"/>
                        <a:ext cx="2943225"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4" name="Text Box 8">
            <a:extLst>
              <a:ext uri="{FF2B5EF4-FFF2-40B4-BE49-F238E27FC236}">
                <a16:creationId xmlns:a16="http://schemas.microsoft.com/office/drawing/2014/main" id="{9A2CA7F3-E760-9780-54E2-07C120BD93CA}"/>
              </a:ext>
            </a:extLst>
          </p:cNvPr>
          <p:cNvSpPr txBox="1">
            <a:spLocks noChangeArrowheads="1"/>
          </p:cNvSpPr>
          <p:nvPr/>
        </p:nvSpPr>
        <p:spPr bwMode="auto">
          <a:xfrm>
            <a:off x="533400" y="1371600"/>
            <a:ext cx="8305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000000"/>
                </a:solidFill>
                <a:latin typeface="Gabriola" panose="04040605051002020D02" pitchFamily="82" charset="0"/>
              </a:rPr>
              <a:t>Consider a piece of a non-uniformly doped semiconductor:</a:t>
            </a:r>
          </a:p>
        </p:txBody>
      </p:sp>
      <p:graphicFrame>
        <p:nvGraphicFramePr>
          <p:cNvPr id="39945" name="Object 9">
            <a:extLst>
              <a:ext uri="{FF2B5EF4-FFF2-40B4-BE49-F238E27FC236}">
                <a16:creationId xmlns:a16="http://schemas.microsoft.com/office/drawing/2014/main" id="{178D2DF1-BB0E-EAC5-0E19-7B5FB7E212BB}"/>
              </a:ext>
            </a:extLst>
          </p:cNvPr>
          <p:cNvGraphicFramePr>
            <a:graphicFrameLocks noChangeAspect="1"/>
          </p:cNvGraphicFramePr>
          <p:nvPr/>
        </p:nvGraphicFramePr>
        <p:xfrm>
          <a:off x="825500" y="3492500"/>
          <a:ext cx="4332288" cy="2171700"/>
        </p:xfrm>
        <a:graphic>
          <a:graphicData uri="http://schemas.openxmlformats.org/presentationml/2006/ole">
            <mc:AlternateContent xmlns:mc="http://schemas.openxmlformats.org/markup-compatibility/2006">
              <mc:Choice xmlns:v="urn:schemas-microsoft-com:vml" Requires="v">
                <p:oleObj spid="_x0000_s22532" name="Bitmap Image" r:id="rId10" imgW="5143946" imgH="3962743" progId="Paint.Picture">
                  <p:embed/>
                </p:oleObj>
              </mc:Choice>
              <mc:Fallback>
                <p:oleObj name="Bitmap Image" r:id="rId10" imgW="5143946" imgH="3962743" progId="Paint.Picture">
                  <p:embed/>
                  <p:pic>
                    <p:nvPicPr>
                      <p:cNvPr id="39945" name="Object 9">
                        <a:extLst>
                          <a:ext uri="{FF2B5EF4-FFF2-40B4-BE49-F238E27FC236}">
                            <a16:creationId xmlns:a16="http://schemas.microsoft.com/office/drawing/2014/main" id="{178D2DF1-BB0E-EAC5-0E19-7B5FB7E212B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t="45192"/>
                      <a:stretch>
                        <a:fillRect/>
                      </a:stretch>
                    </p:blipFill>
                    <p:spPr bwMode="auto">
                      <a:xfrm>
                        <a:off x="825500" y="3492500"/>
                        <a:ext cx="4332288"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6" name="Text Box 10">
            <a:extLst>
              <a:ext uri="{FF2B5EF4-FFF2-40B4-BE49-F238E27FC236}">
                <a16:creationId xmlns:a16="http://schemas.microsoft.com/office/drawing/2014/main" id="{DE44CB49-9339-0EB7-803A-A41307C4A7E1}"/>
              </a:ext>
            </a:extLst>
          </p:cNvPr>
          <p:cNvSpPr txBox="1">
            <a:spLocks noChangeArrowheads="1"/>
          </p:cNvSpPr>
          <p:nvPr/>
        </p:nvSpPr>
        <p:spPr bwMode="auto">
          <a:xfrm>
            <a:off x="4602163" y="5029200"/>
            <a:ext cx="668337"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i="1">
                <a:solidFill>
                  <a:srgbClr val="000000"/>
                </a:solidFill>
              </a:rPr>
              <a:t>E</a:t>
            </a:r>
            <a:r>
              <a:rPr lang="en-US" altLang="en-US" sz="2000" b="1" baseline="-25000">
                <a:solidFill>
                  <a:srgbClr val="000000"/>
                </a:solidFill>
              </a:rPr>
              <a:t>v</a:t>
            </a:r>
            <a:r>
              <a:rPr lang="en-US" altLang="en-US" sz="2000" b="1">
                <a:solidFill>
                  <a:srgbClr val="000000"/>
                </a:solidFill>
              </a:rPr>
              <a:t>(</a:t>
            </a:r>
            <a:r>
              <a:rPr lang="en-US" altLang="en-US" sz="2000" b="1" i="1">
                <a:solidFill>
                  <a:srgbClr val="000000"/>
                </a:solidFill>
              </a:rPr>
              <a:t>x</a:t>
            </a:r>
            <a:r>
              <a:rPr lang="en-US" altLang="en-US" sz="2000" b="1">
                <a:solidFill>
                  <a:srgbClr val="000000"/>
                </a:solidFill>
              </a:rPr>
              <a:t>)</a:t>
            </a:r>
          </a:p>
        </p:txBody>
      </p:sp>
      <p:sp>
        <p:nvSpPr>
          <p:cNvPr id="39947" name="Text Box 11">
            <a:extLst>
              <a:ext uri="{FF2B5EF4-FFF2-40B4-BE49-F238E27FC236}">
                <a16:creationId xmlns:a16="http://schemas.microsoft.com/office/drawing/2014/main" id="{CB08A335-7DE4-C1FC-EEC5-875C1F35529B}"/>
              </a:ext>
            </a:extLst>
          </p:cNvPr>
          <p:cNvSpPr txBox="1">
            <a:spLocks noChangeArrowheads="1"/>
          </p:cNvSpPr>
          <p:nvPr/>
        </p:nvSpPr>
        <p:spPr bwMode="auto">
          <a:xfrm>
            <a:off x="4592638" y="3529013"/>
            <a:ext cx="660400"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i="1">
                <a:solidFill>
                  <a:srgbClr val="000000"/>
                </a:solidFill>
              </a:rPr>
              <a:t>E</a:t>
            </a:r>
            <a:r>
              <a:rPr lang="en-US" altLang="en-US" sz="2000" b="1" baseline="-25000">
                <a:solidFill>
                  <a:srgbClr val="000000"/>
                </a:solidFill>
              </a:rPr>
              <a:t>c</a:t>
            </a:r>
            <a:r>
              <a:rPr lang="en-US" altLang="en-US" sz="2000" b="1">
                <a:solidFill>
                  <a:srgbClr val="000000"/>
                </a:solidFill>
              </a:rPr>
              <a:t>(</a:t>
            </a:r>
            <a:r>
              <a:rPr lang="en-US" altLang="en-US" sz="2000" b="1" i="1">
                <a:solidFill>
                  <a:srgbClr val="000000"/>
                </a:solidFill>
              </a:rPr>
              <a:t>x</a:t>
            </a:r>
            <a:r>
              <a:rPr lang="en-US" altLang="en-US" sz="2000" b="1">
                <a:solidFill>
                  <a:srgbClr val="000000"/>
                </a:solidFill>
              </a:rPr>
              <a:t>)</a:t>
            </a:r>
          </a:p>
        </p:txBody>
      </p:sp>
      <p:sp>
        <p:nvSpPr>
          <p:cNvPr id="39948" name="Text Box 12">
            <a:extLst>
              <a:ext uri="{FF2B5EF4-FFF2-40B4-BE49-F238E27FC236}">
                <a16:creationId xmlns:a16="http://schemas.microsoft.com/office/drawing/2014/main" id="{710CA804-9EBA-6E0F-E37B-933FD78B84A6}"/>
              </a:ext>
            </a:extLst>
          </p:cNvPr>
          <p:cNvSpPr txBox="1">
            <a:spLocks noChangeArrowheads="1"/>
          </p:cNvSpPr>
          <p:nvPr/>
        </p:nvSpPr>
        <p:spPr bwMode="auto">
          <a:xfrm>
            <a:off x="4611688" y="4114800"/>
            <a:ext cx="4699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i="1">
                <a:solidFill>
                  <a:srgbClr val="000000"/>
                </a:solidFill>
              </a:rPr>
              <a:t>E</a:t>
            </a:r>
            <a:r>
              <a:rPr lang="en-US" altLang="en-US" sz="2000" b="1" baseline="-25000">
                <a:solidFill>
                  <a:srgbClr val="000000"/>
                </a:solidFill>
              </a:rPr>
              <a:t>F</a:t>
            </a:r>
            <a:endParaRPr lang="en-US" altLang="en-US" sz="2000" b="1">
              <a:solidFill>
                <a:srgbClr val="000000"/>
              </a:solidFill>
            </a:endParaRPr>
          </a:p>
        </p:txBody>
      </p:sp>
      <p:sp>
        <p:nvSpPr>
          <p:cNvPr id="39949" name="TextBox 28">
            <a:extLst>
              <a:ext uri="{FF2B5EF4-FFF2-40B4-BE49-F238E27FC236}">
                <a16:creationId xmlns:a16="http://schemas.microsoft.com/office/drawing/2014/main" id="{49323508-900C-3161-2DFB-85D6B49CD94E}"/>
              </a:ext>
            </a:extLst>
          </p:cNvPr>
          <p:cNvSpPr txBox="1">
            <a:spLocks noChangeArrowheads="1"/>
          </p:cNvSpPr>
          <p:nvPr/>
        </p:nvSpPr>
        <p:spPr bwMode="auto">
          <a:xfrm>
            <a:off x="3886200" y="6477000"/>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59FE48A5-A70A-49D7-A0CA-DE11999C9BE5}" type="slidenum">
              <a:rPr lang="en-US" altLang="en-US" sz="1400">
                <a:solidFill>
                  <a:srgbClr val="000000"/>
                </a:solidFill>
              </a:rPr>
              <a:pPr eaLnBrk="1" hangingPunct="1">
                <a:spcBef>
                  <a:spcPct val="0"/>
                </a:spcBef>
                <a:buFontTx/>
                <a:buNone/>
              </a:pPr>
              <a:t>32</a:t>
            </a:fld>
            <a:endParaRPr lang="en-US" altLang="en-US" sz="1400">
              <a:solidFill>
                <a:srgbClr val="000000"/>
              </a:solidFill>
            </a:endParaRPr>
          </a:p>
        </p:txBody>
      </p:sp>
      <p:graphicFrame>
        <p:nvGraphicFramePr>
          <p:cNvPr id="39950" name="Object 2">
            <a:extLst>
              <a:ext uri="{FF2B5EF4-FFF2-40B4-BE49-F238E27FC236}">
                <a16:creationId xmlns:a16="http://schemas.microsoft.com/office/drawing/2014/main" id="{9C0A6F13-25BF-2C70-CB6A-0BCEFBB5353F}"/>
              </a:ext>
            </a:extLst>
          </p:cNvPr>
          <p:cNvGraphicFramePr>
            <a:graphicFrameLocks noChangeAspect="1"/>
          </p:cNvGraphicFramePr>
          <p:nvPr/>
        </p:nvGraphicFramePr>
        <p:xfrm>
          <a:off x="5943600" y="4495800"/>
          <a:ext cx="1377950" cy="838200"/>
        </p:xfrm>
        <a:graphic>
          <a:graphicData uri="http://schemas.openxmlformats.org/presentationml/2006/ole">
            <mc:AlternateContent xmlns:mc="http://schemas.openxmlformats.org/markup-compatibility/2006">
              <mc:Choice xmlns:v="urn:schemas-microsoft-com:vml" Requires="v">
                <p:oleObj spid="_x0000_s22533" name="Equation" r:id="rId12" imgW="647419" imgH="393529" progId="Equation.3">
                  <p:embed/>
                </p:oleObj>
              </mc:Choice>
              <mc:Fallback>
                <p:oleObj name="Equation" r:id="rId12" imgW="647419" imgH="393529" progId="Equation.3">
                  <p:embed/>
                  <p:pic>
                    <p:nvPicPr>
                      <p:cNvPr id="39950" name="Object 2">
                        <a:extLst>
                          <a:ext uri="{FF2B5EF4-FFF2-40B4-BE49-F238E27FC236}">
                            <a16:creationId xmlns:a16="http://schemas.microsoft.com/office/drawing/2014/main" id="{9C0A6F13-25BF-2C70-CB6A-0BCEFBB5353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3600" y="4495800"/>
                        <a:ext cx="13779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51" name="Rectangle 2">
            <a:extLst>
              <a:ext uri="{FF2B5EF4-FFF2-40B4-BE49-F238E27FC236}">
                <a16:creationId xmlns:a16="http://schemas.microsoft.com/office/drawing/2014/main" id="{95492DA3-9E6A-B476-FABC-D32B83F4C07B}"/>
              </a:ext>
            </a:extLst>
          </p:cNvPr>
          <p:cNvSpPr>
            <a:spLocks noGrp="1"/>
          </p:cNvSpPr>
          <p:nvPr>
            <p:ph type="title"/>
          </p:nvPr>
        </p:nvSpPr>
        <p:spPr>
          <a:xfrm>
            <a:off x="152400" y="76200"/>
            <a:ext cx="8915400" cy="1143000"/>
          </a:xfrm>
        </p:spPr>
        <p:txBody>
          <a:bodyPr/>
          <a:lstStyle/>
          <a:p>
            <a:r>
              <a:rPr lang="en-US" altLang="en-US">
                <a:solidFill>
                  <a:srgbClr val="C00000"/>
                </a:solidFill>
                <a:latin typeface="Gabriola" panose="04040605051002020D02" pitchFamily="82" charset="0"/>
              </a:rPr>
              <a:t>Built-In Electric Field due to n(x), p(x)</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824F128-F41B-384C-52BB-3E9497671373}"/>
              </a:ext>
            </a:extLst>
          </p:cNvPr>
          <p:cNvSpPr>
            <a:spLocks noGrp="1"/>
          </p:cNvSpPr>
          <p:nvPr>
            <p:ph idx="1"/>
          </p:nvPr>
        </p:nvSpPr>
        <p:spPr>
          <a:xfrm>
            <a:off x="457200" y="1219200"/>
            <a:ext cx="8229600" cy="2514600"/>
          </a:xfrm>
        </p:spPr>
        <p:txBody>
          <a:bodyPr/>
          <a:lstStyle/>
          <a:p>
            <a:r>
              <a:rPr lang="en-US" altLang="en-US" sz="2800">
                <a:latin typeface="Gabriola" panose="04040605051002020D02" pitchFamily="82" charset="0"/>
              </a:rPr>
              <a:t>In equilibrium there is no net flow of electrons or holes</a:t>
            </a:r>
          </a:p>
          <a:p>
            <a:endParaRPr lang="en-US" altLang="en-US" sz="2800">
              <a:latin typeface="Gabriola" panose="04040605051002020D02" pitchFamily="82" charset="0"/>
            </a:endParaRPr>
          </a:p>
          <a:p>
            <a:pPr>
              <a:buFontTx/>
              <a:buNone/>
            </a:pPr>
            <a:r>
              <a:rPr lang="en-US" altLang="en-US" sz="2800">
                <a:latin typeface="Gabriola" panose="04040605051002020D02" pitchFamily="82" charset="0"/>
                <a:sym typeface="Wingdings" panose="05000000000000000000" pitchFamily="2" charset="2"/>
              </a:rPr>
              <a:t> The drift and diffusion current components must balance each other exactly.  (A built-in </a:t>
            </a:r>
            <a:r>
              <a:rPr lang="en-US" altLang="en-US" sz="2800">
                <a:latin typeface="Gabriola" panose="04040605051002020D02" pitchFamily="82" charset="0"/>
              </a:rPr>
              <a:t>electric field exists, such that the drift current exactly cancels out the diffusion current due to the concentration gradient.)</a:t>
            </a:r>
          </a:p>
        </p:txBody>
      </p:sp>
      <p:sp>
        <p:nvSpPr>
          <p:cNvPr id="40963" name="Rectangle 19">
            <a:extLst>
              <a:ext uri="{FF2B5EF4-FFF2-40B4-BE49-F238E27FC236}">
                <a16:creationId xmlns:a16="http://schemas.microsoft.com/office/drawing/2014/main" id="{9FD18A90-7960-6BCC-9F62-D4741731E290}"/>
              </a:ext>
            </a:extLst>
          </p:cNvPr>
          <p:cNvSpPr>
            <a:spLocks noChangeArrowheads="1"/>
          </p:cNvSpPr>
          <p:nvPr/>
        </p:nvSpPr>
        <p:spPr bwMode="auto">
          <a:xfrm>
            <a:off x="3205163" y="1676400"/>
            <a:ext cx="27860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i="1">
                <a:solidFill>
                  <a:srgbClr val="000000"/>
                </a:solidFill>
                <a:latin typeface="Arial" panose="020B0604020202020204" pitchFamily="34" charset="0"/>
              </a:rPr>
              <a:t>J</a:t>
            </a:r>
            <a:r>
              <a:rPr lang="en-US" altLang="en-US" sz="2400" baseline="-25000">
                <a:solidFill>
                  <a:srgbClr val="000000"/>
                </a:solidFill>
                <a:latin typeface="Arial" panose="020B0604020202020204" pitchFamily="34" charset="0"/>
              </a:rPr>
              <a:t>n</a:t>
            </a:r>
            <a:r>
              <a:rPr lang="en-US" altLang="en-US" sz="2400">
                <a:solidFill>
                  <a:srgbClr val="000000"/>
                </a:solidFill>
                <a:latin typeface="Arial" panose="020B0604020202020204" pitchFamily="34" charset="0"/>
              </a:rPr>
              <a:t> = 0   and   </a:t>
            </a:r>
            <a:r>
              <a:rPr lang="en-US" altLang="en-US" sz="2400" i="1">
                <a:solidFill>
                  <a:srgbClr val="000000"/>
                </a:solidFill>
                <a:latin typeface="Arial" panose="020B0604020202020204" pitchFamily="34" charset="0"/>
              </a:rPr>
              <a:t>J</a:t>
            </a:r>
            <a:r>
              <a:rPr lang="en-US" altLang="en-US" sz="2400" baseline="-25000">
                <a:solidFill>
                  <a:srgbClr val="000000"/>
                </a:solidFill>
                <a:latin typeface="Arial" panose="020B0604020202020204" pitchFamily="34" charset="0"/>
              </a:rPr>
              <a:t>p</a:t>
            </a:r>
            <a:r>
              <a:rPr lang="en-US" altLang="en-US" sz="2400">
                <a:solidFill>
                  <a:srgbClr val="000000"/>
                </a:solidFill>
                <a:latin typeface="Arial" panose="020B0604020202020204" pitchFamily="34" charset="0"/>
              </a:rPr>
              <a:t> = 0</a:t>
            </a:r>
          </a:p>
        </p:txBody>
      </p:sp>
      <p:sp>
        <p:nvSpPr>
          <p:cNvPr id="40964" name="TextBox 22">
            <a:extLst>
              <a:ext uri="{FF2B5EF4-FFF2-40B4-BE49-F238E27FC236}">
                <a16:creationId xmlns:a16="http://schemas.microsoft.com/office/drawing/2014/main" id="{CB245F3D-D3C4-13D2-86BE-709F21DF9FC2}"/>
              </a:ext>
            </a:extLst>
          </p:cNvPr>
          <p:cNvSpPr txBox="1">
            <a:spLocks noChangeArrowheads="1"/>
          </p:cNvSpPr>
          <p:nvPr/>
        </p:nvSpPr>
        <p:spPr bwMode="auto">
          <a:xfrm>
            <a:off x="3886200" y="6477000"/>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367BE62F-48B3-4E8E-9316-0B2A896638B0}" type="slidenum">
              <a:rPr lang="en-US" altLang="en-US" sz="1400">
                <a:solidFill>
                  <a:srgbClr val="000000"/>
                </a:solidFill>
              </a:rPr>
              <a:pPr eaLnBrk="1" hangingPunct="1">
                <a:spcBef>
                  <a:spcPct val="0"/>
                </a:spcBef>
                <a:buFontTx/>
                <a:buNone/>
              </a:pPr>
              <a:t>33</a:t>
            </a:fld>
            <a:endParaRPr lang="en-US" altLang="en-US" sz="1400">
              <a:solidFill>
                <a:srgbClr val="000000"/>
              </a:solidFill>
            </a:endParaRPr>
          </a:p>
        </p:txBody>
      </p:sp>
      <p:graphicFrame>
        <p:nvGraphicFramePr>
          <p:cNvPr id="40965" name="Object 1">
            <a:extLst>
              <a:ext uri="{FF2B5EF4-FFF2-40B4-BE49-F238E27FC236}">
                <a16:creationId xmlns:a16="http://schemas.microsoft.com/office/drawing/2014/main" id="{1FF8EE07-618F-883E-6E41-5E314432CE87}"/>
              </a:ext>
            </a:extLst>
          </p:cNvPr>
          <p:cNvGraphicFramePr>
            <a:graphicFrameLocks noChangeAspect="1"/>
          </p:cNvGraphicFramePr>
          <p:nvPr/>
        </p:nvGraphicFramePr>
        <p:xfrm>
          <a:off x="457200" y="3733800"/>
          <a:ext cx="3859213" cy="981075"/>
        </p:xfrm>
        <a:graphic>
          <a:graphicData uri="http://schemas.openxmlformats.org/presentationml/2006/ole">
            <mc:AlternateContent xmlns:mc="http://schemas.openxmlformats.org/markup-compatibility/2006">
              <mc:Choice xmlns:v="urn:schemas-microsoft-com:vml" Requires="v">
                <p:oleObj spid="_x0000_s23553" name="Equation" r:id="rId3" imgW="1548728" imgH="393529" progId="Equation.3">
                  <p:embed/>
                </p:oleObj>
              </mc:Choice>
              <mc:Fallback>
                <p:oleObj name="Equation" r:id="rId3" imgW="1548728" imgH="393529" progId="Equation.3">
                  <p:embed/>
                  <p:pic>
                    <p:nvPicPr>
                      <p:cNvPr id="40965" name="Object 1">
                        <a:extLst>
                          <a:ext uri="{FF2B5EF4-FFF2-40B4-BE49-F238E27FC236}">
                            <a16:creationId xmlns:a16="http://schemas.microsoft.com/office/drawing/2014/main" id="{1FF8EE07-618F-883E-6E41-5E314432CE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33800"/>
                        <a:ext cx="3859213"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6" name="Rectangle 36">
            <a:extLst>
              <a:ext uri="{FF2B5EF4-FFF2-40B4-BE49-F238E27FC236}">
                <a16:creationId xmlns:a16="http://schemas.microsoft.com/office/drawing/2014/main" id="{A7706970-B7CF-AB00-7628-2897F70A9F28}"/>
              </a:ext>
            </a:extLst>
          </p:cNvPr>
          <p:cNvSpPr>
            <a:spLocks noGrp="1"/>
          </p:cNvSpPr>
          <p:nvPr>
            <p:ph type="title"/>
          </p:nvPr>
        </p:nvSpPr>
        <p:spPr>
          <a:xfrm>
            <a:off x="0" y="76200"/>
            <a:ext cx="9144000" cy="1143000"/>
          </a:xfrm>
        </p:spPr>
        <p:txBody>
          <a:bodyPr/>
          <a:lstStyle/>
          <a:p>
            <a:r>
              <a:rPr lang="en-US" altLang="en-US">
                <a:solidFill>
                  <a:srgbClr val="C00000"/>
                </a:solidFill>
                <a:latin typeface="Gabriola" panose="04040605051002020D02" pitchFamily="82" charset="0"/>
              </a:rPr>
              <a:t>Einstein Relationship between </a:t>
            </a:r>
            <a:r>
              <a:rPr lang="en-US" altLang="en-US" i="1"/>
              <a:t>D</a:t>
            </a:r>
            <a:r>
              <a:rPr lang="en-US" altLang="en-US"/>
              <a:t>, </a:t>
            </a:r>
            <a:r>
              <a:rPr lang="en-US" altLang="en-US" i="1">
                <a:latin typeface="Symbol" panose="05050102010706020507" pitchFamily="18" charset="2"/>
              </a:rPr>
              <a:t>m</a:t>
            </a:r>
          </a:p>
        </p:txBody>
      </p:sp>
      <p:graphicFrame>
        <p:nvGraphicFramePr>
          <p:cNvPr id="40967" name="Object 2">
            <a:extLst>
              <a:ext uri="{FF2B5EF4-FFF2-40B4-BE49-F238E27FC236}">
                <a16:creationId xmlns:a16="http://schemas.microsoft.com/office/drawing/2014/main" id="{88B645C9-5B0F-A521-0C64-F1F90765C673}"/>
              </a:ext>
            </a:extLst>
          </p:cNvPr>
          <p:cNvGraphicFramePr>
            <a:graphicFrameLocks noChangeAspect="1"/>
          </p:cNvGraphicFramePr>
          <p:nvPr/>
        </p:nvGraphicFramePr>
        <p:xfrm>
          <a:off x="4892675" y="3740150"/>
          <a:ext cx="3937000" cy="984250"/>
        </p:xfrm>
        <a:graphic>
          <a:graphicData uri="http://schemas.openxmlformats.org/presentationml/2006/ole">
            <mc:AlternateContent xmlns:mc="http://schemas.openxmlformats.org/markup-compatibility/2006">
              <mc:Choice xmlns:v="urn:schemas-microsoft-com:vml" Requires="v">
                <p:oleObj spid="_x0000_s23554" name="Equation" r:id="rId5" imgW="1574800" imgH="393700" progId="Equation.3">
                  <p:embed/>
                </p:oleObj>
              </mc:Choice>
              <mc:Fallback>
                <p:oleObj name="Equation" r:id="rId5" imgW="1574800" imgH="393700" progId="Equation.3">
                  <p:embed/>
                  <p:pic>
                    <p:nvPicPr>
                      <p:cNvPr id="40967" name="Object 2">
                        <a:extLst>
                          <a:ext uri="{FF2B5EF4-FFF2-40B4-BE49-F238E27FC236}">
                            <a16:creationId xmlns:a16="http://schemas.microsoft.com/office/drawing/2014/main" id="{88B645C9-5B0F-A521-0C64-F1F90765C6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2675" y="3740150"/>
                        <a:ext cx="393700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8" name="Text Box 39">
            <a:extLst>
              <a:ext uri="{FF2B5EF4-FFF2-40B4-BE49-F238E27FC236}">
                <a16:creationId xmlns:a16="http://schemas.microsoft.com/office/drawing/2014/main" id="{55584C8D-5847-ABCA-C014-060F40F08326}"/>
              </a:ext>
            </a:extLst>
          </p:cNvPr>
          <p:cNvSpPr txBox="1">
            <a:spLocks noChangeArrowheads="1"/>
          </p:cNvSpPr>
          <p:nvPr/>
        </p:nvSpPr>
        <p:spPr bwMode="auto">
          <a:xfrm>
            <a:off x="0" y="6019800"/>
            <a:ext cx="914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solidFill>
                  <a:srgbClr val="000000"/>
                </a:solidFill>
                <a:latin typeface="Gabriola" panose="04040605051002020D02" pitchFamily="82" charset="0"/>
              </a:rPr>
              <a:t>The Einstein relationship is valid for a non-degenerate semiconductor,  even under non-equilibrium conditions.</a:t>
            </a:r>
            <a:endParaRPr lang="en-US" altLang="en-US" sz="2000" b="1" i="1">
              <a:solidFill>
                <a:srgbClr val="000000"/>
              </a:solidFill>
              <a:latin typeface="Gabriola" panose="04040605051002020D02" pitchFamily="82"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5A93645-037F-6026-0340-B00FABAEE47C}"/>
              </a:ext>
            </a:extLst>
          </p:cNvPr>
          <p:cNvSpPr>
            <a:spLocks noGrp="1"/>
          </p:cNvSpPr>
          <p:nvPr>
            <p:ph type="title"/>
          </p:nvPr>
        </p:nvSpPr>
        <p:spPr/>
        <p:txBody>
          <a:bodyPr/>
          <a:lstStyle/>
          <a:p>
            <a:r>
              <a:rPr lang="en-US" altLang="en-US">
                <a:solidFill>
                  <a:srgbClr val="C00000"/>
                </a:solidFill>
                <a:latin typeface="Gabriola" panose="04040605051002020D02" pitchFamily="82" charset="0"/>
              </a:rPr>
              <a:t>Example:  Diffusion Constant</a:t>
            </a:r>
          </a:p>
        </p:txBody>
      </p:sp>
      <p:sp>
        <p:nvSpPr>
          <p:cNvPr id="41987" name="Text Box 2">
            <a:extLst>
              <a:ext uri="{FF2B5EF4-FFF2-40B4-BE49-F238E27FC236}">
                <a16:creationId xmlns:a16="http://schemas.microsoft.com/office/drawing/2014/main" id="{BBA31487-6813-374D-D6C5-B0F9D8BA001B}"/>
              </a:ext>
            </a:extLst>
          </p:cNvPr>
          <p:cNvSpPr txBox="1">
            <a:spLocks noChangeArrowheads="1"/>
          </p:cNvSpPr>
          <p:nvPr/>
        </p:nvSpPr>
        <p:spPr bwMode="auto">
          <a:xfrm>
            <a:off x="781050" y="350838"/>
            <a:ext cx="792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400">
              <a:solidFill>
                <a:srgbClr val="000000"/>
              </a:solidFill>
              <a:latin typeface="Arial" panose="020B0604020202020204" pitchFamily="34" charset="0"/>
            </a:endParaRPr>
          </a:p>
        </p:txBody>
      </p:sp>
      <p:sp>
        <p:nvSpPr>
          <p:cNvPr id="41988" name="Text Box 3">
            <a:extLst>
              <a:ext uri="{FF2B5EF4-FFF2-40B4-BE49-F238E27FC236}">
                <a16:creationId xmlns:a16="http://schemas.microsoft.com/office/drawing/2014/main" id="{EC446C5B-5F3A-919F-BC89-8CBECA8D2492}"/>
              </a:ext>
            </a:extLst>
          </p:cNvPr>
          <p:cNvSpPr txBox="1">
            <a:spLocks noChangeArrowheads="1"/>
          </p:cNvSpPr>
          <p:nvPr/>
        </p:nvSpPr>
        <p:spPr bwMode="auto">
          <a:xfrm>
            <a:off x="609600" y="1371600"/>
            <a:ext cx="78486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000000"/>
                </a:solidFill>
                <a:latin typeface="Gabriola" panose="04040605051002020D02" pitchFamily="82" charset="0"/>
              </a:rPr>
              <a:t>What is the hole diffusion constant in a sample of silicon with </a:t>
            </a:r>
            <a:r>
              <a:rPr lang="en-US" altLang="en-US">
                <a:solidFill>
                  <a:srgbClr val="000000"/>
                </a:solidFill>
                <a:latin typeface="Gabriola" panose="04040605051002020D02" pitchFamily="82" charset="0"/>
                <a:sym typeface="Symbol" panose="05050102010706020507" pitchFamily="18" charset="2"/>
              </a:rPr>
              <a:t></a:t>
            </a:r>
            <a:r>
              <a:rPr lang="en-US" altLang="en-US" baseline="-25000">
                <a:solidFill>
                  <a:srgbClr val="000000"/>
                </a:solidFill>
                <a:latin typeface="Gabriola" panose="04040605051002020D02" pitchFamily="82" charset="0"/>
                <a:sym typeface="Symbol" panose="05050102010706020507" pitchFamily="18" charset="2"/>
              </a:rPr>
              <a:t>p </a:t>
            </a:r>
            <a:r>
              <a:rPr lang="en-US" altLang="en-US">
                <a:solidFill>
                  <a:srgbClr val="000000"/>
                </a:solidFill>
                <a:latin typeface="Gabriola" panose="04040605051002020D02" pitchFamily="82" charset="0"/>
                <a:sym typeface="Symbol" panose="05050102010706020507" pitchFamily="18" charset="2"/>
              </a:rPr>
              <a:t>= 410 cm</a:t>
            </a:r>
            <a:r>
              <a:rPr lang="en-US" altLang="en-US" baseline="30000">
                <a:solidFill>
                  <a:srgbClr val="000000"/>
                </a:solidFill>
                <a:latin typeface="Gabriola" panose="04040605051002020D02" pitchFamily="82" charset="0"/>
                <a:sym typeface="Symbol" panose="05050102010706020507" pitchFamily="18" charset="2"/>
              </a:rPr>
              <a:t>2</a:t>
            </a:r>
            <a:r>
              <a:rPr lang="en-US" altLang="en-US">
                <a:solidFill>
                  <a:srgbClr val="000000"/>
                </a:solidFill>
                <a:latin typeface="Gabriola" panose="04040605051002020D02" pitchFamily="82" charset="0"/>
                <a:sym typeface="Symbol" panose="05050102010706020507" pitchFamily="18" charset="2"/>
              </a:rPr>
              <a:t> / V s ?</a:t>
            </a:r>
            <a:r>
              <a:rPr lang="en-US" altLang="en-US" b="1" i="1">
                <a:solidFill>
                  <a:srgbClr val="000000"/>
                </a:solidFill>
                <a:latin typeface="Gabriola" panose="04040605051002020D02" pitchFamily="82" charset="0"/>
              </a:rPr>
              <a:t>  </a:t>
            </a:r>
            <a:endParaRPr lang="en-US" altLang="en-US" b="1">
              <a:solidFill>
                <a:srgbClr val="000000"/>
              </a:solidFill>
              <a:latin typeface="Gabriola" panose="04040605051002020D02" pitchFamily="82" charset="0"/>
            </a:endParaRPr>
          </a:p>
          <a:p>
            <a:pPr eaLnBrk="1" hangingPunct="1">
              <a:spcBef>
                <a:spcPct val="0"/>
              </a:spcBef>
              <a:buFontTx/>
              <a:buNone/>
            </a:pPr>
            <a:endParaRPr lang="en-US" altLang="en-US" sz="2400" b="1">
              <a:solidFill>
                <a:srgbClr val="000000"/>
              </a:solidFill>
            </a:endParaRPr>
          </a:p>
          <a:p>
            <a:pPr eaLnBrk="1" hangingPunct="1">
              <a:spcBef>
                <a:spcPct val="0"/>
              </a:spcBef>
              <a:buFontTx/>
              <a:buNone/>
            </a:pPr>
            <a:r>
              <a:rPr lang="en-US" altLang="en-US" sz="2800" u="sng">
                <a:solidFill>
                  <a:srgbClr val="000000"/>
                </a:solidFill>
                <a:latin typeface="Gabriola" panose="04040605051002020D02" pitchFamily="82" charset="0"/>
              </a:rPr>
              <a:t>Answer</a:t>
            </a:r>
            <a:r>
              <a:rPr lang="en-US" altLang="en-US" sz="2800">
                <a:solidFill>
                  <a:srgbClr val="000000"/>
                </a:solidFill>
                <a:latin typeface="Gabriola" panose="04040605051002020D02" pitchFamily="82" charset="0"/>
              </a:rPr>
              <a:t>:</a:t>
            </a:r>
            <a:endParaRPr lang="en-US" altLang="en-US" sz="2800" i="1">
              <a:solidFill>
                <a:srgbClr val="000000"/>
              </a:solidFill>
              <a:latin typeface="Gabriola" panose="04040605051002020D02" pitchFamily="82" charset="0"/>
            </a:endParaRPr>
          </a:p>
        </p:txBody>
      </p:sp>
      <p:sp>
        <p:nvSpPr>
          <p:cNvPr id="41989" name="Text Box 5">
            <a:extLst>
              <a:ext uri="{FF2B5EF4-FFF2-40B4-BE49-F238E27FC236}">
                <a16:creationId xmlns:a16="http://schemas.microsoft.com/office/drawing/2014/main" id="{6A09774F-6769-B337-4DC0-F0CFDFA7E0B2}"/>
              </a:ext>
            </a:extLst>
          </p:cNvPr>
          <p:cNvSpPr txBox="1">
            <a:spLocks noChangeArrowheads="1"/>
          </p:cNvSpPr>
          <p:nvPr/>
        </p:nvSpPr>
        <p:spPr bwMode="auto">
          <a:xfrm>
            <a:off x="1168400" y="5486400"/>
            <a:ext cx="6756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000000"/>
                </a:solidFill>
                <a:latin typeface="Gabriola" panose="04040605051002020D02" pitchFamily="82" charset="0"/>
              </a:rPr>
              <a:t>Remember:</a:t>
            </a:r>
            <a:r>
              <a:rPr lang="en-US" altLang="en-US" sz="2800" b="1">
                <a:solidFill>
                  <a:srgbClr val="000000"/>
                </a:solidFill>
                <a:latin typeface="Gabriola" panose="04040605051002020D02" pitchFamily="82" charset="0"/>
              </a:rPr>
              <a:t>  kT/q = 26 mV </a:t>
            </a:r>
            <a:r>
              <a:rPr lang="en-US" altLang="en-US" sz="2800">
                <a:solidFill>
                  <a:srgbClr val="000000"/>
                </a:solidFill>
                <a:latin typeface="Gabriola" panose="04040605051002020D02" pitchFamily="82" charset="0"/>
              </a:rPr>
              <a:t>at room temperature.</a:t>
            </a:r>
            <a:endParaRPr lang="en-US" altLang="en-US" sz="2800" baseline="-25000">
              <a:solidFill>
                <a:srgbClr val="000000"/>
              </a:solidFill>
              <a:latin typeface="Gabriola" panose="04040605051002020D02" pitchFamily="82" charset="0"/>
            </a:endParaRPr>
          </a:p>
        </p:txBody>
      </p:sp>
      <p:sp>
        <p:nvSpPr>
          <p:cNvPr id="41990" name="TextBox 15">
            <a:extLst>
              <a:ext uri="{FF2B5EF4-FFF2-40B4-BE49-F238E27FC236}">
                <a16:creationId xmlns:a16="http://schemas.microsoft.com/office/drawing/2014/main" id="{64D0F2F0-2BFF-65D6-3640-F1E2D7B8A4F5}"/>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74DB0FF8-52F1-4D29-986C-01FC1C6627BC}" type="slidenum">
              <a:rPr lang="en-US" altLang="en-US" sz="1400">
                <a:solidFill>
                  <a:srgbClr val="000000"/>
                </a:solidFill>
              </a:rPr>
              <a:pPr eaLnBrk="1" hangingPunct="1">
                <a:spcBef>
                  <a:spcPct val="0"/>
                </a:spcBef>
                <a:buFontTx/>
                <a:buNone/>
              </a:pPr>
              <a:t>34</a:t>
            </a:fld>
            <a:endParaRPr lang="en-US" altLang="en-US" sz="14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E6DAFE4-A706-ADE9-D1F1-6E8E9647409C}"/>
              </a:ext>
            </a:extLst>
          </p:cNvPr>
          <p:cNvSpPr>
            <a:spLocks noGrp="1"/>
          </p:cNvSpPr>
          <p:nvPr>
            <p:ph type="title"/>
          </p:nvPr>
        </p:nvSpPr>
        <p:spPr/>
        <p:txBody>
          <a:bodyPr/>
          <a:lstStyle/>
          <a:p>
            <a:r>
              <a:rPr lang="en-US" altLang="en-US">
                <a:solidFill>
                  <a:srgbClr val="C00000"/>
                </a:solidFill>
                <a:latin typeface="Gabriola" panose="04040605051002020D02" pitchFamily="82" charset="0"/>
              </a:rPr>
              <a:t>Quasi-Neutrality Approximation</a:t>
            </a:r>
          </a:p>
        </p:txBody>
      </p:sp>
      <p:sp>
        <p:nvSpPr>
          <p:cNvPr id="14339" name="Rectangle 3">
            <a:extLst>
              <a:ext uri="{FF2B5EF4-FFF2-40B4-BE49-F238E27FC236}">
                <a16:creationId xmlns:a16="http://schemas.microsoft.com/office/drawing/2014/main" id="{FA7E3C94-53A0-443A-D703-9CA12FDE9F96}"/>
              </a:ext>
            </a:extLst>
          </p:cNvPr>
          <p:cNvSpPr>
            <a:spLocks noGrp="1" noChangeArrowheads="1"/>
          </p:cNvSpPr>
          <p:nvPr>
            <p:ph idx="1"/>
          </p:nvPr>
        </p:nvSpPr>
        <p:spPr>
          <a:xfrm>
            <a:off x="304800" y="1295400"/>
            <a:ext cx="8686800" cy="4830763"/>
          </a:xfrm>
        </p:spPr>
        <p:txBody>
          <a:bodyPr/>
          <a:lstStyle/>
          <a:p>
            <a:pPr>
              <a:lnSpc>
                <a:spcPct val="90000"/>
              </a:lnSpc>
              <a:defRPr/>
            </a:pPr>
            <a:r>
              <a:rPr lang="en-US" altLang="en-US" sz="2400" dirty="0">
                <a:latin typeface="Gabriola" panose="04040605051002020D02" pitchFamily="82" charset="0"/>
              </a:rPr>
              <a:t>If the dopant concentration profile varies gradually with position, then the majority-carrier concentration distribution does not differ much from the dopant concentration distribution.</a:t>
            </a:r>
          </a:p>
          <a:p>
            <a:pPr>
              <a:lnSpc>
                <a:spcPct val="90000"/>
              </a:lnSpc>
              <a:defRPr/>
            </a:pPr>
            <a:endParaRPr lang="en-US" altLang="en-US" sz="2400" dirty="0">
              <a:latin typeface="Gabriola" panose="04040605051002020D02" pitchFamily="82" charset="0"/>
            </a:endParaRPr>
          </a:p>
          <a:p>
            <a:pPr>
              <a:lnSpc>
                <a:spcPct val="90000"/>
              </a:lnSpc>
              <a:defRPr/>
            </a:pPr>
            <a:endParaRPr lang="en-US" altLang="en-US" sz="2600" dirty="0">
              <a:latin typeface="Gabriola" panose="04040605051002020D02" pitchFamily="82" charset="0"/>
            </a:endParaRPr>
          </a:p>
          <a:p>
            <a:pPr lvl="1">
              <a:lnSpc>
                <a:spcPct val="90000"/>
              </a:lnSpc>
              <a:spcBef>
                <a:spcPct val="50000"/>
              </a:spcBef>
              <a:defRPr/>
            </a:pPr>
            <a:r>
              <a:rPr lang="en-US" altLang="en-US" sz="2200" dirty="0">
                <a:latin typeface="Gabriola" panose="04040605051002020D02" pitchFamily="82" charset="0"/>
              </a:rPr>
              <a:t>n-type material: </a:t>
            </a:r>
          </a:p>
          <a:p>
            <a:pPr lvl="1">
              <a:lnSpc>
                <a:spcPct val="90000"/>
              </a:lnSpc>
              <a:spcBef>
                <a:spcPct val="75000"/>
              </a:spcBef>
              <a:defRPr/>
            </a:pPr>
            <a:r>
              <a:rPr lang="en-US" altLang="en-US" sz="2200" dirty="0">
                <a:latin typeface="Gabriola" panose="04040605051002020D02" pitchFamily="82" charset="0"/>
              </a:rPr>
              <a:t>p-type material:</a:t>
            </a:r>
          </a:p>
          <a:p>
            <a:pPr lvl="1">
              <a:lnSpc>
                <a:spcPct val="90000"/>
              </a:lnSpc>
              <a:spcBef>
                <a:spcPct val="75000"/>
              </a:spcBef>
              <a:defRPr/>
            </a:pPr>
            <a:endParaRPr lang="en-US" altLang="en-US" sz="2200" dirty="0">
              <a:latin typeface="Gabriola" panose="04040605051002020D02" pitchFamily="82" charset="0"/>
            </a:endParaRPr>
          </a:p>
          <a:p>
            <a:pPr lvl="1">
              <a:lnSpc>
                <a:spcPct val="90000"/>
              </a:lnSpc>
              <a:buFont typeface="Symbol" panose="05050102010706020507" pitchFamily="18" charset="2"/>
              <a:buChar char="®"/>
              <a:defRPr/>
            </a:pPr>
            <a:endParaRPr lang="en-US" altLang="en-US" sz="2200" b="1" dirty="0">
              <a:solidFill>
                <a:srgbClr val="000000"/>
              </a:solidFill>
              <a:latin typeface="Gabriola" panose="04040605051002020D02" pitchFamily="82" charset="0"/>
            </a:endParaRPr>
          </a:p>
          <a:p>
            <a:pPr lvl="1">
              <a:lnSpc>
                <a:spcPct val="90000"/>
              </a:lnSpc>
              <a:buFont typeface="Symbol" panose="05050102010706020507" pitchFamily="18" charset="2"/>
              <a:buChar char="®"/>
              <a:defRPr/>
            </a:pPr>
            <a:endParaRPr lang="en-US" altLang="en-US" sz="2200" b="1" dirty="0">
              <a:solidFill>
                <a:srgbClr val="000000"/>
              </a:solidFill>
              <a:latin typeface="Gabriola" panose="04040605051002020D02" pitchFamily="82" charset="0"/>
            </a:endParaRPr>
          </a:p>
          <a:p>
            <a:pPr marL="457200" lvl="1" indent="0">
              <a:lnSpc>
                <a:spcPct val="90000"/>
              </a:lnSpc>
              <a:buFont typeface="Arial" panose="020B0604020202020204" pitchFamily="34" charset="0"/>
              <a:buNone/>
              <a:defRPr/>
            </a:pPr>
            <a:r>
              <a:rPr lang="en-US" altLang="en-US" sz="2200" b="1" dirty="0">
                <a:solidFill>
                  <a:srgbClr val="000000"/>
                </a:solidFill>
                <a:latin typeface="Gabriola" panose="04040605051002020D02" pitchFamily="82" charset="0"/>
              </a:rPr>
              <a:t>                                              	         </a:t>
            </a:r>
            <a:r>
              <a:rPr lang="en-US" altLang="en-US" sz="2200" dirty="0">
                <a:latin typeface="Gabriola" panose="04040605051002020D02" pitchFamily="82" charset="0"/>
              </a:rPr>
              <a:t>in n-type material</a:t>
            </a:r>
          </a:p>
        </p:txBody>
      </p:sp>
      <p:graphicFrame>
        <p:nvGraphicFramePr>
          <p:cNvPr id="44036" name="Object 4">
            <a:extLst>
              <a:ext uri="{FF2B5EF4-FFF2-40B4-BE49-F238E27FC236}">
                <a16:creationId xmlns:a16="http://schemas.microsoft.com/office/drawing/2014/main" id="{1E71F2CA-FF93-8B27-CA88-9E66BEBB218C}"/>
              </a:ext>
            </a:extLst>
          </p:cNvPr>
          <p:cNvGraphicFramePr>
            <a:graphicFrameLocks noChangeAspect="1"/>
          </p:cNvGraphicFramePr>
          <p:nvPr/>
        </p:nvGraphicFramePr>
        <p:xfrm>
          <a:off x="3149600" y="3276600"/>
          <a:ext cx="2895600" cy="455613"/>
        </p:xfrm>
        <a:graphic>
          <a:graphicData uri="http://schemas.openxmlformats.org/presentationml/2006/ole">
            <mc:AlternateContent xmlns:mc="http://schemas.openxmlformats.org/markup-compatibility/2006">
              <mc:Choice xmlns:v="urn:schemas-microsoft-com:vml" Requires="v">
                <p:oleObj spid="_x0000_s24577" name="Equation" r:id="rId3" imgW="1371600" imgH="215900" progId="Equation.3">
                  <p:embed/>
                </p:oleObj>
              </mc:Choice>
              <mc:Fallback>
                <p:oleObj name="Equation" r:id="rId3" imgW="1371600" imgH="215900" progId="Equation.3">
                  <p:embed/>
                  <p:pic>
                    <p:nvPicPr>
                      <p:cNvPr id="44036" name="Object 4">
                        <a:extLst>
                          <a:ext uri="{FF2B5EF4-FFF2-40B4-BE49-F238E27FC236}">
                            <a16:creationId xmlns:a16="http://schemas.microsoft.com/office/drawing/2014/main" id="{1E71F2CA-FF93-8B27-CA88-9E66BEBB2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600" y="3276600"/>
                        <a:ext cx="28956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5">
            <a:extLst>
              <a:ext uri="{FF2B5EF4-FFF2-40B4-BE49-F238E27FC236}">
                <a16:creationId xmlns:a16="http://schemas.microsoft.com/office/drawing/2014/main" id="{64F88845-E561-53E9-8208-10D4519932EF}"/>
              </a:ext>
            </a:extLst>
          </p:cNvPr>
          <p:cNvGraphicFramePr>
            <a:graphicFrameLocks noChangeAspect="1"/>
          </p:cNvGraphicFramePr>
          <p:nvPr/>
        </p:nvGraphicFramePr>
        <p:xfrm>
          <a:off x="3124200" y="3811588"/>
          <a:ext cx="2947988" cy="455612"/>
        </p:xfrm>
        <a:graphic>
          <a:graphicData uri="http://schemas.openxmlformats.org/presentationml/2006/ole">
            <mc:AlternateContent xmlns:mc="http://schemas.openxmlformats.org/markup-compatibility/2006">
              <mc:Choice xmlns:v="urn:schemas-microsoft-com:vml" Requires="v">
                <p:oleObj spid="_x0000_s24578" name="Equation" r:id="rId5" imgW="1396394" imgH="215806" progId="Equation.3">
                  <p:embed/>
                </p:oleObj>
              </mc:Choice>
              <mc:Fallback>
                <p:oleObj name="Equation" r:id="rId5" imgW="1396394" imgH="215806" progId="Equation.3">
                  <p:embed/>
                  <p:pic>
                    <p:nvPicPr>
                      <p:cNvPr id="44037" name="Object 5">
                        <a:extLst>
                          <a:ext uri="{FF2B5EF4-FFF2-40B4-BE49-F238E27FC236}">
                            <a16:creationId xmlns:a16="http://schemas.microsoft.com/office/drawing/2014/main" id="{64F88845-E561-53E9-8208-10D4519932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811588"/>
                        <a:ext cx="29479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8" name="Object 6">
            <a:extLst>
              <a:ext uri="{FF2B5EF4-FFF2-40B4-BE49-F238E27FC236}">
                <a16:creationId xmlns:a16="http://schemas.microsoft.com/office/drawing/2014/main" id="{6BD82709-E2EA-31C9-1DE9-49109D2AB2DA}"/>
              </a:ext>
            </a:extLst>
          </p:cNvPr>
          <p:cNvGraphicFramePr>
            <a:graphicFrameLocks noChangeAspect="1"/>
          </p:cNvGraphicFramePr>
          <p:nvPr/>
        </p:nvGraphicFramePr>
        <p:xfrm>
          <a:off x="2670175" y="2514600"/>
          <a:ext cx="3806825" cy="455613"/>
        </p:xfrm>
        <a:graphic>
          <a:graphicData uri="http://schemas.openxmlformats.org/presentationml/2006/ole">
            <mc:AlternateContent xmlns:mc="http://schemas.openxmlformats.org/markup-compatibility/2006">
              <mc:Choice xmlns:v="urn:schemas-microsoft-com:vml" Requires="v">
                <p:oleObj spid="_x0000_s24579" name="Equation" r:id="rId7" imgW="1803400" imgH="215900" progId="Equation.3">
                  <p:embed/>
                </p:oleObj>
              </mc:Choice>
              <mc:Fallback>
                <p:oleObj name="Equation" r:id="rId7" imgW="1803400" imgH="215900" progId="Equation.3">
                  <p:embed/>
                  <p:pic>
                    <p:nvPicPr>
                      <p:cNvPr id="44038" name="Object 6">
                        <a:extLst>
                          <a:ext uri="{FF2B5EF4-FFF2-40B4-BE49-F238E27FC236}">
                            <a16:creationId xmlns:a16="http://schemas.microsoft.com/office/drawing/2014/main" id="{6BD82709-E2EA-31C9-1DE9-49109D2AB2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0175" y="2514600"/>
                        <a:ext cx="38068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7">
            <a:extLst>
              <a:ext uri="{FF2B5EF4-FFF2-40B4-BE49-F238E27FC236}">
                <a16:creationId xmlns:a16="http://schemas.microsoft.com/office/drawing/2014/main" id="{F7BC9829-458B-B8EE-D0C4-75A3862562AB}"/>
              </a:ext>
            </a:extLst>
          </p:cNvPr>
          <p:cNvGraphicFramePr>
            <a:graphicFrameLocks noChangeAspect="1"/>
          </p:cNvGraphicFramePr>
          <p:nvPr/>
        </p:nvGraphicFramePr>
        <p:xfrm>
          <a:off x="1295400" y="4513263"/>
          <a:ext cx="4157663" cy="896937"/>
        </p:xfrm>
        <a:graphic>
          <a:graphicData uri="http://schemas.openxmlformats.org/presentationml/2006/ole">
            <mc:AlternateContent xmlns:mc="http://schemas.openxmlformats.org/markup-compatibility/2006">
              <mc:Choice xmlns:v="urn:schemas-microsoft-com:vml" Requires="v">
                <p:oleObj spid="_x0000_s24580" name="Equation" r:id="rId9" imgW="2235200" imgH="482600" progId="Equation.3">
                  <p:embed/>
                </p:oleObj>
              </mc:Choice>
              <mc:Fallback>
                <p:oleObj name="Equation" r:id="rId9" imgW="2235200" imgH="482600" progId="Equation.3">
                  <p:embed/>
                  <p:pic>
                    <p:nvPicPr>
                      <p:cNvPr id="44039" name="Object 7">
                        <a:extLst>
                          <a:ext uri="{FF2B5EF4-FFF2-40B4-BE49-F238E27FC236}">
                            <a16:creationId xmlns:a16="http://schemas.microsoft.com/office/drawing/2014/main" id="{F7BC9829-458B-B8EE-D0C4-75A3862562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4513263"/>
                        <a:ext cx="4157663"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0" name="TextBox 14">
            <a:extLst>
              <a:ext uri="{FF2B5EF4-FFF2-40B4-BE49-F238E27FC236}">
                <a16:creationId xmlns:a16="http://schemas.microsoft.com/office/drawing/2014/main" id="{BE616B24-4ACF-A2BE-8032-0A4D5EF9E7C0}"/>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E1F990E7-2A51-4AFA-A1BC-58357F2B98A4}" type="slidenum">
              <a:rPr lang="en-US" altLang="en-US" sz="1400">
                <a:solidFill>
                  <a:srgbClr val="000000"/>
                </a:solidFill>
              </a:rPr>
              <a:pPr eaLnBrk="1" hangingPunct="1">
                <a:spcBef>
                  <a:spcPct val="0"/>
                </a:spcBef>
                <a:buFontTx/>
                <a:buNone/>
              </a:pPr>
              <a:t>35</a:t>
            </a:fld>
            <a:endParaRPr lang="en-US" altLang="en-US" sz="14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5A0EAF8-AB82-51C3-191D-209D83B01951}"/>
              </a:ext>
            </a:extLst>
          </p:cNvPr>
          <p:cNvSpPr>
            <a:spLocks noGrp="1"/>
          </p:cNvSpPr>
          <p:nvPr>
            <p:ph type="title"/>
          </p:nvPr>
        </p:nvSpPr>
        <p:spPr/>
        <p:txBody>
          <a:bodyPr/>
          <a:lstStyle/>
          <a:p>
            <a:r>
              <a:rPr lang="en-US" altLang="en-US">
                <a:solidFill>
                  <a:srgbClr val="C00000"/>
                </a:solidFill>
                <a:latin typeface="Gabriola" panose="04040605051002020D02" pitchFamily="82" charset="0"/>
              </a:rPr>
              <a:t>Generation and Recombination</a:t>
            </a:r>
          </a:p>
        </p:txBody>
      </p:sp>
      <p:sp>
        <p:nvSpPr>
          <p:cNvPr id="45059" name="Rectangle 3">
            <a:extLst>
              <a:ext uri="{FF2B5EF4-FFF2-40B4-BE49-F238E27FC236}">
                <a16:creationId xmlns:a16="http://schemas.microsoft.com/office/drawing/2014/main" id="{CEAF59F2-734F-F734-A402-5819BB8419A1}"/>
              </a:ext>
            </a:extLst>
          </p:cNvPr>
          <p:cNvSpPr>
            <a:spLocks noGrp="1"/>
          </p:cNvSpPr>
          <p:nvPr>
            <p:ph idx="1"/>
          </p:nvPr>
        </p:nvSpPr>
        <p:spPr>
          <a:xfrm>
            <a:off x="457200" y="1295400"/>
            <a:ext cx="8686800" cy="4830763"/>
          </a:xfrm>
        </p:spPr>
        <p:txBody>
          <a:bodyPr/>
          <a:lstStyle/>
          <a:p>
            <a:r>
              <a:rPr lang="en-US" altLang="en-US" sz="3600">
                <a:latin typeface="Gabriola" panose="04040605051002020D02" pitchFamily="82" charset="0"/>
              </a:rPr>
              <a:t>Generation:</a:t>
            </a:r>
          </a:p>
          <a:p>
            <a:endParaRPr lang="en-US" altLang="en-US" sz="3600">
              <a:latin typeface="Gabriola" panose="04040605051002020D02" pitchFamily="82" charset="0"/>
            </a:endParaRPr>
          </a:p>
          <a:p>
            <a:endParaRPr lang="en-US" altLang="en-US" sz="3600">
              <a:latin typeface="Gabriola" panose="04040605051002020D02" pitchFamily="82" charset="0"/>
            </a:endParaRPr>
          </a:p>
          <a:p>
            <a:pPr>
              <a:spcBef>
                <a:spcPct val="0"/>
              </a:spcBef>
            </a:pPr>
            <a:r>
              <a:rPr lang="en-US" altLang="en-US" sz="3600">
                <a:latin typeface="Gabriola" panose="04040605051002020D02" pitchFamily="82" charset="0"/>
              </a:rPr>
              <a:t>Recombination:</a:t>
            </a:r>
          </a:p>
          <a:p>
            <a:pPr>
              <a:spcBef>
                <a:spcPct val="0"/>
              </a:spcBef>
            </a:pPr>
            <a:endParaRPr lang="en-US" altLang="en-US" sz="3600">
              <a:latin typeface="Gabriola" panose="04040605051002020D02" pitchFamily="82" charset="0"/>
            </a:endParaRPr>
          </a:p>
          <a:p>
            <a:pPr>
              <a:spcBef>
                <a:spcPct val="0"/>
              </a:spcBef>
            </a:pPr>
            <a:endParaRPr lang="en-US" altLang="en-US" sz="3600">
              <a:latin typeface="Gabriola" panose="04040605051002020D02" pitchFamily="82" charset="0"/>
            </a:endParaRPr>
          </a:p>
          <a:p>
            <a:pPr>
              <a:spcBef>
                <a:spcPct val="0"/>
              </a:spcBef>
            </a:pPr>
            <a:endParaRPr lang="en-US" altLang="en-US" sz="3600">
              <a:latin typeface="Gabriola" panose="04040605051002020D02" pitchFamily="82" charset="0"/>
            </a:endParaRPr>
          </a:p>
          <a:p>
            <a:pPr>
              <a:spcBef>
                <a:spcPct val="0"/>
              </a:spcBef>
            </a:pPr>
            <a:r>
              <a:rPr lang="en-US" altLang="en-US" sz="2800">
                <a:latin typeface="Gabriola" panose="04040605051002020D02" pitchFamily="82" charset="0"/>
              </a:rPr>
              <a:t>Generation and recombination processes act to change the carrier concentrations, and thereby indirectly affect current flow</a:t>
            </a:r>
          </a:p>
        </p:txBody>
      </p:sp>
      <p:sp>
        <p:nvSpPr>
          <p:cNvPr id="45060" name="TextBox 28">
            <a:extLst>
              <a:ext uri="{FF2B5EF4-FFF2-40B4-BE49-F238E27FC236}">
                <a16:creationId xmlns:a16="http://schemas.microsoft.com/office/drawing/2014/main" id="{34A77F33-B477-1BF2-E80C-AD3568CEC1F3}"/>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F10201E1-1485-4E46-8711-04B14CDC3431}" type="slidenum">
              <a:rPr lang="en-US" altLang="en-US" sz="1400">
                <a:solidFill>
                  <a:srgbClr val="000000"/>
                </a:solidFill>
              </a:rPr>
              <a:pPr eaLnBrk="1" hangingPunct="1">
                <a:spcBef>
                  <a:spcPct val="0"/>
                </a:spcBef>
                <a:buFontTx/>
                <a:buNone/>
              </a:pPr>
              <a:t>36</a:t>
            </a:fld>
            <a:endParaRPr lang="en-US" altLang="en-US" sz="14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7400610-08B6-0921-340C-B782A72A520F}"/>
              </a:ext>
            </a:extLst>
          </p:cNvPr>
          <p:cNvSpPr>
            <a:spLocks noGrp="1"/>
          </p:cNvSpPr>
          <p:nvPr>
            <p:ph type="title"/>
          </p:nvPr>
        </p:nvSpPr>
        <p:spPr/>
        <p:txBody>
          <a:bodyPr/>
          <a:lstStyle/>
          <a:p>
            <a:r>
              <a:rPr lang="en-US" altLang="en-US"/>
              <a:t> </a:t>
            </a:r>
            <a:r>
              <a:rPr lang="en-US" altLang="en-US">
                <a:solidFill>
                  <a:srgbClr val="C00000"/>
                </a:solidFill>
                <a:latin typeface="Gabriola" panose="04040605051002020D02" pitchFamily="82" charset="0"/>
              </a:rPr>
              <a:t>Generation Processes</a:t>
            </a:r>
          </a:p>
        </p:txBody>
      </p:sp>
      <p:graphicFrame>
        <p:nvGraphicFramePr>
          <p:cNvPr id="46083" name="Object 4">
            <a:extLst>
              <a:ext uri="{FF2B5EF4-FFF2-40B4-BE49-F238E27FC236}">
                <a16:creationId xmlns:a16="http://schemas.microsoft.com/office/drawing/2014/main" id="{AC57A59D-FAF1-AB05-C3F9-8518D05D5AEA}"/>
              </a:ext>
            </a:extLst>
          </p:cNvPr>
          <p:cNvGraphicFramePr>
            <a:graphicFrameLocks noChangeAspect="1"/>
          </p:cNvGraphicFramePr>
          <p:nvPr/>
        </p:nvGraphicFramePr>
        <p:xfrm>
          <a:off x="381000" y="2590800"/>
          <a:ext cx="2590800" cy="1812925"/>
        </p:xfrm>
        <a:graphic>
          <a:graphicData uri="http://schemas.openxmlformats.org/presentationml/2006/ole">
            <mc:AlternateContent xmlns:mc="http://schemas.openxmlformats.org/markup-compatibility/2006">
              <mc:Choice xmlns:v="urn:schemas-microsoft-com:vml" Requires="v">
                <p:oleObj spid="_x0000_s25601" name="Bitmap Image" r:id="rId3" imgW="1729890" imgH="1211685" progId="Paint.Picture">
                  <p:embed/>
                </p:oleObj>
              </mc:Choice>
              <mc:Fallback>
                <p:oleObj name="Bitmap Image" r:id="rId3" imgW="1729890" imgH="1211685" progId="Paint.Picture">
                  <p:embed/>
                  <p:pic>
                    <p:nvPicPr>
                      <p:cNvPr id="46083" name="Object 4">
                        <a:extLst>
                          <a:ext uri="{FF2B5EF4-FFF2-40B4-BE49-F238E27FC236}">
                            <a16:creationId xmlns:a16="http://schemas.microsoft.com/office/drawing/2014/main" id="{AC57A59D-FAF1-AB05-C3F9-8518D05D5A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590800"/>
                        <a:ext cx="25908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4" name="Object 5">
            <a:extLst>
              <a:ext uri="{FF2B5EF4-FFF2-40B4-BE49-F238E27FC236}">
                <a16:creationId xmlns:a16="http://schemas.microsoft.com/office/drawing/2014/main" id="{21B2DB1D-88A2-0F63-7659-3F603B505B9D}"/>
              </a:ext>
            </a:extLst>
          </p:cNvPr>
          <p:cNvGraphicFramePr>
            <a:graphicFrameLocks noChangeAspect="1"/>
          </p:cNvGraphicFramePr>
          <p:nvPr/>
        </p:nvGraphicFramePr>
        <p:xfrm>
          <a:off x="3352800" y="2438400"/>
          <a:ext cx="2659063" cy="1866900"/>
        </p:xfrm>
        <a:graphic>
          <a:graphicData uri="http://schemas.openxmlformats.org/presentationml/2006/ole">
            <mc:AlternateContent xmlns:mc="http://schemas.openxmlformats.org/markup-compatibility/2006">
              <mc:Choice xmlns:v="urn:schemas-microsoft-com:vml" Requires="v">
                <p:oleObj spid="_x0000_s25602" name="Bitmap Image" r:id="rId5" imgW="1813717" imgH="1272650" progId="Paint.Picture">
                  <p:embed/>
                </p:oleObj>
              </mc:Choice>
              <mc:Fallback>
                <p:oleObj name="Bitmap Image" r:id="rId5" imgW="1813717" imgH="1272650" progId="Paint.Picture">
                  <p:embed/>
                  <p:pic>
                    <p:nvPicPr>
                      <p:cNvPr id="46084" name="Object 5">
                        <a:extLst>
                          <a:ext uri="{FF2B5EF4-FFF2-40B4-BE49-F238E27FC236}">
                            <a16:creationId xmlns:a16="http://schemas.microsoft.com/office/drawing/2014/main" id="{21B2DB1D-88A2-0F63-7659-3F603B505B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438400"/>
                        <a:ext cx="2659063"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5" name="Text Box 6">
            <a:extLst>
              <a:ext uri="{FF2B5EF4-FFF2-40B4-BE49-F238E27FC236}">
                <a16:creationId xmlns:a16="http://schemas.microsoft.com/office/drawing/2014/main" id="{59CDDB2D-FF1F-4EAE-B011-3683E6C44813}"/>
              </a:ext>
            </a:extLst>
          </p:cNvPr>
          <p:cNvSpPr txBox="1">
            <a:spLocks noChangeArrowheads="1"/>
          </p:cNvSpPr>
          <p:nvPr/>
        </p:nvSpPr>
        <p:spPr bwMode="auto">
          <a:xfrm>
            <a:off x="706438" y="1752600"/>
            <a:ext cx="17319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u="sng">
                <a:solidFill>
                  <a:srgbClr val="7030A0"/>
                </a:solidFill>
                <a:latin typeface="Gabriola" panose="04040605051002020D02" pitchFamily="82" charset="0"/>
              </a:rPr>
              <a:t>Band-to-Band</a:t>
            </a:r>
          </a:p>
        </p:txBody>
      </p:sp>
      <p:sp>
        <p:nvSpPr>
          <p:cNvPr id="46086" name="Text Box 7">
            <a:extLst>
              <a:ext uri="{FF2B5EF4-FFF2-40B4-BE49-F238E27FC236}">
                <a16:creationId xmlns:a16="http://schemas.microsoft.com/office/drawing/2014/main" id="{C533EF5C-8F1F-94BB-5DD9-9079102F2941}"/>
              </a:ext>
            </a:extLst>
          </p:cNvPr>
          <p:cNvSpPr txBox="1">
            <a:spLocks noChangeArrowheads="1"/>
          </p:cNvSpPr>
          <p:nvPr/>
        </p:nvSpPr>
        <p:spPr bwMode="auto">
          <a:xfrm>
            <a:off x="3749675" y="1752600"/>
            <a:ext cx="1403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u="sng">
                <a:solidFill>
                  <a:srgbClr val="7030A0"/>
                </a:solidFill>
                <a:latin typeface="Gabriola" panose="04040605051002020D02" pitchFamily="82" charset="0"/>
              </a:rPr>
              <a:t>R-G Center</a:t>
            </a:r>
          </a:p>
        </p:txBody>
      </p:sp>
      <p:sp>
        <p:nvSpPr>
          <p:cNvPr id="46087" name="Text Box 8">
            <a:extLst>
              <a:ext uri="{FF2B5EF4-FFF2-40B4-BE49-F238E27FC236}">
                <a16:creationId xmlns:a16="http://schemas.microsoft.com/office/drawing/2014/main" id="{C688A743-4BEE-372E-6718-3FE62D17033A}"/>
              </a:ext>
            </a:extLst>
          </p:cNvPr>
          <p:cNvSpPr txBox="1">
            <a:spLocks noChangeArrowheads="1"/>
          </p:cNvSpPr>
          <p:nvPr/>
        </p:nvSpPr>
        <p:spPr bwMode="auto">
          <a:xfrm>
            <a:off x="6215063" y="1752600"/>
            <a:ext cx="20970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u="sng">
                <a:solidFill>
                  <a:srgbClr val="7030A0"/>
                </a:solidFill>
                <a:latin typeface="Gabriola" panose="04040605051002020D02" pitchFamily="82" charset="0"/>
              </a:rPr>
              <a:t>Impact Ionization</a:t>
            </a:r>
          </a:p>
        </p:txBody>
      </p:sp>
      <p:sp>
        <p:nvSpPr>
          <p:cNvPr id="46088" name="TextBox 58">
            <a:extLst>
              <a:ext uri="{FF2B5EF4-FFF2-40B4-BE49-F238E27FC236}">
                <a16:creationId xmlns:a16="http://schemas.microsoft.com/office/drawing/2014/main" id="{0F67BCDA-0243-0D42-E767-DFEB3F401728}"/>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77C935BC-6A1B-4606-8F4B-21CE6079E23C}" type="slidenum">
              <a:rPr lang="en-US" altLang="en-US" sz="1400">
                <a:solidFill>
                  <a:srgbClr val="000000"/>
                </a:solidFill>
              </a:rPr>
              <a:pPr eaLnBrk="1" hangingPunct="1">
                <a:spcBef>
                  <a:spcPct val="0"/>
                </a:spcBef>
                <a:buFontTx/>
                <a:buNone/>
              </a:pPr>
              <a:t>37</a:t>
            </a:fld>
            <a:endParaRPr lang="en-US" altLang="en-US" sz="1400">
              <a:solidFill>
                <a:srgbClr val="000000"/>
              </a:solidFill>
            </a:endParaRPr>
          </a:p>
        </p:txBody>
      </p:sp>
      <p:pic>
        <p:nvPicPr>
          <p:cNvPr id="46089" name="Picture 15">
            <a:extLst>
              <a:ext uri="{FF2B5EF4-FFF2-40B4-BE49-F238E27FC236}">
                <a16:creationId xmlns:a16="http://schemas.microsoft.com/office/drawing/2014/main" id="{0F7AECA4-60E1-76E5-3ED9-E79CE7B10E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686050"/>
            <a:ext cx="184785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69EEA3F-DB60-ADCF-F5F8-EB9EC551D464}"/>
              </a:ext>
            </a:extLst>
          </p:cNvPr>
          <p:cNvSpPr>
            <a:spLocks noGrp="1"/>
          </p:cNvSpPr>
          <p:nvPr>
            <p:ph type="title"/>
          </p:nvPr>
        </p:nvSpPr>
        <p:spPr/>
        <p:txBody>
          <a:bodyPr/>
          <a:lstStyle/>
          <a:p>
            <a:r>
              <a:rPr lang="en-US" altLang="en-US"/>
              <a:t> </a:t>
            </a:r>
            <a:r>
              <a:rPr lang="en-US" altLang="en-US">
                <a:solidFill>
                  <a:srgbClr val="C00000"/>
                </a:solidFill>
                <a:latin typeface="Gabriola" panose="04040605051002020D02" pitchFamily="82" charset="0"/>
              </a:rPr>
              <a:t>Recombination Processes</a:t>
            </a:r>
          </a:p>
        </p:txBody>
      </p:sp>
      <p:sp>
        <p:nvSpPr>
          <p:cNvPr id="47107" name="Text Box 3">
            <a:extLst>
              <a:ext uri="{FF2B5EF4-FFF2-40B4-BE49-F238E27FC236}">
                <a16:creationId xmlns:a16="http://schemas.microsoft.com/office/drawing/2014/main" id="{34E3C3BE-4D27-A7BC-F334-4ECACA1C8568}"/>
              </a:ext>
            </a:extLst>
          </p:cNvPr>
          <p:cNvSpPr txBox="1">
            <a:spLocks noChangeArrowheads="1"/>
          </p:cNvSpPr>
          <p:nvPr/>
        </p:nvSpPr>
        <p:spPr bwMode="auto">
          <a:xfrm>
            <a:off x="1238250" y="1752600"/>
            <a:ext cx="8477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u="sng">
                <a:solidFill>
                  <a:srgbClr val="7030A0"/>
                </a:solidFill>
                <a:latin typeface="Gabriola" panose="04040605051002020D02" pitchFamily="82" charset="0"/>
              </a:rPr>
              <a:t>Direct</a:t>
            </a:r>
          </a:p>
        </p:txBody>
      </p:sp>
      <p:sp>
        <p:nvSpPr>
          <p:cNvPr id="47108" name="Text Box 4">
            <a:extLst>
              <a:ext uri="{FF2B5EF4-FFF2-40B4-BE49-F238E27FC236}">
                <a16:creationId xmlns:a16="http://schemas.microsoft.com/office/drawing/2014/main" id="{D3E05899-09E6-62C1-FAAD-901D591A2A91}"/>
              </a:ext>
            </a:extLst>
          </p:cNvPr>
          <p:cNvSpPr txBox="1">
            <a:spLocks noChangeArrowheads="1"/>
          </p:cNvSpPr>
          <p:nvPr/>
        </p:nvSpPr>
        <p:spPr bwMode="auto">
          <a:xfrm>
            <a:off x="3749675" y="1752600"/>
            <a:ext cx="1403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u="sng">
                <a:solidFill>
                  <a:srgbClr val="7030A0"/>
                </a:solidFill>
                <a:latin typeface="Gabriola" panose="04040605051002020D02" pitchFamily="82" charset="0"/>
              </a:rPr>
              <a:t>R-G Center</a:t>
            </a:r>
          </a:p>
        </p:txBody>
      </p:sp>
      <p:sp>
        <p:nvSpPr>
          <p:cNvPr id="47109" name="Text Box 5">
            <a:extLst>
              <a:ext uri="{FF2B5EF4-FFF2-40B4-BE49-F238E27FC236}">
                <a16:creationId xmlns:a16="http://schemas.microsoft.com/office/drawing/2014/main" id="{F583F111-AE27-B9C2-8BF7-9CA8D17AC36B}"/>
              </a:ext>
            </a:extLst>
          </p:cNvPr>
          <p:cNvSpPr txBox="1">
            <a:spLocks noChangeArrowheads="1"/>
          </p:cNvSpPr>
          <p:nvPr/>
        </p:nvSpPr>
        <p:spPr bwMode="auto">
          <a:xfrm>
            <a:off x="6954838" y="1752600"/>
            <a:ext cx="850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u="sng">
                <a:solidFill>
                  <a:srgbClr val="7030A0"/>
                </a:solidFill>
                <a:latin typeface="Gabriola" panose="04040605051002020D02" pitchFamily="82" charset="0"/>
              </a:rPr>
              <a:t>Auger</a:t>
            </a:r>
          </a:p>
        </p:txBody>
      </p:sp>
      <p:graphicFrame>
        <p:nvGraphicFramePr>
          <p:cNvPr id="47110" name="Object 7">
            <a:extLst>
              <a:ext uri="{FF2B5EF4-FFF2-40B4-BE49-F238E27FC236}">
                <a16:creationId xmlns:a16="http://schemas.microsoft.com/office/drawing/2014/main" id="{3A3E9178-42D0-133C-F2AE-B2C98EEBA2D7}"/>
              </a:ext>
            </a:extLst>
          </p:cNvPr>
          <p:cNvGraphicFramePr>
            <a:graphicFrameLocks noChangeAspect="1"/>
          </p:cNvGraphicFramePr>
          <p:nvPr/>
        </p:nvGraphicFramePr>
        <p:xfrm>
          <a:off x="6537325" y="2381250"/>
          <a:ext cx="2185988" cy="2438400"/>
        </p:xfrm>
        <a:graphic>
          <a:graphicData uri="http://schemas.openxmlformats.org/presentationml/2006/ole">
            <mc:AlternateContent xmlns:mc="http://schemas.openxmlformats.org/markup-compatibility/2006">
              <mc:Choice xmlns:v="urn:schemas-microsoft-com:vml" Requires="v">
                <p:oleObj spid="_x0000_s26625" name="Bitmap Image" r:id="rId3" imgW="1577477" imgH="1760373" progId="Paint.Picture">
                  <p:embed/>
                </p:oleObj>
              </mc:Choice>
              <mc:Fallback>
                <p:oleObj name="Bitmap Image" r:id="rId3" imgW="1577477" imgH="1760373" progId="Paint.Picture">
                  <p:embed/>
                  <p:pic>
                    <p:nvPicPr>
                      <p:cNvPr id="47110" name="Object 7">
                        <a:extLst>
                          <a:ext uri="{FF2B5EF4-FFF2-40B4-BE49-F238E27FC236}">
                            <a16:creationId xmlns:a16="http://schemas.microsoft.com/office/drawing/2014/main" id="{3A3E9178-42D0-133C-F2AE-B2C98EEBA2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325" y="2381250"/>
                        <a:ext cx="218598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1" name="Object 8">
            <a:extLst>
              <a:ext uri="{FF2B5EF4-FFF2-40B4-BE49-F238E27FC236}">
                <a16:creationId xmlns:a16="http://schemas.microsoft.com/office/drawing/2014/main" id="{0554AC79-5E50-63E6-2C4C-69EE56EFB5E8}"/>
              </a:ext>
            </a:extLst>
          </p:cNvPr>
          <p:cNvGraphicFramePr>
            <a:graphicFrameLocks noChangeAspect="1"/>
          </p:cNvGraphicFramePr>
          <p:nvPr/>
        </p:nvGraphicFramePr>
        <p:xfrm>
          <a:off x="457200" y="3151188"/>
          <a:ext cx="2667000" cy="1725612"/>
        </p:xfrm>
        <a:graphic>
          <a:graphicData uri="http://schemas.openxmlformats.org/presentationml/2006/ole">
            <mc:AlternateContent xmlns:mc="http://schemas.openxmlformats.org/markup-compatibility/2006">
              <mc:Choice xmlns:v="urn:schemas-microsoft-com:vml" Requires="v">
                <p:oleObj spid="_x0000_s26626" name="Bitmap Image" r:id="rId5" imgW="1859441" imgH="1203810" progId="Paint.Picture">
                  <p:embed/>
                </p:oleObj>
              </mc:Choice>
              <mc:Fallback>
                <p:oleObj name="Bitmap Image" r:id="rId5" imgW="1859441" imgH="1203810" progId="Paint.Picture">
                  <p:embed/>
                  <p:pic>
                    <p:nvPicPr>
                      <p:cNvPr id="47111" name="Object 8">
                        <a:extLst>
                          <a:ext uri="{FF2B5EF4-FFF2-40B4-BE49-F238E27FC236}">
                            <a16:creationId xmlns:a16="http://schemas.microsoft.com/office/drawing/2014/main" id="{0554AC79-5E50-63E6-2C4C-69EE56EFB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151188"/>
                        <a:ext cx="2667000" cy="172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2" name="Object 9">
            <a:extLst>
              <a:ext uri="{FF2B5EF4-FFF2-40B4-BE49-F238E27FC236}">
                <a16:creationId xmlns:a16="http://schemas.microsoft.com/office/drawing/2014/main" id="{10C0DF4A-253D-3470-34DA-3162219E86EF}"/>
              </a:ext>
            </a:extLst>
          </p:cNvPr>
          <p:cNvGraphicFramePr>
            <a:graphicFrameLocks noChangeAspect="1"/>
          </p:cNvGraphicFramePr>
          <p:nvPr/>
        </p:nvGraphicFramePr>
        <p:xfrm>
          <a:off x="3276600" y="3195638"/>
          <a:ext cx="3048000" cy="1658937"/>
        </p:xfrm>
        <a:graphic>
          <a:graphicData uri="http://schemas.openxmlformats.org/presentationml/2006/ole">
            <mc:AlternateContent xmlns:mc="http://schemas.openxmlformats.org/markup-compatibility/2006">
              <mc:Choice xmlns:v="urn:schemas-microsoft-com:vml" Requires="v">
                <p:oleObj spid="_x0000_s26627" name="Bitmap Image" r:id="rId7" imgW="2171888" imgH="1181202" progId="Paint.Picture">
                  <p:embed/>
                </p:oleObj>
              </mc:Choice>
              <mc:Fallback>
                <p:oleObj name="Bitmap Image" r:id="rId7" imgW="2171888" imgH="1181202" progId="Paint.Picture">
                  <p:embed/>
                  <p:pic>
                    <p:nvPicPr>
                      <p:cNvPr id="47112" name="Object 9">
                        <a:extLst>
                          <a:ext uri="{FF2B5EF4-FFF2-40B4-BE49-F238E27FC236}">
                            <a16:creationId xmlns:a16="http://schemas.microsoft.com/office/drawing/2014/main" id="{10C0DF4A-253D-3470-34DA-3162219E86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195638"/>
                        <a:ext cx="3048000"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3" name="Rectangle 10">
            <a:extLst>
              <a:ext uri="{FF2B5EF4-FFF2-40B4-BE49-F238E27FC236}">
                <a16:creationId xmlns:a16="http://schemas.microsoft.com/office/drawing/2014/main" id="{064ABD62-87D3-A349-9681-35B0F81F0F52}"/>
              </a:ext>
            </a:extLst>
          </p:cNvPr>
          <p:cNvSpPr>
            <a:spLocks noChangeArrowheads="1"/>
          </p:cNvSpPr>
          <p:nvPr/>
        </p:nvSpPr>
        <p:spPr bwMode="auto">
          <a:xfrm>
            <a:off x="1514475" y="5689600"/>
            <a:ext cx="60975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b="1">
                <a:solidFill>
                  <a:srgbClr val="FF0000"/>
                </a:solidFill>
                <a:latin typeface="Gabriola" panose="04040605051002020D02" pitchFamily="82" charset="0"/>
              </a:rPr>
              <a:t>Recombination in Si is primarily via R-G centers</a:t>
            </a:r>
          </a:p>
        </p:txBody>
      </p:sp>
      <p:sp>
        <p:nvSpPr>
          <p:cNvPr id="47114" name="TextBox 49">
            <a:extLst>
              <a:ext uri="{FF2B5EF4-FFF2-40B4-BE49-F238E27FC236}">
                <a16:creationId xmlns:a16="http://schemas.microsoft.com/office/drawing/2014/main" id="{C721E2D6-135B-0C36-CF3E-5B86B2ACA7AB}"/>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69E1442D-B06E-4404-A887-8D2BFA8E419E}" type="slidenum">
              <a:rPr lang="en-US" altLang="en-US" sz="1400">
                <a:solidFill>
                  <a:srgbClr val="000000"/>
                </a:solidFill>
              </a:rPr>
              <a:pPr eaLnBrk="1" hangingPunct="1">
                <a:spcBef>
                  <a:spcPct val="0"/>
                </a:spcBef>
                <a:buFontTx/>
                <a:buNone/>
              </a:pPr>
              <a:t>38</a:t>
            </a:fld>
            <a:endParaRPr lang="en-US" altLang="en-US" sz="14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130" name="Picture 11">
            <a:extLst>
              <a:ext uri="{FF2B5EF4-FFF2-40B4-BE49-F238E27FC236}">
                <a16:creationId xmlns:a16="http://schemas.microsoft.com/office/drawing/2014/main" id="{CFB77402-E1E6-A567-9C6E-9BF8617A0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350" y="1447800"/>
            <a:ext cx="26098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1" name="Rectangle 2">
            <a:extLst>
              <a:ext uri="{FF2B5EF4-FFF2-40B4-BE49-F238E27FC236}">
                <a16:creationId xmlns:a16="http://schemas.microsoft.com/office/drawing/2014/main" id="{B9698EB6-D25E-4089-117B-922D63B407DC}"/>
              </a:ext>
            </a:extLst>
          </p:cNvPr>
          <p:cNvSpPr>
            <a:spLocks noGrp="1"/>
          </p:cNvSpPr>
          <p:nvPr>
            <p:ph type="title"/>
          </p:nvPr>
        </p:nvSpPr>
        <p:spPr>
          <a:xfrm>
            <a:off x="0" y="76200"/>
            <a:ext cx="9144000" cy="762000"/>
          </a:xfrm>
        </p:spPr>
        <p:txBody>
          <a:bodyPr/>
          <a:lstStyle/>
          <a:p>
            <a:r>
              <a:rPr lang="en-US" altLang="en-US">
                <a:solidFill>
                  <a:srgbClr val="C00000"/>
                </a:solidFill>
                <a:latin typeface="Gabriola" panose="04040605051002020D02" pitchFamily="82" charset="0"/>
              </a:rPr>
              <a:t>Direct vs. Indirect Band Gap Materials</a:t>
            </a:r>
          </a:p>
        </p:txBody>
      </p:sp>
      <p:sp>
        <p:nvSpPr>
          <p:cNvPr id="48132" name="Text Box 4">
            <a:extLst>
              <a:ext uri="{FF2B5EF4-FFF2-40B4-BE49-F238E27FC236}">
                <a16:creationId xmlns:a16="http://schemas.microsoft.com/office/drawing/2014/main" id="{42445BA5-E83A-C160-98FF-DC30F894AE18}"/>
              </a:ext>
            </a:extLst>
          </p:cNvPr>
          <p:cNvSpPr txBox="1">
            <a:spLocks noChangeArrowheads="1"/>
          </p:cNvSpPr>
          <p:nvPr/>
        </p:nvSpPr>
        <p:spPr bwMode="auto">
          <a:xfrm>
            <a:off x="609600" y="4953000"/>
            <a:ext cx="34893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000000"/>
                </a:solidFill>
                <a:latin typeface="Gabriola" panose="04040605051002020D02" pitchFamily="82" charset="0"/>
              </a:rPr>
              <a:t>Little change in momentum </a:t>
            </a:r>
          </a:p>
          <a:p>
            <a:pPr eaLnBrk="1" hangingPunct="1">
              <a:spcBef>
                <a:spcPct val="0"/>
              </a:spcBef>
              <a:buFontTx/>
              <a:buNone/>
            </a:pPr>
            <a:r>
              <a:rPr lang="en-US" altLang="en-US" sz="2400" b="1">
                <a:solidFill>
                  <a:srgbClr val="000000"/>
                </a:solidFill>
                <a:latin typeface="Gabriola" panose="04040605051002020D02" pitchFamily="82" charset="0"/>
              </a:rPr>
              <a:t>is required for recombination</a:t>
            </a:r>
          </a:p>
          <a:p>
            <a:pPr eaLnBrk="1" hangingPunct="1">
              <a:spcBef>
                <a:spcPct val="25000"/>
              </a:spcBef>
              <a:buFont typeface="Wingdings" panose="05000000000000000000" pitchFamily="2" charset="2"/>
              <a:buChar char="à"/>
            </a:pPr>
            <a:r>
              <a:rPr lang="en-US" altLang="en-US" sz="2000" b="1">
                <a:solidFill>
                  <a:srgbClr val="FF0000"/>
                </a:solidFill>
                <a:latin typeface="Gabriola" panose="04040605051002020D02" pitchFamily="82" charset="0"/>
              </a:rPr>
              <a:t> momentum is conserved by </a:t>
            </a:r>
          </a:p>
          <a:p>
            <a:pPr eaLnBrk="1" hangingPunct="1">
              <a:spcBef>
                <a:spcPct val="0"/>
              </a:spcBef>
              <a:buFont typeface="Wingdings" panose="05000000000000000000" pitchFamily="2" charset="2"/>
              <a:buNone/>
            </a:pPr>
            <a:r>
              <a:rPr lang="en-US" altLang="en-US" sz="2000" b="1">
                <a:solidFill>
                  <a:srgbClr val="FF0000"/>
                </a:solidFill>
                <a:latin typeface="Gabriola" panose="04040605051002020D02" pitchFamily="82" charset="0"/>
              </a:rPr>
              <a:t>     photon emission</a:t>
            </a:r>
            <a:endParaRPr lang="en-US" altLang="en-US" sz="1800" b="1">
              <a:solidFill>
                <a:srgbClr val="FF0000"/>
              </a:solidFill>
              <a:latin typeface="Gabriola" panose="04040605051002020D02" pitchFamily="82" charset="0"/>
            </a:endParaRPr>
          </a:p>
        </p:txBody>
      </p:sp>
      <p:sp>
        <p:nvSpPr>
          <p:cNvPr id="48133" name="Text Box 5">
            <a:extLst>
              <a:ext uri="{FF2B5EF4-FFF2-40B4-BE49-F238E27FC236}">
                <a16:creationId xmlns:a16="http://schemas.microsoft.com/office/drawing/2014/main" id="{07309505-5382-601D-58F1-53AA54CFC744}"/>
              </a:ext>
            </a:extLst>
          </p:cNvPr>
          <p:cNvSpPr txBox="1">
            <a:spLocks noChangeArrowheads="1"/>
          </p:cNvSpPr>
          <p:nvPr/>
        </p:nvSpPr>
        <p:spPr bwMode="auto">
          <a:xfrm>
            <a:off x="4851400" y="4953000"/>
            <a:ext cx="290671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000000"/>
                </a:solidFill>
                <a:latin typeface="Gabriola" panose="04040605051002020D02" pitchFamily="82" charset="0"/>
              </a:rPr>
              <a:t>Large change in momentum </a:t>
            </a:r>
          </a:p>
          <a:p>
            <a:pPr eaLnBrk="1" hangingPunct="1">
              <a:spcBef>
                <a:spcPct val="0"/>
              </a:spcBef>
              <a:buFontTx/>
              <a:buNone/>
            </a:pPr>
            <a:r>
              <a:rPr lang="en-US" altLang="en-US" sz="2400" b="1">
                <a:solidFill>
                  <a:srgbClr val="000000"/>
                </a:solidFill>
                <a:latin typeface="Gabriola" panose="04040605051002020D02" pitchFamily="82" charset="0"/>
              </a:rPr>
              <a:t>is required for recombination</a:t>
            </a:r>
          </a:p>
          <a:p>
            <a:pPr eaLnBrk="1" hangingPunct="1">
              <a:spcBef>
                <a:spcPct val="25000"/>
              </a:spcBef>
              <a:buFont typeface="Wingdings" panose="05000000000000000000" pitchFamily="2" charset="2"/>
              <a:buChar char="à"/>
            </a:pPr>
            <a:r>
              <a:rPr lang="en-US" altLang="en-US" sz="2000" b="1">
                <a:solidFill>
                  <a:srgbClr val="FF0000"/>
                </a:solidFill>
                <a:latin typeface="Gabriola" panose="04040605051002020D02" pitchFamily="82" charset="0"/>
              </a:rPr>
              <a:t> momentum is conserved by </a:t>
            </a:r>
          </a:p>
          <a:p>
            <a:pPr eaLnBrk="1" hangingPunct="1">
              <a:spcBef>
                <a:spcPct val="0"/>
              </a:spcBef>
              <a:buFont typeface="Wingdings" panose="05000000000000000000" pitchFamily="2" charset="2"/>
              <a:buNone/>
            </a:pPr>
            <a:r>
              <a:rPr lang="en-US" altLang="en-US" sz="2000" b="1">
                <a:solidFill>
                  <a:srgbClr val="FF0000"/>
                </a:solidFill>
                <a:latin typeface="Gabriola" panose="04040605051002020D02" pitchFamily="82" charset="0"/>
              </a:rPr>
              <a:t>     phonon + photon emission</a:t>
            </a:r>
          </a:p>
        </p:txBody>
      </p:sp>
      <p:sp>
        <p:nvSpPr>
          <p:cNvPr id="48134" name="Line 6">
            <a:extLst>
              <a:ext uri="{FF2B5EF4-FFF2-40B4-BE49-F238E27FC236}">
                <a16:creationId xmlns:a16="http://schemas.microsoft.com/office/drawing/2014/main" id="{2CABCA18-8912-3D34-7617-38E7FFB91AEB}"/>
              </a:ext>
            </a:extLst>
          </p:cNvPr>
          <p:cNvSpPr>
            <a:spLocks noChangeShapeType="1"/>
          </p:cNvSpPr>
          <p:nvPr/>
        </p:nvSpPr>
        <p:spPr bwMode="auto">
          <a:xfrm>
            <a:off x="4572000" y="1295400"/>
            <a:ext cx="0" cy="495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135" name="Text Box 7">
            <a:extLst>
              <a:ext uri="{FF2B5EF4-FFF2-40B4-BE49-F238E27FC236}">
                <a16:creationId xmlns:a16="http://schemas.microsoft.com/office/drawing/2014/main" id="{B5153DB2-F8E9-1B1D-E849-69078EE08C06}"/>
              </a:ext>
            </a:extLst>
          </p:cNvPr>
          <p:cNvSpPr txBox="1">
            <a:spLocks noChangeArrowheads="1"/>
          </p:cNvSpPr>
          <p:nvPr/>
        </p:nvSpPr>
        <p:spPr bwMode="auto">
          <a:xfrm>
            <a:off x="2184400" y="695325"/>
            <a:ext cx="47259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000000"/>
                </a:solidFill>
                <a:latin typeface="Gabriola" panose="04040605051002020D02" pitchFamily="82" charset="0"/>
              </a:rPr>
              <a:t>Energy (</a:t>
            </a:r>
            <a:r>
              <a:rPr lang="en-US" altLang="en-US" sz="2800" i="1">
                <a:solidFill>
                  <a:srgbClr val="000000"/>
                </a:solidFill>
                <a:latin typeface="Gabriola" panose="04040605051002020D02" pitchFamily="82" charset="0"/>
              </a:rPr>
              <a:t>E</a:t>
            </a:r>
            <a:r>
              <a:rPr lang="en-US" altLang="en-US" sz="2800">
                <a:solidFill>
                  <a:srgbClr val="000000"/>
                </a:solidFill>
                <a:latin typeface="Gabriola" panose="04040605051002020D02" pitchFamily="82" charset="0"/>
              </a:rPr>
              <a:t>)</a:t>
            </a:r>
            <a:r>
              <a:rPr lang="en-US" altLang="en-US" sz="2800" i="1">
                <a:solidFill>
                  <a:srgbClr val="000000"/>
                </a:solidFill>
                <a:latin typeface="Gabriola" panose="04040605051002020D02" pitchFamily="82" charset="0"/>
              </a:rPr>
              <a:t> vs. </a:t>
            </a:r>
            <a:r>
              <a:rPr lang="en-US" altLang="en-US" sz="2800">
                <a:solidFill>
                  <a:srgbClr val="000000"/>
                </a:solidFill>
                <a:latin typeface="Gabriola" panose="04040605051002020D02" pitchFamily="82" charset="0"/>
              </a:rPr>
              <a:t>momentum (</a:t>
            </a:r>
            <a:r>
              <a:rPr lang="en-US" altLang="en-US" sz="2800" b="1" i="1">
                <a:solidFill>
                  <a:srgbClr val="000000"/>
                </a:solidFill>
                <a:latin typeface="Gabriola" panose="04040605051002020D02" pitchFamily="82" charset="0"/>
              </a:rPr>
              <a:t>k</a:t>
            </a:r>
            <a:r>
              <a:rPr lang="en-US" altLang="en-US" sz="2800">
                <a:solidFill>
                  <a:srgbClr val="000000"/>
                </a:solidFill>
                <a:latin typeface="Gabriola" panose="04040605051002020D02" pitchFamily="82" charset="0"/>
              </a:rPr>
              <a:t>) Diagrams</a:t>
            </a:r>
          </a:p>
        </p:txBody>
      </p:sp>
      <p:sp>
        <p:nvSpPr>
          <p:cNvPr id="48136" name="TextBox 23">
            <a:extLst>
              <a:ext uri="{FF2B5EF4-FFF2-40B4-BE49-F238E27FC236}">
                <a16:creationId xmlns:a16="http://schemas.microsoft.com/office/drawing/2014/main" id="{069BE0E0-7DDF-F662-C474-1FF9730916B1}"/>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514C01D7-BC27-46AC-8076-FCA527579EB3}" type="slidenum">
              <a:rPr lang="en-US" altLang="en-US" sz="1400">
                <a:solidFill>
                  <a:srgbClr val="000000"/>
                </a:solidFill>
              </a:rPr>
              <a:pPr eaLnBrk="1" hangingPunct="1">
                <a:spcBef>
                  <a:spcPct val="0"/>
                </a:spcBef>
                <a:buFontTx/>
                <a:buNone/>
              </a:pPr>
              <a:t>39</a:t>
            </a:fld>
            <a:endParaRPr lang="en-US" altLang="en-US" sz="1400">
              <a:solidFill>
                <a:srgbClr val="000000"/>
              </a:solidFill>
            </a:endParaRPr>
          </a:p>
        </p:txBody>
      </p:sp>
      <p:pic>
        <p:nvPicPr>
          <p:cNvPr id="48137" name="Picture 10">
            <a:extLst>
              <a:ext uri="{FF2B5EF4-FFF2-40B4-BE49-F238E27FC236}">
                <a16:creationId xmlns:a16="http://schemas.microsoft.com/office/drawing/2014/main" id="{0FC26CF9-3A34-4077-A9B5-BD8176F814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447800"/>
            <a:ext cx="260032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8" name="Text Box 3">
            <a:extLst>
              <a:ext uri="{FF2B5EF4-FFF2-40B4-BE49-F238E27FC236}">
                <a16:creationId xmlns:a16="http://schemas.microsoft.com/office/drawing/2014/main" id="{6C44D440-9A50-BCDF-AC53-3AA2CCC9ABBE}"/>
              </a:ext>
            </a:extLst>
          </p:cNvPr>
          <p:cNvSpPr txBox="1">
            <a:spLocks noChangeArrowheads="1"/>
          </p:cNvSpPr>
          <p:nvPr/>
        </p:nvSpPr>
        <p:spPr bwMode="auto">
          <a:xfrm>
            <a:off x="762000" y="1219200"/>
            <a:ext cx="9096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u="sng">
                <a:solidFill>
                  <a:srgbClr val="7030A0"/>
                </a:solidFill>
                <a:latin typeface="Gabriola" panose="04040605051002020D02" pitchFamily="82" charset="0"/>
              </a:rPr>
              <a:t>Direct:</a:t>
            </a:r>
          </a:p>
        </p:txBody>
      </p:sp>
      <p:sp>
        <p:nvSpPr>
          <p:cNvPr id="48139" name="Text Box 3">
            <a:extLst>
              <a:ext uri="{FF2B5EF4-FFF2-40B4-BE49-F238E27FC236}">
                <a16:creationId xmlns:a16="http://schemas.microsoft.com/office/drawing/2014/main" id="{DA8A3862-132B-AAB3-C2D5-359D7647701D}"/>
              </a:ext>
            </a:extLst>
          </p:cNvPr>
          <p:cNvSpPr txBox="1">
            <a:spLocks noChangeArrowheads="1"/>
          </p:cNvSpPr>
          <p:nvPr/>
        </p:nvSpPr>
        <p:spPr bwMode="auto">
          <a:xfrm>
            <a:off x="4756150" y="1219200"/>
            <a:ext cx="10953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u="sng">
                <a:solidFill>
                  <a:srgbClr val="7030A0"/>
                </a:solidFill>
                <a:latin typeface="Gabriola" panose="04040605051002020D02" pitchFamily="82" charset="0"/>
              </a:rPr>
              <a:t>Indirect: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7ACC4AB-9B62-5E2A-EE0D-4612BBDEED79}"/>
              </a:ext>
            </a:extLst>
          </p:cNvPr>
          <p:cNvSpPr>
            <a:spLocks noGrp="1"/>
          </p:cNvSpPr>
          <p:nvPr>
            <p:ph type="title"/>
          </p:nvPr>
        </p:nvSpPr>
        <p:spPr/>
        <p:txBody>
          <a:bodyPr/>
          <a:lstStyle/>
          <a:p>
            <a:r>
              <a:rPr lang="en-US" altLang="en-US">
                <a:solidFill>
                  <a:srgbClr val="C00000"/>
                </a:solidFill>
                <a:latin typeface="Gabriola" panose="04040605051002020D02" pitchFamily="82" charset="0"/>
              </a:rPr>
              <a:t>Conductivity Effective Mass, </a:t>
            </a:r>
            <a:r>
              <a:rPr lang="en-US" altLang="en-US" i="1">
                <a:solidFill>
                  <a:srgbClr val="C00000"/>
                </a:solidFill>
                <a:latin typeface="Gabriola" panose="04040605051002020D02" pitchFamily="82" charset="0"/>
              </a:rPr>
              <a:t>m</a:t>
            </a:r>
            <a:r>
              <a:rPr lang="en-US" altLang="en-US">
                <a:solidFill>
                  <a:srgbClr val="C00000"/>
                </a:solidFill>
                <a:latin typeface="Gabriola" panose="04040605051002020D02" pitchFamily="82" charset="0"/>
              </a:rPr>
              <a:t>*</a:t>
            </a:r>
          </a:p>
        </p:txBody>
      </p:sp>
      <p:sp>
        <p:nvSpPr>
          <p:cNvPr id="10243" name="Rectangle 3">
            <a:extLst>
              <a:ext uri="{FF2B5EF4-FFF2-40B4-BE49-F238E27FC236}">
                <a16:creationId xmlns:a16="http://schemas.microsoft.com/office/drawing/2014/main" id="{08A5D3E8-D719-52A2-94D8-7D901EAFFA83}"/>
              </a:ext>
            </a:extLst>
          </p:cNvPr>
          <p:cNvSpPr>
            <a:spLocks noGrp="1"/>
          </p:cNvSpPr>
          <p:nvPr>
            <p:ph idx="1"/>
          </p:nvPr>
        </p:nvSpPr>
        <p:spPr>
          <a:xfrm>
            <a:off x="457200" y="1295400"/>
            <a:ext cx="8229600" cy="838200"/>
          </a:xfrm>
        </p:spPr>
        <p:txBody>
          <a:bodyPr/>
          <a:lstStyle/>
          <a:p>
            <a:pPr marL="0" indent="0">
              <a:buFontTx/>
              <a:buNone/>
            </a:pPr>
            <a:r>
              <a:rPr lang="en-US" altLang="en-US" sz="2400">
                <a:latin typeface="Gabriola" panose="04040605051002020D02" pitchFamily="82" charset="0"/>
              </a:rPr>
              <a:t>Under the influence of an electric field (E-field), an electron or a hole is accelerated:</a:t>
            </a:r>
          </a:p>
        </p:txBody>
      </p:sp>
      <p:sp>
        <p:nvSpPr>
          <p:cNvPr id="10244" name="Rectangle 4">
            <a:extLst>
              <a:ext uri="{FF2B5EF4-FFF2-40B4-BE49-F238E27FC236}">
                <a16:creationId xmlns:a16="http://schemas.microsoft.com/office/drawing/2014/main" id="{0C419485-126A-4D54-9BA6-A656E08DFF4F}"/>
              </a:ext>
            </a:extLst>
          </p:cNvPr>
          <p:cNvSpPr>
            <a:spLocks noChangeArrowheads="1"/>
          </p:cNvSpPr>
          <p:nvPr/>
        </p:nvSpPr>
        <p:spPr bwMode="auto">
          <a:xfrm>
            <a:off x="4800600" y="2125663"/>
            <a:ext cx="839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Gabriola" panose="04040605051002020D02" pitchFamily="82" charset="0"/>
              </a:rPr>
              <a:t>electrons</a:t>
            </a:r>
            <a:endParaRPr lang="en-US" altLang="en-US" sz="2600">
              <a:latin typeface="Gabriola" panose="04040605051002020D02" pitchFamily="82" charset="0"/>
            </a:endParaRPr>
          </a:p>
        </p:txBody>
      </p:sp>
      <p:sp>
        <p:nvSpPr>
          <p:cNvPr id="10245" name="Rectangle 5">
            <a:extLst>
              <a:ext uri="{FF2B5EF4-FFF2-40B4-BE49-F238E27FC236}">
                <a16:creationId xmlns:a16="http://schemas.microsoft.com/office/drawing/2014/main" id="{A2453D5D-300C-1E2E-FBB0-2C76FC83C0CC}"/>
              </a:ext>
            </a:extLst>
          </p:cNvPr>
          <p:cNvSpPr>
            <a:spLocks noChangeArrowheads="1"/>
          </p:cNvSpPr>
          <p:nvPr/>
        </p:nvSpPr>
        <p:spPr bwMode="auto">
          <a:xfrm>
            <a:off x="4843463" y="3116263"/>
            <a:ext cx="481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Gabriola" panose="04040605051002020D02" pitchFamily="82" charset="0"/>
              </a:rPr>
              <a:t>holes</a:t>
            </a:r>
            <a:endParaRPr lang="en-US" altLang="en-US" sz="2600">
              <a:latin typeface="Gabriola" panose="04040605051002020D02" pitchFamily="82" charset="0"/>
            </a:endParaRPr>
          </a:p>
        </p:txBody>
      </p:sp>
      <p:pic>
        <p:nvPicPr>
          <p:cNvPr id="10246" name="Picture 6">
            <a:extLst>
              <a:ext uri="{FF2B5EF4-FFF2-40B4-BE49-F238E27FC236}">
                <a16:creationId xmlns:a16="http://schemas.microsoft.com/office/drawing/2014/main" id="{530B6091-C026-9F1E-4413-2535DF178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2672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247" name="Object 10">
            <a:extLst>
              <a:ext uri="{FF2B5EF4-FFF2-40B4-BE49-F238E27FC236}">
                <a16:creationId xmlns:a16="http://schemas.microsoft.com/office/drawing/2014/main" id="{8366A727-C642-E63E-0F17-FA17352F79E5}"/>
              </a:ext>
            </a:extLst>
          </p:cNvPr>
          <p:cNvGraphicFramePr>
            <a:graphicFrameLocks noChangeAspect="1"/>
          </p:cNvGraphicFramePr>
          <p:nvPr/>
        </p:nvGraphicFramePr>
        <p:xfrm>
          <a:off x="3048000" y="1866900"/>
          <a:ext cx="1447800" cy="1004888"/>
        </p:xfrm>
        <a:graphic>
          <a:graphicData uri="http://schemas.openxmlformats.org/presentationml/2006/ole">
            <mc:AlternateContent xmlns:mc="http://schemas.openxmlformats.org/markup-compatibility/2006">
              <mc:Choice xmlns:v="urn:schemas-microsoft-com:vml" Requires="v">
                <p:oleObj spid="_x0000_s1025" name="Equation" r:id="rId4" imgW="622030" imgH="431613" progId="Equation.3">
                  <p:embed/>
                </p:oleObj>
              </mc:Choice>
              <mc:Fallback>
                <p:oleObj name="Equation" r:id="rId4" imgW="622030" imgH="431613" progId="Equation.3">
                  <p:embed/>
                  <p:pic>
                    <p:nvPicPr>
                      <p:cNvPr id="10247" name="Object 10">
                        <a:extLst>
                          <a:ext uri="{FF2B5EF4-FFF2-40B4-BE49-F238E27FC236}">
                            <a16:creationId xmlns:a16="http://schemas.microsoft.com/office/drawing/2014/main" id="{8366A727-C642-E63E-0F17-FA17352F79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866900"/>
                        <a:ext cx="14478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11">
            <a:extLst>
              <a:ext uri="{FF2B5EF4-FFF2-40B4-BE49-F238E27FC236}">
                <a16:creationId xmlns:a16="http://schemas.microsoft.com/office/drawing/2014/main" id="{9D86C32F-A710-AF4F-C92F-B66605A68142}"/>
              </a:ext>
            </a:extLst>
          </p:cNvPr>
          <p:cNvGraphicFramePr>
            <a:graphicFrameLocks noChangeAspect="1"/>
          </p:cNvGraphicFramePr>
          <p:nvPr/>
        </p:nvGraphicFramePr>
        <p:xfrm>
          <a:off x="3179763" y="2871788"/>
          <a:ext cx="1182687" cy="1033462"/>
        </p:xfrm>
        <a:graphic>
          <a:graphicData uri="http://schemas.openxmlformats.org/presentationml/2006/ole">
            <mc:AlternateContent xmlns:mc="http://schemas.openxmlformats.org/markup-compatibility/2006">
              <mc:Choice xmlns:v="urn:schemas-microsoft-com:vml" Requires="v">
                <p:oleObj spid="_x0000_s1026" name="Equation" r:id="rId6" imgW="507780" imgH="444307" progId="Equation.3">
                  <p:embed/>
                </p:oleObj>
              </mc:Choice>
              <mc:Fallback>
                <p:oleObj name="Equation" r:id="rId6" imgW="507780" imgH="444307" progId="Equation.3">
                  <p:embed/>
                  <p:pic>
                    <p:nvPicPr>
                      <p:cNvPr id="10248" name="Object 11">
                        <a:extLst>
                          <a:ext uri="{FF2B5EF4-FFF2-40B4-BE49-F238E27FC236}">
                            <a16:creationId xmlns:a16="http://schemas.microsoft.com/office/drawing/2014/main" id="{9D86C32F-A710-AF4F-C92F-B66605A681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9763" y="2871788"/>
                        <a:ext cx="1182687" cy="10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Table 1">
            <a:extLst>
              <a:ext uri="{FF2B5EF4-FFF2-40B4-BE49-F238E27FC236}">
                <a16:creationId xmlns:a16="http://schemas.microsoft.com/office/drawing/2014/main" id="{CA5BEBAB-B308-D500-8760-E124FCC5F04A}"/>
              </a:ext>
            </a:extLst>
          </p:cNvPr>
          <p:cNvGraphicFramePr>
            <a:graphicFrameLocks noGrp="1"/>
          </p:cNvGraphicFramePr>
          <p:nvPr/>
        </p:nvGraphicFramePr>
        <p:xfrm>
          <a:off x="2057400" y="4572000"/>
          <a:ext cx="4953000" cy="1371600"/>
        </p:xfrm>
        <a:graphic>
          <a:graphicData uri="http://schemas.openxmlformats.org/drawingml/2006/table">
            <a:tbl>
              <a:tblPr/>
              <a:tblGrid>
                <a:gridCol w="1295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rPr>
                        <a:t>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rPr>
                        <a:t>GaAs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tx1"/>
                          </a:solidFill>
                          <a:effectLst/>
                          <a:latin typeface="Calibri" pitchFamily="34" charset="0"/>
                        </a:rPr>
                        <a:t>m</a:t>
                      </a:r>
                      <a:r>
                        <a:rPr kumimoji="0" lang="en-US" sz="2400" b="1" i="0" u="none" strike="noStrike" cap="none" normalizeH="0" baseline="-25000">
                          <a:ln>
                            <a:noFill/>
                          </a:ln>
                          <a:solidFill>
                            <a:schemeClr val="tx1"/>
                          </a:solidFill>
                          <a:effectLst/>
                          <a:latin typeface="Calibri" pitchFamily="34" charset="0"/>
                        </a:rPr>
                        <a:t>n</a:t>
                      </a:r>
                      <a:r>
                        <a:rPr kumimoji="0" lang="en-US" sz="2400" b="1" i="0" u="none" strike="noStrike" cap="none" normalizeH="0" baseline="0">
                          <a:ln>
                            <a:noFill/>
                          </a:ln>
                          <a:solidFill>
                            <a:schemeClr val="tx1"/>
                          </a:solidFill>
                          <a:effectLst/>
                          <a:latin typeface="Calibri" pitchFamily="34" charset="0"/>
                        </a:rPr>
                        <a:t>*/</a:t>
                      </a:r>
                      <a:r>
                        <a:rPr kumimoji="0" lang="en-US" sz="2400" b="1" i="1" u="none" strike="noStrike" cap="none" normalizeH="0" baseline="0">
                          <a:ln>
                            <a:noFill/>
                          </a:ln>
                          <a:solidFill>
                            <a:schemeClr val="tx1"/>
                          </a:solidFill>
                          <a:effectLst/>
                          <a:latin typeface="Calibri" pitchFamily="34" charset="0"/>
                        </a:rPr>
                        <a:t>m</a:t>
                      </a:r>
                      <a:r>
                        <a:rPr kumimoji="0" lang="en-US" sz="2400" b="1" i="0" u="none" strike="noStrike" cap="none" normalizeH="0" baseline="-25000">
                          <a:ln>
                            <a:noFill/>
                          </a:ln>
                          <a:solidFill>
                            <a:schemeClr val="tx1"/>
                          </a:solidFill>
                          <a:effectLst/>
                          <a:latin typeface="Calibri" pitchFamily="34"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rPr>
                        <a:t>0.26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rPr>
                        <a:t>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itchFamily="34" charset="0"/>
                        </a:rPr>
                        <a:t>0.068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chemeClr val="tx1"/>
                          </a:solidFill>
                          <a:effectLst/>
                          <a:latin typeface="Calibri" pitchFamily="34" charset="0"/>
                        </a:rPr>
                        <a:t>m</a:t>
                      </a:r>
                      <a:r>
                        <a:rPr kumimoji="0" lang="en-US" sz="2400" b="1" i="0" u="none" strike="noStrike" cap="none" normalizeH="0" baseline="-25000">
                          <a:ln>
                            <a:noFill/>
                          </a:ln>
                          <a:solidFill>
                            <a:schemeClr val="tx1"/>
                          </a:solidFill>
                          <a:effectLst/>
                          <a:latin typeface="Calibri" pitchFamily="34" charset="0"/>
                        </a:rPr>
                        <a:t>p</a:t>
                      </a:r>
                      <a:r>
                        <a:rPr kumimoji="0" lang="en-US" sz="2400" b="1" i="0" u="none" strike="noStrike" cap="none" normalizeH="0" baseline="0">
                          <a:ln>
                            <a:noFill/>
                          </a:ln>
                          <a:solidFill>
                            <a:schemeClr val="tx1"/>
                          </a:solidFill>
                          <a:effectLst/>
                          <a:latin typeface="Calibri" pitchFamily="34" charset="0"/>
                        </a:rPr>
                        <a:t>*/</a:t>
                      </a:r>
                      <a:r>
                        <a:rPr kumimoji="0" lang="en-US" sz="2400" b="1" i="1" u="none" strike="noStrike" cap="none" normalizeH="0" baseline="0">
                          <a:ln>
                            <a:noFill/>
                          </a:ln>
                          <a:solidFill>
                            <a:schemeClr val="tx1"/>
                          </a:solidFill>
                          <a:effectLst/>
                          <a:latin typeface="Calibri" pitchFamily="34" charset="0"/>
                        </a:rPr>
                        <a:t>m</a:t>
                      </a:r>
                      <a:r>
                        <a:rPr kumimoji="0" lang="en-US" sz="2400" b="1" i="0" u="none" strike="noStrike" cap="none" normalizeH="0" baseline="-25000">
                          <a:ln>
                            <a:noFill/>
                          </a:ln>
                          <a:solidFill>
                            <a:schemeClr val="tx1"/>
                          </a:solidFill>
                          <a:effectLst/>
                          <a:latin typeface="Calibri" pitchFamily="34"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alibri" pitchFamily="34" charset="0"/>
                        </a:rPr>
                        <a:t>0.39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rPr>
                        <a:t>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rPr>
                        <a:t>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125DC5A4-E686-EE0B-38F7-BFD3F2EA5F1A}"/>
              </a:ext>
            </a:extLst>
          </p:cNvPr>
          <p:cNvSpPr txBox="1">
            <a:spLocks noChangeArrowheads="1"/>
          </p:cNvSpPr>
          <p:nvPr/>
        </p:nvSpPr>
        <p:spPr bwMode="auto">
          <a:xfrm>
            <a:off x="3429000" y="6019800"/>
            <a:ext cx="170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i="1">
                <a:latin typeface="Gabriola" panose="04040605051002020D02" pitchFamily="82" charset="0"/>
                <a:sym typeface="Symbol" panose="05050102010706020507" pitchFamily="18" charset="2"/>
              </a:rPr>
              <a:t>m</a:t>
            </a:r>
            <a:r>
              <a:rPr lang="en-US" altLang="en-US" sz="2400" b="1" baseline="-25000">
                <a:latin typeface="Gabriola" panose="04040605051002020D02" pitchFamily="82" charset="0"/>
                <a:sym typeface="Symbol" panose="05050102010706020507" pitchFamily="18" charset="2"/>
              </a:rPr>
              <a:t>o</a:t>
            </a:r>
            <a:r>
              <a:rPr lang="en-US" altLang="en-US" sz="2400" b="1">
                <a:latin typeface="Gabriola" panose="04040605051002020D02" pitchFamily="82" charset="0"/>
                <a:sym typeface="Symbol" panose="05050102010706020507" pitchFamily="18" charset="2"/>
              </a:rPr>
              <a:t> = 9.110</a:t>
            </a:r>
            <a:r>
              <a:rPr lang="en-US" altLang="en-US" sz="2400" b="1" baseline="30000">
                <a:latin typeface="Gabriola" panose="04040605051002020D02" pitchFamily="82" charset="0"/>
                <a:sym typeface="Symbol" panose="05050102010706020507" pitchFamily="18" charset="2"/>
              </a:rPr>
              <a:t>-31</a:t>
            </a:r>
            <a:r>
              <a:rPr lang="en-US" altLang="en-US" sz="2400" b="1">
                <a:latin typeface="Gabriola" panose="04040605051002020D02" pitchFamily="82" charset="0"/>
                <a:sym typeface="Symbol" panose="05050102010706020507" pitchFamily="18" charset="2"/>
              </a:rPr>
              <a:t> kg</a:t>
            </a:r>
          </a:p>
        </p:txBody>
      </p:sp>
      <p:sp>
        <p:nvSpPr>
          <p:cNvPr id="4" name="TextBox 3">
            <a:extLst>
              <a:ext uri="{FF2B5EF4-FFF2-40B4-BE49-F238E27FC236}">
                <a16:creationId xmlns:a16="http://schemas.microsoft.com/office/drawing/2014/main" id="{6F984DE1-1225-6A43-0532-D9EAFFFF102F}"/>
              </a:ext>
            </a:extLst>
          </p:cNvPr>
          <p:cNvSpPr txBox="1">
            <a:spLocks noChangeArrowheads="1"/>
          </p:cNvSpPr>
          <p:nvPr/>
        </p:nvSpPr>
        <p:spPr bwMode="auto">
          <a:xfrm>
            <a:off x="2252663" y="4114800"/>
            <a:ext cx="4500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ts val="2400"/>
              </a:spcBef>
              <a:buFontTx/>
              <a:buNone/>
            </a:pPr>
            <a:r>
              <a:rPr lang="en-US" altLang="en-US" sz="2400" b="1">
                <a:solidFill>
                  <a:srgbClr val="C00000"/>
                </a:solidFill>
                <a:latin typeface="Gabriola" panose="04040605051002020D02" pitchFamily="82" charset="0"/>
              </a:rPr>
              <a:t>Electron and hole conductivity effective masses</a:t>
            </a:r>
            <a:endParaRPr lang="en-US" altLang="en-US" sz="2400">
              <a:solidFill>
                <a:srgbClr val="C00000"/>
              </a:solidFill>
              <a:latin typeface="Gabriola" panose="04040605051002020D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5A6EA3BC-5FCC-5B42-8511-1411291D1A94}"/>
              </a:ext>
            </a:extLst>
          </p:cNvPr>
          <p:cNvSpPr>
            <a:spLocks noGrp="1"/>
          </p:cNvSpPr>
          <p:nvPr>
            <p:ph type="title"/>
          </p:nvPr>
        </p:nvSpPr>
        <p:spPr/>
        <p:txBody>
          <a:bodyPr/>
          <a:lstStyle/>
          <a:p>
            <a:r>
              <a:rPr lang="en-US" altLang="en-US">
                <a:solidFill>
                  <a:srgbClr val="C00000"/>
                </a:solidFill>
                <a:latin typeface="Gabriola" panose="04040605051002020D02" pitchFamily="82" charset="0"/>
              </a:rPr>
              <a:t>Excess Carrier Concentrations</a:t>
            </a:r>
          </a:p>
        </p:txBody>
      </p:sp>
      <p:graphicFrame>
        <p:nvGraphicFramePr>
          <p:cNvPr id="49155" name="Object 2">
            <a:extLst>
              <a:ext uri="{FF2B5EF4-FFF2-40B4-BE49-F238E27FC236}">
                <a16:creationId xmlns:a16="http://schemas.microsoft.com/office/drawing/2014/main" id="{E32C295A-EB57-B371-255F-FD3629477917}"/>
              </a:ext>
            </a:extLst>
          </p:cNvPr>
          <p:cNvGraphicFramePr>
            <a:graphicFrameLocks noChangeAspect="1"/>
          </p:cNvGraphicFramePr>
          <p:nvPr/>
        </p:nvGraphicFramePr>
        <p:xfrm>
          <a:off x="3276600" y="1752600"/>
          <a:ext cx="2087563" cy="657225"/>
        </p:xfrm>
        <a:graphic>
          <a:graphicData uri="http://schemas.openxmlformats.org/presentationml/2006/ole">
            <mc:AlternateContent xmlns:mc="http://schemas.openxmlformats.org/markup-compatibility/2006">
              <mc:Choice xmlns:v="urn:schemas-microsoft-com:vml" Requires="v">
                <p:oleObj spid="_x0000_s27649" name="Equation" r:id="rId3" imgW="723586" imgH="228501" progId="Equation.3">
                  <p:embed/>
                </p:oleObj>
              </mc:Choice>
              <mc:Fallback>
                <p:oleObj name="Equation" r:id="rId3" imgW="723586" imgH="228501" progId="Equation.3">
                  <p:embed/>
                  <p:pic>
                    <p:nvPicPr>
                      <p:cNvPr id="49155" name="Object 2">
                        <a:extLst>
                          <a:ext uri="{FF2B5EF4-FFF2-40B4-BE49-F238E27FC236}">
                            <a16:creationId xmlns:a16="http://schemas.microsoft.com/office/drawing/2014/main" id="{E32C295A-EB57-B371-255F-FD36294779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752600"/>
                        <a:ext cx="2087563"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6" name="Object 3">
            <a:extLst>
              <a:ext uri="{FF2B5EF4-FFF2-40B4-BE49-F238E27FC236}">
                <a16:creationId xmlns:a16="http://schemas.microsoft.com/office/drawing/2014/main" id="{77246E5C-89D9-5E0C-E3C4-DCE292604828}"/>
              </a:ext>
            </a:extLst>
          </p:cNvPr>
          <p:cNvGraphicFramePr>
            <a:graphicFrameLocks noChangeAspect="1"/>
          </p:cNvGraphicFramePr>
          <p:nvPr/>
        </p:nvGraphicFramePr>
        <p:xfrm>
          <a:off x="3278188" y="2481263"/>
          <a:ext cx="2170112" cy="649287"/>
        </p:xfrm>
        <a:graphic>
          <a:graphicData uri="http://schemas.openxmlformats.org/presentationml/2006/ole">
            <mc:AlternateContent xmlns:mc="http://schemas.openxmlformats.org/markup-compatibility/2006">
              <mc:Choice xmlns:v="urn:schemas-microsoft-com:vml" Requires="v">
                <p:oleObj spid="_x0000_s27650" name="Equation" r:id="rId5" imgW="761669" imgH="228501" progId="Equation.3">
                  <p:embed/>
                </p:oleObj>
              </mc:Choice>
              <mc:Fallback>
                <p:oleObj name="Equation" r:id="rId5" imgW="761669" imgH="228501" progId="Equation.3">
                  <p:embed/>
                  <p:pic>
                    <p:nvPicPr>
                      <p:cNvPr id="49156" name="Object 3">
                        <a:extLst>
                          <a:ext uri="{FF2B5EF4-FFF2-40B4-BE49-F238E27FC236}">
                            <a16:creationId xmlns:a16="http://schemas.microsoft.com/office/drawing/2014/main" id="{77246E5C-89D9-5E0C-E3C4-DCE2926048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8188" y="2481263"/>
                        <a:ext cx="2170112"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7" name="Rectangle 5">
            <a:extLst>
              <a:ext uri="{FF2B5EF4-FFF2-40B4-BE49-F238E27FC236}">
                <a16:creationId xmlns:a16="http://schemas.microsoft.com/office/drawing/2014/main" id="{61414084-74C7-CB18-886B-213F516F4DEE}"/>
              </a:ext>
            </a:extLst>
          </p:cNvPr>
          <p:cNvSpPr>
            <a:spLocks noChangeArrowheads="1"/>
          </p:cNvSpPr>
          <p:nvPr/>
        </p:nvSpPr>
        <p:spPr bwMode="auto">
          <a:xfrm>
            <a:off x="685800" y="3810000"/>
            <a:ext cx="7391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rgbClr val="000000"/>
                </a:solidFill>
                <a:latin typeface="Gabriola" panose="04040605051002020D02" pitchFamily="82" charset="0"/>
                <a:cs typeface="Times New Roman" panose="02020603050405020304" pitchFamily="18" charset="0"/>
              </a:rPr>
              <a:t>Charge neutrality condition:</a:t>
            </a:r>
            <a:endParaRPr lang="en-US" altLang="en-US" sz="2800">
              <a:solidFill>
                <a:srgbClr val="000000"/>
              </a:solidFill>
              <a:latin typeface="Gabriola" panose="04040605051002020D02" pitchFamily="82" charset="0"/>
            </a:endParaRPr>
          </a:p>
        </p:txBody>
      </p:sp>
      <p:graphicFrame>
        <p:nvGraphicFramePr>
          <p:cNvPr id="49158" name="Object 6">
            <a:extLst>
              <a:ext uri="{FF2B5EF4-FFF2-40B4-BE49-F238E27FC236}">
                <a16:creationId xmlns:a16="http://schemas.microsoft.com/office/drawing/2014/main" id="{29E2085F-C5B3-F464-0544-3CDEDC3B1158}"/>
              </a:ext>
            </a:extLst>
          </p:cNvPr>
          <p:cNvGraphicFramePr>
            <a:graphicFrameLocks noChangeAspect="1"/>
          </p:cNvGraphicFramePr>
          <p:nvPr/>
        </p:nvGraphicFramePr>
        <p:xfrm>
          <a:off x="3733800" y="4343400"/>
          <a:ext cx="1638300" cy="609600"/>
        </p:xfrm>
        <a:graphic>
          <a:graphicData uri="http://schemas.openxmlformats.org/presentationml/2006/ole">
            <mc:AlternateContent xmlns:mc="http://schemas.openxmlformats.org/markup-compatibility/2006">
              <mc:Choice xmlns:v="urn:schemas-microsoft-com:vml" Requires="v">
                <p:oleObj spid="_x0000_s27651" name="Equation" r:id="rId7" imgW="545626" imgH="203024" progId="Equation.3">
                  <p:embed/>
                </p:oleObj>
              </mc:Choice>
              <mc:Fallback>
                <p:oleObj name="Equation" r:id="rId7" imgW="545626" imgH="203024" progId="Equation.3">
                  <p:embed/>
                  <p:pic>
                    <p:nvPicPr>
                      <p:cNvPr id="49158" name="Object 6">
                        <a:extLst>
                          <a:ext uri="{FF2B5EF4-FFF2-40B4-BE49-F238E27FC236}">
                            <a16:creationId xmlns:a16="http://schemas.microsoft.com/office/drawing/2014/main" id="{29E2085F-C5B3-F464-0544-3CDEDC3B1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4343400"/>
                        <a:ext cx="1638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9" name="Line 7">
            <a:extLst>
              <a:ext uri="{FF2B5EF4-FFF2-40B4-BE49-F238E27FC236}">
                <a16:creationId xmlns:a16="http://schemas.microsoft.com/office/drawing/2014/main" id="{EDF32934-54F9-1D19-F308-837959C9C772}"/>
              </a:ext>
            </a:extLst>
          </p:cNvPr>
          <p:cNvSpPr>
            <a:spLocks noChangeShapeType="1"/>
          </p:cNvSpPr>
          <p:nvPr/>
        </p:nvSpPr>
        <p:spPr bwMode="auto">
          <a:xfrm flipH="1">
            <a:off x="5257800" y="1676400"/>
            <a:ext cx="5334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9160" name="Text Box 8">
            <a:extLst>
              <a:ext uri="{FF2B5EF4-FFF2-40B4-BE49-F238E27FC236}">
                <a16:creationId xmlns:a16="http://schemas.microsoft.com/office/drawing/2014/main" id="{DD34D460-70EB-2CCA-BFBD-E135A85578C0}"/>
              </a:ext>
            </a:extLst>
          </p:cNvPr>
          <p:cNvSpPr txBox="1">
            <a:spLocks noChangeArrowheads="1"/>
          </p:cNvSpPr>
          <p:nvPr/>
        </p:nvSpPr>
        <p:spPr bwMode="auto">
          <a:xfrm>
            <a:off x="5715000" y="1325563"/>
            <a:ext cx="2220913"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rgbClr val="000000"/>
                </a:solidFill>
                <a:latin typeface="Gabriola" panose="04040605051002020D02" pitchFamily="82" charset="0"/>
              </a:rPr>
              <a:t>equilibrium values</a:t>
            </a:r>
          </a:p>
        </p:txBody>
      </p:sp>
      <p:sp>
        <p:nvSpPr>
          <p:cNvPr id="49161" name="Line 9">
            <a:extLst>
              <a:ext uri="{FF2B5EF4-FFF2-40B4-BE49-F238E27FC236}">
                <a16:creationId xmlns:a16="http://schemas.microsoft.com/office/drawing/2014/main" id="{D36C75EC-7A0E-3404-AA73-93F1CF90B4FB}"/>
              </a:ext>
            </a:extLst>
          </p:cNvPr>
          <p:cNvSpPr>
            <a:spLocks noChangeShapeType="1"/>
          </p:cNvSpPr>
          <p:nvPr/>
        </p:nvSpPr>
        <p:spPr bwMode="auto">
          <a:xfrm flipH="1">
            <a:off x="5334000" y="1676400"/>
            <a:ext cx="45720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9162" name="TextBox 12">
            <a:extLst>
              <a:ext uri="{FF2B5EF4-FFF2-40B4-BE49-F238E27FC236}">
                <a16:creationId xmlns:a16="http://schemas.microsoft.com/office/drawing/2014/main" id="{E6D1B7AE-F2CE-0527-A092-C2149FE92ECE}"/>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88363289-A801-4393-93A4-E780F3562DF7}" type="slidenum">
              <a:rPr lang="en-US" altLang="en-US" sz="1400">
                <a:solidFill>
                  <a:srgbClr val="000000"/>
                </a:solidFill>
              </a:rPr>
              <a:pPr eaLnBrk="1" hangingPunct="1">
                <a:spcBef>
                  <a:spcPct val="0"/>
                </a:spcBef>
                <a:buFontTx/>
                <a:buNone/>
              </a:pPr>
              <a:t>40</a:t>
            </a:fld>
            <a:endParaRPr lang="en-US" altLang="en-US" sz="140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78A4387-1C6A-1DB9-461E-5614EE73091C}"/>
              </a:ext>
            </a:extLst>
          </p:cNvPr>
          <p:cNvSpPr>
            <a:spLocks noGrp="1"/>
          </p:cNvSpPr>
          <p:nvPr>
            <p:ph type="title"/>
          </p:nvPr>
        </p:nvSpPr>
        <p:spPr/>
        <p:txBody>
          <a:bodyPr/>
          <a:lstStyle/>
          <a:p>
            <a:r>
              <a:rPr lang="en-US" altLang="en-US">
                <a:solidFill>
                  <a:srgbClr val="C00000"/>
                </a:solidFill>
                <a:latin typeface="Gabriola" panose="04040605051002020D02" pitchFamily="82" charset="0"/>
              </a:rPr>
              <a:t>Low-Level Injection</a:t>
            </a:r>
            <a:endParaRPr lang="en-US" altLang="en-US"/>
          </a:p>
        </p:txBody>
      </p:sp>
      <p:sp>
        <p:nvSpPr>
          <p:cNvPr id="50179" name="Rectangle 3">
            <a:extLst>
              <a:ext uri="{FF2B5EF4-FFF2-40B4-BE49-F238E27FC236}">
                <a16:creationId xmlns:a16="http://schemas.microsoft.com/office/drawing/2014/main" id="{FC9E809D-91FC-973D-EED5-E1F0A2210D36}"/>
              </a:ext>
            </a:extLst>
          </p:cNvPr>
          <p:cNvSpPr>
            <a:spLocks noGrp="1"/>
          </p:cNvSpPr>
          <p:nvPr>
            <p:ph idx="1"/>
          </p:nvPr>
        </p:nvSpPr>
        <p:spPr>
          <a:xfrm>
            <a:off x="457200" y="1295400"/>
            <a:ext cx="8229600" cy="5181600"/>
          </a:xfrm>
        </p:spPr>
        <p:txBody>
          <a:bodyPr/>
          <a:lstStyle/>
          <a:p>
            <a:r>
              <a:rPr lang="en-US" altLang="en-US" sz="2800">
                <a:latin typeface="Gabriola" panose="04040605051002020D02" pitchFamily="82" charset="0"/>
              </a:rPr>
              <a:t>Often the disturbance from equilibrium is small, such that </a:t>
            </a:r>
            <a:r>
              <a:rPr lang="en-US" altLang="en-US" sz="2800" b="1">
                <a:latin typeface="Gabriola" panose="04040605051002020D02" pitchFamily="82" charset="0"/>
              </a:rPr>
              <a:t>the majority-carrier concentration is not affected significantly</a:t>
            </a:r>
            <a:r>
              <a:rPr lang="en-US" altLang="en-US" sz="2800">
                <a:latin typeface="Gabriola" panose="04040605051002020D02" pitchFamily="82" charset="0"/>
              </a:rPr>
              <a:t>:</a:t>
            </a:r>
          </a:p>
          <a:p>
            <a:pPr lvl="1">
              <a:spcBef>
                <a:spcPct val="75000"/>
              </a:spcBef>
            </a:pPr>
            <a:r>
              <a:rPr lang="en-US" altLang="en-US">
                <a:latin typeface="Gabriola" panose="04040605051002020D02" pitchFamily="82" charset="0"/>
              </a:rPr>
              <a:t>For an n-type material:</a:t>
            </a:r>
          </a:p>
          <a:p>
            <a:pPr lvl="1">
              <a:spcBef>
                <a:spcPct val="75000"/>
              </a:spcBef>
            </a:pPr>
            <a:endParaRPr lang="en-US" altLang="en-US" sz="2400">
              <a:latin typeface="Gabriola" panose="04040605051002020D02" pitchFamily="82" charset="0"/>
            </a:endParaRPr>
          </a:p>
          <a:p>
            <a:pPr lvl="1">
              <a:spcBef>
                <a:spcPct val="75000"/>
              </a:spcBef>
            </a:pPr>
            <a:r>
              <a:rPr lang="en-US" altLang="en-US">
                <a:latin typeface="Gabriola" panose="04040605051002020D02" pitchFamily="82" charset="0"/>
              </a:rPr>
              <a:t>For a p-type material:</a:t>
            </a:r>
          </a:p>
          <a:p>
            <a:pPr lvl="1">
              <a:spcBef>
                <a:spcPct val="75000"/>
              </a:spcBef>
            </a:pPr>
            <a:endParaRPr lang="en-US" altLang="en-US" sz="2400" b="1">
              <a:latin typeface="Gabriola" panose="04040605051002020D02" pitchFamily="82" charset="0"/>
            </a:endParaRPr>
          </a:p>
          <a:p>
            <a:pPr>
              <a:spcBef>
                <a:spcPct val="0"/>
              </a:spcBef>
            </a:pPr>
            <a:endParaRPr lang="en-US" altLang="en-US" sz="2800">
              <a:latin typeface="Gabriola" panose="04040605051002020D02" pitchFamily="82" charset="0"/>
            </a:endParaRPr>
          </a:p>
          <a:p>
            <a:pPr lvl="1">
              <a:spcBef>
                <a:spcPts val="1200"/>
              </a:spcBef>
              <a:buFont typeface="Arial" panose="020B0604020202020204" pitchFamily="34" charset="0"/>
              <a:buNone/>
            </a:pPr>
            <a:r>
              <a:rPr lang="en-US" altLang="en-US" b="1">
                <a:latin typeface="Gabriola" panose="04040605051002020D02" pitchFamily="82" charset="0"/>
              </a:rPr>
              <a:t>However, the minority carrier concentration can be significantly affected.</a:t>
            </a:r>
          </a:p>
        </p:txBody>
      </p:sp>
      <p:graphicFrame>
        <p:nvGraphicFramePr>
          <p:cNvPr id="50180" name="Object 4">
            <a:extLst>
              <a:ext uri="{FF2B5EF4-FFF2-40B4-BE49-F238E27FC236}">
                <a16:creationId xmlns:a16="http://schemas.microsoft.com/office/drawing/2014/main" id="{6F06F794-D219-78FF-9233-1C07C168D7EF}"/>
              </a:ext>
            </a:extLst>
          </p:cNvPr>
          <p:cNvGraphicFramePr>
            <a:graphicFrameLocks noChangeAspect="1"/>
          </p:cNvGraphicFramePr>
          <p:nvPr/>
        </p:nvGraphicFramePr>
        <p:xfrm>
          <a:off x="2379663" y="3203575"/>
          <a:ext cx="4251325" cy="525463"/>
        </p:xfrm>
        <a:graphic>
          <a:graphicData uri="http://schemas.openxmlformats.org/presentationml/2006/ole">
            <mc:AlternateContent xmlns:mc="http://schemas.openxmlformats.org/markup-compatibility/2006">
              <mc:Choice xmlns:v="urn:schemas-microsoft-com:vml" Requires="v">
                <p:oleObj spid="_x0000_s28673" name="Equation" r:id="rId3" imgW="1841500" imgH="228600" progId="Equation.3">
                  <p:embed/>
                </p:oleObj>
              </mc:Choice>
              <mc:Fallback>
                <p:oleObj name="Equation" r:id="rId3" imgW="1841500" imgH="228600" progId="Equation.3">
                  <p:embed/>
                  <p:pic>
                    <p:nvPicPr>
                      <p:cNvPr id="50180" name="Object 4">
                        <a:extLst>
                          <a:ext uri="{FF2B5EF4-FFF2-40B4-BE49-F238E27FC236}">
                            <a16:creationId xmlns:a16="http://schemas.microsoft.com/office/drawing/2014/main" id="{6F06F794-D219-78FF-9233-1C07C168D7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3" y="3203575"/>
                        <a:ext cx="425132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5">
            <a:extLst>
              <a:ext uri="{FF2B5EF4-FFF2-40B4-BE49-F238E27FC236}">
                <a16:creationId xmlns:a16="http://schemas.microsoft.com/office/drawing/2014/main" id="{3A2B5446-3CBB-C501-86C5-2AD8AA3C66C5}"/>
              </a:ext>
            </a:extLst>
          </p:cNvPr>
          <p:cNvGraphicFramePr>
            <a:graphicFrameLocks noChangeAspect="1"/>
          </p:cNvGraphicFramePr>
          <p:nvPr/>
        </p:nvGraphicFramePr>
        <p:xfrm>
          <a:off x="2379663" y="4468813"/>
          <a:ext cx="4397375" cy="527050"/>
        </p:xfrm>
        <a:graphic>
          <a:graphicData uri="http://schemas.openxmlformats.org/presentationml/2006/ole">
            <mc:AlternateContent xmlns:mc="http://schemas.openxmlformats.org/markup-compatibility/2006">
              <mc:Choice xmlns:v="urn:schemas-microsoft-com:vml" Requires="v">
                <p:oleObj spid="_x0000_s28674" name="Equation" r:id="rId5" imgW="1905000" imgH="228600" progId="Equation.3">
                  <p:embed/>
                </p:oleObj>
              </mc:Choice>
              <mc:Fallback>
                <p:oleObj name="Equation" r:id="rId5" imgW="1905000" imgH="228600" progId="Equation.3">
                  <p:embed/>
                  <p:pic>
                    <p:nvPicPr>
                      <p:cNvPr id="50181" name="Object 5">
                        <a:extLst>
                          <a:ext uri="{FF2B5EF4-FFF2-40B4-BE49-F238E27FC236}">
                            <a16:creationId xmlns:a16="http://schemas.microsoft.com/office/drawing/2014/main" id="{3A2B5446-3CBB-C501-86C5-2AD8AA3C66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9663" y="4468813"/>
                        <a:ext cx="439737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TextBox 7">
            <a:extLst>
              <a:ext uri="{FF2B5EF4-FFF2-40B4-BE49-F238E27FC236}">
                <a16:creationId xmlns:a16="http://schemas.microsoft.com/office/drawing/2014/main" id="{E2307A75-1201-D83A-D5B3-11241BE6891F}"/>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9BD7A6FA-5DE4-4B77-8AEC-A0F2A69F42A1}" type="slidenum">
              <a:rPr lang="en-US" altLang="en-US" sz="1400">
                <a:solidFill>
                  <a:srgbClr val="000000"/>
                </a:solidFill>
              </a:rPr>
              <a:pPr eaLnBrk="1" hangingPunct="1">
                <a:spcBef>
                  <a:spcPct val="0"/>
                </a:spcBef>
                <a:buFontTx/>
                <a:buNone/>
              </a:pPr>
              <a:t>41</a:t>
            </a:fld>
            <a:endParaRPr lang="en-US" altLang="en-US" sz="140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2E0445D-1D7D-930D-82AB-123A88143B1E}"/>
              </a:ext>
            </a:extLst>
          </p:cNvPr>
          <p:cNvSpPr>
            <a:spLocks noGrp="1"/>
          </p:cNvSpPr>
          <p:nvPr>
            <p:ph type="title"/>
          </p:nvPr>
        </p:nvSpPr>
        <p:spPr/>
        <p:txBody>
          <a:bodyPr/>
          <a:lstStyle/>
          <a:p>
            <a:r>
              <a:rPr lang="en-US" altLang="en-US">
                <a:solidFill>
                  <a:srgbClr val="C00000"/>
                </a:solidFill>
                <a:latin typeface="Gabriola" panose="04040605051002020D02" pitchFamily="82" charset="0"/>
              </a:rPr>
              <a:t>Indirect Recombination Rate</a:t>
            </a:r>
          </a:p>
        </p:txBody>
      </p:sp>
      <p:sp>
        <p:nvSpPr>
          <p:cNvPr id="51203" name="Rectangle 3">
            <a:extLst>
              <a:ext uri="{FF2B5EF4-FFF2-40B4-BE49-F238E27FC236}">
                <a16:creationId xmlns:a16="http://schemas.microsoft.com/office/drawing/2014/main" id="{4C963D04-4BFD-852F-EC31-5D3D4783F883}"/>
              </a:ext>
            </a:extLst>
          </p:cNvPr>
          <p:cNvSpPr>
            <a:spLocks noGrp="1"/>
          </p:cNvSpPr>
          <p:nvPr>
            <p:ph idx="1"/>
          </p:nvPr>
        </p:nvSpPr>
        <p:spPr>
          <a:xfrm>
            <a:off x="457200" y="1265238"/>
            <a:ext cx="8305800" cy="4830762"/>
          </a:xfrm>
        </p:spPr>
        <p:txBody>
          <a:bodyPr/>
          <a:lstStyle/>
          <a:p>
            <a:pPr marL="0" indent="0">
              <a:lnSpc>
                <a:spcPct val="90000"/>
              </a:lnSpc>
              <a:buFontTx/>
              <a:buNone/>
            </a:pPr>
            <a:r>
              <a:rPr lang="en-US" altLang="en-US" sz="2800">
                <a:latin typeface="Gabriola" panose="04040605051002020D02" pitchFamily="82" charset="0"/>
              </a:rPr>
              <a:t>Suppose excess carriers are introduced into an n-type Si sample (</a:t>
            </a:r>
            <a:r>
              <a:rPr lang="en-US" altLang="en-US" sz="2800" i="1">
                <a:latin typeface="Gabriola" panose="04040605051002020D02" pitchFamily="82" charset="0"/>
              </a:rPr>
              <a:t>e.g.</a:t>
            </a:r>
            <a:r>
              <a:rPr lang="en-US" altLang="en-US" sz="2800">
                <a:latin typeface="Gabriola" panose="04040605051002020D02" pitchFamily="82" charset="0"/>
              </a:rPr>
              <a:t> by temporarily shining light onto it) at time </a:t>
            </a:r>
            <a:r>
              <a:rPr lang="en-US" altLang="en-US" sz="2800" i="1">
                <a:latin typeface="Gabriola" panose="04040605051002020D02" pitchFamily="82" charset="0"/>
              </a:rPr>
              <a:t>t</a:t>
            </a:r>
            <a:r>
              <a:rPr lang="en-US" altLang="en-US" sz="2800">
                <a:latin typeface="Gabriola" panose="04040605051002020D02" pitchFamily="82" charset="0"/>
              </a:rPr>
              <a:t> = 0.  </a:t>
            </a:r>
          </a:p>
          <a:p>
            <a:pPr marL="0" indent="0">
              <a:lnSpc>
                <a:spcPct val="90000"/>
              </a:lnSpc>
              <a:buFontTx/>
              <a:buNone/>
            </a:pPr>
            <a:r>
              <a:rPr lang="en-US" altLang="en-US" sz="2800">
                <a:latin typeface="Gabriola" panose="04040605051002020D02" pitchFamily="82" charset="0"/>
              </a:rPr>
              <a:t>How does </a:t>
            </a:r>
            <a:r>
              <a:rPr lang="en-US" altLang="en-US" sz="2800" i="1">
                <a:latin typeface="Gabriola" panose="04040605051002020D02" pitchFamily="82" charset="0"/>
              </a:rPr>
              <a:t>p</a:t>
            </a:r>
            <a:r>
              <a:rPr lang="en-US" altLang="en-US" sz="2800">
                <a:latin typeface="Gabriola" panose="04040605051002020D02" pitchFamily="82" charset="0"/>
              </a:rPr>
              <a:t> vary with time </a:t>
            </a:r>
            <a:r>
              <a:rPr lang="en-US" altLang="en-US" sz="2800" i="1">
                <a:latin typeface="Gabriola" panose="04040605051002020D02" pitchFamily="82" charset="0"/>
              </a:rPr>
              <a:t>t</a:t>
            </a:r>
            <a:r>
              <a:rPr lang="en-US" altLang="en-US" sz="2800">
                <a:latin typeface="Gabriola" panose="04040605051002020D02" pitchFamily="82" charset="0"/>
              </a:rPr>
              <a:t> &gt; 0?</a:t>
            </a:r>
          </a:p>
          <a:p>
            <a:pPr marL="0" indent="0">
              <a:lnSpc>
                <a:spcPct val="90000"/>
              </a:lnSpc>
              <a:spcBef>
                <a:spcPct val="75000"/>
              </a:spcBef>
              <a:buFontTx/>
              <a:buAutoNum type="arabicPeriod"/>
            </a:pPr>
            <a:r>
              <a:rPr lang="en-US" altLang="en-US" sz="2800">
                <a:latin typeface="Gabriola" panose="04040605051002020D02" pitchFamily="82" charset="0"/>
              </a:rPr>
              <a:t>Consider the rate of hole recombination via traps:</a:t>
            </a:r>
          </a:p>
          <a:p>
            <a:pPr marL="0" indent="0">
              <a:lnSpc>
                <a:spcPct val="90000"/>
              </a:lnSpc>
              <a:spcBef>
                <a:spcPct val="75000"/>
              </a:spcBef>
              <a:buFontTx/>
              <a:buAutoNum type="arabicPeriod"/>
            </a:pPr>
            <a:endParaRPr lang="en-US" altLang="en-US" sz="2800">
              <a:latin typeface="Gabriola" panose="04040605051002020D02" pitchFamily="82" charset="0"/>
            </a:endParaRPr>
          </a:p>
          <a:p>
            <a:pPr marL="0" indent="0">
              <a:lnSpc>
                <a:spcPct val="90000"/>
              </a:lnSpc>
              <a:spcBef>
                <a:spcPct val="75000"/>
              </a:spcBef>
              <a:buFontTx/>
              <a:buAutoNum type="arabicPeriod"/>
            </a:pPr>
            <a:r>
              <a:rPr lang="en-US" altLang="en-US" sz="2800">
                <a:latin typeface="Gabriola" panose="04040605051002020D02" pitchFamily="82" charset="0"/>
              </a:rPr>
              <a:t>Under low-level injection conditions, the hole generation rate is not significantly affected:</a:t>
            </a:r>
          </a:p>
        </p:txBody>
      </p:sp>
      <p:graphicFrame>
        <p:nvGraphicFramePr>
          <p:cNvPr id="51204" name="Object 4">
            <a:extLst>
              <a:ext uri="{FF2B5EF4-FFF2-40B4-BE49-F238E27FC236}">
                <a16:creationId xmlns:a16="http://schemas.microsoft.com/office/drawing/2014/main" id="{58B04FD9-CF00-FC1A-9514-11C02CC69240}"/>
              </a:ext>
            </a:extLst>
          </p:cNvPr>
          <p:cNvGraphicFramePr>
            <a:graphicFrameLocks noChangeAspect="1"/>
          </p:cNvGraphicFramePr>
          <p:nvPr/>
        </p:nvGraphicFramePr>
        <p:xfrm>
          <a:off x="3038475" y="3681413"/>
          <a:ext cx="2590800" cy="815975"/>
        </p:xfrm>
        <a:graphic>
          <a:graphicData uri="http://schemas.openxmlformats.org/presentationml/2006/ole">
            <mc:AlternateContent xmlns:mc="http://schemas.openxmlformats.org/markup-compatibility/2006">
              <mc:Choice xmlns:v="urn:schemas-microsoft-com:vml" Requires="v">
                <p:oleObj spid="_x0000_s29697" name="Equation" r:id="rId3" imgW="927100" imgH="292100" progId="Equation.3">
                  <p:embed/>
                </p:oleObj>
              </mc:Choice>
              <mc:Fallback>
                <p:oleObj name="Equation" r:id="rId3" imgW="927100" imgH="292100" progId="Equation.3">
                  <p:embed/>
                  <p:pic>
                    <p:nvPicPr>
                      <p:cNvPr id="51204" name="Object 4">
                        <a:extLst>
                          <a:ext uri="{FF2B5EF4-FFF2-40B4-BE49-F238E27FC236}">
                            <a16:creationId xmlns:a16="http://schemas.microsoft.com/office/drawing/2014/main" id="{58B04FD9-CF00-FC1A-9514-11C02CC69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475" y="3681413"/>
                        <a:ext cx="2590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5">
            <a:extLst>
              <a:ext uri="{FF2B5EF4-FFF2-40B4-BE49-F238E27FC236}">
                <a16:creationId xmlns:a16="http://schemas.microsoft.com/office/drawing/2014/main" id="{3E7B13B2-AA01-E650-5B2E-AA8100A2CA33}"/>
              </a:ext>
            </a:extLst>
          </p:cNvPr>
          <p:cNvGraphicFramePr>
            <a:graphicFrameLocks noChangeAspect="1"/>
          </p:cNvGraphicFramePr>
          <p:nvPr/>
        </p:nvGraphicFramePr>
        <p:xfrm>
          <a:off x="1143000" y="5273675"/>
          <a:ext cx="7583488" cy="898525"/>
        </p:xfrm>
        <a:graphic>
          <a:graphicData uri="http://schemas.openxmlformats.org/presentationml/2006/ole">
            <mc:AlternateContent xmlns:mc="http://schemas.openxmlformats.org/markup-compatibility/2006">
              <mc:Choice xmlns:v="urn:schemas-microsoft-com:vml" Requires="v">
                <p:oleObj spid="_x0000_s29698" name="Equation" r:id="rId5" imgW="2679700" imgH="317500" progId="Equation.3">
                  <p:embed/>
                </p:oleObj>
              </mc:Choice>
              <mc:Fallback>
                <p:oleObj name="Equation" r:id="rId5" imgW="2679700" imgH="317500" progId="Equation.3">
                  <p:embed/>
                  <p:pic>
                    <p:nvPicPr>
                      <p:cNvPr id="51205" name="Object 5">
                        <a:extLst>
                          <a:ext uri="{FF2B5EF4-FFF2-40B4-BE49-F238E27FC236}">
                            <a16:creationId xmlns:a16="http://schemas.microsoft.com/office/drawing/2014/main" id="{3E7B13B2-AA01-E650-5B2E-AA8100A2CA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5273675"/>
                        <a:ext cx="7583488"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TextBox 7">
            <a:extLst>
              <a:ext uri="{FF2B5EF4-FFF2-40B4-BE49-F238E27FC236}">
                <a16:creationId xmlns:a16="http://schemas.microsoft.com/office/drawing/2014/main" id="{6F7CAEF8-44D7-2EF6-9BCB-B185966D5D5D}"/>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709EE8ED-AD5D-457E-8AEC-415F29BE1427}" type="slidenum">
              <a:rPr lang="en-US" altLang="en-US" sz="1400">
                <a:solidFill>
                  <a:srgbClr val="000000"/>
                </a:solidFill>
              </a:rPr>
              <a:pPr eaLnBrk="1" hangingPunct="1">
                <a:spcBef>
                  <a:spcPct val="0"/>
                </a:spcBef>
                <a:buFontTx/>
                <a:buNone/>
              </a:pPr>
              <a:t>42</a:t>
            </a:fld>
            <a:endParaRPr lang="en-US" altLang="en-US" sz="14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FFCCE54A-CAB1-C209-5735-0E3BD18BC0DE}"/>
              </a:ext>
            </a:extLst>
          </p:cNvPr>
          <p:cNvSpPr>
            <a:spLocks noGrp="1"/>
          </p:cNvSpPr>
          <p:nvPr>
            <p:ph idx="1"/>
          </p:nvPr>
        </p:nvSpPr>
        <p:spPr/>
        <p:txBody>
          <a:bodyPr/>
          <a:lstStyle/>
          <a:p>
            <a:pPr marL="609600" indent="-609600">
              <a:lnSpc>
                <a:spcPct val="90000"/>
              </a:lnSpc>
              <a:spcBef>
                <a:spcPct val="75000"/>
              </a:spcBef>
              <a:buFontTx/>
              <a:buAutoNum type="arabicPeriod" startAt="3"/>
            </a:pPr>
            <a:r>
              <a:rPr lang="en-US" altLang="en-US" sz="2400">
                <a:latin typeface="Gabriola" panose="04040605051002020D02" pitchFamily="82" charset="0"/>
              </a:rPr>
              <a:t>The net rate of change in </a:t>
            </a:r>
            <a:r>
              <a:rPr lang="en-US" altLang="en-US" sz="2400" i="1">
                <a:latin typeface="Gabriola" panose="04040605051002020D02" pitchFamily="82" charset="0"/>
              </a:rPr>
              <a:t>p</a:t>
            </a:r>
            <a:r>
              <a:rPr lang="en-US" altLang="en-US" sz="2400">
                <a:latin typeface="Gabriola" panose="04040605051002020D02" pitchFamily="82" charset="0"/>
              </a:rPr>
              <a:t> is therefore</a:t>
            </a:r>
          </a:p>
        </p:txBody>
      </p:sp>
      <p:graphicFrame>
        <p:nvGraphicFramePr>
          <p:cNvPr id="52227" name="Object 6">
            <a:extLst>
              <a:ext uri="{FF2B5EF4-FFF2-40B4-BE49-F238E27FC236}">
                <a16:creationId xmlns:a16="http://schemas.microsoft.com/office/drawing/2014/main" id="{460A841C-9EA6-0A79-608A-5959BBBD7BB5}"/>
              </a:ext>
            </a:extLst>
          </p:cNvPr>
          <p:cNvGraphicFramePr>
            <a:graphicFrameLocks noChangeAspect="1"/>
          </p:cNvGraphicFramePr>
          <p:nvPr/>
        </p:nvGraphicFramePr>
        <p:xfrm>
          <a:off x="1143000" y="1909763"/>
          <a:ext cx="6780213" cy="833437"/>
        </p:xfrm>
        <a:graphic>
          <a:graphicData uri="http://schemas.openxmlformats.org/presentationml/2006/ole">
            <mc:AlternateContent xmlns:mc="http://schemas.openxmlformats.org/markup-compatibility/2006">
              <mc:Choice xmlns:v="urn:schemas-microsoft-com:vml" Requires="v">
                <p:oleObj spid="_x0000_s30721" name="Equation" r:id="rId3" imgW="2374900" imgH="292100" progId="Equation.3">
                  <p:embed/>
                </p:oleObj>
              </mc:Choice>
              <mc:Fallback>
                <p:oleObj name="Equation" r:id="rId3" imgW="2374900" imgH="292100" progId="Equation.3">
                  <p:embed/>
                  <p:pic>
                    <p:nvPicPr>
                      <p:cNvPr id="52227" name="Object 6">
                        <a:extLst>
                          <a:ext uri="{FF2B5EF4-FFF2-40B4-BE49-F238E27FC236}">
                            <a16:creationId xmlns:a16="http://schemas.microsoft.com/office/drawing/2014/main" id="{460A841C-9EA6-0A79-608A-5959BBBD7B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09763"/>
                        <a:ext cx="6780213"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7">
            <a:extLst>
              <a:ext uri="{FF2B5EF4-FFF2-40B4-BE49-F238E27FC236}">
                <a16:creationId xmlns:a16="http://schemas.microsoft.com/office/drawing/2014/main" id="{F812AFAB-4A29-2E5D-683C-8C51F820597C}"/>
              </a:ext>
            </a:extLst>
          </p:cNvPr>
          <p:cNvGraphicFramePr>
            <a:graphicFrameLocks noChangeAspect="1"/>
          </p:cNvGraphicFramePr>
          <p:nvPr>
            <p:extLst>
              <p:ext uri="{D42A27DB-BD31-4B8C-83A1-F6EECF244321}">
                <p14:modId xmlns:p14="http://schemas.microsoft.com/office/powerpoint/2010/main" val="894396486"/>
              </p:ext>
            </p:extLst>
          </p:nvPr>
        </p:nvGraphicFramePr>
        <p:xfrm>
          <a:off x="1152478" y="3362325"/>
          <a:ext cx="5257800" cy="1666875"/>
        </p:xfrm>
        <a:graphic>
          <a:graphicData uri="http://schemas.openxmlformats.org/presentationml/2006/ole">
            <mc:AlternateContent xmlns:mc="http://schemas.openxmlformats.org/markup-compatibility/2006">
              <mc:Choice xmlns:v="urn:schemas-microsoft-com:vml" Requires="v">
                <p:oleObj spid="_x0000_s30722" name="Equation" r:id="rId5" imgW="1841500" imgH="584200" progId="Equation.3">
                  <p:embed/>
                </p:oleObj>
              </mc:Choice>
              <mc:Fallback>
                <p:oleObj name="Equation" r:id="rId5" imgW="1841500" imgH="584200" progId="Equation.3">
                  <p:embed/>
                  <p:pic>
                    <p:nvPicPr>
                      <p:cNvPr id="52228" name="Object 7">
                        <a:extLst>
                          <a:ext uri="{FF2B5EF4-FFF2-40B4-BE49-F238E27FC236}">
                            <a16:creationId xmlns:a16="http://schemas.microsoft.com/office/drawing/2014/main" id="{F812AFAB-4A29-2E5D-683C-8C51F82059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478" y="3362325"/>
                        <a:ext cx="5257800" cy="166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TextBox 18">
            <a:extLst>
              <a:ext uri="{FF2B5EF4-FFF2-40B4-BE49-F238E27FC236}">
                <a16:creationId xmlns:a16="http://schemas.microsoft.com/office/drawing/2014/main" id="{ECEBC35C-4653-AF38-653D-D1CEF94DA125}"/>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0D9F5673-D883-4C68-B99E-84EEE11F3EBB}" type="slidenum">
              <a:rPr lang="en-US" altLang="en-US" sz="1400">
                <a:solidFill>
                  <a:srgbClr val="000000"/>
                </a:solidFill>
              </a:rPr>
              <a:pPr eaLnBrk="1" hangingPunct="1">
                <a:spcBef>
                  <a:spcPct val="0"/>
                </a:spcBef>
                <a:buFontTx/>
                <a:buNone/>
              </a:pPr>
              <a:t>43</a:t>
            </a:fld>
            <a:endParaRPr lang="en-US" altLang="en-US" sz="14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a:extLst>
              <a:ext uri="{FF2B5EF4-FFF2-40B4-BE49-F238E27FC236}">
                <a16:creationId xmlns:a16="http://schemas.microsoft.com/office/drawing/2014/main" id="{09244672-0A8B-0A49-A24C-1C9631367061}"/>
              </a:ext>
            </a:extLst>
          </p:cNvPr>
          <p:cNvSpPr>
            <a:spLocks noGrp="1"/>
          </p:cNvSpPr>
          <p:nvPr>
            <p:ph type="title"/>
          </p:nvPr>
        </p:nvSpPr>
        <p:spPr>
          <a:xfrm>
            <a:off x="0" y="76200"/>
            <a:ext cx="9144000" cy="1143000"/>
          </a:xfrm>
        </p:spPr>
        <p:txBody>
          <a:bodyPr/>
          <a:lstStyle/>
          <a:p>
            <a:r>
              <a:rPr lang="en-US" altLang="en-US">
                <a:solidFill>
                  <a:srgbClr val="C00000"/>
                </a:solidFill>
                <a:latin typeface="Gabriola" panose="04040605051002020D02" pitchFamily="82" charset="0"/>
              </a:rPr>
              <a:t>Minority Carrier (Recombination) Lifetime</a:t>
            </a:r>
          </a:p>
        </p:txBody>
      </p:sp>
      <p:sp>
        <p:nvSpPr>
          <p:cNvPr id="53251" name="Rectangle 2">
            <a:extLst>
              <a:ext uri="{FF2B5EF4-FFF2-40B4-BE49-F238E27FC236}">
                <a16:creationId xmlns:a16="http://schemas.microsoft.com/office/drawing/2014/main" id="{A86B2FAD-51FD-275A-2129-131A27740725}"/>
              </a:ext>
            </a:extLst>
          </p:cNvPr>
          <p:cNvSpPr>
            <a:spLocks noChangeArrowheads="1"/>
          </p:cNvSpPr>
          <p:nvPr/>
        </p:nvSpPr>
        <p:spPr bwMode="auto">
          <a:xfrm>
            <a:off x="609600" y="2776538"/>
            <a:ext cx="8077200" cy="375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rgbClr val="000000"/>
                </a:solidFill>
                <a:latin typeface="Gabriola" panose="04040605051002020D02" pitchFamily="82" charset="0"/>
                <a:sym typeface="Symbol" panose="05050102010706020507" pitchFamily="18" charset="2"/>
              </a:rPr>
              <a:t>The </a:t>
            </a:r>
            <a:r>
              <a:rPr lang="en-US" altLang="en-US" sz="2800" b="1">
                <a:solidFill>
                  <a:srgbClr val="000000"/>
                </a:solidFill>
                <a:latin typeface="Gabriola" panose="04040605051002020D02" pitchFamily="82" charset="0"/>
                <a:sym typeface="Symbol" panose="05050102010706020507" pitchFamily="18" charset="2"/>
              </a:rPr>
              <a:t>minority carrier lifetime</a:t>
            </a:r>
            <a:r>
              <a:rPr lang="en-US" altLang="en-US" sz="2800">
                <a:solidFill>
                  <a:srgbClr val="000000"/>
                </a:solidFill>
                <a:latin typeface="Gabriola" panose="04040605051002020D02" pitchFamily="82" charset="0"/>
                <a:sym typeface="Symbol" panose="05050102010706020507" pitchFamily="18" charset="2"/>
              </a:rPr>
              <a:t> </a:t>
            </a:r>
            <a:r>
              <a:rPr lang="en-US" altLang="en-US" sz="2800" b="1">
                <a:solidFill>
                  <a:srgbClr val="000000"/>
                </a:solidFill>
                <a:latin typeface="Gabriola" panose="04040605051002020D02" pitchFamily="82" charset="0"/>
                <a:sym typeface="Symbol" panose="05050102010706020507" pitchFamily="18" charset="2"/>
              </a:rPr>
              <a:t>  </a:t>
            </a:r>
            <a:r>
              <a:rPr lang="en-US" altLang="en-US" sz="2800">
                <a:solidFill>
                  <a:srgbClr val="000000"/>
                </a:solidFill>
                <a:latin typeface="Gabriola" panose="04040605051002020D02" pitchFamily="82" charset="0"/>
                <a:sym typeface="Symbol" panose="05050102010706020507" pitchFamily="18" charset="2"/>
              </a:rPr>
              <a:t>is the average time an excess minority carrier “survives” in a sea of majority carriers</a:t>
            </a:r>
          </a:p>
          <a:p>
            <a:pPr eaLnBrk="1" hangingPunct="1">
              <a:spcBef>
                <a:spcPct val="50000"/>
              </a:spcBef>
              <a:buFontTx/>
              <a:buNone/>
            </a:pPr>
            <a:r>
              <a:rPr lang="en-US" altLang="en-US" sz="2800" b="1">
                <a:solidFill>
                  <a:srgbClr val="000000"/>
                </a:solidFill>
                <a:latin typeface="Gabriola" panose="04040605051002020D02" pitchFamily="82" charset="0"/>
                <a:sym typeface="Symbol" panose="05050102010706020507" pitchFamily="18" charset="2"/>
              </a:rPr>
              <a:t>  </a:t>
            </a:r>
            <a:r>
              <a:rPr lang="en-US" altLang="en-US" sz="2800">
                <a:solidFill>
                  <a:srgbClr val="000000"/>
                </a:solidFill>
                <a:latin typeface="Gabriola" panose="04040605051002020D02" pitchFamily="82" charset="0"/>
                <a:sym typeface="Symbol" panose="05050102010706020507" pitchFamily="18" charset="2"/>
              </a:rPr>
              <a:t>ranges from 1 ns to 1 ms in Si and</a:t>
            </a:r>
            <a:r>
              <a:rPr lang="en-US" altLang="en-US" sz="2800" b="1">
                <a:solidFill>
                  <a:srgbClr val="000000"/>
                </a:solidFill>
                <a:latin typeface="Gabriola" panose="04040605051002020D02" pitchFamily="82" charset="0"/>
                <a:sym typeface="Symbol" panose="05050102010706020507" pitchFamily="18" charset="2"/>
              </a:rPr>
              <a:t> </a:t>
            </a:r>
            <a:r>
              <a:rPr lang="en-US" altLang="en-US" sz="2800">
                <a:solidFill>
                  <a:srgbClr val="000000"/>
                </a:solidFill>
                <a:latin typeface="Gabriola" panose="04040605051002020D02" pitchFamily="82" charset="0"/>
                <a:sym typeface="Symbol" panose="05050102010706020507" pitchFamily="18" charset="2"/>
              </a:rPr>
              <a:t>depends on the density of metallic impurities (contaminants) such as Au and Pt, and the density of crystalline defects.  These impurities/defects give rise to localized energy states deep within the band gap.  Such </a:t>
            </a:r>
            <a:r>
              <a:rPr lang="en-US" altLang="en-US" sz="2800" b="1">
                <a:solidFill>
                  <a:srgbClr val="000000"/>
                </a:solidFill>
                <a:latin typeface="Gabriola" panose="04040605051002020D02" pitchFamily="82" charset="0"/>
                <a:sym typeface="Symbol" panose="05050102010706020507" pitchFamily="18" charset="2"/>
              </a:rPr>
              <a:t>deep traps</a:t>
            </a:r>
            <a:r>
              <a:rPr lang="en-US" altLang="en-US" sz="2800">
                <a:solidFill>
                  <a:srgbClr val="000000"/>
                </a:solidFill>
                <a:latin typeface="Gabriola" panose="04040605051002020D02" pitchFamily="82" charset="0"/>
                <a:sym typeface="Symbol" panose="05050102010706020507" pitchFamily="18" charset="2"/>
              </a:rPr>
              <a:t> capture electrons or holes to facilitate recombination and are called </a:t>
            </a:r>
            <a:r>
              <a:rPr lang="en-US" altLang="en-US" sz="2800" b="1">
                <a:solidFill>
                  <a:srgbClr val="000000"/>
                </a:solidFill>
                <a:latin typeface="Gabriola" panose="04040605051002020D02" pitchFamily="82" charset="0"/>
                <a:sym typeface="Symbol" panose="05050102010706020507" pitchFamily="18" charset="2"/>
              </a:rPr>
              <a:t>recombination-generation centers.</a:t>
            </a:r>
            <a:r>
              <a:rPr lang="en-US" altLang="en-US" sz="2800">
                <a:solidFill>
                  <a:srgbClr val="000000"/>
                </a:solidFill>
                <a:latin typeface="Gabriola" panose="04040605051002020D02" pitchFamily="82" charset="0"/>
                <a:sym typeface="Symbol" panose="05050102010706020507" pitchFamily="18" charset="2"/>
              </a:rPr>
              <a:t> </a:t>
            </a:r>
          </a:p>
        </p:txBody>
      </p:sp>
      <p:sp>
        <p:nvSpPr>
          <p:cNvPr id="53252" name="Text Box 3">
            <a:extLst>
              <a:ext uri="{FF2B5EF4-FFF2-40B4-BE49-F238E27FC236}">
                <a16:creationId xmlns:a16="http://schemas.microsoft.com/office/drawing/2014/main" id="{929ED63B-2BD5-2B1D-907C-A7B1EEDB4B25}"/>
              </a:ext>
            </a:extLst>
          </p:cNvPr>
          <p:cNvSpPr txBox="1">
            <a:spLocks noChangeArrowheads="1"/>
          </p:cNvSpPr>
          <p:nvPr/>
        </p:nvSpPr>
        <p:spPr bwMode="auto">
          <a:xfrm>
            <a:off x="2270125" y="90487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800" b="1" i="1">
              <a:solidFill>
                <a:srgbClr val="000000"/>
              </a:solidFill>
              <a:latin typeface="Arial" panose="020B0604020202020204" pitchFamily="34" charset="0"/>
            </a:endParaRPr>
          </a:p>
        </p:txBody>
      </p:sp>
      <p:graphicFrame>
        <p:nvGraphicFramePr>
          <p:cNvPr id="53253" name="Object 5">
            <a:extLst>
              <a:ext uri="{FF2B5EF4-FFF2-40B4-BE49-F238E27FC236}">
                <a16:creationId xmlns:a16="http://schemas.microsoft.com/office/drawing/2014/main" id="{3AD2B009-7B79-AF79-E681-0931504EB3C0}"/>
              </a:ext>
            </a:extLst>
          </p:cNvPr>
          <p:cNvGraphicFramePr>
            <a:graphicFrameLocks noChangeAspect="1"/>
          </p:cNvGraphicFramePr>
          <p:nvPr/>
        </p:nvGraphicFramePr>
        <p:xfrm>
          <a:off x="2449513" y="1595438"/>
          <a:ext cx="4168775" cy="760412"/>
        </p:xfrm>
        <a:graphic>
          <a:graphicData uri="http://schemas.openxmlformats.org/presentationml/2006/ole">
            <mc:AlternateContent xmlns:mc="http://schemas.openxmlformats.org/markup-compatibility/2006">
              <mc:Choice xmlns:v="urn:schemas-microsoft-com:vml" Requires="v">
                <p:oleObj spid="_x0000_s31745" name="Equation" r:id="rId3" imgW="1459866" imgH="266584" progId="Equation.3">
                  <p:embed/>
                </p:oleObj>
              </mc:Choice>
              <mc:Fallback>
                <p:oleObj name="Equation" r:id="rId3" imgW="1459866" imgH="266584" progId="Equation.3">
                  <p:embed/>
                  <p:pic>
                    <p:nvPicPr>
                      <p:cNvPr id="53253" name="Object 5">
                        <a:extLst>
                          <a:ext uri="{FF2B5EF4-FFF2-40B4-BE49-F238E27FC236}">
                            <a16:creationId xmlns:a16="http://schemas.microsoft.com/office/drawing/2014/main" id="{3AD2B009-7B79-AF79-E681-0931504EB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9513" y="1595438"/>
                        <a:ext cx="4168775"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4" name="TextBox 8">
            <a:extLst>
              <a:ext uri="{FF2B5EF4-FFF2-40B4-BE49-F238E27FC236}">
                <a16:creationId xmlns:a16="http://schemas.microsoft.com/office/drawing/2014/main" id="{087A3B3D-D29B-3964-3E57-3177CB5CD83D}"/>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93BEDAE9-9763-4197-8288-B039764230A8}" type="slidenum">
              <a:rPr lang="en-US" altLang="en-US" sz="1400">
                <a:solidFill>
                  <a:srgbClr val="000000"/>
                </a:solidFill>
              </a:rPr>
              <a:pPr eaLnBrk="1" hangingPunct="1">
                <a:spcBef>
                  <a:spcPct val="0"/>
                </a:spcBef>
                <a:buFontTx/>
                <a:buNone/>
              </a:pPr>
              <a:t>44</a:t>
            </a:fld>
            <a:endParaRPr lang="en-US" altLang="en-US" sz="14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a:extLst>
              <a:ext uri="{FF2B5EF4-FFF2-40B4-BE49-F238E27FC236}">
                <a16:creationId xmlns:a16="http://schemas.microsoft.com/office/drawing/2014/main" id="{B15DCB6B-DCD8-A142-1166-68039580ADD6}"/>
              </a:ext>
            </a:extLst>
          </p:cNvPr>
          <p:cNvSpPr>
            <a:spLocks noGrp="1"/>
          </p:cNvSpPr>
          <p:nvPr>
            <p:ph type="title"/>
          </p:nvPr>
        </p:nvSpPr>
        <p:spPr/>
        <p:txBody>
          <a:bodyPr/>
          <a:lstStyle/>
          <a:p>
            <a:r>
              <a:rPr lang="en-US" altLang="en-US">
                <a:solidFill>
                  <a:srgbClr val="C00000"/>
                </a:solidFill>
                <a:latin typeface="Gabriola" panose="04040605051002020D02" pitchFamily="82" charset="0"/>
              </a:rPr>
              <a:t>Relaxation to Equilibrium State</a:t>
            </a:r>
          </a:p>
        </p:txBody>
      </p:sp>
      <p:graphicFrame>
        <p:nvGraphicFramePr>
          <p:cNvPr id="54275" name="Object 2">
            <a:extLst>
              <a:ext uri="{FF2B5EF4-FFF2-40B4-BE49-F238E27FC236}">
                <a16:creationId xmlns:a16="http://schemas.microsoft.com/office/drawing/2014/main" id="{5C933750-4A52-0E86-727A-00495B47AD21}"/>
              </a:ext>
            </a:extLst>
          </p:cNvPr>
          <p:cNvGraphicFramePr>
            <a:graphicFrameLocks noChangeAspect="1"/>
          </p:cNvGraphicFramePr>
          <p:nvPr/>
        </p:nvGraphicFramePr>
        <p:xfrm>
          <a:off x="1920875" y="3016250"/>
          <a:ext cx="1700213" cy="1098550"/>
        </p:xfrm>
        <a:graphic>
          <a:graphicData uri="http://schemas.openxmlformats.org/presentationml/2006/ole">
            <mc:AlternateContent xmlns:mc="http://schemas.openxmlformats.org/markup-compatibility/2006">
              <mc:Choice xmlns:v="urn:schemas-microsoft-com:vml" Requires="v">
                <p:oleObj spid="_x0000_s32769" name="Equation" r:id="rId3" imgW="672808" imgH="431613" progId="Equation.3">
                  <p:embed/>
                </p:oleObj>
              </mc:Choice>
              <mc:Fallback>
                <p:oleObj name="Equation" r:id="rId3" imgW="672808" imgH="431613" progId="Equation.3">
                  <p:embed/>
                  <p:pic>
                    <p:nvPicPr>
                      <p:cNvPr id="54275" name="Object 2">
                        <a:extLst>
                          <a:ext uri="{FF2B5EF4-FFF2-40B4-BE49-F238E27FC236}">
                            <a16:creationId xmlns:a16="http://schemas.microsoft.com/office/drawing/2014/main" id="{5C933750-4A52-0E86-727A-00495B47A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75" y="3016250"/>
                        <a:ext cx="17002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6" name="Object 3">
            <a:extLst>
              <a:ext uri="{FF2B5EF4-FFF2-40B4-BE49-F238E27FC236}">
                <a16:creationId xmlns:a16="http://schemas.microsoft.com/office/drawing/2014/main" id="{8B95E9E1-FF8E-9553-EB97-A8641D91E036}"/>
              </a:ext>
            </a:extLst>
          </p:cNvPr>
          <p:cNvGraphicFramePr>
            <a:graphicFrameLocks noChangeAspect="1"/>
          </p:cNvGraphicFramePr>
          <p:nvPr/>
        </p:nvGraphicFramePr>
        <p:xfrm>
          <a:off x="1905000" y="4591050"/>
          <a:ext cx="1731963" cy="1123950"/>
        </p:xfrm>
        <a:graphic>
          <a:graphicData uri="http://schemas.openxmlformats.org/presentationml/2006/ole">
            <mc:AlternateContent xmlns:mc="http://schemas.openxmlformats.org/markup-compatibility/2006">
              <mc:Choice xmlns:v="urn:schemas-microsoft-com:vml" Requires="v">
                <p:oleObj spid="_x0000_s32770" name="Equation" r:id="rId5" imgW="685502" imgH="444307" progId="Equation.3">
                  <p:embed/>
                </p:oleObj>
              </mc:Choice>
              <mc:Fallback>
                <p:oleObj name="Equation" r:id="rId5" imgW="685502" imgH="444307" progId="Equation.3">
                  <p:embed/>
                  <p:pic>
                    <p:nvPicPr>
                      <p:cNvPr id="54276" name="Object 3">
                        <a:extLst>
                          <a:ext uri="{FF2B5EF4-FFF2-40B4-BE49-F238E27FC236}">
                            <a16:creationId xmlns:a16="http://schemas.microsoft.com/office/drawing/2014/main" id="{8B95E9E1-FF8E-9553-EB97-A8641D91E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591050"/>
                        <a:ext cx="1731963"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7" name="Text Box 5">
            <a:extLst>
              <a:ext uri="{FF2B5EF4-FFF2-40B4-BE49-F238E27FC236}">
                <a16:creationId xmlns:a16="http://schemas.microsoft.com/office/drawing/2014/main" id="{D63BAA93-304B-6919-452E-978D48C76768}"/>
              </a:ext>
            </a:extLst>
          </p:cNvPr>
          <p:cNvSpPr txBox="1">
            <a:spLocks noChangeArrowheads="1"/>
          </p:cNvSpPr>
          <p:nvPr/>
        </p:nvSpPr>
        <p:spPr bwMode="auto">
          <a:xfrm>
            <a:off x="3968750" y="3321050"/>
            <a:ext cx="25527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rgbClr val="000000"/>
                </a:solidFill>
                <a:latin typeface="Gabriola" panose="04040605051002020D02" pitchFamily="82" charset="0"/>
              </a:rPr>
              <a:t>for electrons in p-type material</a:t>
            </a:r>
          </a:p>
        </p:txBody>
      </p:sp>
      <p:sp>
        <p:nvSpPr>
          <p:cNvPr id="54278" name="Text Box 6">
            <a:extLst>
              <a:ext uri="{FF2B5EF4-FFF2-40B4-BE49-F238E27FC236}">
                <a16:creationId xmlns:a16="http://schemas.microsoft.com/office/drawing/2014/main" id="{D3E4ADB5-F391-FDB3-2C53-D397E89C3C73}"/>
              </a:ext>
            </a:extLst>
          </p:cNvPr>
          <p:cNvSpPr txBox="1">
            <a:spLocks noChangeArrowheads="1"/>
          </p:cNvSpPr>
          <p:nvPr/>
        </p:nvSpPr>
        <p:spPr bwMode="auto">
          <a:xfrm>
            <a:off x="3962400" y="4972050"/>
            <a:ext cx="2263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rgbClr val="000000"/>
                </a:solidFill>
                <a:latin typeface="Gabriola" panose="04040605051002020D02" pitchFamily="82" charset="0"/>
              </a:rPr>
              <a:t>for holes in n-type material</a:t>
            </a:r>
          </a:p>
        </p:txBody>
      </p:sp>
      <p:sp>
        <p:nvSpPr>
          <p:cNvPr id="54279" name="Text Box 7">
            <a:extLst>
              <a:ext uri="{FF2B5EF4-FFF2-40B4-BE49-F238E27FC236}">
                <a16:creationId xmlns:a16="http://schemas.microsoft.com/office/drawing/2014/main" id="{55C3E029-DD38-7E31-CA14-C9E80D5AE848}"/>
              </a:ext>
            </a:extLst>
          </p:cNvPr>
          <p:cNvSpPr txBox="1">
            <a:spLocks noChangeArrowheads="1"/>
          </p:cNvSpPr>
          <p:nvPr/>
        </p:nvSpPr>
        <p:spPr bwMode="auto">
          <a:xfrm>
            <a:off x="685800" y="1220788"/>
            <a:ext cx="7772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000000"/>
                </a:solidFill>
                <a:latin typeface="Gabriola" panose="04040605051002020D02" pitchFamily="82" charset="0"/>
              </a:rPr>
              <a:t>Consider a semiconductor with no current flow in which thermal equilibrium is disturbed by the sudden creation of excess holes and electrons.  The system will relax back to the equilibrium state via the R-G mechanism:</a:t>
            </a:r>
          </a:p>
        </p:txBody>
      </p:sp>
      <p:sp>
        <p:nvSpPr>
          <p:cNvPr id="54280" name="TextBox 10">
            <a:extLst>
              <a:ext uri="{FF2B5EF4-FFF2-40B4-BE49-F238E27FC236}">
                <a16:creationId xmlns:a16="http://schemas.microsoft.com/office/drawing/2014/main" id="{C0524C9B-BAD3-ED7D-EBC0-4F60D95E5FDD}"/>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61290436-1CD9-425A-8CA0-78ED2812D3FE}" type="slidenum">
              <a:rPr lang="en-US" altLang="en-US" sz="1400">
                <a:solidFill>
                  <a:srgbClr val="000000"/>
                </a:solidFill>
              </a:rPr>
              <a:pPr eaLnBrk="1" hangingPunct="1">
                <a:spcBef>
                  <a:spcPct val="0"/>
                </a:spcBef>
                <a:buFontTx/>
                <a:buNone/>
              </a:pPr>
              <a:t>45</a:t>
            </a:fld>
            <a:endParaRPr lang="en-US" altLang="en-US" sz="14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D696F095-A814-3993-C5BB-BF8223ECD5DF}"/>
              </a:ext>
            </a:extLst>
          </p:cNvPr>
          <p:cNvSpPr>
            <a:spLocks noGrp="1"/>
          </p:cNvSpPr>
          <p:nvPr>
            <p:ph type="title"/>
          </p:nvPr>
        </p:nvSpPr>
        <p:spPr/>
        <p:txBody>
          <a:bodyPr/>
          <a:lstStyle/>
          <a:p>
            <a:r>
              <a:rPr lang="en-US" altLang="en-US">
                <a:solidFill>
                  <a:srgbClr val="C00000"/>
                </a:solidFill>
                <a:latin typeface="Gabriola" panose="04040605051002020D02" pitchFamily="82" charset="0"/>
              </a:rPr>
              <a:t>Example:  Photoconductor</a:t>
            </a:r>
          </a:p>
        </p:txBody>
      </p:sp>
      <p:sp>
        <p:nvSpPr>
          <p:cNvPr id="55299" name="Text Box 2">
            <a:extLst>
              <a:ext uri="{FF2B5EF4-FFF2-40B4-BE49-F238E27FC236}">
                <a16:creationId xmlns:a16="http://schemas.microsoft.com/office/drawing/2014/main" id="{9215BFB5-2E05-AA57-0776-9392CA2B5E44}"/>
              </a:ext>
            </a:extLst>
          </p:cNvPr>
          <p:cNvSpPr txBox="1">
            <a:spLocks noChangeArrowheads="1"/>
          </p:cNvSpPr>
          <p:nvPr/>
        </p:nvSpPr>
        <p:spPr bwMode="auto">
          <a:xfrm>
            <a:off x="457200" y="1249363"/>
            <a:ext cx="7848600"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000000"/>
                </a:solidFill>
                <a:latin typeface="Gabriola" panose="04040605051002020D02" pitchFamily="82" charset="0"/>
              </a:rPr>
              <a:t>Consider a sample of Si doped with 10</a:t>
            </a:r>
            <a:r>
              <a:rPr lang="en-US" altLang="en-US" sz="2400" baseline="30000">
                <a:solidFill>
                  <a:srgbClr val="000000"/>
                </a:solidFill>
                <a:latin typeface="Gabriola" panose="04040605051002020D02" pitchFamily="82" charset="0"/>
              </a:rPr>
              <a:t>16 </a:t>
            </a:r>
            <a:r>
              <a:rPr lang="en-US" altLang="en-US" sz="2400">
                <a:solidFill>
                  <a:srgbClr val="000000"/>
                </a:solidFill>
                <a:latin typeface="Gabriola" panose="04040605051002020D02" pitchFamily="82" charset="0"/>
              </a:rPr>
              <a:t>cm</a:t>
            </a:r>
            <a:r>
              <a:rPr lang="en-US" altLang="en-US" sz="2400" baseline="30000">
                <a:solidFill>
                  <a:srgbClr val="000000"/>
                </a:solidFill>
                <a:latin typeface="Gabriola" panose="04040605051002020D02" pitchFamily="82" charset="0"/>
              </a:rPr>
              <a:t>-3</a:t>
            </a:r>
            <a:r>
              <a:rPr lang="en-US" altLang="en-US" sz="2400">
                <a:solidFill>
                  <a:srgbClr val="000000"/>
                </a:solidFill>
                <a:latin typeface="Gabriola" panose="04040605051002020D02" pitchFamily="82" charset="0"/>
              </a:rPr>
              <a:t> boron, </a:t>
            </a:r>
          </a:p>
          <a:p>
            <a:pPr eaLnBrk="1" hangingPunct="1">
              <a:spcBef>
                <a:spcPct val="0"/>
              </a:spcBef>
              <a:buFontTx/>
              <a:buNone/>
            </a:pPr>
            <a:r>
              <a:rPr lang="en-US" altLang="en-US" sz="2400">
                <a:solidFill>
                  <a:srgbClr val="000000"/>
                </a:solidFill>
                <a:latin typeface="Gabriola" panose="04040605051002020D02" pitchFamily="82" charset="0"/>
              </a:rPr>
              <a:t>with recombination lifetime 1 </a:t>
            </a:r>
            <a:r>
              <a:rPr lang="en-US" altLang="en-US" sz="2400">
                <a:solidFill>
                  <a:srgbClr val="000000"/>
                </a:solidFill>
                <a:latin typeface="Gabriola" panose="04040605051002020D02" pitchFamily="82" charset="0"/>
                <a:sym typeface="Symbol" panose="05050102010706020507" pitchFamily="18" charset="2"/>
              </a:rPr>
              <a:t>s</a:t>
            </a:r>
            <a:r>
              <a:rPr lang="en-US" altLang="en-US" sz="2400">
                <a:solidFill>
                  <a:srgbClr val="000000"/>
                </a:solidFill>
                <a:latin typeface="Gabriola" panose="04040605051002020D02" pitchFamily="82" charset="0"/>
              </a:rPr>
              <a:t>.  It is exposed continuously to light, such that electron-hole pairs are generated throughout the sample at the rate of 10</a:t>
            </a:r>
            <a:r>
              <a:rPr lang="en-US" altLang="en-US" sz="2400" baseline="30000">
                <a:solidFill>
                  <a:srgbClr val="000000"/>
                </a:solidFill>
                <a:latin typeface="Gabriola" panose="04040605051002020D02" pitchFamily="82" charset="0"/>
              </a:rPr>
              <a:t>20</a:t>
            </a:r>
            <a:r>
              <a:rPr lang="en-US" altLang="en-US" sz="2400">
                <a:solidFill>
                  <a:srgbClr val="000000"/>
                </a:solidFill>
                <a:latin typeface="Gabriola" panose="04040605051002020D02" pitchFamily="82" charset="0"/>
              </a:rPr>
              <a:t> per cm</a:t>
            </a:r>
            <a:r>
              <a:rPr lang="en-US" altLang="en-US" sz="2400" baseline="30000">
                <a:solidFill>
                  <a:srgbClr val="000000"/>
                </a:solidFill>
                <a:latin typeface="Gabriola" panose="04040605051002020D02" pitchFamily="82" charset="0"/>
              </a:rPr>
              <a:t>3</a:t>
            </a:r>
            <a:r>
              <a:rPr lang="en-US" altLang="en-US" sz="2400">
                <a:solidFill>
                  <a:srgbClr val="000000"/>
                </a:solidFill>
                <a:latin typeface="Gabriola" panose="04040605051002020D02" pitchFamily="82" charset="0"/>
              </a:rPr>
              <a:t> per second, </a:t>
            </a:r>
            <a:r>
              <a:rPr lang="en-US" altLang="en-US" sz="2400" i="1">
                <a:solidFill>
                  <a:srgbClr val="000000"/>
                </a:solidFill>
                <a:latin typeface="Gabriola" panose="04040605051002020D02" pitchFamily="82" charset="0"/>
              </a:rPr>
              <a:t>i.e.</a:t>
            </a:r>
            <a:r>
              <a:rPr lang="en-US" altLang="en-US" sz="2400">
                <a:solidFill>
                  <a:srgbClr val="000000"/>
                </a:solidFill>
                <a:latin typeface="Gabriola" panose="04040605051002020D02" pitchFamily="82" charset="0"/>
              </a:rPr>
              <a:t> the </a:t>
            </a:r>
            <a:r>
              <a:rPr lang="en-US" altLang="en-US" sz="2400" b="1">
                <a:solidFill>
                  <a:srgbClr val="000000"/>
                </a:solidFill>
                <a:latin typeface="Gabriola" panose="04040605051002020D02" pitchFamily="82" charset="0"/>
              </a:rPr>
              <a:t>generation rate </a:t>
            </a:r>
            <a:r>
              <a:rPr lang="en-US" altLang="en-US" sz="2400" b="1" i="1">
                <a:solidFill>
                  <a:srgbClr val="000000"/>
                </a:solidFill>
                <a:latin typeface="Gabriola" panose="04040605051002020D02" pitchFamily="82" charset="0"/>
              </a:rPr>
              <a:t>G</a:t>
            </a:r>
            <a:r>
              <a:rPr lang="en-US" altLang="en-US" sz="2400" b="1" baseline="-25000">
                <a:solidFill>
                  <a:srgbClr val="000000"/>
                </a:solidFill>
                <a:latin typeface="Gabriola" panose="04040605051002020D02" pitchFamily="82" charset="0"/>
              </a:rPr>
              <a:t>L</a:t>
            </a:r>
            <a:r>
              <a:rPr lang="en-US" altLang="en-US" sz="2400">
                <a:solidFill>
                  <a:srgbClr val="000000"/>
                </a:solidFill>
                <a:latin typeface="Gabriola" panose="04040605051002020D02" pitchFamily="82" charset="0"/>
              </a:rPr>
              <a:t> = 10</a:t>
            </a:r>
            <a:r>
              <a:rPr lang="en-US" altLang="en-US" sz="2400" baseline="30000">
                <a:solidFill>
                  <a:srgbClr val="000000"/>
                </a:solidFill>
                <a:latin typeface="Gabriola" panose="04040605051002020D02" pitchFamily="82" charset="0"/>
              </a:rPr>
              <a:t>20</a:t>
            </a:r>
            <a:r>
              <a:rPr lang="en-US" altLang="en-US" sz="2400">
                <a:solidFill>
                  <a:srgbClr val="000000"/>
                </a:solidFill>
                <a:latin typeface="Gabriola" panose="04040605051002020D02" pitchFamily="82" charset="0"/>
              </a:rPr>
              <a:t>/cm</a:t>
            </a:r>
            <a:r>
              <a:rPr lang="en-US" altLang="en-US" sz="2400" baseline="30000">
                <a:solidFill>
                  <a:srgbClr val="000000"/>
                </a:solidFill>
                <a:latin typeface="Gabriola" panose="04040605051002020D02" pitchFamily="82" charset="0"/>
              </a:rPr>
              <a:t>3</a:t>
            </a:r>
            <a:r>
              <a:rPr lang="en-US" altLang="en-US" sz="2400">
                <a:solidFill>
                  <a:srgbClr val="000000"/>
                </a:solidFill>
                <a:latin typeface="Gabriola" panose="04040605051002020D02" pitchFamily="82" charset="0"/>
              </a:rPr>
              <a:t>/s</a:t>
            </a:r>
          </a:p>
        </p:txBody>
      </p:sp>
      <p:sp>
        <p:nvSpPr>
          <p:cNvPr id="55300" name="Text Box 4">
            <a:extLst>
              <a:ext uri="{FF2B5EF4-FFF2-40B4-BE49-F238E27FC236}">
                <a16:creationId xmlns:a16="http://schemas.microsoft.com/office/drawing/2014/main" id="{CD66B4E8-131A-DD07-A262-ACFA3100BF56}"/>
              </a:ext>
            </a:extLst>
          </p:cNvPr>
          <p:cNvSpPr txBox="1">
            <a:spLocks noChangeArrowheads="1"/>
          </p:cNvSpPr>
          <p:nvPr/>
        </p:nvSpPr>
        <p:spPr bwMode="auto">
          <a:xfrm>
            <a:off x="457200" y="3228975"/>
            <a:ext cx="8229600"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000000"/>
                </a:solidFill>
                <a:latin typeface="Gabriola" panose="04040605051002020D02" pitchFamily="82" charset="0"/>
              </a:rPr>
              <a:t>What are </a:t>
            </a:r>
            <a:r>
              <a:rPr lang="en-US" altLang="en-US" sz="2400" b="1" i="1">
                <a:solidFill>
                  <a:srgbClr val="000000"/>
                </a:solidFill>
                <a:latin typeface="Gabriola" panose="04040605051002020D02" pitchFamily="82" charset="0"/>
              </a:rPr>
              <a:t>p</a:t>
            </a:r>
            <a:r>
              <a:rPr lang="en-US" altLang="en-US" sz="2400" b="1" baseline="-25000">
                <a:solidFill>
                  <a:srgbClr val="000000"/>
                </a:solidFill>
                <a:latin typeface="Gabriola" panose="04040605051002020D02" pitchFamily="82" charset="0"/>
              </a:rPr>
              <a:t>0</a:t>
            </a:r>
            <a:r>
              <a:rPr lang="en-US" altLang="en-US" sz="2400" b="1">
                <a:solidFill>
                  <a:srgbClr val="000000"/>
                </a:solidFill>
                <a:latin typeface="Gabriola" panose="04040605051002020D02" pitchFamily="82" charset="0"/>
              </a:rPr>
              <a:t> and </a:t>
            </a:r>
            <a:r>
              <a:rPr lang="en-US" altLang="en-US" sz="2400" b="1" i="1">
                <a:solidFill>
                  <a:srgbClr val="000000"/>
                </a:solidFill>
                <a:latin typeface="Gabriola" panose="04040605051002020D02" pitchFamily="82" charset="0"/>
              </a:rPr>
              <a:t>n</a:t>
            </a:r>
            <a:r>
              <a:rPr lang="en-US" altLang="en-US" sz="2400" b="1" baseline="-25000">
                <a:solidFill>
                  <a:srgbClr val="000000"/>
                </a:solidFill>
                <a:latin typeface="Gabriola" panose="04040605051002020D02" pitchFamily="82" charset="0"/>
              </a:rPr>
              <a:t>0 </a:t>
            </a:r>
            <a:r>
              <a:rPr lang="en-US" altLang="en-US" sz="2400" b="1">
                <a:solidFill>
                  <a:srgbClr val="000000"/>
                </a:solidFill>
                <a:latin typeface="Gabriola" panose="04040605051002020D02" pitchFamily="82" charset="0"/>
              </a:rPr>
              <a:t>?</a:t>
            </a:r>
          </a:p>
          <a:p>
            <a:pPr eaLnBrk="1" hangingPunct="1">
              <a:spcBef>
                <a:spcPct val="0"/>
              </a:spcBef>
              <a:buFontTx/>
              <a:buNone/>
            </a:pPr>
            <a:endParaRPr lang="en-US" altLang="en-US" sz="2400" b="1" i="1" u="sng" baseline="30000">
              <a:solidFill>
                <a:srgbClr val="000000"/>
              </a:solidFill>
              <a:latin typeface="Gabriola" panose="04040605051002020D02" pitchFamily="82" charset="0"/>
            </a:endParaRPr>
          </a:p>
          <a:p>
            <a:pPr eaLnBrk="1" hangingPunct="1">
              <a:spcBef>
                <a:spcPct val="0"/>
              </a:spcBef>
              <a:buFontTx/>
              <a:buNone/>
            </a:pPr>
            <a:endParaRPr lang="en-US" altLang="en-US" sz="2400" b="1" i="1" u="sng" baseline="30000">
              <a:solidFill>
                <a:srgbClr val="000000"/>
              </a:solidFill>
              <a:latin typeface="Gabriola" panose="04040605051002020D02" pitchFamily="82" charset="0"/>
            </a:endParaRPr>
          </a:p>
          <a:p>
            <a:pPr eaLnBrk="1" hangingPunct="1">
              <a:spcBef>
                <a:spcPct val="0"/>
              </a:spcBef>
              <a:buFontTx/>
              <a:buNone/>
            </a:pPr>
            <a:endParaRPr lang="en-US" altLang="en-US" sz="2400" b="1" i="1" u="sng" baseline="30000">
              <a:solidFill>
                <a:srgbClr val="000000"/>
              </a:solidFill>
              <a:latin typeface="Gabriola" panose="04040605051002020D02" pitchFamily="82" charset="0"/>
            </a:endParaRPr>
          </a:p>
          <a:p>
            <a:pPr eaLnBrk="1" hangingPunct="1">
              <a:spcBef>
                <a:spcPct val="0"/>
              </a:spcBef>
              <a:buFontTx/>
              <a:buNone/>
            </a:pPr>
            <a:endParaRPr lang="en-US" altLang="en-US" sz="2400" b="1" i="1" u="sng" baseline="30000">
              <a:solidFill>
                <a:srgbClr val="000000"/>
              </a:solidFill>
              <a:latin typeface="Gabriola" panose="04040605051002020D02" pitchFamily="82" charset="0"/>
            </a:endParaRPr>
          </a:p>
          <a:p>
            <a:pPr eaLnBrk="1" hangingPunct="1">
              <a:spcBef>
                <a:spcPct val="0"/>
              </a:spcBef>
              <a:buFontTx/>
              <a:buNone/>
            </a:pPr>
            <a:r>
              <a:rPr lang="en-US" altLang="en-US" sz="2400" b="1">
                <a:solidFill>
                  <a:srgbClr val="000000"/>
                </a:solidFill>
                <a:latin typeface="Gabriola" panose="04040605051002020D02" pitchFamily="82" charset="0"/>
              </a:rPr>
              <a:t>What are </a:t>
            </a:r>
            <a:r>
              <a:rPr lang="en-US" altLang="en-US" sz="2400" b="1">
                <a:solidFill>
                  <a:srgbClr val="000000"/>
                </a:solidFill>
                <a:latin typeface="Gabriola" panose="04040605051002020D02" pitchFamily="82" charset="0"/>
                <a:sym typeface="Symbol" panose="05050102010706020507" pitchFamily="18" charset="2"/>
              </a:rPr>
              <a:t></a:t>
            </a:r>
            <a:r>
              <a:rPr lang="en-US" altLang="en-US" sz="2400" b="1" i="1">
                <a:solidFill>
                  <a:srgbClr val="000000"/>
                </a:solidFill>
                <a:latin typeface="Gabriola" panose="04040605051002020D02" pitchFamily="82" charset="0"/>
              </a:rPr>
              <a:t>n</a:t>
            </a:r>
            <a:r>
              <a:rPr lang="en-US" altLang="en-US" sz="2400" b="1">
                <a:solidFill>
                  <a:srgbClr val="000000"/>
                </a:solidFill>
                <a:latin typeface="Gabriola" panose="04040605051002020D02" pitchFamily="82" charset="0"/>
              </a:rPr>
              <a:t> and </a:t>
            </a:r>
            <a:r>
              <a:rPr lang="en-US" altLang="en-US" sz="2400" b="1">
                <a:solidFill>
                  <a:srgbClr val="000000"/>
                </a:solidFill>
                <a:latin typeface="Gabriola" panose="04040605051002020D02" pitchFamily="82" charset="0"/>
                <a:sym typeface="Symbol" panose="05050102010706020507" pitchFamily="18" charset="2"/>
              </a:rPr>
              <a:t></a:t>
            </a:r>
            <a:r>
              <a:rPr lang="en-US" altLang="en-US" sz="2400" b="1" i="1">
                <a:solidFill>
                  <a:srgbClr val="000000"/>
                </a:solidFill>
                <a:latin typeface="Gabriola" panose="04040605051002020D02" pitchFamily="82" charset="0"/>
              </a:rPr>
              <a:t>p</a:t>
            </a:r>
            <a:r>
              <a:rPr lang="en-US" altLang="en-US" sz="2400" b="1">
                <a:solidFill>
                  <a:srgbClr val="000000"/>
                </a:solidFill>
                <a:latin typeface="Gabriola" panose="04040605051002020D02" pitchFamily="82" charset="0"/>
              </a:rPr>
              <a:t> ?</a:t>
            </a:r>
          </a:p>
          <a:p>
            <a:pPr eaLnBrk="1" hangingPunct="1">
              <a:spcBef>
                <a:spcPct val="0"/>
              </a:spcBef>
              <a:buFontTx/>
              <a:buNone/>
            </a:pPr>
            <a:endParaRPr lang="en-US" altLang="en-US" sz="2400" b="1" i="1">
              <a:solidFill>
                <a:srgbClr val="000000"/>
              </a:solidFill>
              <a:latin typeface="Gabriola" panose="04040605051002020D02" pitchFamily="82" charset="0"/>
            </a:endParaRPr>
          </a:p>
          <a:p>
            <a:pPr eaLnBrk="1" hangingPunct="1">
              <a:spcBef>
                <a:spcPct val="0"/>
              </a:spcBef>
              <a:buFontTx/>
              <a:buNone/>
            </a:pPr>
            <a:endParaRPr lang="en-US" altLang="en-US" sz="2400" b="1" i="1">
              <a:solidFill>
                <a:srgbClr val="000000"/>
              </a:solidFill>
              <a:latin typeface="Gabriola" panose="04040605051002020D02" pitchFamily="82" charset="0"/>
            </a:endParaRPr>
          </a:p>
          <a:p>
            <a:pPr eaLnBrk="1" hangingPunct="1">
              <a:spcBef>
                <a:spcPct val="0"/>
              </a:spcBef>
              <a:buFontTx/>
              <a:buNone/>
            </a:pPr>
            <a:endParaRPr lang="en-US" altLang="en-US" sz="2400">
              <a:solidFill>
                <a:srgbClr val="000000"/>
              </a:solidFill>
              <a:latin typeface="Gabriola" panose="04040605051002020D02" pitchFamily="82" charset="0"/>
            </a:endParaRPr>
          </a:p>
          <a:p>
            <a:pPr eaLnBrk="1" hangingPunct="1">
              <a:spcBef>
                <a:spcPct val="0"/>
              </a:spcBef>
              <a:buFontTx/>
              <a:buNone/>
            </a:pPr>
            <a:r>
              <a:rPr lang="en-US" altLang="en-US" sz="2000">
                <a:solidFill>
                  <a:srgbClr val="000000"/>
                </a:solidFill>
                <a:latin typeface="Gabriola" panose="04040605051002020D02" pitchFamily="82" charset="0"/>
              </a:rPr>
              <a:t>(Hint: In steady-state, generation rate equals recombination rate.)</a:t>
            </a:r>
          </a:p>
        </p:txBody>
      </p:sp>
      <p:sp>
        <p:nvSpPr>
          <p:cNvPr id="55301" name="TextBox 24">
            <a:extLst>
              <a:ext uri="{FF2B5EF4-FFF2-40B4-BE49-F238E27FC236}">
                <a16:creationId xmlns:a16="http://schemas.microsoft.com/office/drawing/2014/main" id="{E602CD45-09A9-9756-D68A-CCB851AB072E}"/>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EC81CF9D-17B3-421D-8CFD-28946AEE7B8B}" type="slidenum">
              <a:rPr lang="en-US" altLang="en-US" sz="1400">
                <a:solidFill>
                  <a:srgbClr val="000000"/>
                </a:solidFill>
              </a:rPr>
              <a:pPr eaLnBrk="1" hangingPunct="1">
                <a:spcBef>
                  <a:spcPct val="0"/>
                </a:spcBef>
                <a:buFontTx/>
                <a:buNone/>
              </a:pPr>
              <a:t>46</a:t>
            </a:fld>
            <a:endParaRPr lang="en-US" altLang="en-US" sz="1400">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A38B5438-79A7-FE72-AA76-BA2499B0172E}"/>
              </a:ext>
            </a:extLst>
          </p:cNvPr>
          <p:cNvSpPr txBox="1">
            <a:spLocks noChangeArrowheads="1"/>
          </p:cNvSpPr>
          <p:nvPr/>
        </p:nvSpPr>
        <p:spPr bwMode="auto">
          <a:xfrm>
            <a:off x="533400" y="1157288"/>
            <a:ext cx="82296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000000"/>
                </a:solidFill>
                <a:latin typeface="Gabriola" panose="04040605051002020D02" pitchFamily="82" charset="0"/>
              </a:rPr>
              <a:t>What are </a:t>
            </a:r>
            <a:r>
              <a:rPr lang="en-US" altLang="en-US" sz="2400" b="1" i="1">
                <a:solidFill>
                  <a:srgbClr val="000000"/>
                </a:solidFill>
                <a:latin typeface="Gabriola" panose="04040605051002020D02" pitchFamily="82" charset="0"/>
              </a:rPr>
              <a:t>p</a:t>
            </a:r>
            <a:r>
              <a:rPr lang="en-US" altLang="en-US" sz="2400" b="1">
                <a:solidFill>
                  <a:srgbClr val="000000"/>
                </a:solidFill>
                <a:latin typeface="Gabriola" panose="04040605051002020D02" pitchFamily="82" charset="0"/>
              </a:rPr>
              <a:t> and </a:t>
            </a:r>
            <a:r>
              <a:rPr lang="en-US" altLang="en-US" sz="2400" b="1" i="1">
                <a:solidFill>
                  <a:srgbClr val="000000"/>
                </a:solidFill>
                <a:latin typeface="Gabriola" panose="04040605051002020D02" pitchFamily="82" charset="0"/>
              </a:rPr>
              <a:t>n</a:t>
            </a:r>
            <a:r>
              <a:rPr lang="en-US" altLang="en-US" sz="2400" b="1">
                <a:solidFill>
                  <a:srgbClr val="000000"/>
                </a:solidFill>
                <a:latin typeface="Gabriola" panose="04040605051002020D02" pitchFamily="82" charset="0"/>
              </a:rPr>
              <a:t> ?</a:t>
            </a:r>
          </a:p>
          <a:p>
            <a:pPr eaLnBrk="1" hangingPunct="1">
              <a:spcBef>
                <a:spcPct val="0"/>
              </a:spcBef>
              <a:buFontTx/>
              <a:buNone/>
            </a:pPr>
            <a:endParaRPr lang="en-US" altLang="en-US" sz="2400" b="1" u="sng" baseline="30000">
              <a:solidFill>
                <a:srgbClr val="000000"/>
              </a:solidFill>
              <a:latin typeface="Gabriola" panose="04040605051002020D02" pitchFamily="82" charset="0"/>
            </a:endParaRPr>
          </a:p>
          <a:p>
            <a:pPr eaLnBrk="1" hangingPunct="1">
              <a:spcBef>
                <a:spcPct val="0"/>
              </a:spcBef>
              <a:buFontTx/>
              <a:buNone/>
            </a:pPr>
            <a:endParaRPr lang="en-US" altLang="en-US" sz="2400" b="1" u="sng" baseline="30000">
              <a:solidFill>
                <a:srgbClr val="000000"/>
              </a:solidFill>
              <a:latin typeface="Gabriola" panose="04040605051002020D02" pitchFamily="82" charset="0"/>
            </a:endParaRPr>
          </a:p>
          <a:p>
            <a:pPr eaLnBrk="1" hangingPunct="1">
              <a:spcBef>
                <a:spcPct val="0"/>
              </a:spcBef>
              <a:buFontTx/>
              <a:buNone/>
            </a:pPr>
            <a:endParaRPr lang="en-US" altLang="en-US" sz="2400" b="1" u="sng" baseline="30000">
              <a:solidFill>
                <a:srgbClr val="000000"/>
              </a:solidFill>
              <a:latin typeface="Gabriola" panose="04040605051002020D02" pitchFamily="82" charset="0"/>
            </a:endParaRPr>
          </a:p>
          <a:p>
            <a:pPr eaLnBrk="1" hangingPunct="1">
              <a:spcBef>
                <a:spcPct val="0"/>
              </a:spcBef>
              <a:buFontTx/>
              <a:buNone/>
            </a:pPr>
            <a:endParaRPr lang="en-US" altLang="en-US" sz="2400" b="1" u="sng" baseline="30000">
              <a:solidFill>
                <a:srgbClr val="000000"/>
              </a:solidFill>
              <a:latin typeface="Gabriola" panose="04040605051002020D02" pitchFamily="82" charset="0"/>
            </a:endParaRPr>
          </a:p>
          <a:p>
            <a:pPr eaLnBrk="1" hangingPunct="1">
              <a:spcBef>
                <a:spcPct val="0"/>
              </a:spcBef>
              <a:buFontTx/>
              <a:buNone/>
            </a:pPr>
            <a:endParaRPr lang="en-US" altLang="en-US" sz="2400" b="1" u="sng" baseline="30000">
              <a:solidFill>
                <a:srgbClr val="000000"/>
              </a:solidFill>
              <a:latin typeface="Gabriola" panose="04040605051002020D02" pitchFamily="82" charset="0"/>
            </a:endParaRPr>
          </a:p>
          <a:p>
            <a:pPr eaLnBrk="1" hangingPunct="1">
              <a:spcBef>
                <a:spcPct val="0"/>
              </a:spcBef>
              <a:buFontTx/>
              <a:buNone/>
            </a:pPr>
            <a:endParaRPr lang="en-US" altLang="en-US" sz="2400" b="1" u="sng" baseline="30000">
              <a:solidFill>
                <a:srgbClr val="000000"/>
              </a:solidFill>
              <a:latin typeface="Gabriola" panose="04040605051002020D02" pitchFamily="82" charset="0"/>
            </a:endParaRPr>
          </a:p>
          <a:p>
            <a:pPr eaLnBrk="1" hangingPunct="1">
              <a:spcBef>
                <a:spcPct val="0"/>
              </a:spcBef>
              <a:buFontTx/>
              <a:buNone/>
            </a:pPr>
            <a:endParaRPr lang="en-US" altLang="en-US" sz="2400" b="1" u="sng" baseline="30000">
              <a:solidFill>
                <a:srgbClr val="000000"/>
              </a:solidFill>
              <a:latin typeface="Gabriola" panose="04040605051002020D02" pitchFamily="82" charset="0"/>
            </a:endParaRPr>
          </a:p>
          <a:p>
            <a:pPr eaLnBrk="1" hangingPunct="1">
              <a:spcBef>
                <a:spcPct val="0"/>
              </a:spcBef>
              <a:buFontTx/>
              <a:buNone/>
            </a:pPr>
            <a:endParaRPr lang="en-US" altLang="en-US" sz="2400" b="1" u="sng" baseline="30000">
              <a:solidFill>
                <a:srgbClr val="000000"/>
              </a:solidFill>
              <a:latin typeface="Gabriola" panose="04040605051002020D02" pitchFamily="82" charset="0"/>
            </a:endParaRPr>
          </a:p>
          <a:p>
            <a:pPr eaLnBrk="1" hangingPunct="1">
              <a:spcBef>
                <a:spcPct val="0"/>
              </a:spcBef>
              <a:buFontTx/>
              <a:buNone/>
            </a:pPr>
            <a:r>
              <a:rPr lang="en-US" altLang="en-US" sz="2400" b="1">
                <a:solidFill>
                  <a:srgbClr val="000000"/>
                </a:solidFill>
                <a:latin typeface="Gabriola" panose="04040605051002020D02" pitchFamily="82" charset="0"/>
              </a:rPr>
              <a:t>What is the </a:t>
            </a:r>
            <a:r>
              <a:rPr lang="en-US" altLang="en-US" sz="2400" b="1" i="1">
                <a:solidFill>
                  <a:srgbClr val="000000"/>
                </a:solidFill>
                <a:latin typeface="Gabriola" panose="04040605051002020D02" pitchFamily="82" charset="0"/>
              </a:rPr>
              <a:t>np</a:t>
            </a:r>
            <a:r>
              <a:rPr lang="en-US" altLang="en-US" sz="2400" b="1">
                <a:solidFill>
                  <a:srgbClr val="000000"/>
                </a:solidFill>
                <a:latin typeface="Gabriola" panose="04040605051002020D02" pitchFamily="82" charset="0"/>
              </a:rPr>
              <a:t> product ?</a:t>
            </a:r>
          </a:p>
          <a:p>
            <a:pPr eaLnBrk="1" hangingPunct="1">
              <a:spcBef>
                <a:spcPct val="0"/>
              </a:spcBef>
              <a:buFontTx/>
              <a:buNone/>
            </a:pPr>
            <a:endParaRPr lang="en-US" altLang="en-US" sz="2400" b="1">
              <a:solidFill>
                <a:srgbClr val="000000"/>
              </a:solidFill>
            </a:endParaRPr>
          </a:p>
          <a:p>
            <a:pPr eaLnBrk="1" hangingPunct="1">
              <a:spcBef>
                <a:spcPct val="0"/>
              </a:spcBef>
              <a:buFontTx/>
              <a:buNone/>
            </a:pPr>
            <a:endParaRPr lang="en-US" altLang="en-US" sz="2400" b="1">
              <a:solidFill>
                <a:srgbClr val="000000"/>
              </a:solidFill>
            </a:endParaRPr>
          </a:p>
          <a:p>
            <a:pPr eaLnBrk="1" hangingPunct="1">
              <a:spcBef>
                <a:spcPct val="0"/>
              </a:spcBef>
              <a:buFontTx/>
              <a:buNone/>
            </a:pPr>
            <a:endParaRPr lang="en-US" altLang="en-US" sz="2400" b="1">
              <a:solidFill>
                <a:srgbClr val="000000"/>
              </a:solidFill>
            </a:endParaRPr>
          </a:p>
          <a:p>
            <a:pPr algn="ctr" eaLnBrk="1" hangingPunct="1">
              <a:spcBef>
                <a:spcPct val="0"/>
              </a:spcBef>
              <a:buFontTx/>
              <a:buNone/>
            </a:pPr>
            <a:r>
              <a:rPr lang="en-US" altLang="en-US" sz="2400">
                <a:solidFill>
                  <a:srgbClr val="000000"/>
                </a:solidFill>
              </a:rPr>
              <a:t> </a:t>
            </a:r>
          </a:p>
          <a:p>
            <a:pPr algn="ctr" eaLnBrk="1" hangingPunct="1">
              <a:spcBef>
                <a:spcPct val="75000"/>
              </a:spcBef>
              <a:buFontTx/>
              <a:buNone/>
            </a:pPr>
            <a:r>
              <a:rPr lang="en-US" altLang="en-US" sz="2400" b="1">
                <a:solidFill>
                  <a:srgbClr val="FF0000"/>
                </a:solidFill>
                <a:latin typeface="Gabriola" panose="04040605051002020D02" pitchFamily="82" charset="0"/>
              </a:rPr>
              <a:t>Note: The </a:t>
            </a:r>
            <a:r>
              <a:rPr lang="en-US" altLang="en-US" sz="2400" b="1" i="1">
                <a:solidFill>
                  <a:srgbClr val="FF0000"/>
                </a:solidFill>
                <a:latin typeface="Gabriola" panose="04040605051002020D02" pitchFamily="82" charset="0"/>
              </a:rPr>
              <a:t>np</a:t>
            </a:r>
            <a:r>
              <a:rPr lang="en-US" altLang="en-US" sz="2400" b="1">
                <a:solidFill>
                  <a:srgbClr val="FF0000"/>
                </a:solidFill>
                <a:latin typeface="Gabriola" panose="04040605051002020D02" pitchFamily="82" charset="0"/>
              </a:rPr>
              <a:t> product can be very different from </a:t>
            </a:r>
            <a:r>
              <a:rPr lang="en-US" altLang="en-US" sz="2400" b="1" i="1">
                <a:solidFill>
                  <a:srgbClr val="FF0000"/>
                </a:solidFill>
              </a:rPr>
              <a:t>n</a:t>
            </a:r>
            <a:r>
              <a:rPr lang="en-US" altLang="en-US" sz="2400" b="1" baseline="-25000">
                <a:solidFill>
                  <a:srgbClr val="FF0000"/>
                </a:solidFill>
              </a:rPr>
              <a:t>i</a:t>
            </a:r>
            <a:r>
              <a:rPr lang="en-US" altLang="en-US" sz="2400" b="1" baseline="30000">
                <a:solidFill>
                  <a:srgbClr val="FF0000"/>
                </a:solidFill>
              </a:rPr>
              <a:t>2</a:t>
            </a:r>
            <a:r>
              <a:rPr lang="en-US" altLang="en-US" sz="2400" b="1">
                <a:solidFill>
                  <a:srgbClr val="FF0000"/>
                </a:solidFill>
              </a:rPr>
              <a:t>.</a:t>
            </a:r>
            <a:endParaRPr lang="en-US" altLang="en-US" sz="2800">
              <a:solidFill>
                <a:srgbClr val="FF0000"/>
              </a:solidFill>
            </a:endParaRPr>
          </a:p>
        </p:txBody>
      </p:sp>
      <p:sp>
        <p:nvSpPr>
          <p:cNvPr id="56323" name="TextBox 35">
            <a:extLst>
              <a:ext uri="{FF2B5EF4-FFF2-40B4-BE49-F238E27FC236}">
                <a16:creationId xmlns:a16="http://schemas.microsoft.com/office/drawing/2014/main" id="{6C37517E-52FC-71DC-CCDA-C32EDE4EB918}"/>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39E3AA3B-2505-4020-83C0-D8AAAA7999E5}" type="slidenum">
              <a:rPr lang="en-US" altLang="en-US" sz="1400">
                <a:solidFill>
                  <a:srgbClr val="000000"/>
                </a:solidFill>
              </a:rPr>
              <a:pPr eaLnBrk="1" hangingPunct="1">
                <a:spcBef>
                  <a:spcPct val="0"/>
                </a:spcBef>
                <a:buFontTx/>
                <a:buNone/>
              </a:pPr>
              <a:t>47</a:t>
            </a:fld>
            <a:endParaRPr lang="en-US" altLang="en-US" sz="140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9CA0627-39B1-018E-0F6F-14821805C99D}"/>
              </a:ext>
            </a:extLst>
          </p:cNvPr>
          <p:cNvSpPr>
            <a:spLocks noGrp="1"/>
          </p:cNvSpPr>
          <p:nvPr>
            <p:ph type="title"/>
          </p:nvPr>
        </p:nvSpPr>
        <p:spPr>
          <a:xfrm>
            <a:off x="0" y="76200"/>
            <a:ext cx="9144000" cy="1143000"/>
          </a:xfrm>
        </p:spPr>
        <p:txBody>
          <a:bodyPr/>
          <a:lstStyle/>
          <a:p>
            <a:r>
              <a:rPr lang="en-US" altLang="en-US">
                <a:solidFill>
                  <a:srgbClr val="C00000"/>
                </a:solidFill>
                <a:latin typeface="Gabriola" panose="04040605051002020D02" pitchFamily="82" charset="0"/>
              </a:rPr>
              <a:t>Net Recombination Rate (General Case)</a:t>
            </a:r>
          </a:p>
        </p:txBody>
      </p:sp>
      <p:sp>
        <p:nvSpPr>
          <p:cNvPr id="57347" name="Rectangle 3">
            <a:extLst>
              <a:ext uri="{FF2B5EF4-FFF2-40B4-BE49-F238E27FC236}">
                <a16:creationId xmlns:a16="http://schemas.microsoft.com/office/drawing/2014/main" id="{E4C45865-18D9-E127-B891-2FA7CC3D1036}"/>
              </a:ext>
            </a:extLst>
          </p:cNvPr>
          <p:cNvSpPr>
            <a:spLocks noGrp="1"/>
          </p:cNvSpPr>
          <p:nvPr>
            <p:ph idx="1"/>
          </p:nvPr>
        </p:nvSpPr>
        <p:spPr>
          <a:xfrm>
            <a:off x="304800" y="1417638"/>
            <a:ext cx="8686800" cy="4830762"/>
          </a:xfrm>
        </p:spPr>
        <p:txBody>
          <a:bodyPr/>
          <a:lstStyle/>
          <a:p>
            <a:pPr marL="0" indent="0">
              <a:buFont typeface="Arial" panose="020B0604020202020204" pitchFamily="34" charset="0"/>
              <a:buNone/>
            </a:pPr>
            <a:r>
              <a:rPr lang="en-US" altLang="en-US" sz="2400">
                <a:latin typeface="Gabriola" panose="04040605051002020D02" pitchFamily="82" charset="0"/>
              </a:rPr>
              <a:t>For arbitrary injection levels, the net rate of carrier </a:t>
            </a:r>
            <a:r>
              <a:rPr lang="en-US" altLang="en-US" sz="2400" u="sng">
                <a:latin typeface="Gabriola" panose="04040605051002020D02" pitchFamily="82" charset="0"/>
              </a:rPr>
              <a:t>recombination</a:t>
            </a:r>
            <a:r>
              <a:rPr lang="en-US" altLang="en-US" sz="2400">
                <a:latin typeface="Gabriola" panose="04040605051002020D02" pitchFamily="82" charset="0"/>
              </a:rPr>
              <a:t> is:</a:t>
            </a:r>
          </a:p>
          <a:p>
            <a:pPr marL="0" indent="0">
              <a:buFont typeface="Arial" panose="020B0604020202020204" pitchFamily="34" charset="0"/>
              <a:buNone/>
            </a:pPr>
            <a:endParaRPr lang="en-US" altLang="en-US" sz="2400">
              <a:latin typeface="Gabriola" panose="04040605051002020D02" pitchFamily="82" charset="0"/>
            </a:endParaRPr>
          </a:p>
          <a:p>
            <a:pPr marL="0" indent="0">
              <a:buFont typeface="Arial" panose="020B0604020202020204" pitchFamily="34" charset="0"/>
              <a:buNone/>
            </a:pPr>
            <a:endParaRPr lang="en-US" altLang="en-US" sz="2800">
              <a:latin typeface="Gabriola" panose="04040605051002020D02" pitchFamily="82" charset="0"/>
            </a:endParaRPr>
          </a:p>
          <a:p>
            <a:pPr marL="0" indent="0">
              <a:buFont typeface="Arial" panose="020B0604020202020204" pitchFamily="34" charset="0"/>
              <a:buNone/>
            </a:pPr>
            <a:endParaRPr lang="en-US" altLang="en-US" sz="2800"/>
          </a:p>
          <a:p>
            <a:pPr marL="0" indent="0">
              <a:buFont typeface="Arial" panose="020B0604020202020204" pitchFamily="34" charset="0"/>
              <a:buNone/>
            </a:pPr>
            <a:endParaRPr lang="en-US" altLang="en-US" sz="2800"/>
          </a:p>
        </p:txBody>
      </p:sp>
      <p:graphicFrame>
        <p:nvGraphicFramePr>
          <p:cNvPr id="57348" name="Object 4">
            <a:extLst>
              <a:ext uri="{FF2B5EF4-FFF2-40B4-BE49-F238E27FC236}">
                <a16:creationId xmlns:a16="http://schemas.microsoft.com/office/drawing/2014/main" id="{986F5E2C-6E91-1540-9224-26CDBBDB46D8}"/>
              </a:ext>
            </a:extLst>
          </p:cNvPr>
          <p:cNvGraphicFramePr>
            <a:graphicFrameLocks noChangeAspect="1"/>
          </p:cNvGraphicFramePr>
          <p:nvPr/>
        </p:nvGraphicFramePr>
        <p:xfrm>
          <a:off x="990600" y="2286000"/>
          <a:ext cx="7118350" cy="1874838"/>
        </p:xfrm>
        <a:graphic>
          <a:graphicData uri="http://schemas.openxmlformats.org/presentationml/2006/ole">
            <mc:AlternateContent xmlns:mc="http://schemas.openxmlformats.org/markup-compatibility/2006">
              <mc:Choice xmlns:v="urn:schemas-microsoft-com:vml" Requires="v">
                <p:oleObj spid="_x0000_s33793" name="Equation" r:id="rId3" imgW="2819400" imgH="736600" progId="Equation.3">
                  <p:embed/>
                </p:oleObj>
              </mc:Choice>
              <mc:Fallback>
                <p:oleObj name="Equation" r:id="rId3" imgW="2819400" imgH="736600" progId="Equation.3">
                  <p:embed/>
                  <p:pic>
                    <p:nvPicPr>
                      <p:cNvPr id="57348" name="Object 4">
                        <a:extLst>
                          <a:ext uri="{FF2B5EF4-FFF2-40B4-BE49-F238E27FC236}">
                            <a16:creationId xmlns:a16="http://schemas.microsoft.com/office/drawing/2014/main" id="{986F5E2C-6E91-1540-9224-26CDBBDB4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86000"/>
                        <a:ext cx="711835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9" name="TextBox 9">
            <a:extLst>
              <a:ext uri="{FF2B5EF4-FFF2-40B4-BE49-F238E27FC236}">
                <a16:creationId xmlns:a16="http://schemas.microsoft.com/office/drawing/2014/main" id="{100F058B-FCE9-755D-33A2-704D0921B6D4}"/>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FB411C0C-A11E-443E-B3DA-57130A951C81}" type="slidenum">
              <a:rPr lang="en-US" altLang="en-US" sz="1400">
                <a:solidFill>
                  <a:srgbClr val="000000"/>
                </a:solidFill>
              </a:rPr>
              <a:pPr eaLnBrk="1" hangingPunct="1">
                <a:spcBef>
                  <a:spcPct val="0"/>
                </a:spcBef>
                <a:buFontTx/>
                <a:buNone/>
              </a:pPr>
              <a:t>48</a:t>
            </a:fld>
            <a:endParaRPr lang="en-US" altLang="en-US" sz="140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8D87908-1738-98A0-A0E5-3030D075DB24}"/>
              </a:ext>
            </a:extLst>
          </p:cNvPr>
          <p:cNvSpPr>
            <a:spLocks noGrp="1"/>
          </p:cNvSpPr>
          <p:nvPr>
            <p:ph type="title"/>
          </p:nvPr>
        </p:nvSpPr>
        <p:spPr/>
        <p:txBody>
          <a:bodyPr/>
          <a:lstStyle/>
          <a:p>
            <a:r>
              <a:rPr lang="en-US" altLang="en-US">
                <a:solidFill>
                  <a:srgbClr val="C00000"/>
                </a:solidFill>
                <a:latin typeface="Gabriola" panose="04040605051002020D02" pitchFamily="82" charset="0"/>
              </a:rPr>
              <a:t>Summary</a:t>
            </a:r>
          </a:p>
        </p:txBody>
      </p:sp>
      <p:sp>
        <p:nvSpPr>
          <p:cNvPr id="58371" name="Rectangle 3">
            <a:extLst>
              <a:ext uri="{FF2B5EF4-FFF2-40B4-BE49-F238E27FC236}">
                <a16:creationId xmlns:a16="http://schemas.microsoft.com/office/drawing/2014/main" id="{0595E612-1BEA-84E1-1A2D-280D22EBB9D8}"/>
              </a:ext>
            </a:extLst>
          </p:cNvPr>
          <p:cNvSpPr>
            <a:spLocks noGrp="1"/>
          </p:cNvSpPr>
          <p:nvPr>
            <p:ph idx="1"/>
          </p:nvPr>
        </p:nvSpPr>
        <p:spPr>
          <a:xfrm>
            <a:off x="457200" y="1295400"/>
            <a:ext cx="8686800" cy="4830763"/>
          </a:xfrm>
        </p:spPr>
        <p:txBody>
          <a:bodyPr/>
          <a:lstStyle/>
          <a:p>
            <a:r>
              <a:rPr lang="en-US" altLang="en-US" sz="2400" b="1">
                <a:latin typeface="Gabriola" panose="04040605051002020D02" pitchFamily="82" charset="0"/>
              </a:rPr>
              <a:t>Electron/hole concentration gradient </a:t>
            </a:r>
            <a:r>
              <a:rPr lang="en-US" altLang="en-US" sz="2400" b="1">
                <a:latin typeface="Gabriola" panose="04040605051002020D02" pitchFamily="82" charset="0"/>
                <a:sym typeface="Wingdings" panose="05000000000000000000" pitchFamily="2" charset="2"/>
              </a:rPr>
              <a:t> diffusion</a:t>
            </a:r>
          </a:p>
          <a:p>
            <a:endParaRPr lang="en-US" altLang="en-US" sz="2400" b="1">
              <a:latin typeface="Gabriola" panose="04040605051002020D02" pitchFamily="82" charset="0"/>
              <a:sym typeface="Wingdings" panose="05000000000000000000" pitchFamily="2" charset="2"/>
            </a:endParaRPr>
          </a:p>
          <a:p>
            <a:endParaRPr lang="en-US" altLang="en-US" sz="2400" b="1">
              <a:latin typeface="Gabriola" panose="04040605051002020D02" pitchFamily="82" charset="0"/>
            </a:endParaRPr>
          </a:p>
          <a:p>
            <a:r>
              <a:rPr lang="en-US" altLang="en-US" sz="2400" b="1">
                <a:latin typeface="Gabriola" panose="04040605051002020D02" pitchFamily="82" charset="0"/>
              </a:rPr>
              <a:t>Current flowing in a semiconductor is comprised of drift and diffusion components for electrons and holes</a:t>
            </a:r>
            <a:endParaRPr lang="en-US" altLang="en-US" sz="2600">
              <a:latin typeface="Gabriola" panose="04040605051002020D02" pitchFamily="82" charset="0"/>
            </a:endParaRPr>
          </a:p>
          <a:p>
            <a:pPr lvl="1">
              <a:lnSpc>
                <a:spcPct val="110000"/>
              </a:lnSpc>
              <a:spcBef>
                <a:spcPct val="65000"/>
              </a:spcBef>
            </a:pPr>
            <a:endParaRPr lang="en-US" altLang="en-US" sz="2200">
              <a:latin typeface="Gabriola" panose="04040605051002020D02" pitchFamily="82" charset="0"/>
            </a:endParaRPr>
          </a:p>
          <a:p>
            <a:pPr lvl="1">
              <a:lnSpc>
                <a:spcPct val="110000"/>
              </a:lnSpc>
              <a:spcBef>
                <a:spcPct val="65000"/>
              </a:spcBef>
              <a:buFont typeface="Arial" panose="020B0604020202020204" pitchFamily="34" charset="0"/>
              <a:buNone/>
            </a:pPr>
            <a:r>
              <a:rPr lang="en-US" altLang="en-US" sz="2400">
                <a:latin typeface="Gabriola" panose="04040605051002020D02" pitchFamily="82" charset="0"/>
              </a:rPr>
              <a:t>In equilibrium  </a:t>
            </a:r>
            <a:r>
              <a:rPr lang="en-US" altLang="en-US" sz="2400" i="1">
                <a:latin typeface="Gabriola" panose="04040605051002020D02" pitchFamily="82" charset="0"/>
              </a:rPr>
              <a:t>J</a:t>
            </a:r>
            <a:r>
              <a:rPr lang="en-US" altLang="en-US" sz="2400" baseline="-25000">
                <a:latin typeface="Gabriola" panose="04040605051002020D02" pitchFamily="82" charset="0"/>
              </a:rPr>
              <a:t>n</a:t>
            </a:r>
            <a:r>
              <a:rPr lang="en-US" altLang="en-US" sz="2400">
                <a:latin typeface="Gabriola" panose="04040605051002020D02" pitchFamily="82" charset="0"/>
              </a:rPr>
              <a:t> = </a:t>
            </a:r>
            <a:r>
              <a:rPr lang="en-US" altLang="en-US" sz="2400" i="1">
                <a:latin typeface="Gabriola" panose="04040605051002020D02" pitchFamily="82" charset="0"/>
              </a:rPr>
              <a:t>J</a:t>
            </a:r>
            <a:r>
              <a:rPr lang="en-US" altLang="en-US" sz="2400" baseline="-25000">
                <a:latin typeface="Gabriola" panose="04040605051002020D02" pitchFamily="82" charset="0"/>
              </a:rPr>
              <a:t>n,drift</a:t>
            </a:r>
            <a:r>
              <a:rPr lang="en-US" altLang="en-US" sz="2400">
                <a:latin typeface="Gabriola" panose="04040605051002020D02" pitchFamily="82" charset="0"/>
              </a:rPr>
              <a:t> + </a:t>
            </a:r>
            <a:r>
              <a:rPr lang="en-US" altLang="en-US" sz="2400" i="1">
                <a:latin typeface="Gabriola" panose="04040605051002020D02" pitchFamily="82" charset="0"/>
              </a:rPr>
              <a:t>J</a:t>
            </a:r>
            <a:r>
              <a:rPr lang="en-US" altLang="en-US" sz="2400" baseline="-25000">
                <a:latin typeface="Gabriola" panose="04040605051002020D02" pitchFamily="82" charset="0"/>
              </a:rPr>
              <a:t>n,diff</a:t>
            </a:r>
            <a:r>
              <a:rPr lang="en-US" altLang="en-US" sz="2400">
                <a:latin typeface="Gabriola" panose="04040605051002020D02" pitchFamily="82" charset="0"/>
              </a:rPr>
              <a:t> = 0  and  </a:t>
            </a:r>
            <a:r>
              <a:rPr lang="en-US" altLang="en-US" sz="2400" i="1">
                <a:latin typeface="Gabriola" panose="04040605051002020D02" pitchFamily="82" charset="0"/>
              </a:rPr>
              <a:t>J</a:t>
            </a:r>
            <a:r>
              <a:rPr lang="en-US" altLang="en-US" sz="2400" baseline="-25000">
                <a:latin typeface="Gabriola" panose="04040605051002020D02" pitchFamily="82" charset="0"/>
              </a:rPr>
              <a:t>p</a:t>
            </a:r>
            <a:r>
              <a:rPr lang="en-US" altLang="en-US" sz="2400">
                <a:latin typeface="Gabriola" panose="04040605051002020D02" pitchFamily="82" charset="0"/>
              </a:rPr>
              <a:t> = </a:t>
            </a:r>
            <a:r>
              <a:rPr lang="en-US" altLang="en-US" sz="2400" i="1">
                <a:latin typeface="Gabriola" panose="04040605051002020D02" pitchFamily="82" charset="0"/>
              </a:rPr>
              <a:t>J</a:t>
            </a:r>
            <a:r>
              <a:rPr lang="en-US" altLang="en-US" sz="2400" baseline="-25000">
                <a:latin typeface="Gabriola" panose="04040605051002020D02" pitchFamily="82" charset="0"/>
              </a:rPr>
              <a:t>p,drift</a:t>
            </a:r>
            <a:r>
              <a:rPr lang="en-US" altLang="en-US" sz="2400">
                <a:latin typeface="Gabriola" panose="04040605051002020D02" pitchFamily="82" charset="0"/>
              </a:rPr>
              <a:t> + </a:t>
            </a:r>
            <a:r>
              <a:rPr lang="en-US" altLang="en-US" sz="2400" i="1">
                <a:latin typeface="Gabriola" panose="04040605051002020D02" pitchFamily="82" charset="0"/>
              </a:rPr>
              <a:t>J</a:t>
            </a:r>
            <a:r>
              <a:rPr lang="en-US" altLang="en-US" sz="2400" baseline="-25000">
                <a:latin typeface="Gabriola" panose="04040605051002020D02" pitchFamily="82" charset="0"/>
              </a:rPr>
              <a:t>p,diff</a:t>
            </a:r>
            <a:r>
              <a:rPr lang="en-US" altLang="en-US" sz="2400">
                <a:latin typeface="Gabriola" panose="04040605051002020D02" pitchFamily="82" charset="0"/>
              </a:rPr>
              <a:t> = 0</a:t>
            </a:r>
          </a:p>
          <a:p>
            <a:pPr>
              <a:lnSpc>
                <a:spcPct val="110000"/>
              </a:lnSpc>
              <a:spcBef>
                <a:spcPct val="65000"/>
              </a:spcBef>
            </a:pPr>
            <a:r>
              <a:rPr lang="en-US" altLang="en-US" sz="2400" b="1">
                <a:latin typeface="Gabriola" panose="04040605051002020D02" pitchFamily="82" charset="0"/>
              </a:rPr>
              <a:t>The characteristic constants of drift and diffusion are related:</a:t>
            </a:r>
          </a:p>
        </p:txBody>
      </p:sp>
      <p:graphicFrame>
        <p:nvGraphicFramePr>
          <p:cNvPr id="58372" name="Object 4">
            <a:extLst>
              <a:ext uri="{FF2B5EF4-FFF2-40B4-BE49-F238E27FC236}">
                <a16:creationId xmlns:a16="http://schemas.microsoft.com/office/drawing/2014/main" id="{5AA080CA-D1F2-F90A-DED0-3F42620360A1}"/>
              </a:ext>
            </a:extLst>
          </p:cNvPr>
          <p:cNvGraphicFramePr>
            <a:graphicFrameLocks noChangeAspect="1"/>
          </p:cNvGraphicFramePr>
          <p:nvPr/>
        </p:nvGraphicFramePr>
        <p:xfrm>
          <a:off x="2028825" y="1773238"/>
          <a:ext cx="1809750" cy="741362"/>
        </p:xfrm>
        <a:graphic>
          <a:graphicData uri="http://schemas.openxmlformats.org/presentationml/2006/ole">
            <mc:AlternateContent xmlns:mc="http://schemas.openxmlformats.org/markup-compatibility/2006">
              <mc:Choice xmlns:v="urn:schemas-microsoft-com:vml" Requires="v">
                <p:oleObj spid="_x0000_s34817" name="Equation" r:id="rId3" imgW="965200" imgH="393700" progId="Equation.3">
                  <p:embed/>
                </p:oleObj>
              </mc:Choice>
              <mc:Fallback>
                <p:oleObj name="Equation" r:id="rId3" imgW="965200" imgH="393700" progId="Equation.3">
                  <p:embed/>
                  <p:pic>
                    <p:nvPicPr>
                      <p:cNvPr id="58372" name="Object 4">
                        <a:extLst>
                          <a:ext uri="{FF2B5EF4-FFF2-40B4-BE49-F238E27FC236}">
                            <a16:creationId xmlns:a16="http://schemas.microsoft.com/office/drawing/2014/main" id="{5AA080CA-D1F2-F90A-DED0-3F42620360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1773238"/>
                        <a:ext cx="1809750" cy="74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3" name="Object 5">
            <a:extLst>
              <a:ext uri="{FF2B5EF4-FFF2-40B4-BE49-F238E27FC236}">
                <a16:creationId xmlns:a16="http://schemas.microsoft.com/office/drawing/2014/main" id="{4F6FDCF2-7BD7-0C85-1C24-AF43BF9E87F2}"/>
              </a:ext>
            </a:extLst>
          </p:cNvPr>
          <p:cNvGraphicFramePr>
            <a:graphicFrameLocks noChangeAspect="1"/>
          </p:cNvGraphicFramePr>
          <p:nvPr/>
        </p:nvGraphicFramePr>
        <p:xfrm>
          <a:off x="4495800" y="1793875"/>
          <a:ext cx="1905000" cy="703263"/>
        </p:xfrm>
        <a:graphic>
          <a:graphicData uri="http://schemas.openxmlformats.org/presentationml/2006/ole">
            <mc:AlternateContent xmlns:mc="http://schemas.openxmlformats.org/markup-compatibility/2006">
              <mc:Choice xmlns:v="urn:schemas-microsoft-com:vml" Requires="v">
                <p:oleObj spid="_x0000_s34818" name="Equation" r:id="rId5" imgW="1066337" imgH="393529" progId="Equation.3">
                  <p:embed/>
                </p:oleObj>
              </mc:Choice>
              <mc:Fallback>
                <p:oleObj name="Equation" r:id="rId5" imgW="1066337" imgH="393529" progId="Equation.3">
                  <p:embed/>
                  <p:pic>
                    <p:nvPicPr>
                      <p:cNvPr id="58373" name="Object 5">
                        <a:extLst>
                          <a:ext uri="{FF2B5EF4-FFF2-40B4-BE49-F238E27FC236}">
                            <a16:creationId xmlns:a16="http://schemas.microsoft.com/office/drawing/2014/main" id="{4F6FDCF2-7BD7-0C85-1C24-AF43BF9E87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1793875"/>
                        <a:ext cx="1905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4" name="Text Box 6">
            <a:extLst>
              <a:ext uri="{FF2B5EF4-FFF2-40B4-BE49-F238E27FC236}">
                <a16:creationId xmlns:a16="http://schemas.microsoft.com/office/drawing/2014/main" id="{3FB1F406-6AA0-3946-4CC3-718A4DDFDDDA}"/>
              </a:ext>
            </a:extLst>
          </p:cNvPr>
          <p:cNvSpPr txBox="1">
            <a:spLocks noChangeArrowheads="1"/>
          </p:cNvSpPr>
          <p:nvPr/>
        </p:nvSpPr>
        <p:spPr bwMode="auto">
          <a:xfrm>
            <a:off x="1219200" y="3429000"/>
            <a:ext cx="6629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i="1">
                <a:solidFill>
                  <a:srgbClr val="000000"/>
                </a:solidFill>
              </a:rPr>
              <a:t>J</a:t>
            </a:r>
            <a:r>
              <a:rPr lang="en-US" altLang="en-US" sz="2800" i="1" baseline="-25000">
                <a:solidFill>
                  <a:srgbClr val="000000"/>
                </a:solidFill>
              </a:rPr>
              <a:t> </a:t>
            </a:r>
            <a:r>
              <a:rPr lang="en-US" altLang="en-US" sz="2800">
                <a:solidFill>
                  <a:srgbClr val="000000"/>
                </a:solidFill>
              </a:rPr>
              <a:t>=</a:t>
            </a:r>
            <a:r>
              <a:rPr lang="en-US" altLang="en-US" sz="2800" i="1">
                <a:solidFill>
                  <a:srgbClr val="000000"/>
                </a:solidFill>
              </a:rPr>
              <a:t> J</a:t>
            </a:r>
            <a:r>
              <a:rPr lang="en-US" altLang="en-US" sz="2800" baseline="-25000">
                <a:solidFill>
                  <a:srgbClr val="000000"/>
                </a:solidFill>
              </a:rPr>
              <a:t>n,drift</a:t>
            </a:r>
            <a:r>
              <a:rPr lang="en-US" altLang="en-US" sz="2800" i="1">
                <a:solidFill>
                  <a:srgbClr val="000000"/>
                </a:solidFill>
              </a:rPr>
              <a:t> </a:t>
            </a:r>
            <a:r>
              <a:rPr lang="en-US" altLang="en-US" sz="2800">
                <a:solidFill>
                  <a:srgbClr val="000000"/>
                </a:solidFill>
              </a:rPr>
              <a:t>+</a:t>
            </a:r>
            <a:r>
              <a:rPr lang="en-US" altLang="en-US" sz="2800" i="1">
                <a:solidFill>
                  <a:srgbClr val="000000"/>
                </a:solidFill>
              </a:rPr>
              <a:t> J</a:t>
            </a:r>
            <a:r>
              <a:rPr lang="en-US" altLang="en-US" sz="2800" baseline="-25000">
                <a:solidFill>
                  <a:srgbClr val="000000"/>
                </a:solidFill>
              </a:rPr>
              <a:t>n,diff</a:t>
            </a:r>
            <a:r>
              <a:rPr lang="en-US" altLang="en-US" sz="2800" i="1">
                <a:solidFill>
                  <a:srgbClr val="000000"/>
                </a:solidFill>
              </a:rPr>
              <a:t> </a:t>
            </a:r>
            <a:r>
              <a:rPr lang="en-US" altLang="en-US" sz="2800">
                <a:solidFill>
                  <a:srgbClr val="000000"/>
                </a:solidFill>
              </a:rPr>
              <a:t>+</a:t>
            </a:r>
            <a:r>
              <a:rPr lang="en-US" altLang="en-US" sz="2800" i="1">
                <a:solidFill>
                  <a:srgbClr val="000000"/>
                </a:solidFill>
              </a:rPr>
              <a:t> J</a:t>
            </a:r>
            <a:r>
              <a:rPr lang="en-US" altLang="en-US" sz="2800" baseline="-25000">
                <a:solidFill>
                  <a:srgbClr val="000000"/>
                </a:solidFill>
              </a:rPr>
              <a:t>p,drift</a:t>
            </a:r>
            <a:r>
              <a:rPr lang="en-US" altLang="en-US" sz="2800" i="1">
                <a:solidFill>
                  <a:srgbClr val="000000"/>
                </a:solidFill>
              </a:rPr>
              <a:t> </a:t>
            </a:r>
            <a:r>
              <a:rPr lang="en-US" altLang="en-US" sz="2800">
                <a:solidFill>
                  <a:srgbClr val="000000"/>
                </a:solidFill>
              </a:rPr>
              <a:t>+</a:t>
            </a:r>
            <a:r>
              <a:rPr lang="en-US" altLang="en-US" sz="2800" i="1">
                <a:solidFill>
                  <a:srgbClr val="000000"/>
                </a:solidFill>
              </a:rPr>
              <a:t> J</a:t>
            </a:r>
            <a:r>
              <a:rPr lang="en-US" altLang="en-US" sz="2800" baseline="-25000">
                <a:solidFill>
                  <a:srgbClr val="000000"/>
                </a:solidFill>
              </a:rPr>
              <a:t>p,diff</a:t>
            </a:r>
            <a:r>
              <a:rPr lang="en-US" altLang="en-US" sz="2800" i="1">
                <a:solidFill>
                  <a:srgbClr val="000000"/>
                </a:solidFill>
              </a:rPr>
              <a:t> </a:t>
            </a:r>
          </a:p>
        </p:txBody>
      </p:sp>
      <p:graphicFrame>
        <p:nvGraphicFramePr>
          <p:cNvPr id="58375" name="Object 7">
            <a:extLst>
              <a:ext uri="{FF2B5EF4-FFF2-40B4-BE49-F238E27FC236}">
                <a16:creationId xmlns:a16="http://schemas.microsoft.com/office/drawing/2014/main" id="{D9291A4B-D029-E131-BD6E-1AD0651974C2}"/>
              </a:ext>
            </a:extLst>
          </p:cNvPr>
          <p:cNvGraphicFramePr>
            <a:graphicFrameLocks noChangeAspect="1"/>
          </p:cNvGraphicFramePr>
          <p:nvPr/>
        </p:nvGraphicFramePr>
        <p:xfrm>
          <a:off x="3962400" y="5334000"/>
          <a:ext cx="1127125" cy="863600"/>
        </p:xfrm>
        <a:graphic>
          <a:graphicData uri="http://schemas.openxmlformats.org/presentationml/2006/ole">
            <mc:AlternateContent xmlns:mc="http://schemas.openxmlformats.org/markup-compatibility/2006">
              <mc:Choice xmlns:v="urn:schemas-microsoft-com:vml" Requires="v">
                <p:oleObj spid="_x0000_s34819" name="Equation" r:id="rId7" imgW="545863" imgH="418918" progId="Equation.3">
                  <p:embed/>
                </p:oleObj>
              </mc:Choice>
              <mc:Fallback>
                <p:oleObj name="Equation" r:id="rId7" imgW="545863" imgH="418918" progId="Equation.3">
                  <p:embed/>
                  <p:pic>
                    <p:nvPicPr>
                      <p:cNvPr id="58375" name="Object 7">
                        <a:extLst>
                          <a:ext uri="{FF2B5EF4-FFF2-40B4-BE49-F238E27FC236}">
                            <a16:creationId xmlns:a16="http://schemas.microsoft.com/office/drawing/2014/main" id="{D9291A4B-D029-E131-BD6E-1AD0651974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5334000"/>
                        <a:ext cx="112712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6" name="TextBox 9">
            <a:extLst>
              <a:ext uri="{FF2B5EF4-FFF2-40B4-BE49-F238E27FC236}">
                <a16:creationId xmlns:a16="http://schemas.microsoft.com/office/drawing/2014/main" id="{57B4E4CE-5038-E4FC-A8E9-CED56C7AF10C}"/>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06F99777-1FFB-4C85-A660-706648F82803}" type="slidenum">
              <a:rPr lang="en-US" altLang="en-US" sz="1400">
                <a:solidFill>
                  <a:srgbClr val="000000"/>
                </a:solidFill>
              </a:rPr>
              <a:pPr eaLnBrk="1" hangingPunct="1">
                <a:spcBef>
                  <a:spcPct val="0"/>
                </a:spcBef>
                <a:buFontTx/>
                <a:buNone/>
              </a:pPr>
              <a:t>49</a:t>
            </a:fld>
            <a:endParaRPr lang="en-US" altLang="en-US"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46F1341-8478-6FCA-B49C-5B6747C2B79E}"/>
              </a:ext>
            </a:extLst>
          </p:cNvPr>
          <p:cNvSpPr>
            <a:spLocks noGrp="1"/>
          </p:cNvSpPr>
          <p:nvPr>
            <p:ph type="title"/>
          </p:nvPr>
        </p:nvSpPr>
        <p:spPr/>
        <p:txBody>
          <a:bodyPr/>
          <a:lstStyle/>
          <a:p>
            <a:r>
              <a:rPr lang="en-US" altLang="en-US">
                <a:solidFill>
                  <a:srgbClr val="C00000"/>
                </a:solidFill>
                <a:latin typeface="Gabriola" panose="04040605051002020D02" pitchFamily="82" charset="0"/>
              </a:rPr>
              <a:t>Carrier Scattering</a:t>
            </a:r>
          </a:p>
        </p:txBody>
      </p:sp>
      <p:sp>
        <p:nvSpPr>
          <p:cNvPr id="270339" name="Rectangle 3">
            <a:extLst>
              <a:ext uri="{FF2B5EF4-FFF2-40B4-BE49-F238E27FC236}">
                <a16:creationId xmlns:a16="http://schemas.microsoft.com/office/drawing/2014/main" id="{B891E03A-55B7-391C-96BA-54B6AB10AC54}"/>
              </a:ext>
            </a:extLst>
          </p:cNvPr>
          <p:cNvSpPr>
            <a:spLocks noGrp="1" noChangeArrowheads="1"/>
          </p:cNvSpPr>
          <p:nvPr>
            <p:ph idx="1"/>
          </p:nvPr>
        </p:nvSpPr>
        <p:spPr>
          <a:xfrm>
            <a:off x="304800" y="1265238"/>
            <a:ext cx="8839200" cy="4830762"/>
          </a:xfrm>
        </p:spPr>
        <p:txBody>
          <a:bodyPr/>
          <a:lstStyle/>
          <a:p>
            <a:pPr>
              <a:defRPr/>
            </a:pPr>
            <a:r>
              <a:rPr lang="en-US" altLang="en-US" dirty="0">
                <a:latin typeface="Gabriola" panose="04040605051002020D02" pitchFamily="82" charset="0"/>
              </a:rPr>
              <a:t>Mobile electrons and atoms in the Si lattice are always in random thermal motion.</a:t>
            </a:r>
          </a:p>
          <a:p>
            <a:pPr lvl="1">
              <a:defRPr/>
            </a:pPr>
            <a:r>
              <a:rPr lang="en-US" altLang="en-US" dirty="0">
                <a:latin typeface="Gabriola" panose="04040605051002020D02" pitchFamily="82" charset="0"/>
              </a:rPr>
              <a:t>Electrons make frequent collisions with the vibrating atoms</a:t>
            </a:r>
          </a:p>
          <a:p>
            <a:pPr marL="914400" lvl="2" indent="0">
              <a:buFont typeface="Arial" panose="020B0604020202020204" pitchFamily="34" charset="0"/>
              <a:buNone/>
              <a:defRPr/>
            </a:pPr>
            <a:r>
              <a:rPr lang="en-US" altLang="en-US" b="1" dirty="0">
                <a:latin typeface="Gabriola" panose="04040605051002020D02" pitchFamily="82" charset="0"/>
              </a:rPr>
              <a:t>“lattice scattering” </a:t>
            </a:r>
            <a:r>
              <a:rPr lang="en-US" altLang="en-US" dirty="0">
                <a:latin typeface="Gabriola" panose="04040605051002020D02" pitchFamily="82" charset="0"/>
              </a:rPr>
              <a:t>or</a:t>
            </a:r>
            <a:r>
              <a:rPr lang="en-US" altLang="en-US" b="1" dirty="0">
                <a:latin typeface="Gabriola" panose="04040605051002020D02" pitchFamily="82" charset="0"/>
              </a:rPr>
              <a:t> “phonon scattering” </a:t>
            </a:r>
            <a:r>
              <a:rPr lang="en-US" altLang="en-US" dirty="0">
                <a:latin typeface="Gabriola" panose="04040605051002020D02" pitchFamily="82" charset="0"/>
              </a:rPr>
              <a:t>–  increases with increasing T</a:t>
            </a:r>
          </a:p>
          <a:p>
            <a:pPr>
              <a:spcBef>
                <a:spcPts val="1200"/>
              </a:spcBef>
              <a:defRPr/>
            </a:pPr>
            <a:r>
              <a:rPr lang="en-US" altLang="en-US" dirty="0">
                <a:latin typeface="Gabriola" panose="04040605051002020D02" pitchFamily="82" charset="0"/>
              </a:rPr>
              <a:t>Other scattering mechanisms:</a:t>
            </a:r>
          </a:p>
          <a:p>
            <a:pPr lvl="1">
              <a:defRPr/>
            </a:pPr>
            <a:r>
              <a:rPr lang="en-US" altLang="en-US" dirty="0">
                <a:latin typeface="Gabriola" panose="04040605051002020D02" pitchFamily="82" charset="0"/>
              </a:rPr>
              <a:t>deflection by ionized impurity atoms</a:t>
            </a:r>
            <a:endParaRPr lang="en-US" altLang="en-US" b="1" dirty="0">
              <a:latin typeface="Gabriola" panose="04040605051002020D02" pitchFamily="82" charset="0"/>
            </a:endParaRPr>
          </a:p>
          <a:p>
            <a:pPr lvl="1">
              <a:defRPr/>
            </a:pPr>
            <a:r>
              <a:rPr lang="en-US" altLang="en-US" dirty="0">
                <a:latin typeface="Gabriola" panose="04040605051002020D02" pitchFamily="82" charset="0"/>
              </a:rPr>
              <a:t>deflection due to Coulombic force between carriers</a:t>
            </a:r>
          </a:p>
          <a:p>
            <a:pPr marL="914400" lvl="2" indent="0">
              <a:buFont typeface="Arial" panose="020B0604020202020204" pitchFamily="34" charset="0"/>
              <a:buNone/>
              <a:defRPr/>
            </a:pPr>
            <a:r>
              <a:rPr lang="en-US" altLang="en-US" dirty="0">
                <a:latin typeface="Gabriola" panose="04040605051002020D02" pitchFamily="82" charset="0"/>
              </a:rPr>
              <a:t>“carrier-carrier scattering” –  only significant at high carrier concentrations</a:t>
            </a:r>
          </a:p>
          <a:p>
            <a:pPr>
              <a:spcBef>
                <a:spcPts val="1200"/>
              </a:spcBef>
              <a:defRPr/>
            </a:pPr>
            <a:r>
              <a:rPr lang="en-US" altLang="en-US" b="1" dirty="0">
                <a:latin typeface="Gabriola" panose="04040605051002020D02" pitchFamily="82" charset="0"/>
              </a:rPr>
              <a:t>The net current in any direction is zero, </a:t>
            </a:r>
          </a:p>
          <a:p>
            <a:pPr marL="0" indent="0">
              <a:spcBef>
                <a:spcPts val="1200"/>
              </a:spcBef>
              <a:buFont typeface="Arial" panose="020B0604020202020204" pitchFamily="34" charset="0"/>
              <a:buNone/>
              <a:defRPr/>
            </a:pPr>
            <a:r>
              <a:rPr lang="en-US" altLang="en-US" b="1" dirty="0">
                <a:latin typeface="Gabriola" panose="04040605051002020D02" pitchFamily="82" charset="0"/>
              </a:rPr>
              <a:t>      if no E-field is applied.</a:t>
            </a:r>
            <a:endParaRPr lang="en-US" altLang="en-US" sz="2800" b="1" dirty="0">
              <a:latin typeface="Gabriola" panose="04040605051002020D02" pitchFamily="82" charset="0"/>
              <a:sym typeface="Symbol" panose="05050102010706020507" pitchFamily="18" charset="2"/>
            </a:endParaRPr>
          </a:p>
        </p:txBody>
      </p:sp>
      <p:grpSp>
        <p:nvGrpSpPr>
          <p:cNvPr id="270340" name="Group 4">
            <a:extLst>
              <a:ext uri="{FF2B5EF4-FFF2-40B4-BE49-F238E27FC236}">
                <a16:creationId xmlns:a16="http://schemas.microsoft.com/office/drawing/2014/main" id="{CBA852E9-4FC3-B6B0-D2A5-9E67A01E8EF3}"/>
              </a:ext>
            </a:extLst>
          </p:cNvPr>
          <p:cNvGrpSpPr>
            <a:grpSpLocks/>
          </p:cNvGrpSpPr>
          <p:nvPr/>
        </p:nvGrpSpPr>
        <p:grpSpPr bwMode="auto">
          <a:xfrm>
            <a:off x="6096000" y="5486400"/>
            <a:ext cx="1828800" cy="1295400"/>
            <a:chOff x="3024" y="3408"/>
            <a:chExt cx="1152" cy="816"/>
          </a:xfrm>
        </p:grpSpPr>
        <p:sp>
          <p:nvSpPr>
            <p:cNvPr id="11269" name="Oval 5">
              <a:extLst>
                <a:ext uri="{FF2B5EF4-FFF2-40B4-BE49-F238E27FC236}">
                  <a16:creationId xmlns:a16="http://schemas.microsoft.com/office/drawing/2014/main" id="{D33C2C59-8A43-5AAA-8682-1D48E16DEE32}"/>
                </a:ext>
              </a:extLst>
            </p:cNvPr>
            <p:cNvSpPr>
              <a:spLocks noChangeArrowheads="1"/>
            </p:cNvSpPr>
            <p:nvPr/>
          </p:nvSpPr>
          <p:spPr bwMode="auto">
            <a:xfrm>
              <a:off x="3552" y="3840"/>
              <a:ext cx="96" cy="96"/>
            </a:xfrm>
            <a:prstGeom prst="ellipse">
              <a:avLst/>
            </a:prstGeom>
            <a:solidFill>
              <a:schemeClr val="tx1"/>
            </a:solidFill>
            <a:ln>
              <a:noFill/>
            </a:ln>
            <a:effectLst/>
            <a:extLst>
              <a:ext uri="{91240B29-F687-4F45-9708-019B960494DF}">
                <a14:hiddenLine xmlns:a14="http://schemas.microsoft.com/office/drawing/2010/main" w="12700">
                  <a:solidFill>
                    <a:srgbClr val="0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0" name="Line 6">
              <a:extLst>
                <a:ext uri="{FF2B5EF4-FFF2-40B4-BE49-F238E27FC236}">
                  <a16:creationId xmlns:a16="http://schemas.microsoft.com/office/drawing/2014/main" id="{49ABC03F-2220-9CCE-3399-2DBA7582DBCB}"/>
                </a:ext>
              </a:extLst>
            </p:cNvPr>
            <p:cNvSpPr>
              <a:spLocks noChangeShapeType="1"/>
            </p:cNvSpPr>
            <p:nvPr/>
          </p:nvSpPr>
          <p:spPr bwMode="auto">
            <a:xfrm flipV="1">
              <a:off x="3600" y="3504"/>
              <a:ext cx="144" cy="336"/>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Line 7">
              <a:extLst>
                <a:ext uri="{FF2B5EF4-FFF2-40B4-BE49-F238E27FC236}">
                  <a16:creationId xmlns:a16="http://schemas.microsoft.com/office/drawing/2014/main" id="{75AF397D-8AC7-6BFC-E42A-24664F710EA2}"/>
                </a:ext>
              </a:extLst>
            </p:cNvPr>
            <p:cNvSpPr>
              <a:spLocks noChangeShapeType="1"/>
            </p:cNvSpPr>
            <p:nvPr/>
          </p:nvSpPr>
          <p:spPr bwMode="auto">
            <a:xfrm flipH="1">
              <a:off x="3168" y="3504"/>
              <a:ext cx="576" cy="288"/>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 name="Line 8">
              <a:extLst>
                <a:ext uri="{FF2B5EF4-FFF2-40B4-BE49-F238E27FC236}">
                  <a16:creationId xmlns:a16="http://schemas.microsoft.com/office/drawing/2014/main" id="{A6CD70B1-CE92-0D23-D5ED-93C35EA4A125}"/>
                </a:ext>
              </a:extLst>
            </p:cNvPr>
            <p:cNvSpPr>
              <a:spLocks noChangeShapeType="1"/>
            </p:cNvSpPr>
            <p:nvPr/>
          </p:nvSpPr>
          <p:spPr bwMode="auto">
            <a:xfrm flipH="1" flipV="1">
              <a:off x="3168" y="3408"/>
              <a:ext cx="0" cy="384"/>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Line 9">
              <a:extLst>
                <a:ext uri="{FF2B5EF4-FFF2-40B4-BE49-F238E27FC236}">
                  <a16:creationId xmlns:a16="http://schemas.microsoft.com/office/drawing/2014/main" id="{008D0653-F629-B787-6DD5-0055B37FC8DC}"/>
                </a:ext>
              </a:extLst>
            </p:cNvPr>
            <p:cNvSpPr>
              <a:spLocks noChangeShapeType="1"/>
            </p:cNvSpPr>
            <p:nvPr/>
          </p:nvSpPr>
          <p:spPr bwMode="auto">
            <a:xfrm>
              <a:off x="3168" y="3408"/>
              <a:ext cx="336" cy="720"/>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Line 10">
              <a:extLst>
                <a:ext uri="{FF2B5EF4-FFF2-40B4-BE49-F238E27FC236}">
                  <a16:creationId xmlns:a16="http://schemas.microsoft.com/office/drawing/2014/main" id="{11439E02-EA02-27B0-DE5F-EE6F722DB27A}"/>
                </a:ext>
              </a:extLst>
            </p:cNvPr>
            <p:cNvSpPr>
              <a:spLocks noChangeShapeType="1"/>
            </p:cNvSpPr>
            <p:nvPr/>
          </p:nvSpPr>
          <p:spPr bwMode="auto">
            <a:xfrm flipV="1">
              <a:off x="3504" y="3984"/>
              <a:ext cx="144" cy="144"/>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Text Box 11">
              <a:extLst>
                <a:ext uri="{FF2B5EF4-FFF2-40B4-BE49-F238E27FC236}">
                  <a16:creationId xmlns:a16="http://schemas.microsoft.com/office/drawing/2014/main" id="{7EEE4ADC-9E2B-46D2-B8F0-18E925033190}"/>
                </a:ext>
              </a:extLst>
            </p:cNvPr>
            <p:cNvSpPr txBox="1">
              <a:spLocks noChangeArrowheads="1"/>
            </p:cNvSpPr>
            <p:nvPr/>
          </p:nvSpPr>
          <p:spPr bwMode="auto">
            <a:xfrm>
              <a:off x="3648" y="362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latin typeface="Arial" panose="020B0604020202020204" pitchFamily="34" charset="0"/>
                </a:rPr>
                <a:t>1</a:t>
              </a:r>
            </a:p>
          </p:txBody>
        </p:sp>
        <p:sp>
          <p:nvSpPr>
            <p:cNvPr id="11276" name="Text Box 12">
              <a:extLst>
                <a:ext uri="{FF2B5EF4-FFF2-40B4-BE49-F238E27FC236}">
                  <a16:creationId xmlns:a16="http://schemas.microsoft.com/office/drawing/2014/main" id="{704A5850-A936-AE9B-7917-EC7C80F49DA4}"/>
                </a:ext>
              </a:extLst>
            </p:cNvPr>
            <p:cNvSpPr txBox="1">
              <a:spLocks noChangeArrowheads="1"/>
            </p:cNvSpPr>
            <p:nvPr/>
          </p:nvSpPr>
          <p:spPr bwMode="auto">
            <a:xfrm>
              <a:off x="3360" y="345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latin typeface="Arial" panose="020B0604020202020204" pitchFamily="34" charset="0"/>
                </a:rPr>
                <a:t>2</a:t>
              </a:r>
            </a:p>
          </p:txBody>
        </p:sp>
        <p:sp>
          <p:nvSpPr>
            <p:cNvPr id="11277" name="Text Box 13">
              <a:extLst>
                <a:ext uri="{FF2B5EF4-FFF2-40B4-BE49-F238E27FC236}">
                  <a16:creationId xmlns:a16="http://schemas.microsoft.com/office/drawing/2014/main" id="{982C82A4-AFDA-A6FC-E8D5-5DFD712A426E}"/>
                </a:ext>
              </a:extLst>
            </p:cNvPr>
            <p:cNvSpPr txBox="1">
              <a:spLocks noChangeArrowheads="1"/>
            </p:cNvSpPr>
            <p:nvPr/>
          </p:nvSpPr>
          <p:spPr bwMode="auto">
            <a:xfrm>
              <a:off x="3024" y="350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latin typeface="Arial" panose="020B0604020202020204" pitchFamily="34" charset="0"/>
                </a:rPr>
                <a:t>3</a:t>
              </a:r>
            </a:p>
          </p:txBody>
        </p:sp>
        <p:sp>
          <p:nvSpPr>
            <p:cNvPr id="11278" name="Text Box 14">
              <a:extLst>
                <a:ext uri="{FF2B5EF4-FFF2-40B4-BE49-F238E27FC236}">
                  <a16:creationId xmlns:a16="http://schemas.microsoft.com/office/drawing/2014/main" id="{96F4767F-0A22-20F9-DC8A-13939C0D5AA7}"/>
                </a:ext>
              </a:extLst>
            </p:cNvPr>
            <p:cNvSpPr txBox="1">
              <a:spLocks noChangeArrowheads="1"/>
            </p:cNvSpPr>
            <p:nvPr/>
          </p:nvSpPr>
          <p:spPr bwMode="auto">
            <a:xfrm>
              <a:off x="3216" y="386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latin typeface="Arial" panose="020B0604020202020204" pitchFamily="34" charset="0"/>
                </a:rPr>
                <a:t>4</a:t>
              </a:r>
            </a:p>
          </p:txBody>
        </p:sp>
        <p:sp>
          <p:nvSpPr>
            <p:cNvPr id="11279" name="Text Box 15">
              <a:extLst>
                <a:ext uri="{FF2B5EF4-FFF2-40B4-BE49-F238E27FC236}">
                  <a16:creationId xmlns:a16="http://schemas.microsoft.com/office/drawing/2014/main" id="{82BBD112-AACE-56A3-62C1-996B2D77FB59}"/>
                </a:ext>
              </a:extLst>
            </p:cNvPr>
            <p:cNvSpPr txBox="1">
              <a:spLocks noChangeArrowheads="1"/>
            </p:cNvSpPr>
            <p:nvPr/>
          </p:nvSpPr>
          <p:spPr bwMode="auto">
            <a:xfrm>
              <a:off x="3552" y="401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latin typeface="Arial" panose="020B0604020202020204" pitchFamily="34" charset="0"/>
                </a:rPr>
                <a:t>5</a:t>
              </a:r>
            </a:p>
          </p:txBody>
        </p:sp>
        <p:sp>
          <p:nvSpPr>
            <p:cNvPr id="11280" name="Text Box 16">
              <a:extLst>
                <a:ext uri="{FF2B5EF4-FFF2-40B4-BE49-F238E27FC236}">
                  <a16:creationId xmlns:a16="http://schemas.microsoft.com/office/drawing/2014/main" id="{3B69993A-E07B-D837-F02A-C4B151A1078A}"/>
                </a:ext>
              </a:extLst>
            </p:cNvPr>
            <p:cNvSpPr txBox="1">
              <a:spLocks noChangeArrowheads="1"/>
            </p:cNvSpPr>
            <p:nvPr/>
          </p:nvSpPr>
          <p:spPr bwMode="auto">
            <a:xfrm>
              <a:off x="3618" y="3772"/>
              <a:ext cx="5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latin typeface="Arial" panose="020B0604020202020204" pitchFamily="34" charset="0"/>
                </a:rPr>
                <a:t>electron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0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70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03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703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703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7033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7033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70339">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270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2ABE053-C238-7666-E49F-47B8C2335813}"/>
              </a:ext>
            </a:extLst>
          </p:cNvPr>
          <p:cNvSpPr>
            <a:spLocks noGrp="1"/>
          </p:cNvSpPr>
          <p:nvPr>
            <p:ph type="title"/>
          </p:nvPr>
        </p:nvSpPr>
        <p:spPr>
          <a:xfrm>
            <a:off x="0" y="30163"/>
            <a:ext cx="9144000" cy="1143000"/>
          </a:xfrm>
        </p:spPr>
        <p:txBody>
          <a:bodyPr/>
          <a:lstStyle/>
          <a:p>
            <a:r>
              <a:rPr lang="en-US" altLang="en-US">
                <a:solidFill>
                  <a:srgbClr val="C00000"/>
                </a:solidFill>
                <a:latin typeface="Gabriola" panose="04040605051002020D02" pitchFamily="82" charset="0"/>
              </a:rPr>
              <a:t>Summary (cont’d)</a:t>
            </a:r>
          </a:p>
        </p:txBody>
      </p:sp>
      <p:sp>
        <p:nvSpPr>
          <p:cNvPr id="59395" name="Rectangle 3">
            <a:extLst>
              <a:ext uri="{FF2B5EF4-FFF2-40B4-BE49-F238E27FC236}">
                <a16:creationId xmlns:a16="http://schemas.microsoft.com/office/drawing/2014/main" id="{9DE621E8-B6B2-9403-ED15-807D3ABE5FAF}"/>
              </a:ext>
            </a:extLst>
          </p:cNvPr>
          <p:cNvSpPr>
            <a:spLocks noGrp="1"/>
          </p:cNvSpPr>
          <p:nvPr>
            <p:ph idx="1"/>
          </p:nvPr>
        </p:nvSpPr>
        <p:spPr>
          <a:xfrm>
            <a:off x="381000" y="1341438"/>
            <a:ext cx="8610600" cy="4830762"/>
          </a:xfrm>
        </p:spPr>
        <p:txBody>
          <a:bodyPr/>
          <a:lstStyle/>
          <a:p>
            <a:r>
              <a:rPr lang="en-US" altLang="en-US" sz="2400" b="1">
                <a:latin typeface="Gabriola" panose="04040605051002020D02" pitchFamily="82" charset="0"/>
              </a:rPr>
              <a:t>Generation and recombination (R-G) processes affect carrier concentrations as a function of time, and thereby current flow</a:t>
            </a:r>
          </a:p>
          <a:p>
            <a:pPr lvl="1"/>
            <a:r>
              <a:rPr lang="en-US" altLang="en-US" sz="2400">
                <a:latin typeface="Gabriola" panose="04040605051002020D02" pitchFamily="82" charset="0"/>
              </a:rPr>
              <a:t>Generation rate is enhanced by deep (near midgap) states due to defects or impurities, and also by high electric field</a:t>
            </a:r>
          </a:p>
          <a:p>
            <a:pPr lvl="1"/>
            <a:r>
              <a:rPr lang="en-US" altLang="en-US" sz="2400">
                <a:latin typeface="Gabriola" panose="04040605051002020D02" pitchFamily="82" charset="0"/>
              </a:rPr>
              <a:t>Recombination in Si is primarily via R-G centers</a:t>
            </a:r>
          </a:p>
          <a:p>
            <a:endParaRPr lang="en-US" altLang="en-US" sz="2400" b="1">
              <a:latin typeface="Gabriola" panose="04040605051002020D02" pitchFamily="82" charset="0"/>
            </a:endParaRPr>
          </a:p>
          <a:p>
            <a:r>
              <a:rPr lang="en-US" altLang="en-US" sz="2400" b="1">
                <a:latin typeface="Gabriola" panose="04040605051002020D02" pitchFamily="82" charset="0"/>
              </a:rPr>
              <a:t>The characteristic constant for (indirect) R-G is the minority carrier lifetime:</a:t>
            </a:r>
          </a:p>
          <a:p>
            <a:endParaRPr lang="en-US" altLang="en-US" sz="2400" b="1">
              <a:latin typeface="Gabriola" panose="04040605051002020D02" pitchFamily="82" charset="0"/>
            </a:endParaRPr>
          </a:p>
          <a:p>
            <a:endParaRPr lang="en-US" altLang="en-US" sz="2400" b="1">
              <a:latin typeface="Gabriola" panose="04040605051002020D02" pitchFamily="82" charset="0"/>
            </a:endParaRPr>
          </a:p>
          <a:p>
            <a:r>
              <a:rPr lang="en-US" altLang="en-US" sz="2400" b="1">
                <a:latin typeface="Gabriola" panose="04040605051002020D02" pitchFamily="82" charset="0"/>
              </a:rPr>
              <a:t>Generally, the net recombination rate is proportional to</a:t>
            </a:r>
            <a:endParaRPr lang="en-US" altLang="en-US" sz="2800">
              <a:latin typeface="Gabriola" panose="04040605051002020D02" pitchFamily="82" charset="0"/>
            </a:endParaRPr>
          </a:p>
        </p:txBody>
      </p:sp>
      <p:graphicFrame>
        <p:nvGraphicFramePr>
          <p:cNvPr id="59396" name="Object 9">
            <a:extLst>
              <a:ext uri="{FF2B5EF4-FFF2-40B4-BE49-F238E27FC236}">
                <a16:creationId xmlns:a16="http://schemas.microsoft.com/office/drawing/2014/main" id="{8D8495A1-D640-3916-BEA5-324CF7625E45}"/>
              </a:ext>
            </a:extLst>
          </p:cNvPr>
          <p:cNvGraphicFramePr>
            <a:graphicFrameLocks noChangeAspect="1"/>
          </p:cNvGraphicFramePr>
          <p:nvPr/>
        </p:nvGraphicFramePr>
        <p:xfrm>
          <a:off x="990600" y="4618038"/>
          <a:ext cx="7732713" cy="696912"/>
        </p:xfrm>
        <a:graphic>
          <a:graphicData uri="http://schemas.openxmlformats.org/presentationml/2006/ole">
            <mc:AlternateContent xmlns:mc="http://schemas.openxmlformats.org/markup-compatibility/2006">
              <mc:Choice xmlns:v="urn:schemas-microsoft-com:vml" Requires="v">
                <p:oleObj spid="_x0000_s35841" name="Equation" r:id="rId3" imgW="2959100" imgH="266700" progId="Equation.3">
                  <p:embed/>
                </p:oleObj>
              </mc:Choice>
              <mc:Fallback>
                <p:oleObj name="Equation" r:id="rId3" imgW="2959100" imgH="266700" progId="Equation.3">
                  <p:embed/>
                  <p:pic>
                    <p:nvPicPr>
                      <p:cNvPr id="59396" name="Object 9">
                        <a:extLst>
                          <a:ext uri="{FF2B5EF4-FFF2-40B4-BE49-F238E27FC236}">
                            <a16:creationId xmlns:a16="http://schemas.microsoft.com/office/drawing/2014/main" id="{8D8495A1-D640-3916-BEA5-324CF7625E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618038"/>
                        <a:ext cx="7732713"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7" name="Object 12">
            <a:extLst>
              <a:ext uri="{FF2B5EF4-FFF2-40B4-BE49-F238E27FC236}">
                <a16:creationId xmlns:a16="http://schemas.microsoft.com/office/drawing/2014/main" id="{90B3D78B-AEFB-68B3-6F7B-CB3192D86E96}"/>
              </a:ext>
            </a:extLst>
          </p:cNvPr>
          <p:cNvGraphicFramePr>
            <a:graphicFrameLocks noChangeAspect="1"/>
          </p:cNvGraphicFramePr>
          <p:nvPr/>
        </p:nvGraphicFramePr>
        <p:xfrm>
          <a:off x="5791200" y="5449888"/>
          <a:ext cx="1143000" cy="587375"/>
        </p:xfrm>
        <a:graphic>
          <a:graphicData uri="http://schemas.openxmlformats.org/presentationml/2006/ole">
            <mc:AlternateContent xmlns:mc="http://schemas.openxmlformats.org/markup-compatibility/2006">
              <mc:Choice xmlns:v="urn:schemas-microsoft-com:vml" Requires="v">
                <p:oleObj spid="_x0000_s35842" name="Equation" r:id="rId5" imgW="469696" imgH="241195" progId="Equation.3">
                  <p:embed/>
                </p:oleObj>
              </mc:Choice>
              <mc:Fallback>
                <p:oleObj name="Equation" r:id="rId5" imgW="469696" imgH="241195" progId="Equation.3">
                  <p:embed/>
                  <p:pic>
                    <p:nvPicPr>
                      <p:cNvPr id="59397" name="Object 12">
                        <a:extLst>
                          <a:ext uri="{FF2B5EF4-FFF2-40B4-BE49-F238E27FC236}">
                            <a16:creationId xmlns:a16="http://schemas.microsoft.com/office/drawing/2014/main" id="{90B3D78B-AEFB-68B3-6F7B-CB3192D86E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5449888"/>
                        <a:ext cx="11430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8" name="TextBox 7">
            <a:extLst>
              <a:ext uri="{FF2B5EF4-FFF2-40B4-BE49-F238E27FC236}">
                <a16:creationId xmlns:a16="http://schemas.microsoft.com/office/drawing/2014/main" id="{60105BB6-E26C-156F-E405-5AF5BB799ABC}"/>
              </a:ext>
            </a:extLst>
          </p:cNvPr>
          <p:cNvSpPr txBox="1">
            <a:spLocks noChangeArrowheads="1"/>
          </p:cNvSpPr>
          <p:nvPr/>
        </p:nvSpPr>
        <p:spPr bwMode="auto">
          <a:xfrm>
            <a:off x="3886200" y="6477000"/>
            <a:ext cx="44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000000"/>
                </a:solidFill>
              </a:rPr>
              <a:t>  </a:t>
            </a:r>
            <a:fld id="{2DA49C71-1A5F-4E7A-B94D-3FFDFDB8ACC4}" type="slidenum">
              <a:rPr lang="en-US" altLang="en-US" sz="1400">
                <a:solidFill>
                  <a:srgbClr val="000000"/>
                </a:solidFill>
              </a:rPr>
              <a:pPr eaLnBrk="1" hangingPunct="1">
                <a:spcBef>
                  <a:spcPct val="0"/>
                </a:spcBef>
                <a:buFontTx/>
                <a:buNone/>
              </a:pPr>
              <a:t>50</a:t>
            </a:fld>
            <a:endParaRPr lang="en-US" altLang="en-US" sz="1400">
              <a:solidFill>
                <a:srgbClr val="000000"/>
              </a:solidFill>
            </a:endParaRPr>
          </a:p>
        </p:txBody>
      </p:sp>
      <p:sp>
        <p:nvSpPr>
          <p:cNvPr id="59399" name="TextBox 1">
            <a:extLst>
              <a:ext uri="{FF2B5EF4-FFF2-40B4-BE49-F238E27FC236}">
                <a16:creationId xmlns:a16="http://schemas.microsoft.com/office/drawing/2014/main" id="{D95CD9FC-B786-1FB9-7252-33D44625749A}"/>
              </a:ext>
            </a:extLst>
          </p:cNvPr>
          <p:cNvSpPr txBox="1">
            <a:spLocks noChangeArrowheads="1"/>
          </p:cNvSpPr>
          <p:nvPr/>
        </p:nvSpPr>
        <p:spPr bwMode="auto">
          <a:xfrm>
            <a:off x="2667000" y="4729163"/>
            <a:ext cx="276225" cy="277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b="1">
                <a:latin typeface="Georgia" panose="02040502050405020303" pitchFamily="18" charset="0"/>
              </a:rPr>
              <a:t>p</a:t>
            </a:r>
          </a:p>
        </p:txBody>
      </p:sp>
      <p:sp>
        <p:nvSpPr>
          <p:cNvPr id="59400" name="TextBox 2">
            <a:extLst>
              <a:ext uri="{FF2B5EF4-FFF2-40B4-BE49-F238E27FC236}">
                <a16:creationId xmlns:a16="http://schemas.microsoft.com/office/drawing/2014/main" id="{B98ACA4C-236F-BE98-0176-EDCD074657F6}"/>
              </a:ext>
            </a:extLst>
          </p:cNvPr>
          <p:cNvSpPr txBox="1">
            <a:spLocks noChangeArrowheads="1"/>
          </p:cNvSpPr>
          <p:nvPr/>
        </p:nvSpPr>
        <p:spPr bwMode="auto">
          <a:xfrm>
            <a:off x="6797675" y="4868863"/>
            <a:ext cx="27622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latin typeface="Georgia" panose="02040502050405020303" pitchFamily="18" charset="0"/>
              </a:rPr>
              <a:t>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a:extLst>
              <a:ext uri="{FF2B5EF4-FFF2-40B4-BE49-F238E27FC236}">
                <a16:creationId xmlns:a16="http://schemas.microsoft.com/office/drawing/2014/main" id="{9A44C363-6486-D58D-2203-3AF2BEDD3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TextBox 4">
            <a:extLst>
              <a:ext uri="{FF2B5EF4-FFF2-40B4-BE49-F238E27FC236}">
                <a16:creationId xmlns:a16="http://schemas.microsoft.com/office/drawing/2014/main" id="{0626EAF8-8F73-2B97-314F-8EA3841A9465}"/>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60420" name="TextBox 4">
            <a:extLst>
              <a:ext uri="{FF2B5EF4-FFF2-40B4-BE49-F238E27FC236}">
                <a16:creationId xmlns:a16="http://schemas.microsoft.com/office/drawing/2014/main" id="{23DF180D-6F6F-060C-0794-2260972F2896}"/>
              </a:ext>
            </a:extLst>
          </p:cNvPr>
          <p:cNvSpPr txBox="1">
            <a:spLocks noChangeArrowheads="1"/>
          </p:cNvSpPr>
          <p:nvPr/>
        </p:nvSpPr>
        <p:spPr bwMode="auto">
          <a:xfrm>
            <a:off x="1397000" y="1223963"/>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60421" name="Rectangle 2">
            <a:extLst>
              <a:ext uri="{FF2B5EF4-FFF2-40B4-BE49-F238E27FC236}">
                <a16:creationId xmlns:a16="http://schemas.microsoft.com/office/drawing/2014/main" id="{42202C53-E49C-A9B6-D7D0-FFA2170B80B3}"/>
              </a:ext>
            </a:extLst>
          </p:cNvPr>
          <p:cNvSpPr>
            <a:spLocks noGrp="1"/>
          </p:cNvSpPr>
          <p:nvPr>
            <p:ph type="title"/>
          </p:nvPr>
        </p:nvSpPr>
        <p:spPr>
          <a:xfrm>
            <a:off x="0" y="30163"/>
            <a:ext cx="9144000" cy="1143000"/>
          </a:xfrm>
        </p:spPr>
        <p:txBody>
          <a:bodyPr/>
          <a:lstStyle/>
          <a:p>
            <a:r>
              <a:rPr lang="en-US" altLang="en-US">
                <a:solidFill>
                  <a:srgbClr val="C00000"/>
                </a:solidFill>
                <a:latin typeface="Gabriola" panose="04040605051002020D02" pitchFamily="82" charset="0"/>
              </a:rPr>
              <a:t>Problem on Electron Mobility</a:t>
            </a:r>
          </a:p>
        </p:txBody>
      </p:sp>
      <p:sp>
        <p:nvSpPr>
          <p:cNvPr id="5" name="Rectangle 4">
            <a:extLst>
              <a:ext uri="{FF2B5EF4-FFF2-40B4-BE49-F238E27FC236}">
                <a16:creationId xmlns:a16="http://schemas.microsoft.com/office/drawing/2014/main" id="{95DA9652-6054-0641-A87E-275E4B0E18ED}"/>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6" name="Rectangle 5">
            <a:extLst>
              <a:ext uri="{FF2B5EF4-FFF2-40B4-BE49-F238E27FC236}">
                <a16:creationId xmlns:a16="http://schemas.microsoft.com/office/drawing/2014/main" id="{54490117-FD60-BD8B-D32D-81B8831976A0}"/>
              </a:ext>
            </a:extLst>
          </p:cNvPr>
          <p:cNvSpPr/>
          <p:nvPr/>
        </p:nvSpPr>
        <p:spPr>
          <a:xfrm>
            <a:off x="8150225" y="823913"/>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a:extLst>
              <a:ext uri="{FF2B5EF4-FFF2-40B4-BE49-F238E27FC236}">
                <a16:creationId xmlns:a16="http://schemas.microsoft.com/office/drawing/2014/main" id="{350EC166-2F0E-A645-2527-47D51A66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TextBox 4">
            <a:extLst>
              <a:ext uri="{FF2B5EF4-FFF2-40B4-BE49-F238E27FC236}">
                <a16:creationId xmlns:a16="http://schemas.microsoft.com/office/drawing/2014/main" id="{D2862D24-F12A-7530-B6BA-4C18F5633808}"/>
              </a:ext>
            </a:extLst>
          </p:cNvPr>
          <p:cNvSpPr txBox="1">
            <a:spLocks noChangeArrowheads="1"/>
          </p:cNvSpPr>
          <p:nvPr/>
        </p:nvSpPr>
        <p:spPr bwMode="auto">
          <a:xfrm>
            <a:off x="1371600" y="785813"/>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A545A0B8-90F5-91A8-D00A-4AE98B82BC5D}"/>
              </a:ext>
            </a:extLst>
          </p:cNvPr>
          <p:cNvSpPr/>
          <p:nvPr/>
        </p:nvSpPr>
        <p:spPr>
          <a:xfrm>
            <a:off x="-28575" y="533400"/>
            <a:ext cx="1019175" cy="546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85987F18-1688-69FC-EAF7-4324DADBFF8E}"/>
              </a:ext>
            </a:extLst>
          </p:cNvPr>
          <p:cNvSpPr/>
          <p:nvPr/>
        </p:nvSpPr>
        <p:spPr>
          <a:xfrm>
            <a:off x="8153400" y="476250"/>
            <a:ext cx="1019175" cy="5211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3">
            <a:extLst>
              <a:ext uri="{FF2B5EF4-FFF2-40B4-BE49-F238E27FC236}">
                <a16:creationId xmlns:a16="http://schemas.microsoft.com/office/drawing/2014/main" id="{ABA49530-94DF-409C-9E88-8A1B72BA0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extBox 4">
            <a:extLst>
              <a:ext uri="{FF2B5EF4-FFF2-40B4-BE49-F238E27FC236}">
                <a16:creationId xmlns:a16="http://schemas.microsoft.com/office/drawing/2014/main" id="{CB797C59-7BE9-7008-8072-2C8A99F7D1F1}"/>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5CE5035E-7F42-BB55-5553-996E241FB29F}"/>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0F301F0F-95FC-B70D-FCFE-5033D22B50F7}"/>
              </a:ext>
            </a:extLst>
          </p:cNvPr>
          <p:cNvSpPr/>
          <p:nvPr/>
        </p:nvSpPr>
        <p:spPr>
          <a:xfrm>
            <a:off x="8177213" y="84613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a:extLst>
              <a:ext uri="{FF2B5EF4-FFF2-40B4-BE49-F238E27FC236}">
                <a16:creationId xmlns:a16="http://schemas.microsoft.com/office/drawing/2014/main" id="{5B7CA44C-47C8-E3EB-B45E-2BA467787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Box 4">
            <a:extLst>
              <a:ext uri="{FF2B5EF4-FFF2-40B4-BE49-F238E27FC236}">
                <a16:creationId xmlns:a16="http://schemas.microsoft.com/office/drawing/2014/main" id="{4AECA467-4715-D74C-09D6-1DC7F97AE94B}"/>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4" name="Rectangle 3">
            <a:extLst>
              <a:ext uri="{FF2B5EF4-FFF2-40B4-BE49-F238E27FC236}">
                <a16:creationId xmlns:a16="http://schemas.microsoft.com/office/drawing/2014/main" id="{CE6C2448-0B37-2AA9-DB25-C74941201926}"/>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Rectangle 4">
            <a:extLst>
              <a:ext uri="{FF2B5EF4-FFF2-40B4-BE49-F238E27FC236}">
                <a16:creationId xmlns:a16="http://schemas.microsoft.com/office/drawing/2014/main" id="{008C9729-A1BA-C5EE-92B7-02C4C275135D}"/>
              </a:ext>
            </a:extLst>
          </p:cNvPr>
          <p:cNvSpPr/>
          <p:nvPr/>
        </p:nvSpPr>
        <p:spPr>
          <a:xfrm>
            <a:off x="8124825" y="823913"/>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a:extLst>
              <a:ext uri="{FF2B5EF4-FFF2-40B4-BE49-F238E27FC236}">
                <a16:creationId xmlns:a16="http://schemas.microsoft.com/office/drawing/2014/main" id="{32951C88-6657-A436-F9B1-DB421E7FD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extBox 4">
            <a:extLst>
              <a:ext uri="{FF2B5EF4-FFF2-40B4-BE49-F238E27FC236}">
                <a16:creationId xmlns:a16="http://schemas.microsoft.com/office/drawing/2014/main" id="{6F3C4565-052E-9685-1E1A-F37D2ED96E64}"/>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4C758967-653E-A4DD-57F6-4C1D2C2DCE0A}"/>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68D9869D-3CA8-6B1D-46A7-1BD581BB8E3A}"/>
              </a:ext>
            </a:extLst>
          </p:cNvPr>
          <p:cNvSpPr/>
          <p:nvPr/>
        </p:nvSpPr>
        <p:spPr>
          <a:xfrm>
            <a:off x="8153400"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3">
            <a:extLst>
              <a:ext uri="{FF2B5EF4-FFF2-40B4-BE49-F238E27FC236}">
                <a16:creationId xmlns:a16="http://schemas.microsoft.com/office/drawing/2014/main" id="{F8985C6C-85EA-5B82-4FA8-BC0A60F80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Box 4">
            <a:extLst>
              <a:ext uri="{FF2B5EF4-FFF2-40B4-BE49-F238E27FC236}">
                <a16:creationId xmlns:a16="http://schemas.microsoft.com/office/drawing/2014/main" id="{E8CC3469-4C6F-3B29-74B3-1B08EA8EA74B}"/>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E079EBA8-E8EB-144F-0811-8FE4256678FA}"/>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4965CBE6-B149-FF9C-0E2D-158A42769579}"/>
              </a:ext>
            </a:extLst>
          </p:cNvPr>
          <p:cNvSpPr/>
          <p:nvPr/>
        </p:nvSpPr>
        <p:spPr>
          <a:xfrm>
            <a:off x="8134350" y="788988"/>
            <a:ext cx="1017588"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3">
            <a:extLst>
              <a:ext uri="{FF2B5EF4-FFF2-40B4-BE49-F238E27FC236}">
                <a16:creationId xmlns:a16="http://schemas.microsoft.com/office/drawing/2014/main" id="{D605D704-432C-3C3F-771A-3B4858AF0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TextBox 4">
            <a:extLst>
              <a:ext uri="{FF2B5EF4-FFF2-40B4-BE49-F238E27FC236}">
                <a16:creationId xmlns:a16="http://schemas.microsoft.com/office/drawing/2014/main" id="{53FBB971-28ED-D859-D72B-02F425EEE1D6}"/>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F795E1F0-1E4E-0C01-EF27-2F651711BBE2}"/>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D72CB822-334B-EFD3-7022-371995FB65A0}"/>
              </a:ext>
            </a:extLst>
          </p:cNvPr>
          <p:cNvSpPr/>
          <p:nvPr/>
        </p:nvSpPr>
        <p:spPr>
          <a:xfrm>
            <a:off x="8153400" y="823913"/>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3">
            <a:extLst>
              <a:ext uri="{FF2B5EF4-FFF2-40B4-BE49-F238E27FC236}">
                <a16:creationId xmlns:a16="http://schemas.microsoft.com/office/drawing/2014/main" id="{7C9BA9FD-A78B-B4B4-A5B4-147E75C04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TextBox 4">
            <a:extLst>
              <a:ext uri="{FF2B5EF4-FFF2-40B4-BE49-F238E27FC236}">
                <a16:creationId xmlns:a16="http://schemas.microsoft.com/office/drawing/2014/main" id="{73712DE6-ACB9-7937-A6FE-F0E0C675933E}"/>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52E59537-2AD8-083B-E46E-7EF88E7E0CDF}"/>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BE0B60B2-154F-9754-2D7F-1198F812C0BE}"/>
              </a:ext>
            </a:extLst>
          </p:cNvPr>
          <p:cNvSpPr/>
          <p:nvPr/>
        </p:nvSpPr>
        <p:spPr>
          <a:xfrm>
            <a:off x="8153400" y="85883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Rectangle 4">
            <a:extLst>
              <a:ext uri="{FF2B5EF4-FFF2-40B4-BE49-F238E27FC236}">
                <a16:creationId xmlns:a16="http://schemas.microsoft.com/office/drawing/2014/main" id="{F2C781CE-F8C3-6F4B-1380-21CFA32E05DA}"/>
              </a:ext>
            </a:extLst>
          </p:cNvPr>
          <p:cNvSpPr/>
          <p:nvPr/>
        </p:nvSpPr>
        <p:spPr>
          <a:xfrm>
            <a:off x="8153400" y="476250"/>
            <a:ext cx="1019175" cy="5211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3">
            <a:extLst>
              <a:ext uri="{FF2B5EF4-FFF2-40B4-BE49-F238E27FC236}">
                <a16:creationId xmlns:a16="http://schemas.microsoft.com/office/drawing/2014/main" id="{F532E046-7BF3-C183-BC15-F395479F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TextBox 4">
            <a:extLst>
              <a:ext uri="{FF2B5EF4-FFF2-40B4-BE49-F238E27FC236}">
                <a16:creationId xmlns:a16="http://schemas.microsoft.com/office/drawing/2014/main" id="{63722599-406A-2278-428C-8D6103F17351}"/>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C9EBE8B5-9922-53DA-839C-02A556716825}"/>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33FA622C-D7CE-8291-E41B-55A62ED7A426}"/>
              </a:ext>
            </a:extLst>
          </p:cNvPr>
          <p:cNvSpPr/>
          <p:nvPr/>
        </p:nvSpPr>
        <p:spPr>
          <a:xfrm>
            <a:off x="8153400" y="85883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Rectangle 4">
            <a:extLst>
              <a:ext uri="{FF2B5EF4-FFF2-40B4-BE49-F238E27FC236}">
                <a16:creationId xmlns:a16="http://schemas.microsoft.com/office/drawing/2014/main" id="{5F188277-5248-C774-4267-F64A55143BF0}"/>
              </a:ext>
            </a:extLst>
          </p:cNvPr>
          <p:cNvSpPr/>
          <p:nvPr/>
        </p:nvSpPr>
        <p:spPr>
          <a:xfrm>
            <a:off x="8153400" y="476250"/>
            <a:ext cx="1019175" cy="5211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id="{8EE575D8-5BA1-F24C-99ED-C977A2275AF3}"/>
              </a:ext>
            </a:extLst>
          </p:cNvPr>
          <p:cNvSpPr>
            <a:spLocks noGrp="1"/>
          </p:cNvSpPr>
          <p:nvPr>
            <p:ph type="title"/>
          </p:nvPr>
        </p:nvSpPr>
        <p:spPr/>
        <p:txBody>
          <a:bodyPr/>
          <a:lstStyle/>
          <a:p>
            <a:r>
              <a:rPr lang="en-US" altLang="en-US">
                <a:solidFill>
                  <a:srgbClr val="C00000"/>
                </a:solidFill>
                <a:latin typeface="Gabriola" panose="04040605051002020D02" pitchFamily="82" charset="0"/>
              </a:rPr>
              <a:t>Thermal Velocity, v</a:t>
            </a:r>
            <a:r>
              <a:rPr lang="en-US" altLang="en-US" baseline="-25000">
                <a:solidFill>
                  <a:srgbClr val="C00000"/>
                </a:solidFill>
                <a:latin typeface="Gabriola" panose="04040605051002020D02" pitchFamily="82" charset="0"/>
              </a:rPr>
              <a:t>th</a:t>
            </a:r>
          </a:p>
        </p:txBody>
      </p:sp>
      <p:sp>
        <p:nvSpPr>
          <p:cNvPr id="12291" name="Text Box 2">
            <a:extLst>
              <a:ext uri="{FF2B5EF4-FFF2-40B4-BE49-F238E27FC236}">
                <a16:creationId xmlns:a16="http://schemas.microsoft.com/office/drawing/2014/main" id="{8543A9AF-477C-BBCA-3AE2-CD6FC7C93FAF}"/>
              </a:ext>
            </a:extLst>
          </p:cNvPr>
          <p:cNvSpPr txBox="1">
            <a:spLocks noChangeArrowheads="1"/>
          </p:cNvSpPr>
          <p:nvPr/>
        </p:nvSpPr>
        <p:spPr bwMode="auto">
          <a:xfrm>
            <a:off x="-533400" y="1584325"/>
            <a:ext cx="55546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2800">
                <a:latin typeface="Gabriola" panose="04040605051002020D02" pitchFamily="82" charset="0"/>
              </a:rPr>
              <a:t>Average electron kinetic energy</a:t>
            </a:r>
            <a:r>
              <a:rPr lang="en-US" altLang="en-US" sz="2800" i="1">
                <a:latin typeface="Gabriola" panose="04040605051002020D02" pitchFamily="82" charset="0"/>
              </a:rPr>
              <a:t>  </a:t>
            </a:r>
          </a:p>
        </p:txBody>
      </p:sp>
      <p:graphicFrame>
        <p:nvGraphicFramePr>
          <p:cNvPr id="12292" name="Object 3">
            <a:extLst>
              <a:ext uri="{FF2B5EF4-FFF2-40B4-BE49-F238E27FC236}">
                <a16:creationId xmlns:a16="http://schemas.microsoft.com/office/drawing/2014/main" id="{1E343EDB-4548-3814-78C4-9E792AD4E4DA}"/>
              </a:ext>
            </a:extLst>
          </p:cNvPr>
          <p:cNvGraphicFramePr>
            <a:graphicFrameLocks noChangeAspect="1"/>
          </p:cNvGraphicFramePr>
          <p:nvPr/>
        </p:nvGraphicFramePr>
        <p:xfrm>
          <a:off x="5105400" y="1447800"/>
          <a:ext cx="2586038" cy="990600"/>
        </p:xfrm>
        <a:graphic>
          <a:graphicData uri="http://schemas.openxmlformats.org/presentationml/2006/ole">
            <mc:AlternateContent xmlns:mc="http://schemas.openxmlformats.org/markup-compatibility/2006">
              <mc:Choice xmlns:v="urn:schemas-microsoft-com:vml" Requires="v">
                <p:oleObj spid="_x0000_s2049" name="Equation" r:id="rId4" imgW="1028254" imgH="393529" progId="Equation.3">
                  <p:embed/>
                </p:oleObj>
              </mc:Choice>
              <mc:Fallback>
                <p:oleObj name="Equation" r:id="rId4" imgW="1028254" imgH="393529" progId="Equation.3">
                  <p:embed/>
                  <p:pic>
                    <p:nvPicPr>
                      <p:cNvPr id="12292" name="Object 3">
                        <a:extLst>
                          <a:ext uri="{FF2B5EF4-FFF2-40B4-BE49-F238E27FC236}">
                            <a16:creationId xmlns:a16="http://schemas.microsoft.com/office/drawing/2014/main" id="{1E343EDB-4548-3814-78C4-9E792AD4E4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447800"/>
                        <a:ext cx="25860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1" name="Object 4">
            <a:extLst>
              <a:ext uri="{FF2B5EF4-FFF2-40B4-BE49-F238E27FC236}">
                <a16:creationId xmlns:a16="http://schemas.microsoft.com/office/drawing/2014/main" id="{432B8225-46F1-B864-E113-84BBEBB9A454}"/>
              </a:ext>
            </a:extLst>
          </p:cNvPr>
          <p:cNvGraphicFramePr>
            <a:graphicFrameLocks noChangeAspect="1"/>
          </p:cNvGraphicFramePr>
          <p:nvPr/>
        </p:nvGraphicFramePr>
        <p:xfrm>
          <a:off x="381000" y="2803525"/>
          <a:ext cx="8610600" cy="1697038"/>
        </p:xfrm>
        <a:graphic>
          <a:graphicData uri="http://schemas.openxmlformats.org/presentationml/2006/ole">
            <mc:AlternateContent xmlns:mc="http://schemas.openxmlformats.org/markup-compatibility/2006">
              <mc:Choice xmlns:v="urn:schemas-microsoft-com:vml" Requires="v">
                <p:oleObj spid="_x0000_s2050" name="Equation" r:id="rId6" imgW="2832100" imgH="711200" progId="Equation.3">
                  <p:embed/>
                </p:oleObj>
              </mc:Choice>
              <mc:Fallback>
                <p:oleObj name="Equation" r:id="rId6" imgW="2832100" imgH="711200" progId="Equation.3">
                  <p:embed/>
                  <p:pic>
                    <p:nvPicPr>
                      <p:cNvPr id="9221" name="Object 4">
                        <a:extLst>
                          <a:ext uri="{FF2B5EF4-FFF2-40B4-BE49-F238E27FC236}">
                            <a16:creationId xmlns:a16="http://schemas.microsoft.com/office/drawing/2014/main" id="{432B8225-46F1-B864-E113-84BBEBB9A4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2803525"/>
                        <a:ext cx="86106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wipe(left)">
                                      <p:cBhvr>
                                        <p:cTn id="7"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3">
            <a:extLst>
              <a:ext uri="{FF2B5EF4-FFF2-40B4-BE49-F238E27FC236}">
                <a16:creationId xmlns:a16="http://schemas.microsoft.com/office/drawing/2014/main" id="{3FEF0061-59DB-DA67-1DBF-A7FB05CB5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TextBox 4">
            <a:extLst>
              <a:ext uri="{FF2B5EF4-FFF2-40B4-BE49-F238E27FC236}">
                <a16:creationId xmlns:a16="http://schemas.microsoft.com/office/drawing/2014/main" id="{08637A16-03BD-46CB-6B12-2063A94BBE17}"/>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3207F564-074C-2F8E-B614-6022BCAB1E2F}"/>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50342A56-4072-847F-EAAD-1FD24D1A5F08}"/>
              </a:ext>
            </a:extLst>
          </p:cNvPr>
          <p:cNvSpPr/>
          <p:nvPr/>
        </p:nvSpPr>
        <p:spPr>
          <a:xfrm>
            <a:off x="8153400" y="823913"/>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3">
            <a:extLst>
              <a:ext uri="{FF2B5EF4-FFF2-40B4-BE49-F238E27FC236}">
                <a16:creationId xmlns:a16="http://schemas.microsoft.com/office/drawing/2014/main" id="{F44BF0E9-0B2B-743C-11B2-B663D2CFB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Box 4">
            <a:extLst>
              <a:ext uri="{FF2B5EF4-FFF2-40B4-BE49-F238E27FC236}">
                <a16:creationId xmlns:a16="http://schemas.microsoft.com/office/drawing/2014/main" id="{63BD8EC5-E1A7-191A-CE74-3603548B235E}"/>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D405DA3F-0714-7E57-E822-97E164B1634B}"/>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11C9C81D-02A9-12D3-286A-123D02C5E671}"/>
              </a:ext>
            </a:extLst>
          </p:cNvPr>
          <p:cNvSpPr/>
          <p:nvPr/>
        </p:nvSpPr>
        <p:spPr>
          <a:xfrm>
            <a:off x="812482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Rectangle 4">
            <a:extLst>
              <a:ext uri="{FF2B5EF4-FFF2-40B4-BE49-F238E27FC236}">
                <a16:creationId xmlns:a16="http://schemas.microsoft.com/office/drawing/2014/main" id="{DADD7F74-F7C2-756E-9BD0-F90645F7068B}"/>
              </a:ext>
            </a:extLst>
          </p:cNvPr>
          <p:cNvSpPr/>
          <p:nvPr/>
        </p:nvSpPr>
        <p:spPr>
          <a:xfrm>
            <a:off x="8153400" y="476250"/>
            <a:ext cx="1019175" cy="5211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3">
            <a:extLst>
              <a:ext uri="{FF2B5EF4-FFF2-40B4-BE49-F238E27FC236}">
                <a16:creationId xmlns:a16="http://schemas.microsoft.com/office/drawing/2014/main" id="{5125BA6B-6C0A-E40F-5406-A3855A50D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TextBox 4">
            <a:extLst>
              <a:ext uri="{FF2B5EF4-FFF2-40B4-BE49-F238E27FC236}">
                <a16:creationId xmlns:a16="http://schemas.microsoft.com/office/drawing/2014/main" id="{FF401B18-9473-7B13-FE94-9A2EEF58051F}"/>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13FDD166-D7F5-AF91-CAFB-2A0CFEF75DE0}"/>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DE14E679-ADD2-530E-70D2-1BD13B3C45CB}"/>
              </a:ext>
            </a:extLst>
          </p:cNvPr>
          <p:cNvSpPr/>
          <p:nvPr/>
        </p:nvSpPr>
        <p:spPr>
          <a:xfrm>
            <a:off x="8124825" y="609600"/>
            <a:ext cx="1019175" cy="5535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Rectangle 4">
            <a:extLst>
              <a:ext uri="{FF2B5EF4-FFF2-40B4-BE49-F238E27FC236}">
                <a16:creationId xmlns:a16="http://schemas.microsoft.com/office/drawing/2014/main" id="{FD9DF2B0-C81B-17B4-1DCD-6403B926ECDB}"/>
              </a:ext>
            </a:extLst>
          </p:cNvPr>
          <p:cNvSpPr/>
          <p:nvPr/>
        </p:nvSpPr>
        <p:spPr>
          <a:xfrm>
            <a:off x="8153400" y="476250"/>
            <a:ext cx="1019175" cy="5211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3">
            <a:extLst>
              <a:ext uri="{FF2B5EF4-FFF2-40B4-BE49-F238E27FC236}">
                <a16:creationId xmlns:a16="http://schemas.microsoft.com/office/drawing/2014/main" id="{09259126-9C1A-936F-6468-946A5A2E6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Box 4">
            <a:extLst>
              <a:ext uri="{FF2B5EF4-FFF2-40B4-BE49-F238E27FC236}">
                <a16:creationId xmlns:a16="http://schemas.microsoft.com/office/drawing/2014/main" id="{2CEE8C93-1B2D-15A6-B06A-CDA8AA855698}"/>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C5743B08-9616-345C-B668-60554363480F}"/>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F786AE15-A48D-7551-C92F-EF8544B1BC28}"/>
              </a:ext>
            </a:extLst>
          </p:cNvPr>
          <p:cNvSpPr/>
          <p:nvPr/>
        </p:nvSpPr>
        <p:spPr>
          <a:xfrm>
            <a:off x="8153400" y="476250"/>
            <a:ext cx="1019175" cy="552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3">
            <a:extLst>
              <a:ext uri="{FF2B5EF4-FFF2-40B4-BE49-F238E27FC236}">
                <a16:creationId xmlns:a16="http://schemas.microsoft.com/office/drawing/2014/main" id="{EAFC55B1-AFAC-66DB-F3C3-B9D56D77D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TextBox 4">
            <a:extLst>
              <a:ext uri="{FF2B5EF4-FFF2-40B4-BE49-F238E27FC236}">
                <a16:creationId xmlns:a16="http://schemas.microsoft.com/office/drawing/2014/main" id="{35F121D6-7B6C-80F3-238B-6878D1644003}"/>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9E971C5D-924C-A8B7-F80C-75A3E06D4442}"/>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88070E93-FA7A-B58B-239F-6A51E930E188}"/>
              </a:ext>
            </a:extLst>
          </p:cNvPr>
          <p:cNvSpPr/>
          <p:nvPr/>
        </p:nvSpPr>
        <p:spPr>
          <a:xfrm>
            <a:off x="8164513" y="850900"/>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Rectangle 4">
            <a:extLst>
              <a:ext uri="{FF2B5EF4-FFF2-40B4-BE49-F238E27FC236}">
                <a16:creationId xmlns:a16="http://schemas.microsoft.com/office/drawing/2014/main" id="{E4DABF13-7B7A-096D-E012-E566F3CEFA5E}"/>
              </a:ext>
            </a:extLst>
          </p:cNvPr>
          <p:cNvSpPr/>
          <p:nvPr/>
        </p:nvSpPr>
        <p:spPr>
          <a:xfrm>
            <a:off x="8153400" y="476250"/>
            <a:ext cx="1019175" cy="5211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3">
            <a:extLst>
              <a:ext uri="{FF2B5EF4-FFF2-40B4-BE49-F238E27FC236}">
                <a16:creationId xmlns:a16="http://schemas.microsoft.com/office/drawing/2014/main" id="{13D32E56-3796-1F8A-6A7F-524940B9B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TextBox 4">
            <a:extLst>
              <a:ext uri="{FF2B5EF4-FFF2-40B4-BE49-F238E27FC236}">
                <a16:creationId xmlns:a16="http://schemas.microsoft.com/office/drawing/2014/main" id="{513C7D7D-69B3-FC78-D490-3BE9F79552D9}"/>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B68A8CC7-A36F-29CF-8457-163004D68510}"/>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5C1FEE71-5DCD-8436-EE8B-B505A5327E76}"/>
              </a:ext>
            </a:extLst>
          </p:cNvPr>
          <p:cNvSpPr/>
          <p:nvPr/>
        </p:nvSpPr>
        <p:spPr>
          <a:xfrm>
            <a:off x="8153400"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3">
            <a:extLst>
              <a:ext uri="{FF2B5EF4-FFF2-40B4-BE49-F238E27FC236}">
                <a16:creationId xmlns:a16="http://schemas.microsoft.com/office/drawing/2014/main" id="{FEFA0D3F-5D9E-9540-F5DA-602E8F02B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TextBox 4">
            <a:extLst>
              <a:ext uri="{FF2B5EF4-FFF2-40B4-BE49-F238E27FC236}">
                <a16:creationId xmlns:a16="http://schemas.microsoft.com/office/drawing/2014/main" id="{BC494769-5692-718A-ACA7-D5D3C60CBF4D}"/>
              </a:ext>
            </a:extLst>
          </p:cNvPr>
          <p:cNvSpPr txBox="1">
            <a:spLocks noChangeArrowheads="1"/>
          </p:cNvSpPr>
          <p:nvPr/>
        </p:nvSpPr>
        <p:spPr bwMode="auto">
          <a:xfrm>
            <a:off x="1371600" y="1062038"/>
            <a:ext cx="64008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a:p>
        </p:txBody>
      </p:sp>
      <p:sp>
        <p:nvSpPr>
          <p:cNvPr id="3" name="Rectangle 2">
            <a:extLst>
              <a:ext uri="{FF2B5EF4-FFF2-40B4-BE49-F238E27FC236}">
                <a16:creationId xmlns:a16="http://schemas.microsoft.com/office/drawing/2014/main" id="{EBA87512-5743-4C14-7A80-A08C7B43837A}"/>
              </a:ext>
            </a:extLst>
          </p:cNvPr>
          <p:cNvSpPr/>
          <p:nvPr/>
        </p:nvSpPr>
        <p:spPr>
          <a:xfrm>
            <a:off x="-28575" y="78898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4" name="Rectangle 3">
            <a:extLst>
              <a:ext uri="{FF2B5EF4-FFF2-40B4-BE49-F238E27FC236}">
                <a16:creationId xmlns:a16="http://schemas.microsoft.com/office/drawing/2014/main" id="{3F4743B4-4EC9-4E3B-59AD-45FA833C7B7E}"/>
              </a:ext>
            </a:extLst>
          </p:cNvPr>
          <p:cNvSpPr/>
          <p:nvPr/>
        </p:nvSpPr>
        <p:spPr>
          <a:xfrm>
            <a:off x="8153400" y="858838"/>
            <a:ext cx="1019175" cy="5210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Rectangle 4">
            <a:extLst>
              <a:ext uri="{FF2B5EF4-FFF2-40B4-BE49-F238E27FC236}">
                <a16:creationId xmlns:a16="http://schemas.microsoft.com/office/drawing/2014/main" id="{52D6F2B8-DC1A-41D1-A215-4A7108EDBC81}"/>
              </a:ext>
            </a:extLst>
          </p:cNvPr>
          <p:cNvSpPr/>
          <p:nvPr/>
        </p:nvSpPr>
        <p:spPr>
          <a:xfrm>
            <a:off x="8153400" y="476250"/>
            <a:ext cx="1019175" cy="5211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1F2DFAB-3186-A17B-BB61-57822E22FC64}"/>
              </a:ext>
            </a:extLst>
          </p:cNvPr>
          <p:cNvSpPr>
            <a:spLocks noGrp="1"/>
          </p:cNvSpPr>
          <p:nvPr>
            <p:ph type="title"/>
          </p:nvPr>
        </p:nvSpPr>
        <p:spPr/>
        <p:txBody>
          <a:bodyPr/>
          <a:lstStyle/>
          <a:p>
            <a:r>
              <a:rPr lang="en-US" altLang="en-US">
                <a:solidFill>
                  <a:srgbClr val="C00000"/>
                </a:solidFill>
                <a:latin typeface="Gabriola" panose="04040605051002020D02" pitchFamily="82" charset="0"/>
              </a:rPr>
              <a:t>Carrier Drift</a:t>
            </a:r>
          </a:p>
        </p:txBody>
      </p:sp>
      <p:sp>
        <p:nvSpPr>
          <p:cNvPr id="271363" name="Rectangle 3">
            <a:extLst>
              <a:ext uri="{FF2B5EF4-FFF2-40B4-BE49-F238E27FC236}">
                <a16:creationId xmlns:a16="http://schemas.microsoft.com/office/drawing/2014/main" id="{47433C1F-E1B1-B385-D9A8-9C6893900C7A}"/>
              </a:ext>
            </a:extLst>
          </p:cNvPr>
          <p:cNvSpPr>
            <a:spLocks noGrp="1"/>
          </p:cNvSpPr>
          <p:nvPr>
            <p:ph idx="1"/>
          </p:nvPr>
        </p:nvSpPr>
        <p:spPr>
          <a:xfrm>
            <a:off x="381000" y="1295400"/>
            <a:ext cx="8686800" cy="1219200"/>
          </a:xfrm>
        </p:spPr>
        <p:txBody>
          <a:bodyPr/>
          <a:lstStyle/>
          <a:p>
            <a:r>
              <a:rPr lang="en-US" altLang="en-US" sz="2800">
                <a:latin typeface="Gabriola" panose="04040605051002020D02" pitchFamily="82" charset="0"/>
              </a:rPr>
              <a:t>When an electric field (</a:t>
            </a:r>
            <a:r>
              <a:rPr lang="en-US" altLang="en-US" sz="2800" i="1">
                <a:latin typeface="Gabriola" panose="04040605051002020D02" pitchFamily="82" charset="0"/>
              </a:rPr>
              <a:t>e.g.</a:t>
            </a:r>
            <a:r>
              <a:rPr lang="en-US" altLang="en-US" sz="2800">
                <a:latin typeface="Gabriola" panose="04040605051002020D02" pitchFamily="82" charset="0"/>
              </a:rPr>
              <a:t> due to an externally applied voltage) exists within a semiconductor, mobile charge carriers will be accelerated by the electrostatic force:</a:t>
            </a:r>
            <a:endParaRPr lang="en-US" altLang="en-US" sz="2800">
              <a:latin typeface="Gabriola" panose="04040605051002020D02" pitchFamily="82" charset="0"/>
              <a:sym typeface="Symbol" panose="05050102010706020507" pitchFamily="18" charset="2"/>
            </a:endParaRPr>
          </a:p>
        </p:txBody>
      </p:sp>
      <p:grpSp>
        <p:nvGrpSpPr>
          <p:cNvPr id="271364" name="Group 4">
            <a:extLst>
              <a:ext uri="{FF2B5EF4-FFF2-40B4-BE49-F238E27FC236}">
                <a16:creationId xmlns:a16="http://schemas.microsoft.com/office/drawing/2014/main" id="{474BDCAF-6763-8862-8924-47FED9D654AF}"/>
              </a:ext>
            </a:extLst>
          </p:cNvPr>
          <p:cNvGrpSpPr>
            <a:grpSpLocks/>
          </p:cNvGrpSpPr>
          <p:nvPr/>
        </p:nvGrpSpPr>
        <p:grpSpPr bwMode="auto">
          <a:xfrm>
            <a:off x="3505200" y="2514600"/>
            <a:ext cx="2514600" cy="1743075"/>
            <a:chOff x="2256" y="1584"/>
            <a:chExt cx="1584" cy="1098"/>
          </a:xfrm>
        </p:grpSpPr>
        <p:sp>
          <p:nvSpPr>
            <p:cNvPr id="14342" name="Oval 5">
              <a:extLst>
                <a:ext uri="{FF2B5EF4-FFF2-40B4-BE49-F238E27FC236}">
                  <a16:creationId xmlns:a16="http://schemas.microsoft.com/office/drawing/2014/main" id="{B8D81062-6D37-4272-DD8D-A8BF55CE95DA}"/>
                </a:ext>
              </a:extLst>
            </p:cNvPr>
            <p:cNvSpPr>
              <a:spLocks noChangeArrowheads="1"/>
            </p:cNvSpPr>
            <p:nvPr/>
          </p:nvSpPr>
          <p:spPr bwMode="auto">
            <a:xfrm>
              <a:off x="3216" y="1968"/>
              <a:ext cx="96" cy="96"/>
            </a:xfrm>
            <a:prstGeom prst="ellipse">
              <a:avLst/>
            </a:prstGeom>
            <a:solidFill>
              <a:schemeClr val="tx1"/>
            </a:solidFill>
            <a:ln>
              <a:noFill/>
            </a:ln>
            <a:effectLst/>
            <a:extLst>
              <a:ext uri="{91240B29-F687-4F45-9708-019B960494DF}">
                <a14:hiddenLine xmlns:a14="http://schemas.microsoft.com/office/drawing/2010/main" w="12700">
                  <a:solidFill>
                    <a:srgbClr val="00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71366" name="Line 6">
              <a:extLst>
                <a:ext uri="{FF2B5EF4-FFF2-40B4-BE49-F238E27FC236}">
                  <a16:creationId xmlns:a16="http://schemas.microsoft.com/office/drawing/2014/main" id="{C10A3746-8F9A-69E7-694E-C3550E04E205}"/>
                </a:ext>
              </a:extLst>
            </p:cNvPr>
            <p:cNvSpPr>
              <a:spLocks noChangeShapeType="1"/>
            </p:cNvSpPr>
            <p:nvPr/>
          </p:nvSpPr>
          <p:spPr bwMode="auto">
            <a:xfrm flipH="1" flipV="1">
              <a:off x="3216" y="1632"/>
              <a:ext cx="48" cy="336"/>
            </a:xfrm>
            <a:prstGeom prst="line">
              <a:avLst/>
            </a:prstGeom>
            <a:noFill/>
            <a:ln w="28575">
              <a:solidFill>
                <a:schemeClr val="tx1"/>
              </a:solidFill>
              <a:round/>
              <a:headEnd/>
              <a:tailEnd type="triangle" w="sm" len="med"/>
            </a:ln>
            <a:effectLst/>
          </p:spPr>
          <p:txBody>
            <a:bodyPr wrap="none" anchor="ctr"/>
            <a:lstStyle/>
            <a:p>
              <a:pPr eaLnBrk="1" hangingPunct="1">
                <a:defRPr/>
              </a:pPr>
              <a:endParaRPr lang="en-US">
                <a:latin typeface="+mj-lt"/>
              </a:endParaRPr>
            </a:p>
          </p:txBody>
        </p:sp>
        <p:sp>
          <p:nvSpPr>
            <p:cNvPr id="271367" name="Line 7">
              <a:extLst>
                <a:ext uri="{FF2B5EF4-FFF2-40B4-BE49-F238E27FC236}">
                  <a16:creationId xmlns:a16="http://schemas.microsoft.com/office/drawing/2014/main" id="{98CB4BAA-1E1F-4524-E693-5983276761C4}"/>
                </a:ext>
              </a:extLst>
            </p:cNvPr>
            <p:cNvSpPr>
              <a:spLocks noChangeShapeType="1"/>
            </p:cNvSpPr>
            <p:nvPr/>
          </p:nvSpPr>
          <p:spPr bwMode="auto">
            <a:xfrm flipH="1">
              <a:off x="2640" y="1632"/>
              <a:ext cx="576" cy="288"/>
            </a:xfrm>
            <a:prstGeom prst="line">
              <a:avLst/>
            </a:prstGeom>
            <a:noFill/>
            <a:ln w="28575">
              <a:solidFill>
                <a:schemeClr val="tx1"/>
              </a:solidFill>
              <a:round/>
              <a:headEnd/>
              <a:tailEnd type="triangle" w="sm" len="med"/>
            </a:ln>
            <a:effectLst/>
          </p:spPr>
          <p:txBody>
            <a:bodyPr wrap="none" anchor="ctr"/>
            <a:lstStyle/>
            <a:p>
              <a:pPr eaLnBrk="1" hangingPunct="1">
                <a:defRPr/>
              </a:pPr>
              <a:endParaRPr lang="en-US">
                <a:latin typeface="+mj-lt"/>
              </a:endParaRPr>
            </a:p>
          </p:txBody>
        </p:sp>
        <p:sp>
          <p:nvSpPr>
            <p:cNvPr id="271368" name="Line 8">
              <a:extLst>
                <a:ext uri="{FF2B5EF4-FFF2-40B4-BE49-F238E27FC236}">
                  <a16:creationId xmlns:a16="http://schemas.microsoft.com/office/drawing/2014/main" id="{119B52F6-7642-140D-79FE-9571C91CD66C}"/>
                </a:ext>
              </a:extLst>
            </p:cNvPr>
            <p:cNvSpPr>
              <a:spLocks noChangeShapeType="1"/>
            </p:cNvSpPr>
            <p:nvPr/>
          </p:nvSpPr>
          <p:spPr bwMode="auto">
            <a:xfrm flipH="1" flipV="1">
              <a:off x="2256" y="1968"/>
              <a:ext cx="336" cy="288"/>
            </a:xfrm>
            <a:prstGeom prst="line">
              <a:avLst/>
            </a:prstGeom>
            <a:noFill/>
            <a:ln w="28575">
              <a:solidFill>
                <a:schemeClr val="tx1"/>
              </a:solidFill>
              <a:round/>
              <a:headEnd/>
              <a:tailEnd type="triangle" w="sm" len="med"/>
            </a:ln>
            <a:effectLst/>
          </p:spPr>
          <p:txBody>
            <a:bodyPr wrap="none" anchor="ctr"/>
            <a:lstStyle/>
            <a:p>
              <a:pPr eaLnBrk="1" hangingPunct="1">
                <a:defRPr/>
              </a:pPr>
              <a:endParaRPr lang="en-US">
                <a:latin typeface="+mj-lt"/>
              </a:endParaRPr>
            </a:p>
          </p:txBody>
        </p:sp>
        <p:sp>
          <p:nvSpPr>
            <p:cNvPr id="271369" name="Line 9">
              <a:extLst>
                <a:ext uri="{FF2B5EF4-FFF2-40B4-BE49-F238E27FC236}">
                  <a16:creationId xmlns:a16="http://schemas.microsoft.com/office/drawing/2014/main" id="{F5F63805-98C9-3CE1-BF86-ACA2CCB93280}"/>
                </a:ext>
              </a:extLst>
            </p:cNvPr>
            <p:cNvSpPr>
              <a:spLocks noChangeShapeType="1"/>
            </p:cNvSpPr>
            <p:nvPr/>
          </p:nvSpPr>
          <p:spPr bwMode="auto">
            <a:xfrm>
              <a:off x="2448" y="1776"/>
              <a:ext cx="144" cy="480"/>
            </a:xfrm>
            <a:prstGeom prst="line">
              <a:avLst/>
            </a:prstGeom>
            <a:noFill/>
            <a:ln w="28575">
              <a:solidFill>
                <a:schemeClr val="tx1"/>
              </a:solidFill>
              <a:round/>
              <a:headEnd/>
              <a:tailEnd type="triangle" w="sm" len="med"/>
            </a:ln>
            <a:effectLst/>
          </p:spPr>
          <p:txBody>
            <a:bodyPr wrap="none" anchor="ctr"/>
            <a:lstStyle/>
            <a:p>
              <a:pPr eaLnBrk="1" hangingPunct="1">
                <a:defRPr/>
              </a:pPr>
              <a:endParaRPr lang="en-US">
                <a:latin typeface="+mj-lt"/>
              </a:endParaRPr>
            </a:p>
          </p:txBody>
        </p:sp>
        <p:sp>
          <p:nvSpPr>
            <p:cNvPr id="271370" name="Line 10">
              <a:extLst>
                <a:ext uri="{FF2B5EF4-FFF2-40B4-BE49-F238E27FC236}">
                  <a16:creationId xmlns:a16="http://schemas.microsoft.com/office/drawing/2014/main" id="{4B5EF819-6245-A2B5-195E-4E96225781EE}"/>
                </a:ext>
              </a:extLst>
            </p:cNvPr>
            <p:cNvSpPr>
              <a:spLocks noChangeShapeType="1"/>
            </p:cNvSpPr>
            <p:nvPr/>
          </p:nvSpPr>
          <p:spPr bwMode="auto">
            <a:xfrm flipH="1" flipV="1">
              <a:off x="2448" y="1776"/>
              <a:ext cx="192" cy="144"/>
            </a:xfrm>
            <a:prstGeom prst="line">
              <a:avLst/>
            </a:prstGeom>
            <a:noFill/>
            <a:ln w="28575">
              <a:solidFill>
                <a:schemeClr val="tx1"/>
              </a:solidFill>
              <a:round/>
              <a:headEnd/>
              <a:tailEnd type="triangle" w="sm" len="med"/>
            </a:ln>
            <a:effectLst/>
          </p:spPr>
          <p:txBody>
            <a:bodyPr wrap="none" anchor="ctr"/>
            <a:lstStyle/>
            <a:p>
              <a:pPr eaLnBrk="1" hangingPunct="1">
                <a:defRPr/>
              </a:pPr>
              <a:endParaRPr lang="en-US">
                <a:latin typeface="+mj-lt"/>
              </a:endParaRPr>
            </a:p>
          </p:txBody>
        </p:sp>
        <p:sp>
          <p:nvSpPr>
            <p:cNvPr id="271371" name="Text Box 11">
              <a:extLst>
                <a:ext uri="{FF2B5EF4-FFF2-40B4-BE49-F238E27FC236}">
                  <a16:creationId xmlns:a16="http://schemas.microsoft.com/office/drawing/2014/main" id="{DA564890-43F1-BAE9-D8D6-37360F2A9E7B}"/>
                </a:ext>
              </a:extLst>
            </p:cNvPr>
            <p:cNvSpPr txBox="1">
              <a:spLocks noChangeArrowheads="1"/>
            </p:cNvSpPr>
            <p:nvPr/>
          </p:nvSpPr>
          <p:spPr bwMode="auto">
            <a:xfrm>
              <a:off x="3216" y="1728"/>
              <a:ext cx="182" cy="213"/>
            </a:xfrm>
            <a:prstGeom prst="rect">
              <a:avLst/>
            </a:prstGeom>
            <a:noFill/>
            <a:ln>
              <a:noFill/>
            </a:ln>
            <a:effectLst/>
          </p:spPr>
          <p:txBody>
            <a:bodyPr wrap="none">
              <a:spAutoFit/>
            </a:bodyPr>
            <a:lstStyle/>
            <a:p>
              <a:pPr eaLnBrk="1" hangingPunct="1">
                <a:defRPr/>
              </a:pPr>
              <a:r>
                <a:rPr lang="en-US" sz="1600" b="1">
                  <a:latin typeface="+mj-lt"/>
                </a:rPr>
                <a:t>1</a:t>
              </a:r>
            </a:p>
          </p:txBody>
        </p:sp>
        <p:sp>
          <p:nvSpPr>
            <p:cNvPr id="271372" name="Text Box 12">
              <a:extLst>
                <a:ext uri="{FF2B5EF4-FFF2-40B4-BE49-F238E27FC236}">
                  <a16:creationId xmlns:a16="http://schemas.microsoft.com/office/drawing/2014/main" id="{74C3C928-0D24-15F4-5D7C-6AA98F83EB35}"/>
                </a:ext>
              </a:extLst>
            </p:cNvPr>
            <p:cNvSpPr txBox="1">
              <a:spLocks noChangeArrowheads="1"/>
            </p:cNvSpPr>
            <p:nvPr/>
          </p:nvSpPr>
          <p:spPr bwMode="auto">
            <a:xfrm>
              <a:off x="2796" y="1584"/>
              <a:ext cx="182" cy="213"/>
            </a:xfrm>
            <a:prstGeom prst="rect">
              <a:avLst/>
            </a:prstGeom>
            <a:noFill/>
            <a:ln>
              <a:noFill/>
            </a:ln>
            <a:effectLst/>
          </p:spPr>
          <p:txBody>
            <a:bodyPr wrap="none">
              <a:spAutoFit/>
            </a:bodyPr>
            <a:lstStyle/>
            <a:p>
              <a:pPr eaLnBrk="1" hangingPunct="1">
                <a:defRPr/>
              </a:pPr>
              <a:r>
                <a:rPr lang="en-US" sz="1600" b="1">
                  <a:latin typeface="+mj-lt"/>
                </a:rPr>
                <a:t>2</a:t>
              </a:r>
            </a:p>
          </p:txBody>
        </p:sp>
        <p:sp>
          <p:nvSpPr>
            <p:cNvPr id="271373" name="Text Box 13">
              <a:extLst>
                <a:ext uri="{FF2B5EF4-FFF2-40B4-BE49-F238E27FC236}">
                  <a16:creationId xmlns:a16="http://schemas.microsoft.com/office/drawing/2014/main" id="{610BD27D-DFA3-8D31-3AC9-0CB2E3EE6B41}"/>
                </a:ext>
              </a:extLst>
            </p:cNvPr>
            <p:cNvSpPr txBox="1">
              <a:spLocks noChangeArrowheads="1"/>
            </p:cNvSpPr>
            <p:nvPr/>
          </p:nvSpPr>
          <p:spPr bwMode="auto">
            <a:xfrm>
              <a:off x="2496" y="1680"/>
              <a:ext cx="182" cy="213"/>
            </a:xfrm>
            <a:prstGeom prst="rect">
              <a:avLst/>
            </a:prstGeom>
            <a:noFill/>
            <a:ln>
              <a:noFill/>
            </a:ln>
            <a:effectLst/>
          </p:spPr>
          <p:txBody>
            <a:bodyPr wrap="none">
              <a:spAutoFit/>
            </a:bodyPr>
            <a:lstStyle/>
            <a:p>
              <a:pPr eaLnBrk="1" hangingPunct="1">
                <a:defRPr/>
              </a:pPr>
              <a:r>
                <a:rPr lang="en-US" sz="1600" b="1">
                  <a:latin typeface="+mj-lt"/>
                </a:rPr>
                <a:t>3</a:t>
              </a:r>
            </a:p>
          </p:txBody>
        </p:sp>
        <p:sp>
          <p:nvSpPr>
            <p:cNvPr id="271374" name="Text Box 14">
              <a:extLst>
                <a:ext uri="{FF2B5EF4-FFF2-40B4-BE49-F238E27FC236}">
                  <a16:creationId xmlns:a16="http://schemas.microsoft.com/office/drawing/2014/main" id="{5AFD12A0-6FCF-36C2-1C6D-449E0FD6A65F}"/>
                </a:ext>
              </a:extLst>
            </p:cNvPr>
            <p:cNvSpPr txBox="1">
              <a:spLocks noChangeArrowheads="1"/>
            </p:cNvSpPr>
            <p:nvPr/>
          </p:nvSpPr>
          <p:spPr bwMode="auto">
            <a:xfrm>
              <a:off x="2508" y="1948"/>
              <a:ext cx="182" cy="213"/>
            </a:xfrm>
            <a:prstGeom prst="rect">
              <a:avLst/>
            </a:prstGeom>
            <a:noFill/>
            <a:ln>
              <a:noFill/>
            </a:ln>
            <a:effectLst/>
          </p:spPr>
          <p:txBody>
            <a:bodyPr wrap="none">
              <a:spAutoFit/>
            </a:bodyPr>
            <a:lstStyle/>
            <a:p>
              <a:pPr eaLnBrk="1" hangingPunct="1">
                <a:defRPr/>
              </a:pPr>
              <a:r>
                <a:rPr lang="en-US" sz="1600" b="1">
                  <a:latin typeface="+mj-lt"/>
                </a:rPr>
                <a:t>4</a:t>
              </a:r>
            </a:p>
          </p:txBody>
        </p:sp>
        <p:sp>
          <p:nvSpPr>
            <p:cNvPr id="271375" name="Text Box 15">
              <a:extLst>
                <a:ext uri="{FF2B5EF4-FFF2-40B4-BE49-F238E27FC236}">
                  <a16:creationId xmlns:a16="http://schemas.microsoft.com/office/drawing/2014/main" id="{77E2604E-50C9-B6B4-73FF-57CB7E2EF018}"/>
                </a:ext>
              </a:extLst>
            </p:cNvPr>
            <p:cNvSpPr txBox="1">
              <a:spLocks noChangeArrowheads="1"/>
            </p:cNvSpPr>
            <p:nvPr/>
          </p:nvSpPr>
          <p:spPr bwMode="auto">
            <a:xfrm>
              <a:off x="2316" y="2092"/>
              <a:ext cx="182" cy="213"/>
            </a:xfrm>
            <a:prstGeom prst="rect">
              <a:avLst/>
            </a:prstGeom>
            <a:noFill/>
            <a:ln>
              <a:noFill/>
            </a:ln>
            <a:effectLst/>
          </p:spPr>
          <p:txBody>
            <a:bodyPr wrap="none">
              <a:spAutoFit/>
            </a:bodyPr>
            <a:lstStyle/>
            <a:p>
              <a:pPr eaLnBrk="1" hangingPunct="1">
                <a:defRPr/>
              </a:pPr>
              <a:r>
                <a:rPr lang="en-US" sz="1600" b="1">
                  <a:latin typeface="+mj-lt"/>
                </a:rPr>
                <a:t>5</a:t>
              </a:r>
            </a:p>
          </p:txBody>
        </p:sp>
        <p:sp>
          <p:nvSpPr>
            <p:cNvPr id="271376" name="Text Box 16">
              <a:extLst>
                <a:ext uri="{FF2B5EF4-FFF2-40B4-BE49-F238E27FC236}">
                  <a16:creationId xmlns:a16="http://schemas.microsoft.com/office/drawing/2014/main" id="{F65584B8-4782-0166-F054-63911015E90E}"/>
                </a:ext>
              </a:extLst>
            </p:cNvPr>
            <p:cNvSpPr txBox="1">
              <a:spLocks noChangeArrowheads="1"/>
            </p:cNvSpPr>
            <p:nvPr/>
          </p:nvSpPr>
          <p:spPr bwMode="auto">
            <a:xfrm>
              <a:off x="3282" y="1900"/>
              <a:ext cx="558" cy="212"/>
            </a:xfrm>
            <a:prstGeom prst="rect">
              <a:avLst/>
            </a:prstGeom>
            <a:noFill/>
            <a:ln>
              <a:noFill/>
            </a:ln>
            <a:effectLst/>
          </p:spPr>
          <p:txBody>
            <a:bodyPr wrap="none">
              <a:spAutoFit/>
            </a:bodyPr>
            <a:lstStyle/>
            <a:p>
              <a:pPr eaLnBrk="1" hangingPunct="1">
                <a:defRPr/>
              </a:pPr>
              <a:r>
                <a:rPr lang="en-US" sz="1600" b="1">
                  <a:latin typeface="+mj-lt"/>
                </a:rPr>
                <a:t>electron</a:t>
              </a:r>
            </a:p>
          </p:txBody>
        </p:sp>
        <p:sp>
          <p:nvSpPr>
            <p:cNvPr id="271377" name="Line 17">
              <a:extLst>
                <a:ext uri="{FF2B5EF4-FFF2-40B4-BE49-F238E27FC236}">
                  <a16:creationId xmlns:a16="http://schemas.microsoft.com/office/drawing/2014/main" id="{8CA5F972-1713-C978-70A7-0F21F2914730}"/>
                </a:ext>
              </a:extLst>
            </p:cNvPr>
            <p:cNvSpPr>
              <a:spLocks noChangeShapeType="1"/>
            </p:cNvSpPr>
            <p:nvPr/>
          </p:nvSpPr>
          <p:spPr bwMode="auto">
            <a:xfrm>
              <a:off x="2400" y="2352"/>
              <a:ext cx="912" cy="0"/>
            </a:xfrm>
            <a:prstGeom prst="line">
              <a:avLst/>
            </a:prstGeom>
            <a:noFill/>
            <a:ln w="38100">
              <a:solidFill>
                <a:schemeClr val="tx1"/>
              </a:solidFill>
              <a:round/>
              <a:headEnd type="none" w="sm" len="sm"/>
              <a:tailEnd type="arrow" w="med" len="med"/>
            </a:ln>
            <a:effectLst/>
          </p:spPr>
          <p:txBody>
            <a:bodyPr wrap="none" anchor="ctr"/>
            <a:lstStyle/>
            <a:p>
              <a:pPr eaLnBrk="1" hangingPunct="1">
                <a:defRPr/>
              </a:pPr>
              <a:endParaRPr lang="en-US">
                <a:latin typeface="+mj-lt"/>
              </a:endParaRPr>
            </a:p>
          </p:txBody>
        </p:sp>
        <p:sp>
          <p:nvSpPr>
            <p:cNvPr id="14355" name="Text Box 18">
              <a:extLst>
                <a:ext uri="{FF2B5EF4-FFF2-40B4-BE49-F238E27FC236}">
                  <a16:creationId xmlns:a16="http://schemas.microsoft.com/office/drawing/2014/main" id="{B5D76140-B7E1-7890-FCC6-2DD319A94A4E}"/>
                </a:ext>
              </a:extLst>
            </p:cNvPr>
            <p:cNvSpPr txBox="1">
              <a:spLocks noChangeArrowheads="1"/>
            </p:cNvSpPr>
            <p:nvPr/>
          </p:nvSpPr>
          <p:spPr bwMode="auto">
            <a:xfrm>
              <a:off x="2688" y="2352"/>
              <a:ext cx="2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800" b="1">
                  <a:latin typeface="Script MT Bold" panose="03040602040607080904" pitchFamily="66" charset="0"/>
                </a:rPr>
                <a:t>E</a:t>
              </a:r>
              <a:endParaRPr lang="en-US" altLang="en-US" sz="2800" b="1"/>
            </a:p>
          </p:txBody>
        </p:sp>
      </p:grpSp>
      <p:sp>
        <p:nvSpPr>
          <p:cNvPr id="271379" name="Rectangle 19">
            <a:extLst>
              <a:ext uri="{FF2B5EF4-FFF2-40B4-BE49-F238E27FC236}">
                <a16:creationId xmlns:a16="http://schemas.microsoft.com/office/drawing/2014/main" id="{39D1C243-A833-EC76-470F-847DECDBBF3A}"/>
              </a:ext>
            </a:extLst>
          </p:cNvPr>
          <p:cNvSpPr>
            <a:spLocks noChangeArrowheads="1"/>
          </p:cNvSpPr>
          <p:nvPr/>
        </p:nvSpPr>
        <p:spPr bwMode="auto">
          <a:xfrm>
            <a:off x="381000" y="4191000"/>
            <a:ext cx="8763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2400">
                <a:latin typeface="Gabriola" panose="04040605051002020D02" pitchFamily="82" charset="0"/>
              </a:rPr>
              <a:t>Electrons </a:t>
            </a:r>
            <a:r>
              <a:rPr lang="en-US" altLang="en-US" sz="2400" i="1">
                <a:latin typeface="Gabriola" panose="04040605051002020D02" pitchFamily="82" charset="0"/>
              </a:rPr>
              <a:t>drift</a:t>
            </a:r>
            <a:r>
              <a:rPr lang="en-US" altLang="en-US" sz="2400">
                <a:latin typeface="Gabriola" panose="04040605051002020D02" pitchFamily="82" charset="0"/>
              </a:rPr>
              <a:t> in the direction opposite to the E-field </a:t>
            </a:r>
            <a:r>
              <a:rPr lang="en-US" altLang="en-US" sz="2400">
                <a:latin typeface="Gabriola" panose="04040605051002020D02" pitchFamily="82" charset="0"/>
                <a:sym typeface="Wingdings" panose="05000000000000000000" pitchFamily="2" charset="2"/>
              </a:rPr>
              <a:t> net </a:t>
            </a:r>
            <a:r>
              <a:rPr lang="en-US" altLang="en-US" sz="2400">
                <a:latin typeface="Gabriola" panose="04040605051002020D02" pitchFamily="82" charset="0"/>
                <a:sym typeface="Symbol" panose="05050102010706020507" pitchFamily="18" charset="2"/>
              </a:rPr>
              <a:t>current</a:t>
            </a:r>
          </a:p>
          <a:p>
            <a:pPr eaLnBrk="1" hangingPunct="1">
              <a:spcBef>
                <a:spcPct val="50000"/>
              </a:spcBef>
              <a:buFontTx/>
              <a:buNone/>
            </a:pPr>
            <a:r>
              <a:rPr lang="en-US" altLang="en-US" sz="2400">
                <a:latin typeface="Gabriola" panose="04040605051002020D02" pitchFamily="82" charset="0"/>
                <a:sym typeface="Symbol" panose="05050102010706020507" pitchFamily="18" charset="2"/>
              </a:rPr>
              <a:t>Because of scattering, electrons in a semiconductor do not undergo constant acceleration.  </a:t>
            </a:r>
            <a:r>
              <a:rPr lang="en-US" altLang="en-US" sz="2400" b="1">
                <a:latin typeface="Gabriola" panose="04040605051002020D02" pitchFamily="82" charset="0"/>
                <a:sym typeface="Symbol" panose="05050102010706020507" pitchFamily="18" charset="2"/>
              </a:rPr>
              <a:t>However, they can be viewed as quasi-classical particles moving at a constant average </a:t>
            </a:r>
            <a:r>
              <a:rPr lang="en-US" altLang="en-US" sz="2400" b="1" i="1">
                <a:latin typeface="Gabriola" panose="04040605051002020D02" pitchFamily="82" charset="0"/>
                <a:sym typeface="Symbol" panose="05050102010706020507" pitchFamily="18" charset="2"/>
              </a:rPr>
              <a:t>drift velocity</a:t>
            </a:r>
            <a:r>
              <a:rPr lang="en-US" altLang="en-US" sz="2400" b="1">
                <a:latin typeface="Gabriola" panose="04040605051002020D02" pitchFamily="82" charset="0"/>
                <a:sym typeface="Symbol" panose="05050102010706020507" pitchFamily="18" charset="2"/>
              </a:rPr>
              <a:t> </a:t>
            </a:r>
            <a:r>
              <a:rPr lang="en-US" altLang="en-US" sz="2400" b="1" i="1">
                <a:latin typeface="Gabriola" panose="04040605051002020D02" pitchFamily="82" charset="0"/>
                <a:sym typeface="Symbol" panose="05050102010706020507" pitchFamily="18" charset="2"/>
              </a:rPr>
              <a:t>v</a:t>
            </a:r>
            <a:r>
              <a:rPr lang="en-US" altLang="en-US" sz="2400" b="1" baseline="-25000">
                <a:latin typeface="Gabriola" panose="04040605051002020D02" pitchFamily="82" charset="0"/>
                <a:sym typeface="Symbol" panose="05050102010706020507" pitchFamily="18" charset="2"/>
              </a:rPr>
              <a:t>dn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13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713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137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13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autoUpdateAnimBg="0"/>
      <p:bldP spid="27137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7C8D14B-4B46-E984-D276-4A6CBAC2BD69}"/>
              </a:ext>
            </a:extLst>
          </p:cNvPr>
          <p:cNvSpPr>
            <a:spLocks noGrp="1"/>
          </p:cNvSpPr>
          <p:nvPr>
            <p:ph type="title"/>
          </p:nvPr>
        </p:nvSpPr>
        <p:spPr/>
        <p:txBody>
          <a:bodyPr/>
          <a:lstStyle/>
          <a:p>
            <a:r>
              <a:rPr lang="en-US" altLang="en-US">
                <a:solidFill>
                  <a:srgbClr val="C00000"/>
                </a:solidFill>
                <a:latin typeface="Gabriola" panose="04040605051002020D02" pitchFamily="82" charset="0"/>
              </a:rPr>
              <a:t>Carrier Drift (Band Model)</a:t>
            </a:r>
          </a:p>
        </p:txBody>
      </p:sp>
      <p:sp>
        <p:nvSpPr>
          <p:cNvPr id="15363" name="Line 3">
            <a:extLst>
              <a:ext uri="{FF2B5EF4-FFF2-40B4-BE49-F238E27FC236}">
                <a16:creationId xmlns:a16="http://schemas.microsoft.com/office/drawing/2014/main" id="{D2C88992-75AC-2CD8-173D-AFFC5C48BD60}"/>
              </a:ext>
            </a:extLst>
          </p:cNvPr>
          <p:cNvSpPr>
            <a:spLocks noChangeShapeType="1"/>
          </p:cNvSpPr>
          <p:nvPr/>
        </p:nvSpPr>
        <p:spPr bwMode="auto">
          <a:xfrm>
            <a:off x="2362200" y="2300288"/>
            <a:ext cx="4114800" cy="990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364" name="Line 4">
            <a:extLst>
              <a:ext uri="{FF2B5EF4-FFF2-40B4-BE49-F238E27FC236}">
                <a16:creationId xmlns:a16="http://schemas.microsoft.com/office/drawing/2014/main" id="{71BAF21F-C5E5-A99C-9D52-9E80840A056D}"/>
              </a:ext>
            </a:extLst>
          </p:cNvPr>
          <p:cNvSpPr>
            <a:spLocks noChangeShapeType="1"/>
          </p:cNvSpPr>
          <p:nvPr/>
        </p:nvSpPr>
        <p:spPr bwMode="auto">
          <a:xfrm>
            <a:off x="2362200" y="4129088"/>
            <a:ext cx="4114800" cy="990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365" name="Text Box 5">
            <a:extLst>
              <a:ext uri="{FF2B5EF4-FFF2-40B4-BE49-F238E27FC236}">
                <a16:creationId xmlns:a16="http://schemas.microsoft.com/office/drawing/2014/main" id="{7CB46AD5-0B8F-C60F-E43D-EA49E5D76DFC}"/>
              </a:ext>
            </a:extLst>
          </p:cNvPr>
          <p:cNvSpPr txBox="1">
            <a:spLocks noChangeArrowheads="1"/>
          </p:cNvSpPr>
          <p:nvPr/>
        </p:nvSpPr>
        <p:spPr bwMode="auto">
          <a:xfrm>
            <a:off x="6511925" y="3051175"/>
            <a:ext cx="4048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i="1">
                <a:latin typeface="Gabriola" panose="04040605051002020D02" pitchFamily="82" charset="0"/>
              </a:rPr>
              <a:t>E</a:t>
            </a:r>
            <a:r>
              <a:rPr lang="en-US" altLang="en-US" sz="2800" b="1" baseline="-25000">
                <a:latin typeface="Gabriola" panose="04040605051002020D02" pitchFamily="82" charset="0"/>
              </a:rPr>
              <a:t>c</a:t>
            </a:r>
          </a:p>
        </p:txBody>
      </p:sp>
      <p:sp>
        <p:nvSpPr>
          <p:cNvPr id="15366" name="Rectangle 6">
            <a:extLst>
              <a:ext uri="{FF2B5EF4-FFF2-40B4-BE49-F238E27FC236}">
                <a16:creationId xmlns:a16="http://schemas.microsoft.com/office/drawing/2014/main" id="{5C6E1CB3-AB29-73A3-788D-40B7BD6213B6}"/>
              </a:ext>
            </a:extLst>
          </p:cNvPr>
          <p:cNvSpPr>
            <a:spLocks noChangeArrowheads="1"/>
          </p:cNvSpPr>
          <p:nvPr/>
        </p:nvSpPr>
        <p:spPr bwMode="auto">
          <a:xfrm>
            <a:off x="6477000" y="4891088"/>
            <a:ext cx="4095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i="1">
                <a:latin typeface="Gabriola" panose="04040605051002020D02" pitchFamily="82" charset="0"/>
              </a:rPr>
              <a:t>E</a:t>
            </a:r>
            <a:r>
              <a:rPr lang="en-US" altLang="en-US" sz="2800" b="1" baseline="-25000">
                <a:latin typeface="Gabriola" panose="04040605051002020D02" pitchFamily="82" charset="0"/>
              </a:rPr>
              <a:t>v</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53E6754-C2CC-C3AD-FD9C-72DA100B4155}"/>
              </a:ext>
            </a:extLst>
          </p:cNvPr>
          <p:cNvSpPr>
            <a:spLocks noGrp="1"/>
          </p:cNvSpPr>
          <p:nvPr>
            <p:ph type="title"/>
          </p:nvPr>
        </p:nvSpPr>
        <p:spPr/>
        <p:txBody>
          <a:bodyPr/>
          <a:lstStyle/>
          <a:p>
            <a:r>
              <a:rPr lang="en-US" altLang="en-US">
                <a:solidFill>
                  <a:srgbClr val="C00000"/>
                </a:solidFill>
                <a:latin typeface="Gabriola" panose="04040605051002020D02" pitchFamily="82" charset="0"/>
              </a:rPr>
              <a:t>Electron Momentum</a:t>
            </a:r>
          </a:p>
        </p:txBody>
      </p:sp>
      <p:sp>
        <p:nvSpPr>
          <p:cNvPr id="16387" name="Rectangle 3">
            <a:extLst>
              <a:ext uri="{FF2B5EF4-FFF2-40B4-BE49-F238E27FC236}">
                <a16:creationId xmlns:a16="http://schemas.microsoft.com/office/drawing/2014/main" id="{7CCB2E99-BCBD-33B5-E3AB-295EAE05ED0B}"/>
              </a:ext>
            </a:extLst>
          </p:cNvPr>
          <p:cNvSpPr>
            <a:spLocks noChangeArrowheads="1"/>
          </p:cNvSpPr>
          <p:nvPr/>
        </p:nvSpPr>
        <p:spPr bwMode="auto">
          <a:xfrm>
            <a:off x="609600" y="1371600"/>
            <a:ext cx="7924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Char char="•"/>
            </a:pPr>
            <a:r>
              <a:rPr lang="en-US" altLang="en-US" sz="2800">
                <a:latin typeface="Gabriola" panose="04040605051002020D02" pitchFamily="82" charset="0"/>
              </a:rPr>
              <a:t>With every collision, the electron loses momentum</a:t>
            </a:r>
          </a:p>
          <a:p>
            <a:pPr eaLnBrk="1" hangingPunct="1">
              <a:buFontTx/>
              <a:buChar char="•"/>
            </a:pPr>
            <a:endParaRPr lang="en-US" altLang="en-US" sz="2800">
              <a:latin typeface="Gabriola" panose="04040605051002020D02" pitchFamily="82" charset="0"/>
            </a:endParaRPr>
          </a:p>
          <a:p>
            <a:pPr eaLnBrk="1" hangingPunct="1">
              <a:buFontTx/>
              <a:buChar char="•"/>
            </a:pPr>
            <a:endParaRPr lang="en-US" altLang="en-US" sz="2800">
              <a:latin typeface="Gabriola" panose="04040605051002020D02" pitchFamily="82" charset="0"/>
            </a:endParaRPr>
          </a:p>
          <a:p>
            <a:pPr eaLnBrk="1" hangingPunct="1">
              <a:buFontTx/>
              <a:buChar char="•"/>
            </a:pPr>
            <a:r>
              <a:rPr lang="en-US" altLang="en-US" sz="2800">
                <a:latin typeface="Gabriola" panose="04040605051002020D02" pitchFamily="82" charset="0"/>
              </a:rPr>
              <a:t>Between collisions, the electron gains momentum</a:t>
            </a:r>
          </a:p>
          <a:p>
            <a:pPr algn="ctr" eaLnBrk="1" hangingPunct="1">
              <a:buFontTx/>
              <a:buNone/>
            </a:pPr>
            <a:r>
              <a:rPr lang="en-US" altLang="en-US" sz="2800" i="1">
                <a:latin typeface="Gabriola" panose="04040605051002020D02" pitchFamily="82" charset="0"/>
              </a:rPr>
              <a:t>–q </a:t>
            </a:r>
            <a:r>
              <a:rPr lang="en-US" altLang="en-US" sz="2800" b="1">
                <a:latin typeface="Gabriola" panose="04040605051002020D02" pitchFamily="82" charset="0"/>
              </a:rPr>
              <a:t>E </a:t>
            </a:r>
            <a:r>
              <a:rPr lang="en-US" altLang="en-US" sz="2800" i="1">
                <a:latin typeface="Gabriola" panose="04040605051002020D02" pitchFamily="82" charset="0"/>
              </a:rPr>
              <a:t>t</a:t>
            </a:r>
            <a:r>
              <a:rPr lang="en-US" altLang="en-US" sz="2800" baseline="-25000">
                <a:latin typeface="Gabriola" panose="04040605051002020D02" pitchFamily="82" charset="0"/>
              </a:rPr>
              <a:t>mn</a:t>
            </a:r>
          </a:p>
          <a:p>
            <a:pPr lvl="1" eaLnBrk="1" hangingPunct="1">
              <a:buFontTx/>
              <a:buNone/>
            </a:pPr>
            <a:endParaRPr lang="en-US" altLang="en-US" baseline="-25000">
              <a:latin typeface="Gabriola" panose="04040605051002020D02" pitchFamily="82" charset="0"/>
            </a:endParaRPr>
          </a:p>
          <a:p>
            <a:pPr lvl="1" algn="ctr" eaLnBrk="1" hangingPunct="1">
              <a:buFontTx/>
              <a:buNone/>
            </a:pPr>
            <a:r>
              <a:rPr lang="en-US" altLang="en-US" b="1" i="1">
                <a:latin typeface="Gabriola" panose="04040605051002020D02" pitchFamily="82" charset="0"/>
              </a:rPr>
              <a:t>t</a:t>
            </a:r>
            <a:r>
              <a:rPr lang="en-US" altLang="en-US" b="1" baseline="-25000">
                <a:latin typeface="Gabriola" panose="04040605051002020D02" pitchFamily="82" charset="0"/>
              </a:rPr>
              <a:t>mn</a:t>
            </a:r>
            <a:r>
              <a:rPr lang="en-US" altLang="en-US" sz="2400" b="1">
                <a:latin typeface="Gabriola" panose="04040605051002020D02" pitchFamily="82" charset="0"/>
              </a:rPr>
              <a:t> ≡ average time between electron scattering events</a:t>
            </a:r>
          </a:p>
        </p:txBody>
      </p:sp>
      <p:graphicFrame>
        <p:nvGraphicFramePr>
          <p:cNvPr id="16388" name="Object 4">
            <a:extLst>
              <a:ext uri="{FF2B5EF4-FFF2-40B4-BE49-F238E27FC236}">
                <a16:creationId xmlns:a16="http://schemas.microsoft.com/office/drawing/2014/main" id="{640C354B-9A27-8C13-F87E-5D700107F9B8}"/>
              </a:ext>
            </a:extLst>
          </p:cNvPr>
          <p:cNvGraphicFramePr>
            <a:graphicFrameLocks noChangeAspect="1"/>
          </p:cNvGraphicFramePr>
          <p:nvPr/>
        </p:nvGraphicFramePr>
        <p:xfrm>
          <a:off x="4022725" y="1906588"/>
          <a:ext cx="1042988" cy="684212"/>
        </p:xfrm>
        <a:graphic>
          <a:graphicData uri="http://schemas.openxmlformats.org/presentationml/2006/ole">
            <mc:AlternateContent xmlns:mc="http://schemas.openxmlformats.org/markup-compatibility/2006">
              <mc:Choice xmlns:v="urn:schemas-microsoft-com:vml" Requires="v">
                <p:oleObj spid="_x0000_s3073" name="Equation" r:id="rId3" imgW="368300" imgH="241300" progId="Equation.3">
                  <p:embed/>
                </p:oleObj>
              </mc:Choice>
              <mc:Fallback>
                <p:oleObj name="Equation" r:id="rId3" imgW="368300" imgH="241300" progId="Equation.3">
                  <p:embed/>
                  <p:pic>
                    <p:nvPicPr>
                      <p:cNvPr id="16388" name="Object 4">
                        <a:extLst>
                          <a:ext uri="{FF2B5EF4-FFF2-40B4-BE49-F238E27FC236}">
                            <a16:creationId xmlns:a16="http://schemas.microsoft.com/office/drawing/2014/main" id="{640C354B-9A27-8C13-F87E-5D700107F9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725" y="1906588"/>
                        <a:ext cx="1042988"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5" name="Content Placeholder 2">
            <a:extLst>
              <a:ext uri="{FF2B5EF4-FFF2-40B4-BE49-F238E27FC236}">
                <a16:creationId xmlns:a16="http://schemas.microsoft.com/office/drawing/2014/main" id="{8AA37D26-7BA3-B9B8-7494-D869DA30624A}"/>
              </a:ext>
            </a:extLst>
          </p:cNvPr>
          <p:cNvSpPr>
            <a:spLocks noGrp="1"/>
          </p:cNvSpPr>
          <p:nvPr>
            <p:ph idx="1"/>
          </p:nvPr>
        </p:nvSpPr>
        <p:spPr>
          <a:xfrm>
            <a:off x="762000" y="5257800"/>
            <a:ext cx="4724400" cy="457200"/>
          </a:xfrm>
        </p:spPr>
        <p:txBody>
          <a:bodyPr/>
          <a:lstStyle/>
          <a:p>
            <a:pPr marL="0" indent="0">
              <a:buFont typeface="Arial" panose="020B0604020202020204" pitchFamily="34" charset="0"/>
              <a:buNone/>
            </a:pPr>
            <a:r>
              <a:rPr lang="en-US" altLang="en-US" sz="2800">
                <a:latin typeface="Gabriola" panose="04040605051002020D02" pitchFamily="82" charset="0"/>
              </a:rPr>
              <a:t>Conservation of momentum </a:t>
            </a:r>
            <a:r>
              <a:rPr lang="en-US" altLang="en-US" sz="2800">
                <a:latin typeface="Gabriola" panose="04040605051002020D02" pitchFamily="82" charset="0"/>
                <a:sym typeface="Wingdings" panose="05000000000000000000" pitchFamily="2" charset="2"/>
              </a:rPr>
              <a:t> </a:t>
            </a:r>
            <a:endParaRPr lang="en-US" altLang="en-US" sz="2800">
              <a:latin typeface="Gabriola" panose="04040605051002020D02" pitchFamily="82" charset="0"/>
            </a:endParaRPr>
          </a:p>
        </p:txBody>
      </p:sp>
      <p:sp>
        <p:nvSpPr>
          <p:cNvPr id="12296" name="Text Box 4">
            <a:extLst>
              <a:ext uri="{FF2B5EF4-FFF2-40B4-BE49-F238E27FC236}">
                <a16:creationId xmlns:a16="http://schemas.microsoft.com/office/drawing/2014/main" id="{A385233E-2F53-F187-FD99-E55BE0325387}"/>
              </a:ext>
            </a:extLst>
          </p:cNvPr>
          <p:cNvSpPr txBox="1">
            <a:spLocks noChangeArrowheads="1"/>
          </p:cNvSpPr>
          <p:nvPr/>
        </p:nvSpPr>
        <p:spPr bwMode="auto">
          <a:xfrm>
            <a:off x="4267200" y="5224463"/>
            <a:ext cx="3175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t>|</a:t>
            </a:r>
            <a:r>
              <a:rPr lang="en-US" altLang="en-US" sz="2800" i="1"/>
              <a:t>m</a:t>
            </a:r>
            <a:r>
              <a:rPr lang="en-US" altLang="en-US" sz="2800" baseline="-25000"/>
              <a:t>n</a:t>
            </a:r>
            <a:r>
              <a:rPr lang="en-US" altLang="en-US" sz="2800"/>
              <a:t>*</a:t>
            </a:r>
            <a:r>
              <a:rPr lang="en-US" altLang="en-US" sz="2800" i="1"/>
              <a:t>v</a:t>
            </a:r>
            <a:r>
              <a:rPr lang="en-US" altLang="en-US" sz="2800" baseline="-25000"/>
              <a:t>dn</a:t>
            </a:r>
            <a:r>
              <a:rPr lang="en-US" altLang="en-US" sz="2800">
                <a:latin typeface="Arial" panose="020B0604020202020204" pitchFamily="34" charset="0"/>
              </a:rPr>
              <a:t> |</a:t>
            </a:r>
            <a:r>
              <a:rPr lang="en-US" altLang="en-US" sz="2800" baseline="-25000"/>
              <a:t> </a:t>
            </a:r>
            <a:r>
              <a:rPr lang="en-US" altLang="en-US" sz="2800"/>
              <a:t>= </a:t>
            </a:r>
            <a:r>
              <a:rPr lang="en-US" altLang="en-US" sz="2800">
                <a:latin typeface="Arial" panose="020B0604020202020204" pitchFamily="34" charset="0"/>
              </a:rPr>
              <a:t>| </a:t>
            </a:r>
            <a:r>
              <a:rPr lang="en-US" altLang="en-US" sz="2800" i="1"/>
              <a:t>q </a:t>
            </a:r>
            <a:r>
              <a:rPr lang="en-US" altLang="en-US" sz="2800" b="1">
                <a:latin typeface="Script MT Bold" panose="03040602040607080904" pitchFamily="66" charset="0"/>
              </a:rPr>
              <a:t>E </a:t>
            </a:r>
            <a:r>
              <a:rPr lang="en-US" altLang="en-US" sz="2800" i="1">
                <a:latin typeface="Symbol" panose="05050102010706020507" pitchFamily="18" charset="2"/>
              </a:rPr>
              <a:t>t</a:t>
            </a:r>
            <a:r>
              <a:rPr lang="en-US" altLang="en-US" sz="2800" baseline="-25000">
                <a:latin typeface="Arial" panose="020B0604020202020204" pitchFamily="34" charset="0"/>
              </a:rPr>
              <a:t>mn</a:t>
            </a:r>
            <a:r>
              <a:rPr lang="en-US" altLang="en-US" sz="2800">
                <a:latin typeface="Arial" panose="020B0604020202020204" pitchFamily="34" charset="0"/>
              </a:rPr>
              <a:t>|</a:t>
            </a:r>
            <a:endParaRPr lang="en-US" altLang="en-US" sz="2800" baseline="-25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build="p"/>
      <p:bldP spid="1229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6C2FF4A65BCA4C98CA0E5FCE415DB2" ma:contentTypeVersion="4" ma:contentTypeDescription="Create a new document." ma:contentTypeScope="" ma:versionID="ea602aa29029d417b8d18c21af9ecdb0">
  <xsd:schema xmlns:xsd="http://www.w3.org/2001/XMLSchema" xmlns:xs="http://www.w3.org/2001/XMLSchema" xmlns:p="http://schemas.microsoft.com/office/2006/metadata/properties" xmlns:ns2="58fe58fc-72d2-4402-86d5-224c40a3db1c" targetNamespace="http://schemas.microsoft.com/office/2006/metadata/properties" ma:root="true" ma:fieldsID="808c8ca2c768d626c28528b9d4e0bf56" ns2:_="">
    <xsd:import namespace="58fe58fc-72d2-4402-86d5-224c40a3db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fe58fc-72d2-4402-86d5-224c40a3db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FAB88A-92E4-4AAC-8F52-5C9934A819F6}">
  <ds:schemaRefs>
    <ds:schemaRef ds:uri="http://schemas.microsoft.com/sharepoint/v3/contenttype/forms"/>
  </ds:schemaRefs>
</ds:datastoreItem>
</file>

<file path=customXml/itemProps2.xml><?xml version="1.0" encoding="utf-8"?>
<ds:datastoreItem xmlns:ds="http://schemas.openxmlformats.org/officeDocument/2006/customXml" ds:itemID="{9CAFC092-6EBA-4875-88CC-A93234CB7EEB}">
  <ds:schemaRefs>
    <ds:schemaRef ds:uri="http://schemas.microsoft.com/office/2006/metadata/contentType"/>
    <ds:schemaRef ds:uri="http://schemas.microsoft.com/office/2006/metadata/properties/metaAttributes"/>
    <ds:schemaRef ds:uri="http://www.w3.org/2000/xmlns/"/>
    <ds:schemaRef ds:uri="http://www.w3.org/2001/XMLSchema"/>
    <ds:schemaRef ds:uri="58fe58fc-72d2-4402-86d5-224c40a3db1c"/>
  </ds:schemaRefs>
</ds:datastoreItem>
</file>

<file path=docProps/app.xml><?xml version="1.0" encoding="utf-8"?>
<Properties xmlns="http://schemas.openxmlformats.org/officeDocument/2006/extended-properties" xmlns:vt="http://schemas.openxmlformats.org/officeDocument/2006/docPropsVTypes">
  <TotalTime>1241</TotalTime>
  <Words>2131</Words>
  <Application>Microsoft Office PowerPoint</Application>
  <PresentationFormat>On-screen Show (4:3)</PresentationFormat>
  <Paragraphs>360</Paragraphs>
  <Slides>66</Slides>
  <Notes>2</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Office Theme</vt:lpstr>
      <vt:lpstr>1_Office Theme</vt:lpstr>
      <vt:lpstr>Module 3</vt:lpstr>
      <vt:lpstr>Mobile Charge Carriers in Semiconductors</vt:lpstr>
      <vt:lpstr>Electrons as Moving Particles</vt:lpstr>
      <vt:lpstr>Conductivity Effective Mass, m*</vt:lpstr>
      <vt:lpstr>Carrier Scattering</vt:lpstr>
      <vt:lpstr>Thermal Velocity, vth</vt:lpstr>
      <vt:lpstr>Carrier Drift</vt:lpstr>
      <vt:lpstr>Carrier Drift (Band Model)</vt:lpstr>
      <vt:lpstr>Electron Momentum</vt:lpstr>
      <vt:lpstr>Carrier Mobility m</vt:lpstr>
      <vt:lpstr>Example: Drift Velocity Calculation</vt:lpstr>
      <vt:lpstr>Mean Free Path</vt:lpstr>
      <vt:lpstr>Mechanisms of Carrier Scattering</vt:lpstr>
      <vt:lpstr>Impurity Ion Scattering</vt:lpstr>
      <vt:lpstr>Matthiessen's Rule</vt:lpstr>
      <vt:lpstr>Mobility Dependence on Doping</vt:lpstr>
      <vt:lpstr>Mobility Dependence on Temperature</vt:lpstr>
      <vt:lpstr>Hole Drift Current Density Jp,drift</vt:lpstr>
      <vt:lpstr>Conductivity and Resistivity</vt:lpstr>
      <vt:lpstr>Resistivity Dependence on Doping</vt:lpstr>
      <vt:lpstr>Electrical Resistance</vt:lpstr>
      <vt:lpstr>Example: Resistance Calculation</vt:lpstr>
      <vt:lpstr>Example: Dopant Compensation</vt:lpstr>
      <vt:lpstr>Example: T Dependence of r</vt:lpstr>
      <vt:lpstr>Summary of Charge carriers in Semiconductors</vt:lpstr>
      <vt:lpstr>Diffusion</vt:lpstr>
      <vt:lpstr>1-D Diffusion Example</vt:lpstr>
      <vt:lpstr>Diffusion Current</vt:lpstr>
      <vt:lpstr>Total Current</vt:lpstr>
      <vt:lpstr>Non-Uniformly-Doped Semiconductor</vt:lpstr>
      <vt:lpstr>Potential Difference due to n(x), p(x)</vt:lpstr>
      <vt:lpstr>Built-In Electric Field due to n(x), p(x)</vt:lpstr>
      <vt:lpstr>Einstein Relationship between D, m</vt:lpstr>
      <vt:lpstr>Example:  Diffusion Constant</vt:lpstr>
      <vt:lpstr>Quasi-Neutrality Approximation</vt:lpstr>
      <vt:lpstr>Generation and Recombination</vt:lpstr>
      <vt:lpstr> Generation Processes</vt:lpstr>
      <vt:lpstr> Recombination Processes</vt:lpstr>
      <vt:lpstr>Direct vs. Indirect Band Gap Materials</vt:lpstr>
      <vt:lpstr>Excess Carrier Concentrations</vt:lpstr>
      <vt:lpstr>Low-Level Injection</vt:lpstr>
      <vt:lpstr>Indirect Recombination Rate</vt:lpstr>
      <vt:lpstr>PowerPoint Presentation</vt:lpstr>
      <vt:lpstr>Minority Carrier (Recombination) Lifetime</vt:lpstr>
      <vt:lpstr>Relaxation to Equilibrium State</vt:lpstr>
      <vt:lpstr>Example:  Photoconductor</vt:lpstr>
      <vt:lpstr>PowerPoint Presentation</vt:lpstr>
      <vt:lpstr>Net Recombination Rate (General Case)</vt:lpstr>
      <vt:lpstr>Summary</vt:lpstr>
      <vt:lpstr>Summary (cont’d)</vt:lpstr>
      <vt:lpstr>Problem on Electron Mobility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tking</dc:creator>
  <cp:lastModifiedBy>Rahul Karthik S</cp:lastModifiedBy>
  <cp:revision>133</cp:revision>
  <dcterms:created xsi:type="dcterms:W3CDTF">2007-08-28T20:25:53Z</dcterms:created>
  <dcterms:modified xsi:type="dcterms:W3CDTF">2022-11-28T15:59:52Z</dcterms:modified>
</cp:coreProperties>
</file>