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5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6" r:id="rId7"/>
    <p:sldId id="30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3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‹#›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‹#›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‹#›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‹#›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‹#›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612" y="1137499"/>
            <a:ext cx="4314875" cy="99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753" y="3350342"/>
            <a:ext cx="86296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24542" y="3350342"/>
            <a:ext cx="1329054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‹#›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MXMDrs6ZmA&amp;t=456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5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478332"/>
            <a:ext cx="4483735" cy="529590"/>
            <a:chOff x="87743" y="478332"/>
            <a:chExt cx="4483735" cy="529590"/>
          </a:xfrm>
        </p:grpSpPr>
        <p:sp>
          <p:nvSpPr>
            <p:cNvPr id="3" name="object 3"/>
            <p:cNvSpPr/>
            <p:nvPr/>
          </p:nvSpPr>
          <p:spPr>
            <a:xfrm>
              <a:off x="87743" y="47833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541588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522752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7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3"/>
                  </a:lnTo>
                  <a:lnTo>
                    <a:pt x="14922" y="419206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7" y="434129"/>
                  </a:lnTo>
                  <a:lnTo>
                    <a:pt x="4401492" y="430121"/>
                  </a:lnTo>
                  <a:lnTo>
                    <a:pt x="4417644" y="419206"/>
                  </a:lnTo>
                  <a:lnTo>
                    <a:pt x="4428558" y="403053"/>
                  </a:lnTo>
                  <a:lnTo>
                    <a:pt x="4432567" y="38332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908" y="580921"/>
            <a:ext cx="30791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 smtClean="0"/>
              <a:t>ECE</a:t>
            </a:r>
            <a:r>
              <a:rPr lang="en-IN" spc="15" dirty="0" smtClean="0"/>
              <a:t>1004</a:t>
            </a:r>
            <a:r>
              <a:rPr spc="15" dirty="0" smtClean="0"/>
              <a:t> </a:t>
            </a:r>
            <a:r>
              <a:rPr lang="en-IN" spc="10" dirty="0" smtClean="0"/>
              <a:t>–</a:t>
            </a:r>
            <a:r>
              <a:rPr spc="10" dirty="0" smtClean="0"/>
              <a:t> Signal</a:t>
            </a:r>
            <a:r>
              <a:rPr lang="en-IN" spc="10" dirty="0" smtClean="0"/>
              <a:t>s and Systems</a:t>
            </a:r>
            <a:endParaRPr spc="15" dirty="0"/>
          </a:p>
        </p:txBody>
      </p:sp>
      <p:sp>
        <p:nvSpPr>
          <p:cNvPr id="7" name="object 7"/>
          <p:cNvSpPr txBox="1"/>
          <p:nvPr/>
        </p:nvSpPr>
        <p:spPr>
          <a:xfrm>
            <a:off x="513080" y="1166976"/>
            <a:ext cx="3582035" cy="13708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10" dirty="0" smtClean="0">
                <a:latin typeface="LM Sans 10"/>
                <a:cs typeface="LM Sans 10"/>
              </a:rPr>
              <a:t>Dr</a:t>
            </a:r>
            <a:r>
              <a:rPr lang="en-US" sz="1100" b="1" spc="-10" dirty="0" smtClean="0">
                <a:latin typeface="LM Sans 10"/>
                <a:cs typeface="LM Sans 10"/>
              </a:rPr>
              <a:t>.</a:t>
            </a:r>
            <a:r>
              <a:rPr sz="1100" b="1" spc="-10" dirty="0" smtClean="0">
                <a:latin typeface="LM Sans 10"/>
                <a:cs typeface="LM Sans 10"/>
              </a:rPr>
              <a:t> </a:t>
            </a:r>
            <a:r>
              <a:rPr lang="en-US" sz="1100" b="1" spc="-10" dirty="0" smtClean="0">
                <a:latin typeface="LM Sans 10"/>
                <a:cs typeface="LM Sans 10"/>
              </a:rPr>
              <a:t>Florence Gnana Poovathy J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 dirty="0">
              <a:latin typeface="LM Sans 10"/>
              <a:cs typeface="LM Sans 10"/>
            </a:endParaRPr>
          </a:p>
          <a:p>
            <a:pPr marL="35560" algn="ctr">
              <a:lnSpc>
                <a:spcPts val="1415"/>
              </a:lnSpc>
            </a:pPr>
            <a:r>
              <a:rPr sz="1200" spc="-5" dirty="0">
                <a:latin typeface="LM Sans 12"/>
                <a:cs typeface="LM Sans 12"/>
              </a:rPr>
              <a:t>Assistant </a:t>
            </a:r>
            <a:r>
              <a:rPr sz="1200" spc="-10" dirty="0">
                <a:latin typeface="LM Sans 12"/>
                <a:cs typeface="LM Sans 12"/>
              </a:rPr>
              <a:t>Professor</a:t>
            </a:r>
            <a:r>
              <a:rPr sz="1200" spc="-5" dirty="0">
                <a:latin typeface="LM Sans 12"/>
                <a:cs typeface="LM Sans 12"/>
              </a:rPr>
              <a:t> </a:t>
            </a:r>
            <a:r>
              <a:rPr sz="1200" spc="-10" dirty="0">
                <a:latin typeface="LM Sans 12"/>
                <a:cs typeface="LM Sans 12"/>
              </a:rPr>
              <a:t>(Senior)</a:t>
            </a:r>
            <a:endParaRPr sz="1200" dirty="0">
              <a:latin typeface="LM Sans 12"/>
              <a:cs typeface="LM Sans 12"/>
            </a:endParaRPr>
          </a:p>
          <a:p>
            <a:pPr algn="ctr">
              <a:lnSpc>
                <a:spcPts val="1415"/>
              </a:lnSpc>
            </a:pPr>
            <a:r>
              <a:rPr sz="1200" dirty="0">
                <a:latin typeface="LM Sans 12"/>
                <a:cs typeface="LM Sans 12"/>
              </a:rPr>
              <a:t>School </a:t>
            </a:r>
            <a:r>
              <a:rPr sz="1200" spc="-5" dirty="0">
                <a:latin typeface="LM Sans 12"/>
                <a:cs typeface="LM Sans 12"/>
              </a:rPr>
              <a:t>of Electronics Engineering (SENSE</a:t>
            </a:r>
            <a:r>
              <a:rPr sz="1200" spc="-5" dirty="0" smtClean="0">
                <a:latin typeface="LM Sans 12"/>
                <a:cs typeface="LM Sans 12"/>
              </a:rPr>
              <a:t>)</a:t>
            </a:r>
            <a:r>
              <a:rPr sz="1200" spc="25" dirty="0" smtClean="0">
                <a:latin typeface="LM Sans 12"/>
                <a:cs typeface="LM Sans 12"/>
              </a:rPr>
              <a:t> </a:t>
            </a:r>
            <a:endParaRPr lang="en-US" sz="1200" spc="25" dirty="0" smtClean="0">
              <a:latin typeface="LM Sans 12"/>
              <a:cs typeface="LM Sans 12"/>
            </a:endParaRPr>
          </a:p>
          <a:p>
            <a:pPr algn="ctr">
              <a:lnSpc>
                <a:spcPts val="1415"/>
              </a:lnSpc>
            </a:pPr>
            <a:r>
              <a:rPr sz="1200" spc="-5" dirty="0" smtClean="0">
                <a:latin typeface="LM Sans 12"/>
                <a:cs typeface="LM Sans 12"/>
              </a:rPr>
              <a:t>VIT-Chennai</a:t>
            </a:r>
            <a:endParaRPr sz="1200" dirty="0">
              <a:latin typeface="LM Sans 12"/>
              <a:cs typeface="LM Sans 12"/>
            </a:endParaRPr>
          </a:p>
          <a:p>
            <a:pPr algn="ctr">
              <a:lnSpc>
                <a:spcPct val="100000"/>
              </a:lnSpc>
            </a:pPr>
            <a:endParaRPr sz="1200" dirty="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 dirty="0">
              <a:latin typeface="LM Sans 12"/>
              <a:cs typeface="LM Sans 12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IN" sz="1100" b="1" spc="-10" dirty="0" smtClean="0">
                <a:latin typeface="LM Sans 10"/>
                <a:cs typeface="LM Sans 10"/>
              </a:rPr>
              <a:t>Fall</a:t>
            </a:r>
            <a:r>
              <a:rPr sz="1100" b="1" spc="-10" dirty="0" smtClean="0">
                <a:latin typeface="LM Sans 10"/>
                <a:cs typeface="LM Sans 10"/>
              </a:rPr>
              <a:t> </a:t>
            </a:r>
            <a:r>
              <a:rPr sz="1100" b="1" spc="-5" dirty="0" smtClean="0">
                <a:latin typeface="LM Sans 10"/>
                <a:cs typeface="LM Sans 10"/>
              </a:rPr>
              <a:t>202</a:t>
            </a:r>
            <a:r>
              <a:rPr lang="en-IN" sz="1100" b="1" spc="-5" dirty="0" smtClean="0">
                <a:latin typeface="LM Sans 10"/>
                <a:cs typeface="LM Sans 10"/>
              </a:rPr>
              <a:t>2</a:t>
            </a:r>
            <a:r>
              <a:rPr sz="1100" b="1" spc="-5" dirty="0" smtClean="0">
                <a:latin typeface="LM Sans 10"/>
                <a:cs typeface="LM Sans 10"/>
              </a:rPr>
              <a:t>-202</a:t>
            </a:r>
            <a:r>
              <a:rPr lang="en-IN" sz="1100" b="1" spc="-5" dirty="0" smtClean="0">
                <a:latin typeface="LM Sans 10"/>
                <a:cs typeface="LM Sans 10"/>
              </a:rPr>
              <a:t>3</a:t>
            </a:r>
            <a:r>
              <a:rPr sz="1100" b="1" spc="-5" dirty="0" smtClean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Semester</a:t>
            </a:r>
            <a:endParaRPr sz="1100" dirty="0">
              <a:latin typeface="LM Sans 10"/>
              <a:cs typeface="LM Sans 1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1292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52003"/>
            <a:ext cx="41217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Example </a:t>
            </a:r>
            <a:r>
              <a:rPr sz="1100" spc="-5" dirty="0">
                <a:latin typeface="LM Sans 10"/>
                <a:cs typeface="LM Sans 10"/>
              </a:rPr>
              <a:t>1.1: </a:t>
            </a:r>
            <a:r>
              <a:rPr sz="1100" spc="-10" dirty="0">
                <a:latin typeface="LM Sans 10"/>
                <a:cs typeface="LM Sans 10"/>
              </a:rPr>
              <a:t>Sketch </a:t>
            </a:r>
            <a:r>
              <a:rPr sz="1100" spc="-5" dirty="0">
                <a:latin typeface="LM Sans 10"/>
                <a:cs typeface="LM Sans 10"/>
              </a:rPr>
              <a:t>the </a:t>
            </a:r>
            <a:r>
              <a:rPr sz="1100" spc="-15" dirty="0">
                <a:latin typeface="LM Sans 10"/>
                <a:cs typeface="LM Sans 10"/>
              </a:rPr>
              <a:t>waveforms </a:t>
            </a:r>
            <a:r>
              <a:rPr sz="1100" spc="-5" dirty="0">
                <a:latin typeface="LM Sans 10"/>
                <a:cs typeface="LM Sans 10"/>
              </a:rPr>
              <a:t>of the </a:t>
            </a:r>
            <a:r>
              <a:rPr sz="1100" spc="-10" dirty="0">
                <a:latin typeface="LM Sans 10"/>
                <a:cs typeface="LM Sans 10"/>
              </a:rPr>
              <a:t>CT </a:t>
            </a: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spc="-10" dirty="0">
                <a:latin typeface="LM Sans 10"/>
                <a:cs typeface="LM Sans 10"/>
              </a:rPr>
              <a:t>and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DT 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35" y="1360405"/>
            <a:ext cx="3631198" cy="842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5895" y="2388900"/>
            <a:ext cx="2273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3:</a:t>
            </a:r>
            <a:r>
              <a:rPr sz="1000" spc="-10" dirty="0">
                <a:latin typeface="LM Sans 10"/>
                <a:cs typeface="LM Sans 10"/>
              </a:rPr>
              <a:t>Waveforms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CT </a:t>
            </a:r>
            <a:r>
              <a:rPr sz="1000" spc="-5" dirty="0">
                <a:latin typeface="LM Sans 10"/>
                <a:cs typeface="LM Sans 10"/>
              </a:rPr>
              <a:t>and DT signals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10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81960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017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482356"/>
            <a:ext cx="430530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LM Sans 10"/>
                <a:cs typeface="LM Sans 10"/>
              </a:rPr>
              <a:t>Continuous-value signal </a:t>
            </a:r>
            <a:r>
              <a:rPr sz="1100" b="1" spc="-5" dirty="0">
                <a:latin typeface="LM Sans 10"/>
                <a:cs typeface="LM Sans 10"/>
              </a:rPr>
              <a:t>versus discrete-value signal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LM Sans 10"/>
                <a:cs typeface="LM Sans 10"/>
              </a:rPr>
              <a:t>Continuous-Value </a:t>
            </a:r>
            <a:r>
              <a:rPr sz="1100" spc="-5" dirty="0">
                <a:latin typeface="LM Sans 10"/>
                <a:cs typeface="LM Sans 10"/>
              </a:rPr>
              <a:t>Signal: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whose amplitude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15" dirty="0">
                <a:latin typeface="LM Sans 10"/>
                <a:cs typeface="LM Sans 10"/>
              </a:rPr>
              <a:t>take </a:t>
            </a:r>
            <a:r>
              <a:rPr sz="1100" spc="-10" dirty="0">
                <a:latin typeface="LM Sans 10"/>
                <a:cs typeface="LM Sans 10"/>
              </a:rPr>
              <a:t>on  any </a:t>
            </a:r>
            <a:r>
              <a:rPr sz="1100" spc="-5" dirty="0">
                <a:latin typeface="LM Sans 10"/>
                <a:cs typeface="LM Sans 10"/>
              </a:rPr>
              <a:t>value</a:t>
            </a:r>
            <a:endParaRPr sz="1100">
              <a:latin typeface="LM Sans 10"/>
              <a:cs typeface="LM Sans 10"/>
            </a:endParaRPr>
          </a:p>
          <a:p>
            <a:pPr marL="289560" marR="18351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Discrete-Value </a:t>
            </a:r>
            <a:r>
              <a:rPr sz="1100" spc="-5" dirty="0">
                <a:latin typeface="LM Sans 10"/>
                <a:cs typeface="LM Sans 10"/>
              </a:rPr>
              <a:t>Signal: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i="1" spc="-5" dirty="0">
                <a:latin typeface="LM Sans 10"/>
                <a:cs typeface="LM Sans 10"/>
              </a:rPr>
              <a:t>y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whose amplitude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-15" dirty="0">
                <a:latin typeface="LM Sans 10"/>
                <a:cs typeface="LM Sans 10"/>
              </a:rPr>
              <a:t>take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on  </a:t>
            </a:r>
            <a:r>
              <a:rPr sz="1100" spc="-5" dirty="0">
                <a:latin typeface="LM Sans 10"/>
                <a:cs typeface="LM Sans 10"/>
              </a:rPr>
              <a:t>only </a:t>
            </a:r>
            <a:r>
              <a:rPr sz="1100" spc="-10" dirty="0">
                <a:latin typeface="LM Sans 10"/>
                <a:cs typeface="LM Sans 10"/>
              </a:rPr>
              <a:t>a finite </a:t>
            </a:r>
            <a:r>
              <a:rPr sz="1100" spc="-5" dirty="0">
                <a:latin typeface="LM Sans 10"/>
                <a:cs typeface="LM Sans 10"/>
              </a:rPr>
              <a:t>number of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values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0570" y="1732808"/>
            <a:ext cx="3310932" cy="798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1547" y="2727698"/>
            <a:ext cx="28619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4:</a:t>
            </a:r>
            <a:r>
              <a:rPr sz="1000" spc="-10" dirty="0">
                <a:latin typeface="LM Sans 10"/>
                <a:cs typeface="LM Sans 10"/>
              </a:rPr>
              <a:t>Continuous-value </a:t>
            </a:r>
            <a:r>
              <a:rPr sz="1000" spc="-5" dirty="0">
                <a:latin typeface="LM Sans 10"/>
                <a:cs typeface="LM Sans 10"/>
              </a:rPr>
              <a:t>versus discrete-value</a:t>
            </a:r>
            <a:r>
              <a:rPr sz="1000" spc="5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signal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11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92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81960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017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" y="482356"/>
            <a:ext cx="410845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b="1" spc="-5" dirty="0">
                <a:latin typeface="LM Sans 10"/>
                <a:cs typeface="LM Sans 10"/>
              </a:rPr>
              <a:t>Deterministic </a:t>
            </a:r>
            <a:r>
              <a:rPr sz="1100" b="1" spc="-10" dirty="0">
                <a:latin typeface="LM Sans 10"/>
                <a:cs typeface="LM Sans 10"/>
              </a:rPr>
              <a:t>signal </a:t>
            </a:r>
            <a:r>
              <a:rPr sz="1100" b="1" spc="-5" dirty="0">
                <a:latin typeface="LM Sans 10"/>
                <a:cs typeface="LM Sans 10"/>
              </a:rPr>
              <a:t>versus randon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signal</a:t>
            </a:r>
            <a:endParaRPr sz="1100">
              <a:latin typeface="LM Sans 10"/>
              <a:cs typeface="LM Sans 10"/>
            </a:endParaRPr>
          </a:p>
          <a:p>
            <a:pPr marL="314960" marR="304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Deterministic </a:t>
            </a:r>
            <a:r>
              <a:rPr sz="1100" spc="-10" dirty="0">
                <a:latin typeface="LM Sans 10"/>
                <a:cs typeface="LM Sans 10"/>
              </a:rPr>
              <a:t>Signal: A </a:t>
            </a: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5" dirty="0">
                <a:latin typeface="LM Sans 10"/>
                <a:cs typeface="LM Sans 10"/>
              </a:rPr>
              <a:t>mathematically  modeled explicitly as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function of time,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i.e.,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sin(2</a:t>
            </a:r>
            <a:r>
              <a:rPr sz="1100" i="1" dirty="0">
                <a:latin typeface="Verdana"/>
                <a:cs typeface="Verdana"/>
              </a:rPr>
              <a:t>π</a:t>
            </a:r>
            <a:r>
              <a:rPr sz="1100" i="1" dirty="0">
                <a:latin typeface="LM Sans 10"/>
                <a:cs typeface="LM Sans 10"/>
              </a:rPr>
              <a:t>f</a:t>
            </a:r>
            <a:r>
              <a:rPr sz="1200" baseline="-10416" dirty="0">
                <a:latin typeface="LM Sans 8"/>
                <a:cs typeface="LM Sans 8"/>
              </a:rPr>
              <a:t>0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14960" marR="25717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Random </a:t>
            </a:r>
            <a:r>
              <a:rPr sz="1100" spc="-5" dirty="0">
                <a:latin typeface="LM Sans 10"/>
                <a:cs typeface="LM Sans 10"/>
              </a:rPr>
              <a:t>Signal: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i="1" spc="-5" dirty="0">
                <a:latin typeface="LM Sans 10"/>
                <a:cs typeface="LM Sans 10"/>
              </a:rPr>
              <a:t>y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that is </a:t>
            </a:r>
            <a:r>
              <a:rPr sz="1100" spc="-15" dirty="0">
                <a:latin typeface="LM Sans 10"/>
                <a:cs typeface="LM Sans 10"/>
              </a:rPr>
              <a:t>known </a:t>
            </a:r>
            <a:r>
              <a:rPr sz="1100" spc="-5" dirty="0">
                <a:latin typeface="LM Sans 10"/>
                <a:cs typeface="LM Sans 10"/>
              </a:rPr>
              <a:t>only in terms</a:t>
            </a:r>
            <a:r>
              <a:rPr sz="1100" spc="-1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  </a:t>
            </a:r>
            <a:r>
              <a:rPr sz="1100" spc="-10" dirty="0">
                <a:latin typeface="LM Sans 10"/>
                <a:cs typeface="LM Sans 10"/>
              </a:rPr>
              <a:t>probabilistic </a:t>
            </a:r>
            <a:r>
              <a:rPr sz="1100" spc="-5" dirty="0">
                <a:latin typeface="LM Sans 10"/>
                <a:cs typeface="LM Sans 10"/>
              </a:rPr>
              <a:t>description, i.e., noise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274" y="1762160"/>
            <a:ext cx="3316803" cy="815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3027" y="2727698"/>
            <a:ext cx="23393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5:</a:t>
            </a:r>
            <a:r>
              <a:rPr sz="1000" spc="-5" dirty="0">
                <a:latin typeface="LM Sans 10"/>
                <a:cs typeface="LM Sans 10"/>
              </a:rPr>
              <a:t>Deterministic versus random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signal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12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03455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86227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07231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" y="525015"/>
            <a:ext cx="4407535" cy="828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LM Sans 10"/>
                <a:cs typeface="LM Sans 10"/>
              </a:rPr>
              <a:t>Even </a:t>
            </a:r>
            <a:r>
              <a:rPr sz="1100" b="1" spc="-5" dirty="0">
                <a:latin typeface="LM Sans 10"/>
                <a:cs typeface="LM Sans 10"/>
              </a:rPr>
              <a:t>signal versus </a:t>
            </a:r>
            <a:r>
              <a:rPr sz="1100" b="1" dirty="0">
                <a:latin typeface="LM Sans 10"/>
                <a:cs typeface="LM Sans 10"/>
              </a:rPr>
              <a:t>odd</a:t>
            </a:r>
            <a:r>
              <a:rPr sz="1100" b="1" spc="-5" dirty="0">
                <a:latin typeface="LM Sans 10"/>
                <a:cs typeface="LM Sans 10"/>
              </a:rPr>
              <a:t> signal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LM Sans 10"/>
                <a:cs typeface="LM Sans 10"/>
              </a:rPr>
              <a:t>Even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Signal: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e</a:t>
            </a:r>
            <a:r>
              <a:rPr sz="1200" i="1" spc="-270" baseline="-10416" dirty="0">
                <a:latin typeface="LM Sans 8"/>
                <a:cs typeface="LM Sans 8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that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satisfies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condition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e</a:t>
            </a:r>
            <a:r>
              <a:rPr sz="1200" i="1" spc="-270" baseline="-10416" dirty="0">
                <a:latin typeface="LM Sans 8"/>
                <a:cs typeface="LM Sans 8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e</a:t>
            </a:r>
            <a:r>
              <a:rPr sz="1200" i="1" spc="-270" baseline="-10416" dirty="0">
                <a:latin typeface="LM Sans 8"/>
                <a:cs typeface="LM Sans 8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DejaVu Sans Condensed"/>
                <a:cs typeface="DejaVu Sans Condensed"/>
              </a:rPr>
              <a:t>−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LM Sans 10"/>
                <a:cs typeface="LM Sans 10"/>
              </a:rPr>
              <a:t>Odd </a:t>
            </a:r>
            <a:r>
              <a:rPr sz="1100" spc="-5" dirty="0">
                <a:latin typeface="LM Sans 10"/>
                <a:cs typeface="LM Sans 10"/>
              </a:rPr>
              <a:t>Signal: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o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that satisfies the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condition</a:t>
            </a:r>
            <a:endParaRPr sz="1100">
              <a:latin typeface="LM Sans 10"/>
              <a:cs typeface="LM Sans 10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o</a:t>
            </a:r>
            <a:r>
              <a:rPr sz="1200" i="1" spc="-284" baseline="-10416" dirty="0">
                <a:latin typeface="LM Sans 8"/>
                <a:cs typeface="LM Sans 8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dirty="0">
                <a:latin typeface="DejaVu Sans Condensed"/>
                <a:cs typeface="DejaVu Sans Condensed"/>
              </a:rPr>
              <a:t>−</a:t>
            </a:r>
            <a:r>
              <a:rPr sz="1100" i="1" dirty="0">
                <a:latin typeface="LM Sans 10"/>
                <a:cs typeface="LM Sans 10"/>
              </a:rPr>
              <a:t>x</a:t>
            </a:r>
            <a:r>
              <a:rPr sz="1200" i="1" baseline="-10416" dirty="0">
                <a:latin typeface="LM Sans 8"/>
                <a:cs typeface="LM Sans 8"/>
              </a:rPr>
              <a:t>o</a:t>
            </a:r>
            <a:r>
              <a:rPr sz="1200" i="1" spc="-277" baseline="-10416" dirty="0">
                <a:latin typeface="LM Sans 8"/>
                <a:cs typeface="LM Sans 8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DejaVu Sans Condensed"/>
                <a:cs typeface="DejaVu Sans Condensed"/>
              </a:rPr>
              <a:t>−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4260" y="1660007"/>
            <a:ext cx="3488676" cy="84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35671" y="2663703"/>
            <a:ext cx="1694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6:</a:t>
            </a:r>
            <a:r>
              <a:rPr sz="1000" spc="-5" dirty="0">
                <a:latin typeface="LM Sans 10"/>
                <a:cs typeface="LM Sans 10"/>
              </a:rPr>
              <a:t>Even versus </a:t>
            </a:r>
            <a:r>
              <a:rPr sz="1000" spc="5" dirty="0">
                <a:latin typeface="LM Sans 10"/>
                <a:cs typeface="LM Sans 10"/>
              </a:rPr>
              <a:t>odd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signal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13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52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44" y="420254"/>
            <a:ext cx="43478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LM Sans 10"/>
                <a:cs typeface="LM Sans 10"/>
              </a:rPr>
              <a:t>Any </a:t>
            </a:r>
            <a:r>
              <a:rPr sz="1100" spc="-5" dirty="0">
                <a:latin typeface="LM Sans 10"/>
                <a:cs typeface="LM Sans 10"/>
              </a:rPr>
              <a:t>deterministic signal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expressed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-10" dirty="0">
                <a:latin typeface="LM Sans 10"/>
                <a:cs typeface="LM Sans 10"/>
              </a:rPr>
              <a:t>a sum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even signal  </a:t>
            </a:r>
            <a:r>
              <a:rPr sz="1100" spc="-10" dirty="0">
                <a:latin typeface="LM Sans 10"/>
                <a:cs typeface="LM Sans 10"/>
              </a:rPr>
              <a:t>and 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odd</a:t>
            </a:r>
            <a:r>
              <a:rPr sz="1100" spc="-5" dirty="0">
                <a:latin typeface="LM Sans 10"/>
                <a:cs typeface="LM Sans 10"/>
              </a:rPr>
              <a:t> signal:</a:t>
            </a:r>
            <a:r>
              <a:rPr sz="1100" spc="1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e</a:t>
            </a:r>
            <a:r>
              <a:rPr sz="1200" i="1" spc="-270" baseline="-10416" dirty="0">
                <a:latin typeface="LM Sans 8"/>
                <a:cs typeface="LM Sans 8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o</a:t>
            </a:r>
            <a:r>
              <a:rPr sz="1200" i="1" spc="-277" baseline="-10416" dirty="0">
                <a:latin typeface="LM Sans 8"/>
                <a:cs typeface="LM Sans 8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where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59" y="1021459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e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638" y="869618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638" y="105839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865" y="963344"/>
            <a:ext cx="1461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1990" algn="l"/>
              </a:tabLst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114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DejaVu Sans Condensed"/>
                <a:cs typeface="DejaVu Sans Condensed"/>
              </a:rPr>
              <a:t>−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093" y="809560"/>
            <a:ext cx="9759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70585" algn="l"/>
              </a:tabLst>
            </a:pPr>
            <a:r>
              <a:rPr sz="1100" spc="420" dirty="0">
                <a:latin typeface="Arial"/>
                <a:cs typeface="Arial"/>
              </a:rPr>
              <a:t>,	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1183" y="10214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o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5688" y="869618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5688" y="105839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3612" y="963344"/>
            <a:ext cx="1447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5920" algn="l"/>
                <a:tab pos="1050925" algn="l"/>
              </a:tabLst>
            </a:pPr>
            <a:r>
              <a:rPr sz="1100" spc="-10" dirty="0">
                <a:latin typeface="LM Sans 10"/>
                <a:cs typeface="LM Sans 10"/>
              </a:rPr>
              <a:t>and	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15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9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0143" y="809560"/>
            <a:ext cx="9759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70585" algn="l"/>
              </a:tabLst>
            </a:pPr>
            <a:r>
              <a:rPr sz="1100" spc="420" dirty="0">
                <a:latin typeface="Arial"/>
                <a:cs typeface="Arial"/>
              </a:rPr>
              <a:t>,	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6225" y="963344"/>
            <a:ext cx="846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5955" algn="l"/>
              </a:tabLst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70" dirty="0">
                <a:latin typeface="LM Sans 10"/>
                <a:cs typeface="LM Sans 10"/>
              </a:rPr>
              <a:t>t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(1)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44" y="1522589"/>
            <a:ext cx="4352290" cy="1757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Example</a:t>
            </a:r>
            <a:r>
              <a:rPr sz="1100" spc="-5" dirty="0">
                <a:latin typeface="LM Sans 10"/>
                <a:cs typeface="LM Sans 10"/>
              </a:rPr>
              <a:t> 1.2: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Show</a:t>
            </a:r>
            <a:r>
              <a:rPr sz="1100" spc="-5" dirty="0">
                <a:latin typeface="LM Sans 10"/>
                <a:cs typeface="LM Sans 10"/>
              </a:rPr>
              <a:t> that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sin(2</a:t>
            </a:r>
            <a:r>
              <a:rPr sz="1100" i="1" dirty="0">
                <a:latin typeface="Verdana"/>
                <a:cs typeface="Verdana"/>
              </a:rPr>
              <a:t>π</a:t>
            </a:r>
            <a:r>
              <a:rPr sz="1100" i="1" dirty="0">
                <a:latin typeface="LM Sans 10"/>
                <a:cs typeface="LM Sans 10"/>
              </a:rPr>
              <a:t>f</a:t>
            </a:r>
            <a:r>
              <a:rPr sz="1200" baseline="-10416" dirty="0">
                <a:latin typeface="LM Sans 8"/>
                <a:cs typeface="LM Sans 8"/>
              </a:rPr>
              <a:t>0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is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odd</a:t>
            </a:r>
            <a:r>
              <a:rPr sz="1100" spc="-5" dirty="0">
                <a:latin typeface="LM Sans 10"/>
                <a:cs typeface="LM Sans 10"/>
              </a:rPr>
              <a:t> signal</a:t>
            </a:r>
            <a:endParaRPr sz="1100">
              <a:latin typeface="LM Sans 10"/>
              <a:cs typeface="LM Sans 10"/>
            </a:endParaRPr>
          </a:p>
          <a:p>
            <a:pPr marL="220345" marR="1798320" indent="337820">
              <a:lnSpc>
                <a:spcPct val="125299"/>
              </a:lnSpc>
              <a:spcBef>
                <a:spcPts val="795"/>
              </a:spcBef>
              <a:tabLst>
                <a:tab pos="1034415" algn="l"/>
              </a:tabLst>
            </a:pPr>
            <a:r>
              <a:rPr sz="1100" spc="-10" dirty="0">
                <a:latin typeface="LM Sans 10"/>
                <a:cs typeface="LM Sans 10"/>
              </a:rPr>
              <a:t>Given	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sin(2</a:t>
            </a:r>
            <a:r>
              <a:rPr sz="1100" i="1" dirty="0">
                <a:latin typeface="Verdana"/>
                <a:cs typeface="Verdana"/>
              </a:rPr>
              <a:t>π</a:t>
            </a:r>
            <a:r>
              <a:rPr sz="1100" i="1" dirty="0">
                <a:latin typeface="LM Sans 10"/>
                <a:cs typeface="LM Sans 10"/>
              </a:rPr>
              <a:t>f</a:t>
            </a:r>
            <a:r>
              <a:rPr sz="1200" baseline="-10416" dirty="0">
                <a:latin typeface="LM Sans 8"/>
                <a:cs typeface="LM Sans 8"/>
              </a:rPr>
              <a:t>0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  </a:t>
            </a:r>
            <a:r>
              <a:rPr sz="1100" spc="-10" dirty="0">
                <a:latin typeface="LM Sans 10"/>
                <a:cs typeface="LM Sans 10"/>
              </a:rPr>
              <a:t>Therefore,</a:t>
            </a:r>
            <a:r>
              <a:rPr sz="1100" spc="1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DejaVu Sans Condensed"/>
                <a:cs typeface="DejaVu Sans Condensed"/>
              </a:rPr>
              <a:t>−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sin(2</a:t>
            </a:r>
            <a:r>
              <a:rPr sz="1100" i="1" spc="-10" dirty="0">
                <a:latin typeface="Verdana"/>
                <a:cs typeface="Verdana"/>
              </a:rPr>
              <a:t>π</a:t>
            </a:r>
            <a:r>
              <a:rPr sz="1100" i="1" spc="-10" dirty="0">
                <a:latin typeface="LM Sans 10"/>
                <a:cs typeface="LM Sans 10"/>
              </a:rPr>
              <a:t>f</a:t>
            </a:r>
            <a:r>
              <a:rPr sz="1200" spc="-15" baseline="-10416" dirty="0">
                <a:latin typeface="LM Sans 8"/>
                <a:cs typeface="LM Sans 8"/>
              </a:rPr>
              <a:t>0</a:t>
            </a:r>
            <a:r>
              <a:rPr sz="1200" baseline="-10416" dirty="0">
                <a:latin typeface="LM Sans 8"/>
                <a:cs typeface="LM Sans 8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15" dirty="0">
                <a:latin typeface="LM Sans 10"/>
                <a:cs typeface="LM Sans 10"/>
              </a:rPr>
              <a:t>t</a:t>
            </a:r>
            <a:r>
              <a:rPr sz="1100" spc="15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  <a:p>
            <a:pPr marL="1317625">
              <a:lnSpc>
                <a:spcPct val="100000"/>
              </a:lnSpc>
              <a:spcBef>
                <a:spcPts val="740"/>
              </a:spcBef>
              <a:tabLst>
                <a:tab pos="2814955" algn="l"/>
              </a:tabLst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70" dirty="0">
                <a:latin typeface="DejaVu Sans Condensed"/>
                <a:cs typeface="DejaVu Sans Condensed"/>
              </a:rPr>
              <a:t> </a:t>
            </a:r>
            <a:r>
              <a:rPr sz="1650" spc="630" baseline="60606" dirty="0">
                <a:latin typeface="Arial"/>
                <a:cs typeface="Arial"/>
              </a:rPr>
              <a:t>,</a:t>
            </a:r>
            <a:r>
              <a:rPr sz="1650" spc="-89" baseline="60606" dirty="0">
                <a:latin typeface="Arial"/>
                <a:cs typeface="Arial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spc="40" dirty="0">
                <a:latin typeface="LM Sans 10"/>
                <a:cs typeface="LM Sans 10"/>
              </a:rPr>
              <a:t>sin(2</a:t>
            </a:r>
            <a:r>
              <a:rPr sz="1100" i="1" spc="40" dirty="0">
                <a:latin typeface="Verdana"/>
                <a:cs typeface="Verdana"/>
              </a:rPr>
              <a:t>π</a:t>
            </a:r>
            <a:r>
              <a:rPr sz="1100" i="1" spc="40" dirty="0">
                <a:latin typeface="LM Sans 10"/>
                <a:cs typeface="LM Sans 10"/>
              </a:rPr>
              <a:t>f</a:t>
            </a:r>
            <a:r>
              <a:rPr sz="1200" spc="60" baseline="-10416" dirty="0">
                <a:latin typeface="LM Sans 8"/>
                <a:cs typeface="LM Sans 8"/>
              </a:rPr>
              <a:t>0</a:t>
            </a:r>
            <a:r>
              <a:rPr sz="1100" i="1" spc="40" dirty="0">
                <a:latin typeface="LM Sans 10"/>
                <a:cs typeface="LM Sans 10"/>
              </a:rPr>
              <a:t>t</a:t>
            </a:r>
            <a:r>
              <a:rPr sz="1100" spc="40" dirty="0">
                <a:latin typeface="LM Sans 10"/>
                <a:cs typeface="LM Sans 10"/>
              </a:rPr>
              <a:t>)</a:t>
            </a:r>
            <a:r>
              <a:rPr sz="1650" spc="60" baseline="60606" dirty="0">
                <a:latin typeface="Arial"/>
                <a:cs typeface="Arial"/>
              </a:rPr>
              <a:t>,	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since </a:t>
            </a:r>
            <a:r>
              <a:rPr sz="1100" spc="-25" dirty="0">
                <a:solidFill>
                  <a:srgbClr val="0000FF"/>
                </a:solidFill>
                <a:latin typeface="LM Sans 10"/>
                <a:cs typeface="LM Sans 10"/>
              </a:rPr>
              <a:t>sin(</a:t>
            </a:r>
            <a:r>
              <a:rPr sz="1100" i="1" spc="-2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θ</a:t>
            </a:r>
            <a:r>
              <a:rPr sz="1100" spc="-25" dirty="0">
                <a:solidFill>
                  <a:srgbClr val="0000FF"/>
                </a:solidFill>
                <a:latin typeface="LM Sans 10"/>
                <a:cs typeface="LM Sans 10"/>
              </a:rPr>
              <a:t>)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=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20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LM Sans 10"/>
                <a:cs typeface="LM Sans 10"/>
              </a:rPr>
              <a:t>sin(</a:t>
            </a:r>
            <a:r>
              <a:rPr sz="1100" i="1" spc="-30" dirty="0">
                <a:solidFill>
                  <a:srgbClr val="0000FF"/>
                </a:solidFill>
                <a:latin typeface="Verdana"/>
                <a:cs typeface="Verdana"/>
              </a:rPr>
              <a:t>θ</a:t>
            </a:r>
            <a:r>
              <a:rPr sz="1100" spc="-30" dirty="0">
                <a:solidFill>
                  <a:srgbClr val="0000FF"/>
                </a:solidFill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1317625">
              <a:lnSpc>
                <a:spcPct val="100000"/>
              </a:lnSpc>
              <a:spcBef>
                <a:spcPts val="735"/>
              </a:spcBef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100" i="1" spc="-24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sin(2</a:t>
            </a:r>
            <a:r>
              <a:rPr sz="1100" i="1" dirty="0">
                <a:latin typeface="Verdana"/>
                <a:cs typeface="Verdana"/>
              </a:rPr>
              <a:t>π</a:t>
            </a:r>
            <a:r>
              <a:rPr sz="1100" i="1" dirty="0">
                <a:latin typeface="LM Sans 10"/>
                <a:cs typeface="LM Sans 10"/>
              </a:rPr>
              <a:t>f</a:t>
            </a:r>
            <a:r>
              <a:rPr sz="1200" baseline="-10416" dirty="0">
                <a:latin typeface="LM Sans 8"/>
                <a:cs typeface="LM Sans 8"/>
              </a:rPr>
              <a:t>0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DejaVu Sans Condensed"/>
                <a:cs typeface="DejaVu Sans Condensed"/>
              </a:rPr>
              <a:t>−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i="1" spc="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  <a:spcBef>
                <a:spcPts val="1130"/>
              </a:spcBef>
            </a:pPr>
            <a:r>
              <a:rPr sz="1100" spc="-5" dirty="0">
                <a:latin typeface="LM Sans 10"/>
                <a:cs typeface="LM Sans 10"/>
              </a:rPr>
              <a:t>Hence,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30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dirty="0">
                <a:latin typeface="LM Sans 10"/>
                <a:cs typeface="LM Sans 10"/>
              </a:rPr>
              <a:t>odd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14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48473"/>
            <a:ext cx="3644265" cy="687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Example </a:t>
            </a:r>
            <a:r>
              <a:rPr sz="1100" spc="-5" dirty="0">
                <a:latin typeface="LM Sans 10"/>
                <a:cs typeface="LM Sans 10"/>
              </a:rPr>
              <a:t>1.3: Find the even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dirty="0">
                <a:latin typeface="LM Sans 10"/>
                <a:cs typeface="LM Sans 10"/>
              </a:rPr>
              <a:t>odd </a:t>
            </a:r>
            <a:r>
              <a:rPr sz="1100" spc="-5" dirty="0">
                <a:latin typeface="LM Sans 10"/>
                <a:cs typeface="LM Sans 10"/>
              </a:rPr>
              <a:t>components of the</a:t>
            </a:r>
            <a:r>
              <a:rPr sz="1100" spc="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even component,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842" y="156588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e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721" y="141405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721" y="1602814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8176" y="135398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961" y="1507780"/>
            <a:ext cx="1461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1990" algn="l"/>
              </a:tabLst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114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DejaVu Sans Condensed"/>
                <a:cs typeface="DejaVu Sans Condensed"/>
              </a:rPr>
              <a:t>−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404" y="135398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721" y="174424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721" y="193300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8176" y="168418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292" y="1837968"/>
            <a:ext cx="201548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3380" algn="l"/>
              </a:tabLst>
            </a:pP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cos(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2318" y="1837968"/>
            <a:ext cx="1332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DejaVu Sans Condensed"/>
                <a:cs typeface="DejaVu Sans Condensed"/>
              </a:rPr>
              <a:t>−</a:t>
            </a:r>
            <a:r>
              <a:rPr sz="1100" i="1" spc="25" dirty="0">
                <a:latin typeface="LM Sans 10"/>
                <a:cs typeface="LM Sans 10"/>
              </a:rPr>
              <a:t>t</a:t>
            </a:r>
            <a:r>
              <a:rPr sz="1100" spc="25" dirty="0">
                <a:latin typeface="LM Sans 10"/>
                <a:cs typeface="LM Sans 10"/>
              </a:rPr>
              <a:t>)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9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9275" y="168418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721" y="207444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721" y="226320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8176" y="201438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292" y="2168168"/>
            <a:ext cx="2999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3380" algn="l"/>
              </a:tabLst>
            </a:pP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8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35997" y="201438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44" y="2434271"/>
            <a:ext cx="2974340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47545" algn="l"/>
              </a:tabLst>
            </a:pPr>
            <a:r>
              <a:rPr sz="1100" spc="-5" dirty="0">
                <a:latin typeface="LM Sans 10"/>
                <a:cs typeface="LM Sans 10"/>
              </a:rPr>
              <a:t>Note: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sin( </a:t>
            </a:r>
            <a:r>
              <a:rPr sz="1100" i="1" spc="-4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45" dirty="0">
                <a:solidFill>
                  <a:srgbClr val="0000FF"/>
                </a:solidFill>
                <a:latin typeface="Verdana"/>
                <a:cs typeface="Verdana"/>
              </a:rPr>
              <a:t>θ</a:t>
            </a:r>
            <a:r>
              <a:rPr sz="1100" spc="-45" dirty="0">
                <a:solidFill>
                  <a:srgbClr val="0000FF"/>
                </a:solidFill>
                <a:latin typeface="LM Sans 10"/>
                <a:cs typeface="LM Sans 10"/>
              </a:rPr>
              <a:t>)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= </a:t>
            </a:r>
            <a:r>
              <a:rPr sz="1100" i="1" spc="1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70" dirty="0">
                <a:solidFill>
                  <a:srgbClr val="0000FF"/>
                </a:solidFill>
                <a:latin typeface="DejaVu Sans Condensed"/>
                <a:cs typeface="DejaVu Sans Condensed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LM Sans 10"/>
                <a:cs typeface="LM Sans 10"/>
              </a:rPr>
              <a:t>sin(</a:t>
            </a:r>
            <a:r>
              <a:rPr sz="1100" i="1" spc="-30" dirty="0">
                <a:solidFill>
                  <a:srgbClr val="0000FF"/>
                </a:solidFill>
                <a:latin typeface="Verdana"/>
                <a:cs typeface="Verdana"/>
              </a:rPr>
              <a:t>θ</a:t>
            </a:r>
            <a:r>
              <a:rPr sz="1100" spc="-30" dirty="0">
                <a:solidFill>
                  <a:srgbClr val="0000FF"/>
                </a:solidFill>
                <a:latin typeface="LM Sans 10"/>
                <a:cs typeface="LM Sans 10"/>
              </a:rPr>
              <a:t>) </a:t>
            </a:r>
            <a:r>
              <a:rPr sz="1100" spc="22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and	</a:t>
            </a:r>
            <a:r>
              <a:rPr sz="1100" spc="-25" dirty="0">
                <a:solidFill>
                  <a:srgbClr val="0000FF"/>
                </a:solidFill>
                <a:latin typeface="LM Sans 10"/>
                <a:cs typeface="LM Sans 10"/>
              </a:rPr>
              <a:t>cos(</a:t>
            </a:r>
            <a:r>
              <a:rPr sz="1100" i="1" spc="-25" dirty="0">
                <a:solidFill>
                  <a:srgbClr val="0000FF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θ</a:t>
            </a:r>
            <a:r>
              <a:rPr sz="1100" spc="-25" dirty="0">
                <a:solidFill>
                  <a:srgbClr val="0000FF"/>
                </a:solidFill>
                <a:latin typeface="LM Sans 10"/>
                <a:cs typeface="LM Sans 10"/>
              </a:rPr>
              <a:t>)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=</a:t>
            </a:r>
            <a:r>
              <a:rPr sz="1100" spc="-155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LM Sans 10"/>
                <a:cs typeface="LM Sans 10"/>
              </a:rPr>
              <a:t>cos(</a:t>
            </a:r>
            <a:r>
              <a:rPr sz="1100" i="1" spc="-30" dirty="0">
                <a:solidFill>
                  <a:srgbClr val="0000FF"/>
                </a:solidFill>
                <a:latin typeface="Verdana"/>
                <a:cs typeface="Verdana"/>
              </a:rPr>
              <a:t>θ</a:t>
            </a:r>
            <a:r>
              <a:rPr sz="1100" spc="-30" dirty="0">
                <a:solidFill>
                  <a:srgbClr val="0000FF"/>
                </a:solidFill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15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908899"/>
            <a:ext cx="1240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dirty="0">
                <a:latin typeface="LM Sans 10"/>
                <a:cs typeface="LM Sans 10"/>
              </a:rPr>
              <a:t>odd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component,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036" y="133032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o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528" y="117849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528" y="136725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983" y="111843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142" y="1272221"/>
            <a:ext cx="1466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7705" algn="l"/>
              </a:tabLst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15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5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10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DejaVu Sans Condensed"/>
                <a:cs typeface="DejaVu Sans Condensed"/>
              </a:rPr>
              <a:t>−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9211" y="111843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528" y="150869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528" y="169745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983" y="144863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111" y="1602421"/>
            <a:ext cx="3101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3380" algn="l"/>
              </a:tabLst>
            </a:pP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0" dirty="0">
                <a:latin typeface="DejaVu Sans Condensed"/>
                <a:cs typeface="DejaVu Sans Condensed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0" dirty="0">
                <a:latin typeface="DejaVu Sans Condensed"/>
                <a:cs typeface="DejaVu Sans Condensed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cos(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0416" y="1602421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70" dirty="0">
                <a:latin typeface="LM Sans 10"/>
                <a:cs typeface="LM Sans 10"/>
              </a:rPr>
              <a:t>t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2082" y="144863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2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528" y="183889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6528" y="202765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5111" y="1932621"/>
            <a:ext cx="296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3380" algn="l"/>
              </a:tabLst>
            </a:pP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solidFill>
                  <a:srgbClr val="FF0000"/>
                </a:solidFill>
                <a:latin typeface="DejaVu Sans Condensed"/>
                <a:cs typeface="DejaVu Sans Condensed"/>
              </a:rPr>
              <a:t>−</a:t>
            </a:r>
            <a:r>
              <a:rPr sz="1100" i="1" spc="-135" dirty="0">
                <a:solidFill>
                  <a:srgbClr val="FF0000"/>
                </a:solidFill>
                <a:latin typeface="DejaVu Sans Condensed"/>
                <a:cs typeface="DejaVu Sans Condensed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cos(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t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spc="-114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LM Sans 10"/>
                <a:cs typeface="LM Sans 10"/>
              </a:rPr>
              <a:t>+</a:t>
            </a:r>
            <a:r>
              <a:rPr sz="1100" spc="-12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sin(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t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r>
              <a:rPr sz="1100" spc="-18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cos(</a:t>
            </a:r>
            <a:r>
              <a:rPr sz="1100" i="1" spc="5" dirty="0">
                <a:solidFill>
                  <a:srgbClr val="FF0000"/>
                </a:solidFill>
                <a:latin typeface="LM Sans 10"/>
                <a:cs typeface="LM Sans 10"/>
              </a:rPr>
              <a:t>t</a:t>
            </a:r>
            <a:r>
              <a:rPr sz="1100" spc="5" dirty="0">
                <a:solidFill>
                  <a:srgbClr val="FF0000"/>
                </a:solidFill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0983" y="1778824"/>
            <a:ext cx="2807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01925" algn="l"/>
              </a:tabLst>
            </a:pPr>
            <a:r>
              <a:rPr sz="1100" spc="420" dirty="0">
                <a:latin typeface="Arial"/>
                <a:cs typeface="Arial"/>
              </a:rPr>
              <a:t>,	</a:t>
            </a:r>
            <a:r>
              <a:rPr sz="1100" spc="42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5111" y="2198711"/>
            <a:ext cx="872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5" dirty="0">
                <a:latin typeface="LM Sans 10"/>
                <a:cs typeface="LM Sans 10"/>
              </a:rPr>
              <a:t>sin(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29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cos(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16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301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2823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558836"/>
            <a:ext cx="3270885" cy="478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Characteristics/properties </a:t>
            </a:r>
            <a:r>
              <a:rPr sz="1100" b="1" spc="-5" dirty="0">
                <a:latin typeface="LM Sans 10"/>
                <a:cs typeface="LM Sans 10"/>
              </a:rPr>
              <a:t>of </a:t>
            </a:r>
            <a:r>
              <a:rPr sz="1100" b="1" spc="-10" dirty="0">
                <a:latin typeface="LM Sans 10"/>
                <a:cs typeface="LM Sans 10"/>
              </a:rPr>
              <a:t>Even </a:t>
            </a:r>
            <a:r>
              <a:rPr sz="1100" b="1" spc="-5" dirty="0">
                <a:latin typeface="LM Sans 10"/>
                <a:cs typeface="LM Sans 10"/>
              </a:rPr>
              <a:t>and </a:t>
            </a:r>
            <a:r>
              <a:rPr sz="1100" b="1" spc="-10" dirty="0">
                <a:latin typeface="LM Sans 10"/>
                <a:cs typeface="LM Sans 10"/>
              </a:rPr>
              <a:t>Odd</a:t>
            </a:r>
            <a:r>
              <a:rPr sz="1100" b="1" spc="3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Signals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930"/>
              </a:spcBef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even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signal,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0226" y="1235644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257" y="11311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9714" y="117142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0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9288" y="1405317"/>
            <a:ext cx="273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60" dirty="0">
                <a:latin typeface="Arial"/>
                <a:cs typeface="Arial"/>
              </a:rPr>
              <a:t>−</a:t>
            </a:r>
            <a:r>
              <a:rPr sz="800" i="1" spc="60" dirty="0">
                <a:latin typeface="LM Sans 8"/>
                <a:cs typeface="LM Sans 8"/>
              </a:rPr>
              <a:t>T</a:t>
            </a:r>
            <a:r>
              <a:rPr sz="900" spc="89" baseline="-9259" dirty="0">
                <a:latin typeface="LM Sans 8"/>
                <a:cs typeface="LM Sans 8"/>
              </a:rPr>
              <a:t>0</a:t>
            </a:r>
            <a:endParaRPr sz="900" baseline="-9259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1584" y="1234427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7977" y="11311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1434" y="117142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0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6395" y="14053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2460" y="1242363"/>
            <a:ext cx="14808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027430" algn="l"/>
              </a:tabLst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e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t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dt</a:t>
            </a:r>
            <a:r>
              <a:rPr sz="1100" i="1" spc="-1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	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e</a:t>
            </a:r>
            <a:r>
              <a:rPr sz="1200" i="1" spc="-300" baseline="-10416" dirty="0">
                <a:latin typeface="LM Sans 8"/>
                <a:cs typeface="LM Sans 8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t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dt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089" y="171443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2932" y="1630983"/>
            <a:ext cx="1071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M Sans 10"/>
                <a:cs typeface="LM Sans 10"/>
              </a:rPr>
              <a:t>For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dirty="0">
                <a:latin typeface="LM Sans 10"/>
                <a:cs typeface="LM Sans 10"/>
              </a:rPr>
              <a:t>odd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signal,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2414" y="1897140"/>
            <a:ext cx="9466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7801" y="177820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1258" y="181845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0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232" y="1889377"/>
            <a:ext cx="3815079" cy="1152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1820">
              <a:lnSpc>
                <a:spcPts val="1305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200" i="1" spc="-7" baseline="-10416" dirty="0">
                <a:latin typeface="LM Sans 8"/>
                <a:cs typeface="LM Sans 8"/>
              </a:rPr>
              <a:t>o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t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LM Sans 10"/>
                <a:cs typeface="LM Sans 10"/>
              </a:rPr>
              <a:t>dt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5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0</a:t>
            </a:r>
            <a:endParaRPr sz="1100" dirty="0">
              <a:latin typeface="LM Sans 10"/>
              <a:cs typeface="LM Sans 10"/>
            </a:endParaRPr>
          </a:p>
          <a:p>
            <a:pPr marR="351790" algn="ctr">
              <a:lnSpc>
                <a:spcPts val="944"/>
              </a:lnSpc>
            </a:pPr>
            <a:r>
              <a:rPr sz="800" i="1" spc="60" dirty="0">
                <a:latin typeface="Arial"/>
                <a:cs typeface="Arial"/>
              </a:rPr>
              <a:t>−</a:t>
            </a:r>
            <a:r>
              <a:rPr sz="800" i="1" spc="60" dirty="0">
                <a:latin typeface="LM Sans 8"/>
                <a:cs typeface="LM Sans 8"/>
              </a:rPr>
              <a:t>T</a:t>
            </a:r>
            <a:r>
              <a:rPr sz="900" spc="89" baseline="-9259" dirty="0">
                <a:latin typeface="LM Sans 8"/>
                <a:cs typeface="LM Sans 8"/>
              </a:rPr>
              <a:t>0</a:t>
            </a:r>
            <a:endParaRPr sz="900" baseline="-9259" dirty="0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LM Sans 8"/>
              <a:cs typeface="LM Sans 8"/>
            </a:endParaRPr>
          </a:p>
          <a:p>
            <a:pPr marL="25400" marR="929640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The product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spc="-5" dirty="0">
                <a:latin typeface="LM Sans 10"/>
                <a:cs typeface="LM Sans 10"/>
              </a:rPr>
              <a:t>even signals is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even signal  </a:t>
            </a:r>
            <a:r>
              <a:rPr sz="1100" spc="-10" dirty="0">
                <a:latin typeface="LM Sans 10"/>
                <a:cs typeface="LM Sans 10"/>
              </a:rPr>
              <a:t>The product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30" dirty="0">
                <a:latin typeface="LM Sans 10"/>
                <a:cs typeface="LM Sans 10"/>
              </a:rPr>
              <a:t>two </a:t>
            </a:r>
            <a:r>
              <a:rPr sz="1100" dirty="0">
                <a:latin typeface="LM Sans 10"/>
                <a:cs typeface="LM Sans 10"/>
              </a:rPr>
              <a:t>odd </a:t>
            </a:r>
            <a:r>
              <a:rPr sz="1100" spc="-5" dirty="0">
                <a:latin typeface="LM Sans 10"/>
                <a:cs typeface="LM Sans 10"/>
              </a:rPr>
              <a:t>signals is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even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 dirty="0">
              <a:latin typeface="LM Sans 10"/>
              <a:cs typeface="LM Sans 10"/>
            </a:endParaRPr>
          </a:p>
          <a:p>
            <a:pPr marL="254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The product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even </a:t>
            </a:r>
            <a:r>
              <a:rPr sz="1100" spc="-10" dirty="0">
                <a:latin typeface="LM Sans 10"/>
                <a:cs typeface="LM Sans 10"/>
              </a:rPr>
              <a:t>signal and an </a:t>
            </a:r>
            <a:r>
              <a:rPr sz="1100" dirty="0">
                <a:latin typeface="LM Sans 10"/>
                <a:cs typeface="LM Sans 10"/>
              </a:rPr>
              <a:t>odd </a:t>
            </a:r>
            <a:r>
              <a:rPr sz="1100" spc="-5" dirty="0">
                <a:latin typeface="LM Sans 10"/>
                <a:cs typeface="LM Sans 10"/>
              </a:rPr>
              <a:t>signal is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dirty="0">
                <a:latin typeface="LM Sans 10"/>
                <a:cs typeface="LM Sans 10"/>
              </a:rPr>
              <a:t>odd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1089" y="251310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1089" y="272313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089" y="293316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17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92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8016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744" y="642897"/>
            <a:ext cx="4432935" cy="929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LM Sans 10"/>
                <a:cs typeface="LM Sans 10"/>
              </a:rPr>
              <a:t>Periodic </a:t>
            </a:r>
            <a:r>
              <a:rPr sz="1100" b="1" spc="-5" dirty="0">
                <a:latin typeface="LM Sans 10"/>
                <a:cs typeface="LM Sans 10"/>
              </a:rPr>
              <a:t>signal versus </a:t>
            </a:r>
            <a:r>
              <a:rPr sz="1100" b="1" dirty="0">
                <a:latin typeface="LM Sans 10"/>
                <a:cs typeface="LM Sans 10"/>
              </a:rPr>
              <a:t>aperiodic</a:t>
            </a:r>
            <a:r>
              <a:rPr sz="1100" b="1" spc="-5" dirty="0">
                <a:latin typeface="LM Sans 10"/>
                <a:cs typeface="LM Sans 10"/>
              </a:rPr>
              <a:t> signal</a:t>
            </a:r>
            <a:endParaRPr sz="1100">
              <a:latin typeface="LM Sans 10"/>
              <a:cs typeface="LM Sans 10"/>
            </a:endParaRPr>
          </a:p>
          <a:p>
            <a:pPr marL="327660" marR="52069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LM Sans 10"/>
                <a:cs typeface="LM Sans 10"/>
              </a:rPr>
              <a:t>Periodic Signal: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continuous-time signal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constant</a:t>
            </a:r>
            <a:r>
              <a:rPr sz="1100" spc="-22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period  </a:t>
            </a:r>
            <a:r>
              <a:rPr sz="1100" spc="-5" dirty="0">
                <a:latin typeface="LM Sans 10"/>
                <a:cs typeface="LM Sans 10"/>
              </a:rPr>
              <a:t>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-5" dirty="0">
                <a:latin typeface="LM Sans 10"/>
                <a:cs typeface="LM Sans 10"/>
              </a:rPr>
              <a:t>T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265" dirty="0">
                <a:latin typeface="DejaVu Sans Condensed"/>
                <a:cs typeface="DejaVu Sans Condensed"/>
              </a:rPr>
              <a:t>∞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such that</a:t>
            </a:r>
            <a:endParaRPr sz="1100">
              <a:latin typeface="LM Sans 10"/>
              <a:cs typeface="LM Sans 10"/>
            </a:endParaRPr>
          </a:p>
          <a:p>
            <a:pPr marL="1856105">
              <a:lnSpc>
                <a:spcPct val="100000"/>
              </a:lnSpc>
              <a:spcBef>
                <a:spcPts val="1135"/>
              </a:spcBef>
              <a:tabLst>
                <a:tab pos="4204335" algn="l"/>
              </a:tabLst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t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T</a:t>
            </a:r>
            <a:r>
              <a:rPr sz="1200" spc="15" baseline="-10416" dirty="0">
                <a:latin typeface="LM Sans 8"/>
                <a:cs typeface="LM Sans 8"/>
              </a:rPr>
              <a:t>0</a:t>
            </a:r>
            <a:r>
              <a:rPr sz="1100" spc="10" dirty="0">
                <a:latin typeface="LM Sans 10"/>
                <a:cs typeface="LM Sans 10"/>
              </a:rPr>
              <a:t>)	</a:t>
            </a:r>
            <a:r>
              <a:rPr sz="1100" spc="-5" dirty="0">
                <a:latin typeface="LM Sans 10"/>
                <a:cs typeface="LM Sans 10"/>
              </a:rPr>
              <a:t>(2)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1691295"/>
            <a:ext cx="3680460" cy="675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b="1" spc="-15" dirty="0">
                <a:latin typeface="LM Sans 10"/>
                <a:cs typeface="LM Sans 10"/>
              </a:rPr>
              <a:t>(or)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discrete-time signal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constant </a:t>
            </a:r>
            <a:r>
              <a:rPr sz="1100" i="1" spc="-5" dirty="0">
                <a:latin typeface="LM Sans 10"/>
                <a:cs typeface="LM Sans 10"/>
              </a:rPr>
              <a:t>integer</a:t>
            </a:r>
            <a:r>
              <a:rPr sz="1100" i="1" spc="-20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period  </a:t>
            </a:r>
            <a:r>
              <a:rPr sz="1100" spc="-5" dirty="0">
                <a:latin typeface="LM Sans 10"/>
                <a:cs typeface="LM Sans 10"/>
              </a:rPr>
              <a:t>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265" dirty="0">
                <a:latin typeface="DejaVu Sans Condensed"/>
                <a:cs typeface="DejaVu Sans Condensed"/>
              </a:rPr>
              <a:t>∞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such that</a:t>
            </a:r>
            <a:endParaRPr sz="1100">
              <a:latin typeface="LM Sans 10"/>
              <a:cs typeface="LM Sans 10"/>
            </a:endParaRPr>
          </a:p>
          <a:p>
            <a:pPr marL="1578610">
              <a:lnSpc>
                <a:spcPct val="100000"/>
              </a:lnSpc>
              <a:spcBef>
                <a:spcPts val="1130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K</a:t>
            </a:r>
            <a:r>
              <a:rPr sz="1200" spc="15" baseline="-10416" dirty="0">
                <a:latin typeface="LM Sans 8"/>
                <a:cs typeface="LM Sans 8"/>
              </a:rPr>
              <a:t>0</a:t>
            </a:r>
            <a:r>
              <a:rPr sz="1100" spc="10" dirty="0">
                <a:latin typeface="LM Sans 10"/>
                <a:cs typeface="LM Sans 10"/>
              </a:rPr>
              <a:t>]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9693" y="2174619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(3)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1089" y="256932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2485871"/>
            <a:ext cx="3732529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LM Sans 10"/>
                <a:cs typeface="LM Sans 10"/>
              </a:rPr>
              <a:t>Aperiodic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Signal: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4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that </a:t>
            </a:r>
            <a:r>
              <a:rPr sz="1100" dirty="0">
                <a:latin typeface="LM Sans 10"/>
                <a:cs typeface="LM Sans 10"/>
              </a:rPr>
              <a:t>does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not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satisfy the  </a:t>
            </a:r>
            <a:r>
              <a:rPr sz="1100" dirty="0">
                <a:latin typeface="LM Sans 10"/>
                <a:cs typeface="LM Sans 10"/>
              </a:rPr>
              <a:t>above</a:t>
            </a:r>
            <a:r>
              <a:rPr sz="1100" spc="-10" dirty="0">
                <a:latin typeface="LM Sans 10"/>
                <a:cs typeface="LM Sans 10"/>
              </a:rPr>
              <a:t> property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18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4260" y="740268"/>
            <a:ext cx="3488676" cy="1846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6129" y="2797396"/>
            <a:ext cx="2193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7:</a:t>
            </a:r>
            <a:r>
              <a:rPr sz="1000" spc="-5" dirty="0">
                <a:latin typeface="LM Sans 10"/>
                <a:cs typeface="LM Sans 10"/>
              </a:rPr>
              <a:t>Periodic versus </a:t>
            </a:r>
            <a:r>
              <a:rPr sz="1000" dirty="0">
                <a:latin typeface="LM Sans 10"/>
                <a:cs typeface="LM Sans 10"/>
              </a:rPr>
              <a:t>aperiodic </a:t>
            </a:r>
            <a:r>
              <a:rPr sz="1000" spc="-5" dirty="0">
                <a:latin typeface="LM Sans 10"/>
                <a:cs typeface="LM Sans 10"/>
              </a:rPr>
              <a:t>signals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19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844" y="775638"/>
            <a:ext cx="1292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000000"/>
                </a:solidFill>
                <a:latin typeface="LM Sans 10"/>
                <a:cs typeface="LM Sans 10"/>
              </a:rPr>
              <a:t>Suggested</a:t>
            </a:r>
            <a:r>
              <a:rPr sz="1100" b="1" spc="-55" dirty="0">
                <a:solidFill>
                  <a:srgbClr val="000000"/>
                </a:solidFill>
                <a:latin typeface="LM Sans 10"/>
                <a:cs typeface="LM Sans 10"/>
              </a:rPr>
              <a:t> </a:t>
            </a:r>
            <a:r>
              <a:rPr sz="1100" b="1" spc="-10" dirty="0">
                <a:solidFill>
                  <a:srgbClr val="000000"/>
                </a:solidFill>
                <a:latin typeface="LM Sans 10"/>
                <a:cs typeface="LM Sans 10"/>
              </a:rPr>
              <a:t>Readings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089" y="122095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47612" y="1137499"/>
            <a:ext cx="4314875" cy="53008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67970" marR="5080">
              <a:lnSpc>
                <a:spcPct val="102600"/>
              </a:lnSpc>
              <a:spcBef>
                <a:spcPts val="894"/>
              </a:spcBef>
            </a:pPr>
            <a:r>
              <a:rPr spc="-10" dirty="0" smtClean="0"/>
              <a:t>Alan</a:t>
            </a:r>
            <a:r>
              <a:rPr spc="-10" dirty="0"/>
              <a:t>. V. </a:t>
            </a:r>
            <a:r>
              <a:rPr spc="-5" dirty="0"/>
              <a:t>Oppenheim, </a:t>
            </a:r>
            <a:r>
              <a:rPr spc="-10" dirty="0"/>
              <a:t>Alan. </a:t>
            </a:r>
            <a:r>
              <a:rPr spc="-5" dirty="0"/>
              <a:t>S. Willsk, S. </a:t>
            </a:r>
            <a:r>
              <a:rPr spc="-10" dirty="0"/>
              <a:t>Hamid </a:t>
            </a:r>
            <a:r>
              <a:rPr spc="-20" dirty="0"/>
              <a:t>Nawab, </a:t>
            </a:r>
            <a:r>
              <a:rPr spc="-5" dirty="0"/>
              <a:t>“Signals </a:t>
            </a:r>
            <a:r>
              <a:rPr spc="-10" dirty="0"/>
              <a:t>and  </a:t>
            </a:r>
            <a:r>
              <a:rPr spc="-5" dirty="0"/>
              <a:t>Systems”, 2013, second edition, </a:t>
            </a:r>
            <a:r>
              <a:rPr spc="-15" dirty="0"/>
              <a:t>Pearson </a:t>
            </a:r>
            <a:r>
              <a:rPr spc="-5" dirty="0"/>
              <a:t>Education </a:t>
            </a:r>
            <a:r>
              <a:rPr spc="-10" dirty="0"/>
              <a:t>Limited, </a:t>
            </a:r>
            <a:r>
              <a:rPr spc="-5" dirty="0"/>
              <a:t>Noida,  </a:t>
            </a:r>
            <a:r>
              <a:rPr spc="-5" dirty="0" smtClean="0"/>
              <a:t>India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81089" y="167897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92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1279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144" y="758569"/>
            <a:ext cx="4279265" cy="650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Energy-type </a:t>
            </a:r>
            <a:r>
              <a:rPr sz="1100" b="1" spc="-5" dirty="0">
                <a:latin typeface="LM Sans 10"/>
                <a:cs typeface="LM Sans 10"/>
              </a:rPr>
              <a:t>signal versus </a:t>
            </a:r>
            <a:r>
              <a:rPr sz="1100" b="1" spc="-10" dirty="0">
                <a:latin typeface="LM Sans 10"/>
                <a:cs typeface="LM Sans 10"/>
              </a:rPr>
              <a:t>power-type</a:t>
            </a:r>
            <a:r>
              <a:rPr sz="1100" b="1" spc="-5" dirty="0">
                <a:latin typeface="LM Sans 10"/>
                <a:cs typeface="LM Sans 10"/>
              </a:rPr>
              <a:t> signal</a:t>
            </a:r>
            <a:endParaRPr sz="1100">
              <a:latin typeface="LM Sans 10"/>
              <a:cs typeface="LM Sans 10"/>
            </a:endParaRPr>
          </a:p>
          <a:p>
            <a:pPr marL="302260">
              <a:lnSpc>
                <a:spcPct val="100000"/>
              </a:lnSpc>
              <a:spcBef>
                <a:spcPts val="930"/>
              </a:spcBef>
            </a:pPr>
            <a:r>
              <a:rPr sz="1100" spc="-5" dirty="0">
                <a:latin typeface="LM Sans 10"/>
                <a:cs typeface="LM Sans 10"/>
              </a:rPr>
              <a:t>Energy-type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5" dirty="0">
                <a:latin typeface="LM Sans 10"/>
                <a:cs typeface="LM Sans 10"/>
              </a:rPr>
              <a:t> that </a:t>
            </a:r>
            <a:r>
              <a:rPr sz="1100" spc="-10" dirty="0">
                <a:latin typeface="LM Sans 10"/>
                <a:cs typeface="LM Sans 10"/>
              </a:rPr>
              <a:t>has 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finite</a:t>
            </a:r>
            <a:r>
              <a:rPr sz="1100" spc="-5" dirty="0">
                <a:latin typeface="LM Sans 10"/>
                <a:cs typeface="LM Sans 10"/>
              </a:rPr>
              <a:t> energy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E</a:t>
            </a:r>
            <a:r>
              <a:rPr sz="1200" i="1" spc="-7" baseline="-10416" dirty="0">
                <a:latin typeface="LM Sans 8"/>
                <a:cs typeface="LM Sans 8"/>
              </a:rPr>
              <a:t>x</a:t>
            </a:r>
            <a:endParaRPr sz="1200" baseline="-10416">
              <a:latin typeface="LM Sans 8"/>
              <a:cs typeface="LM Sans 8"/>
            </a:endParaRPr>
          </a:p>
          <a:p>
            <a:pPr marL="30226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such that 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-5" dirty="0">
                <a:latin typeface="LM Sans 10"/>
                <a:cs typeface="LM Sans 10"/>
              </a:rPr>
              <a:t>E</a:t>
            </a:r>
            <a:r>
              <a:rPr sz="1200" i="1" spc="-7" baseline="-10416" dirty="0">
                <a:latin typeface="LM Sans 8"/>
                <a:cs typeface="LM Sans 8"/>
              </a:rPr>
              <a:t>x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265" dirty="0">
                <a:latin typeface="DejaVu Sans Condensed"/>
                <a:cs typeface="DejaVu Sans Condensed"/>
              </a:rPr>
              <a:t>∞</a:t>
            </a:r>
            <a:r>
              <a:rPr sz="1100" i="1" spc="5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where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122" y="1639403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x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1061" y="1599650"/>
            <a:ext cx="24058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 smtClean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539" y="1470112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957" y="174425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9" dirty="0">
                <a:latin typeface="Arial"/>
                <a:cs typeface="Arial"/>
              </a:rPr>
              <a:t>−∞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2929" y="15547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3358" y="1589509"/>
            <a:ext cx="11588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2620" algn="l"/>
              </a:tabLst>
            </a:pPr>
            <a:r>
              <a:rPr sz="1100" i="1" spc="-10" dirty="0" smtClean="0">
                <a:latin typeface="LM Sans 10"/>
                <a:cs typeface="LM Sans 10"/>
              </a:rPr>
              <a:t>E </a:t>
            </a:r>
            <a:r>
              <a:rPr sz="1100" i="1" spc="90" dirty="0" smtClean="0">
                <a:latin typeface="LM Sans 10"/>
                <a:cs typeface="LM Sans 10"/>
              </a:rPr>
              <a:t> </a:t>
            </a:r>
            <a:r>
              <a:rPr sz="1100" spc="-10" dirty="0" smtClean="0">
                <a:latin typeface="LM Sans 10"/>
                <a:cs typeface="LM Sans 10"/>
              </a:rPr>
              <a:t>=	</a:t>
            </a:r>
            <a:r>
              <a:rPr sz="1100" i="1" spc="-20" dirty="0" smtClean="0">
                <a:latin typeface="DejaVu Sans Condensed"/>
                <a:cs typeface="DejaVu Sans Condensed"/>
              </a:rPr>
              <a:t>|</a:t>
            </a:r>
            <a:r>
              <a:rPr sz="1100" i="1" spc="-20" dirty="0" smtClean="0">
                <a:latin typeface="LM Sans 10"/>
                <a:cs typeface="LM Sans 10"/>
              </a:rPr>
              <a:t>x </a:t>
            </a:r>
            <a:r>
              <a:rPr sz="1100" spc="5" dirty="0" smtClean="0">
                <a:latin typeface="LM Sans 10"/>
                <a:cs typeface="LM Sans 10"/>
              </a:rPr>
              <a:t>(</a:t>
            </a:r>
            <a:r>
              <a:rPr sz="1100" i="1" spc="5" dirty="0" smtClean="0">
                <a:latin typeface="LM Sans 10"/>
                <a:cs typeface="LM Sans 10"/>
              </a:rPr>
              <a:t>t</a:t>
            </a:r>
            <a:r>
              <a:rPr sz="1100" spc="5" dirty="0" smtClean="0">
                <a:latin typeface="LM Sans 10"/>
                <a:cs typeface="LM Sans 10"/>
              </a:rPr>
              <a:t>)</a:t>
            </a:r>
            <a:r>
              <a:rPr sz="1100" i="1" spc="5" dirty="0" smtClean="0">
                <a:latin typeface="DejaVu Sans Condensed"/>
                <a:cs typeface="DejaVu Sans Condensed"/>
              </a:rPr>
              <a:t>|</a:t>
            </a:r>
            <a:r>
              <a:rPr sz="1100" i="1" spc="-160" dirty="0" smtClean="0">
                <a:latin typeface="DejaVu Sans Condensed"/>
                <a:cs typeface="DejaVu Sans Condensed"/>
              </a:rPr>
              <a:t> </a:t>
            </a:r>
            <a:r>
              <a:rPr lang="en-US" sz="1100" i="1" spc="-160" dirty="0" smtClean="0">
                <a:latin typeface="DejaVu Sans Condensed"/>
                <a:cs typeface="DejaVu Sans Condensed"/>
              </a:rPr>
              <a:t>    </a:t>
            </a:r>
            <a:r>
              <a:rPr sz="1100" i="1" spc="-5" dirty="0" err="1" smtClean="0">
                <a:latin typeface="LM Sans 10"/>
                <a:cs typeface="LM Sans 10"/>
              </a:rPr>
              <a:t>dt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25560" y="1581301"/>
            <a:ext cx="20567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66264" algn="l"/>
              </a:tabLst>
            </a:pPr>
            <a:r>
              <a:rPr sz="1100" spc="-5" dirty="0">
                <a:latin typeface="LM Sans 10"/>
                <a:cs typeface="LM Sans 10"/>
              </a:rPr>
              <a:t>in the case of </a:t>
            </a:r>
            <a:r>
              <a:rPr sz="1100" spc="-15" dirty="0">
                <a:latin typeface="LM Sans 10"/>
                <a:cs typeface="LM Sans 10"/>
              </a:rPr>
              <a:t>C</a:t>
            </a:r>
            <a:r>
              <a:rPr sz="1100" spc="-10" dirty="0">
                <a:latin typeface="LM Sans 10"/>
                <a:cs typeface="LM Sans 10"/>
              </a:rPr>
              <a:t>T</a:t>
            </a:r>
            <a:r>
              <a:rPr sz="1100" spc="-5" dirty="0">
                <a:latin typeface="LM Sans 10"/>
                <a:cs typeface="LM Sans 10"/>
              </a:rPr>
              <a:t> signal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(4)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930881"/>
            <a:ext cx="138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LM Sans 10"/>
                <a:cs typeface="LM Sans 10"/>
              </a:rPr>
              <a:t>o</a:t>
            </a:r>
            <a:r>
              <a:rPr sz="1100" spc="-5" dirty="0">
                <a:latin typeface="LM Sans 10"/>
                <a:cs typeface="LM Sans 10"/>
              </a:rPr>
              <a:t>r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4350" y="203829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2539" y="219873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4895" y="214763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8682" y="2174148"/>
            <a:ext cx="294276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751205" algn="l"/>
                <a:tab pos="1349375" algn="l"/>
              </a:tabLst>
            </a:pPr>
            <a:r>
              <a:rPr sz="1100" i="1" spc="-5" dirty="0">
                <a:latin typeface="LM Sans 10"/>
                <a:cs typeface="LM Sans 10"/>
              </a:rPr>
              <a:t>E</a:t>
            </a:r>
            <a:r>
              <a:rPr sz="1200" i="1" spc="-7" baseline="-10416" dirty="0">
                <a:latin typeface="LM Sans 8"/>
                <a:cs typeface="LM Sans 8"/>
              </a:rPr>
              <a:t>x</a:t>
            </a:r>
            <a:r>
              <a:rPr sz="1200" i="1" spc="202" baseline="-10416" dirty="0">
                <a:latin typeface="LM Sans 8"/>
                <a:cs typeface="LM Sans 8"/>
              </a:rPr>
              <a:t> </a:t>
            </a:r>
            <a:r>
              <a:rPr sz="1100" spc="-10" dirty="0" smtClean="0">
                <a:latin typeface="LM Sans 10"/>
                <a:cs typeface="LM Sans 10"/>
              </a:rPr>
              <a:t>=</a:t>
            </a:r>
            <a:r>
              <a:rPr lang="en-US" sz="1100" spc="-10" dirty="0" smtClean="0">
                <a:latin typeface="LM Sans 10"/>
                <a:cs typeface="LM Sans 10"/>
              </a:rPr>
              <a:t>            </a:t>
            </a:r>
            <a:r>
              <a:rPr sz="1100" i="1" spc="-20" dirty="0" smtClean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x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[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spc="-10" dirty="0" smtClean="0">
                <a:latin typeface="LM Sans 10"/>
                <a:cs typeface="LM Sans 10"/>
              </a:rPr>
              <a:t>]</a:t>
            </a:r>
            <a:r>
              <a:rPr sz="1100" i="1" spc="-10" dirty="0" smtClean="0">
                <a:latin typeface="DejaVu Sans Condensed"/>
                <a:cs typeface="DejaVu Sans Condensed"/>
              </a:rPr>
              <a:t>|</a:t>
            </a:r>
            <a:r>
              <a:rPr lang="en-US" sz="1100" i="1" spc="-10" dirty="0" smtClean="0">
                <a:latin typeface="DejaVu Sans Condensed"/>
                <a:cs typeface="DejaVu Sans Condensed"/>
              </a:rPr>
              <a:t>  </a:t>
            </a:r>
            <a:r>
              <a:rPr lang="en-IN" sz="1100" i="1" spc="-5" dirty="0" err="1" smtClean="0">
                <a:latin typeface="LM Sans 10"/>
                <a:cs typeface="LM Sans 10"/>
              </a:rPr>
              <a:t>dt</a:t>
            </a:r>
            <a:r>
              <a:rPr lang="en-IN" sz="1100" i="1" spc="-5" dirty="0" smtClean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DejaVu Sans Condensed"/>
                <a:cs typeface="DejaVu Sans Condensed"/>
              </a:rPr>
              <a:t>	</a:t>
            </a:r>
            <a:r>
              <a:rPr sz="1100" spc="-5" dirty="0">
                <a:latin typeface="LM Sans 10"/>
                <a:cs typeface="LM Sans 10"/>
              </a:rPr>
              <a:t>in the case of </a:t>
            </a:r>
            <a:r>
              <a:rPr sz="1100" spc="-10" dirty="0">
                <a:latin typeface="LM Sans 10"/>
                <a:cs typeface="LM Sans 10"/>
              </a:rPr>
              <a:t>DT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32" y="2330490"/>
            <a:ext cx="3407410" cy="56682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031240">
              <a:lnSpc>
                <a:spcPct val="100000"/>
              </a:lnSpc>
              <a:spcBef>
                <a:spcPts val="420"/>
              </a:spcBef>
            </a:pPr>
            <a:r>
              <a:rPr lang="en-US" sz="800" i="1" spc="114" dirty="0" smtClean="0">
                <a:latin typeface="LM Sans 8"/>
                <a:cs typeface="LM Sans 8"/>
              </a:rPr>
              <a:t> </a:t>
            </a:r>
            <a:r>
              <a:rPr sz="800" i="1" spc="114" dirty="0" smtClean="0">
                <a:latin typeface="LM Sans 8"/>
                <a:cs typeface="LM Sans 8"/>
              </a:rPr>
              <a:t>n</a:t>
            </a:r>
            <a:r>
              <a:rPr sz="800" spc="114" dirty="0" smtClean="0">
                <a:latin typeface="LM Sans 8"/>
                <a:cs typeface="LM Sans 8"/>
              </a:rPr>
              <a:t>=</a:t>
            </a:r>
            <a:r>
              <a:rPr sz="800" i="1" spc="114" dirty="0">
                <a:latin typeface="Arial"/>
                <a:cs typeface="Arial"/>
              </a:rPr>
              <a:t>−∞</a:t>
            </a:r>
            <a:endParaRPr sz="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100" spc="-5" dirty="0">
                <a:latin typeface="LM Sans 10"/>
                <a:cs typeface="LM Sans 10"/>
              </a:rPr>
              <a:t>Note that the </a:t>
            </a:r>
            <a:r>
              <a:rPr sz="1100" spc="-15" dirty="0">
                <a:latin typeface="LM Sans 10"/>
                <a:cs typeface="LM Sans 10"/>
              </a:rPr>
              <a:t>power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>
                <a:latin typeface="LM Sans 10"/>
                <a:cs typeface="LM Sans 10"/>
              </a:rPr>
              <a:t>an </a:t>
            </a:r>
            <a:r>
              <a:rPr sz="1100" spc="-5" dirty="0">
                <a:latin typeface="LM Sans 10"/>
                <a:cs typeface="LM Sans 10"/>
              </a:rPr>
              <a:t>energy-type signal will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2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zero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9228" y="2174149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(5)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20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92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0007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7532" y="816621"/>
            <a:ext cx="392684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LM Sans 10"/>
                <a:cs typeface="LM Sans 10"/>
              </a:rPr>
              <a:t>Power-type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5" dirty="0">
                <a:latin typeface="LM Sans 10"/>
                <a:cs typeface="LM Sans 10"/>
              </a:rPr>
              <a:t> signal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5" dirty="0">
                <a:latin typeface="LM Sans 10"/>
                <a:cs typeface="LM Sans 10"/>
              </a:rPr>
              <a:t> that has</a:t>
            </a:r>
            <a:r>
              <a:rPr sz="1100" spc="-10" dirty="0">
                <a:latin typeface="LM Sans 10"/>
                <a:cs typeface="LM Sans 10"/>
              </a:rPr>
              <a:t> a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finite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power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x</a:t>
            </a:r>
            <a:endParaRPr sz="1200" baseline="-10416">
              <a:latin typeface="LM Sans 8"/>
              <a:cs typeface="LM Sans 8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LM Sans 10"/>
                <a:cs typeface="LM Sans 10"/>
              </a:rPr>
              <a:t>such that 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x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265" dirty="0">
                <a:latin typeface="DejaVu Sans Condensed"/>
                <a:cs typeface="DejaVu Sans Condensed"/>
              </a:rPr>
              <a:t>∞</a:t>
            </a:r>
            <a:r>
              <a:rPr sz="1100" i="1" spc="5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where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331" y="1462035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x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812" y="1403920"/>
            <a:ext cx="603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7474" y="1310194"/>
            <a:ext cx="116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203" y="1498954"/>
            <a:ext cx="460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i="1" spc="140" dirty="0">
                <a:latin typeface="LM Sans 8"/>
                <a:cs typeface="LM Sans 8"/>
              </a:rPr>
              <a:t>T</a:t>
            </a:r>
            <a:r>
              <a:rPr sz="800" i="1" spc="140" dirty="0">
                <a:latin typeface="Arial"/>
                <a:cs typeface="Arial"/>
              </a:rPr>
              <a:t>→∞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867" y="1443497"/>
            <a:ext cx="234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5528" y="1566874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0" dirty="0">
                <a:latin typeface="Arial"/>
                <a:cs typeface="Arial"/>
              </a:rPr>
              <a:t>−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4360" y="1550802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6780" y="1631878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3908" y="1332431"/>
            <a:ext cx="2753360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760"/>
              </a:lnSpc>
              <a:spcBef>
                <a:spcPts val="95"/>
              </a:spcBef>
              <a:tabLst>
                <a:tab pos="504190" algn="l"/>
              </a:tabLst>
            </a:pPr>
            <a:r>
              <a:rPr sz="600" spc="-5" dirty="0">
                <a:latin typeface="LM Sans 8"/>
                <a:cs typeface="LM Sans 8"/>
              </a:rPr>
              <a:t>	</a:t>
            </a:r>
            <a:r>
              <a:rPr sz="1200" spc="-7" baseline="-24305" dirty="0">
                <a:latin typeface="LM Sans 8"/>
                <a:cs typeface="LM Sans 8"/>
              </a:rPr>
              <a:t>2</a:t>
            </a:r>
            <a:endParaRPr sz="1200" baseline="-24305" dirty="0">
              <a:latin typeface="LM Sans 8"/>
              <a:cs typeface="LM Sans 8"/>
            </a:endParaRPr>
          </a:p>
          <a:p>
            <a:pPr marL="182880">
              <a:lnSpc>
                <a:spcPts val="1120"/>
              </a:lnSpc>
              <a:tabLst>
                <a:tab pos="926465" algn="l"/>
                <a:tab pos="2537460" algn="l"/>
              </a:tabLst>
            </a:pP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16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	</a:t>
            </a:r>
            <a:r>
              <a:rPr sz="1100" spc="-5" dirty="0">
                <a:latin typeface="LM Sans 10"/>
                <a:cs typeface="LM Sans 10"/>
              </a:rPr>
              <a:t>in the case of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CT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	(6)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782659"/>
            <a:ext cx="138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LM Sans 10"/>
                <a:cs typeface="LM Sans 10"/>
              </a:rPr>
              <a:t>o</a:t>
            </a:r>
            <a:r>
              <a:rPr sz="1100" spc="-5" dirty="0">
                <a:latin typeface="LM Sans 10"/>
                <a:cs typeface="LM Sans 10"/>
              </a:rPr>
              <a:t>r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60" y="2249918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x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041" y="2191815"/>
            <a:ext cx="603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7437" y="2098089"/>
            <a:ext cx="446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7960" algn="l"/>
                <a:tab pos="433070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	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2032" y="2286849"/>
            <a:ext cx="1174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spc="135" dirty="0">
                <a:latin typeface="LM Sans 8"/>
                <a:cs typeface="LM Sans 8"/>
              </a:rPr>
              <a:t>K</a:t>
            </a:r>
            <a:r>
              <a:rPr sz="800" i="1" spc="135" dirty="0">
                <a:latin typeface="Arial"/>
                <a:cs typeface="Arial"/>
              </a:rPr>
              <a:t>→∞ </a:t>
            </a:r>
            <a:r>
              <a:rPr sz="1100" spc="-10" dirty="0">
                <a:latin typeface="LM Sans 10"/>
                <a:cs typeface="LM Sans 10"/>
              </a:rPr>
              <a:t>2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29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200" i="1" spc="67" baseline="-41666" dirty="0">
                <a:latin typeface="LM Sans 8"/>
                <a:cs typeface="LM Sans 8"/>
              </a:rPr>
              <a:t>n</a:t>
            </a:r>
            <a:r>
              <a:rPr sz="1200" spc="67" baseline="-41666" dirty="0">
                <a:latin typeface="LM Sans 8"/>
                <a:cs typeface="LM Sans 8"/>
              </a:rPr>
              <a:t>=</a:t>
            </a:r>
            <a:r>
              <a:rPr sz="1200" i="1" spc="67" baseline="-41666" dirty="0">
                <a:latin typeface="Arial"/>
                <a:cs typeface="Arial"/>
              </a:rPr>
              <a:t>−</a:t>
            </a:r>
            <a:r>
              <a:rPr sz="1200" i="1" spc="67" baseline="-41666" dirty="0">
                <a:latin typeface="LM Sans 8"/>
                <a:cs typeface="LM Sans 8"/>
              </a:rPr>
              <a:t>K</a:t>
            </a:r>
            <a:endParaRPr sz="1200" baseline="-41666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8670" y="2055963"/>
            <a:ext cx="1003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8988" y="220793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0653" y="2191815"/>
            <a:ext cx="33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x</a:t>
            </a:r>
            <a:r>
              <a:rPr sz="1100" i="1" spc="-3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[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spc="-10" dirty="0">
                <a:latin typeface="LM Sans 10"/>
                <a:cs typeface="LM Sans 10"/>
              </a:rPr>
              <a:t>]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8311" y="216529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9306" y="2191815"/>
            <a:ext cx="18027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12265" algn="l"/>
              </a:tabLst>
            </a:pPr>
            <a:r>
              <a:rPr sz="1100" spc="-5" dirty="0">
                <a:latin typeface="LM Sans 10"/>
                <a:cs typeface="LM Sans 10"/>
              </a:rPr>
              <a:t>in the case of </a:t>
            </a:r>
            <a:r>
              <a:rPr sz="1100" spc="-10" dirty="0">
                <a:latin typeface="LM Sans 10"/>
                <a:cs typeface="LM Sans 10"/>
              </a:rPr>
              <a:t>DT</a:t>
            </a:r>
            <a:r>
              <a:rPr sz="1100" spc="-5" dirty="0">
                <a:latin typeface="LM Sans 10"/>
                <a:cs typeface="LM Sans 10"/>
              </a:rPr>
              <a:t> signal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(7)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932" y="2633839"/>
            <a:ext cx="373091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Note that the energy of </a:t>
            </a:r>
            <a:r>
              <a:rPr sz="1100" spc="-10" dirty="0">
                <a:latin typeface="LM Sans 10"/>
                <a:cs typeface="LM Sans 10"/>
              </a:rPr>
              <a:t>a power-type </a:t>
            </a:r>
            <a:r>
              <a:rPr sz="1100" spc="-5" dirty="0">
                <a:latin typeface="LM Sans 10"/>
                <a:cs typeface="LM Sans 10"/>
              </a:rPr>
              <a:t>signal will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45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infinity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24542" y="3350342"/>
            <a:ext cx="13290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Winter 2021-2022 Semester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19 /</a:t>
            </a:r>
            <a:r>
              <a:rPr sz="600" spc="-8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50</a:t>
            </a:r>
            <a:endParaRPr sz="600">
              <a:latin typeface="LM Sans 8"/>
              <a:cs typeface="LM Sans 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10925" y="1295412"/>
                <a:ext cx="288394" cy="172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600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25" y="1295412"/>
                <a:ext cx="288394" cy="172291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00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44" y="722514"/>
            <a:ext cx="42748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LM Sans 10"/>
                <a:cs typeface="LM Sans 10"/>
              </a:rPr>
              <a:t>In the case of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periodic </a:t>
            </a:r>
            <a:r>
              <a:rPr sz="1100" spc="-5" dirty="0">
                <a:latin typeface="LM Sans 10"/>
                <a:cs typeface="LM Sans 10"/>
              </a:rPr>
              <a:t>signal, i.e.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dirty="0">
                <a:latin typeface="LM Sans 10"/>
                <a:cs typeface="LM Sans 10"/>
              </a:rPr>
              <a:t>period </a:t>
            </a:r>
            <a:r>
              <a:rPr sz="1100" i="1" spc="-5" dirty="0">
                <a:latin typeface="LM Sans 10"/>
                <a:cs typeface="LM Sans 10"/>
              </a:rPr>
              <a:t>T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 </a:t>
            </a:r>
            <a:r>
              <a:rPr sz="1100" spc="-5" dirty="0">
                <a:latin typeface="LM Sans 10"/>
                <a:cs typeface="LM Sans 10"/>
              </a:rPr>
              <a:t>with </a:t>
            </a:r>
            <a:r>
              <a:rPr sz="1100" spc="-10" dirty="0">
                <a:latin typeface="LM Sans 10"/>
                <a:cs typeface="LM Sans 10"/>
              </a:rPr>
              <a:t>a  </a:t>
            </a:r>
            <a:r>
              <a:rPr sz="1100" spc="5" dirty="0">
                <a:latin typeface="LM Sans 10"/>
                <a:cs typeface="LM Sans 10"/>
              </a:rPr>
              <a:t>period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200" spc="-7" baseline="-10416" dirty="0">
                <a:latin typeface="LM Sans 8"/>
                <a:cs typeface="LM Sans 8"/>
              </a:rPr>
              <a:t>0</a:t>
            </a:r>
            <a:endParaRPr sz="1200" baseline="-10416">
              <a:latin typeface="LM Sans 8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779" y="1204390"/>
            <a:ext cx="1803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798" y="1298116"/>
            <a:ext cx="524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P</a:t>
            </a:r>
            <a:r>
              <a:rPr sz="1200" i="1" spc="-7" baseline="-10416" dirty="0">
                <a:latin typeface="LM Sans 8"/>
                <a:cs typeface="LM Sans 8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650" i="1" spc="-15" baseline="-37878" dirty="0">
                <a:latin typeface="LM Sans 10"/>
                <a:cs typeface="LM Sans 10"/>
              </a:rPr>
              <a:t>T</a:t>
            </a:r>
            <a:endParaRPr sz="1650" baseline="-37878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664" y="1461070"/>
            <a:ext cx="343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7" baseline="6944" dirty="0">
                <a:latin typeface="LM Sans 8"/>
                <a:cs typeface="LM Sans 8"/>
              </a:rPr>
              <a:t>0</a:t>
            </a:r>
            <a:r>
              <a:rPr sz="1200" spc="75" baseline="6944" dirty="0">
                <a:latin typeface="LM Sans 8"/>
                <a:cs typeface="LM Sans 8"/>
              </a:rPr>
              <a:t> </a:t>
            </a:r>
            <a:r>
              <a:rPr sz="800" i="1" spc="-5" dirty="0">
                <a:latin typeface="LM Sans 8"/>
                <a:cs typeface="LM Sans 8"/>
              </a:rPr>
              <a:t>t</a:t>
            </a:r>
            <a:r>
              <a:rPr sz="900" spc="-7" baseline="-9259" dirty="0">
                <a:latin typeface="LM Sans 8"/>
                <a:cs typeface="LM Sans 8"/>
              </a:rPr>
              <a:t>1</a:t>
            </a:r>
            <a:endParaRPr sz="900" baseline="-9259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2138" y="1306351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982" y="1186928"/>
            <a:ext cx="2679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t</a:t>
            </a:r>
            <a:r>
              <a:rPr sz="800" i="1" spc="5" dirty="0">
                <a:latin typeface="LM Sans 8"/>
                <a:cs typeface="LM Sans 8"/>
              </a:rPr>
              <a:t> </a:t>
            </a:r>
            <a:r>
              <a:rPr sz="800" spc="-5" dirty="0">
                <a:latin typeface="LM Sans 8"/>
                <a:cs typeface="LM Sans 8"/>
              </a:rPr>
              <a:t>+</a:t>
            </a:r>
            <a:r>
              <a:rPr sz="800" i="1" spc="-5" dirty="0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819" y="1227193"/>
            <a:ext cx="26987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" algn="l"/>
              </a:tabLst>
            </a:pPr>
            <a:r>
              <a:rPr sz="600" spc="-5" dirty="0" smtClean="0">
                <a:latin typeface="LM Sans 8"/>
                <a:cs typeface="LM Sans 8"/>
              </a:rPr>
              <a:t>1</a:t>
            </a:r>
            <a:r>
              <a:rPr lang="en-US" sz="600" spc="-5" dirty="0" smtClean="0">
                <a:latin typeface="LM Sans 8"/>
                <a:cs typeface="LM Sans 8"/>
              </a:rPr>
              <a:t>     </a:t>
            </a:r>
            <a:r>
              <a:rPr sz="600" spc="-5" dirty="0" smtClean="0">
                <a:latin typeface="LM Sans 8"/>
                <a:cs typeface="LM Sans 8"/>
              </a:rPr>
              <a:t>0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1011" y="12715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9651" y="1298116"/>
            <a:ext cx="2752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6285" algn="l"/>
                <a:tab pos="2561590" algn="l"/>
              </a:tabLst>
            </a:pP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70" dirty="0">
                <a:latin typeface="LM Sans 10"/>
                <a:cs typeface="LM Sans 10"/>
              </a:rPr>
              <a:t>t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DejaVu Sans Condensed"/>
                <a:cs typeface="DejaVu Sans Condensed"/>
              </a:rPr>
              <a:t> </a:t>
            </a:r>
            <a:r>
              <a:rPr sz="1100" i="1" spc="-15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r>
              <a:rPr sz="1100" i="1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in the case of </a:t>
            </a:r>
            <a:r>
              <a:rPr sz="1100" spc="-15" dirty="0">
                <a:latin typeface="LM Sans 10"/>
                <a:cs typeface="LM Sans 10"/>
              </a:rPr>
              <a:t>C</a:t>
            </a:r>
            <a:r>
              <a:rPr sz="1100" spc="-10" dirty="0">
                <a:latin typeface="LM Sans 10"/>
                <a:cs typeface="LM Sans 10"/>
              </a:rPr>
              <a:t>T</a:t>
            </a:r>
            <a:r>
              <a:rPr sz="1100" spc="-5" dirty="0">
                <a:latin typeface="LM Sans 10"/>
                <a:cs typeface="LM Sans 10"/>
              </a:rPr>
              <a:t> signal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spc="-5" dirty="0">
                <a:latin typeface="LM Sans 10"/>
                <a:cs typeface="LM Sans 10"/>
              </a:rPr>
              <a:t>(8)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1595169"/>
            <a:ext cx="138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LM Sans 10"/>
                <a:cs typeface="LM Sans 10"/>
              </a:rPr>
              <a:t>o</a:t>
            </a:r>
            <a:r>
              <a:rPr sz="1100" spc="-5" dirty="0">
                <a:latin typeface="LM Sans 10"/>
                <a:cs typeface="LM Sans 10"/>
              </a:rPr>
              <a:t>r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6808" y="2077731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x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888" y="1925902"/>
            <a:ext cx="598805" cy="38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1160">
              <a:lnSpc>
                <a:spcPts val="1030"/>
              </a:lnSpc>
              <a:spcBef>
                <a:spcPts val="90"/>
              </a:spcBef>
            </a:pPr>
            <a:r>
              <a:rPr sz="11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r>
              <a:rPr sz="1100" u="sng" spc="-2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ts val="745"/>
              </a:lnSpc>
            </a:pPr>
            <a:r>
              <a:rPr sz="1100" i="1" spc="-10" dirty="0">
                <a:latin typeface="LM Sans 10"/>
                <a:cs typeface="LM Sans 10"/>
              </a:rPr>
              <a:t>P</a:t>
            </a:r>
            <a:r>
              <a:rPr sz="1100" i="1" spc="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  <a:p>
            <a:pPr marL="391160">
              <a:lnSpc>
                <a:spcPts val="1035"/>
              </a:lnSpc>
            </a:pPr>
            <a:r>
              <a:rPr sz="1100" i="1" spc="-5" dirty="0">
                <a:latin typeface="LM Sans 10"/>
                <a:cs typeface="LM Sans 10"/>
              </a:rPr>
              <a:t>K</a:t>
            </a:r>
            <a:r>
              <a:rPr sz="1200" spc="-7" baseline="-10416" dirty="0">
                <a:latin typeface="LM Sans 8"/>
                <a:cs typeface="LM Sans 8"/>
              </a:rPr>
              <a:t>0</a:t>
            </a:r>
            <a:endParaRPr sz="1200" baseline="-10416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1046" y="1881122"/>
            <a:ext cx="4800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LM Sans 8"/>
                <a:cs typeface="LM Sans 8"/>
              </a:rPr>
              <a:t>k</a:t>
            </a:r>
            <a:r>
              <a:rPr sz="800" spc="45" dirty="0">
                <a:latin typeface="LM Sans 8"/>
                <a:cs typeface="LM Sans 8"/>
              </a:rPr>
              <a:t>+</a:t>
            </a:r>
            <a:r>
              <a:rPr sz="800" i="1" spc="45" dirty="0">
                <a:latin typeface="LM Sans 8"/>
                <a:cs typeface="LM Sans 8"/>
              </a:rPr>
              <a:t>K</a:t>
            </a:r>
            <a:r>
              <a:rPr sz="900" spc="67" baseline="-9259" dirty="0">
                <a:latin typeface="LM Sans 8"/>
                <a:cs typeface="LM Sans 8"/>
              </a:rPr>
              <a:t>0</a:t>
            </a:r>
            <a:r>
              <a:rPr sz="800" i="1" spc="45" dirty="0">
                <a:latin typeface="Arial"/>
                <a:cs typeface="Arial"/>
              </a:rPr>
              <a:t>−</a:t>
            </a:r>
            <a:r>
              <a:rPr sz="800" spc="45" dirty="0"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6547" y="201485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94" dirty="0"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7220" y="2226537"/>
            <a:ext cx="2190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LM Sans 8"/>
                <a:cs typeface="LM Sans 8"/>
              </a:rPr>
              <a:t>n</a:t>
            </a:r>
            <a:r>
              <a:rPr sz="800" spc="-5" dirty="0">
                <a:latin typeface="LM Sans 8"/>
                <a:cs typeface="LM Sans 8"/>
              </a:rPr>
              <a:t>=</a:t>
            </a: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2861" y="2019629"/>
            <a:ext cx="33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x</a:t>
            </a:r>
            <a:r>
              <a:rPr sz="1100" i="1" spc="-3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[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r>
              <a:rPr sz="1100" spc="-10" dirty="0">
                <a:latin typeface="LM Sans 10"/>
                <a:cs typeface="LM Sans 10"/>
              </a:rPr>
              <a:t>]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70519" y="19931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1514" y="2019629"/>
            <a:ext cx="1458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in the case of </a:t>
            </a:r>
            <a:r>
              <a:rPr sz="1100" spc="-10" dirty="0">
                <a:latin typeface="LM Sans 10"/>
                <a:cs typeface="LM Sans 10"/>
              </a:rPr>
              <a:t>DT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signal</a:t>
            </a:r>
            <a:r>
              <a:rPr sz="1100" i="1" spc="-2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9722" y="2019629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(9)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44" y="2470085"/>
            <a:ext cx="417322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In general,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power-type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signals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are 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periodic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but </a:t>
            </a:r>
            <a:r>
              <a:rPr sz="1100" b="1" spc="-10" dirty="0">
                <a:solidFill>
                  <a:srgbClr val="0000FF"/>
                </a:solidFill>
                <a:latin typeface="LM Sans 10"/>
                <a:cs typeface="LM Sans 10"/>
              </a:rPr>
              <a:t>NOT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all 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periodic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signals  </a:t>
            </a:r>
            <a:r>
              <a:rPr sz="1100" spc="-15" dirty="0">
                <a:solidFill>
                  <a:srgbClr val="0000FF"/>
                </a:solidFill>
                <a:latin typeface="LM Sans 10"/>
                <a:cs typeface="LM Sans 10"/>
              </a:rPr>
              <a:t>are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of</a:t>
            </a:r>
            <a:r>
              <a:rPr sz="110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M Sans 10"/>
                <a:cs typeface="LM Sans 10"/>
              </a:rPr>
              <a:t>power-type</a:t>
            </a:r>
            <a:r>
              <a:rPr sz="1100" spc="-10" dirty="0">
                <a:latin typeface="LM Sans 10"/>
                <a:cs typeface="LM Sans 10"/>
              </a:rPr>
              <a:t>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22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494" y="192438"/>
            <a:ext cx="3647975" cy="2589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5382" y="2892226"/>
            <a:ext cx="2254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8:</a:t>
            </a:r>
            <a:r>
              <a:rPr sz="1000" spc="-5" dirty="0">
                <a:latin typeface="LM Sans 10"/>
                <a:cs typeface="LM Sans 10"/>
              </a:rPr>
              <a:t>Energy signal versus </a:t>
            </a:r>
            <a:r>
              <a:rPr sz="1000" spc="-10" dirty="0">
                <a:latin typeface="LM Sans 10"/>
                <a:cs typeface="LM Sans 10"/>
              </a:rPr>
              <a:t>power </a:t>
            </a:r>
            <a:r>
              <a:rPr sz="1000" spc="-5" dirty="0">
                <a:latin typeface="LM Sans 10"/>
                <a:cs typeface="LM Sans 10"/>
              </a:rPr>
              <a:t>signal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23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47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44" y="495717"/>
            <a:ext cx="353822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Example </a:t>
            </a:r>
            <a:r>
              <a:rPr sz="1100" spc="-5" dirty="0">
                <a:latin typeface="LM Sans 10"/>
                <a:cs typeface="LM Sans 10"/>
              </a:rPr>
              <a:t>1.4: Determine the energy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15" dirty="0">
                <a:latin typeface="LM Sans 10"/>
                <a:cs typeface="LM Sans 10"/>
              </a:rPr>
              <a:t>power </a:t>
            </a:r>
            <a:r>
              <a:rPr sz="1100" spc="-5" dirty="0">
                <a:latin typeface="LM Sans 10"/>
                <a:cs typeface="LM Sans 10"/>
              </a:rPr>
              <a:t>of the</a:t>
            </a:r>
            <a:r>
              <a:rPr sz="1100" spc="1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>
              <a:latin typeface="LM Sans 10"/>
              <a:cs typeface="LM Sans 10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cos(2</a:t>
            </a:r>
            <a:r>
              <a:rPr sz="1100" i="1" dirty="0">
                <a:latin typeface="Verdana"/>
                <a:cs typeface="Verdana"/>
              </a:rPr>
              <a:t>π</a:t>
            </a:r>
            <a:r>
              <a:rPr sz="1100" i="1" dirty="0">
                <a:latin typeface="LM Sans 10"/>
                <a:cs typeface="LM Sans 10"/>
              </a:rPr>
              <a:t>f</a:t>
            </a:r>
            <a:r>
              <a:rPr sz="1200" baseline="-10416" dirty="0">
                <a:latin typeface="LM Sans 8"/>
                <a:cs typeface="LM Sans 8"/>
              </a:rPr>
              <a:t>0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518" y="1104466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x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314" y="1046351"/>
            <a:ext cx="133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6794" algn="l"/>
              </a:tabLst>
            </a:pPr>
            <a:r>
              <a:rPr sz="1100" spc="-5" dirty="0">
                <a:latin typeface="LM Sans 10"/>
                <a:cs typeface="LM Sans 10"/>
              </a:rPr>
              <a:t>Energy of x(t):	</a:t>
            </a:r>
            <a:r>
              <a:rPr sz="1100" i="1" spc="-10" dirty="0">
                <a:latin typeface="LM Sans 10"/>
                <a:cs typeface="LM Sans 10"/>
              </a:rPr>
              <a:t>E</a:t>
            </a:r>
            <a:r>
              <a:rPr sz="1100" i="1" spc="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7935" y="93517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6365" y="1209318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9" dirty="0">
                <a:latin typeface="Arial"/>
                <a:cs typeface="Arial"/>
              </a:rPr>
              <a:t>−∞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9679" y="1059801"/>
            <a:ext cx="146405" cy="570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8325" y="10198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6977" y="1046351"/>
            <a:ext cx="528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x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-16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3150" y="1425230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7935" y="1314042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6365" y="158818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9" dirty="0">
                <a:latin typeface="Arial"/>
                <a:cs typeface="Arial"/>
              </a:rPr>
              <a:t>−∞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4301" y="148334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6810" y="139871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6977" y="1425230"/>
            <a:ext cx="1340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A </a:t>
            </a:r>
            <a:r>
              <a:rPr sz="1100" spc="-10" dirty="0">
                <a:latin typeface="LM Sans 10"/>
                <a:cs typeface="LM Sans 10"/>
              </a:rPr>
              <a:t>cos(2</a:t>
            </a:r>
            <a:r>
              <a:rPr sz="1100" i="1" spc="-10" dirty="0">
                <a:latin typeface="Verdana"/>
                <a:cs typeface="Verdana"/>
              </a:rPr>
              <a:t>π</a:t>
            </a:r>
            <a:r>
              <a:rPr sz="1100" i="1" spc="-10" dirty="0">
                <a:latin typeface="LM Sans 10"/>
                <a:cs typeface="LM Sans 10"/>
              </a:rPr>
              <a:t>f </a:t>
            </a:r>
            <a:r>
              <a:rPr sz="1100" i="1" spc="10" dirty="0">
                <a:latin typeface="LM Sans 10"/>
                <a:cs typeface="LM Sans 10"/>
              </a:rPr>
              <a:t>t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i="1" spc="10" dirty="0">
                <a:latin typeface="DejaVu Sans Condensed"/>
                <a:cs typeface="DejaVu Sans Condensed"/>
              </a:rPr>
              <a:t>| </a:t>
            </a:r>
            <a:r>
              <a:rPr sz="1100" i="1" spc="-5" dirty="0">
                <a:latin typeface="LM Sans 10"/>
                <a:cs typeface="LM Sans 10"/>
              </a:rPr>
              <a:t>dt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30" dirty="0">
                <a:latin typeface="LM Sans 10"/>
                <a:cs typeface="LM Sans 10"/>
              </a:rPr>
              <a:t> </a:t>
            </a:r>
            <a:r>
              <a:rPr sz="1100" i="1" spc="265" dirty="0">
                <a:latin typeface="DejaVu Sans Condensed"/>
                <a:cs typeface="DejaVu Sans Condensed"/>
              </a:rPr>
              <a:t>∞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1795" y="1425230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887" y="2095028"/>
            <a:ext cx="8394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LM Sans 10"/>
                <a:cs typeface="LM Sans 10"/>
              </a:rPr>
              <a:t>Power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x(t):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7299" y="2153131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x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8780" y="2095028"/>
            <a:ext cx="603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7442" y="2001302"/>
            <a:ext cx="116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7171" y="2190063"/>
            <a:ext cx="460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i="1" spc="140" dirty="0">
                <a:latin typeface="LM Sans 8"/>
                <a:cs typeface="LM Sans 8"/>
              </a:rPr>
              <a:t>T</a:t>
            </a:r>
            <a:r>
              <a:rPr sz="800" i="1" spc="140" dirty="0">
                <a:latin typeface="Arial"/>
                <a:cs typeface="Arial"/>
              </a:rPr>
              <a:t>→∞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7139" y="2118026"/>
            <a:ext cx="234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5509" y="2257982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0" dirty="0">
                <a:latin typeface="Arial"/>
                <a:cs typeface="Arial"/>
              </a:rPr>
              <a:t>−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24340" y="2241910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36761" y="2322987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2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9288" y="2023540"/>
            <a:ext cx="699135" cy="263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760"/>
              </a:lnSpc>
              <a:spcBef>
                <a:spcPts val="95"/>
              </a:spcBef>
              <a:tabLst>
                <a:tab pos="478790" algn="l"/>
              </a:tabLst>
            </a:pPr>
            <a:r>
              <a:rPr sz="600" spc="-5" dirty="0">
                <a:latin typeface="LM Sans 8"/>
                <a:cs typeface="LM Sans 8"/>
              </a:rPr>
              <a:t>	</a:t>
            </a:r>
            <a:r>
              <a:rPr sz="1200" spc="-7" baseline="-24305" dirty="0">
                <a:latin typeface="LM Sans 8"/>
                <a:cs typeface="LM Sans 8"/>
              </a:rPr>
              <a:t>2</a:t>
            </a:r>
            <a:endParaRPr sz="1200" baseline="-24305" dirty="0">
              <a:latin typeface="LM Sans 8"/>
              <a:cs typeface="LM Sans 8"/>
            </a:endParaRPr>
          </a:p>
          <a:p>
            <a:pPr marL="157480">
              <a:lnSpc>
                <a:spcPts val="1120"/>
              </a:lnSpc>
            </a:pP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x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-14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10931" y="2553575"/>
            <a:ext cx="411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3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97442" y="2459849"/>
            <a:ext cx="116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57171" y="2648609"/>
            <a:ext cx="460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i="1" spc="140" dirty="0">
                <a:latin typeface="LM Sans 8"/>
                <a:cs typeface="LM Sans 8"/>
              </a:rPr>
              <a:t>T</a:t>
            </a:r>
            <a:r>
              <a:rPr sz="800" i="1" spc="140" dirty="0">
                <a:latin typeface="Arial"/>
                <a:cs typeface="Arial"/>
              </a:rPr>
              <a:t>→∞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89288" y="2596537"/>
            <a:ext cx="234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5509" y="2716528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0" dirty="0">
                <a:latin typeface="Arial"/>
                <a:cs typeface="Arial"/>
              </a:rPr>
              <a:t>−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4340" y="2700457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6761" y="2781533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2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21443" y="261169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33940" y="252705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00170" y="2409569"/>
            <a:ext cx="2228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7" baseline="-20202" dirty="0">
                <a:latin typeface="LM Sans 10"/>
                <a:cs typeface="LM Sans 10"/>
              </a:rPr>
              <a:t>A</a:t>
            </a: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38270" y="2670187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46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67175" y="264860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34107" y="2553575"/>
            <a:ext cx="1423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71600" algn="l"/>
              </a:tabLst>
            </a:pP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cos(2</a:t>
            </a:r>
            <a:r>
              <a:rPr sz="1100" i="1" spc="-45" dirty="0">
                <a:latin typeface="Verdana"/>
                <a:cs typeface="Verdana"/>
              </a:rPr>
              <a:t>π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100" i="1" spc="105" dirty="0">
                <a:latin typeface="LM Sans 10"/>
                <a:cs typeface="LM Sans 10"/>
              </a:rPr>
              <a:t> </a:t>
            </a:r>
            <a:r>
              <a:rPr sz="1100" i="1" spc="70" dirty="0">
                <a:latin typeface="LM Sans 10"/>
                <a:cs typeface="LM Sans 10"/>
              </a:rPr>
              <a:t>t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DejaVu Sans Condensed"/>
                <a:cs typeface="DejaVu Sans Condensed"/>
              </a:rPr>
              <a:t> </a:t>
            </a:r>
            <a:r>
              <a:rPr sz="1100" i="1" spc="-15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r>
              <a:rPr sz="1100" i="1" spc="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dirty="0">
                <a:latin typeface="LM Sans 10"/>
                <a:cs typeface="LM Sans 10"/>
              </a:rPr>
              <a:t>	</a:t>
            </a:r>
            <a:r>
              <a:rPr sz="1100" i="1" spc="-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5844" y="2974643"/>
            <a:ext cx="2111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Hence,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power-type</a:t>
            </a:r>
            <a:r>
              <a:rPr sz="1100" b="1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24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03195" y="1946914"/>
                <a:ext cx="288394" cy="172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6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95" y="1946914"/>
                <a:ext cx="288394" cy="172291"/>
              </a:xfrm>
              <a:prstGeom prst="rect">
                <a:avLst/>
              </a:prstGeom>
              <a:blipFill>
                <a:blip r:embed="rId3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26120" y="2457498"/>
                <a:ext cx="288394" cy="172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60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20" y="2457498"/>
                <a:ext cx="288394" cy="172291"/>
              </a:xfrm>
              <a:prstGeom prst="rect">
                <a:avLst/>
              </a:prstGeom>
              <a:blipFill>
                <a:blip r:embed="rId4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555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05585"/>
            <a:ext cx="3952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Example </a:t>
            </a:r>
            <a:r>
              <a:rPr sz="1100" spc="-5" dirty="0">
                <a:latin typeface="LM Sans 10"/>
                <a:cs typeface="LM Sans 10"/>
              </a:rPr>
              <a:t>1.5: Determine the energy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15" dirty="0">
                <a:latin typeface="LM Sans 10"/>
                <a:cs typeface="LM Sans 10"/>
              </a:rPr>
              <a:t>power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-5" dirty="0">
                <a:latin typeface="LM Sans 10"/>
                <a:cs typeface="LM Sans 10"/>
              </a:rPr>
              <a:t>y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exp(</a:t>
            </a:r>
            <a:r>
              <a:rPr sz="1100" i="1" dirty="0">
                <a:latin typeface="DejaVu Sans Condensed"/>
                <a:cs typeface="DejaVu Sans Condensed"/>
              </a:rPr>
              <a:t>−|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dirty="0">
                <a:latin typeface="LM Sans 10"/>
                <a:cs typeface="LM Sans 10"/>
              </a:rPr>
              <a:t>).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9905" y="786471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y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072" y="721257"/>
            <a:ext cx="16932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0112" y="61718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543" y="891322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9" dirty="0">
                <a:latin typeface="Arial"/>
                <a:cs typeface="Arial"/>
              </a:rPr>
              <a:t>−∞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2814" y="70185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701" y="728369"/>
            <a:ext cx="2177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26794" algn="l"/>
                <a:tab pos="1658620" algn="l"/>
              </a:tabLst>
            </a:pPr>
            <a:r>
              <a:rPr sz="1100" spc="-5" dirty="0">
                <a:latin typeface="LM Sans 10"/>
                <a:cs typeface="LM Sans 10"/>
              </a:rPr>
              <a:t>Energy of y(t):	</a:t>
            </a:r>
            <a:r>
              <a:rPr sz="1100" i="1" spc="-10" dirty="0">
                <a:latin typeface="LM Sans 10"/>
                <a:cs typeface="LM Sans 10"/>
              </a:rPr>
              <a:t>E </a:t>
            </a:r>
            <a:r>
              <a:rPr sz="1100" i="1" spc="11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y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-14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6126" y="1106975"/>
            <a:ext cx="24870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0112" y="99605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8543" y="1270202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29" dirty="0">
                <a:latin typeface="Arial"/>
                <a:cs typeface="Arial"/>
              </a:rPr>
              <a:t>−∞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5328" y="1107248"/>
            <a:ext cx="9283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5930" algn="l"/>
              </a:tabLst>
            </a:pPr>
            <a:r>
              <a:rPr sz="1100" spc="-10" dirty="0">
                <a:latin typeface="LM Sans 10"/>
                <a:cs typeface="LM Sans 10"/>
              </a:rPr>
              <a:t>=	</a:t>
            </a:r>
            <a:r>
              <a:rPr sz="1100" i="1" spc="-35" dirty="0">
                <a:latin typeface="DejaVu Sans Condensed"/>
                <a:cs typeface="DejaVu Sans Condensed"/>
              </a:rPr>
              <a:t>|</a:t>
            </a:r>
            <a:r>
              <a:rPr sz="1100" i="1" spc="-180" dirty="0">
                <a:latin typeface="DejaVu Sans Condensed"/>
                <a:cs typeface="DejaVu Sans Condensed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exp(</a:t>
            </a:r>
            <a:r>
              <a:rPr sz="1100" i="1" spc="-10" dirty="0">
                <a:latin typeface="DejaVu Sans Condensed"/>
                <a:cs typeface="DejaVu Sans Condensed"/>
              </a:rPr>
              <a:t>−|</a:t>
            </a:r>
            <a:endParaRPr sz="1100">
              <a:latin typeface="DejaVu Sans Condensed"/>
              <a:cs typeface="DejaVu Sans Condense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8785" y="10807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7891" y="1107248"/>
            <a:ext cx="398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dirty="0">
                <a:latin typeface="LM Sans 10"/>
                <a:cs typeface="LM Sans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spc="8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7470" y="1465921"/>
            <a:ext cx="17952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2479" y="137493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0897" y="164908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72105" y="145960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2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5328" y="1486127"/>
            <a:ext cx="1294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6415" algn="l"/>
              </a:tabLst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	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dirty="0">
                <a:latin typeface="LM Sans 10"/>
                <a:cs typeface="LM Sans 10"/>
              </a:rPr>
              <a:t>exp(</a:t>
            </a:r>
            <a:r>
              <a:rPr sz="1100" i="1" dirty="0">
                <a:latin typeface="DejaVu Sans Condensed"/>
                <a:cs typeface="DejaVu Sans Condensed"/>
              </a:rPr>
              <a:t>−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spc="5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17760" y="1486127"/>
            <a:ext cx="124468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modulus</a:t>
            </a:r>
            <a:r>
              <a:rPr sz="1100" spc="-60" dirty="0">
                <a:solidFill>
                  <a:srgbClr val="0000FF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LM Sans 10"/>
                <a:cs typeface="LM Sans 10"/>
              </a:rPr>
              <a:t>removal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0806" y="1829142"/>
            <a:ext cx="37548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>
                <a:latin typeface="Arial"/>
                <a:cs typeface="Arial"/>
              </a:rPr>
              <a:t>∫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62479" y="174327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0897" y="201741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LM Sans 8"/>
                <a:cs typeface="LM Sans 8"/>
              </a:rPr>
              <a:t>0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11448" y="1760726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1448" y="194948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2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5328" y="1854452"/>
            <a:ext cx="2035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6415" algn="l"/>
                <a:tab pos="1761489" algn="l"/>
              </a:tabLst>
            </a:pP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	</a:t>
            </a:r>
            <a:r>
              <a:rPr sz="1100" spc="5" dirty="0">
                <a:latin typeface="LM Sans 10"/>
                <a:cs typeface="LM Sans 10"/>
              </a:rPr>
              <a:t>exp(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spc="5" dirty="0">
                <a:latin typeface="LM Sans 10"/>
                <a:cs typeface="LM Sans 10"/>
              </a:rPr>
              <a:t>2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LM Sans 10"/>
                <a:cs typeface="LM Sans 10"/>
              </a:rPr>
              <a:t>dt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	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b="1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376" y="2402165"/>
            <a:ext cx="8394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LM Sans 10"/>
                <a:cs typeface="LM Sans 10"/>
              </a:rPr>
              <a:t>Power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y(t):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2787" y="2460268"/>
            <a:ext cx="74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y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94268" y="2402165"/>
            <a:ext cx="605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P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lim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74722" y="2308439"/>
            <a:ext cx="116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4451" y="2497199"/>
            <a:ext cx="460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i="1" spc="140" dirty="0">
                <a:latin typeface="LM Sans 8"/>
                <a:cs typeface="LM Sans 8"/>
              </a:rPr>
              <a:t>T</a:t>
            </a:r>
            <a:r>
              <a:rPr sz="800" i="1" spc="140" dirty="0">
                <a:latin typeface="Arial"/>
                <a:cs typeface="Arial"/>
              </a:rPr>
              <a:t>→∞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11996" y="2364383"/>
            <a:ext cx="2343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300" dirty="0" smtClean="0">
                <a:latin typeface="Arial"/>
                <a:cs typeface="Arial"/>
              </a:rPr>
              <a:t>∫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02776" y="2565119"/>
            <a:ext cx="109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90" dirty="0">
                <a:latin typeface="Arial"/>
                <a:cs typeface="Arial"/>
              </a:rPr>
              <a:t>−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1607" y="2549034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14028" y="263012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LM Sans 8"/>
                <a:cs typeface="LM Sans 8"/>
              </a:rPr>
              <a:t>2</a:t>
            </a:r>
            <a:endParaRPr sz="600" dirty="0">
              <a:latin typeface="LM Sans 8"/>
              <a:cs typeface="LM Sans 8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05863" y="2321143"/>
            <a:ext cx="918387" cy="255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760"/>
              </a:lnSpc>
              <a:spcBef>
                <a:spcPts val="95"/>
              </a:spcBef>
              <a:tabLst>
                <a:tab pos="480695" algn="l"/>
              </a:tabLst>
            </a:pPr>
            <a:r>
              <a:rPr sz="600" spc="-5" dirty="0">
                <a:latin typeface="LM Sans 8"/>
                <a:cs typeface="LM Sans 8"/>
              </a:rPr>
              <a:t>	</a:t>
            </a:r>
            <a:r>
              <a:rPr sz="1200" spc="-7" baseline="-24305" dirty="0">
                <a:latin typeface="LM Sans 8"/>
                <a:cs typeface="LM Sans 8"/>
              </a:rPr>
              <a:t>2</a:t>
            </a:r>
            <a:endParaRPr sz="1200" baseline="-24305" dirty="0">
              <a:latin typeface="LM Sans 8"/>
              <a:cs typeface="LM Sans 8"/>
            </a:endParaRPr>
          </a:p>
          <a:p>
            <a:pPr marL="157480">
              <a:lnSpc>
                <a:spcPts val="1120"/>
              </a:lnSpc>
            </a:pPr>
            <a:r>
              <a:rPr lang="en-US" sz="1100" i="1" spc="-20" dirty="0" smtClean="0">
                <a:latin typeface="DejaVu Sans Condensed"/>
                <a:cs typeface="DejaVu Sans Condensed"/>
              </a:rPr>
              <a:t>   </a:t>
            </a:r>
            <a:r>
              <a:rPr sz="1100" i="1" spc="-20" dirty="0" smtClean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y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i="1" spc="5" dirty="0">
                <a:latin typeface="DejaVu Sans Condensed"/>
                <a:cs typeface="DejaVu Sans Condensed"/>
              </a:rPr>
              <a:t>|</a:t>
            </a:r>
            <a:r>
              <a:rPr sz="1100" i="1" spc="-130" dirty="0">
                <a:latin typeface="DejaVu Sans Condensed"/>
                <a:cs typeface="DejaVu Sans Condensed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dt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6489" y="270892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1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87422" y="291926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81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888197" y="2802647"/>
            <a:ext cx="1993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7860" algn="l"/>
              </a:tabLst>
            </a:pP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lim	</a:t>
            </a:r>
            <a:r>
              <a:rPr sz="1100" i="1" spc="15" dirty="0">
                <a:latin typeface="DejaVu Sans Condensed"/>
                <a:cs typeface="DejaVu Sans Condensed"/>
              </a:rPr>
              <a:t>× </a:t>
            </a:r>
            <a:r>
              <a:rPr sz="1100" i="1" spc="-45" dirty="0">
                <a:latin typeface="DejaVu Sans Condensed"/>
                <a:cs typeface="DejaVu Sans Condensed"/>
              </a:rPr>
              <a:t>{</a:t>
            </a:r>
            <a:r>
              <a:rPr sz="1100" spc="-45" dirty="0">
                <a:latin typeface="LM Sans 10"/>
                <a:cs typeface="LM Sans 10"/>
              </a:rPr>
              <a:t>a </a:t>
            </a:r>
            <a:r>
              <a:rPr sz="1100" spc="-10" dirty="0">
                <a:latin typeface="LM Sans 10"/>
                <a:cs typeface="LM Sans 10"/>
              </a:rPr>
              <a:t>finite </a:t>
            </a:r>
            <a:r>
              <a:rPr sz="1100" spc="-20" dirty="0">
                <a:latin typeface="LM Sans 10"/>
                <a:cs typeface="LM Sans 10"/>
              </a:rPr>
              <a:t>value</a:t>
            </a:r>
            <a:r>
              <a:rPr sz="1100" i="1" spc="-20" dirty="0">
                <a:latin typeface="DejaVu Sans Condensed"/>
                <a:cs typeface="DejaVu Sans Condensed"/>
              </a:rPr>
              <a:t>}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100" b="1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5844" y="2851770"/>
            <a:ext cx="2368550" cy="4502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800" i="1" spc="140" dirty="0">
                <a:latin typeface="LM Sans 8"/>
                <a:cs typeface="LM Sans 8"/>
              </a:rPr>
              <a:t>T</a:t>
            </a:r>
            <a:r>
              <a:rPr sz="800" i="1" spc="140" dirty="0">
                <a:latin typeface="Arial"/>
                <a:cs typeface="Arial"/>
              </a:rPr>
              <a:t>→∞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latin typeface="LM Sans 10"/>
                <a:cs typeface="LM Sans 10"/>
              </a:rPr>
              <a:t>Hence,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energy-type</a:t>
            </a:r>
            <a:r>
              <a:rPr sz="1100" b="1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2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25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634963" y="2134312"/>
                <a:ext cx="288394" cy="172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600" dirty="0" smtClean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963" y="2134312"/>
                <a:ext cx="288394" cy="172291"/>
              </a:xfrm>
              <a:prstGeom prst="rect">
                <a:avLst/>
              </a:prstGeom>
              <a:blipFill>
                <a:blip r:embed="rId3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2412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13416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34419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91608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261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336152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89" y="2546184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089" y="2756217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89" y="2966250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844" y="586877"/>
            <a:ext cx="2026806" cy="248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27050" indent="-277495">
              <a:lnSpc>
                <a:spcPct val="125299"/>
              </a:lnSpc>
              <a:spcBef>
                <a:spcPts val="100"/>
              </a:spcBef>
            </a:pPr>
            <a:r>
              <a:rPr sz="1100" b="1" spc="-10" dirty="0">
                <a:latin typeface="LM Sans 10"/>
                <a:cs typeface="LM Sans 10"/>
              </a:rPr>
              <a:t>Elementary </a:t>
            </a:r>
            <a:r>
              <a:rPr sz="1100" b="1" spc="-5" dirty="0">
                <a:latin typeface="LM Sans 10"/>
                <a:cs typeface="LM Sans 10"/>
              </a:rPr>
              <a:t>signals  </a:t>
            </a:r>
            <a:r>
              <a:rPr sz="1100" spc="-5" dirty="0">
                <a:latin typeface="LM Sans 10"/>
                <a:cs typeface="LM Sans 10"/>
              </a:rPr>
              <a:t>Exponential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  Sinusoidal</a:t>
            </a:r>
            <a:r>
              <a:rPr sz="1100" spc="-3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 dirty="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LM Sans 10"/>
                <a:cs typeface="LM Sans 10"/>
              </a:rPr>
              <a:t>Complex-exponential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</a:pPr>
            <a:r>
              <a:rPr sz="1100" b="1" spc="-15" dirty="0">
                <a:latin typeface="LM Sans 10"/>
                <a:cs typeface="LM Sans 10"/>
              </a:rPr>
              <a:t>Singularity</a:t>
            </a:r>
            <a:r>
              <a:rPr sz="1100" b="1" spc="-2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functions/signals</a:t>
            </a:r>
            <a:endParaRPr sz="1100" dirty="0">
              <a:latin typeface="LM Sans 10"/>
              <a:cs typeface="LM Sans 10"/>
            </a:endParaRPr>
          </a:p>
          <a:p>
            <a:pPr marL="289560" marR="62103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Impulse</a:t>
            </a:r>
            <a:r>
              <a:rPr sz="1100" spc="-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function  Step function  </a:t>
            </a:r>
            <a:r>
              <a:rPr sz="1100" spc="-10" dirty="0">
                <a:latin typeface="LM Sans 10"/>
                <a:cs typeface="LM Sans 10"/>
              </a:rPr>
              <a:t>Ramp </a:t>
            </a:r>
            <a:r>
              <a:rPr sz="1100" spc="-5" dirty="0">
                <a:latin typeface="LM Sans 10"/>
                <a:cs typeface="LM Sans 10"/>
              </a:rPr>
              <a:t>function  </a:t>
            </a:r>
            <a:r>
              <a:rPr sz="1100" spc="-10" dirty="0">
                <a:latin typeface="LM Sans 10"/>
                <a:cs typeface="LM Sans 10"/>
              </a:rPr>
              <a:t>Signum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function</a:t>
            </a:r>
            <a:endParaRPr sz="1100" dirty="0">
              <a:latin typeface="LM Sans 10"/>
              <a:cs typeface="LM Sans 10"/>
            </a:endParaRPr>
          </a:p>
          <a:p>
            <a:pPr marL="289560" marR="375285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Rectangular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function  </a:t>
            </a:r>
            <a:r>
              <a:rPr sz="1100" spc="-5" dirty="0">
                <a:latin typeface="LM Sans 10"/>
                <a:cs typeface="LM Sans 10"/>
              </a:rPr>
              <a:t>Sinc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function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6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26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19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03435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4438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568793"/>
            <a:ext cx="4312806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LM Sans 10"/>
                <a:cs typeface="LM Sans 10"/>
              </a:rPr>
              <a:t>Exponential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signal:</a:t>
            </a:r>
            <a:r>
              <a:rPr sz="1100" b="1" spc="7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exp(</a:t>
            </a:r>
            <a:r>
              <a:rPr sz="1100" i="1" spc="5" dirty="0">
                <a:latin typeface="LM Sans 10"/>
                <a:cs typeface="LM Sans 10"/>
              </a:rPr>
              <a:t>at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where 0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9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a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265" dirty="0">
                <a:latin typeface="DejaVu Sans Condensed"/>
                <a:cs typeface="DejaVu Sans Condensed"/>
              </a:rPr>
              <a:t>∞</a:t>
            </a:r>
            <a:r>
              <a:rPr sz="1100" i="1" spc="4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non-zero  </a:t>
            </a:r>
            <a:r>
              <a:rPr sz="1100" spc="-10" dirty="0">
                <a:latin typeface="LM Sans 10"/>
                <a:cs typeface="LM Sans 10"/>
              </a:rPr>
              <a:t>parameter/constant.</a:t>
            </a:r>
            <a:endParaRPr sz="1100" dirty="0">
              <a:latin typeface="LM Sans 10"/>
              <a:cs typeface="LM Sans 10"/>
            </a:endParaRPr>
          </a:p>
          <a:p>
            <a:pPr marL="289560" marR="2337435">
              <a:lnSpc>
                <a:spcPct val="125299"/>
              </a:lnSpc>
            </a:pPr>
            <a:r>
              <a:rPr sz="1100" spc="-30" dirty="0">
                <a:latin typeface="LM Sans 10"/>
                <a:cs typeface="LM Sans 10"/>
              </a:rPr>
              <a:t>For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60" dirty="0">
                <a:latin typeface="LM Sans 10"/>
                <a:cs typeface="LM Sans 10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0,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growing  </a:t>
            </a:r>
            <a:r>
              <a:rPr sz="1100" spc="-30" dirty="0">
                <a:latin typeface="LM Sans 10"/>
                <a:cs typeface="LM Sans 10"/>
              </a:rPr>
              <a:t>For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65" dirty="0">
                <a:latin typeface="LM Sans 10"/>
                <a:cs typeface="LM Sans 10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9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0,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1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decaying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6952" y="1629024"/>
            <a:ext cx="3779916" cy="929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0210" y="2663703"/>
            <a:ext cx="16130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9:</a:t>
            </a:r>
            <a:r>
              <a:rPr sz="1000" spc="-5" dirty="0">
                <a:latin typeface="LM Sans 10"/>
                <a:cs typeface="LM Sans 10"/>
              </a:rPr>
              <a:t>Exponential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signals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27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555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616253"/>
            <a:ext cx="440245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LM Sans 10"/>
                <a:cs typeface="LM Sans 10"/>
              </a:rPr>
              <a:t>Sinusoidal </a:t>
            </a:r>
            <a:r>
              <a:rPr sz="1100" b="1" spc="-10" dirty="0">
                <a:latin typeface="LM Sans 10"/>
                <a:cs typeface="LM Sans 10"/>
              </a:rPr>
              <a:t>signal: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cos(2</a:t>
            </a:r>
            <a:r>
              <a:rPr sz="1100" i="1" spc="-5" dirty="0">
                <a:latin typeface="Verdana"/>
                <a:cs typeface="Verdana"/>
              </a:rPr>
              <a:t>π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spc="-7" baseline="-10416" dirty="0">
                <a:latin typeface="LM Sans 8"/>
                <a:cs typeface="LM Sans 8"/>
              </a:rPr>
              <a:t>0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spc="-75" dirty="0">
                <a:latin typeface="Verdana"/>
                <a:cs typeface="Verdana"/>
              </a:rPr>
              <a:t>θ</a:t>
            </a:r>
            <a:r>
              <a:rPr sz="1100" spc="-75" dirty="0">
                <a:latin typeface="LM Sans 10"/>
                <a:cs typeface="LM Sans 10"/>
              </a:rPr>
              <a:t>)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sin(2</a:t>
            </a:r>
            <a:r>
              <a:rPr sz="1100" i="1" spc="-5" dirty="0">
                <a:latin typeface="Verdana"/>
                <a:cs typeface="Verdana"/>
              </a:rPr>
              <a:t>π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spc="-7" baseline="-10416" dirty="0">
                <a:latin typeface="LM Sans 8"/>
                <a:cs typeface="LM Sans 8"/>
              </a:rPr>
              <a:t>0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spc="-75" dirty="0">
                <a:latin typeface="Verdana"/>
                <a:cs typeface="Verdana"/>
              </a:rPr>
              <a:t>θ</a:t>
            </a:r>
            <a:r>
              <a:rPr sz="1100" spc="-75" dirty="0">
                <a:latin typeface="LM Sans 10"/>
                <a:cs typeface="LM Sans 10"/>
              </a:rPr>
              <a:t>)  </a:t>
            </a:r>
            <a:r>
              <a:rPr sz="1100" spc="-5" dirty="0">
                <a:latin typeface="LM Sans 10"/>
                <a:cs typeface="LM Sans 10"/>
              </a:rPr>
              <a:t>where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is the amplitude,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spc="-5" dirty="0">
                <a:latin typeface="LM Sans 10"/>
                <a:cs typeface="LM Sans 10"/>
              </a:rPr>
              <a:t>is the frequency (in Hertz)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175" dirty="0">
                <a:latin typeface="Verdana"/>
                <a:cs typeface="Verdana"/>
              </a:rPr>
              <a:t>θ </a:t>
            </a:r>
            <a:r>
              <a:rPr sz="1100" spc="-5" dirty="0">
                <a:latin typeface="LM Sans 10"/>
                <a:cs typeface="LM Sans 10"/>
              </a:rPr>
              <a:t>is the phase  angle (in</a:t>
            </a:r>
            <a:r>
              <a:rPr sz="1100" spc="-10" dirty="0">
                <a:latin typeface="LM Sans 10"/>
                <a:cs typeface="LM Sans 10"/>
              </a:rPr>
              <a:t> radian).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269" y="1359548"/>
            <a:ext cx="2813249" cy="114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9546" y="2581788"/>
            <a:ext cx="2903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10: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CT </a:t>
            </a:r>
            <a:r>
              <a:rPr sz="1000" spc="-5" dirty="0">
                <a:latin typeface="LM Sans 10"/>
                <a:cs typeface="LM Sans 10"/>
              </a:rPr>
              <a:t>sinusoidal signal with </a:t>
            </a:r>
            <a:r>
              <a:rPr sz="1000" spc="5" dirty="0">
                <a:latin typeface="LM Sans 10"/>
                <a:cs typeface="LM Sans 10"/>
              </a:rPr>
              <a:t>period </a:t>
            </a:r>
            <a:r>
              <a:rPr sz="1000" i="1" spc="-5" dirty="0">
                <a:latin typeface="LM Sans 10"/>
                <a:cs typeface="LM Sans 10"/>
              </a:rPr>
              <a:t>T</a:t>
            </a:r>
            <a:r>
              <a:rPr sz="1050" spc="-7" baseline="-11904" dirty="0">
                <a:latin typeface="LM Sans 8"/>
                <a:cs typeface="LM Sans 8"/>
              </a:rPr>
              <a:t>0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500" u="sng" spc="352" baseline="22222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r>
              <a:rPr sz="1050" u="sng" spc="-7" baseline="31746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endParaRPr sz="1050" baseline="31746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374" y="2676032"/>
            <a:ext cx="1390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-7" baseline="7936" dirty="0">
                <a:latin typeface="LM Sans 8"/>
                <a:cs typeface="LM Sans 8"/>
              </a:rPr>
              <a:t>f</a:t>
            </a:r>
            <a:r>
              <a:rPr sz="500" spc="-5" dirty="0">
                <a:latin typeface="LM Sans 8"/>
                <a:cs typeface="LM Sans 8"/>
              </a:rPr>
              <a:t>0</a:t>
            </a:r>
            <a:endParaRPr sz="500">
              <a:latin typeface="LM Sans 8"/>
              <a:cs typeface="LM Sans 8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28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44" y="480681"/>
            <a:ext cx="413321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Complex </a:t>
            </a:r>
            <a:r>
              <a:rPr sz="1100" b="1" spc="-5" dirty="0">
                <a:latin typeface="LM Sans 10"/>
                <a:cs typeface="LM Sans 10"/>
              </a:rPr>
              <a:t>exponential signal:</a:t>
            </a:r>
            <a:endParaRPr sz="1100">
              <a:latin typeface="LM Sans 10"/>
              <a:cs typeface="LM Sans 10"/>
            </a:endParaRPr>
          </a:p>
          <a:p>
            <a:pPr marL="38100" marR="30480">
              <a:lnSpc>
                <a:spcPct val="102600"/>
              </a:lnSpc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exp(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5" dirty="0">
                <a:latin typeface="LM Sans 10"/>
                <a:cs typeface="LM Sans 10"/>
              </a:rPr>
              <a:t>2</a:t>
            </a:r>
            <a:r>
              <a:rPr sz="1100" i="1" spc="5" dirty="0">
                <a:latin typeface="Verdana"/>
                <a:cs typeface="Verdana"/>
              </a:rPr>
              <a:t>π</a:t>
            </a:r>
            <a:r>
              <a:rPr sz="1100" i="1" spc="5" dirty="0">
                <a:latin typeface="LM Sans 10"/>
                <a:cs typeface="LM Sans 10"/>
              </a:rPr>
              <a:t>f</a:t>
            </a:r>
            <a:r>
              <a:rPr sz="1200" spc="7" baseline="-10416" dirty="0">
                <a:latin typeface="LM Sans 8"/>
                <a:cs typeface="LM Sans 8"/>
              </a:rPr>
              <a:t>0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cos(2</a:t>
            </a:r>
            <a:r>
              <a:rPr sz="1100" i="1" dirty="0">
                <a:latin typeface="Verdana"/>
                <a:cs typeface="Verdana"/>
              </a:rPr>
              <a:t>π</a:t>
            </a:r>
            <a:r>
              <a:rPr sz="1100" i="1" dirty="0">
                <a:latin typeface="LM Sans 10"/>
                <a:cs typeface="LM Sans 10"/>
              </a:rPr>
              <a:t>f</a:t>
            </a:r>
            <a:r>
              <a:rPr sz="1200" baseline="-10416" dirty="0">
                <a:latin typeface="LM Sans 8"/>
                <a:cs typeface="LM Sans 8"/>
              </a:rPr>
              <a:t>0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4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sin(2</a:t>
            </a:r>
            <a:r>
              <a:rPr sz="1100" i="1" dirty="0">
                <a:latin typeface="Verdana"/>
                <a:cs typeface="Verdana"/>
              </a:rPr>
              <a:t>π</a:t>
            </a:r>
            <a:r>
              <a:rPr sz="1100" i="1" dirty="0">
                <a:latin typeface="LM Sans 10"/>
                <a:cs typeface="LM Sans 10"/>
              </a:rPr>
              <a:t>f</a:t>
            </a:r>
            <a:r>
              <a:rPr sz="1200" baseline="-10416" dirty="0">
                <a:latin typeface="LM Sans 8"/>
                <a:cs typeface="LM Sans 8"/>
              </a:rPr>
              <a:t>0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where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magnitude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spc="-7" baseline="-10416" dirty="0">
                <a:latin typeface="LM Sans 8"/>
                <a:cs typeface="LM Sans 8"/>
              </a:rPr>
              <a:t>0 </a:t>
            </a:r>
            <a:r>
              <a:rPr sz="1100" spc="-5" dirty="0">
                <a:latin typeface="LM Sans 10"/>
                <a:cs typeface="LM Sans 10"/>
              </a:rPr>
              <a:t>is the </a:t>
            </a:r>
            <a:r>
              <a:rPr sz="1100" spc="-15" dirty="0">
                <a:latin typeface="LM Sans 10"/>
                <a:cs typeface="LM Sans 10"/>
              </a:rPr>
              <a:t>frequency. </a:t>
            </a:r>
            <a:r>
              <a:rPr sz="1100" spc="-5" dirty="0">
                <a:latin typeface="LM Sans 10"/>
                <a:cs typeface="LM Sans 10"/>
              </a:rPr>
              <a:t>Note that the </a:t>
            </a:r>
            <a:r>
              <a:rPr sz="1100" spc="-15" dirty="0">
                <a:latin typeface="LM Sans 10"/>
                <a:cs typeface="LM Sans 10"/>
              </a:rPr>
              <a:t>power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spc="15" baseline="27777" dirty="0">
                <a:latin typeface="LM Sans 8"/>
                <a:cs typeface="LM Sans 8"/>
              </a:rPr>
              <a:t>2</a:t>
            </a:r>
            <a:r>
              <a:rPr sz="1100" spc="10" dirty="0">
                <a:latin typeface="LM Sans 10"/>
                <a:cs typeface="LM Sans 10"/>
              </a:rPr>
              <a:t>.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8187" y="1137248"/>
            <a:ext cx="3031665" cy="14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" y="2644043"/>
            <a:ext cx="42849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11:</a:t>
            </a:r>
            <a:r>
              <a:rPr sz="1000" spc="-5" dirty="0">
                <a:latin typeface="LM Sans 10"/>
                <a:cs typeface="LM Sans 10"/>
              </a:rPr>
              <a:t>A complex</a:t>
            </a:r>
            <a:r>
              <a:rPr sz="1000" dirty="0">
                <a:latin typeface="LM Sans 10"/>
                <a:cs typeface="LM Sans 10"/>
              </a:rPr>
              <a:t> exponential</a:t>
            </a:r>
            <a:r>
              <a:rPr sz="1000" spc="-5" dirty="0">
                <a:latin typeface="LM Sans 10"/>
                <a:cs typeface="LM Sans 10"/>
              </a:rPr>
              <a:t> signal</a:t>
            </a:r>
            <a:r>
              <a:rPr sz="1000" spc="1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x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t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5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1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exp(</a:t>
            </a:r>
            <a:r>
              <a:rPr sz="1000" i="1" spc="-5" dirty="0">
                <a:latin typeface="LM Sans 10"/>
                <a:cs typeface="LM Sans 10"/>
              </a:rPr>
              <a:t>j</a:t>
            </a:r>
            <a:r>
              <a:rPr sz="1000" i="1" spc="-245" dirty="0">
                <a:latin typeface="LM Sans 10"/>
                <a:cs typeface="LM Sans 10"/>
              </a:rPr>
              <a:t> </a:t>
            </a:r>
            <a:r>
              <a:rPr sz="1000" spc="10" dirty="0">
                <a:latin typeface="LM Sans 10"/>
                <a:cs typeface="LM Sans 10"/>
              </a:rPr>
              <a:t>2</a:t>
            </a:r>
            <a:r>
              <a:rPr sz="1000" i="1" spc="10" dirty="0">
                <a:latin typeface="Verdana"/>
                <a:cs typeface="Verdana"/>
              </a:rPr>
              <a:t>π</a:t>
            </a:r>
            <a:r>
              <a:rPr sz="1000" i="1" spc="10" dirty="0">
                <a:latin typeface="LM Sans 10"/>
                <a:cs typeface="LM Sans 10"/>
              </a:rPr>
              <a:t>f</a:t>
            </a:r>
            <a:r>
              <a:rPr sz="1050" spc="15" baseline="-11904" dirty="0">
                <a:latin typeface="LM Sans 8"/>
                <a:cs typeface="LM Sans 8"/>
              </a:rPr>
              <a:t>0</a:t>
            </a:r>
            <a:r>
              <a:rPr sz="1000" i="1" spc="10" dirty="0">
                <a:latin typeface="LM Sans 10"/>
                <a:cs typeface="LM Sans 10"/>
              </a:rPr>
              <a:t>t</a:t>
            </a:r>
            <a:r>
              <a:rPr sz="1000" spc="10" dirty="0">
                <a:latin typeface="LM Sans 10"/>
                <a:cs typeface="LM Sans 10"/>
              </a:rPr>
              <a:t>)</a:t>
            </a:r>
            <a:r>
              <a:rPr sz="1000" spc="-5" dirty="0">
                <a:latin typeface="LM Sans 10"/>
                <a:cs typeface="LM Sans 10"/>
              </a:rPr>
              <a:t> where</a:t>
            </a:r>
            <a:r>
              <a:rPr sz="1000" spc="5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A</a:t>
            </a:r>
            <a:r>
              <a:rPr sz="1000" i="1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3</a:t>
            </a:r>
            <a:r>
              <a:rPr sz="10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and</a:t>
            </a:r>
            <a:endParaRPr sz="1000">
              <a:latin typeface="LM Sans 10"/>
              <a:cs typeface="LM Sans 10"/>
            </a:endParaRPr>
          </a:p>
          <a:p>
            <a:pPr marL="38100">
              <a:lnSpc>
                <a:spcPts val="1200"/>
              </a:lnSpc>
            </a:pPr>
            <a:r>
              <a:rPr sz="1000" i="1" spc="-5" dirty="0">
                <a:latin typeface="LM Sans 10"/>
                <a:cs typeface="LM Sans 10"/>
              </a:rPr>
              <a:t>f</a:t>
            </a:r>
            <a:r>
              <a:rPr sz="1050" spc="-7" baseline="-11904" dirty="0">
                <a:latin typeface="LM Sans 8"/>
                <a:cs typeface="LM Sans 8"/>
              </a:rPr>
              <a:t>0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spc="-15" dirty="0">
                <a:latin typeface="LM Sans 10"/>
                <a:cs typeface="LM Sans 10"/>
              </a:rPr>
              <a:t>1</a:t>
            </a:r>
            <a:r>
              <a:rPr sz="1000" i="1" spc="-15" dirty="0">
                <a:latin typeface="Verdana"/>
                <a:cs typeface="Verdana"/>
              </a:rPr>
              <a:t>/π </a:t>
            </a:r>
            <a:r>
              <a:rPr sz="1000" spc="-5" dirty="0">
                <a:latin typeface="LM Sans 10"/>
                <a:cs typeface="LM Sans 10"/>
              </a:rPr>
              <a:t>(source video:</a:t>
            </a:r>
            <a:r>
              <a:rPr sz="1000" spc="-5" dirty="0">
                <a:solidFill>
                  <a:srgbClr val="0000FF"/>
                </a:solidFill>
                <a:latin typeface="LM Sans 10"/>
                <a:cs typeface="LM Sans 10"/>
                <a:hlinkClick r:id="rId3"/>
              </a:rPr>
              <a:t>Click here and </a:t>
            </a:r>
            <a:r>
              <a:rPr sz="1000" spc="-10" dirty="0">
                <a:solidFill>
                  <a:srgbClr val="0000FF"/>
                </a:solidFill>
                <a:latin typeface="LM Sans 10"/>
                <a:cs typeface="LM Sans 10"/>
                <a:hlinkClick r:id="rId3"/>
              </a:rPr>
              <a:t>watch </a:t>
            </a:r>
            <a:r>
              <a:rPr sz="1000" spc="-5" dirty="0">
                <a:solidFill>
                  <a:srgbClr val="0000FF"/>
                </a:solidFill>
                <a:latin typeface="LM Sans 10"/>
                <a:cs typeface="LM Sans 10"/>
                <a:hlinkClick r:id="rId3"/>
              </a:rPr>
              <a:t>from 7:10 to 7:30</a:t>
            </a:r>
            <a:r>
              <a:rPr sz="1000" spc="80" dirty="0">
                <a:solidFill>
                  <a:srgbClr val="0000FF"/>
                </a:solidFill>
                <a:latin typeface="LM Sans 10"/>
                <a:cs typeface="LM Sans 10"/>
                <a:hlinkClick r:id="rId3"/>
              </a:rPr>
              <a:t> </a:t>
            </a:r>
            <a:r>
              <a:rPr sz="1000" spc="-5" dirty="0">
                <a:solidFill>
                  <a:srgbClr val="0000FF"/>
                </a:solidFill>
                <a:latin typeface="LM Sans 10"/>
                <a:cs typeface="LM Sans 10"/>
                <a:hlinkClick r:id="rId3"/>
              </a:rPr>
              <a:t>sec)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29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4343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An Overview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of ‘Signals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Systems’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921" y="818953"/>
            <a:ext cx="4072133" cy="14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4830" y="2557428"/>
            <a:ext cx="18832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1:</a:t>
            </a:r>
            <a:r>
              <a:rPr sz="1000" spc="-5" dirty="0">
                <a:latin typeface="LM Sans 10"/>
                <a:cs typeface="LM Sans 10"/>
              </a:rPr>
              <a:t>A </a:t>
            </a:r>
            <a:r>
              <a:rPr sz="1000" spc="-10" dirty="0">
                <a:latin typeface="LM Sans 10"/>
                <a:cs typeface="LM Sans 10"/>
              </a:rPr>
              <a:t>typical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example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75093"/>
            <a:ext cx="4263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Unit impulse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CT </a:t>
            </a:r>
            <a:r>
              <a:rPr sz="1100" b="1" spc="-5" dirty="0">
                <a:latin typeface="LM Sans 10"/>
                <a:cs typeface="LM Sans 10"/>
              </a:rPr>
              <a:t>(dirac delta):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i="1" spc="-25" dirty="0">
                <a:latin typeface="Verdana"/>
                <a:cs typeface="Verdana"/>
              </a:rPr>
              <a:t>δ</a:t>
            </a:r>
            <a:r>
              <a:rPr sz="1100" spc="-25" dirty="0">
                <a:latin typeface="LM Sans 10"/>
                <a:cs typeface="LM Sans 10"/>
              </a:rPr>
              <a:t>(</a:t>
            </a:r>
            <a:r>
              <a:rPr sz="1100" i="1" spc="-25" dirty="0">
                <a:latin typeface="LM Sans 10"/>
                <a:cs typeface="LM Sans 10"/>
              </a:rPr>
              <a:t>t</a:t>
            </a:r>
            <a:r>
              <a:rPr sz="1100" spc="-2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4271" y="884782"/>
            <a:ext cx="406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Verdana"/>
                <a:cs typeface="Verdana"/>
              </a:rPr>
              <a:t>δ</a:t>
            </a:r>
            <a:r>
              <a:rPr sz="1100" spc="-25" dirty="0">
                <a:latin typeface="LM Sans 10"/>
                <a:cs typeface="LM Sans 10"/>
              </a:rPr>
              <a:t>(</a:t>
            </a:r>
            <a:r>
              <a:rPr sz="1100" i="1" spc="-25" dirty="0">
                <a:latin typeface="LM Sans 10"/>
                <a:cs typeface="LM Sans 10"/>
              </a:rPr>
              <a:t>t</a:t>
            </a:r>
            <a:r>
              <a:rPr sz="1100" spc="-2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613" y="647876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5220" y="747964"/>
            <a:ext cx="1081227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27660" algn="l"/>
              </a:tabLst>
            </a:pPr>
            <a:r>
              <a:rPr lang="en-US" sz="1100" i="1" spc="80" dirty="0">
                <a:latin typeface="DejaVu Sans Condensed"/>
                <a:cs typeface="Verdana"/>
              </a:rPr>
              <a:t>1</a:t>
            </a:r>
            <a:r>
              <a:rPr sz="1100" i="1" spc="80" dirty="0" smtClean="0">
                <a:latin typeface="Verdana"/>
                <a:cs typeface="Verdana"/>
              </a:rPr>
              <a:t>,</a:t>
            </a:r>
            <a:r>
              <a:rPr sz="1100" i="1" spc="80" dirty="0">
                <a:latin typeface="Verdana"/>
                <a:cs typeface="Verdana"/>
              </a:rPr>
              <a:t>	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 dirty="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335915" algn="l"/>
              </a:tabLst>
            </a:pPr>
            <a:r>
              <a:rPr sz="1100" spc="-5" dirty="0">
                <a:latin typeface="LM Sans 10"/>
                <a:cs typeface="LM Sans 10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,	</a:t>
            </a:r>
            <a:r>
              <a:rPr sz="1100" spc="-5" dirty="0">
                <a:latin typeface="LM Sans 10"/>
                <a:cs typeface="LM Sans 10"/>
              </a:rPr>
              <a:t>elsewhere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3498" y="1549609"/>
            <a:ext cx="1832371" cy="12020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9886" y="2924535"/>
            <a:ext cx="19319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12:</a:t>
            </a:r>
            <a:r>
              <a:rPr sz="1000" spc="-5" dirty="0">
                <a:latin typeface="LM Sans 10"/>
                <a:cs typeface="LM Sans 10"/>
              </a:rPr>
              <a:t>CT impulse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30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303603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79665"/>
            <a:ext cx="426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Unit impulse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DT </a:t>
            </a:r>
            <a:r>
              <a:rPr sz="1100" b="1" spc="-5" dirty="0">
                <a:latin typeface="LM Sans 10"/>
                <a:cs typeface="LM Sans 10"/>
              </a:rPr>
              <a:t>(dirac delta):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i="1" spc="-35" dirty="0">
                <a:latin typeface="Verdana"/>
                <a:cs typeface="Verdana"/>
              </a:rPr>
              <a:t>δ</a:t>
            </a:r>
            <a:r>
              <a:rPr sz="1100" spc="-35" dirty="0">
                <a:latin typeface="LM Sans 10"/>
                <a:cs typeface="LM Sans 10"/>
              </a:rPr>
              <a:t>[</a:t>
            </a:r>
            <a:r>
              <a:rPr sz="1100" i="1" spc="-35" dirty="0">
                <a:latin typeface="LM Sans 10"/>
                <a:cs typeface="LM Sans 10"/>
              </a:rPr>
              <a:t>n</a:t>
            </a:r>
            <a:r>
              <a:rPr sz="1100" spc="-35" dirty="0">
                <a:latin typeface="LM Sans 10"/>
                <a:cs typeface="LM Sans 10"/>
              </a:rPr>
              <a:t>]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640" y="903108"/>
            <a:ext cx="393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Verdana"/>
                <a:cs typeface="Verdana"/>
              </a:rPr>
              <a:t>δ</a:t>
            </a:r>
            <a:r>
              <a:rPr sz="1100" spc="-35" dirty="0">
                <a:latin typeface="LM Sans 10"/>
                <a:cs typeface="LM Sans 10"/>
              </a:rPr>
              <a:t>[</a:t>
            </a:r>
            <a:r>
              <a:rPr sz="1100" i="1" spc="-35" dirty="0">
                <a:latin typeface="LM Sans 10"/>
                <a:cs typeface="LM Sans 10"/>
              </a:rPr>
              <a:t>n</a:t>
            </a:r>
            <a:r>
              <a:rPr sz="1100" spc="-35" dirty="0">
                <a:latin typeface="LM Sans 10"/>
                <a:cs typeface="LM Sans 10"/>
              </a:rPr>
              <a:t>]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4278" y="666190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5885" y="766290"/>
            <a:ext cx="600075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i="1" spc="-5" dirty="0">
                <a:latin typeface="DejaVu Sans Condensed"/>
                <a:cs typeface="DejaVu Sans Condensed"/>
              </a:rPr>
              <a:t≯</a:t>
            </a:r>
            <a:r>
              <a:rPr sz="1100" spc="-5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16038" y="1588899"/>
            <a:ext cx="1761910" cy="1162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4617" y="2913093"/>
            <a:ext cx="1696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13:</a:t>
            </a:r>
            <a:r>
              <a:rPr sz="1000" spc="-5" dirty="0">
                <a:latin typeface="LM Sans 10"/>
                <a:cs typeface="LM Sans 10"/>
              </a:rPr>
              <a:t>DT impulse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31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1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563891"/>
            <a:ext cx="3208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Unit </a:t>
            </a:r>
            <a:r>
              <a:rPr sz="1100" b="1" spc="-5" dirty="0">
                <a:latin typeface="LM Sans 10"/>
                <a:cs typeface="LM Sans 10"/>
              </a:rPr>
              <a:t>step function in </a:t>
            </a:r>
            <a:r>
              <a:rPr sz="1100" b="1" spc="-10" dirty="0">
                <a:latin typeface="LM Sans 10"/>
                <a:cs typeface="LM Sans 10"/>
              </a:rPr>
              <a:t>CT: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i="1" spc="25" dirty="0">
                <a:latin typeface="LM Sans 10"/>
                <a:cs typeface="LM Sans 10"/>
              </a:rPr>
              <a:t>u</a:t>
            </a:r>
            <a:r>
              <a:rPr sz="1100" spc="25" dirty="0">
                <a:latin typeface="LM Sans 10"/>
                <a:cs typeface="LM Sans 10"/>
              </a:rPr>
              <a:t>(</a:t>
            </a:r>
            <a:r>
              <a:rPr sz="1100" i="1" spc="25" dirty="0">
                <a:latin typeface="LM Sans 10"/>
                <a:cs typeface="LM Sans 10"/>
              </a:rPr>
              <a:t>t</a:t>
            </a:r>
            <a:r>
              <a:rPr sz="1100" spc="2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-8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522" y="992808"/>
            <a:ext cx="417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LM Sans 10"/>
                <a:cs typeface="LM Sans 10"/>
              </a:rPr>
              <a:t>u</a:t>
            </a:r>
            <a:r>
              <a:rPr sz="1100" spc="25" dirty="0">
                <a:latin typeface="LM Sans 10"/>
                <a:cs typeface="LM Sans 10"/>
              </a:rPr>
              <a:t>(</a:t>
            </a:r>
            <a:r>
              <a:rPr sz="1100" i="1" spc="25" dirty="0">
                <a:latin typeface="LM Sans 10"/>
                <a:cs typeface="LM Sans 10"/>
              </a:rPr>
              <a:t>t</a:t>
            </a:r>
            <a:r>
              <a:rPr sz="1100" spc="25" dirty="0">
                <a:latin typeface="LM Sans 10"/>
                <a:cs typeface="LM Sans 10"/>
              </a:rPr>
              <a:t>)</a:t>
            </a:r>
            <a:r>
              <a:rPr sz="1100" spc="-1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3404" y="755902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5012" y="855990"/>
            <a:ext cx="586105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i="1" spc="15" dirty="0">
                <a:latin typeface="DejaVu Sans Condensed"/>
                <a:cs typeface="DejaVu Sans Condensed"/>
              </a:rPr>
              <a:t>≥</a:t>
            </a:r>
            <a:r>
              <a:rPr sz="1100" i="1" spc="-9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944" y="1775032"/>
            <a:ext cx="3414317" cy="879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0045" y="2784937"/>
            <a:ext cx="1706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14:</a:t>
            </a:r>
            <a:r>
              <a:rPr sz="1000" spc="-5" dirty="0">
                <a:latin typeface="LM Sans 10"/>
                <a:cs typeface="LM Sans 10"/>
              </a:rPr>
              <a:t>CT unit step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32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538135"/>
            <a:ext cx="3206750" cy="4095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b="1" spc="-10" dirty="0">
                <a:latin typeface="LM Sans 10"/>
                <a:cs typeface="LM Sans 10"/>
              </a:rPr>
              <a:t>Unit </a:t>
            </a:r>
            <a:r>
              <a:rPr sz="1100" b="1" spc="-5" dirty="0">
                <a:latin typeface="LM Sans 10"/>
                <a:cs typeface="LM Sans 10"/>
              </a:rPr>
              <a:t>step function in </a:t>
            </a:r>
            <a:r>
              <a:rPr sz="1100" b="1" spc="-10" dirty="0">
                <a:latin typeface="LM Sans 10"/>
                <a:cs typeface="LM Sans 10"/>
              </a:rPr>
              <a:t>DT: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i="1" spc="10" dirty="0">
                <a:latin typeface="LM Sans 10"/>
                <a:cs typeface="LM Sans 10"/>
              </a:rPr>
              <a:t>u</a:t>
            </a:r>
            <a:r>
              <a:rPr sz="1100" spc="10" dirty="0">
                <a:latin typeface="LM Sans 10"/>
                <a:cs typeface="LM Sans 10"/>
              </a:rPr>
              <a:t>[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spc="10" dirty="0">
                <a:latin typeface="LM Sans 10"/>
                <a:cs typeface="LM Sans 10"/>
              </a:rPr>
              <a:t>]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  <a:p>
            <a:pPr marL="837565" algn="ctr">
              <a:lnSpc>
                <a:spcPct val="100000"/>
              </a:lnSpc>
              <a:spcBef>
                <a:spcPts val="195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369" y="992808"/>
            <a:ext cx="403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latin typeface="LM Sans 10"/>
                <a:cs typeface="LM Sans 10"/>
              </a:rPr>
              <a:t>u</a:t>
            </a:r>
            <a:r>
              <a:rPr sz="1100" spc="10" dirty="0">
                <a:latin typeface="LM Sans 10"/>
                <a:cs typeface="LM Sans 10"/>
              </a:rPr>
              <a:t>[</a:t>
            </a:r>
            <a:r>
              <a:rPr sz="1100" i="1" spc="10" dirty="0">
                <a:latin typeface="LM Sans 10"/>
                <a:cs typeface="LM Sans 10"/>
              </a:rPr>
              <a:t>n</a:t>
            </a:r>
            <a:r>
              <a:rPr sz="1100" spc="10" dirty="0">
                <a:latin typeface="LM Sans 10"/>
                <a:cs typeface="LM Sans 10"/>
              </a:rPr>
              <a:t>]</a:t>
            </a:r>
            <a:r>
              <a:rPr sz="1100" spc="-13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1156" y="896225"/>
            <a:ext cx="600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i="1" spc="15" dirty="0">
                <a:latin typeface="DejaVu Sans Condensed"/>
                <a:cs typeface="DejaVu Sans Condensed"/>
              </a:rPr>
              <a:t>≥</a:t>
            </a:r>
            <a:r>
              <a:rPr sz="1100" i="1" spc="-13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1156" y="1102714"/>
            <a:ext cx="600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961" y="1744049"/>
            <a:ext cx="3476283" cy="88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4774" y="2815429"/>
            <a:ext cx="17164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15:</a:t>
            </a:r>
            <a:r>
              <a:rPr sz="1000" spc="-5" dirty="0">
                <a:latin typeface="LM Sans 10"/>
                <a:cs typeface="LM Sans 10"/>
              </a:rPr>
              <a:t>DT unit step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33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2924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563891"/>
            <a:ext cx="325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Unit ramp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CT: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i="1" spc="-5" dirty="0">
                <a:latin typeface="LM Sans 10"/>
                <a:cs typeface="LM Sans 10"/>
              </a:rPr>
              <a:t>r</a:t>
            </a:r>
            <a:r>
              <a:rPr sz="1100" i="1" spc="-30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1027" y="992808"/>
            <a:ext cx="401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r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11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5898" y="755902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506" y="855990"/>
            <a:ext cx="586105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49554" algn="l"/>
              </a:tabLst>
            </a:pPr>
            <a:r>
              <a:rPr sz="1100" i="1" spc="-15" dirty="0">
                <a:latin typeface="LM Sans 10"/>
                <a:cs typeface="LM Sans 10"/>
              </a:rPr>
              <a:t>t</a:t>
            </a:r>
            <a:r>
              <a:rPr sz="1100" i="1" spc="-15" dirty="0">
                <a:latin typeface="Verdana"/>
                <a:cs typeface="Verdana"/>
              </a:rPr>
              <a:t>,	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i="1" spc="15" dirty="0">
                <a:latin typeface="DejaVu Sans Condensed"/>
                <a:cs typeface="DejaVu Sans Condensed"/>
              </a:rPr>
              <a:t>≥</a:t>
            </a:r>
            <a:r>
              <a:rPr sz="1100" i="1" spc="-90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0286" y="1632511"/>
            <a:ext cx="2838035" cy="1022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2981" y="2784937"/>
            <a:ext cx="1760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16:</a:t>
            </a:r>
            <a:r>
              <a:rPr sz="1000" spc="-5" dirty="0">
                <a:latin typeface="LM Sans 10"/>
                <a:cs typeface="LM Sans 10"/>
              </a:rPr>
              <a:t>CT unit ramp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4542" y="3350342"/>
            <a:ext cx="13290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Winter 2021-2022 Semester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32 /</a:t>
            </a:r>
            <a:r>
              <a:rPr sz="600" spc="-8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50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563891"/>
            <a:ext cx="3251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Unit ramp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DT: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i="1" spc="-5" dirty="0">
                <a:latin typeface="LM Sans 10"/>
                <a:cs typeface="LM Sans 10"/>
              </a:rPr>
              <a:t>r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487" y="992808"/>
            <a:ext cx="3886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r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9655" y="755902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1263" y="855990"/>
            <a:ext cx="60452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63525" algn="l"/>
              </a:tabLst>
            </a:pPr>
            <a:r>
              <a:rPr sz="1100" i="1" spc="-45" dirty="0">
                <a:latin typeface="LM Sans 10"/>
                <a:cs typeface="LM Sans 10"/>
              </a:rPr>
              <a:t>n</a:t>
            </a:r>
            <a:r>
              <a:rPr sz="1100" i="1" spc="-4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i="1" spc="15" dirty="0">
                <a:latin typeface="DejaVu Sans Condensed"/>
                <a:cs typeface="DejaVu Sans Condensed"/>
              </a:rPr>
              <a:t>≥</a:t>
            </a:r>
            <a:r>
              <a:rPr sz="1100" i="1" spc="-14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21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9730" y="1675887"/>
            <a:ext cx="3116881" cy="954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7711" y="2784937"/>
            <a:ext cx="1770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17:</a:t>
            </a:r>
            <a:r>
              <a:rPr sz="1000" spc="-5" dirty="0">
                <a:latin typeface="LM Sans 10"/>
                <a:cs typeface="LM Sans 10"/>
              </a:rPr>
              <a:t>DT unit ramp</a:t>
            </a:r>
            <a:r>
              <a:rPr sz="1000" spc="-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35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28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52130"/>
            <a:ext cx="3627006" cy="40703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100" b="1" spc="-10" dirty="0">
                <a:latin typeface="LM Sans 10"/>
                <a:cs typeface="LM Sans 10"/>
              </a:rPr>
              <a:t>Signum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CT: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</a:t>
            </a:r>
            <a:r>
              <a:rPr sz="1100" spc="5" dirty="0">
                <a:latin typeface="LM Sans 10"/>
                <a:cs typeface="LM Sans 10"/>
              </a:rPr>
              <a:t>sgn(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-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 dirty="0">
              <a:latin typeface="LM Sans 10"/>
              <a:cs typeface="LM Sans 10"/>
            </a:endParaRPr>
          </a:p>
          <a:p>
            <a:pPr marL="749935" algn="ctr">
              <a:lnSpc>
                <a:spcPct val="100000"/>
              </a:lnSpc>
              <a:spcBef>
                <a:spcPts val="180"/>
              </a:spcBef>
            </a:pPr>
            <a:r>
              <a:rPr sz="1100" spc="-780" dirty="0">
                <a:latin typeface="Arial"/>
                <a:cs typeface="Arial"/>
              </a:rPr>
              <a:t>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564" y="993062"/>
            <a:ext cx="533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LM Sans 10"/>
                <a:cs typeface="LM Sans 10"/>
              </a:rPr>
              <a:t>sgn(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2058" y="833741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90" dirty="0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2058" y="793240"/>
            <a:ext cx="7092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lang="en-US" sz="1100" spc="25" dirty="0" smtClean="0">
                <a:latin typeface="LM Sans 10"/>
                <a:cs typeface="LM Sans 10"/>
              </a:rPr>
              <a:t>   </a:t>
            </a:r>
            <a:r>
              <a:rPr sz="1100" spc="25" dirty="0" smtClean="0">
                <a:latin typeface="LM Sans 10"/>
                <a:cs typeface="LM Sans 10"/>
              </a:rPr>
              <a:t>1</a:t>
            </a:r>
            <a:r>
              <a:rPr sz="1100" i="1" spc="25" dirty="0">
                <a:latin typeface="Verdana"/>
                <a:cs typeface="Verdana"/>
              </a:rPr>
              <a:t>,	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50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6658" y="1206219"/>
            <a:ext cx="868044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14984" algn="l"/>
              </a:tabLst>
            </a:pPr>
            <a:r>
              <a:rPr lang="en-US" sz="1650" spc="-209" baseline="47979" dirty="0">
                <a:latin typeface="Arial"/>
                <a:cs typeface="Arial"/>
              </a:rPr>
              <a:t> </a:t>
            </a:r>
            <a:r>
              <a:rPr lang="en-US" sz="1650" spc="-209" dirty="0" smtClean="0">
                <a:latin typeface="Arial"/>
                <a:cs typeface="Arial"/>
              </a:rPr>
              <a:t>  </a:t>
            </a:r>
            <a:r>
              <a:rPr sz="1100" i="1" spc="-140" dirty="0" smtClean="0">
                <a:latin typeface="DejaVu Sans Condensed"/>
                <a:cs typeface="DejaVu Sans Condensed"/>
              </a:rPr>
              <a:t>−</a:t>
            </a:r>
            <a:r>
              <a:rPr sz="1100" spc="-140" dirty="0" smtClean="0">
                <a:latin typeface="LM Sans 10"/>
                <a:cs typeface="LM Sans 10"/>
              </a:rPr>
              <a:t>1</a:t>
            </a:r>
            <a:r>
              <a:rPr sz="1100" i="1" spc="-140" dirty="0" smtClean="0">
                <a:latin typeface="Verdana"/>
                <a:cs typeface="Verdana"/>
              </a:rPr>
              <a:t>,</a:t>
            </a:r>
            <a:r>
              <a:rPr lang="en-US" sz="1100" i="1" spc="-140" dirty="0" smtClean="0">
                <a:latin typeface="Verdana"/>
                <a:cs typeface="Verdana"/>
              </a:rPr>
              <a:t>    </a:t>
            </a:r>
            <a:r>
              <a:rPr sz="1100" i="1" spc="-5" dirty="0" smtClean="0">
                <a:latin typeface="LM Sans 10"/>
                <a:cs typeface="LM Sans 10"/>
              </a:rPr>
              <a:t>t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13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5210" y="999730"/>
            <a:ext cx="586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5" dirty="0">
                <a:latin typeface="LM Sans 10"/>
                <a:cs typeface="LM Sans 10"/>
              </a:rPr>
              <a:t>t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24" y="1658609"/>
            <a:ext cx="4114574" cy="1206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5738" y="2920559"/>
            <a:ext cx="212471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18:</a:t>
            </a:r>
            <a:r>
              <a:rPr sz="1000" spc="-5" dirty="0">
                <a:latin typeface="LM Sans 10"/>
                <a:cs typeface="LM Sans 10"/>
              </a:rPr>
              <a:t>CT signum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36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52130"/>
            <a:ext cx="4060190" cy="40703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100" b="1" spc="-10" dirty="0">
                <a:latin typeface="LM Sans 10"/>
                <a:cs typeface="LM Sans 10"/>
              </a:rPr>
              <a:t>Signum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DT </a:t>
            </a:r>
            <a:r>
              <a:rPr sz="1100" b="1" spc="-5" dirty="0">
                <a:latin typeface="LM Sans 10"/>
                <a:cs typeface="LM Sans 10"/>
              </a:rPr>
              <a:t>(dirac delta):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 sgn[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 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9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>
              <a:latin typeface="LM Sans 10"/>
              <a:cs typeface="LM Sans 10"/>
            </a:endParaRPr>
          </a:p>
          <a:p>
            <a:pPr marR="121920" algn="ctr">
              <a:lnSpc>
                <a:spcPct val="100000"/>
              </a:lnSpc>
              <a:spcBef>
                <a:spcPts val="180"/>
              </a:spcBef>
            </a:pPr>
            <a:r>
              <a:rPr sz="1100" spc="-780" dirty="0">
                <a:latin typeface="Arial"/>
                <a:cs typeface="Arial"/>
              </a:rPr>
              <a:t>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412" y="993062"/>
            <a:ext cx="5200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sgn[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8202" y="833741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90" dirty="0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8202" y="793240"/>
            <a:ext cx="723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5" dirty="0">
                <a:latin typeface="Arial"/>
                <a:cs typeface="Arial"/>
              </a:rPr>
              <a:t></a:t>
            </a:r>
            <a:r>
              <a:rPr sz="1100" spc="25" dirty="0">
                <a:latin typeface="LM Sans 10"/>
                <a:cs typeface="LM Sans 10"/>
              </a:rPr>
              <a:t>1</a:t>
            </a:r>
            <a:r>
              <a:rPr sz="1100" i="1" spc="2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2802" y="1206219"/>
            <a:ext cx="8820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14984" algn="l"/>
              </a:tabLst>
            </a:pPr>
            <a:r>
              <a:rPr lang="en-US" sz="1650" spc="-209" baseline="47979" dirty="0">
                <a:latin typeface="Arial"/>
                <a:cs typeface="Arial"/>
              </a:rPr>
              <a:t> </a:t>
            </a:r>
            <a:r>
              <a:rPr sz="1100" i="1" spc="-140" dirty="0" smtClean="0">
                <a:latin typeface="DejaVu Sans Condensed"/>
                <a:cs typeface="DejaVu Sans Condensed"/>
              </a:rPr>
              <a:t>−</a:t>
            </a:r>
            <a:r>
              <a:rPr sz="1100" spc="-140" dirty="0">
                <a:latin typeface="LM Sans 10"/>
                <a:cs typeface="LM Sans 10"/>
              </a:rPr>
              <a:t>1</a:t>
            </a:r>
            <a:r>
              <a:rPr sz="1100" i="1" spc="-140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1354" y="999730"/>
            <a:ext cx="600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8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0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824" y="1658609"/>
            <a:ext cx="4114574" cy="1206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24774" y="2951053"/>
            <a:ext cx="17164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19:</a:t>
            </a:r>
            <a:r>
              <a:rPr sz="1000" spc="-5" dirty="0">
                <a:latin typeface="LM Sans 10"/>
                <a:cs typeface="LM Sans 10"/>
              </a:rPr>
              <a:t>DT unit step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37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3282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81443"/>
            <a:ext cx="3002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LM Sans 10"/>
                <a:cs typeface="LM Sans 10"/>
              </a:rPr>
              <a:t>Unit rectangular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CT: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function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rect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006" y="464221"/>
            <a:ext cx="1123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r>
              <a:rPr sz="800" i="1" u="sng" spc="-7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006" y="56654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019" y="481443"/>
            <a:ext cx="79344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983" y="965617"/>
            <a:ext cx="2463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rect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0423" y="871891"/>
            <a:ext cx="138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t</a:t>
            </a:r>
            <a:r>
              <a:rPr sz="1100" i="1" u="sng" spc="-8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 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0423" y="1060651"/>
            <a:ext cx="1200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9648" y="965617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5888" y="728699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7496" y="828799"/>
            <a:ext cx="1104061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dirty="0">
                <a:latin typeface="DejaVu Sans Condensed"/>
                <a:cs typeface="DejaVu Sans Condensed"/>
              </a:rPr>
              <a:t>|</a:t>
            </a:r>
            <a:r>
              <a:rPr sz="1100" i="1" dirty="0">
                <a:latin typeface="LM Sans 10"/>
                <a:cs typeface="LM Sans 10"/>
              </a:rPr>
              <a:t>t</a:t>
            </a:r>
            <a:r>
              <a:rPr sz="1100" i="1" dirty="0">
                <a:latin typeface="DejaVu Sans Condensed"/>
                <a:cs typeface="DejaVu Sans Condensed"/>
              </a:rPr>
              <a:t>|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100" dirty="0">
                <a:latin typeface="DejaVu Sans Condensed"/>
                <a:cs typeface="DejaVu Sans Condensed"/>
              </a:rPr>
              <a:t> </a:t>
            </a:r>
            <a:r>
              <a:rPr sz="1100" i="1" spc="55" dirty="0">
                <a:latin typeface="LM Sans 10"/>
                <a:cs typeface="LM Sans 10"/>
              </a:rPr>
              <a:t>T</a:t>
            </a:r>
            <a:r>
              <a:rPr sz="1100" i="1" spc="55" dirty="0">
                <a:latin typeface="Verdana"/>
                <a:cs typeface="Verdana"/>
              </a:rPr>
              <a:t>/</a:t>
            </a:r>
            <a:r>
              <a:rPr sz="1100" spc="55" dirty="0">
                <a:latin typeface="LM Sans 10"/>
                <a:cs typeface="LM Sans 10"/>
              </a:rPr>
              <a:t>2  </a:t>
            </a: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spc="-5" dirty="0">
                <a:latin typeface="LM Sans 10"/>
                <a:cs typeface="LM Sans 10"/>
              </a:rPr>
              <a:t>otherwise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197" y="1646709"/>
            <a:ext cx="3860266" cy="109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44472" y="2939153"/>
            <a:ext cx="207708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20:</a:t>
            </a:r>
            <a:r>
              <a:rPr sz="1000" spc="-5" dirty="0">
                <a:latin typeface="LM Sans 10"/>
                <a:cs typeface="LM Sans 10"/>
              </a:rPr>
              <a:t>CT unit rectangular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38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186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383" y="499273"/>
            <a:ext cx="95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i="1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n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5383" y="601597"/>
            <a:ext cx="1003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K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516495"/>
            <a:ext cx="388683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95015" algn="l"/>
              </a:tabLst>
            </a:pPr>
            <a:r>
              <a:rPr sz="1100" b="1" spc="-10" dirty="0">
                <a:latin typeface="LM Sans 10"/>
                <a:cs typeface="LM Sans 10"/>
              </a:rPr>
              <a:t>Unit rectangular </a:t>
            </a:r>
            <a:r>
              <a:rPr sz="1100" b="1" spc="-5" dirty="0">
                <a:latin typeface="LM Sans 10"/>
                <a:cs typeface="LM Sans 10"/>
              </a:rPr>
              <a:t>function in </a:t>
            </a:r>
            <a:r>
              <a:rPr sz="1100" b="1" spc="-10" dirty="0">
                <a:latin typeface="LM Sans 10"/>
                <a:cs typeface="LM Sans 10"/>
              </a:rPr>
              <a:t>DT: </a:t>
            </a:r>
            <a:r>
              <a:rPr sz="1100" spc="-10" dirty="0">
                <a:latin typeface="LM Sans 10"/>
                <a:cs typeface="LM Sans 10"/>
              </a:rPr>
              <a:t>A</a:t>
            </a:r>
            <a:r>
              <a:rPr sz="1100" spc="1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function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 err="1" smtClean="0">
                <a:latin typeface="LM Sans 10"/>
                <a:cs typeface="LM Sans 10"/>
              </a:rPr>
              <a:t>rect</a:t>
            </a:r>
            <a:r>
              <a:rPr lang="en-US" sz="1100" spc="-5" dirty="0" smtClean="0">
                <a:latin typeface="LM Sans 10"/>
                <a:cs typeface="LM Sans 10"/>
              </a:rPr>
              <a:t> (   )</a:t>
            </a:r>
            <a:r>
              <a:rPr sz="1100" spc="-5" dirty="0">
                <a:latin typeface="LM Sans 10"/>
                <a:cs typeface="LM Sans 10"/>
              </a:rPr>
              <a:t>	</a:t>
            </a:r>
            <a:r>
              <a:rPr sz="1100" spc="-10" dirty="0">
                <a:latin typeface="LM Sans 10"/>
                <a:cs typeface="LM Sans 10"/>
              </a:rPr>
              <a:t>defined</a:t>
            </a:r>
            <a:r>
              <a:rPr sz="1100" spc="-5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1843" y="907108"/>
            <a:ext cx="1168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843" y="1095869"/>
            <a:ext cx="121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K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0713" y="1000835"/>
            <a:ext cx="6661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5465" algn="l"/>
              </a:tabLst>
            </a:pPr>
            <a:r>
              <a:rPr lang="en-IN" sz="1100" spc="-5" dirty="0" smtClean="0">
                <a:latin typeface="LM Sans 10"/>
                <a:cs typeface="LM Sans 10"/>
              </a:rPr>
              <a:t>R</a:t>
            </a:r>
            <a:r>
              <a:rPr sz="1100" spc="-5" dirty="0" err="1" smtClean="0">
                <a:latin typeface="LM Sans 10"/>
                <a:cs typeface="LM Sans 10"/>
              </a:rPr>
              <a:t>ect</a:t>
            </a:r>
            <a:r>
              <a:rPr lang="en-US" sz="1100" spc="-5" dirty="0" smtClean="0">
                <a:latin typeface="LM Sans 10"/>
                <a:cs typeface="LM Sans 10"/>
              </a:rPr>
              <a:t>(  )</a:t>
            </a:r>
            <a:r>
              <a:rPr sz="1100" spc="-5" dirty="0">
                <a:latin typeface="LM Sans 10"/>
                <a:cs typeface="LM Sans 10"/>
              </a:rPr>
              <a:t>	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9998" y="763929"/>
            <a:ext cx="137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7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1606" y="864016"/>
            <a:ext cx="982344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1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i="1" spc="-20" dirty="0">
                <a:latin typeface="DejaVu Sans Condensed"/>
                <a:cs typeface="DejaVu Sans Condensed"/>
              </a:rPr>
              <a:t>|</a:t>
            </a:r>
            <a:r>
              <a:rPr sz="1100" i="1" spc="-20" dirty="0">
                <a:latin typeface="LM Sans 10"/>
                <a:cs typeface="LM Sans 10"/>
              </a:rPr>
              <a:t>n</a:t>
            </a:r>
            <a:r>
              <a:rPr sz="1100" i="1" spc="-20" dirty="0">
                <a:latin typeface="DejaVu Sans Condensed"/>
                <a:cs typeface="DejaVu Sans Condensed"/>
              </a:rPr>
              <a:t>| </a:t>
            </a:r>
            <a:r>
              <a:rPr sz="1100" i="1" spc="15" dirty="0">
                <a:latin typeface="DejaVu Sans Condensed"/>
                <a:cs typeface="DejaVu Sans Condensed"/>
              </a:rPr>
              <a:t>≤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i="1" spc="70" dirty="0">
                <a:latin typeface="DejaVu Sans Condensed"/>
                <a:cs typeface="DejaVu Sans Condensed"/>
              </a:rPr>
              <a:t>⌊</a:t>
            </a:r>
            <a:r>
              <a:rPr sz="1100" i="1" spc="70" dirty="0">
                <a:latin typeface="LM Sans 10"/>
                <a:cs typeface="LM Sans 10"/>
              </a:rPr>
              <a:t>K</a:t>
            </a:r>
            <a:r>
              <a:rPr sz="1100" i="1" spc="70" dirty="0">
                <a:latin typeface="Verdana"/>
                <a:cs typeface="Verdana"/>
              </a:rPr>
              <a:t>/</a:t>
            </a:r>
            <a:r>
              <a:rPr sz="1100" spc="70" dirty="0">
                <a:latin typeface="LM Sans 10"/>
                <a:cs typeface="LM Sans 10"/>
              </a:rPr>
              <a:t>2</a:t>
            </a:r>
            <a:r>
              <a:rPr sz="1100" i="1" spc="70" dirty="0">
                <a:latin typeface="DejaVu Sans Condensed"/>
                <a:cs typeface="DejaVu Sans Condensed"/>
              </a:rPr>
              <a:t>⌋</a:t>
            </a:r>
            <a:endParaRPr sz="1100">
              <a:latin typeface="DejaVu Sans Condensed"/>
              <a:cs typeface="DejaVu Sans Condensed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55" dirty="0">
                <a:latin typeface="LM Sans 10"/>
                <a:cs typeface="LM Sans 10"/>
              </a:rPr>
              <a:t>0</a:t>
            </a:r>
            <a:r>
              <a:rPr sz="1100" i="1" spc="-55" dirty="0">
                <a:latin typeface="Verdana"/>
                <a:cs typeface="Verdana"/>
              </a:rPr>
              <a:t>,	</a:t>
            </a:r>
            <a:r>
              <a:rPr sz="1100" spc="-5" dirty="0">
                <a:latin typeface="LM Sans 10"/>
                <a:cs typeface="LM Sans 10"/>
              </a:rPr>
              <a:t>otherwise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4064" y="1669981"/>
            <a:ext cx="3834916" cy="105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39202" y="2886511"/>
            <a:ext cx="228504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21:</a:t>
            </a:r>
            <a:r>
              <a:rPr sz="1000" spc="-5" dirty="0">
                <a:latin typeface="LM Sans 10"/>
                <a:cs typeface="LM Sans 10"/>
              </a:rPr>
              <a:t>DT unit rectangular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39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687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Contents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80" y="1600517"/>
            <a:ext cx="160096" cy="160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743" y="159985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LM Sans 8"/>
                <a:cs typeface="LM Sans 8"/>
              </a:rPr>
              <a:t>1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173" y="1572423"/>
            <a:ext cx="4219677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Module 1: Introduction to</a:t>
            </a:r>
            <a:r>
              <a:rPr sz="1100" spc="75" dirty="0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lang="en-IN" sz="1100" spc="75" dirty="0" smtClean="0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Continuous Time and Discrete Time </a:t>
            </a:r>
            <a:r>
              <a:rPr sz="1100" spc="-5" dirty="0" smtClean="0">
                <a:solidFill>
                  <a:srgbClr val="3333B2"/>
                </a:solidFill>
                <a:latin typeface="LM Sans 10"/>
                <a:cs typeface="LM Sans 10"/>
                <a:hlinkClick r:id="rId3" action="ppaction://hlinksldjump"/>
              </a:rPr>
              <a:t>Signals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2839327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44" y="636472"/>
            <a:ext cx="372935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Sinc function: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sinc function is </a:t>
            </a:r>
            <a:r>
              <a:rPr sz="1100" spc="-10" dirty="0">
                <a:latin typeface="LM Sans 10"/>
                <a:cs typeface="LM Sans 10"/>
              </a:rPr>
              <a:t>defined </a:t>
            </a:r>
            <a:r>
              <a:rPr sz="1100" spc="-5" dirty="0">
                <a:latin typeface="LM Sans 10"/>
                <a:cs typeface="LM Sans 10"/>
              </a:rPr>
              <a:t>as </a:t>
            </a:r>
            <a:r>
              <a:rPr sz="1100" spc="5" dirty="0">
                <a:latin typeface="LM Sans 10"/>
                <a:cs typeface="LM Sans 10"/>
              </a:rPr>
              <a:t>sinc(</a:t>
            </a:r>
            <a:r>
              <a:rPr sz="1100" i="1" spc="5" dirty="0">
                <a:latin typeface="LM Sans 10"/>
                <a:cs typeface="LM Sans 10"/>
              </a:rPr>
              <a:t>t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70" dirty="0">
                <a:latin typeface="LM Sans 10"/>
                <a:cs typeface="LM Sans 10"/>
              </a:rPr>
              <a:t> </a:t>
            </a:r>
            <a:r>
              <a:rPr sz="1200" u="sng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sin(</a:t>
            </a:r>
            <a:r>
              <a:rPr sz="1200" i="1" u="sng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π</a:t>
            </a:r>
            <a:r>
              <a:rPr sz="1200" i="1" u="sng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t</a:t>
            </a:r>
            <a:r>
              <a:rPr sz="1200" u="sng" baseline="38194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)</a:t>
            </a:r>
            <a:endParaRPr sz="1200" baseline="38194">
              <a:latin typeface="LM Sans 8"/>
              <a:cs typeface="LM Sans 8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344" y="721574"/>
            <a:ext cx="1301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π</a:t>
            </a:r>
            <a:r>
              <a:rPr sz="800" i="1" spc="-5" dirty="0">
                <a:latin typeface="LM Sans 8"/>
                <a:cs typeface="LM Sans 8"/>
              </a:rPr>
              <a:t>t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029" y="966447"/>
            <a:ext cx="3945581" cy="1181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1606" y="2297281"/>
            <a:ext cx="15929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22:</a:t>
            </a:r>
            <a:r>
              <a:rPr sz="1000" spc="-5" dirty="0">
                <a:latin typeface="LM Sans 10"/>
                <a:cs typeface="LM Sans 10"/>
              </a:rPr>
              <a:t>Sinc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functions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325" y="2763429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s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705327"/>
            <a:ext cx="1068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Note that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8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2701" y="271264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70" dirty="0">
                <a:latin typeface="Arial"/>
                <a:cs typeface="Arial"/>
              </a:rPr>
              <a:t>Σ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3426" y="2678809"/>
            <a:ext cx="120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75" dirty="0">
                <a:latin typeface="Arial"/>
                <a:cs typeface="Arial"/>
              </a:rPr>
              <a:t>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3426" y="2783610"/>
            <a:ext cx="3575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" dirty="0">
                <a:latin typeface="LM Sans 8"/>
                <a:cs typeface="LM Sans 8"/>
              </a:rPr>
              <a:t>n</a:t>
            </a:r>
            <a:r>
              <a:rPr sz="800" spc="-5" dirty="0">
                <a:latin typeface="LM Sans 8"/>
                <a:cs typeface="LM Sans 8"/>
              </a:rPr>
              <a:t>=</a:t>
            </a:r>
            <a:r>
              <a:rPr sz="800" i="1" spc="229" dirty="0">
                <a:latin typeface="Arial"/>
                <a:cs typeface="Arial"/>
              </a:rPr>
              <a:t>−∞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1235" y="2763429"/>
            <a:ext cx="1494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7085" algn="l"/>
                <a:tab pos="1439545" algn="l"/>
              </a:tabLst>
            </a:pPr>
            <a:r>
              <a:rPr sz="800" i="1" spc="-5" dirty="0">
                <a:latin typeface="LM Sans 8"/>
                <a:cs typeface="LM Sans 8"/>
              </a:rPr>
              <a:t>s	s	s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3540" y="2688093"/>
            <a:ext cx="1301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800" u="sng" spc="-85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 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8140" y="2803079"/>
            <a:ext cx="1689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" baseline="6944" dirty="0">
                <a:latin typeface="LM Sans 8"/>
                <a:cs typeface="LM Sans 8"/>
              </a:rPr>
              <a:t>F</a:t>
            </a:r>
            <a:r>
              <a:rPr sz="600" i="1" spc="-5" dirty="0">
                <a:latin typeface="LM Sans 8"/>
                <a:cs typeface="LM Sans 8"/>
              </a:rPr>
              <a:t>s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07649" y="2763429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" dirty="0">
                <a:latin typeface="LM Sans 8"/>
                <a:cs typeface="LM Sans 8"/>
              </a:rPr>
              <a:t>s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4906" y="2705327"/>
            <a:ext cx="27355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57095" algn="l"/>
              </a:tabLst>
            </a:pP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latin typeface="LM Sans 10"/>
                <a:cs typeface="LM Sans 10"/>
              </a:rPr>
              <a:t>nT</a:t>
            </a:r>
            <a:r>
              <a:rPr sz="1100" i="1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×</a:t>
            </a:r>
            <a:r>
              <a:rPr sz="1100" i="1" spc="-70" dirty="0">
                <a:latin typeface="DejaVu Sans Condensed"/>
                <a:cs typeface="DejaVu Sans Condensed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δ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i="1" spc="-55" dirty="0">
                <a:latin typeface="LM Sans 10"/>
                <a:cs typeface="LM Sans 10"/>
              </a:rPr>
              <a:t>t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nT</a:t>
            </a:r>
            <a:r>
              <a:rPr sz="1100" i="1" spc="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lang="en-US" sz="1100" dirty="0" smtClean="0">
                <a:latin typeface="LM Sans 10"/>
                <a:cs typeface="LM Sans 10"/>
              </a:rPr>
              <a:t>    </a:t>
            </a:r>
            <a:r>
              <a:rPr sz="1100" spc="-5" dirty="0" smtClean="0">
                <a:latin typeface="LM Sans 10"/>
                <a:cs typeface="LM Sans 10"/>
              </a:rPr>
              <a:t>where </a:t>
            </a:r>
            <a:r>
              <a:rPr sz="1100" i="1" spc="-10" dirty="0">
                <a:latin typeface="LM Sans 10"/>
                <a:cs typeface="LM Sans 10"/>
              </a:rPr>
              <a:t>T </a:t>
            </a:r>
            <a:r>
              <a:rPr sz="1100" i="1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	(</a:t>
            </a:r>
            <a:r>
              <a:rPr sz="1100" i="1" spc="-10" dirty="0">
                <a:latin typeface="LM Sans 10"/>
                <a:cs typeface="LM Sans 10"/>
              </a:rPr>
              <a:t>T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444" y="2877398"/>
            <a:ext cx="356769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sampling interval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i="1" spc="-5" dirty="0">
                <a:latin typeface="LM Sans 10"/>
                <a:cs typeface="LM Sans 10"/>
              </a:rPr>
              <a:t>F</a:t>
            </a:r>
            <a:r>
              <a:rPr sz="1200" i="1" spc="-7" baseline="-10416" dirty="0">
                <a:latin typeface="LM Sans 8"/>
                <a:cs typeface="LM Sans 8"/>
              </a:rPr>
              <a:t>s </a:t>
            </a:r>
            <a:r>
              <a:rPr sz="1100" spc="-5" dirty="0">
                <a:latin typeface="LM Sans 10"/>
                <a:cs typeface="LM Sans 10"/>
              </a:rPr>
              <a:t>is the sampling</a:t>
            </a:r>
            <a:r>
              <a:rPr sz="1100" spc="-15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frequency).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4542" y="3350342"/>
            <a:ext cx="13290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Winter 2021-2022 Semester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38 /</a:t>
            </a:r>
            <a:r>
              <a:rPr sz="600" spc="-8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50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1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3" name="object 3"/>
          <p:cNvSpPr/>
          <p:nvPr/>
        </p:nvSpPr>
        <p:spPr>
          <a:xfrm>
            <a:off x="281089" y="1562176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77220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98224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1224925"/>
            <a:ext cx="1645806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sz="1100" b="1" spc="-5" dirty="0">
                <a:latin typeface="LM Sans 10"/>
                <a:cs typeface="LM Sans 10"/>
              </a:rPr>
              <a:t>Operations on</a:t>
            </a:r>
            <a:r>
              <a:rPr sz="1100" b="1" spc="-7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Signals  </a:t>
            </a:r>
            <a:r>
              <a:rPr sz="1100" spc="-10" dirty="0">
                <a:latin typeface="LM Sans 10"/>
                <a:cs typeface="LM Sans 10"/>
              </a:rPr>
              <a:t>Amplitude </a:t>
            </a:r>
            <a:r>
              <a:rPr sz="1100" spc="-5" dirty="0">
                <a:latin typeface="LM Sans 10"/>
                <a:cs typeface="LM Sans 10"/>
              </a:rPr>
              <a:t>scaling  </a:t>
            </a:r>
            <a:r>
              <a:rPr sz="1100" spc="-10" dirty="0">
                <a:latin typeface="LM Sans 10"/>
                <a:cs typeface="LM Sans 10"/>
              </a:rPr>
              <a:t>Time </a:t>
            </a:r>
            <a:r>
              <a:rPr sz="1100" spc="-5" dirty="0">
                <a:latin typeface="LM Sans 10"/>
                <a:cs typeface="LM Sans 10"/>
              </a:rPr>
              <a:t>shifting  </a:t>
            </a:r>
            <a:endParaRPr lang="en-US" sz="1100" spc="-5" dirty="0" smtClean="0">
              <a:latin typeface="LM Sans 10"/>
              <a:cs typeface="LM Sans 10"/>
            </a:endParaRPr>
          </a:p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lang="en-US" sz="1100" spc="-5" dirty="0">
                <a:latin typeface="LM Sans 10"/>
                <a:cs typeface="LM Sans 10"/>
              </a:rPr>
              <a:t>	</a:t>
            </a:r>
            <a:r>
              <a:rPr sz="1100" spc="-10" dirty="0" smtClean="0">
                <a:latin typeface="LM Sans 10"/>
                <a:cs typeface="LM Sans 10"/>
              </a:rPr>
              <a:t>Time</a:t>
            </a:r>
            <a:r>
              <a:rPr sz="1100" spc="-15" dirty="0" smtClean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scaling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41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97089"/>
            <a:ext cx="40252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Amplitude</a:t>
            </a:r>
            <a:r>
              <a:rPr sz="1100" b="1" dirty="0">
                <a:latin typeface="LM Sans 10"/>
                <a:cs typeface="LM Sans 10"/>
              </a:rPr>
              <a:t> </a:t>
            </a:r>
            <a:r>
              <a:rPr sz="1100" b="1" spc="-10" dirty="0">
                <a:latin typeface="LM Sans 10"/>
                <a:cs typeface="LM Sans 10"/>
              </a:rPr>
              <a:t>scaling:</a:t>
            </a:r>
            <a:r>
              <a:rPr sz="1100" b="1" spc="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operation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 </a:t>
            </a:r>
            <a:r>
              <a:rPr sz="1100" spc="-5" dirty="0">
                <a:latin typeface="LM Sans 10"/>
                <a:cs typeface="LM Sans 10"/>
              </a:rPr>
              <a:t>is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multiply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amplitude of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25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(or </a:t>
            </a:r>
            <a:r>
              <a:rPr sz="1100" spc="-5" dirty="0">
                <a:latin typeface="LM Sans 10"/>
                <a:cs typeface="LM Sans 10"/>
              </a:rPr>
              <a:t>x[n])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an amount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013" y="1232662"/>
            <a:ext cx="3618661" cy="151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3029" y="2885140"/>
            <a:ext cx="1499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24:</a:t>
            </a:r>
            <a:r>
              <a:rPr sz="1000" spc="-5" dirty="0">
                <a:latin typeface="LM Sans 10"/>
                <a:cs typeface="LM Sans 10"/>
              </a:rPr>
              <a:t>Amplitude</a:t>
            </a:r>
            <a:r>
              <a:rPr sz="1000" spc="-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scaling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42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81889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05585"/>
            <a:ext cx="41776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Time</a:t>
            </a:r>
            <a:r>
              <a:rPr sz="1100" b="1" spc="-5" dirty="0">
                <a:latin typeface="LM Sans 10"/>
                <a:cs typeface="LM Sans 10"/>
              </a:rPr>
              <a:t> shifting:</a:t>
            </a:r>
            <a:r>
              <a:rPr sz="1100" b="1" spc="7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</a:t>
            </a:r>
            <a:r>
              <a:rPr sz="1100" spc="-5" dirty="0">
                <a:latin typeface="LM Sans 10"/>
                <a:cs typeface="LM Sans 10"/>
              </a:rPr>
              <a:t> operation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t</a:t>
            </a:r>
            <a:r>
              <a:rPr sz="1100" i="1" spc="-4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T</a:t>
            </a:r>
            <a:r>
              <a:rPr sz="1100" i="1" spc="-22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[</a:t>
            </a:r>
            <a:r>
              <a:rPr sz="1100" i="1" spc="-5" dirty="0">
                <a:latin typeface="LM Sans 10"/>
                <a:cs typeface="LM Sans 10"/>
              </a:rPr>
              <a:t>n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-2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 is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to shift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(or  </a:t>
            </a:r>
            <a:r>
              <a:rPr sz="1100" spc="-5" dirty="0">
                <a:latin typeface="LM Sans 10"/>
                <a:cs typeface="LM Sans 10"/>
              </a:rPr>
              <a:t>x[n])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an amount </a:t>
            </a:r>
            <a:r>
              <a:rPr sz="1100" i="1" spc="-10" dirty="0">
                <a:latin typeface="LM Sans 10"/>
                <a:cs typeface="LM Sans 10"/>
              </a:rPr>
              <a:t>T </a:t>
            </a:r>
            <a:r>
              <a:rPr sz="1100" spc="-15" dirty="0">
                <a:latin typeface="LM Sans 10"/>
                <a:cs typeface="LM Sans 10"/>
              </a:rPr>
              <a:t>(or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r>
              <a:rPr sz="1100" i="1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499" y="1068834"/>
            <a:ext cx="3509272" cy="1754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1812" y="2987997"/>
            <a:ext cx="1262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25:</a:t>
            </a:r>
            <a:r>
              <a:rPr sz="1000" spc="-5" dirty="0">
                <a:latin typeface="LM Sans 10"/>
                <a:cs typeface="LM Sans 10"/>
              </a:rPr>
              <a:t>Time</a:t>
            </a:r>
            <a:r>
              <a:rPr sz="1000" spc="-4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shifting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43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54125"/>
            <a:ext cx="3490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Example </a:t>
            </a:r>
            <a:r>
              <a:rPr sz="1100" spc="-5" dirty="0">
                <a:latin typeface="LM Sans 10"/>
                <a:cs typeface="LM Sans 10"/>
              </a:rPr>
              <a:t>1.6:</a:t>
            </a:r>
            <a:r>
              <a:rPr sz="1100" spc="114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Sketch</a:t>
            </a:r>
            <a:r>
              <a:rPr sz="1100" spc="-5" dirty="0">
                <a:latin typeface="LM Sans 10"/>
                <a:cs typeface="LM Sans 10"/>
              </a:rPr>
              <a:t> the </a:t>
            </a:r>
            <a:r>
              <a:rPr sz="1100" spc="-15" dirty="0">
                <a:latin typeface="LM Sans 10"/>
                <a:cs typeface="LM Sans 10"/>
              </a:rPr>
              <a:t>waveform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15" dirty="0">
                <a:latin typeface="LM Sans 10"/>
                <a:cs typeface="LM Sans 10"/>
              </a:rPr>
              <a:t>2</a:t>
            </a:r>
            <a:r>
              <a:rPr sz="1100" i="1" spc="15" dirty="0">
                <a:latin typeface="LM Sans 10"/>
                <a:cs typeface="LM Sans 10"/>
              </a:rPr>
              <a:t>u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LM Sans 10"/>
                <a:cs typeface="LM Sans 10"/>
              </a:rPr>
              <a:t>t</a:t>
            </a:r>
            <a:r>
              <a:rPr sz="1100" spc="1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i="1" spc="10" dirty="0">
                <a:latin typeface="LM Sans 10"/>
                <a:cs typeface="LM Sans 10"/>
              </a:rPr>
              <a:t>u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t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−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0896" y="993796"/>
            <a:ext cx="2290798" cy="1545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0352" y="2685699"/>
            <a:ext cx="1765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26: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to example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1.6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44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 dirty="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3138" y="480004"/>
            <a:ext cx="2272568" cy="241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0516" y="3013956"/>
            <a:ext cx="2404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27: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to example 1.6 -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continued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45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19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2690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472553"/>
            <a:ext cx="4356735" cy="5626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Time scaling</a:t>
            </a:r>
            <a:r>
              <a:rPr sz="1100" b="1" spc="-5" dirty="0">
                <a:latin typeface="LM Sans 10"/>
                <a:cs typeface="LM Sans 10"/>
              </a:rPr>
              <a:t> in </a:t>
            </a:r>
            <a:r>
              <a:rPr sz="1100" b="1" spc="-10" dirty="0">
                <a:latin typeface="LM Sans 10"/>
                <a:cs typeface="LM Sans 10"/>
              </a:rPr>
              <a:t>CT:</a:t>
            </a:r>
            <a:r>
              <a:rPr sz="1100" b="1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The</a:t>
            </a:r>
            <a:r>
              <a:rPr sz="1100" spc="-5" dirty="0">
                <a:latin typeface="LM Sans 10"/>
                <a:cs typeface="LM Sans 10"/>
              </a:rPr>
              <a:t> operation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at</a:t>
            </a:r>
            <a:r>
              <a:rPr sz="1100" spc="10" dirty="0">
                <a:latin typeface="LM Sans 10"/>
                <a:cs typeface="LM Sans 10"/>
              </a:rPr>
              <a:t>)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is to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scale the time-axis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of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constant</a:t>
            </a:r>
            <a:r>
              <a:rPr sz="1100" spc="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245"/>
              </a:spcBef>
            </a:pP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i="1" spc="-55" dirty="0">
                <a:latin typeface="Verdana"/>
                <a:cs typeface="Verdana"/>
              </a:rPr>
              <a:t>&gt; </a:t>
            </a:r>
            <a:r>
              <a:rPr sz="1100" spc="-5" dirty="0">
                <a:latin typeface="LM Sans 10"/>
                <a:cs typeface="LM Sans 10"/>
              </a:rPr>
              <a:t>1 contracts/shrinks the function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horizontally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12351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05213" y="1125168"/>
            <a:ext cx="465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780" algn="l"/>
              </a:tabLst>
            </a:pPr>
            <a:r>
              <a:rPr sz="800" spc="-5" dirty="0">
                <a:latin typeface="LM Sans 8"/>
                <a:cs typeface="LM Sans 8"/>
              </a:rPr>
              <a:t>2	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040065"/>
            <a:ext cx="3823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A proper </a:t>
            </a:r>
            <a:r>
              <a:rPr sz="1100" spc="-5" dirty="0">
                <a:latin typeface="LM Sans 10"/>
                <a:cs typeface="LM Sans 10"/>
              </a:rPr>
              <a:t>fraction 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5" dirty="0">
                <a:latin typeface="LM Sans 10"/>
                <a:cs typeface="LM Sans 10"/>
              </a:rPr>
              <a:t>example: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31250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31250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 expands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181809"/>
            <a:ext cx="2717800" cy="419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LM Sans 10"/>
                <a:cs typeface="LM Sans 10"/>
              </a:rPr>
              <a:t>function</a:t>
            </a:r>
            <a:r>
              <a:rPr sz="1100" spc="-10" dirty="0">
                <a:latin typeface="LM Sans 10"/>
                <a:cs typeface="LM Sans 10"/>
              </a:rPr>
              <a:t> horizontally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spc="-5" dirty="0">
                <a:latin typeface="LM Sans 10"/>
                <a:cs typeface="LM Sans 10"/>
              </a:rPr>
              <a:t>0 leads to time inversion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b="1" spc="-10" dirty="0">
                <a:latin typeface="LM Sans 10"/>
                <a:cs typeface="LM Sans 10"/>
              </a:rPr>
              <a:t>time</a:t>
            </a:r>
            <a:r>
              <a:rPr sz="1100" b="1" spc="-9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reversal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492199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364" y="1987581"/>
            <a:ext cx="4313729" cy="757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2702" y="2930898"/>
            <a:ext cx="1460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28:</a:t>
            </a:r>
            <a:r>
              <a:rPr sz="1000" spc="-5" dirty="0">
                <a:latin typeface="LM Sans 10"/>
                <a:cs typeface="LM Sans 10"/>
              </a:rPr>
              <a:t>CT Time</a:t>
            </a:r>
            <a:r>
              <a:rPr sz="1000" spc="-5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Scaling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46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6988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2669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472451"/>
            <a:ext cx="3869054" cy="5626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LM Sans 10"/>
                <a:cs typeface="LM Sans 10"/>
              </a:rPr>
              <a:t>Time </a:t>
            </a:r>
            <a:r>
              <a:rPr sz="1100" b="1" spc="-5" dirty="0">
                <a:latin typeface="LM Sans 10"/>
                <a:cs typeface="LM Sans 10"/>
              </a:rPr>
              <a:t>scaling in </a:t>
            </a:r>
            <a:r>
              <a:rPr sz="1100" b="1" spc="-10" dirty="0">
                <a:latin typeface="LM Sans 10"/>
                <a:cs typeface="LM Sans 10"/>
              </a:rPr>
              <a:t>DT: </a:t>
            </a:r>
            <a:r>
              <a:rPr sz="1100" spc="-10" dirty="0">
                <a:latin typeface="LM Sans 10"/>
                <a:cs typeface="LM Sans 10"/>
              </a:rPr>
              <a:t>The </a:t>
            </a:r>
            <a:r>
              <a:rPr sz="1100" spc="-5" dirty="0">
                <a:latin typeface="LM Sans 10"/>
                <a:cs typeface="LM Sans 10"/>
              </a:rPr>
              <a:t>operation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30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Kn</a:t>
            </a:r>
            <a:r>
              <a:rPr sz="1100" dirty="0">
                <a:latin typeface="LM Sans 10"/>
                <a:cs typeface="LM Sans 10"/>
              </a:rPr>
              <a:t>] </a:t>
            </a:r>
            <a:r>
              <a:rPr sz="1100" spc="-5" dirty="0">
                <a:latin typeface="LM Sans 10"/>
                <a:cs typeface="LM Sans 10"/>
              </a:rPr>
              <a:t>is to scale the discrete  time-axis of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254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by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integer </a:t>
            </a:r>
            <a:r>
              <a:rPr sz="1100" i="1" spc="-10" dirty="0">
                <a:latin typeface="LM Sans 10"/>
                <a:cs typeface="LM Sans 10"/>
              </a:rPr>
              <a:t>K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245"/>
              </a:spcBef>
            </a:pP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i="1" spc="-55" dirty="0">
                <a:latin typeface="Verdana"/>
                <a:cs typeface="Verdana"/>
              </a:rPr>
              <a:t>&gt; </a:t>
            </a:r>
            <a:r>
              <a:rPr sz="1100" spc="-5" dirty="0">
                <a:latin typeface="LM Sans 10"/>
                <a:cs typeface="LM Sans 10"/>
              </a:rPr>
              <a:t>1 contracts/shrinks the function</a:t>
            </a:r>
            <a:r>
              <a:rPr sz="1100" spc="2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horizontally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89" y="112315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50095" y="1124799"/>
            <a:ext cx="4654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780" algn="l"/>
              </a:tabLst>
            </a:pPr>
            <a:r>
              <a:rPr sz="800" spc="-5" dirty="0">
                <a:latin typeface="LM Sans 8"/>
                <a:cs typeface="LM Sans 8"/>
              </a:rPr>
              <a:t>2	3</a:t>
            </a:r>
            <a:endParaRPr sz="800">
              <a:latin typeface="LM Sans 8"/>
              <a:cs typeface="LM Sans 8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039697"/>
            <a:ext cx="3867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LM Sans 10"/>
                <a:cs typeface="LM Sans 10"/>
              </a:rPr>
              <a:t>A proper </a:t>
            </a:r>
            <a:r>
              <a:rPr sz="1100" spc="-5" dirty="0">
                <a:latin typeface="LM Sans 10"/>
                <a:cs typeface="LM Sans 10"/>
              </a:rPr>
              <a:t>fraction 0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spc="-5" dirty="0">
                <a:latin typeface="LM Sans 10"/>
                <a:cs typeface="LM Sans 10"/>
              </a:rPr>
              <a:t>1 </a:t>
            </a:r>
            <a:r>
              <a:rPr sz="1100" spc="-15" dirty="0">
                <a:latin typeface="LM Sans 10"/>
                <a:cs typeface="LM Sans 10"/>
              </a:rPr>
              <a:t>(for </a:t>
            </a:r>
            <a:r>
              <a:rPr sz="1100" spc="-5" dirty="0">
                <a:latin typeface="LM Sans 10"/>
                <a:cs typeface="LM Sans 10"/>
              </a:rPr>
              <a:t>example: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31250" dirty="0">
                <a:latin typeface="LM Sans 8"/>
                <a:cs typeface="LM Sans 8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200" u="sng" spc="-7" baseline="31250" dirty="0">
                <a:uFill>
                  <a:solidFill>
                    <a:srgbClr val="000000"/>
                  </a:solidFill>
                </a:uFill>
                <a:latin typeface="LM Sans 8"/>
                <a:cs typeface="LM Sans 8"/>
              </a:rPr>
              <a:t>1</a:t>
            </a:r>
            <a:r>
              <a:rPr sz="1200" spc="-7" baseline="31250" dirty="0">
                <a:latin typeface="LM Sans 8"/>
                <a:cs typeface="LM Sans 8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 expands</a:t>
            </a:r>
            <a:r>
              <a:rPr sz="1100" spc="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181567"/>
            <a:ext cx="2762250" cy="4184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latin typeface="LM Sans 10"/>
                <a:cs typeface="LM Sans 10"/>
              </a:rPr>
              <a:t>function</a:t>
            </a:r>
            <a:r>
              <a:rPr sz="1100" spc="-10" dirty="0">
                <a:latin typeface="LM Sans 10"/>
                <a:cs typeface="LM Sans 10"/>
              </a:rPr>
              <a:t> horizontally</a:t>
            </a:r>
            <a:endParaRPr sz="1100">
              <a:latin typeface="LM Sans 10"/>
              <a:cs typeface="LM Sans 10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i="1" spc="-10" dirty="0">
                <a:latin typeface="LM Sans 10"/>
                <a:cs typeface="LM Sans 10"/>
              </a:rPr>
              <a:t>K </a:t>
            </a:r>
            <a:r>
              <a:rPr sz="1100" i="1" spc="-55" dirty="0">
                <a:latin typeface="Verdana"/>
                <a:cs typeface="Verdana"/>
              </a:rPr>
              <a:t>&lt; </a:t>
            </a:r>
            <a:r>
              <a:rPr sz="1100" spc="-5" dirty="0">
                <a:latin typeface="LM Sans 10"/>
                <a:cs typeface="LM Sans 10"/>
              </a:rPr>
              <a:t>0 leads to time inversion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b="1" spc="-10" dirty="0">
                <a:latin typeface="LM Sans 10"/>
                <a:cs typeface="LM Sans 10"/>
              </a:rPr>
              <a:t>time</a:t>
            </a:r>
            <a:r>
              <a:rPr sz="1100" b="1" spc="20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reversal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089" y="149167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695" y="2026718"/>
            <a:ext cx="4263731" cy="745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7431" y="2931139"/>
            <a:ext cx="147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29:</a:t>
            </a:r>
            <a:r>
              <a:rPr sz="1000" spc="-5" dirty="0">
                <a:latin typeface="LM Sans 10"/>
                <a:cs typeface="LM Sans 10"/>
              </a:rPr>
              <a:t>DT Time</a:t>
            </a:r>
            <a:r>
              <a:rPr sz="1000" spc="-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Scaling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24542" y="3350342"/>
            <a:ext cx="132905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LM Sans 10"/>
                <a:cs typeface="LM Sans 10"/>
              </a:rPr>
              <a:t>Winter 2021-2022 Semester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46 /</a:t>
            </a:r>
            <a:r>
              <a:rPr sz="600" spc="-85" dirty="0">
                <a:solidFill>
                  <a:srgbClr val="FFFFFF"/>
                </a:solidFill>
                <a:latin typeface="LM Sans 8"/>
                <a:cs typeface="LM Sans 8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</a:rPr>
              <a:t>50</a:t>
            </a:r>
            <a:endParaRPr sz="600">
              <a:latin typeface="LM Sans 8"/>
              <a:cs typeface="LM Sans 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9" y="59878"/>
            <a:ext cx="2892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0710" y="911287"/>
            <a:ext cx="14463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LM Sans 10"/>
                <a:cs typeface="LM Sans 10"/>
              </a:rPr>
              <a:t>y</a:t>
            </a:r>
            <a:r>
              <a:rPr sz="1100" i="1" spc="-26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DejaVu Sans Condensed"/>
                <a:cs typeface="DejaVu Sans Condensed"/>
              </a:rPr>
              <a:t>−</a:t>
            </a:r>
            <a:r>
              <a:rPr sz="1100" spc="5" dirty="0">
                <a:latin typeface="LM Sans 10"/>
                <a:cs typeface="LM Sans 10"/>
              </a:rPr>
              <a:t>2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i="1" spc="-5" dirty="0" smtClean="0">
                <a:latin typeface="LM Sans 10"/>
                <a:cs typeface="LM Sans 10"/>
              </a:rPr>
              <a:t>x</a:t>
            </a:r>
            <a:r>
              <a:rPr lang="en-US" sz="1100" i="1" spc="-5" dirty="0" smtClean="0">
                <a:latin typeface="LM Sans 10"/>
                <a:cs typeface="LM Sans 10"/>
              </a:rPr>
              <a:t> ((t-3)/2)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99" y="462885"/>
            <a:ext cx="4204335" cy="3731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marR="30480">
              <a:lnSpc>
                <a:spcPts val="1350"/>
              </a:lnSpc>
              <a:spcBef>
                <a:spcPts val="110"/>
              </a:spcBef>
              <a:tabLst>
                <a:tab pos="2396490" algn="l"/>
                <a:tab pos="2710180" algn="l"/>
              </a:tabLst>
            </a:pPr>
            <a:r>
              <a:rPr sz="1100" spc="-10" dirty="0">
                <a:latin typeface="LM Sans 10"/>
                <a:cs typeface="LM Sans 10"/>
              </a:rPr>
              <a:t>Example </a:t>
            </a:r>
            <a:r>
              <a:rPr sz="1100" spc="-5" dirty="0">
                <a:latin typeface="LM Sans 10"/>
                <a:cs typeface="LM Sans 10"/>
              </a:rPr>
              <a:t>1.7: If the </a:t>
            </a:r>
            <a:r>
              <a:rPr sz="1100" spc="-15" dirty="0">
                <a:latin typeface="LM Sans 10"/>
                <a:cs typeface="LM Sans 10"/>
              </a:rPr>
              <a:t>waveform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is as </a:t>
            </a:r>
            <a:r>
              <a:rPr sz="1100" spc="-15" dirty="0">
                <a:latin typeface="LM Sans 10"/>
                <a:cs typeface="LM Sans 10"/>
              </a:rPr>
              <a:t>shown </a:t>
            </a:r>
            <a:r>
              <a:rPr sz="1100" spc="-5" dirty="0">
                <a:latin typeface="LM Sans 10"/>
                <a:cs typeface="LM Sans 10"/>
              </a:rPr>
              <a:t>in Figure 30, </a:t>
            </a:r>
            <a:r>
              <a:rPr sz="1100" spc="-15" dirty="0">
                <a:latin typeface="LM Sans 10"/>
                <a:cs typeface="LM Sans 10"/>
              </a:rPr>
              <a:t>sketch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the  </a:t>
            </a:r>
            <a:r>
              <a:rPr sz="1100" spc="-15" dirty="0" smtClean="0">
                <a:latin typeface="LM Sans 10"/>
                <a:cs typeface="LM Sans 10"/>
              </a:rPr>
              <a:t>waveform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1241715"/>
            <a:ext cx="3855606" cy="1871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LM Sans 10"/>
                <a:cs typeface="LM Sans 10"/>
              </a:rPr>
              <a:t>(Hint: </a:t>
            </a:r>
            <a:r>
              <a:rPr sz="1100" spc="-10" dirty="0">
                <a:latin typeface="LM Sans 10"/>
                <a:cs typeface="LM Sans 10"/>
              </a:rPr>
              <a:t>Time </a:t>
            </a:r>
            <a:r>
              <a:rPr sz="1100" spc="-5" dirty="0">
                <a:latin typeface="LM Sans 10"/>
                <a:cs typeface="LM Sans 10"/>
              </a:rPr>
              <a:t>scaling </a:t>
            </a:r>
            <a:r>
              <a:rPr sz="1100" i="1" spc="260" dirty="0">
                <a:latin typeface="DejaVu Sans Condensed"/>
                <a:cs typeface="DejaVu Sans Condensed"/>
              </a:rPr>
              <a:t>→ </a:t>
            </a:r>
            <a:r>
              <a:rPr sz="1100" spc="-5" dirty="0">
                <a:latin typeface="LM Sans 10"/>
                <a:cs typeface="LM Sans 10"/>
              </a:rPr>
              <a:t>time shifting </a:t>
            </a: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-9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amplitude scaling)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234" y="1760568"/>
            <a:ext cx="3578715" cy="882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457" y="2842265"/>
            <a:ext cx="2475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30:</a:t>
            </a:r>
            <a:r>
              <a:rPr sz="1000" spc="-5" dirty="0">
                <a:latin typeface="LM Sans 10"/>
                <a:cs typeface="LM Sans 10"/>
              </a:rPr>
              <a:t>The </a:t>
            </a:r>
            <a:r>
              <a:rPr sz="1000" spc="-10" dirty="0">
                <a:latin typeface="LM Sans 10"/>
                <a:cs typeface="LM Sans 10"/>
              </a:rPr>
              <a:t>waveform </a:t>
            </a:r>
            <a:r>
              <a:rPr sz="1000" i="1" spc="-5" dirty="0">
                <a:latin typeface="LM Sans 10"/>
                <a:cs typeface="LM Sans 10"/>
              </a:rPr>
              <a:t>x </a:t>
            </a:r>
            <a:r>
              <a:rPr sz="1000" spc="20" dirty="0">
                <a:latin typeface="LM Sans 10"/>
                <a:cs typeface="LM Sans 10"/>
              </a:rPr>
              <a:t>(</a:t>
            </a:r>
            <a:r>
              <a:rPr sz="1000" i="1" spc="20" dirty="0">
                <a:latin typeface="LM Sans 10"/>
                <a:cs typeface="LM Sans 10"/>
              </a:rPr>
              <a:t>t</a:t>
            </a:r>
            <a:r>
              <a:rPr sz="1000" spc="20" dirty="0">
                <a:latin typeface="LM Sans 10"/>
                <a:cs typeface="LM Sans 10"/>
              </a:rPr>
              <a:t>)</a:t>
            </a:r>
            <a:r>
              <a:rPr sz="1000" spc="-23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spc="-5" dirty="0">
                <a:latin typeface="LM Sans 10"/>
                <a:cs typeface="LM Sans 10"/>
              </a:rPr>
              <a:t>example 1.7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48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555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7811" y="462742"/>
            <a:ext cx="2926725" cy="234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0352" y="2998221"/>
            <a:ext cx="1765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31: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to example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1.7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49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428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47816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68819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9823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10826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1108772"/>
            <a:ext cx="3098698" cy="9694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25" dirty="0">
                <a:latin typeface="LM Sans 10"/>
                <a:cs typeface="LM Sans 10"/>
              </a:rPr>
              <a:t>Topics </a:t>
            </a:r>
            <a:r>
              <a:rPr sz="1100" b="1" spc="-5" dirty="0">
                <a:latin typeface="LM Sans 10"/>
                <a:cs typeface="LM Sans 10"/>
              </a:rPr>
              <a:t>to </a:t>
            </a:r>
            <a:r>
              <a:rPr sz="1100" b="1" spc="10" dirty="0">
                <a:latin typeface="LM Sans 10"/>
                <a:cs typeface="LM Sans 10"/>
              </a:rPr>
              <a:t>be </a:t>
            </a:r>
            <a:r>
              <a:rPr sz="1100" b="1" spc="-5" dirty="0">
                <a:latin typeface="LM Sans 10"/>
                <a:cs typeface="LM Sans 10"/>
              </a:rPr>
              <a:t>covered in Module</a:t>
            </a:r>
            <a:r>
              <a:rPr sz="1100" b="1" spc="-3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1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25299"/>
              </a:lnSpc>
              <a:spcBef>
                <a:spcPts val="595"/>
              </a:spcBef>
            </a:pPr>
            <a:r>
              <a:rPr lang="en-IN" sz="1100" spc="-10" dirty="0" smtClean="0">
                <a:latin typeface="LM Sans 10"/>
                <a:cs typeface="LM Sans 10"/>
              </a:rPr>
              <a:t>Representation of Signals</a:t>
            </a:r>
          </a:p>
          <a:p>
            <a:pPr marL="289560" marR="5080">
              <a:lnSpc>
                <a:spcPct val="125299"/>
              </a:lnSpc>
              <a:spcBef>
                <a:spcPts val="595"/>
              </a:spcBef>
            </a:pPr>
            <a:r>
              <a:rPr sz="1100" spc="-10" dirty="0" smtClean="0">
                <a:latin typeface="LM Sans 10"/>
                <a:cs typeface="LM Sans 10"/>
              </a:rPr>
              <a:t>Classification </a:t>
            </a:r>
            <a:r>
              <a:rPr sz="1100" spc="-5" dirty="0">
                <a:latin typeface="LM Sans 10"/>
                <a:cs typeface="LM Sans 10"/>
              </a:rPr>
              <a:t>of </a:t>
            </a:r>
            <a:r>
              <a:rPr sz="1100" spc="-10" dirty="0" smtClean="0">
                <a:latin typeface="LM Sans 10"/>
                <a:cs typeface="LM Sans 10"/>
              </a:rPr>
              <a:t>Signals</a:t>
            </a:r>
            <a:r>
              <a:rPr lang="en-IN" sz="1100" spc="-10" dirty="0" smtClean="0">
                <a:latin typeface="LM Sans 10"/>
                <a:cs typeface="LM Sans 10"/>
              </a:rPr>
              <a:t>/Types of signals</a:t>
            </a:r>
            <a:r>
              <a:rPr sz="1100" spc="-10" dirty="0" smtClean="0">
                <a:latin typeface="LM Sans 10"/>
                <a:cs typeface="LM Sans 10"/>
              </a:rPr>
              <a:t> </a:t>
            </a:r>
            <a:r>
              <a:rPr sz="1100" spc="-5" dirty="0" smtClean="0">
                <a:latin typeface="LM Sans 10"/>
                <a:cs typeface="LM Sans 10"/>
              </a:rPr>
              <a:t>Operations </a:t>
            </a:r>
            <a:r>
              <a:rPr sz="1100" spc="-10" dirty="0">
                <a:latin typeface="LM Sans 10"/>
                <a:cs typeface="LM Sans 10"/>
              </a:rPr>
              <a:t>on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Signals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5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555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LM Sans 12"/>
                <a:cs typeface="LM Sans 12"/>
              </a:rPr>
              <a:t>Module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1: </a:t>
            </a:r>
            <a:r>
              <a:rPr sz="1400" spc="15" dirty="0">
                <a:solidFill>
                  <a:srgbClr val="FFFFFF"/>
                </a:solidFill>
                <a:latin typeface="LM Sans 12"/>
                <a:cs typeface="LM Sans 12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to</a:t>
            </a:r>
            <a:r>
              <a:rPr sz="1400" spc="120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LM Sans 12"/>
                <a:cs typeface="LM Sans 12"/>
              </a:rPr>
              <a:t>Signals</a:t>
            </a:r>
            <a:endParaRPr sz="1400">
              <a:latin typeface="LM Sans 12"/>
              <a:cs typeface="LM Sans 1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7633" y="701502"/>
            <a:ext cx="2857977" cy="192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0516" y="2814680"/>
            <a:ext cx="24047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32:</a:t>
            </a:r>
            <a:r>
              <a:rPr sz="1000" spc="-10" dirty="0">
                <a:latin typeface="LM Sans 10"/>
                <a:cs typeface="LM Sans 10"/>
              </a:rPr>
              <a:t>Answer </a:t>
            </a:r>
            <a:r>
              <a:rPr sz="1000" spc="-5" dirty="0">
                <a:latin typeface="LM Sans 10"/>
                <a:cs typeface="LM Sans 10"/>
              </a:rPr>
              <a:t>to example 1.7 -</a:t>
            </a:r>
            <a:r>
              <a:rPr sz="1000" spc="2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continued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3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50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11883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6730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05512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43723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749438"/>
            <a:ext cx="4357370" cy="196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Module 1 -</a:t>
            </a:r>
            <a:r>
              <a:rPr sz="1100" b="1" spc="-10" dirty="0">
                <a:latin typeface="LM Sans 10"/>
                <a:cs typeface="LM Sans 10"/>
              </a:rPr>
              <a:t> </a:t>
            </a:r>
            <a:r>
              <a:rPr sz="1100" b="1" spc="-15" dirty="0">
                <a:latin typeface="LM Sans 10"/>
                <a:cs typeface="LM Sans 10"/>
              </a:rPr>
              <a:t>Summary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930"/>
              </a:spcBef>
            </a:pPr>
            <a:r>
              <a:rPr sz="1100" spc="-10" dirty="0">
                <a:latin typeface="LM Sans 10"/>
                <a:cs typeface="LM Sans 10"/>
              </a:rPr>
              <a:t>Classification </a:t>
            </a:r>
            <a:r>
              <a:rPr sz="1100" spc="-5" dirty="0">
                <a:latin typeface="LM Sans 10"/>
                <a:cs typeface="LM Sans 10"/>
              </a:rPr>
              <a:t>of signals: continuous-time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10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discrete-time,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</a:pPr>
            <a:r>
              <a:rPr sz="1100" spc="-5" dirty="0">
                <a:latin typeface="LM Sans 10"/>
                <a:cs typeface="LM Sans 10"/>
              </a:rPr>
              <a:t>continuous-valued </a:t>
            </a:r>
            <a:r>
              <a:rPr sz="1100" spc="-20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discrete-valued, </a:t>
            </a:r>
            <a:r>
              <a:rPr sz="1100" spc="-10" dirty="0">
                <a:latin typeface="LM Sans 10"/>
                <a:cs typeface="LM Sans 10"/>
              </a:rPr>
              <a:t>random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spc="-5" dirty="0">
                <a:latin typeface="LM Sans 10"/>
                <a:cs typeface="LM Sans 10"/>
              </a:rPr>
              <a:t>deterministic, even </a:t>
            </a:r>
            <a:r>
              <a:rPr sz="1100" spc="-25" dirty="0">
                <a:latin typeface="LM Sans 10"/>
                <a:cs typeface="LM Sans 10"/>
              </a:rPr>
              <a:t>or  </a:t>
            </a:r>
            <a:r>
              <a:rPr sz="1100" dirty="0">
                <a:latin typeface="LM Sans 10"/>
                <a:cs typeface="LM Sans 10"/>
              </a:rPr>
              <a:t>odd, periodic </a:t>
            </a:r>
            <a:r>
              <a:rPr sz="1100" spc="-25" dirty="0">
                <a:latin typeface="LM Sans 10"/>
                <a:cs typeface="LM Sans 10"/>
              </a:rPr>
              <a:t>or </a:t>
            </a:r>
            <a:r>
              <a:rPr sz="1100" dirty="0">
                <a:latin typeface="LM Sans 10"/>
                <a:cs typeface="LM Sans 10"/>
              </a:rPr>
              <a:t>aperiodic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energy </a:t>
            </a:r>
            <a:r>
              <a:rPr sz="1100" spc="-25" dirty="0">
                <a:latin typeface="LM Sans 10"/>
                <a:cs typeface="LM Sans 10"/>
              </a:rPr>
              <a:t>or</a:t>
            </a:r>
            <a:r>
              <a:rPr sz="110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power</a:t>
            </a:r>
            <a:endParaRPr sz="1100">
              <a:latin typeface="LM Sans 10"/>
              <a:cs typeface="LM Sans 10"/>
            </a:endParaRPr>
          </a:p>
          <a:p>
            <a:pPr marL="289560" marR="6223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Elementary </a:t>
            </a:r>
            <a:r>
              <a:rPr sz="1100" spc="-5" dirty="0">
                <a:latin typeface="LM Sans 10"/>
                <a:cs typeface="LM Sans 10"/>
              </a:rPr>
              <a:t>signals (sinusoidal, exponential, complex-exponential,  etc.)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15" dirty="0">
                <a:latin typeface="LM Sans 10"/>
                <a:cs typeface="LM Sans 10"/>
              </a:rPr>
              <a:t>singularity </a:t>
            </a:r>
            <a:r>
              <a:rPr sz="1100" spc="-5" dirty="0">
                <a:latin typeface="LM Sans 10"/>
                <a:cs typeface="LM Sans 10"/>
              </a:rPr>
              <a:t>signals (unit impulse, unit step, unit </a:t>
            </a:r>
            <a:r>
              <a:rPr sz="1100" spc="-10" dirty="0">
                <a:latin typeface="LM Sans 10"/>
                <a:cs typeface="LM Sans 10"/>
              </a:rPr>
              <a:t>ramp,</a:t>
            </a:r>
            <a:r>
              <a:rPr sz="1100" spc="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etc.)</a:t>
            </a:r>
            <a:endParaRPr sz="1100">
              <a:latin typeface="LM Sans 10"/>
              <a:cs typeface="LM Sans 10"/>
            </a:endParaRPr>
          </a:p>
          <a:p>
            <a:pPr marL="289560" marR="21209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spc="-10" dirty="0">
                <a:latin typeface="LM Sans 10"/>
                <a:cs typeface="LM Sans 10"/>
              </a:rPr>
              <a:t>representation: tabular, </a:t>
            </a:r>
            <a:r>
              <a:rPr sz="1100" spc="-5" dirty="0">
                <a:latin typeface="LM Sans 10"/>
                <a:cs typeface="LM Sans 10"/>
              </a:rPr>
              <a:t>functional, graphical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sequential  </a:t>
            </a:r>
            <a:r>
              <a:rPr sz="1100" spc="-15" dirty="0">
                <a:latin typeface="LM Sans 10"/>
                <a:cs typeface="LM Sans 10"/>
              </a:rPr>
              <a:t>forms</a:t>
            </a:r>
            <a:endParaRPr sz="1100">
              <a:latin typeface="LM Sans 10"/>
              <a:cs typeface="LM Sans 10"/>
            </a:endParaRPr>
          </a:p>
          <a:p>
            <a:pPr marL="289560" marR="34734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Operations </a:t>
            </a:r>
            <a:r>
              <a:rPr sz="1100" spc="-10" dirty="0">
                <a:latin typeface="LM Sans 10"/>
                <a:cs typeface="LM Sans 10"/>
              </a:rPr>
              <a:t>on </a:t>
            </a:r>
            <a:r>
              <a:rPr sz="1100" spc="-5" dirty="0">
                <a:latin typeface="LM Sans 10"/>
                <a:cs typeface="LM Sans 10"/>
              </a:rPr>
              <a:t>signals: amplitude scaling, time shifting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time  scaling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51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2" y="47225"/>
            <a:ext cx="4443437" cy="343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8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047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90247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7599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4951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545959"/>
            <a:ext cx="4323715" cy="1384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LM Sans 10"/>
                <a:cs typeface="LM Sans 10"/>
              </a:rPr>
              <a:t>Signal</a:t>
            </a:r>
            <a:r>
              <a:rPr sz="1100" b="1" spc="-10" dirty="0">
                <a:latin typeface="LM Sans 10"/>
                <a:cs typeface="LM Sans 10"/>
              </a:rPr>
              <a:t> Representation</a:t>
            </a:r>
            <a:endParaRPr sz="1100" dirty="0">
              <a:latin typeface="LM Sans 10"/>
              <a:cs typeface="LM Sans 10"/>
            </a:endParaRPr>
          </a:p>
          <a:p>
            <a:pPr marL="289560" marR="145415">
              <a:lnSpc>
                <a:spcPct val="102600"/>
              </a:lnSpc>
              <a:spcBef>
                <a:spcPts val="79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continuous-time signal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315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represented </a:t>
            </a:r>
            <a:r>
              <a:rPr sz="1100" spc="-5" dirty="0">
                <a:latin typeface="LM Sans 10"/>
                <a:cs typeface="LM Sans 10"/>
              </a:rPr>
              <a:t>in functional </a:t>
            </a:r>
            <a:r>
              <a:rPr sz="1100" spc="-10" dirty="0">
                <a:latin typeface="LM Sans 10"/>
                <a:cs typeface="LM Sans 10"/>
              </a:rPr>
              <a:t>and  </a:t>
            </a:r>
            <a:r>
              <a:rPr sz="1100" spc="-5" dirty="0">
                <a:latin typeface="LM Sans 10"/>
                <a:cs typeface="LM Sans 10"/>
              </a:rPr>
              <a:t>graphical</a:t>
            </a:r>
            <a:r>
              <a:rPr sz="1100" spc="-10" dirty="0">
                <a:latin typeface="LM Sans 10"/>
                <a:cs typeface="LM Sans 10"/>
              </a:rPr>
              <a:t> forms.</a:t>
            </a:r>
            <a:endParaRPr sz="1100" dirty="0">
              <a:latin typeface="LM Sans 10"/>
              <a:cs typeface="LM Sans 10"/>
            </a:endParaRPr>
          </a:p>
          <a:p>
            <a:pPr marL="289560" marR="72390">
              <a:lnSpc>
                <a:spcPct val="102600"/>
              </a:lnSpc>
              <a:spcBef>
                <a:spcPts val="229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discrete-time signal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85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 </a:t>
            </a:r>
            <a:r>
              <a:rPr sz="1100" spc="-10" dirty="0">
                <a:latin typeface="LM Sans 10"/>
                <a:cs typeface="LM Sans 10"/>
              </a:rPr>
              <a:t>can </a:t>
            </a:r>
            <a:r>
              <a:rPr sz="1100" spc="10" dirty="0">
                <a:latin typeface="LM Sans 10"/>
                <a:cs typeface="LM Sans 10"/>
              </a:rPr>
              <a:t>be </a:t>
            </a:r>
            <a:r>
              <a:rPr sz="1100" spc="-10" dirty="0">
                <a:latin typeface="LM Sans 10"/>
                <a:cs typeface="LM Sans 10"/>
              </a:rPr>
              <a:t>represented </a:t>
            </a:r>
            <a:r>
              <a:rPr sz="1100" spc="-5" dirty="0">
                <a:latin typeface="LM Sans 10"/>
                <a:cs typeface="LM Sans 10"/>
              </a:rPr>
              <a:t>in </a:t>
            </a:r>
            <a:r>
              <a:rPr sz="1100" spc="-10" dirty="0">
                <a:latin typeface="LM Sans 10"/>
                <a:cs typeface="LM Sans 10"/>
              </a:rPr>
              <a:t>tabular, </a:t>
            </a:r>
            <a:r>
              <a:rPr sz="1100" spc="-5" dirty="0">
                <a:latin typeface="LM Sans 10"/>
                <a:cs typeface="LM Sans 10"/>
              </a:rPr>
              <a:t>functional,  graphical </a:t>
            </a:r>
            <a:r>
              <a:rPr sz="1100" spc="-10" dirty="0">
                <a:latin typeface="LM Sans 10"/>
                <a:cs typeface="LM Sans 10"/>
              </a:rPr>
              <a:t>and </a:t>
            </a:r>
            <a:r>
              <a:rPr sz="1100" spc="-5" dirty="0">
                <a:latin typeface="LM Sans 10"/>
                <a:cs typeface="LM Sans 10"/>
              </a:rPr>
              <a:t>sequential </a:t>
            </a:r>
            <a:r>
              <a:rPr sz="1100" spc="-10" dirty="0">
                <a:latin typeface="LM Sans 10"/>
                <a:cs typeface="LM Sans 10"/>
              </a:rPr>
              <a:t>forms.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235"/>
              </a:spcBef>
            </a:pP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deterministic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20" dirty="0">
                <a:latin typeface="LM Sans 10"/>
                <a:cs typeface="LM Sans 10"/>
              </a:rPr>
              <a:t>or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x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can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10" dirty="0">
                <a:latin typeface="LM Sans 10"/>
                <a:cs typeface="LM Sans 10"/>
              </a:rPr>
              <a:t>be</a:t>
            </a:r>
            <a:r>
              <a:rPr sz="1100" spc="-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expressed/represented</a:t>
            </a:r>
            <a:r>
              <a:rPr sz="1100" spc="-5" dirty="0">
                <a:latin typeface="LM Sans 10"/>
                <a:cs typeface="LM Sans 10"/>
              </a:rPr>
              <a:t> in terms of  step </a:t>
            </a:r>
            <a:r>
              <a:rPr sz="1100" spc="-10" dirty="0">
                <a:latin typeface="LM Sans 10"/>
                <a:cs typeface="LM Sans 10"/>
              </a:rPr>
              <a:t>and ramp </a:t>
            </a:r>
            <a:r>
              <a:rPr sz="1100" spc="-5" dirty="0">
                <a:latin typeface="LM Sans 10"/>
                <a:cs typeface="LM Sans 10"/>
              </a:rPr>
              <a:t>functions (as </a:t>
            </a:r>
            <a:r>
              <a:rPr sz="1100" spc="-15" dirty="0">
                <a:latin typeface="LM Sans 10"/>
                <a:cs typeface="LM Sans 10"/>
              </a:rPr>
              <a:t>shown </a:t>
            </a:r>
            <a:r>
              <a:rPr sz="1100" spc="-5" dirty="0">
                <a:latin typeface="LM Sans 10"/>
                <a:cs typeface="LM Sans 10"/>
              </a:rPr>
              <a:t>in Figure</a:t>
            </a:r>
            <a:r>
              <a:rPr sz="1100" spc="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23).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704" y="2042412"/>
            <a:ext cx="3343648" cy="8013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924" y="2991591"/>
            <a:ext cx="260672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23:</a:t>
            </a:r>
            <a:r>
              <a:rPr sz="1000" spc="-5" dirty="0">
                <a:latin typeface="LM Sans 10"/>
                <a:cs typeface="LM Sans 10"/>
              </a:rPr>
              <a:t>Signal representation -</a:t>
            </a:r>
            <a:r>
              <a:rPr sz="1000" spc="-2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example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7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566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1264589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47462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68465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189468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10472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31475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927326"/>
            <a:ext cx="3474606" cy="149463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LM Sans 10"/>
                <a:cs typeface="LM Sans 10"/>
              </a:rPr>
              <a:t>Classification </a:t>
            </a:r>
            <a:r>
              <a:rPr sz="1100" b="1" spc="-5" dirty="0">
                <a:latin typeface="LM Sans 10"/>
                <a:cs typeface="LM Sans 10"/>
              </a:rPr>
              <a:t>of Signals</a:t>
            </a:r>
            <a:endParaRPr sz="1100" dirty="0">
              <a:latin typeface="LM Sans 10"/>
              <a:cs typeface="LM Sans 10"/>
            </a:endParaRPr>
          </a:p>
          <a:p>
            <a:pPr marL="289560" marR="5080">
              <a:lnSpc>
                <a:spcPct val="125299"/>
              </a:lnSpc>
            </a:pPr>
            <a:r>
              <a:rPr sz="1100" spc="-10" dirty="0">
                <a:latin typeface="LM Sans 10"/>
                <a:cs typeface="LM Sans 10"/>
              </a:rPr>
              <a:t>Continuous-time </a:t>
            </a:r>
            <a:r>
              <a:rPr sz="1100" spc="-5" dirty="0">
                <a:latin typeface="LM Sans 10"/>
                <a:cs typeface="LM Sans 10"/>
              </a:rPr>
              <a:t>signal versus discrete-time signal  </a:t>
            </a:r>
            <a:r>
              <a:rPr sz="1100" spc="-10" dirty="0">
                <a:latin typeface="LM Sans 10"/>
                <a:cs typeface="LM Sans 10"/>
              </a:rPr>
              <a:t>Continuous-value </a:t>
            </a:r>
            <a:r>
              <a:rPr sz="1100" spc="-5" dirty="0">
                <a:latin typeface="LM Sans 10"/>
                <a:cs typeface="LM Sans 10"/>
              </a:rPr>
              <a:t>signal versus </a:t>
            </a:r>
            <a:r>
              <a:rPr sz="1100" spc="-5" dirty="0" smtClean="0">
                <a:latin typeface="LM Sans 10"/>
                <a:cs typeface="LM Sans 10"/>
              </a:rPr>
              <a:t>discrete-</a:t>
            </a:r>
            <a:r>
              <a:rPr sz="1100" spc="-5" dirty="0" err="1" smtClean="0">
                <a:latin typeface="LM Sans 10"/>
                <a:cs typeface="LM Sans 10"/>
              </a:rPr>
              <a:t>value</a:t>
            </a:r>
            <a:r>
              <a:rPr lang="en-US" sz="1100" spc="-5" dirty="0" err="1">
                <a:latin typeface="LM Sans 10"/>
                <a:cs typeface="LM Sans 10"/>
              </a:rPr>
              <a:t>s</a:t>
            </a:r>
            <a:r>
              <a:rPr sz="1100" spc="-5" dirty="0" err="1" smtClean="0">
                <a:latin typeface="LM Sans 10"/>
                <a:cs typeface="LM Sans 10"/>
              </a:rPr>
              <a:t>ignal</a:t>
            </a:r>
            <a:r>
              <a:rPr sz="1100" spc="-5" dirty="0" smtClean="0">
                <a:latin typeface="LM Sans 10"/>
                <a:cs typeface="LM Sans 10"/>
              </a:rPr>
              <a:t>  </a:t>
            </a:r>
            <a:endParaRPr lang="en-US" sz="1100" spc="-5" dirty="0" smtClean="0">
              <a:latin typeface="LM Sans 10"/>
              <a:cs typeface="LM Sans 10"/>
            </a:endParaRPr>
          </a:p>
          <a:p>
            <a:pPr marL="289560" marR="5080">
              <a:lnSpc>
                <a:spcPct val="125299"/>
              </a:lnSpc>
            </a:pPr>
            <a:r>
              <a:rPr sz="1100" spc="-5" dirty="0" smtClean="0">
                <a:latin typeface="LM Sans 10"/>
                <a:cs typeface="LM Sans 10"/>
              </a:rPr>
              <a:t>Deterministic </a:t>
            </a:r>
            <a:r>
              <a:rPr sz="1100" spc="-10" dirty="0">
                <a:latin typeface="LM Sans 10"/>
                <a:cs typeface="LM Sans 10"/>
              </a:rPr>
              <a:t>signal </a:t>
            </a:r>
            <a:r>
              <a:rPr sz="1100" spc="-5" dirty="0">
                <a:latin typeface="LM Sans 10"/>
                <a:cs typeface="LM Sans 10"/>
              </a:rPr>
              <a:t>versus </a:t>
            </a:r>
            <a:r>
              <a:rPr sz="1100" spc="-10" dirty="0">
                <a:latin typeface="LM Sans 10"/>
                <a:cs typeface="LM Sans 10"/>
              </a:rPr>
              <a:t>random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 dirty="0">
              <a:latin typeface="LM Sans 10"/>
              <a:cs typeface="LM Sans 10"/>
            </a:endParaRPr>
          </a:p>
          <a:p>
            <a:pPr marL="289560" marR="789940">
              <a:lnSpc>
                <a:spcPct val="125299"/>
              </a:lnSpc>
            </a:pPr>
            <a:r>
              <a:rPr sz="1100" spc="-5" dirty="0">
                <a:latin typeface="LM Sans 10"/>
                <a:cs typeface="LM Sans 10"/>
              </a:rPr>
              <a:t>Even signal versus </a:t>
            </a:r>
            <a:r>
              <a:rPr sz="1100" dirty="0">
                <a:latin typeface="LM Sans 10"/>
                <a:cs typeface="LM Sans 10"/>
              </a:rPr>
              <a:t>odd </a:t>
            </a:r>
            <a:r>
              <a:rPr sz="1100" spc="-5" dirty="0">
                <a:latin typeface="LM Sans 10"/>
                <a:cs typeface="LM Sans 10"/>
              </a:rPr>
              <a:t>signal  Periodic signal versus </a:t>
            </a:r>
            <a:r>
              <a:rPr sz="1100" dirty="0">
                <a:latin typeface="LM Sans 10"/>
                <a:cs typeface="LM Sans 10"/>
              </a:rPr>
              <a:t>aperiodic</a:t>
            </a:r>
            <a:r>
              <a:rPr sz="1100" spc="-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  Energy signal versus </a:t>
            </a:r>
            <a:r>
              <a:rPr sz="1100" spc="-15" dirty="0">
                <a:latin typeface="LM Sans 10"/>
                <a:cs typeface="LM Sans 10"/>
              </a:rPr>
              <a:t>power</a:t>
            </a:r>
            <a:r>
              <a:rPr sz="1100" spc="-4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signal</a:t>
            </a:r>
            <a:endParaRPr sz="1100" dirty="0">
              <a:latin typeface="LM Sans 10"/>
              <a:cs typeface="LM Sans 1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4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8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7665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Module </a:t>
            </a:r>
            <a:r>
              <a:rPr spc="10" dirty="0"/>
              <a:t>1: </a:t>
            </a:r>
            <a:r>
              <a:rPr spc="15" dirty="0"/>
              <a:t>Introduction </a:t>
            </a:r>
            <a:r>
              <a:rPr spc="10" dirty="0"/>
              <a:t>to</a:t>
            </a:r>
            <a:r>
              <a:rPr spc="120" dirty="0"/>
              <a:t> </a:t>
            </a:r>
            <a:r>
              <a:rPr spc="10" dirty="0"/>
              <a:t>Signals</a:t>
            </a:r>
          </a:p>
        </p:txBody>
      </p:sp>
      <p:sp>
        <p:nvSpPr>
          <p:cNvPr id="4" name="object 4"/>
          <p:cNvSpPr/>
          <p:nvPr/>
        </p:nvSpPr>
        <p:spPr>
          <a:xfrm>
            <a:off x="281089" y="819607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20172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482356"/>
            <a:ext cx="4222115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LM Sans 10"/>
                <a:cs typeface="LM Sans 10"/>
              </a:rPr>
              <a:t>Continuous-time </a:t>
            </a:r>
            <a:r>
              <a:rPr sz="1100" b="1" spc="-5" dirty="0">
                <a:latin typeface="LM Sans 10"/>
                <a:cs typeface="LM Sans 10"/>
              </a:rPr>
              <a:t>signal versus discrete-time</a:t>
            </a:r>
            <a:r>
              <a:rPr sz="1100" b="1" spc="-15" dirty="0">
                <a:latin typeface="LM Sans 10"/>
                <a:cs typeface="LM Sans 10"/>
              </a:rPr>
              <a:t> </a:t>
            </a:r>
            <a:r>
              <a:rPr sz="1100" b="1" spc="-5" dirty="0">
                <a:latin typeface="LM Sans 10"/>
                <a:cs typeface="LM Sans 10"/>
              </a:rPr>
              <a:t>signal</a:t>
            </a:r>
            <a:endParaRPr sz="1100">
              <a:latin typeface="LM Sans 10"/>
              <a:cs typeface="LM Sans 10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LM Sans 10"/>
                <a:cs typeface="LM Sans 10"/>
              </a:rPr>
              <a:t>Continuous Time (CT) </a:t>
            </a:r>
            <a:r>
              <a:rPr sz="1100" spc="-5" dirty="0">
                <a:latin typeface="LM Sans 10"/>
                <a:cs typeface="LM Sans 10"/>
              </a:rPr>
              <a:t>Signal: </a:t>
            </a:r>
            <a:r>
              <a:rPr sz="1100" spc="-10" dirty="0">
                <a:latin typeface="LM Sans 10"/>
                <a:cs typeface="LM Sans 10"/>
              </a:rPr>
              <a:t>A signal </a:t>
            </a:r>
            <a:r>
              <a:rPr sz="1100" i="1" spc="-5" dirty="0">
                <a:latin typeface="LM Sans 10"/>
                <a:cs typeface="LM Sans 10"/>
              </a:rPr>
              <a:t>x 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t</a:t>
            </a:r>
            <a:r>
              <a:rPr sz="1100" spc="2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that is specified </a:t>
            </a:r>
            <a:r>
              <a:rPr sz="1100" spc="-15" dirty="0">
                <a:latin typeface="LM Sans 10"/>
                <a:cs typeface="LM Sans 10"/>
              </a:rPr>
              <a:t>for </a:t>
            </a:r>
            <a:r>
              <a:rPr sz="1100" spc="-5" dirty="0">
                <a:latin typeface="LM Sans 10"/>
                <a:cs typeface="LM Sans 10"/>
              </a:rPr>
              <a:t>all  value of time </a:t>
            </a:r>
            <a:r>
              <a:rPr sz="1100" i="1" spc="-5" dirty="0">
                <a:latin typeface="LM Sans 10"/>
                <a:cs typeface="LM Sans 10"/>
              </a:rPr>
              <a:t>t</a:t>
            </a:r>
            <a:endParaRPr sz="1100">
              <a:latin typeface="LM Sans 10"/>
              <a:cs typeface="LM Sans 10"/>
            </a:endParaRPr>
          </a:p>
          <a:p>
            <a:pPr marL="289560" marR="812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LM Sans 10"/>
                <a:cs typeface="LM Sans 10"/>
              </a:rPr>
              <a:t>Discrete </a:t>
            </a:r>
            <a:r>
              <a:rPr sz="1100" spc="-10" dirty="0">
                <a:latin typeface="LM Sans 10"/>
                <a:cs typeface="LM Sans 10"/>
              </a:rPr>
              <a:t>Time (DT) </a:t>
            </a:r>
            <a:r>
              <a:rPr sz="1100" spc="-5" dirty="0">
                <a:latin typeface="LM Sans 10"/>
                <a:cs typeface="LM Sans 10"/>
              </a:rPr>
              <a:t>Signal: </a:t>
            </a:r>
            <a:r>
              <a:rPr sz="1100" spc="-10" dirty="0">
                <a:latin typeface="LM Sans 10"/>
                <a:cs typeface="LM Sans 10"/>
              </a:rPr>
              <a:t>A </a:t>
            </a:r>
            <a:r>
              <a:rPr sz="1100" spc="-5" dirty="0">
                <a:latin typeface="LM Sans 10"/>
                <a:cs typeface="LM Sans 10"/>
              </a:rPr>
              <a:t>signal </a:t>
            </a:r>
            <a:r>
              <a:rPr sz="1100" i="1" spc="-5" dirty="0">
                <a:latin typeface="LM Sans 10"/>
                <a:cs typeface="LM Sans 10"/>
              </a:rPr>
              <a:t>y </a:t>
            </a:r>
            <a:r>
              <a:rPr sz="1100" dirty="0">
                <a:latin typeface="LM Sans 10"/>
                <a:cs typeface="LM Sans 10"/>
              </a:rPr>
              <a:t>[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] </a:t>
            </a:r>
            <a:r>
              <a:rPr sz="1100" spc="-5" dirty="0">
                <a:latin typeface="LM Sans 10"/>
                <a:cs typeface="LM Sans 10"/>
              </a:rPr>
              <a:t>that is specified only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spc="-15" dirty="0">
                <a:latin typeface="LM Sans 10"/>
                <a:cs typeface="LM Sans 10"/>
              </a:rPr>
              <a:t>for  </a:t>
            </a:r>
            <a:r>
              <a:rPr sz="1100" spc="-5" dirty="0">
                <a:latin typeface="LM Sans 10"/>
                <a:cs typeface="LM Sans 10"/>
              </a:rPr>
              <a:t>integer value of</a:t>
            </a:r>
            <a:r>
              <a:rPr sz="1100" spc="-1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n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8181" y="1721067"/>
            <a:ext cx="3334414" cy="804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9850" y="2727698"/>
            <a:ext cx="2784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LM Sans 10"/>
                <a:cs typeface="LM Sans 10"/>
              </a:rPr>
              <a:t>Figure </a:t>
            </a:r>
            <a:r>
              <a:rPr sz="1000" spc="-10" dirty="0">
                <a:solidFill>
                  <a:srgbClr val="3333B2"/>
                </a:solidFill>
                <a:latin typeface="LM Sans 10"/>
                <a:cs typeface="LM Sans 10"/>
              </a:rPr>
              <a:t>2:</a:t>
            </a:r>
            <a:r>
              <a:rPr sz="1000" spc="-10" dirty="0">
                <a:latin typeface="LM Sans 10"/>
                <a:cs typeface="LM Sans 10"/>
              </a:rPr>
              <a:t>Continuous-time </a:t>
            </a:r>
            <a:r>
              <a:rPr sz="1000" spc="-5" dirty="0">
                <a:latin typeface="LM Sans 10"/>
                <a:cs typeface="LM Sans 10"/>
              </a:rPr>
              <a:t>versus discrete-time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signal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Dr Sathiya </a:t>
            </a:r>
            <a:r>
              <a:rPr spc="-10" dirty="0"/>
              <a:t>Narayanan</a:t>
            </a:r>
            <a:r>
              <a:rPr spc="-60" dirty="0"/>
              <a:t> </a:t>
            </a:r>
            <a:r>
              <a:rPr spc="-5" dirty="0"/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5045" y="3351784"/>
            <a:ext cx="77787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VIT-Chennai -</a:t>
            </a:r>
            <a:r>
              <a:rPr sz="600" spc="-3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LM Sans 8"/>
                <a:cs typeface="LM Sans 8"/>
                <a:hlinkClick r:id="rId5" action="ppaction://hlinksldjump"/>
              </a:rPr>
              <a:t>SENSE</a:t>
            </a:r>
            <a:endParaRPr sz="6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5" dirty="0"/>
              <a:t>Winter 2021-2022 Semester </a:t>
            </a:r>
            <a:fld id="{81D60167-4931-47E6-BA6A-407CBD079E47}" type="slidenum">
              <a:rPr b="0" spc="-5" dirty="0">
                <a:latin typeface="LM Sans 8"/>
                <a:cs typeface="LM Sans 8"/>
              </a:rPr>
              <a:t>9</a:t>
            </a:fld>
            <a:r>
              <a:rPr b="0" spc="-5" dirty="0">
                <a:latin typeface="LM Sans 8"/>
                <a:cs typeface="LM Sans 8"/>
              </a:rPr>
              <a:t> /</a:t>
            </a:r>
            <a:r>
              <a:rPr b="0" spc="-85" dirty="0">
                <a:latin typeface="LM Sans 8"/>
                <a:cs typeface="LM Sans 8"/>
              </a:rPr>
              <a:t> </a:t>
            </a:r>
            <a:r>
              <a:rPr b="0" spc="-5" dirty="0">
                <a:latin typeface="LM Sans 8"/>
                <a:cs typeface="LM Sans 8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AB2490-C238-4F22-A1AF-27D5721D5AFD}"/>
</file>

<file path=customXml/itemProps2.xml><?xml version="1.0" encoding="utf-8"?>
<ds:datastoreItem xmlns:ds="http://schemas.openxmlformats.org/officeDocument/2006/customXml" ds:itemID="{2F44FDE2-265D-4278-B06E-1F8786D4B4BB}"/>
</file>

<file path=customXml/itemProps3.xml><?xml version="1.0" encoding="utf-8"?>
<ds:datastoreItem xmlns:ds="http://schemas.openxmlformats.org/officeDocument/2006/customXml" ds:itemID="{C44B971F-03E2-4728-91A0-4A99E11FDD9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3100</Words>
  <Application>Microsoft Office PowerPoint</Application>
  <PresentationFormat>Custom</PresentationFormat>
  <Paragraphs>613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Cambria Math</vt:lpstr>
      <vt:lpstr>DejaVu Sans Condensed</vt:lpstr>
      <vt:lpstr>LM Sans 10</vt:lpstr>
      <vt:lpstr>LM Sans 12</vt:lpstr>
      <vt:lpstr>LM Sans 8</vt:lpstr>
      <vt:lpstr>Times New Roman</vt:lpstr>
      <vt:lpstr>Verdana</vt:lpstr>
      <vt:lpstr>Office Theme</vt:lpstr>
      <vt:lpstr>ECE1004 – Signals and Systems</vt:lpstr>
      <vt:lpstr>Suggested Readings</vt:lpstr>
      <vt:lpstr>PowerPoint Presentation</vt:lpstr>
      <vt:lpstr>PowerPoint Presentation</vt:lpstr>
      <vt:lpstr>Module 1: Introduction to Signals</vt:lpstr>
      <vt:lpstr>PowerPoint Presentation</vt:lpstr>
      <vt:lpstr>Module 1: Introduction to Signals</vt:lpstr>
      <vt:lpstr>Module 1: Introduction to Signals</vt:lpstr>
      <vt:lpstr>Module 1: Introduction to Signals</vt:lpstr>
      <vt:lpstr>PowerPoint Presentation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PowerPoint Presentation</vt:lpstr>
      <vt:lpstr>Module 1: Introduction to Signals</vt:lpstr>
      <vt:lpstr>Module 1: Introduction to Signals</vt:lpstr>
      <vt:lpstr>Module 1: Introduction to Signals</vt:lpstr>
      <vt:lpstr>PowerPoint Presentation</vt:lpstr>
      <vt:lpstr>Module 1: Introduction to Signals</vt:lpstr>
      <vt:lpstr>Module 1: Introduction to Signals</vt:lpstr>
      <vt:lpstr>Module 1: Introduction to Signals</vt:lpstr>
      <vt:lpstr>Module 1: Introduction to Signals</vt:lpstr>
      <vt:lpstr>PowerPoint Presentation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Module 1: Introduction to Signals</vt:lpstr>
      <vt:lpstr>PowerPoint Presentation</vt:lpstr>
      <vt:lpstr>PowerPoint Presentation</vt:lpstr>
      <vt:lpstr>PowerPoint Presentation</vt:lpstr>
      <vt:lpstr>PowerPoint Presentation</vt:lpstr>
      <vt:lpstr>Module 1: Introduction to Signals</vt:lpstr>
      <vt:lpstr>Module 1: Introduction to Signals</vt:lpstr>
      <vt:lpstr>Module 1: Introduction to Signals</vt:lpstr>
      <vt:lpstr>PowerPoint Presentation</vt:lpstr>
      <vt:lpstr>PowerPoint Presentation</vt:lpstr>
      <vt:lpstr>Module 1: Introduction to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ECE2036 - Signal Processing in Robotics</dc:title>
  <dc:creator>Dr Sathiya Narayanan S</dc:creator>
  <cp:lastModifiedBy>Admin</cp:lastModifiedBy>
  <cp:revision>59</cp:revision>
  <dcterms:created xsi:type="dcterms:W3CDTF">2022-01-03T16:13:43Z</dcterms:created>
  <dcterms:modified xsi:type="dcterms:W3CDTF">2022-08-23T03:27:37Z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2022-01-03T00:00:00Z</vt:filetime>
  </property>
  <property fmtid="{D5CDD505-2E9C-101B-9397-08002B2CF9AE}" pid="5" name="ContentTypeId">
    <vt:lpwstr>0x010100439A427E9303B54DBFBBE113110CA6DF</vt:lpwstr>
  </property>
</Properties>
</file>