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70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 /><Relationship Id="rId1" Type="http://schemas.openxmlformats.org/officeDocument/2006/relationships/image" Target="../media/image5.wmf" 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 /><Relationship Id="rId1" Type="http://schemas.openxmlformats.org/officeDocument/2006/relationships/image" Target="../media/image30.wmf" 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 /><Relationship Id="rId2" Type="http://schemas.openxmlformats.org/officeDocument/2006/relationships/image" Target="../media/image33.wmf" /><Relationship Id="rId1" Type="http://schemas.openxmlformats.org/officeDocument/2006/relationships/image" Target="../media/image32.wmf" 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 /><Relationship Id="rId2" Type="http://schemas.openxmlformats.org/officeDocument/2006/relationships/image" Target="../media/image8.wmf" /><Relationship Id="rId1" Type="http://schemas.openxmlformats.org/officeDocument/2006/relationships/image" Target="../media/image7.wmf" 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 /><Relationship Id="rId1" Type="http://schemas.openxmlformats.org/officeDocument/2006/relationships/image" Target="../media/image10.wmf" 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 /><Relationship Id="rId1" Type="http://schemas.openxmlformats.org/officeDocument/2006/relationships/image" Target="../media/image12.wmf" 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 /><Relationship Id="rId2" Type="http://schemas.openxmlformats.org/officeDocument/2006/relationships/image" Target="../media/image15.wmf" /><Relationship Id="rId1" Type="http://schemas.openxmlformats.org/officeDocument/2006/relationships/image" Target="../media/image14.wmf" /><Relationship Id="rId4" Type="http://schemas.openxmlformats.org/officeDocument/2006/relationships/image" Target="../media/image17.wmf" 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 /><Relationship Id="rId1" Type="http://schemas.openxmlformats.org/officeDocument/2006/relationships/image" Target="../media/image18.wmf" 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 /><Relationship Id="rId2" Type="http://schemas.openxmlformats.org/officeDocument/2006/relationships/image" Target="../media/image21.wmf" /><Relationship Id="rId1" Type="http://schemas.openxmlformats.org/officeDocument/2006/relationships/image" Target="../media/image20.wmf" 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 /><Relationship Id="rId1" Type="http://schemas.openxmlformats.org/officeDocument/2006/relationships/image" Target="../media/image23.wmf" 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 /><Relationship Id="rId2" Type="http://schemas.openxmlformats.org/officeDocument/2006/relationships/image" Target="../media/image26.wmf" /><Relationship Id="rId1" Type="http://schemas.openxmlformats.org/officeDocument/2006/relationships/image" Target="../media/image25.wmf" /><Relationship Id="rId5" Type="http://schemas.openxmlformats.org/officeDocument/2006/relationships/image" Target="../media/image29.wmf" /><Relationship Id="rId4" Type="http://schemas.openxmlformats.org/officeDocument/2006/relationships/image" Target="../media/image28.wmf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8A3EA0-82FF-48AD-9EF4-B3DFE3B09D20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BA4EB-8BAC-4C50-A586-8473CFBA7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4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DEA9C-E0C8-4AE1-A209-9F615F4D4466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28-07-2023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Mohanaprasad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B4FB-DBF2-4451-A82B-4118605917B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30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309C6-CB3A-4974-A634-F987C9F49E27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28-07-2023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Mohanaprasad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B4FB-DBF2-4451-A82B-4118605917B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088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8864B-E86A-4FED-B58E-27FAD62E6FF1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28-07-2023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Mohanaprasad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B4FB-DBF2-4451-A82B-4118605917B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5346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rgbClr val="29166F"/>
          </a:solidFill>
        </p:spPr>
        <p:txBody>
          <a:bodyPr/>
          <a:lstStyle/>
          <a:p>
            <a:fld id="{FD959062-B539-43CB-A74E-0F0388E33D8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5029200" cy="438912"/>
          </a:xfrm>
          <a:solidFill>
            <a:srgbClr val="29166F"/>
          </a:solidFill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Mohanaprasad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6019800" y="6172200"/>
            <a:ext cx="2194560" cy="457200"/>
          </a:xfrm>
          <a:prstGeom prst="rect">
            <a:avLst/>
          </a:prstGeom>
          <a:solidFill>
            <a:srgbClr val="29166F"/>
          </a:solidFill>
        </p:spPr>
        <p:txBody>
          <a:bodyPr anchor="ctr" anchorCtr="0"/>
          <a:lstStyle>
            <a:lvl1pPr>
              <a:defRPr sz="1600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</a:lstStyle>
          <a:p>
            <a:pPr algn="ctr">
              <a:defRPr/>
            </a:pPr>
            <a:r>
              <a:rPr lang="en-US" dirty="0">
                <a:solidFill>
                  <a:prstClr val="white"/>
                </a:solidFill>
              </a:rPr>
              <a:t>Dr. Manoj kumar Rajagopal</a:t>
            </a:r>
          </a:p>
        </p:txBody>
      </p:sp>
      <p:pic>
        <p:nvPicPr>
          <p:cNvPr id="7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9328" y="6089904"/>
            <a:ext cx="612648" cy="64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089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rgbClr val="29166F"/>
          </a:solidFill>
        </p:spPr>
        <p:txBody>
          <a:bodyPr/>
          <a:lstStyle/>
          <a:p>
            <a:fld id="{FD959062-B539-43CB-A74E-0F0388E33D8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5029200" cy="438912"/>
          </a:xfrm>
          <a:solidFill>
            <a:srgbClr val="29166F"/>
          </a:solidFill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Mohanaprasad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6019800" y="6172200"/>
            <a:ext cx="2194560" cy="457200"/>
          </a:xfrm>
          <a:prstGeom prst="rect">
            <a:avLst/>
          </a:prstGeom>
          <a:solidFill>
            <a:srgbClr val="29166F"/>
          </a:solidFill>
        </p:spPr>
        <p:txBody>
          <a:bodyPr anchor="ctr" anchorCtr="0"/>
          <a:lstStyle>
            <a:lvl1pPr>
              <a:defRPr sz="1600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</a:lstStyle>
          <a:p>
            <a:pPr algn="ctr">
              <a:defRPr/>
            </a:pPr>
            <a:r>
              <a:rPr lang="en-US" dirty="0">
                <a:solidFill>
                  <a:prstClr val="white"/>
                </a:solidFill>
              </a:rPr>
              <a:t>Dr. Manoj kumar Rajagopal</a:t>
            </a:r>
          </a:p>
        </p:txBody>
      </p:sp>
      <p:pic>
        <p:nvPicPr>
          <p:cNvPr id="7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9328" y="6089904"/>
            <a:ext cx="612648" cy="64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65996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rgbClr val="29166F"/>
          </a:solidFill>
        </p:spPr>
        <p:txBody>
          <a:bodyPr/>
          <a:lstStyle/>
          <a:p>
            <a:fld id="{FD959062-B539-43CB-A74E-0F0388E33D8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5029200" cy="438912"/>
          </a:xfrm>
          <a:solidFill>
            <a:srgbClr val="29166F"/>
          </a:solidFill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Mohanaprasad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6019800" y="6172200"/>
            <a:ext cx="2194560" cy="457200"/>
          </a:xfrm>
          <a:prstGeom prst="rect">
            <a:avLst/>
          </a:prstGeom>
          <a:solidFill>
            <a:srgbClr val="29166F"/>
          </a:solidFill>
        </p:spPr>
        <p:txBody>
          <a:bodyPr anchor="ctr" anchorCtr="0"/>
          <a:lstStyle>
            <a:lvl1pPr>
              <a:defRPr sz="1600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</a:lstStyle>
          <a:p>
            <a:pPr algn="ctr">
              <a:defRPr/>
            </a:pPr>
            <a:r>
              <a:rPr lang="en-US" dirty="0">
                <a:solidFill>
                  <a:prstClr val="white"/>
                </a:solidFill>
              </a:rPr>
              <a:t>Dr. Manoj kumar Rajagopal</a:t>
            </a:r>
          </a:p>
        </p:txBody>
      </p:sp>
      <p:pic>
        <p:nvPicPr>
          <p:cNvPr id="7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9328" y="6089904"/>
            <a:ext cx="612648" cy="64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16506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AA84B-875B-42DA-969F-8FA2E643FF1E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28-07-2023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Mohanaprasad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B4FB-DBF2-4451-A82B-4118605917B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76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3203-3D73-428F-B556-4D6AFED68B7C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28-07-2023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Mohanaprasad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B4FB-DBF2-4451-A82B-4118605917B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227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BF128-46B5-4FB4-856D-1BE27AD459FF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28-07-2023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Mohanaprasad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B4FB-DBF2-4451-A82B-4118605917B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565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F68D0-4C85-4828-9233-A69C6DBADEF5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28-07-2023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Mohanaprasad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B4FB-DBF2-4451-A82B-4118605917B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067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D3D4F-FE06-43BF-8850-F26FB2AE34DC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28-07-2023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Mohanaprasad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B4FB-DBF2-4451-A82B-4118605917B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765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D5E37-A71D-4EA3-BB1B-6F580D886C4A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28-07-2023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Mohanaprasad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B4FB-DBF2-4451-A82B-4118605917B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696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BF71-420E-4856-82D6-2A0302E82283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28-07-2023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Mohanaprasad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B4FB-DBF2-4451-A82B-4118605917B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390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17177-352C-4143-806F-6D0F9DA965C2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28-07-2023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Mohanaprasad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B4FB-DBF2-4451-A82B-4118605917B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4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theme" Target="../theme/theme1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72CEA-E7FA-4D70-90B0-040E4786B0D1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28-07-2023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Mohanaprasad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EB4FB-DBF2-4451-A82B-4118605917B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814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8.vml" /><Relationship Id="rId6" Type="http://schemas.openxmlformats.org/officeDocument/2006/relationships/image" Target="../media/image24.wmf" /><Relationship Id="rId5" Type="http://schemas.openxmlformats.org/officeDocument/2006/relationships/oleObject" Target="../embeddings/oleObject20.bin" /><Relationship Id="rId4" Type="http://schemas.openxmlformats.org/officeDocument/2006/relationships/image" Target="../media/image23.wmf" 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 /><Relationship Id="rId3" Type="http://schemas.openxmlformats.org/officeDocument/2006/relationships/oleObject" Target="../embeddings/oleObject21.bin" /><Relationship Id="rId7" Type="http://schemas.openxmlformats.org/officeDocument/2006/relationships/oleObject" Target="../embeddings/oleObject23.bin" /><Relationship Id="rId12" Type="http://schemas.openxmlformats.org/officeDocument/2006/relationships/image" Target="../media/image29.wmf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9.vml" /><Relationship Id="rId6" Type="http://schemas.openxmlformats.org/officeDocument/2006/relationships/image" Target="../media/image26.wmf" /><Relationship Id="rId11" Type="http://schemas.openxmlformats.org/officeDocument/2006/relationships/oleObject" Target="../embeddings/oleObject25.bin" /><Relationship Id="rId5" Type="http://schemas.openxmlformats.org/officeDocument/2006/relationships/oleObject" Target="../embeddings/oleObject22.bin" /><Relationship Id="rId10" Type="http://schemas.openxmlformats.org/officeDocument/2006/relationships/image" Target="../media/image28.wmf" /><Relationship Id="rId4" Type="http://schemas.openxmlformats.org/officeDocument/2006/relationships/image" Target="../media/image25.wmf" /><Relationship Id="rId9" Type="http://schemas.openxmlformats.org/officeDocument/2006/relationships/oleObject" Target="../embeddings/oleObject24.bin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10.vml" /><Relationship Id="rId6" Type="http://schemas.openxmlformats.org/officeDocument/2006/relationships/image" Target="../media/image31.wmf" /><Relationship Id="rId5" Type="http://schemas.openxmlformats.org/officeDocument/2006/relationships/oleObject" Target="../embeddings/oleObject27.bin" /><Relationship Id="rId4" Type="http://schemas.openxmlformats.org/officeDocument/2006/relationships/image" Target="../media/image30.wmf" 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 /><Relationship Id="rId3" Type="http://schemas.openxmlformats.org/officeDocument/2006/relationships/oleObject" Target="../embeddings/oleObject28.bin" /><Relationship Id="rId7" Type="http://schemas.openxmlformats.org/officeDocument/2006/relationships/oleObject" Target="../embeddings/oleObject30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11.vml" /><Relationship Id="rId6" Type="http://schemas.openxmlformats.org/officeDocument/2006/relationships/image" Target="../media/image33.wmf" /><Relationship Id="rId5" Type="http://schemas.openxmlformats.org/officeDocument/2006/relationships/oleObject" Target="../embeddings/oleObject29.bin" /><Relationship Id="rId4" Type="http://schemas.openxmlformats.org/officeDocument/2006/relationships/image" Target="../media/image32.wmf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1.vml" /><Relationship Id="rId6" Type="http://schemas.openxmlformats.org/officeDocument/2006/relationships/image" Target="../media/image6.wmf" /><Relationship Id="rId5" Type="http://schemas.openxmlformats.org/officeDocument/2006/relationships/oleObject" Target="../embeddings/oleObject2.bin" /><Relationship Id="rId4" Type="http://schemas.openxmlformats.org/officeDocument/2006/relationships/image" Target="../media/image5.wmf" 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 /><Relationship Id="rId3" Type="http://schemas.openxmlformats.org/officeDocument/2006/relationships/oleObject" Target="../embeddings/oleObject3.bin" /><Relationship Id="rId7" Type="http://schemas.openxmlformats.org/officeDocument/2006/relationships/oleObject" Target="../embeddings/oleObject5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2.vml" /><Relationship Id="rId6" Type="http://schemas.openxmlformats.org/officeDocument/2006/relationships/image" Target="../media/image8.wmf" /><Relationship Id="rId5" Type="http://schemas.openxmlformats.org/officeDocument/2006/relationships/oleObject" Target="../embeddings/oleObject4.bin" /><Relationship Id="rId4" Type="http://schemas.openxmlformats.org/officeDocument/2006/relationships/image" Target="../media/image7.wmf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3.vml" /><Relationship Id="rId6" Type="http://schemas.openxmlformats.org/officeDocument/2006/relationships/image" Target="../media/image11.wmf" /><Relationship Id="rId5" Type="http://schemas.openxmlformats.org/officeDocument/2006/relationships/oleObject" Target="../embeddings/oleObject7.bin" /><Relationship Id="rId4" Type="http://schemas.openxmlformats.org/officeDocument/2006/relationships/image" Target="../media/image10.wmf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4.vml" /><Relationship Id="rId6" Type="http://schemas.openxmlformats.org/officeDocument/2006/relationships/image" Target="../media/image13.wmf" /><Relationship Id="rId5" Type="http://schemas.openxmlformats.org/officeDocument/2006/relationships/oleObject" Target="../embeddings/oleObject9.bin" /><Relationship Id="rId4" Type="http://schemas.openxmlformats.org/officeDocument/2006/relationships/image" Target="../media/image12.wmf" 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 /><Relationship Id="rId3" Type="http://schemas.openxmlformats.org/officeDocument/2006/relationships/oleObject" Target="../embeddings/oleObject10.bin" /><Relationship Id="rId7" Type="http://schemas.openxmlformats.org/officeDocument/2006/relationships/oleObject" Target="../embeddings/oleObject12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5.vml" /><Relationship Id="rId6" Type="http://schemas.openxmlformats.org/officeDocument/2006/relationships/image" Target="../media/image15.wmf" /><Relationship Id="rId5" Type="http://schemas.openxmlformats.org/officeDocument/2006/relationships/oleObject" Target="../embeddings/oleObject11.bin" /><Relationship Id="rId10" Type="http://schemas.openxmlformats.org/officeDocument/2006/relationships/image" Target="../media/image17.wmf" /><Relationship Id="rId4" Type="http://schemas.openxmlformats.org/officeDocument/2006/relationships/image" Target="../media/image14.wmf" /><Relationship Id="rId9" Type="http://schemas.openxmlformats.org/officeDocument/2006/relationships/oleObject" Target="../embeddings/oleObject13.bin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6.vml" /><Relationship Id="rId6" Type="http://schemas.openxmlformats.org/officeDocument/2006/relationships/image" Target="../media/image19.wmf" /><Relationship Id="rId5" Type="http://schemas.openxmlformats.org/officeDocument/2006/relationships/oleObject" Target="../embeddings/oleObject15.bin" /><Relationship Id="rId4" Type="http://schemas.openxmlformats.org/officeDocument/2006/relationships/image" Target="../media/image18.wmf" 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 /><Relationship Id="rId3" Type="http://schemas.openxmlformats.org/officeDocument/2006/relationships/oleObject" Target="../embeddings/oleObject16.bin" /><Relationship Id="rId7" Type="http://schemas.openxmlformats.org/officeDocument/2006/relationships/oleObject" Target="../embeddings/oleObject18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7.vml" /><Relationship Id="rId6" Type="http://schemas.openxmlformats.org/officeDocument/2006/relationships/image" Target="../media/image21.wmf" /><Relationship Id="rId5" Type="http://schemas.openxmlformats.org/officeDocument/2006/relationships/oleObject" Target="../embeddings/oleObject17.bin" /><Relationship Id="rId4" Type="http://schemas.openxmlformats.org/officeDocument/2006/relationships/image" Target="../media/image20.wmf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52737"/>
            <a:ext cx="7772400" cy="2547714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Design Of FIR Filter Design</a:t>
            </a:r>
            <a:br>
              <a:rPr lang="en-I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2539" y="4293096"/>
            <a:ext cx="6400800" cy="1752600"/>
          </a:xfrm>
        </p:spPr>
        <p:txBody>
          <a:bodyPr/>
          <a:lstStyle/>
          <a:p>
            <a:endParaRPr lang="en-IN" b="1" dirty="0">
              <a:solidFill>
                <a:srgbClr val="FF0000"/>
              </a:solidFill>
            </a:endParaRPr>
          </a:p>
          <a:p>
            <a:r>
              <a:rPr lang="en-IN" b="1" dirty="0">
                <a:solidFill>
                  <a:srgbClr val="FF0000"/>
                </a:solidFill>
              </a:rPr>
              <a:t>Module :5 Week 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B4FB-DBF2-4451-A82B-4118605917B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prstClr val="black">
                    <a:tint val="75000"/>
                  </a:prstClr>
                </a:solidFill>
              </a:rPr>
              <a:t>Mohanaprasad</a:t>
            </a:r>
          </a:p>
        </p:txBody>
      </p:sp>
    </p:spTree>
    <p:extLst>
      <p:ext uri="{BB962C8B-B14F-4D97-AF65-F5344CB8AC3E}">
        <p14:creationId xmlns:p14="http://schemas.microsoft.com/office/powerpoint/2010/main" val="4154231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III (Continued)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Mohanaprasad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9062-B539-43CB-A74E-0F0388E33D8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56322" name="Object 2"/>
          <p:cNvGraphicFramePr>
            <a:graphicFrameLocks noChangeAspect="1"/>
          </p:cNvGraphicFramePr>
          <p:nvPr/>
        </p:nvGraphicFramePr>
        <p:xfrm>
          <a:off x="976313" y="1676400"/>
          <a:ext cx="6970712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Equation" r:id="rId3" imgW="3301920" imgH="685800" progId="Equation.3">
                  <p:embed/>
                </p:oleObj>
              </mc:Choice>
              <mc:Fallback>
                <p:oleObj name="Equation" r:id="rId3" imgW="3301920" imgH="685800" progId="Equation.3">
                  <p:embed/>
                  <p:pic>
                    <p:nvPicPr>
                      <p:cNvPr id="5632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313" y="1676400"/>
                        <a:ext cx="6970712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24000" y="3124200"/>
            <a:ext cx="7010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</a:rPr>
              <a:t>If there is no middle term, (i.e.)  h((N-1)/2) = 0 then j = </a:t>
            </a:r>
            <a:r>
              <a:rPr lang="en-US" sz="2800" dirty="0" err="1">
                <a:solidFill>
                  <a:prstClr val="black"/>
                </a:solidFill>
              </a:rPr>
              <a:t>e</a:t>
            </a:r>
            <a:r>
              <a:rPr lang="en-US" sz="2800" baseline="30000" dirty="0" err="1">
                <a:solidFill>
                  <a:prstClr val="black"/>
                </a:solidFill>
              </a:rPr>
              <a:t>j</a:t>
            </a:r>
            <a:r>
              <a:rPr lang="en-US" sz="2800" baseline="30000" dirty="0">
                <a:solidFill>
                  <a:prstClr val="black"/>
                </a:solidFill>
              </a:rPr>
              <a:t>(</a:t>
            </a:r>
            <a:r>
              <a:rPr lang="el-GR" sz="2800" baseline="30000" dirty="0">
                <a:solidFill>
                  <a:prstClr val="black"/>
                </a:solidFill>
              </a:rPr>
              <a:t>π</a:t>
            </a:r>
            <a:r>
              <a:rPr lang="en-US" sz="2800" baseline="30000" dirty="0">
                <a:solidFill>
                  <a:prstClr val="black"/>
                </a:solidFill>
              </a:rPr>
              <a:t>/2)</a:t>
            </a:r>
            <a:r>
              <a:rPr lang="en-US" sz="2800" dirty="0">
                <a:solidFill>
                  <a:prstClr val="black"/>
                </a:solidFill>
              </a:rPr>
              <a:t> , </a:t>
            </a:r>
          </a:p>
          <a:p>
            <a:endParaRPr lang="en-US" sz="2800" dirty="0">
              <a:solidFill>
                <a:prstClr val="black"/>
              </a:solidFill>
            </a:endParaRPr>
          </a:p>
        </p:txBody>
      </p:sp>
      <p:graphicFrame>
        <p:nvGraphicFramePr>
          <p:cNvPr id="56323" name="Object 3"/>
          <p:cNvGraphicFramePr>
            <a:graphicFrameLocks noChangeAspect="1"/>
          </p:cNvGraphicFramePr>
          <p:nvPr/>
        </p:nvGraphicFramePr>
        <p:xfrm>
          <a:off x="1539875" y="4191000"/>
          <a:ext cx="5872163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5" imgW="2781000" imgH="685800" progId="Equation.3">
                  <p:embed/>
                </p:oleObj>
              </mc:Choice>
              <mc:Fallback>
                <p:oleObj name="Equation" r:id="rId5" imgW="2781000" imgH="685800" progId="Equation.3">
                  <p:embed/>
                  <p:pic>
                    <p:nvPicPr>
                      <p:cNvPr id="5632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9875" y="4191000"/>
                        <a:ext cx="5872163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266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III (Continued)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Mohanaprasad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9062-B539-43CB-A74E-0F0388E33D8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57346" name="Object 2"/>
          <p:cNvGraphicFramePr>
            <a:graphicFrameLocks noChangeAspect="1"/>
          </p:cNvGraphicFramePr>
          <p:nvPr/>
        </p:nvGraphicFramePr>
        <p:xfrm>
          <a:off x="1495425" y="1447800"/>
          <a:ext cx="5603875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Equation" r:id="rId3" imgW="2654280" imgH="685800" progId="Equation.3">
                  <p:embed/>
                </p:oleObj>
              </mc:Choice>
              <mc:Fallback>
                <p:oleObj name="Equation" r:id="rId3" imgW="2654280" imgH="685800" progId="Equation.3">
                  <p:embed/>
                  <p:pic>
                    <p:nvPicPr>
                      <p:cNvPr id="5734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5425" y="1447800"/>
                        <a:ext cx="5603875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04800" y="3155950"/>
            <a:ext cx="2362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This can be rearranged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533400" y="3644900"/>
          <a:ext cx="308589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5" imgW="1663560" imgH="393480" progId="Equation.3">
                  <p:embed/>
                </p:oleObj>
              </mc:Choice>
              <mc:Fallback>
                <p:oleObj name="Equation" r:id="rId5" imgW="1663560" imgH="393480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44900"/>
                        <a:ext cx="3085895" cy="73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4419600" y="3035300"/>
          <a:ext cx="268605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7" imgW="1447560" imgH="393480" progId="Equation.3">
                  <p:embed/>
                </p:oleObj>
              </mc:Choice>
              <mc:Fallback>
                <p:oleObj name="Equation" r:id="rId7" imgW="1447560" imgH="393480" progId="Equation.3">
                  <p:embed/>
                  <p:pic>
                    <p:nvPicPr>
                      <p:cNvPr id="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035300"/>
                        <a:ext cx="2686050" cy="73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0517183"/>
              </p:ext>
            </p:extLst>
          </p:nvPr>
        </p:nvGraphicFramePr>
        <p:xfrm>
          <a:off x="4211960" y="4005064"/>
          <a:ext cx="4500562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tion" r:id="rId9" imgW="2425680" imgH="393480" progId="Equation.3">
                  <p:embed/>
                </p:oleObj>
              </mc:Choice>
              <mc:Fallback>
                <p:oleObj name="Equation" r:id="rId9" imgW="2425680" imgH="393480" progId="Equation.3">
                  <p:embed/>
                  <p:pic>
                    <p:nvPicPr>
                      <p:cNvPr id="1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4005064"/>
                        <a:ext cx="4500562" cy="73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5010761"/>
              </p:ext>
            </p:extLst>
          </p:nvPr>
        </p:nvGraphicFramePr>
        <p:xfrm>
          <a:off x="1619672" y="4941168"/>
          <a:ext cx="5578475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Equation" r:id="rId11" imgW="2641320" imgH="685800" progId="Equation.3">
                  <p:embed/>
                </p:oleObj>
              </mc:Choice>
              <mc:Fallback>
                <p:oleObj name="Equation" r:id="rId11" imgW="2641320" imgH="685800" progId="Equation.3">
                  <p:embed/>
                  <p:pic>
                    <p:nvPicPr>
                      <p:cNvPr id="5735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4941168"/>
                        <a:ext cx="5578475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2303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III (Continued)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Magnitude response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Phase response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Mohanaprasad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9062-B539-43CB-A74E-0F0388E33D8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583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8811282"/>
              </p:ext>
            </p:extLst>
          </p:nvPr>
        </p:nvGraphicFramePr>
        <p:xfrm>
          <a:off x="2195736" y="2492896"/>
          <a:ext cx="4994275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" name="Equation" r:id="rId3" imgW="2082600" imgH="457200" progId="Equation.3">
                  <p:embed/>
                </p:oleObj>
              </mc:Choice>
              <mc:Fallback>
                <p:oleObj name="Equation" r:id="rId3" imgW="2082600" imgH="457200" progId="Equation.3">
                  <p:embed/>
                  <p:pic>
                    <p:nvPicPr>
                      <p:cNvPr id="5837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2492896"/>
                        <a:ext cx="4994275" cy="1098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9002382"/>
              </p:ext>
            </p:extLst>
          </p:nvPr>
        </p:nvGraphicFramePr>
        <p:xfrm>
          <a:off x="2771800" y="4653136"/>
          <a:ext cx="335915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5" imgW="1498320" imgH="431640" progId="Equation.3">
                  <p:embed/>
                </p:oleObj>
              </mc:Choice>
              <mc:Fallback>
                <p:oleObj name="Equation" r:id="rId5" imgW="1498320" imgH="431640" progId="Equation.3">
                  <p:embed/>
                  <p:pic>
                    <p:nvPicPr>
                      <p:cNvPr id="583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4653136"/>
                        <a:ext cx="3359150" cy="968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9328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1800" b="1" i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Case 4:</a:t>
            </a:r>
            <a:br>
              <a:rPr lang="en-IN" sz="2900" dirty="0">
                <a:solidFill>
                  <a:prstClr val="black"/>
                </a:solidFill>
                <a:ea typeface="Calibri"/>
                <a:cs typeface="Times New Roman"/>
              </a:rPr>
            </a:br>
            <a:r>
              <a:rPr lang="en-IN" sz="1800" b="1" u="sng" dirty="0">
                <a:solidFill>
                  <a:srgbClr val="984806"/>
                </a:solidFill>
                <a:latin typeface="Times New Roman"/>
                <a:ea typeface="Times New Roman"/>
                <a:cs typeface="Times New Roman"/>
              </a:rPr>
              <a:t>Frequency response of linear phase FIR filter when impulse response is Anti-symmetrical and N is EVEN</a:t>
            </a:r>
            <a:br>
              <a:rPr lang="en-IN" sz="1800" b="1" u="sng" dirty="0">
                <a:solidFill>
                  <a:srgbClr val="984806"/>
                </a:solidFill>
                <a:latin typeface="Times New Roman"/>
                <a:ea typeface="Times New Roman"/>
                <a:cs typeface="Times New Roman"/>
              </a:rPr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4400" y="2895600"/>
            <a:ext cx="7772400" cy="3124200"/>
          </a:xfrm>
        </p:spPr>
        <p:txBody>
          <a:bodyPr/>
          <a:lstStyle/>
          <a:p>
            <a:r>
              <a:rPr lang="en-US" dirty="0"/>
              <a:t>Magnitude response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Phase response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Mohanaprasad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9062-B539-43CB-A74E-0F0388E33D8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593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447242"/>
              </p:ext>
            </p:extLst>
          </p:nvPr>
        </p:nvGraphicFramePr>
        <p:xfrm>
          <a:off x="1331640" y="1412776"/>
          <a:ext cx="6526213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" name="Equation" r:id="rId3" imgW="3136680" imgH="685800" progId="Equation.3">
                  <p:embed/>
                </p:oleObj>
              </mc:Choice>
              <mc:Fallback>
                <p:oleObj name="Equation" r:id="rId3" imgW="3136680" imgH="685800" progId="Equation.3">
                  <p:embed/>
                  <p:pic>
                    <p:nvPicPr>
                      <p:cNvPr id="5939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1412776"/>
                        <a:ext cx="6526213" cy="142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7129922"/>
              </p:ext>
            </p:extLst>
          </p:nvPr>
        </p:nvGraphicFramePr>
        <p:xfrm>
          <a:off x="2051720" y="3645024"/>
          <a:ext cx="5178425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5" imgW="2489040" imgH="685800" progId="Equation.3">
                  <p:embed/>
                </p:oleObj>
              </mc:Choice>
              <mc:Fallback>
                <p:oleObj name="Equation" r:id="rId5" imgW="2489040" imgH="685800" progId="Equation.3">
                  <p:embed/>
                  <p:pic>
                    <p:nvPicPr>
                      <p:cNvPr id="5939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3645024"/>
                        <a:ext cx="5178425" cy="142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9884407"/>
              </p:ext>
            </p:extLst>
          </p:nvPr>
        </p:nvGraphicFramePr>
        <p:xfrm>
          <a:off x="4283968" y="5517232"/>
          <a:ext cx="335915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Equation" r:id="rId7" imgW="1498320" imgH="431640" progId="Equation.3">
                  <p:embed/>
                </p:oleObj>
              </mc:Choice>
              <mc:Fallback>
                <p:oleObj name="Equation" r:id="rId7" imgW="1498320" imgH="431640" progId="Equation.3">
                  <p:embed/>
                  <p:pic>
                    <p:nvPicPr>
                      <p:cNvPr id="5939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5517232"/>
                        <a:ext cx="3359150" cy="968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3160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95117065"/>
                  </p:ext>
                </p:extLst>
              </p:nvPr>
            </p:nvGraphicFramePr>
            <p:xfrm>
              <a:off x="539552" y="404662"/>
              <a:ext cx="8208911" cy="6013101"/>
            </p:xfrm>
            <a:graphic>
              <a:graphicData uri="http://schemas.openxmlformats.org/drawingml/2006/table">
                <a:tbl>
                  <a:tblPr firstRow="1" firstCol="1" bandRow="1">
                    <a:tableStyleId>{69C7853C-536D-4A76-A0AE-DD22124D55A5}</a:tableStyleId>
                  </a:tblPr>
                  <a:tblGrid>
                    <a:gridCol w="355323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65567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0952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>
                              <a:effectLst/>
                            </a:rPr>
                            <a:t>Nature of Impulse response</a:t>
                          </a:r>
                          <a:endParaRPr lang="en-IN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>
                              <a:effectLst/>
                            </a:rPr>
                            <a:t>Magnitude Function</a:t>
                          </a:r>
                          <a:endParaRPr lang="en-IN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06072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>
                              <a:effectLst/>
                            </a:rPr>
                            <a:t>Case 1: Symmetric and N is ODD</a:t>
                          </a:r>
                          <a:endParaRPr lang="en-IN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>
                              <a:effectLst/>
                            </a:rPr>
                            <a:t>|H (ω)| =</a:t>
                          </a:r>
                          <a14:m>
                            <m:oMath xmlns:m="http://schemas.openxmlformats.org/officeDocument/2006/math">
                              <m:r>
                                <a:rPr lang="en-IN" sz="1800">
                                  <a:effectLst/>
                                  <a:latin typeface="Cambria Math"/>
                                </a:rPr>
                                <m:t> </m:t>
                              </m:r>
                              <m:r>
                                <a:rPr lang="en-IN" sz="1800">
                                  <a:effectLst/>
                                  <a:latin typeface="Cambria Math"/>
                                </a:rPr>
                                <m:t>𝒉</m:t>
                              </m:r>
                              <m:d>
                                <m:dPr>
                                  <m:ctrlP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IN" sz="18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IN" sz="1800">
                                          <a:effectLst/>
                                          <a:latin typeface="Cambria Math"/>
                                        </a:rPr>
                                        <m:t>𝑴</m:t>
                                      </m:r>
                                      <m:r>
                                        <a:rPr lang="en-IN" sz="1800">
                                          <a:effectLst/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IN" sz="1800">
                                          <a:effectLst/>
                                          <a:latin typeface="Cambria Math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en-IN" sz="1800">
                                          <a:effectLst/>
                                          <a:latin typeface="Cambria Math"/>
                                        </a:rPr>
                                        <m:t>𝟐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IN" sz="1800">
                                  <a:effectLst/>
                                  <a:latin typeface="Cambria Math"/>
                                </a:rPr>
                                <m:t>+ 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IN" sz="1800">
                                      <a:effectLst/>
                                      <a:latin typeface="Cambria Math"/>
                                    </a:rPr>
                                    <m:t>𝒏</m:t>
                                  </m:r>
                                  <m:r>
                                    <a:rPr lang="en-IN" sz="1800">
                                      <a:effectLst/>
                                      <a:latin typeface="Cambria Math"/>
                                    </a:rPr>
                                    <m:t>=</m:t>
                                  </m:r>
                                  <m:r>
                                    <a:rPr lang="en-IN" sz="1800">
                                      <a:effectLst/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IN" sz="1800">
                                      <a:effectLst/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IN" sz="1800">
                                      <a:effectLst/>
                                      <a:latin typeface="Cambria Math"/>
                                    </a:rPr>
                                    <m:t>𝑴</m:t>
                                  </m:r>
                                  <m:r>
                                    <a:rPr lang="en-IN" sz="1800">
                                      <a:effectLst/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IN" sz="1800">
                                      <a:effectLst/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IN" sz="1800">
                                      <a:effectLst/>
                                      <a:latin typeface="Cambria Math"/>
                                    </a:rPr>
                                    <m:t>)/</m:t>
                                  </m:r>
                                  <m:r>
                                    <a:rPr lang="en-IN" sz="1800">
                                      <a:effectLst/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  <m:e>
                                  <m:r>
                                    <a:rPr lang="en-IN" sz="1800">
                                      <a:effectLst/>
                                      <a:latin typeface="Cambria Math"/>
                                    </a:rPr>
                                    <m:t>𝟐</m:t>
                                  </m:r>
                                  <m:r>
                                    <a:rPr lang="en-IN" sz="1800">
                                      <a:effectLst/>
                                      <a:latin typeface="Cambria Math"/>
                                    </a:rPr>
                                    <m:t>𝒉</m:t>
                                  </m:r>
                                  <m:d>
                                    <m:dPr>
                                      <m:ctrlPr>
                                        <a:rPr lang="en-IN" sz="18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IN" sz="18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1800">
                                              <a:effectLst/>
                                              <a:latin typeface="Cambria Math"/>
                                            </a:rPr>
                                            <m:t>𝑴</m:t>
                                          </m:r>
                                          <m:r>
                                            <a:rPr lang="en-IN" sz="1800">
                                              <a:effectLst/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r>
                                            <a:rPr lang="en-IN" sz="1800">
                                              <a:effectLst/>
                                              <a:latin typeface="Cambria Math"/>
                                            </a:rPr>
                                            <m:t>𝟏</m:t>
                                          </m:r>
                                        </m:num>
                                        <m:den>
                                          <m:r>
                                            <a:rPr lang="en-IN" sz="1800">
                                              <a:effectLst/>
                                              <a:latin typeface="Cambria Math"/>
                                            </a:rPr>
                                            <m:t>𝟐</m:t>
                                          </m:r>
                                        </m:den>
                                      </m:f>
                                      <m:r>
                                        <a:rPr lang="en-IN" sz="1800">
                                          <a:effectLst/>
                                          <a:latin typeface="Cambria Math"/>
                                        </a:rPr>
                                        <m:t> −</m:t>
                                      </m:r>
                                      <m:r>
                                        <a:rPr lang="en-IN" sz="1800">
                                          <a:effectLst/>
                                          <a:latin typeface="Cambria Math"/>
                                        </a:rPr>
                                        <m:t>𝒏</m:t>
                                      </m:r>
                                    </m:e>
                                  </m:d>
                                  <m:r>
                                    <a:rPr lang="en-IN" sz="1800">
                                      <a:effectLst/>
                                      <a:latin typeface="Cambria Math"/>
                                    </a:rPr>
                                    <m:t>𝒄𝒐𝒔</m:t>
                                  </m:r>
                                  <m:r>
                                    <a:rPr lang="en-IN" sz="1800">
                                      <a:effectLst/>
                                      <a:latin typeface="Cambria Math"/>
                                    </a:rPr>
                                    <m:t>𝝎</m:t>
                                  </m:r>
                                  <m:r>
                                    <a:rPr lang="en-IN" sz="1800">
                                      <a:effectLst/>
                                      <a:latin typeface="Cambria Math"/>
                                    </a:rPr>
                                    <m:t>𝒏</m:t>
                                  </m:r>
                                </m:e>
                              </m:nary>
                            </m:oMath>
                          </a14:m>
                          <a:endParaRPr lang="en-IN" sz="18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>
                              <a:effectLst/>
                            </a:rPr>
                            <a:t> </a:t>
                          </a:r>
                          <a:endParaRPr lang="en-IN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06072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>
                              <a:effectLst/>
                            </a:rPr>
                            <a:t>Case 2: Symmetric and N is EVEN</a:t>
                          </a:r>
                          <a:endParaRPr lang="en-IN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>
                              <a:effectLst/>
                            </a:rPr>
                            <a:t>|H (ω)| =</a:t>
                          </a:r>
                          <a14:m>
                            <m:oMath xmlns:m="http://schemas.openxmlformats.org/officeDocument/2006/math">
                              <m:r>
                                <a:rPr lang="en-IN" sz="1800">
                                  <a:effectLst/>
                                  <a:latin typeface="Cambria Math"/>
                                </a:rPr>
                                <m:t>  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IN" sz="1800">
                                      <a:effectLst/>
                                      <a:latin typeface="Cambria Math"/>
                                    </a:rPr>
                                    <m:t>𝒏</m:t>
                                  </m:r>
                                  <m:r>
                                    <a:rPr lang="en-IN" sz="1800">
                                      <a:effectLst/>
                                      <a:latin typeface="Cambria Math"/>
                                    </a:rPr>
                                    <m:t>=</m:t>
                                  </m:r>
                                  <m:r>
                                    <a:rPr lang="en-IN" sz="1800">
                                      <a:effectLst/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IN" sz="1800">
                                      <a:effectLst/>
                                      <a:latin typeface="Cambria Math"/>
                                    </a:rPr>
                                    <m:t>𝑴</m:t>
                                  </m:r>
                                  <m:r>
                                    <a:rPr lang="en-IN" sz="1800">
                                      <a:effectLst/>
                                      <a:latin typeface="Cambria Math"/>
                                    </a:rPr>
                                    <m:t>/</m:t>
                                  </m:r>
                                  <m:r>
                                    <a:rPr lang="en-IN" sz="1800">
                                      <a:effectLst/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  <m:e>
                                  <m:r>
                                    <a:rPr lang="en-IN" sz="1800">
                                      <a:effectLst/>
                                      <a:latin typeface="Cambria Math"/>
                                    </a:rPr>
                                    <m:t>𝟐</m:t>
                                  </m:r>
                                  <m:r>
                                    <a:rPr lang="en-IN" sz="1800">
                                      <a:effectLst/>
                                      <a:latin typeface="Cambria Math"/>
                                    </a:rPr>
                                    <m:t>𝒉</m:t>
                                  </m:r>
                                  <m:d>
                                    <m:dPr>
                                      <m:ctrlPr>
                                        <a:rPr lang="en-IN" sz="18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IN" sz="18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1800">
                                              <a:effectLst/>
                                              <a:latin typeface="Cambria Math"/>
                                            </a:rPr>
                                            <m:t>𝑴</m:t>
                                          </m:r>
                                        </m:num>
                                        <m:den>
                                          <m:r>
                                            <a:rPr lang="en-IN" sz="1800">
                                              <a:effectLst/>
                                              <a:latin typeface="Cambria Math"/>
                                            </a:rPr>
                                            <m:t>𝟐</m:t>
                                          </m:r>
                                        </m:den>
                                      </m:f>
                                      <m:r>
                                        <a:rPr lang="en-IN" sz="1800">
                                          <a:effectLst/>
                                          <a:latin typeface="Cambria Math"/>
                                        </a:rPr>
                                        <m:t> −</m:t>
                                      </m:r>
                                      <m:r>
                                        <a:rPr lang="en-IN" sz="1800">
                                          <a:effectLst/>
                                          <a:latin typeface="Cambria Math"/>
                                        </a:rPr>
                                        <m:t>𝒏</m:t>
                                      </m:r>
                                    </m:e>
                                  </m:d>
                                  <m:r>
                                    <a:rPr lang="en-IN" sz="1800">
                                      <a:effectLst/>
                                      <a:latin typeface="Cambria Math"/>
                                    </a:rPr>
                                    <m:t>𝒄𝒐𝒔</m:t>
                                  </m:r>
                                  <m:r>
                                    <a:rPr lang="en-IN" sz="1800">
                                      <a:effectLst/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IN" sz="1800">
                                      <a:effectLst/>
                                      <a:latin typeface="Cambria Math"/>
                                    </a:rPr>
                                    <m:t>𝝎</m:t>
                                  </m:r>
                                  <m:d>
                                    <m:dPr>
                                      <m:ctrlPr>
                                        <a:rPr lang="en-IN" sz="18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800">
                                          <a:effectLst/>
                                          <a:latin typeface="Cambria Math"/>
                                        </a:rPr>
                                        <m:t>𝒏</m:t>
                                      </m:r>
                                      <m:r>
                                        <a:rPr lang="en-IN" sz="1800">
                                          <a:effectLst/>
                                          <a:latin typeface="Cambria Math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IN" sz="18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1800">
                                              <a:effectLst/>
                                              <a:latin typeface="Cambria Math"/>
                                            </a:rPr>
                                            <m:t>𝟏</m:t>
                                          </m:r>
                                        </m:num>
                                        <m:den>
                                          <m:r>
                                            <a:rPr lang="en-IN" sz="1800">
                                              <a:effectLst/>
                                              <a:latin typeface="Cambria Math"/>
                                            </a:rPr>
                                            <m:t>𝟐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a:rPr lang="en-IN" sz="1800">
                                      <a:effectLst/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nary>
                            </m:oMath>
                          </a14:m>
                          <a:endParaRPr lang="en-IN" sz="18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>
                              <a:effectLst/>
                            </a:rPr>
                            <a:t> </a:t>
                          </a:r>
                          <a:endParaRPr lang="en-IN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65176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>
                              <a:effectLst/>
                            </a:rPr>
                            <a:t>Case 3: Anti Symmetric and N is ODD</a:t>
                          </a:r>
                          <a:endParaRPr lang="en-IN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IN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800">
                                        <a:effectLst/>
                                        <a:latin typeface="Cambria Math"/>
                                      </a:rPr>
                                      <m:t>𝑯</m:t>
                                    </m:r>
                                    <m:r>
                                      <a:rPr lang="en-IN" sz="1800">
                                        <a:effectLst/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IN" sz="1800">
                                        <a:effectLst/>
                                        <a:latin typeface="Cambria Math"/>
                                      </a:rPr>
                                      <m:t>𝝎</m:t>
                                    </m:r>
                                    <m:r>
                                      <a:rPr lang="en-IN" sz="1800">
                                        <a:effectLst/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</m:d>
                                <m:r>
                                  <a:rPr lang="en-IN" sz="1800">
                                    <a:effectLst/>
                                    <a:latin typeface="Cambria Math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n-IN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IN" sz="1800">
                                        <a:effectLst/>
                                        <a:latin typeface="Cambria Math"/>
                                      </a:rPr>
                                      <m:t>𝒏</m:t>
                                    </m:r>
                                    <m:r>
                                      <a:rPr lang="en-IN" sz="1800">
                                        <a:effectLst/>
                                        <a:latin typeface="Cambria Math"/>
                                      </a:rPr>
                                      <m:t>=</m:t>
                                    </m:r>
                                    <m:r>
                                      <a:rPr lang="en-IN" sz="1800">
                                        <a:effectLst/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IN" sz="1800">
                                        <a:effectLst/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IN" sz="1800">
                                        <a:effectLst/>
                                        <a:latin typeface="Cambria Math"/>
                                      </a:rPr>
                                      <m:t>𝑴</m:t>
                                    </m:r>
                                    <m:r>
                                      <a:rPr lang="en-IN" sz="1800">
                                        <a:effectLst/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IN" sz="1800">
                                        <a:effectLst/>
                                        <a:latin typeface="Cambria Math"/>
                                      </a:rPr>
                                      <m:t>𝟏</m:t>
                                    </m:r>
                                    <m:r>
                                      <a:rPr lang="en-IN" sz="1800">
                                        <a:effectLst/>
                                        <a:latin typeface="Cambria Math"/>
                                      </a:rPr>
                                      <m:t>)/</m:t>
                                    </m:r>
                                    <m:r>
                                      <a:rPr lang="en-IN" sz="1800">
                                        <a:effectLst/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  <m:e>
                                    <m:r>
                                      <a:rPr lang="en-IN" sz="1800">
                                        <a:effectLst/>
                                        <a:latin typeface="Cambria Math"/>
                                      </a:rPr>
                                      <m:t>𝟐</m:t>
                                    </m:r>
                                    <m:r>
                                      <a:rPr lang="en-IN" sz="1800">
                                        <a:effectLst/>
                                        <a:latin typeface="Cambria Math"/>
                                      </a:rPr>
                                      <m:t>𝒉</m:t>
                                    </m:r>
                                    <m:d>
                                      <m:dPr>
                                        <m:ctrlPr>
                                          <a:rPr lang="en-IN" sz="1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IN" sz="18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IN" sz="1800">
                                                <a:effectLst/>
                                                <a:latin typeface="Cambria Math"/>
                                              </a:rPr>
                                              <m:t>𝑴</m:t>
                                            </m:r>
                                            <m:r>
                                              <a:rPr lang="en-IN" sz="1800">
                                                <a:effectLst/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IN" sz="1800">
                                                <a:effectLst/>
                                                <a:latin typeface="Cambria Math"/>
                                              </a:rPr>
                                              <m:t>𝟏</m:t>
                                            </m:r>
                                          </m:num>
                                          <m:den>
                                            <m:r>
                                              <a:rPr lang="en-IN" sz="1800">
                                                <a:effectLst/>
                                                <a:latin typeface="Cambria Math"/>
                                              </a:rPr>
                                              <m:t>𝟐</m:t>
                                            </m:r>
                                          </m:den>
                                        </m:f>
                                        <m:r>
                                          <a:rPr lang="en-IN" sz="1800">
                                            <a:effectLst/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IN" sz="1800">
                                            <a:effectLst/>
                                            <a:latin typeface="Cambria Math"/>
                                          </a:rPr>
                                          <m:t>𝒏</m:t>
                                        </m:r>
                                      </m:e>
                                    </m:d>
                                    <m:r>
                                      <a:rPr lang="en-IN" sz="1800">
                                        <a:effectLst/>
                                        <a:latin typeface="Cambria Math"/>
                                      </a:rPr>
                                      <m:t>𝑺𝒊𝒏</m:t>
                                    </m:r>
                                    <m:r>
                                      <a:rPr lang="en-IN" sz="1800">
                                        <a:effectLst/>
                                        <a:latin typeface="Cambria Math"/>
                                      </a:rPr>
                                      <m:t>𝝎</m:t>
                                    </m:r>
                                    <m:r>
                                      <a:rPr lang="en-IN" sz="1800">
                                        <a:effectLst/>
                                        <a:latin typeface="Cambria Math"/>
                                      </a:rPr>
                                      <m:t>𝒏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IN" sz="18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>
                              <a:effectLst/>
                            </a:rPr>
                            <a:t> </a:t>
                          </a:r>
                          <a:endParaRPr lang="en-IN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64992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>
                              <a:effectLst/>
                            </a:rPr>
                            <a:t>Case 4: Anti Symmetric and N is EVEN</a:t>
                          </a:r>
                          <a:endParaRPr lang="en-IN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IN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800">
                                        <a:effectLst/>
                                        <a:latin typeface="Cambria Math"/>
                                      </a:rPr>
                                      <m:t>𝑯</m:t>
                                    </m:r>
                                    <m:r>
                                      <a:rPr lang="en-IN" sz="1800">
                                        <a:effectLst/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IN" sz="1800">
                                        <a:effectLst/>
                                        <a:latin typeface="Cambria Math"/>
                                      </a:rPr>
                                      <m:t>𝝎</m:t>
                                    </m:r>
                                    <m:r>
                                      <a:rPr lang="en-IN" sz="1800">
                                        <a:effectLst/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</m:d>
                                <m:r>
                                  <a:rPr lang="en-IN" sz="1800">
                                    <a:effectLst/>
                                    <a:latin typeface="Cambria Math"/>
                                  </a:rPr>
                                  <m:t>= 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n-IN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IN" sz="1800">
                                        <a:effectLst/>
                                        <a:latin typeface="Cambria Math"/>
                                      </a:rPr>
                                      <m:t>𝒏</m:t>
                                    </m:r>
                                    <m:r>
                                      <a:rPr lang="en-IN" sz="1800">
                                        <a:effectLst/>
                                        <a:latin typeface="Cambria Math"/>
                                      </a:rPr>
                                      <m:t>=</m:t>
                                    </m:r>
                                    <m:r>
                                      <a:rPr lang="en-IN" sz="1800">
                                        <a:effectLst/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IN" sz="1800">
                                        <a:effectLst/>
                                        <a:latin typeface="Cambria Math"/>
                                      </a:rPr>
                                      <m:t>𝑴</m:t>
                                    </m:r>
                                    <m:r>
                                      <a:rPr lang="en-IN" sz="1800">
                                        <a:effectLst/>
                                        <a:latin typeface="Cambria Math"/>
                                      </a:rPr>
                                      <m:t>/</m:t>
                                    </m:r>
                                    <m:r>
                                      <a:rPr lang="en-IN" sz="1800">
                                        <a:effectLst/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  <m:e>
                                    <m:r>
                                      <a:rPr lang="en-IN" sz="1800">
                                        <a:effectLst/>
                                        <a:latin typeface="Cambria Math"/>
                                      </a:rPr>
                                      <m:t>𝟐</m:t>
                                    </m:r>
                                    <m:r>
                                      <a:rPr lang="en-IN" sz="1800">
                                        <a:effectLst/>
                                        <a:latin typeface="Cambria Math"/>
                                      </a:rPr>
                                      <m:t>𝒉</m:t>
                                    </m:r>
                                    <m:d>
                                      <m:dPr>
                                        <m:ctrlPr>
                                          <a:rPr lang="en-IN" sz="1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IN" sz="18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IN" sz="1800">
                                                <a:effectLst/>
                                                <a:latin typeface="Cambria Math"/>
                                              </a:rPr>
                                              <m:t>𝑴</m:t>
                                            </m:r>
                                          </m:num>
                                          <m:den>
                                            <m:r>
                                              <a:rPr lang="en-IN" sz="1800">
                                                <a:effectLst/>
                                                <a:latin typeface="Cambria Math"/>
                                              </a:rPr>
                                              <m:t>𝟐</m:t>
                                            </m:r>
                                          </m:den>
                                        </m:f>
                                        <m:r>
                                          <a:rPr lang="en-IN" sz="1800">
                                            <a:effectLst/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IN" sz="1800">
                                            <a:effectLst/>
                                            <a:latin typeface="Cambria Math"/>
                                          </a:rPr>
                                          <m:t>𝒏</m:t>
                                        </m:r>
                                      </m:e>
                                    </m:d>
                                    <m:r>
                                      <a:rPr lang="en-IN" sz="1800">
                                        <a:effectLst/>
                                        <a:latin typeface="Cambria Math"/>
                                      </a:rPr>
                                      <m:t>𝒔𝒊𝒏</m:t>
                                    </m:r>
                                    <m:d>
                                      <m:dPr>
                                        <m:ctrlPr>
                                          <a:rPr lang="en-IN" sz="1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sz="1800">
                                            <a:effectLst/>
                                            <a:latin typeface="Cambria Math"/>
                                          </a:rPr>
                                          <m:t>𝝎</m:t>
                                        </m:r>
                                        <m:d>
                                          <m:dPr>
                                            <m:ctrlPr>
                                              <a:rPr lang="en-IN" sz="18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IN" sz="1800">
                                                <a:effectLst/>
                                                <a:latin typeface="Cambria Math"/>
                                              </a:rPr>
                                              <m:t>𝒏</m:t>
                                            </m:r>
                                            <m:r>
                                              <a:rPr lang="en-IN" sz="1800">
                                                <a:effectLst/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f>
                                              <m:fPr>
                                                <m:ctrlPr>
                                                  <a:rPr lang="en-IN" sz="1800" i="1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IN" sz="1800">
                                                    <a:effectLst/>
                                                    <a:latin typeface="Cambria Math"/>
                                                  </a:rPr>
                                                  <m:t>𝟏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IN" sz="1800">
                                                    <a:effectLst/>
                                                    <a:latin typeface="Cambria Math"/>
                                                  </a:rPr>
                                                  <m:t>𝟐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</m:d>
                                  </m:e>
                                </m:nary>
                              </m:oMath>
                            </m:oMathPara>
                          </a14:m>
                          <a:endParaRPr lang="en-IN" sz="18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 dirty="0">
                              <a:effectLst/>
                            </a:rPr>
                            <a:t> </a:t>
                          </a:r>
                          <a:endParaRPr lang="en-IN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64652067"/>
                  </p:ext>
                </p:extLst>
              </p:nvPr>
            </p:nvGraphicFramePr>
            <p:xfrm>
              <a:off x="539552" y="404662"/>
              <a:ext cx="8208911" cy="5856447"/>
            </p:xfrm>
            <a:graphic>
              <a:graphicData uri="http://schemas.openxmlformats.org/drawingml/2006/table">
                <a:tbl>
                  <a:tblPr firstRow="1" firstCol="1" bandRow="1">
                    <a:tableStyleId>{69C7853C-536D-4A76-A0AE-DD22124D55A5}</a:tableStyleId>
                  </a:tblPr>
                  <a:tblGrid>
                    <a:gridCol w="3553236"/>
                    <a:gridCol w="4655675"/>
                  </a:tblGrid>
                  <a:tr h="40952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>
                              <a:effectLst/>
                            </a:rPr>
                            <a:t>Nature of Impulse response</a:t>
                          </a:r>
                          <a:endParaRPr lang="en-IN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>
                              <a:effectLst/>
                            </a:rPr>
                            <a:t>Magnitude Function</a:t>
                          </a:r>
                          <a:endParaRPr lang="en-IN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108451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>
                              <a:effectLst/>
                            </a:rPr>
                            <a:t>Case 1: Symmetric and N is ODD</a:t>
                          </a:r>
                          <a:endParaRPr lang="en-IN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77457" t="-42135" r="-917" b="-407865"/>
                          </a:stretch>
                        </a:blipFill>
                      </a:tcPr>
                    </a:tc>
                  </a:tr>
                  <a:tr h="106072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>
                              <a:effectLst/>
                            </a:rPr>
                            <a:t>Case 2: Symmetric and N is EVEN</a:t>
                          </a:r>
                          <a:endParaRPr lang="en-IN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77457" t="-145402" r="-917" b="-317241"/>
                          </a:stretch>
                        </a:blipFill>
                      </a:tcPr>
                    </a:tc>
                  </a:tr>
                  <a:tr h="165176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>
                              <a:effectLst/>
                            </a:rPr>
                            <a:t>Case 3: Anti Symmetric and N is ODD</a:t>
                          </a:r>
                          <a:endParaRPr lang="en-IN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77457" t="-157565" r="-917" b="-103690"/>
                          </a:stretch>
                        </a:blipFill>
                      </a:tcPr>
                    </a:tc>
                  </a:tr>
                  <a:tr h="164992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IN" sz="1800">
                              <a:effectLst/>
                            </a:rPr>
                            <a:t>Case 4: Anti Symmetric and N is EVEN</a:t>
                          </a:r>
                          <a:endParaRPr lang="en-IN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77457" t="-257565" r="-917" b="-36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Mohanaprasad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B4FB-DBF2-4451-A82B-4118605917B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449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88640"/>
            <a:ext cx="8784976" cy="6408712"/>
          </a:xfrm>
        </p:spPr>
        <p:txBody>
          <a:bodyPr/>
          <a:lstStyle/>
          <a:p>
            <a:pPr marL="0" indent="0">
              <a:buNone/>
            </a:pPr>
            <a:r>
              <a:rPr lang="en-IN" sz="2000" b="1" i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Case 2:</a:t>
            </a:r>
            <a:br>
              <a:rPr lang="en-IN" dirty="0">
                <a:solidFill>
                  <a:prstClr val="black"/>
                </a:solidFill>
                <a:ea typeface="Calibri"/>
                <a:cs typeface="Times New Roman"/>
              </a:rPr>
            </a:br>
            <a:r>
              <a:rPr lang="en-IN" sz="2000" b="1" u="sng" dirty="0">
                <a:solidFill>
                  <a:srgbClr val="984806"/>
                </a:solidFill>
                <a:latin typeface="Times New Roman"/>
                <a:ea typeface="Times New Roman"/>
                <a:cs typeface="Times New Roman"/>
              </a:rPr>
              <a:t>Frequency response of linear phase FIR filter when impulse response is symmetrical and N is EVEN</a:t>
            </a:r>
          </a:p>
          <a:p>
            <a:pPr marL="274320" lvl="0" indent="-274320">
              <a:spcBef>
                <a:spcPts val="580"/>
              </a:spcBef>
              <a:buClr>
                <a:srgbClr val="002060"/>
              </a:buClr>
              <a:buSzPct val="85000"/>
              <a:buFont typeface="Wingdings 2"/>
              <a:buChar char=""/>
            </a:pPr>
            <a:r>
              <a:rPr lang="en-US" sz="2600" dirty="0">
                <a:solidFill>
                  <a:prstClr val="black"/>
                </a:solidFill>
                <a:latin typeface="Calibri" pitchFamily="34" charset="0"/>
              </a:rPr>
              <a:t>We know that,</a:t>
            </a:r>
          </a:p>
          <a:p>
            <a:pPr marL="274320" lvl="0" indent="-274320">
              <a:spcBef>
                <a:spcPts val="580"/>
              </a:spcBef>
              <a:buClr>
                <a:srgbClr val="002060"/>
              </a:buClr>
              <a:buSzPct val="85000"/>
              <a:buFont typeface="Wingdings 2"/>
              <a:buChar char=""/>
            </a:pPr>
            <a:endParaRPr lang="en-US" sz="2600" dirty="0">
              <a:solidFill>
                <a:prstClr val="black"/>
              </a:solidFill>
              <a:latin typeface="Calibri" pitchFamily="34" charset="0"/>
            </a:endParaRPr>
          </a:p>
          <a:p>
            <a:pPr marL="274320" lvl="0" indent="-274320">
              <a:spcBef>
                <a:spcPts val="580"/>
              </a:spcBef>
              <a:buClr>
                <a:srgbClr val="002060"/>
              </a:buClr>
              <a:buSzPct val="85000"/>
              <a:buFont typeface="Wingdings 2"/>
              <a:buChar char=""/>
            </a:pPr>
            <a:r>
              <a:rPr lang="en-US" sz="2600" dirty="0">
                <a:solidFill>
                  <a:prstClr val="black"/>
                </a:solidFill>
                <a:latin typeface="Calibri" pitchFamily="34" charset="0"/>
              </a:rPr>
              <a:t>In FIR filter only N samples so</a:t>
            </a:r>
          </a:p>
          <a:p>
            <a:pPr marL="0" lvl="0" indent="0">
              <a:spcBef>
                <a:spcPts val="580"/>
              </a:spcBef>
              <a:buClr>
                <a:srgbClr val="002060"/>
              </a:buClr>
              <a:buSzPct val="85000"/>
              <a:buNone/>
            </a:pPr>
            <a:endParaRPr lang="en-US" sz="2600" dirty="0">
              <a:solidFill>
                <a:prstClr val="black"/>
              </a:solidFill>
              <a:latin typeface="Calibri" pitchFamily="34" charset="0"/>
            </a:endParaRPr>
          </a:p>
          <a:p>
            <a:pPr marL="274320" lvl="0" indent="-274320">
              <a:spcBef>
                <a:spcPts val="580"/>
              </a:spcBef>
              <a:buClr>
                <a:srgbClr val="002060"/>
              </a:buClr>
              <a:buSzPct val="85000"/>
              <a:buFont typeface="Wingdings 2"/>
              <a:buChar char=""/>
            </a:pPr>
            <a:endParaRPr lang="en-US" sz="2600" dirty="0">
              <a:solidFill>
                <a:prstClr val="black"/>
              </a:solidFill>
              <a:latin typeface="Calibri" pitchFamily="34" charset="0"/>
            </a:endParaRPr>
          </a:p>
          <a:p>
            <a:pPr marL="274320" lvl="0" indent="-274320">
              <a:spcBef>
                <a:spcPts val="580"/>
              </a:spcBef>
              <a:buClr>
                <a:srgbClr val="002060"/>
              </a:buClr>
              <a:buSzPct val="85000"/>
              <a:buFont typeface="Wingdings 2"/>
              <a:buChar char=""/>
            </a:pPr>
            <a:r>
              <a:rPr lang="en-US" sz="2600" dirty="0">
                <a:solidFill>
                  <a:prstClr val="black"/>
                </a:solidFill>
                <a:latin typeface="Calibri" pitchFamily="34" charset="0"/>
              </a:rPr>
              <a:t>Since N is Even</a:t>
            </a:r>
          </a:p>
          <a:p>
            <a:pPr marL="0" indent="0">
              <a:buNone/>
            </a:pPr>
            <a:br>
              <a:rPr lang="en-IN" sz="2000" dirty="0">
                <a:solidFill>
                  <a:prstClr val="black"/>
                </a:solidFill>
                <a:ea typeface="Calibri"/>
                <a:cs typeface="Times New Roman"/>
              </a:rPr>
            </a:b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Mohanaprasad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B4FB-DBF2-4451-A82B-4118605917B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488" y="1268760"/>
            <a:ext cx="2362200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3" y="2957513"/>
            <a:ext cx="2295525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839" y="4114800"/>
            <a:ext cx="454342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4214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II ( continued)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m = N-1-n , so n=N-1-m</a:t>
            </a:r>
          </a:p>
          <a:p>
            <a:r>
              <a:rPr lang="en-US" dirty="0"/>
              <a:t>When n = N/2, m = N/2 – 1</a:t>
            </a:r>
          </a:p>
          <a:p>
            <a:r>
              <a:rPr lang="en-US" dirty="0"/>
              <a:t>When N = N-1, m = 0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Mohanaprasad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9062-B539-43CB-A74E-0F0388E33D8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471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749548"/>
              </p:ext>
            </p:extLst>
          </p:nvPr>
        </p:nvGraphicFramePr>
        <p:xfrm>
          <a:off x="1331640" y="3429000"/>
          <a:ext cx="6180138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3" imgW="2971800" imgH="545760" progId="Equation.3">
                  <p:embed/>
                </p:oleObj>
              </mc:Choice>
              <mc:Fallback>
                <p:oleObj name="Equation" r:id="rId3" imgW="2971800" imgH="545760" progId="Equation.3">
                  <p:embed/>
                  <p:pic>
                    <p:nvPicPr>
                      <p:cNvPr id="4710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3429000"/>
                        <a:ext cx="6180138" cy="1133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915816" y="4798092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</a:rPr>
              <a:t>h(N-1-m) = h(m)</a:t>
            </a:r>
          </a:p>
        </p:txBody>
      </p:sp>
      <p:graphicFrame>
        <p:nvGraphicFramePr>
          <p:cNvPr id="471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272536"/>
              </p:ext>
            </p:extLst>
          </p:nvPr>
        </p:nvGraphicFramePr>
        <p:xfrm>
          <a:off x="1547664" y="5445224"/>
          <a:ext cx="5757862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5" imgW="2768400" imgH="545760" progId="Equation.3">
                  <p:embed/>
                </p:oleObj>
              </mc:Choice>
              <mc:Fallback>
                <p:oleObj name="Equation" r:id="rId5" imgW="2768400" imgH="545760" progId="Equation.3">
                  <p:embed/>
                  <p:pic>
                    <p:nvPicPr>
                      <p:cNvPr id="4710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5445224"/>
                        <a:ext cx="5757862" cy="1133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482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II ( continued)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Mohanaprasad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9062-B539-43CB-A74E-0F0388E33D8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481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1493960"/>
              </p:ext>
            </p:extLst>
          </p:nvPr>
        </p:nvGraphicFramePr>
        <p:xfrm>
          <a:off x="1691680" y="1628800"/>
          <a:ext cx="5653087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Equation" r:id="rId3" imgW="2717640" imgH="545760" progId="Equation.3">
                  <p:embed/>
                </p:oleObj>
              </mc:Choice>
              <mc:Fallback>
                <p:oleObj name="Equation" r:id="rId3" imgW="2717640" imgH="545760" progId="Equation.3">
                  <p:embed/>
                  <p:pic>
                    <p:nvPicPr>
                      <p:cNvPr id="4813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1628800"/>
                        <a:ext cx="5653087" cy="1133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8060196"/>
              </p:ext>
            </p:extLst>
          </p:nvPr>
        </p:nvGraphicFramePr>
        <p:xfrm>
          <a:off x="395536" y="3068960"/>
          <a:ext cx="82169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5" imgW="3949560" imgH="685800" progId="Equation.3">
                  <p:embed/>
                </p:oleObj>
              </mc:Choice>
              <mc:Fallback>
                <p:oleObj name="Equation" r:id="rId5" imgW="3949560" imgH="685800" progId="Equation.3">
                  <p:embed/>
                  <p:pic>
                    <p:nvPicPr>
                      <p:cNvPr id="481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3068960"/>
                        <a:ext cx="8216900" cy="142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7254931"/>
              </p:ext>
            </p:extLst>
          </p:nvPr>
        </p:nvGraphicFramePr>
        <p:xfrm>
          <a:off x="1259632" y="4797152"/>
          <a:ext cx="65532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7" imgW="3149280" imgH="685800" progId="Equation.3">
                  <p:embed/>
                </p:oleObj>
              </mc:Choice>
              <mc:Fallback>
                <p:oleObj name="Equation" r:id="rId7" imgW="3149280" imgH="685800" progId="Equation.3">
                  <p:embed/>
                  <p:pic>
                    <p:nvPicPr>
                      <p:cNvPr id="4813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4797152"/>
                        <a:ext cx="6553200" cy="142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780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II ( continued)</a:t>
            </a: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Mohanaprasad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9062-B539-43CB-A74E-0F0388E33D8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51202" name="Object 2"/>
          <p:cNvGraphicFramePr>
            <a:graphicFrameLocks noChangeAspect="1"/>
          </p:cNvGraphicFramePr>
          <p:nvPr/>
        </p:nvGraphicFramePr>
        <p:xfrm>
          <a:off x="1482725" y="1600200"/>
          <a:ext cx="6024563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Equation" r:id="rId3" imgW="2895480" imgH="685800" progId="Equation.3">
                  <p:embed/>
                </p:oleObj>
              </mc:Choice>
              <mc:Fallback>
                <p:oleObj name="Equation" r:id="rId3" imgW="2895480" imgH="685800" progId="Equation.3">
                  <p:embed/>
                  <p:pic>
                    <p:nvPicPr>
                      <p:cNvPr id="5120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2725" y="1600200"/>
                        <a:ext cx="6024563" cy="142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3124200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</a:rPr>
              <a:t>Let k = N/2 – n,  so n = N/2-k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24400" y="3200400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</a:rPr>
              <a:t>When n = 0, k = N/2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95400" y="3562290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</a:rPr>
              <a:t>When n = N/2 - 1, k = 1</a:t>
            </a:r>
          </a:p>
        </p:txBody>
      </p:sp>
      <p:graphicFrame>
        <p:nvGraphicFramePr>
          <p:cNvPr id="51203" name="Object 3"/>
          <p:cNvGraphicFramePr>
            <a:graphicFrameLocks noChangeAspect="1"/>
          </p:cNvGraphicFramePr>
          <p:nvPr/>
        </p:nvGraphicFramePr>
        <p:xfrm>
          <a:off x="822325" y="4267200"/>
          <a:ext cx="6208713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5" imgW="2984400" imgH="685800" progId="Equation.3">
                  <p:embed/>
                </p:oleObj>
              </mc:Choice>
              <mc:Fallback>
                <p:oleObj name="Equation" r:id="rId5" imgW="2984400" imgH="685800" progId="Equation.3">
                  <p:embed/>
                  <p:pic>
                    <p:nvPicPr>
                      <p:cNvPr id="5120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325" y="4267200"/>
                        <a:ext cx="6208713" cy="142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547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II ( continued)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Magnitude response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Phase response</a:t>
            </a:r>
          </a:p>
          <a:p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Mohanaprasad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9062-B539-43CB-A74E-0F0388E33D8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522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1814814"/>
              </p:ext>
            </p:extLst>
          </p:nvPr>
        </p:nvGraphicFramePr>
        <p:xfrm>
          <a:off x="1691680" y="2420888"/>
          <a:ext cx="6029325" cy="164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Equation" r:id="rId3" imgW="2514600" imgH="685800" progId="Equation.3">
                  <p:embed/>
                </p:oleObj>
              </mc:Choice>
              <mc:Fallback>
                <p:oleObj name="Equation" r:id="rId3" imgW="2514600" imgH="685800" progId="Equation.3">
                  <p:embed/>
                  <p:pic>
                    <p:nvPicPr>
                      <p:cNvPr id="522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2420888"/>
                        <a:ext cx="6029325" cy="164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1660442"/>
              </p:ext>
            </p:extLst>
          </p:nvPr>
        </p:nvGraphicFramePr>
        <p:xfrm>
          <a:off x="4355976" y="4437112"/>
          <a:ext cx="2989262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5" imgW="1333440" imgH="431640" progId="Equation.3">
                  <p:embed/>
                </p:oleObj>
              </mc:Choice>
              <mc:Fallback>
                <p:oleObj name="Equation" r:id="rId5" imgW="1333440" imgH="431640" progId="Equation.3">
                  <p:embed/>
                  <p:pic>
                    <p:nvPicPr>
                      <p:cNvPr id="522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4437112"/>
                        <a:ext cx="2989262" cy="968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1895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spcBef>
                <a:spcPct val="20000"/>
              </a:spcBef>
            </a:pPr>
            <a:r>
              <a:rPr lang="en-IN" sz="2000" b="1" i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Case 3:</a:t>
            </a:r>
            <a:br>
              <a:rPr lang="en-IN" sz="3200" dirty="0">
                <a:solidFill>
                  <a:prstClr val="black"/>
                </a:solidFill>
                <a:ea typeface="Calibri"/>
                <a:cs typeface="Times New Roman"/>
              </a:rPr>
            </a:br>
            <a:r>
              <a:rPr lang="en-IN" sz="2000" b="1" u="sng" dirty="0">
                <a:solidFill>
                  <a:srgbClr val="984806"/>
                </a:solidFill>
                <a:latin typeface="Times New Roman"/>
                <a:ea typeface="Times New Roman"/>
                <a:cs typeface="Times New Roman"/>
              </a:rPr>
              <a:t>Frequency response of linear phase FIR filter when impulse response is Anti-symmetrical and N is ODD</a:t>
            </a:r>
            <a:br>
              <a:rPr lang="en-IN" sz="2000" b="1" u="sng" dirty="0">
                <a:solidFill>
                  <a:srgbClr val="984806"/>
                </a:solidFill>
                <a:latin typeface="Times New Roman"/>
                <a:ea typeface="Times New Roman"/>
                <a:cs typeface="Times New Roman"/>
              </a:rPr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Fourier transform of h(n):</a:t>
            </a:r>
          </a:p>
          <a:p>
            <a:endParaRPr lang="en-US" dirty="0"/>
          </a:p>
          <a:p>
            <a:r>
              <a:rPr lang="en-US" dirty="0"/>
              <a:t>In FIR filter only N samples so</a:t>
            </a:r>
          </a:p>
          <a:p>
            <a:r>
              <a:rPr lang="en-US" dirty="0"/>
              <a:t>Symmetry is at </a:t>
            </a:r>
          </a:p>
          <a:p>
            <a:endParaRPr lang="en-US" dirty="0"/>
          </a:p>
          <a:p>
            <a:r>
              <a:rPr lang="en-US" dirty="0"/>
              <a:t>Since N is odd </a:t>
            </a: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Mohanaprasad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9062-B539-43CB-A74E-0F0388E33D8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3053342"/>
              </p:ext>
            </p:extLst>
          </p:nvPr>
        </p:nvGraphicFramePr>
        <p:xfrm>
          <a:off x="5220072" y="1628800"/>
          <a:ext cx="2362200" cy="7722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Equation" r:id="rId3" imgW="1320480" imgH="431640" progId="Equation.3">
                  <p:embed/>
                </p:oleObj>
              </mc:Choice>
              <mc:Fallback>
                <p:oleObj name="Equation" r:id="rId3" imgW="1320480" imgH="43164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1628800"/>
                        <a:ext cx="2362200" cy="77225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2154959"/>
              </p:ext>
            </p:extLst>
          </p:nvPr>
        </p:nvGraphicFramePr>
        <p:xfrm>
          <a:off x="6084168" y="2780928"/>
          <a:ext cx="2293937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5" imgW="1282680" imgH="431640" progId="Equation.3">
                  <p:embed/>
                </p:oleObj>
              </mc:Choice>
              <mc:Fallback>
                <p:oleObj name="Equation" r:id="rId5" imgW="1282680" imgH="431640" progId="Equation.3">
                  <p:embed/>
                  <p:pic>
                    <p:nvPicPr>
                      <p:cNvPr id="92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168" y="2780928"/>
                        <a:ext cx="2293937" cy="771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4274984"/>
              </p:ext>
            </p:extLst>
          </p:nvPr>
        </p:nvGraphicFramePr>
        <p:xfrm>
          <a:off x="1187624" y="5229200"/>
          <a:ext cx="6998295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7" imgW="3365280" imgH="660240" progId="Equation.3">
                  <p:embed/>
                </p:oleObj>
              </mc:Choice>
              <mc:Fallback>
                <p:oleObj name="Equation" r:id="rId7" imgW="3365280" imgH="660240" progId="Equation.3">
                  <p:embed/>
                  <p:pic>
                    <p:nvPicPr>
                      <p:cNvPr id="922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5229200"/>
                        <a:ext cx="6998295" cy="137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9179398"/>
              </p:ext>
            </p:extLst>
          </p:nvPr>
        </p:nvGraphicFramePr>
        <p:xfrm>
          <a:off x="3995936" y="3645024"/>
          <a:ext cx="1082675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9" imgW="520560" imgH="431640" progId="Equation.3">
                  <p:embed/>
                </p:oleObj>
              </mc:Choice>
              <mc:Fallback>
                <p:oleObj name="Equation" r:id="rId9" imgW="520560" imgH="431640" progId="Equation.3">
                  <p:embed/>
                  <p:pic>
                    <p:nvPicPr>
                      <p:cNvPr id="532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3645024"/>
                        <a:ext cx="1082675" cy="896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318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Case III (Continued)</a:t>
            </a: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Mohanaprasad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9062-B539-43CB-A74E-0F0388E33D8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54274" name="Object 2"/>
          <p:cNvGraphicFramePr>
            <a:graphicFrameLocks noChangeAspect="1"/>
          </p:cNvGraphicFramePr>
          <p:nvPr/>
        </p:nvGraphicFramePr>
        <p:xfrm>
          <a:off x="377825" y="1676400"/>
          <a:ext cx="8528050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Equation" r:id="rId3" imgW="4101840" imgH="545760" progId="Equation.3">
                  <p:embed/>
                </p:oleObj>
              </mc:Choice>
              <mc:Fallback>
                <p:oleObj name="Equation" r:id="rId3" imgW="4101840" imgH="545760" progId="Equation.3">
                  <p:embed/>
                  <p:pic>
                    <p:nvPicPr>
                      <p:cNvPr id="542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" y="1676400"/>
                        <a:ext cx="8528050" cy="1135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5" name="Object 3"/>
          <p:cNvGraphicFramePr>
            <a:graphicFrameLocks noChangeAspect="1"/>
          </p:cNvGraphicFramePr>
          <p:nvPr/>
        </p:nvGraphicFramePr>
        <p:xfrm>
          <a:off x="754063" y="4198938"/>
          <a:ext cx="7629525" cy="113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5" imgW="3670200" imgH="545760" progId="Equation.3">
                  <p:embed/>
                </p:oleObj>
              </mc:Choice>
              <mc:Fallback>
                <p:oleObj name="Equation" r:id="rId5" imgW="3670200" imgH="545760" progId="Equation.3">
                  <p:embed/>
                  <p:pic>
                    <p:nvPicPr>
                      <p:cNvPr id="542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063" y="4198938"/>
                        <a:ext cx="7629525" cy="1135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 flipH="1">
            <a:off x="1219200" y="3124200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Due to anti symmetry, h(N-1-m) = -h(m)</a:t>
            </a:r>
          </a:p>
        </p:txBody>
      </p:sp>
    </p:spTree>
    <p:extLst>
      <p:ext uri="{BB962C8B-B14F-4D97-AF65-F5344CB8AC3E}">
        <p14:creationId xmlns:p14="http://schemas.microsoft.com/office/powerpoint/2010/main" val="2096077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III (Continued)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Mohanaprasad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9062-B539-43CB-A74E-0F0388E33D8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55298" name="Object 2"/>
          <p:cNvGraphicFramePr>
            <a:graphicFrameLocks noChangeAspect="1"/>
          </p:cNvGraphicFramePr>
          <p:nvPr/>
        </p:nvGraphicFramePr>
        <p:xfrm>
          <a:off x="654050" y="1676400"/>
          <a:ext cx="7997825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Equation" r:id="rId3" imgW="3848040" imgH="545760" progId="Equation.3">
                  <p:embed/>
                </p:oleObj>
              </mc:Choice>
              <mc:Fallback>
                <p:oleObj name="Equation" r:id="rId3" imgW="3848040" imgH="545760" progId="Equation.3">
                  <p:embed/>
                  <p:pic>
                    <p:nvPicPr>
                      <p:cNvPr id="5529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50" y="1676400"/>
                        <a:ext cx="7997825" cy="1135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299" name="Object 3"/>
          <p:cNvGraphicFramePr>
            <a:graphicFrameLocks noChangeAspect="1"/>
          </p:cNvGraphicFramePr>
          <p:nvPr/>
        </p:nvGraphicFramePr>
        <p:xfrm>
          <a:off x="381000" y="2927401"/>
          <a:ext cx="8656637" cy="1263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5" imgW="4698720" imgH="685800" progId="Equation.3">
                  <p:embed/>
                </p:oleObj>
              </mc:Choice>
              <mc:Fallback>
                <p:oleObj name="Equation" r:id="rId5" imgW="4698720" imgH="685800" progId="Equation.3">
                  <p:embed/>
                  <p:pic>
                    <p:nvPicPr>
                      <p:cNvPr id="5529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927401"/>
                        <a:ext cx="8656637" cy="12635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0" name="Object 4"/>
          <p:cNvGraphicFramePr>
            <a:graphicFrameLocks noChangeAspect="1"/>
          </p:cNvGraphicFramePr>
          <p:nvPr/>
        </p:nvGraphicFramePr>
        <p:xfrm>
          <a:off x="914400" y="4343400"/>
          <a:ext cx="7399058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7" imgW="3504960" imgH="685800" progId="Equation.3">
                  <p:embed/>
                </p:oleObj>
              </mc:Choice>
              <mc:Fallback>
                <p:oleObj name="Equation" r:id="rId7" imgW="3504960" imgH="685800" progId="Equation.3">
                  <p:embed/>
                  <p:pic>
                    <p:nvPicPr>
                      <p:cNvPr id="553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343400"/>
                        <a:ext cx="7399058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269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398</Words>
  <Application>Microsoft Office PowerPoint</Application>
  <PresentationFormat>On-screen Show (4:3)</PresentationFormat>
  <Paragraphs>99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1_Office Theme</vt:lpstr>
      <vt:lpstr>Design Of FIR Filter Design </vt:lpstr>
      <vt:lpstr>PowerPoint Presentation</vt:lpstr>
      <vt:lpstr>Case II ( continued)</vt:lpstr>
      <vt:lpstr>Case II ( continued)</vt:lpstr>
      <vt:lpstr>Case II ( continued)</vt:lpstr>
      <vt:lpstr>Case II ( continued)</vt:lpstr>
      <vt:lpstr>Case 3: Frequency response of linear phase FIR filter when impulse response is Anti-symmetrical and N is ODD </vt:lpstr>
      <vt:lpstr>Case III (Continued)</vt:lpstr>
      <vt:lpstr>Case III (Continued)</vt:lpstr>
      <vt:lpstr>Case III (Continued)</vt:lpstr>
      <vt:lpstr>Case III (Continued)</vt:lpstr>
      <vt:lpstr>Case III (Continued)</vt:lpstr>
      <vt:lpstr>Case 4: Frequency response of linear phase FIR filter when impulse response is Anti-symmetrical and N is EVEN 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Rahul Karthik</cp:lastModifiedBy>
  <cp:revision>4</cp:revision>
  <dcterms:created xsi:type="dcterms:W3CDTF">2020-07-06T15:48:29Z</dcterms:created>
  <dcterms:modified xsi:type="dcterms:W3CDTF">2023-07-28T01:53:02Z</dcterms:modified>
</cp:coreProperties>
</file>