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3" Type="http://schemas.openxmlformats.org/officeDocument/2006/relationships/slide" Target="slides/slide1.xml" /><Relationship Id="rId21" Type="http://schemas.openxmlformats.org/officeDocument/2006/relationships/presProps" Target="presProp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tableStyles" Target="tableStyle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theme" Target="theme/theme1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viewProps" Target="viewProps.xml" 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 /><Relationship Id="rId1" Type="http://schemas.openxmlformats.org/officeDocument/2006/relationships/image" Target="../media/image2.w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 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 /><Relationship Id="rId1" Type="http://schemas.openxmlformats.org/officeDocument/2006/relationships/image" Target="../media/image5.wmf" 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 /><Relationship Id="rId1" Type="http://schemas.openxmlformats.org/officeDocument/2006/relationships/image" Target="../media/image7.wmf" 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 /><Relationship Id="rId2" Type="http://schemas.openxmlformats.org/officeDocument/2006/relationships/image" Target="../media/image18.wmf" /><Relationship Id="rId1" Type="http://schemas.openxmlformats.org/officeDocument/2006/relationships/image" Target="../media/image17.wmf" /><Relationship Id="rId4" Type="http://schemas.openxmlformats.org/officeDocument/2006/relationships/image" Target="../media/image20.wmf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E925-134D-48C8-8C32-47AE0CA1DF1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7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B95F-466A-4519-899C-BAA9CBF55CCA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05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1ED3-0807-4CCF-ACD7-4532DDA6F16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214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9272-8051-4036-A218-C672C2CB3E2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A433-5494-4720-898D-AD7A4B6E29A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6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9272-8051-4036-A218-C672C2CB3E2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A433-5494-4720-898D-AD7A4B6E29A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303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9272-8051-4036-A218-C672C2CB3E2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A433-5494-4720-898D-AD7A4B6E29A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71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9272-8051-4036-A218-C672C2CB3E2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A433-5494-4720-898D-AD7A4B6E29A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347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9272-8051-4036-A218-C672C2CB3E2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A433-5494-4720-898D-AD7A4B6E29A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58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9272-8051-4036-A218-C672C2CB3E2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A433-5494-4720-898D-AD7A4B6E29A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111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9272-8051-4036-A218-C672C2CB3E2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A433-5494-4720-898D-AD7A4B6E29A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888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9272-8051-4036-A218-C672C2CB3E2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A433-5494-4720-898D-AD7A4B6E29A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1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01F5-6EAD-4434-8165-61C66B23175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26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9272-8051-4036-A218-C672C2CB3E2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A433-5494-4720-898D-AD7A4B6E29A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667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9272-8051-4036-A218-C672C2CB3E2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A433-5494-4720-898D-AD7A4B6E29A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222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9272-8051-4036-A218-C672C2CB3E2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A433-5494-4720-898D-AD7A4B6E29A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061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rgbClr val="29166F"/>
          </a:solidFill>
        </p:spPr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029200" cy="438912"/>
          </a:xfrm>
          <a:solidFill>
            <a:srgbClr val="29166F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L12 – FIR filter design using windows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019800" y="6172200"/>
            <a:ext cx="2194560" cy="457200"/>
          </a:xfrm>
          <a:prstGeom prst="rect">
            <a:avLst/>
          </a:prstGeom>
          <a:solidFill>
            <a:srgbClr val="29166F"/>
          </a:solidFill>
        </p:spPr>
        <p:txBody>
          <a:bodyPr anchor="ctr" anchorCtr="0"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Dr. Manoj kumar Rajagopal</a:t>
            </a: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9328" y="6089904"/>
            <a:ext cx="612648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96079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rgbClr val="29166F"/>
          </a:solidFill>
        </p:spPr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029200" cy="438912"/>
          </a:xfrm>
          <a:solidFill>
            <a:srgbClr val="29166F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L12 – FIR filter design using windows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019800" y="6172200"/>
            <a:ext cx="2194560" cy="457200"/>
          </a:xfrm>
          <a:prstGeom prst="rect">
            <a:avLst/>
          </a:prstGeom>
          <a:solidFill>
            <a:srgbClr val="29166F"/>
          </a:solidFill>
        </p:spPr>
        <p:txBody>
          <a:bodyPr anchor="ctr" anchorCtr="0"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Dr. Manoj kumar Rajagopal</a:t>
            </a: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9328" y="6089904"/>
            <a:ext cx="612648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8287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rgbClr val="29166F"/>
          </a:solidFill>
        </p:spPr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029200" cy="438912"/>
          </a:xfrm>
          <a:solidFill>
            <a:srgbClr val="29166F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L12 – FIR filter design using windows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019800" y="6172200"/>
            <a:ext cx="2194560" cy="457200"/>
          </a:xfrm>
          <a:prstGeom prst="rect">
            <a:avLst/>
          </a:prstGeom>
          <a:solidFill>
            <a:srgbClr val="29166F"/>
          </a:solidFill>
        </p:spPr>
        <p:txBody>
          <a:bodyPr anchor="ctr" anchorCtr="0"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Dr. Manoj kumar Rajagopal</a:t>
            </a: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9328" y="6089904"/>
            <a:ext cx="612648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60221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rgbClr val="29166F"/>
          </a:solidFill>
        </p:spPr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029200" cy="438912"/>
          </a:xfrm>
          <a:solidFill>
            <a:srgbClr val="29166F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L12 – FIR filter design using windows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019800" y="6172200"/>
            <a:ext cx="2194560" cy="457200"/>
          </a:xfrm>
          <a:prstGeom prst="rect">
            <a:avLst/>
          </a:prstGeom>
          <a:solidFill>
            <a:srgbClr val="29166F"/>
          </a:solidFill>
        </p:spPr>
        <p:txBody>
          <a:bodyPr anchor="ctr" anchorCtr="0"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Dr. Manoj kumar Rajagopal</a:t>
            </a: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9328" y="6089904"/>
            <a:ext cx="612648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12233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rgbClr val="29166F"/>
          </a:solidFill>
        </p:spPr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029200" cy="438912"/>
          </a:xfrm>
          <a:solidFill>
            <a:srgbClr val="29166F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L13 – Design FIR Filters Using Windows – Problems 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019800" y="6172200"/>
            <a:ext cx="2194560" cy="457200"/>
          </a:xfrm>
          <a:prstGeom prst="rect">
            <a:avLst/>
          </a:prstGeom>
          <a:solidFill>
            <a:srgbClr val="29166F"/>
          </a:solidFill>
        </p:spPr>
        <p:txBody>
          <a:bodyPr anchor="ctr" anchorCtr="0"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Dr. Manoj kumar Rajagopal</a:t>
            </a: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9328" y="6089904"/>
            <a:ext cx="612648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163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99E-0BE7-482A-B29D-EDE41EB8864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2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65A9-50CC-43FD-B351-03E55188734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0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DEF8-181E-4F1E-AA00-532922F2AEE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65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6855-8DDD-46ED-A055-5DD3BDA5EE9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51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4B94-3C66-4E64-ABEF-A93A88C7AEC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3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01BA-9C6F-475C-A7E9-903619F8007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17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3523-9D20-49E8-9EB8-E7D4BF36384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19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slideLayout" Target="../slideLayouts/slideLayout23.xml" /><Relationship Id="rId17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6" Type="http://schemas.openxmlformats.org/officeDocument/2006/relationships/slideLayout" Target="../slideLayouts/slideLayout27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5" Type="http://schemas.openxmlformats.org/officeDocument/2006/relationships/slideLayout" Target="../slideLayouts/slideLayout2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Relationship Id="rId14" Type="http://schemas.openxmlformats.org/officeDocument/2006/relationships/slideLayout" Target="../slideLayouts/slideLayout2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1600-3212-4B2A-9502-3E59661DC82A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5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9272-8051-4036-A218-C672C2CB3E2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A433-5494-4720-898D-AD7A4B6E29A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6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4.pn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3.xml" 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 /><Relationship Id="rId3" Type="http://schemas.openxmlformats.org/officeDocument/2006/relationships/oleObject" Target="../embeddings/oleObject8.bin" /><Relationship Id="rId7" Type="http://schemas.openxmlformats.org/officeDocument/2006/relationships/oleObject" Target="../embeddings/oleObject10.bin" /><Relationship Id="rId2" Type="http://schemas.openxmlformats.org/officeDocument/2006/relationships/slideLayout" Target="../slideLayouts/slideLayout18.xml" /><Relationship Id="rId1" Type="http://schemas.openxmlformats.org/officeDocument/2006/relationships/vmlDrawing" Target="../drawings/vmlDrawing5.vml" /><Relationship Id="rId6" Type="http://schemas.openxmlformats.org/officeDocument/2006/relationships/image" Target="../media/image18.wmf" /><Relationship Id="rId5" Type="http://schemas.openxmlformats.org/officeDocument/2006/relationships/oleObject" Target="../embeddings/oleObject9.bin" /><Relationship Id="rId10" Type="http://schemas.openxmlformats.org/officeDocument/2006/relationships/image" Target="../media/image20.wmf" /><Relationship Id="rId4" Type="http://schemas.openxmlformats.org/officeDocument/2006/relationships/image" Target="../media/image17.wmf" /><Relationship Id="rId9" Type="http://schemas.openxmlformats.org/officeDocument/2006/relationships/oleObject" Target="../embeddings/oleObject11.bin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3.wmf" /><Relationship Id="rId5" Type="http://schemas.openxmlformats.org/officeDocument/2006/relationships/oleObject" Target="../embeddings/oleObject2.bin" /><Relationship Id="rId4" Type="http://schemas.openxmlformats.org/officeDocument/2006/relationships/image" Target="../media/image2.wmf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2.vml" /><Relationship Id="rId4" Type="http://schemas.openxmlformats.org/officeDocument/2006/relationships/image" Target="../media/image4.wmf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3.vml" /><Relationship Id="rId6" Type="http://schemas.openxmlformats.org/officeDocument/2006/relationships/image" Target="../media/image6.wmf" /><Relationship Id="rId5" Type="http://schemas.openxmlformats.org/officeDocument/2006/relationships/oleObject" Target="../embeddings/oleObject5.bin" /><Relationship Id="rId4" Type="http://schemas.openxmlformats.org/officeDocument/2006/relationships/image" Target="../media/image5.wmf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8.wmf" /><Relationship Id="rId5" Type="http://schemas.openxmlformats.org/officeDocument/2006/relationships/oleObject" Target="../embeddings/oleObject7.bin" /><Relationship Id="rId4" Type="http://schemas.openxmlformats.org/officeDocument/2006/relationships/image" Target="../media/image7.wmf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737"/>
            <a:ext cx="7772400" cy="2547714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Design Of FIR Filter Design</a:t>
            </a:r>
            <a:b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2539" y="4293096"/>
            <a:ext cx="6400800" cy="1752600"/>
          </a:xfrm>
        </p:spPr>
        <p:txBody>
          <a:bodyPr/>
          <a:lstStyle/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Module :5 Week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4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domain and frequency domain characteristics of windows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14116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Hamming window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2204864"/>
            <a:ext cx="799288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4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Hanning window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39752" y="188640"/>
            <a:ext cx="5731510" cy="26746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9233" y="3283616"/>
            <a:ext cx="1550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Kaiser window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9409" y="3843127"/>
            <a:ext cx="3833268" cy="26691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88592" y="3256002"/>
            <a:ext cx="1892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Blackman window</a:t>
            </a:r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3973724" y="3843127"/>
            <a:ext cx="5040560" cy="24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0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Observation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these windows have significantly lower side lobes than rectangular window</a:t>
            </a:r>
          </a:p>
          <a:p>
            <a:r>
              <a:rPr lang="en-US" sz="2800" dirty="0"/>
              <a:t>Also for the same value of M, the width of the main lobe is wider for other windows compared to rectangular window</a:t>
            </a:r>
          </a:p>
          <a:p>
            <a:r>
              <a:rPr lang="en-US" sz="2800" dirty="0"/>
              <a:t>The transition in FIR filter response is wider</a:t>
            </a:r>
          </a:p>
          <a:p>
            <a:r>
              <a:rPr lang="en-US" sz="2800" dirty="0"/>
              <a:t>To reduce the width of the transition region we can increase the length of the window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L11 – FIR filter design using windows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1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Observation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Magnitude response H(</a:t>
            </a:r>
            <a:r>
              <a:rPr lang="el-GR" dirty="0"/>
              <a:t>ω</a:t>
            </a:r>
            <a:r>
              <a:rPr lang="en-US" dirty="0"/>
              <a:t>) of the LPF for M= 61 and M=101 are given below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L11 – FIR filter design using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514600"/>
            <a:ext cx="4067175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0087" y="2590800"/>
            <a:ext cx="425291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l="30123" t="89744" r="21501"/>
          <a:stretch>
            <a:fillRect/>
          </a:stretch>
        </p:blipFill>
        <p:spPr bwMode="auto">
          <a:xfrm>
            <a:off x="1433512" y="5638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211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Observation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Large oscillations or ripples occur in the pass band of the filter as M increases</a:t>
            </a:r>
          </a:p>
          <a:p>
            <a:r>
              <a:rPr lang="en-US" dirty="0"/>
              <a:t>Large oscillations are due to large side lobes in frequency characteristic W(</a:t>
            </a:r>
            <a:r>
              <a:rPr lang="el-GR" dirty="0"/>
              <a:t>ω</a:t>
            </a:r>
            <a:r>
              <a:rPr lang="en-US" dirty="0"/>
              <a:t>) of rectangular window</a:t>
            </a:r>
          </a:p>
          <a:p>
            <a:pPr lvl="1"/>
            <a:r>
              <a:rPr lang="en-US" dirty="0"/>
              <a:t>Due to convolution of W(</a:t>
            </a:r>
            <a:r>
              <a:rPr lang="el-GR" dirty="0"/>
              <a:t>ω</a:t>
            </a:r>
            <a:r>
              <a:rPr lang="en-US" dirty="0"/>
              <a:t>) and </a:t>
            </a:r>
            <a:r>
              <a:rPr lang="en-US" dirty="0" err="1"/>
              <a:t>H</a:t>
            </a:r>
            <a:r>
              <a:rPr lang="en-US" baseline="-25000" dirty="0" err="1"/>
              <a:t>d</a:t>
            </a:r>
            <a:r>
              <a:rPr lang="en-US" dirty="0"/>
              <a:t>(</a:t>
            </a:r>
            <a:r>
              <a:rPr lang="el-GR" dirty="0"/>
              <a:t>ω</a:t>
            </a:r>
            <a:r>
              <a:rPr lang="en-US" dirty="0"/>
              <a:t>), the oscillations occur as side lobes of  W(</a:t>
            </a:r>
            <a:r>
              <a:rPr lang="el-GR" dirty="0"/>
              <a:t>ω</a:t>
            </a:r>
            <a:r>
              <a:rPr lang="en-US" dirty="0"/>
              <a:t>) move across the discontinuity exists in </a:t>
            </a:r>
            <a:r>
              <a:rPr lang="en-US" dirty="0" err="1"/>
              <a:t>H</a:t>
            </a:r>
            <a:r>
              <a:rPr lang="en-US" baseline="-25000" dirty="0" err="1"/>
              <a:t>d</a:t>
            </a:r>
            <a:r>
              <a:rPr lang="en-US" dirty="0"/>
              <a:t>(</a:t>
            </a:r>
            <a:r>
              <a:rPr lang="el-GR" dirty="0"/>
              <a:t>ω</a:t>
            </a:r>
            <a:r>
              <a:rPr lang="en-US" dirty="0"/>
              <a:t>)</a:t>
            </a:r>
          </a:p>
          <a:p>
            <a:r>
              <a:rPr lang="en-US" dirty="0"/>
              <a:t>The multiplication of </a:t>
            </a:r>
            <a:r>
              <a:rPr lang="en-US" dirty="0" err="1"/>
              <a:t>h</a:t>
            </a:r>
            <a:r>
              <a:rPr lang="en-US" baseline="-25000" dirty="0" err="1"/>
              <a:t>d</a:t>
            </a:r>
            <a:r>
              <a:rPr lang="en-US" dirty="0"/>
              <a:t>(n) with W(n) is identical to truncating the desired filter characteristic </a:t>
            </a:r>
            <a:r>
              <a:rPr lang="en-US" dirty="0" err="1"/>
              <a:t>H</a:t>
            </a:r>
            <a:r>
              <a:rPr lang="en-US" baseline="-25000" dirty="0" err="1"/>
              <a:t>d</a:t>
            </a:r>
            <a:r>
              <a:rPr lang="en-US" dirty="0"/>
              <a:t>(</a:t>
            </a:r>
            <a:r>
              <a:rPr lang="el-GR" dirty="0"/>
              <a:t>ω</a:t>
            </a:r>
            <a:r>
              <a:rPr lang="en-US" dirty="0"/>
              <a:t>)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L11 – FIR filter design using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71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 Observation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truncation introduce ripples in frequency response characteristic of H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l-GR" dirty="0"/>
              <a:t>ω</a:t>
            </a:r>
            <a:r>
              <a:rPr lang="en-US" dirty="0"/>
              <a:t>) due to non uniform convergence </a:t>
            </a:r>
          </a:p>
          <a:p>
            <a:endParaRPr lang="en-US" dirty="0"/>
          </a:p>
          <a:p>
            <a:r>
              <a:rPr lang="en-US" dirty="0"/>
              <a:t>The oscillatory behavior near the band edge of the filter is called </a:t>
            </a:r>
            <a:r>
              <a:rPr lang="en-US" b="1" dirty="0"/>
              <a:t>Gibbs phenomenon</a:t>
            </a:r>
          </a:p>
          <a:p>
            <a:endParaRPr lang="en-US" dirty="0"/>
          </a:p>
          <a:p>
            <a:r>
              <a:rPr lang="en-US" dirty="0"/>
              <a:t>To avoid this use other windows which has taper and decays towards zero gradually instead of abruptly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L11 – FIR filter design using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124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567939"/>
              </p:ext>
            </p:extLst>
          </p:nvPr>
        </p:nvGraphicFramePr>
        <p:xfrm>
          <a:off x="719573" y="1489930"/>
          <a:ext cx="7704854" cy="4427551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2568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 dirty="0">
                          <a:effectLst/>
                        </a:rPr>
                        <a:t>Type of  Window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 dirty="0">
                          <a:effectLst/>
                        </a:rPr>
                        <a:t>Width of Mainlobe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 dirty="0">
                          <a:effectLst/>
                        </a:rPr>
                        <a:t>Peak Sidelobe magnitude (dB)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2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 dirty="0">
                          <a:effectLst/>
                        </a:rPr>
                        <a:t>Rectangular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 dirty="0">
                          <a:effectLst/>
                        </a:rPr>
                        <a:t>4π/M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>
                          <a:effectLst/>
                        </a:rPr>
                        <a:t>-13</a:t>
                      </a:r>
                      <a:endParaRPr lang="en-IN" sz="2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2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 dirty="0">
                          <a:effectLst/>
                        </a:rPr>
                        <a:t>Hanning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 dirty="0">
                          <a:effectLst/>
                        </a:rPr>
                        <a:t>8π/M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>
                          <a:effectLst/>
                        </a:rPr>
                        <a:t>-31</a:t>
                      </a:r>
                      <a:endParaRPr lang="en-IN" sz="2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2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>
                          <a:effectLst/>
                        </a:rPr>
                        <a:t>Hamming</a:t>
                      </a:r>
                      <a:endParaRPr lang="en-IN" sz="2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 dirty="0">
                          <a:effectLst/>
                        </a:rPr>
                        <a:t>8π/M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 dirty="0">
                          <a:effectLst/>
                        </a:rPr>
                        <a:t>-41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2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>
                          <a:effectLst/>
                        </a:rPr>
                        <a:t>Blackman</a:t>
                      </a:r>
                      <a:endParaRPr lang="en-IN" sz="2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 dirty="0">
                          <a:effectLst/>
                        </a:rPr>
                        <a:t>12π/M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 dirty="0">
                          <a:effectLst/>
                        </a:rPr>
                        <a:t>-58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2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>
                          <a:effectLst/>
                        </a:rPr>
                        <a:t>Kaiser</a:t>
                      </a:r>
                      <a:endParaRPr lang="en-IN" sz="2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>
                          <a:effectLst/>
                        </a:rPr>
                        <a:t>4.25π/M</a:t>
                      </a:r>
                      <a:endParaRPr lang="en-IN" sz="2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 dirty="0">
                          <a:effectLst/>
                        </a:rPr>
                        <a:t>-13.32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95536" y="260648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Frequency domain Characteristics of some window function</a:t>
            </a:r>
            <a:endParaRPr lang="en-IN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52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6728246"/>
                  </p:ext>
                </p:extLst>
              </p:nvPr>
            </p:nvGraphicFramePr>
            <p:xfrm>
              <a:off x="689814" y="881717"/>
              <a:ext cx="7848872" cy="5730432"/>
            </p:xfrm>
            <a:graphic>
              <a:graphicData uri="http://schemas.openxmlformats.org/drawingml/2006/table">
                <a:tbl>
                  <a:tblPr firstRow="1" firstCol="1" bandRow="1">
                    <a:tableStyleId>{2A488322-F2BA-4B5B-9748-0D474271808F}</a:tableStyleId>
                  </a:tblPr>
                  <a:tblGrid>
                    <a:gridCol w="2138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0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934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Type of Filter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Ideal(Desired) Impulse Response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699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Low Pass Filter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IN" sz="1800">
                                  <a:effectLst/>
                                  <a:latin typeface="Cambria Math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𝝅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𝒄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𝒄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𝝎𝜶</m:t>
                                      </m:r>
                                    </m:sup>
                                  </m:sSup>
                                </m:e>
                              </m:nary>
                              <m:sSup>
                                <m:sSup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𝒋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𝝎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1800">
                              <a:effectLst/>
                            </a:rPr>
                            <a:t>dω :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-π  ≤  ω &lt; -ω</a:t>
                          </a:r>
                          <a:r>
                            <a:rPr lang="en-IN" sz="1800" baseline="-25000">
                              <a:effectLst/>
                            </a:rPr>
                            <a:t>c  </a:t>
                          </a:r>
                          <a:r>
                            <a:rPr lang="en-IN" sz="1800">
                              <a:effectLst/>
                            </a:rPr>
                            <a:t> and ω</a:t>
                          </a:r>
                          <a:r>
                            <a:rPr lang="en-IN" sz="1800" baseline="-25000">
                              <a:effectLst/>
                            </a:rPr>
                            <a:t>c</a:t>
                          </a:r>
                          <a:r>
                            <a:rPr lang="en-IN" sz="1800">
                              <a:effectLst/>
                            </a:rPr>
                            <a:t> &lt; ω &lt; π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 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699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High Pass Filter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IN" sz="1800">
                                  <a:effectLst/>
                                  <a:latin typeface="Cambria Math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𝝅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𝝅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𝒄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𝝎𝜶</m:t>
                                      </m:r>
                                    </m:sup>
                                  </m:sSup>
                                </m:e>
                              </m:nary>
                              <m:sSup>
                                <m:sSup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𝒋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𝝎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1800">
                              <a:effectLst/>
                            </a:rPr>
                            <a:t>dω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𝝅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𝒄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𝝅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𝝎𝜶</m:t>
                                      </m:r>
                                    </m:sup>
                                  </m:sSup>
                                </m:e>
                              </m:nary>
                              <m:sSup>
                                <m:sSup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𝒋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𝝎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1800">
                              <a:effectLst/>
                            </a:rPr>
                            <a:t>dω :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-ω</a:t>
                          </a:r>
                          <a:r>
                            <a:rPr lang="en-IN" sz="1800" baseline="-25000">
                              <a:effectLst/>
                            </a:rPr>
                            <a:t>c</a:t>
                          </a:r>
                          <a:r>
                            <a:rPr lang="en-IN" sz="1800">
                              <a:effectLst/>
                            </a:rPr>
                            <a:t> &lt; ω &lt; ω</a:t>
                          </a:r>
                          <a:r>
                            <a:rPr lang="en-IN" sz="1800" baseline="-25000">
                              <a:effectLst/>
                            </a:rPr>
                            <a:t>c</a:t>
                          </a:r>
                          <a:endParaRPr lang="en-IN" sz="18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 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932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Band Pass Filter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IN" sz="1800">
                                  <a:effectLst/>
                                  <a:latin typeface="Cambria Math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𝝅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𝒄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𝒄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𝝎𝜶</m:t>
                                      </m:r>
                                    </m:sup>
                                  </m:sSup>
                                </m:e>
                              </m:nary>
                              <m:sSup>
                                <m:sSup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𝒋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𝝎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1800">
                              <a:effectLst/>
                            </a:rPr>
                            <a:t>dω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𝝅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𝒄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𝒄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𝝎𝜶</m:t>
                                      </m:r>
                                    </m:sup>
                                  </m:sSup>
                                </m:e>
                              </m:nary>
                              <m:sSup>
                                <m:sSup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𝒋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𝝎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1800">
                              <a:effectLst/>
                            </a:rPr>
                            <a:t>dω :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-π  ≤  ω &lt; -ω</a:t>
                          </a:r>
                          <a:r>
                            <a:rPr lang="en-IN" sz="1800" baseline="-25000">
                              <a:effectLst/>
                            </a:rPr>
                            <a:t>c2  </a:t>
                          </a:r>
                          <a:r>
                            <a:rPr lang="en-IN" sz="1800">
                              <a:effectLst/>
                            </a:rPr>
                            <a:t> ; -ω</a:t>
                          </a:r>
                          <a:r>
                            <a:rPr lang="en-IN" sz="1800" baseline="-25000">
                              <a:effectLst/>
                            </a:rPr>
                            <a:t>c1</a:t>
                          </a:r>
                          <a:r>
                            <a:rPr lang="en-IN" sz="1800">
                              <a:effectLst/>
                            </a:rPr>
                            <a:t> &lt; ω &lt; ω</a:t>
                          </a:r>
                          <a:r>
                            <a:rPr lang="en-IN" sz="1800" baseline="-25000">
                              <a:effectLst/>
                            </a:rPr>
                            <a:t>c1 </a:t>
                          </a:r>
                          <a:r>
                            <a:rPr lang="en-IN" sz="1800">
                              <a:effectLst/>
                            </a:rPr>
                            <a:t> and ω</a:t>
                          </a:r>
                          <a:r>
                            <a:rPr lang="en-IN" sz="1800" baseline="-25000">
                              <a:effectLst/>
                            </a:rPr>
                            <a:t>c2</a:t>
                          </a:r>
                          <a:r>
                            <a:rPr lang="en-IN" sz="1800">
                              <a:effectLst/>
                            </a:rPr>
                            <a:t> &lt; ω &lt; π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 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5347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Band stop Filter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IN" sz="1800">
                                  <a:effectLst/>
                                  <a:latin typeface="Cambria Math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𝝅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𝝅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𝒄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𝝎𝜶</m:t>
                                      </m:r>
                                    </m:sup>
                                  </m:sSup>
                                </m:e>
                              </m:nary>
                              <m:sSup>
                                <m:sSup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𝒋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𝝎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1800" dirty="0">
                              <a:effectLst/>
                            </a:rPr>
                            <a:t>dω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𝝅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𝒄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𝒄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𝝎𝜶</m:t>
                                      </m:r>
                                    </m:sup>
                                  </m:sSup>
                                </m:e>
                              </m:nary>
                              <m:sSup>
                                <m:sSup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𝒋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𝝎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1800" dirty="0">
                              <a:effectLst/>
                            </a:rPr>
                            <a:t>dω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𝝅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𝒄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𝝅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𝝎𝜶</m:t>
                                      </m:r>
                                    </m:sup>
                                  </m:sSup>
                                </m:e>
                              </m:nary>
                              <m:sSup>
                                <m:sSup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𝒋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𝝎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1800" dirty="0">
                              <a:effectLst/>
                            </a:rPr>
                            <a:t>dω :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-ω</a:t>
                          </a:r>
                          <a:r>
                            <a:rPr lang="en-IN" sz="1800" baseline="-25000" dirty="0">
                              <a:effectLst/>
                            </a:rPr>
                            <a:t>c2</a:t>
                          </a:r>
                          <a:r>
                            <a:rPr lang="en-IN" sz="1800" dirty="0">
                              <a:effectLst/>
                            </a:rPr>
                            <a:t> &lt; ω &lt; ω</a:t>
                          </a:r>
                          <a:r>
                            <a:rPr lang="en-IN" sz="1800" baseline="-25000" dirty="0">
                              <a:effectLst/>
                            </a:rPr>
                            <a:t>c1 </a:t>
                          </a:r>
                          <a:r>
                            <a:rPr lang="en-IN" sz="1800" dirty="0">
                              <a:effectLst/>
                            </a:rPr>
                            <a:t> and  ω</a:t>
                          </a:r>
                          <a:r>
                            <a:rPr lang="en-IN" sz="1800" baseline="-25000" dirty="0">
                              <a:effectLst/>
                            </a:rPr>
                            <a:t>c1</a:t>
                          </a:r>
                          <a:r>
                            <a:rPr lang="en-IN" sz="1800" dirty="0">
                              <a:effectLst/>
                            </a:rPr>
                            <a:t> &lt; ω &lt;  ω</a:t>
                          </a:r>
                          <a:r>
                            <a:rPr lang="en-IN" sz="1800" baseline="-25000" dirty="0">
                              <a:effectLst/>
                            </a:rPr>
                            <a:t>c2</a:t>
                          </a:r>
                          <a:endParaRPr lang="en-IN" sz="18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 </a:t>
                          </a:r>
                          <a:endParaRPr lang="en-IN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1883105"/>
                  </p:ext>
                </p:extLst>
              </p:nvPr>
            </p:nvGraphicFramePr>
            <p:xfrm>
              <a:off x="689814" y="881717"/>
              <a:ext cx="7848872" cy="5730432"/>
            </p:xfrm>
            <a:graphic>
              <a:graphicData uri="http://schemas.openxmlformats.org/drawingml/2006/table">
                <a:tbl>
                  <a:tblPr firstRow="1" firstCol="1" bandRow="1">
                    <a:tableStyleId>{2A488322-F2BA-4B5B-9748-0D474271808F}</a:tableStyleId>
                  </a:tblPr>
                  <a:tblGrid>
                    <a:gridCol w="2138440"/>
                    <a:gridCol w="5710432"/>
                  </a:tblGrid>
                  <a:tr h="29692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Type of Filter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Ideal(Desired) Impulse Response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08299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Low Pass Filter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7460" t="-44068" b="-421469"/>
                          </a:stretch>
                        </a:blipFill>
                      </a:tcPr>
                    </a:tc>
                  </a:tr>
                  <a:tr h="108299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High Pass Filter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7460" t="-143258" b="-319101"/>
                          </a:stretch>
                        </a:blipFill>
                      </a:tcPr>
                    </a:tc>
                  </a:tr>
                  <a:tr h="17139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Band Pass Filter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7460" t="-154093" b="-102135"/>
                          </a:stretch>
                        </a:blipFill>
                      </a:tcPr>
                    </a:tc>
                  </a:tr>
                  <a:tr h="15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Band stop Filter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7460" t="-280000" b="-1254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539552" y="404664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Desired impulse response for FIR filter design using windows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92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L12 – Design FIR Filters Using Windows – Problems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6700" y="1066800"/>
          <a:ext cx="29813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3" imgW="1942920" imgH="736560" progId="Equation.3">
                  <p:embed/>
                </p:oleObj>
              </mc:Choice>
              <mc:Fallback>
                <p:oleObj name="Equation" r:id="rId3" imgW="1942920" imgH="73656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1066800"/>
                        <a:ext cx="2981325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609600" y="4648200"/>
          <a:ext cx="294163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1917360" imgH="736560" progId="Equation.3">
                  <p:embed/>
                </p:oleObj>
              </mc:Choice>
              <mc:Fallback>
                <p:oleObj name="Equation" r:id="rId5" imgW="1917360" imgH="736560" progId="Equation.3">
                  <p:embed/>
                  <p:pic>
                    <p:nvPicPr>
                      <p:cNvPr id="45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48200"/>
                        <a:ext cx="2941638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5562600" y="1143000"/>
          <a:ext cx="3155950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7" imgW="2057400" imgH="1218960" progId="Equation.3">
                  <p:embed/>
                </p:oleObj>
              </mc:Choice>
              <mc:Fallback>
                <p:oleObj name="Equation" r:id="rId7" imgW="2057400" imgH="1218960" progId="Equation.3">
                  <p:embed/>
                  <p:pic>
                    <p:nvPicPr>
                      <p:cNvPr id="45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143000"/>
                        <a:ext cx="3155950" cy="187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5486400" y="4114800"/>
          <a:ext cx="319405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9" imgW="2082600" imgH="1244520" progId="Equation.3">
                  <p:embed/>
                </p:oleObj>
              </mc:Choice>
              <mc:Fallback>
                <p:oleObj name="Equation" r:id="rId9" imgW="2082600" imgH="1244520" progId="Equation.3">
                  <p:embed/>
                  <p:pic>
                    <p:nvPicPr>
                      <p:cNvPr id="45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14800"/>
                        <a:ext cx="3194050" cy="191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14400" y="4572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Low pass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400" y="34290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Band Stop Filter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0" y="3048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Band Pass Filter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" y="39432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High pass Filter</a:t>
            </a:r>
          </a:p>
        </p:txBody>
      </p:sp>
    </p:spTree>
    <p:extLst>
      <p:ext uri="{BB962C8B-B14F-4D97-AF65-F5344CB8AC3E}">
        <p14:creationId xmlns:p14="http://schemas.microsoft.com/office/powerpoint/2010/main" val="27287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 Filter design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FIR filter design is simply to determine the M coefficients of h(n) , n = 0,1, … M-1. from the specification of the desired frequency response H(</a:t>
            </a:r>
            <a:r>
              <a:rPr lang="el-GR" sz="3200" dirty="0"/>
              <a:t>ω</a:t>
            </a:r>
            <a:r>
              <a:rPr lang="en-US" sz="3200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L11 – FIR filter design using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6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 filters using Windows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desired frequency response </a:t>
            </a:r>
            <a:r>
              <a:rPr lang="en-US" dirty="0" err="1"/>
              <a:t>H</a:t>
            </a:r>
            <a:r>
              <a:rPr lang="en-US" baseline="-25000" dirty="0" err="1"/>
              <a:t>d</a:t>
            </a:r>
            <a:r>
              <a:rPr lang="en-US" dirty="0"/>
              <a:t>(</a:t>
            </a:r>
            <a:r>
              <a:rPr lang="el-GR" dirty="0"/>
              <a:t>ω</a:t>
            </a:r>
            <a:r>
              <a:rPr lang="en-US" dirty="0"/>
              <a:t>)</a:t>
            </a:r>
          </a:p>
          <a:p>
            <a:r>
              <a:rPr lang="en-US" dirty="0"/>
              <a:t>The corresponding impulse response </a:t>
            </a:r>
            <a:r>
              <a:rPr lang="en-US" dirty="0" err="1"/>
              <a:t>h</a:t>
            </a:r>
            <a:r>
              <a:rPr lang="en-US" baseline="-25000" dirty="0" err="1"/>
              <a:t>d</a:t>
            </a:r>
            <a:r>
              <a:rPr lang="en-US" dirty="0"/>
              <a:t>(n)</a:t>
            </a:r>
          </a:p>
          <a:p>
            <a:r>
              <a:rPr lang="en-US" dirty="0" err="1"/>
              <a:t>H</a:t>
            </a:r>
            <a:r>
              <a:rPr lang="en-US" baseline="-25000" dirty="0" err="1"/>
              <a:t>d</a:t>
            </a:r>
            <a:r>
              <a:rPr lang="en-US" dirty="0"/>
              <a:t>(</a:t>
            </a:r>
            <a:r>
              <a:rPr lang="el-GR" dirty="0"/>
              <a:t>ω</a:t>
            </a:r>
            <a:r>
              <a:rPr lang="en-US" dirty="0"/>
              <a:t>) is nothing but Fourier transform of </a:t>
            </a:r>
            <a:r>
              <a:rPr lang="en-US" dirty="0" err="1"/>
              <a:t>h</a:t>
            </a:r>
            <a:r>
              <a:rPr lang="en-US" baseline="-25000" dirty="0" err="1"/>
              <a:t>d</a:t>
            </a:r>
            <a:r>
              <a:rPr lang="en-US" dirty="0"/>
              <a:t>(n)</a:t>
            </a:r>
          </a:p>
          <a:p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L11 – FIR filter design using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959324"/>
              </p:ext>
            </p:extLst>
          </p:nvPr>
        </p:nvGraphicFramePr>
        <p:xfrm>
          <a:off x="3200400" y="3933056"/>
          <a:ext cx="301214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1422360" imgH="431640" progId="Equation.3">
                  <p:embed/>
                </p:oleObj>
              </mc:Choice>
              <mc:Fallback>
                <p:oleObj name="Equation" r:id="rId3" imgW="1422360" imgH="4316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933056"/>
                        <a:ext cx="301214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750909"/>
              </p:ext>
            </p:extLst>
          </p:nvPr>
        </p:nvGraphicFramePr>
        <p:xfrm>
          <a:off x="2771800" y="5445224"/>
          <a:ext cx="357663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1688760" imgH="482400" progId="Equation.3">
                  <p:embed/>
                </p:oleObj>
              </mc:Choice>
              <mc:Fallback>
                <p:oleObj name="Equation" r:id="rId5" imgW="1688760" imgH="48240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445224"/>
                        <a:ext cx="3576638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5576" y="35281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Fourier transform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01317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Inverse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9465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 filters using Windows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general, the obtained impulse response is infinite in duration, it must be truncated at some point</a:t>
            </a:r>
          </a:p>
          <a:p>
            <a:endParaRPr lang="en-US" dirty="0"/>
          </a:p>
          <a:p>
            <a:r>
              <a:rPr lang="en-US" dirty="0"/>
              <a:t>That point is n = M-1 to yield an FIR filter length M</a:t>
            </a:r>
          </a:p>
          <a:p>
            <a:endParaRPr lang="en-US" dirty="0"/>
          </a:p>
          <a:p>
            <a:r>
              <a:rPr lang="en-US" dirty="0"/>
              <a:t>This is equivalent to multiplying  </a:t>
            </a:r>
            <a:r>
              <a:rPr lang="en-US" dirty="0" err="1"/>
              <a:t>h</a:t>
            </a:r>
            <a:r>
              <a:rPr lang="en-US" baseline="-25000" dirty="0" err="1"/>
              <a:t>d</a:t>
            </a:r>
            <a:r>
              <a:rPr lang="en-US" dirty="0"/>
              <a:t>(n) by a “rectangular window” which is 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L11 – FIR filter design using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275362"/>
              </p:ext>
            </p:extLst>
          </p:nvPr>
        </p:nvGraphicFramePr>
        <p:xfrm>
          <a:off x="3131840" y="4149080"/>
          <a:ext cx="330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1650960" imgH="457200" progId="Equation.3">
                  <p:embed/>
                </p:oleObj>
              </mc:Choice>
              <mc:Fallback>
                <p:oleObj name="Equation" r:id="rId3" imgW="1650960" imgH="457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149080"/>
                        <a:ext cx="3302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55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 filters using Windows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unit impulse response of the FIR filter becomes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L11 – FIR filter design using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48001" y="2286000"/>
          <a:ext cx="2895600" cy="613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1079280" imgH="228600" progId="Equation.3">
                  <p:embed/>
                </p:oleObj>
              </mc:Choice>
              <mc:Fallback>
                <p:oleObj name="Equation" r:id="rId3" imgW="107928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286000"/>
                        <a:ext cx="2895600" cy="613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667000" y="3276600"/>
          <a:ext cx="3759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1879560" imgH="457200" progId="Equation.3">
                  <p:embed/>
                </p:oleObj>
              </mc:Choice>
              <mc:Fallback>
                <p:oleObj name="Equation" r:id="rId5" imgW="1879560" imgH="45720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76600"/>
                        <a:ext cx="3759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163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 filters using Windows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Multiplication in time domain result in convolution of H(</a:t>
            </a:r>
            <a:r>
              <a:rPr lang="el-GR" dirty="0"/>
              <a:t>ω</a:t>
            </a:r>
            <a:r>
              <a:rPr lang="en-US" dirty="0"/>
              <a:t>) with W(</a:t>
            </a:r>
            <a:r>
              <a:rPr lang="el-GR" dirty="0"/>
              <a:t>ω</a:t>
            </a:r>
            <a:r>
              <a:rPr lang="en-US" dirty="0"/>
              <a:t>) in frequency domain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Rectangular window frequency response W(</a:t>
            </a:r>
            <a:r>
              <a:rPr lang="el-GR" dirty="0"/>
              <a:t>ω</a:t>
            </a:r>
            <a:r>
              <a:rPr lang="en-US" dirty="0"/>
              <a:t>)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L11 – FIR filter design using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677723"/>
              </p:ext>
            </p:extLst>
          </p:nvPr>
        </p:nvGraphicFramePr>
        <p:xfrm>
          <a:off x="2843808" y="5013176"/>
          <a:ext cx="346273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3" imgW="1307880" imgH="431640" progId="Equation.3">
                  <p:embed/>
                </p:oleObj>
              </mc:Choice>
              <mc:Fallback>
                <p:oleObj name="Equation" r:id="rId3" imgW="1307880" imgH="431640" progId="Equation.3">
                  <p:embed/>
                  <p:pic>
                    <p:nvPicPr>
                      <p:cNvPr id="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013176"/>
                        <a:ext cx="346273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276958"/>
              </p:ext>
            </p:extLst>
          </p:nvPr>
        </p:nvGraphicFramePr>
        <p:xfrm>
          <a:off x="2195736" y="3284984"/>
          <a:ext cx="45556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2031840" imgH="393480" progId="Equation.DSMT4">
                  <p:embed/>
                </p:oleObj>
              </mc:Choice>
              <mc:Fallback>
                <p:oleObj name="Equation" r:id="rId5" imgW="2031840" imgH="39348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284984"/>
                        <a:ext cx="4555613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703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Response of Rectangular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Width of the main lobe is 4π/M</a:t>
            </a:r>
          </a:p>
          <a:p>
            <a:r>
              <a:rPr lang="en-US" sz="1800" dirty="0"/>
              <a:t>As M increases, main lobe width decreases</a:t>
            </a:r>
          </a:p>
          <a:p>
            <a:r>
              <a:rPr lang="en-US" sz="1800" dirty="0"/>
              <a:t>Even though the width of the side lobe decreases, the height of the side lobe increase while M increasing</a:t>
            </a:r>
          </a:p>
          <a:p>
            <a:r>
              <a:rPr lang="en-US" sz="1800" dirty="0"/>
              <a:t>Not visible, because w(ω) has been normalized by M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3717032"/>
            <a:ext cx="5731510" cy="272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 from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FIR filter response obtained by truncating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(n) to length M, plays significant role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Convolution of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(ω) with W(ω) has effect if smoothing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(ω)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 M increases, W(ω) becomes narrower and smoothing provided by W(ω) is reduced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 the other hand, the large side lobes [w(ω)] result in undesirable ringing effects in the FIR filter frequency response H(ω) and also relatively larger side lobes in H(ω)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FIR filter response obtained by truncating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(n) to length M, plays significant role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Convolution of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(ω) with W(ω) has effect if smoothing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(ω)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 M increases, W(ω) becomes narrower and smoothing provided by W(ω) is reduced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 the other hand, the large side lobes [w(ω)] result in undesirable ringing effects in the FIR filter frequency response H(ω) and also relatively larger side lobes in H(ω)</a:t>
            </a:r>
          </a:p>
          <a:p>
            <a:pPr algn="just"/>
            <a:endParaRPr lang="en-US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15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23907747"/>
                  </p:ext>
                </p:extLst>
              </p:nvPr>
            </p:nvGraphicFramePr>
            <p:xfrm>
              <a:off x="827584" y="441473"/>
              <a:ext cx="7609358" cy="6666911"/>
            </p:xfrm>
            <a:graphic>
              <a:graphicData uri="http://schemas.openxmlformats.org/drawingml/2006/table">
                <a:tbl>
                  <a:tblPr firstRow="1" firstCol="1" bandRow="1">
                    <a:tableStyleId>{08FB837D-C827-4EFA-A057-4D05807E0F7C}</a:tableStyleId>
                  </a:tblPr>
                  <a:tblGrid>
                    <a:gridCol w="19442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651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049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 dirty="0">
                              <a:effectLst/>
                            </a:rPr>
                            <a:t>Name of the Window</a:t>
                          </a:r>
                          <a:endParaRPr lang="en-IN" sz="1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3403" marR="63403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Window Sequence</a:t>
                          </a:r>
                          <a:endParaRPr lang="en-IN" sz="1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3403" marR="63403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671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000" dirty="0">
                              <a:effectLst/>
                            </a:rPr>
                            <a:t>Rectangular</a:t>
                          </a:r>
                          <a:endParaRPr lang="en-IN" sz="1000" b="1" dirty="0">
                            <a:solidFill>
                              <a:srgbClr val="00206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3403" marR="6340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000">
                                        <a:effectLst/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IN" sz="1000">
                                        <a:effectLst/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000">
                                        <a:effectLst/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IN" sz="1000">
                                    <a:effectLst/>
                                    <a:latin typeface="Cambria Math"/>
                                  </a:rPr>
                                  <m:t>=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IN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IN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;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&lt;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𝒏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&lt;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𝑴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;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𝑶𝒕𝒉𝒆𝒓𝒘𝒊𝒔𝒆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IN" sz="10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000">
                              <a:effectLst/>
                            </a:rPr>
                            <a:t> </a:t>
                          </a:r>
                          <a:endParaRPr lang="en-IN" sz="1000" b="1">
                            <a:solidFill>
                              <a:srgbClr val="00206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3403" marR="63403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9739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000" dirty="0">
                              <a:effectLst/>
                            </a:rPr>
                            <a:t>Hanning</a:t>
                          </a:r>
                          <a:endParaRPr lang="en-IN" sz="1000" b="1" dirty="0">
                            <a:solidFill>
                              <a:srgbClr val="00206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3403" marR="6340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000">
                                        <a:effectLst/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IN" sz="1000">
                                        <a:effectLst/>
                                        <a:latin typeface="Cambria Math"/>
                                      </a:rPr>
                                      <m:t>𝑯𝒂𝒏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000">
                                        <a:effectLst/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IN" sz="1000">
                                    <a:effectLst/>
                                    <a:latin typeface="Cambria Math"/>
                                  </a:rPr>
                                  <m:t>=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IN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IN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.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𝟓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.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𝟓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𝒄𝒐𝒔</m:t>
                                        </m:r>
                                        <m:d>
                                          <m:dPr>
                                            <m:ctrlPr>
                                              <a:rPr lang="en-IN" sz="1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IN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𝟐</m:t>
                                                </m:r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𝒏</m:t>
                                                </m:r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𝝅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𝑴</m:t>
                                                </m:r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𝟏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;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≤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𝒏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≤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𝑴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;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𝑶𝒕𝒉𝒆𝒓𝒘𝒊𝒔𝒆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IN" sz="10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0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000">
                              <a:effectLst/>
                            </a:rPr>
                            <a:t>(or)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0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000">
                                        <a:effectLst/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IN" sz="1000">
                                        <a:effectLst/>
                                        <a:latin typeface="Cambria Math"/>
                                      </a:rPr>
                                      <m:t>𝑯𝒂𝒏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000">
                                        <a:effectLst/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IN" sz="1000">
                                    <a:effectLst/>
                                    <a:latin typeface="Cambria Math"/>
                                  </a:rPr>
                                  <m:t>=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IN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IN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.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𝟓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.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𝟓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𝒄𝒐𝒔</m:t>
                                        </m:r>
                                        <m:d>
                                          <m:dPr>
                                            <m:ctrlPr>
                                              <a:rPr lang="en-IN" sz="1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IN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𝟐</m:t>
                                                </m:r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𝒏</m:t>
                                                </m:r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𝝅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𝑴</m:t>
                                                </m:r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𝟏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;</m:t>
                                        </m:r>
                                        <m:f>
                                          <m:fPr>
                                            <m:ctrlPr>
                                              <a:rPr lang="en-IN" sz="1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IN" sz="1000">
                                                <a:effectLst/>
                                                <a:latin typeface="Cambria Math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IN" sz="1000">
                                                <a:effectLst/>
                                                <a:latin typeface="Cambria Math"/>
                                              </a:rPr>
                                              <m:t>𝑴</m:t>
                                            </m:r>
                                            <m:r>
                                              <a:rPr lang="en-IN" sz="1000">
                                                <a:effectLst/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IN" sz="1000">
                                                <a:effectLst/>
                                                <a:latin typeface="Cambria Math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IN" sz="1000">
                                                <a:effectLst/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num>
                                          <m:den>
                                            <m:r>
                                              <a:rPr lang="en-IN" sz="1000">
                                                <a:effectLst/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≤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𝒏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≤</m:t>
                                        </m:r>
                                        <m:f>
                                          <m:fPr>
                                            <m:ctrlPr>
                                              <a:rPr lang="en-IN" sz="1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IN" sz="1000">
                                                <a:effectLst/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IN" sz="1000">
                                                <a:effectLst/>
                                                <a:latin typeface="Cambria Math"/>
                                              </a:rPr>
                                              <m:t>𝑴</m:t>
                                            </m:r>
                                            <m:r>
                                              <a:rPr lang="en-IN" sz="1000">
                                                <a:effectLst/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IN" sz="1000">
                                                <a:effectLst/>
                                                <a:latin typeface="Cambria Math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IN" sz="1000">
                                                <a:effectLst/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num>
                                          <m:den>
                                            <m:r>
                                              <a:rPr lang="en-IN" sz="1000">
                                                <a:effectLst/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;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𝑶𝒕𝒉𝒆𝒓𝒘𝒊𝒔𝒆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IN" sz="100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0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000">
                              <a:effectLst/>
                            </a:rPr>
                            <a:t> </a:t>
                          </a:r>
                          <a:endParaRPr lang="en-IN" sz="1000" b="1">
                            <a:solidFill>
                              <a:srgbClr val="00206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3403" marR="63403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155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000">
                              <a:effectLst/>
                            </a:rPr>
                            <a:t>Hamming</a:t>
                          </a:r>
                          <a:endParaRPr lang="en-IN" sz="1000" b="1">
                            <a:solidFill>
                              <a:srgbClr val="00206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3403" marR="6340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000">
                                        <a:effectLst/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IN" sz="1000">
                                        <a:effectLst/>
                                        <a:latin typeface="Cambria Math"/>
                                      </a:rPr>
                                      <m:t>𝑯𝒂𝒎𝒎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000">
                                        <a:effectLst/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IN" sz="1000">
                                    <a:effectLst/>
                                    <a:latin typeface="Cambria Math"/>
                                  </a:rPr>
                                  <m:t>=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IN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IN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.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𝟓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.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𝟒𝟔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𝒄𝒐𝒔</m:t>
                                        </m:r>
                                        <m:d>
                                          <m:dPr>
                                            <m:ctrlPr>
                                              <a:rPr lang="en-IN" sz="1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IN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𝟐</m:t>
                                                </m:r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𝒏</m:t>
                                                </m:r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𝝅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𝑴</m:t>
                                                </m:r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𝟏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;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≤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𝒏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≤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𝑴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;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𝑶𝒕𝒉𝒆𝒓𝒘𝒊𝒔𝒆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IN" sz="10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0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000" dirty="0">
                              <a:effectLst/>
                            </a:rPr>
                            <a:t>(or)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0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000">
                                      <a:effectLst/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1000">
                                      <a:effectLst/>
                                      <a:latin typeface="Cambria Math"/>
                                    </a:rPr>
                                    <m:t>𝑯𝒂𝒎𝒎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000">
                                      <a:effectLst/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IN" sz="1000">
                                  <a:effectLst/>
                                  <a:latin typeface="Cambria Math"/>
                                </a:rPr>
                                <m:t>=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IN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IN" sz="1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IN" sz="1000">
                                          <a:effectLst/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en-IN" sz="1000">
                                          <a:effectLst/>
                                          <a:latin typeface="Cambria Math"/>
                                        </a:rPr>
                                        <m:t>.</m:t>
                                      </m:r>
                                      <m:r>
                                        <a:rPr lang="en-IN" sz="1000">
                                          <a:effectLst/>
                                          <a:latin typeface="Cambria Math"/>
                                        </a:rPr>
                                        <m:t>𝟓</m:t>
                                      </m:r>
                                      <m:r>
                                        <a:rPr lang="en-IN" sz="1000">
                                          <a:effectLst/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IN" sz="1000">
                                          <a:effectLst/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en-IN" sz="1000">
                                          <a:effectLst/>
                                          <a:latin typeface="Cambria Math"/>
                                        </a:rPr>
                                        <m:t>.</m:t>
                                      </m:r>
                                      <m:r>
                                        <a:rPr lang="en-IN" sz="1000">
                                          <a:effectLst/>
                                          <a:latin typeface="Cambria Math"/>
                                        </a:rPr>
                                        <m:t>𝟒𝟔</m:t>
                                      </m:r>
                                      <m:r>
                                        <a:rPr lang="en-IN" sz="1000">
                                          <a:effectLst/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IN" sz="1000">
                                          <a:effectLst/>
                                          <a:latin typeface="Cambria Math"/>
                                        </a:rPr>
                                        <m:t>𝒄𝒐𝒔</m:t>
                                      </m:r>
                                      <m:d>
                                        <m:dPr>
                                          <m:ctrlPr>
                                            <a:rPr lang="en-IN" sz="1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IN" sz="10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IN" sz="1000">
                                                  <a:effectLst/>
                                                  <a:latin typeface="Cambria Math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IN" sz="1000">
                                                  <a:effectLst/>
                                                  <a:latin typeface="Cambria Math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IN" sz="1000">
                                                  <a:effectLst/>
                                                  <a:latin typeface="Cambria Math"/>
                                                </a:rPr>
                                                <m:t>𝝅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IN" sz="1000">
                                                  <a:effectLst/>
                                                  <a:latin typeface="Cambria Math"/>
                                                </a:rPr>
                                                <m:t>𝑴</m:t>
                                              </m:r>
                                              <m:r>
                                                <a:rPr lang="en-IN" sz="1000">
                                                  <a:effectLst/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IN" sz="1000">
                                                  <a:effectLst/>
                                                  <a:latin typeface="Cambria Math"/>
                                                </a:rPr>
                                                <m:t>𝟏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IN" sz="1000">
                                          <a:effectLst/>
                                          <a:latin typeface="Cambria Math"/>
                                        </a:rPr>
                                        <m:t> ;</m:t>
                                      </m:r>
                                      <m:f>
                                        <m:fPr>
                                          <m:ctrlPr>
                                            <a:rPr lang="en-IN" sz="1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000">
                                              <a:effectLst/>
                                              <a:latin typeface="Cambria Math"/>
                                            </a:rPr>
                                            <m:t>−(</m:t>
                                          </m:r>
                                          <m:r>
                                            <a:rPr lang="en-IN" sz="1000">
                                              <a:effectLst/>
                                              <a:latin typeface="Cambria Math"/>
                                            </a:rPr>
                                            <m:t>𝑴</m:t>
                                          </m:r>
                                          <m:r>
                                            <a:rPr lang="en-IN" sz="1000">
                                              <a:effectLst/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IN" sz="1000">
                                              <a:effectLst/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IN" sz="1000">
                                              <a:effectLst/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IN" sz="1000">
                                              <a:effectLst/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  <m:r>
                                        <a:rPr lang="en-IN" sz="1000">
                                          <a:effectLst/>
                                          <a:latin typeface="Cambria Math"/>
                                        </a:rPr>
                                        <m:t> ≤</m:t>
                                      </m:r>
                                      <m:r>
                                        <a:rPr lang="en-IN" sz="1000">
                                          <a:effectLst/>
                                          <a:latin typeface="Cambria Math"/>
                                        </a:rPr>
                                        <m:t>𝒏</m:t>
                                      </m:r>
                                      <m:r>
                                        <a:rPr lang="en-IN" sz="1000">
                                          <a:effectLst/>
                                          <a:latin typeface="Cambria Math"/>
                                        </a:rPr>
                                        <m:t> ≤</m:t>
                                      </m:r>
                                      <m:f>
                                        <m:fPr>
                                          <m:ctrlPr>
                                            <a:rPr lang="en-IN" sz="1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000">
                                              <a:effectLst/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IN" sz="1000">
                                              <a:effectLst/>
                                              <a:latin typeface="Cambria Math"/>
                                            </a:rPr>
                                            <m:t>𝑴</m:t>
                                          </m:r>
                                          <m:r>
                                            <a:rPr lang="en-IN" sz="1000">
                                              <a:effectLst/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IN" sz="1000">
                                              <a:effectLst/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IN" sz="1000">
                                              <a:effectLst/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IN" sz="1000">
                                              <a:effectLst/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IN" sz="1000">
                                          <a:effectLst/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en-IN" sz="1000">
                                          <a:effectLst/>
                                          <a:latin typeface="Cambria Math"/>
                                        </a:rPr>
                                        <m:t> ;</m:t>
                                      </m:r>
                                      <m:r>
                                        <a:rPr lang="en-IN" sz="1000">
                                          <a:effectLst/>
                                          <a:latin typeface="Cambria Math"/>
                                        </a:rPr>
                                        <m:t>𝑶𝒕𝒉𝒆𝒓𝒘𝒊𝒔𝒆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IN" sz="1000" dirty="0">
                              <a:effectLst/>
                            </a:rPr>
                            <a:t> 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000" dirty="0">
                              <a:effectLst/>
                            </a:rPr>
                            <a:t> </a:t>
                          </a:r>
                          <a:endParaRPr lang="en-IN" sz="1000" b="1" dirty="0">
                            <a:solidFill>
                              <a:srgbClr val="00206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3403" marR="63403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016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000">
                              <a:effectLst/>
                            </a:rPr>
                            <a:t>Blackman</a:t>
                          </a:r>
                          <a:endParaRPr lang="en-IN" sz="1000" b="1">
                            <a:solidFill>
                              <a:srgbClr val="00206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3403" marR="6340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000">
                                        <a:effectLst/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IN" sz="1000">
                                        <a:effectLst/>
                                        <a:latin typeface="Cambria Math"/>
                                      </a:rPr>
                                      <m:t>𝑩𝒍𝒂𝒄𝒌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000">
                                        <a:effectLst/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IN" sz="1000">
                                    <a:effectLst/>
                                    <a:latin typeface="Cambria Math"/>
                                  </a:rPr>
                                  <m:t>=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IN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IN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.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𝟒𝟐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.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𝟓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𝒄𝒐𝒔</m:t>
                                        </m:r>
                                        <m:d>
                                          <m:dPr>
                                            <m:ctrlPr>
                                              <a:rPr lang="en-IN" sz="1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IN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𝟐</m:t>
                                                </m:r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𝒏</m:t>
                                                </m:r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𝝅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𝑴</m:t>
                                                </m:r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𝟏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.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𝟎𝟖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𝒄𝒐𝒔</m:t>
                                        </m:r>
                                        <m:d>
                                          <m:dPr>
                                            <m:ctrlPr>
                                              <a:rPr lang="en-IN" sz="1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IN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𝟒</m:t>
                                                </m:r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𝒏</m:t>
                                                </m:r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𝝅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𝑴</m:t>
                                                </m:r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𝟏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 ;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≤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𝒏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≤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𝑴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;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𝑶𝒕𝒉𝒆𝒓𝒘𝒊𝒔𝒆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IN" sz="1000" b="1" dirty="0">
                            <a:solidFill>
                              <a:srgbClr val="00206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3403" marR="63403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0760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000">
                              <a:effectLst/>
                            </a:rPr>
                            <a:t>Kaiser</a:t>
                          </a:r>
                          <a:endParaRPr lang="en-IN" sz="1000" b="1">
                            <a:solidFill>
                              <a:srgbClr val="00206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3403" marR="6340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000">
                                        <a:effectLst/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IN" sz="1000">
                                        <a:effectLst/>
                                        <a:latin typeface="Cambria Math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000">
                                        <a:effectLst/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IN" sz="1000">
                                    <a:effectLst/>
                                    <a:latin typeface="Cambria Math"/>
                                  </a:rPr>
                                  <m:t>=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IN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IN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f>
                                          <m:fPr>
                                            <m:ctrlPr>
                                              <a:rPr lang="en-IN" sz="1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IN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𝑰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𝒐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IN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IN" sz="10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IN" sz="10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𝜶</m:t>
                                                    </m:r>
                                                    <m:rad>
                                                      <m:radPr>
                                                        <m:degHide m:val="on"/>
                                                        <m:ctrlPr>
                                                          <a:rPr lang="en-IN" sz="10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radPr>
                                                      <m:deg/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IN" sz="10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IN" sz="1000" i="1">
                                                                    <a:effectLst/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f>
                                                                  <m:fPr>
                                                                    <m:ctrlPr>
                                                                      <a:rPr lang="en-IN" sz="1000" i="1">
                                                                        <a:effectLst/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fPr>
                                                                  <m:num>
                                                                    <m:r>
                                                                      <a:rPr lang="en-IN" sz="1000">
                                                                        <a:effectLst/>
                                                                        <a:latin typeface="Cambria Math"/>
                                                                      </a:rPr>
                                                                      <m:t>𝑴</m:t>
                                                                    </m:r>
                                                                    <m:r>
                                                                      <a:rPr lang="en-IN" sz="1000">
                                                                        <a:effectLst/>
                                                                        <a:latin typeface="Cambria Math"/>
                                                                      </a:rPr>
                                                                      <m:t>−</m:t>
                                                                    </m:r>
                                                                    <m:r>
                                                                      <a:rPr lang="en-IN" sz="1000">
                                                                        <a:effectLst/>
                                                                        <a:latin typeface="Cambria Math"/>
                                                                      </a:rPr>
                                                                      <m:t>𝟏</m:t>
                                                                    </m:r>
                                                                  </m:num>
                                                                  <m:den>
                                                                    <m:r>
                                                                      <a:rPr lang="en-IN" sz="1000">
                                                                        <a:effectLst/>
                                                                        <a:latin typeface="Cambria Math"/>
                                                                      </a:rPr>
                                                                      <m:t>𝟐</m:t>
                                                                    </m:r>
                                                                  </m:den>
                                                                </m:f>
                                                              </m:e>
                                                            </m:d>
                                                          </m:e>
                                                          <m:sup>
                                                            <m:r>
                                                              <a:rPr lang="en-IN" sz="1000">
                                                                <a:effectLst/>
                                                                <a:latin typeface="Cambria Math"/>
                                                              </a:rPr>
                                                              <m:t>𝟐</m:t>
                                                            </m:r>
                                                          </m:sup>
                                                        </m:sSup>
                                                        <m:r>
                                                          <a:rPr lang="en-IN" sz="1000">
                                                            <a:effectLst/>
                                                            <a:latin typeface="Cambria Math"/>
                                                          </a:rPr>
                                                          <m:t> − 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IN" sz="10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IN" sz="1000" i="1">
                                                                    <a:effectLst/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en-IN" sz="1000">
                                                                    <a:effectLst/>
                                                                    <a:latin typeface="Cambria Math"/>
                                                                  </a:rPr>
                                                                  <m:t>𝒏</m:t>
                                                                </m:r>
                                                                <m:r>
                                                                  <a:rPr lang="en-IN" sz="1000">
                                                                    <a:effectLst/>
                                                                    <a:latin typeface="Cambria Math"/>
                                                                  </a:rPr>
                                                                  <m:t>−</m:t>
                                                                </m:r>
                                                                <m:f>
                                                                  <m:fPr>
                                                                    <m:ctrlPr>
                                                                      <a:rPr lang="en-IN" sz="1000" i="1">
                                                                        <a:effectLst/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fPr>
                                                                  <m:num>
                                                                    <m:r>
                                                                      <a:rPr lang="en-IN" sz="1000">
                                                                        <a:effectLst/>
                                                                        <a:latin typeface="Cambria Math"/>
                                                                      </a:rPr>
                                                                      <m:t>𝑴</m:t>
                                                                    </m:r>
                                                                    <m:r>
                                                                      <a:rPr lang="en-IN" sz="1000">
                                                                        <a:effectLst/>
                                                                        <a:latin typeface="Cambria Math"/>
                                                                      </a:rPr>
                                                                      <m:t>−</m:t>
                                                                    </m:r>
                                                                    <m:r>
                                                                      <a:rPr lang="en-IN" sz="1000">
                                                                        <a:effectLst/>
                                                                        <a:latin typeface="Cambria Math"/>
                                                                      </a:rPr>
                                                                      <m:t>𝟏</m:t>
                                                                    </m:r>
                                                                  </m:num>
                                                                  <m:den>
                                                                    <m:r>
                                                                      <a:rPr lang="en-IN" sz="1000">
                                                                        <a:effectLst/>
                                                                        <a:latin typeface="Cambria Math"/>
                                                                      </a:rPr>
                                                                      <m:t>𝟐</m:t>
                                                                    </m:r>
                                                                  </m:den>
                                                                </m:f>
                                                              </m:e>
                                                            </m:d>
                                                          </m:e>
                                                          <m:sup>
                                                            <m:r>
                                                              <a:rPr lang="en-IN" sz="1000">
                                                                <a:effectLst/>
                                                                <a:latin typeface="Cambria Math"/>
                                                              </a:rPr>
                                                              <m:t>𝟐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rad>
                                                  </m:e>
                                                </m:d>
                                              </m:e>
                                            </m:d>
                                            <m:r>
                                              <a:rPr lang="en-IN" sz="1000">
                                                <a:effectLst/>
                                                <a:latin typeface="Cambria Math"/>
                                              </a:rPr>
                                              <m:t> ;</m:t>
                                            </m:r>
                                            <m:r>
                                              <a:rPr lang="en-IN" sz="1000">
                                                <a:effectLst/>
                                                <a:latin typeface="Cambria Math"/>
                                              </a:rPr>
                                              <m:t>𝟎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IN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𝑰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𝒐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IN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IN" sz="1000">
                                                    <a:effectLst/>
                                                    <a:latin typeface="Cambria Math"/>
                                                  </a:rPr>
                                                  <m:t>𝜶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IN" sz="10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IN" sz="10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𝑴</m:t>
                                                    </m:r>
                                                    <m:r>
                                                      <a:rPr lang="en-IN" sz="10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IN" sz="10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𝟏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IN" sz="10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𝟐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den>
                                        </m:f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≤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𝒏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≤(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𝑴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 ;</m:t>
                                        </m:r>
                                        <m:r>
                                          <a:rPr lang="en-IN" sz="1000">
                                            <a:effectLst/>
                                            <a:latin typeface="Cambria Math"/>
                                          </a:rPr>
                                          <m:t>𝑶𝒕𝒉𝒆𝒓𝒘𝒊𝒔𝒆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IN" sz="10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000" dirty="0">
                              <a:effectLst/>
                            </a:rPr>
                            <a:t> </a:t>
                          </a:r>
                          <a:endParaRPr lang="en-IN" sz="1000" b="1" dirty="0">
                            <a:solidFill>
                              <a:srgbClr val="00206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3403" marR="63403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04931572"/>
                  </p:ext>
                </p:extLst>
              </p:nvPr>
            </p:nvGraphicFramePr>
            <p:xfrm>
              <a:off x="827584" y="441473"/>
              <a:ext cx="7609358" cy="6185725"/>
            </p:xfrm>
            <a:graphic>
              <a:graphicData uri="http://schemas.openxmlformats.org/drawingml/2006/table">
                <a:tbl>
                  <a:tblPr firstRow="1" firstCol="1" bandRow="1">
                    <a:tableStyleId>{08FB837D-C827-4EFA-A057-4D05807E0F7C}</a:tableStyleId>
                  </a:tblPr>
                  <a:tblGrid>
                    <a:gridCol w="1944216"/>
                    <a:gridCol w="5665142"/>
                  </a:tblGrid>
                  <a:tr h="2049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 dirty="0">
                              <a:effectLst/>
                            </a:rPr>
                            <a:t>Name of the Window</a:t>
                          </a:r>
                          <a:endParaRPr lang="en-IN" sz="1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3403" marR="63403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Window Sequence</a:t>
                          </a:r>
                          <a:endParaRPr lang="en-IN" sz="1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3403" marR="63403" marT="0" marB="0"/>
                    </a:tc>
                  </a:tr>
                  <a:tr h="4774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000" dirty="0">
                              <a:effectLst/>
                            </a:rPr>
                            <a:t>Rectangular</a:t>
                          </a:r>
                          <a:endParaRPr lang="en-IN" sz="1000" b="1" dirty="0">
                            <a:solidFill>
                              <a:srgbClr val="00206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3403" marR="63403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403" marR="63403" marT="0" marB="0" anchor="ctr">
                        <a:blipFill rotWithShape="1">
                          <a:blip r:embed="rId2"/>
                          <a:stretch>
                            <a:fillRect l="-35091" t="-123077" r="-753" b="-1170513"/>
                          </a:stretch>
                        </a:blipFill>
                      </a:tcPr>
                    </a:tc>
                  </a:tr>
                  <a:tr h="19903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000" dirty="0">
                              <a:effectLst/>
                            </a:rPr>
                            <a:t>Hanning</a:t>
                          </a:r>
                          <a:endParaRPr lang="en-IN" sz="1000" b="1" dirty="0">
                            <a:solidFill>
                              <a:srgbClr val="00206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3403" marR="63403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403" marR="63403" marT="0" marB="0" anchor="ctr">
                        <a:blipFill rotWithShape="1">
                          <a:blip r:embed="rId2"/>
                          <a:stretch>
                            <a:fillRect l="-35091" t="-53211" r="-753" b="-179205"/>
                          </a:stretch>
                        </a:blipFill>
                      </a:tcPr>
                    </a:tc>
                  </a:tr>
                  <a:tr h="17155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000">
                              <a:effectLst/>
                            </a:rPr>
                            <a:t>Hamming</a:t>
                          </a:r>
                          <a:endParaRPr lang="en-IN" sz="1000" b="1">
                            <a:solidFill>
                              <a:srgbClr val="00206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3403" marR="63403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403" marR="63403" marT="0" marB="0" anchor="ctr">
                        <a:blipFill rotWithShape="1">
                          <a:blip r:embed="rId2"/>
                          <a:stretch>
                            <a:fillRect l="-35091" t="-178292" r="-753" b="-108541"/>
                          </a:stretch>
                        </a:blipFill>
                      </a:tcPr>
                    </a:tc>
                  </a:tr>
                  <a:tr h="7016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000">
                              <a:effectLst/>
                            </a:rPr>
                            <a:t>Blackman</a:t>
                          </a:r>
                          <a:endParaRPr lang="en-IN" sz="1000" b="1">
                            <a:solidFill>
                              <a:srgbClr val="00206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3403" marR="63403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403" marR="63403" marT="0" marB="0" anchor="ctr">
                        <a:blipFill rotWithShape="1">
                          <a:blip r:embed="rId2"/>
                          <a:stretch>
                            <a:fillRect l="-35091" t="-680000" r="-753" b="-165217"/>
                          </a:stretch>
                        </a:blipFill>
                      </a:tcPr>
                    </a:tc>
                  </a:tr>
                  <a:tr h="10957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000">
                              <a:effectLst/>
                            </a:rPr>
                            <a:t>Kaiser</a:t>
                          </a:r>
                          <a:endParaRPr lang="en-IN" sz="1000" b="1">
                            <a:solidFill>
                              <a:srgbClr val="00206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3403" marR="63403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403" marR="63403" marT="0" marB="0" anchor="ctr">
                        <a:blipFill rotWithShape="1">
                          <a:blip r:embed="rId2"/>
                          <a:stretch>
                            <a:fillRect l="-35091" t="-498333" r="-753" b="-555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2483768" y="30591"/>
            <a:ext cx="407707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Window sequences for FIR filter design</a:t>
            </a:r>
            <a:endParaRPr lang="en-IN" sz="16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73016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1250</Words>
  <Application>Microsoft Office PowerPoint</Application>
  <PresentationFormat>On-screen Show (4:3)</PresentationFormat>
  <Paragraphs>158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1_Office Theme</vt:lpstr>
      <vt:lpstr>2_Office Theme</vt:lpstr>
      <vt:lpstr>Design Of FIR Filter Design  </vt:lpstr>
      <vt:lpstr>FIR Filter design </vt:lpstr>
      <vt:lpstr>FIR filters using Windows</vt:lpstr>
      <vt:lpstr>FIR filters using Windows (contd)</vt:lpstr>
      <vt:lpstr>FIR filters using Windows (contd)</vt:lpstr>
      <vt:lpstr>FIR filters using Windows (contd)</vt:lpstr>
      <vt:lpstr>Response of Rectangular window</vt:lpstr>
      <vt:lpstr>Observation from Windows</vt:lpstr>
      <vt:lpstr>PowerPoint Presentation</vt:lpstr>
      <vt:lpstr>Time domain and frequency domain characteristics of windows</vt:lpstr>
      <vt:lpstr>PowerPoint Presentation</vt:lpstr>
      <vt:lpstr>Windows Observation</vt:lpstr>
      <vt:lpstr>Filter Observation</vt:lpstr>
      <vt:lpstr>Filter Observation</vt:lpstr>
      <vt:lpstr>Filter Observation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Rahul Karthik</cp:lastModifiedBy>
  <cp:revision>4</cp:revision>
  <dcterms:created xsi:type="dcterms:W3CDTF">2020-07-06T15:48:54Z</dcterms:created>
  <dcterms:modified xsi:type="dcterms:W3CDTF">2023-07-28T01:54:18Z</dcterms:modified>
</cp:coreProperties>
</file>