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30" r:id="rId1"/>
  </p:sldMasterIdLst>
  <p:sldIdLst>
    <p:sldId id="256" r:id="rId2"/>
    <p:sldId id="357" r:id="rId3"/>
    <p:sldId id="358" r:id="rId4"/>
    <p:sldId id="374" r:id="rId5"/>
    <p:sldId id="359" r:id="rId6"/>
    <p:sldId id="342" r:id="rId7"/>
    <p:sldId id="257" r:id="rId8"/>
    <p:sldId id="258" r:id="rId9"/>
    <p:sldId id="259" r:id="rId10"/>
    <p:sldId id="261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6" r:id="rId19"/>
    <p:sldId id="271" r:id="rId20"/>
    <p:sldId id="272" r:id="rId21"/>
    <p:sldId id="291" r:id="rId22"/>
    <p:sldId id="273" r:id="rId23"/>
    <p:sldId id="301" r:id="rId24"/>
    <p:sldId id="302" r:id="rId25"/>
    <p:sldId id="338" r:id="rId26"/>
    <p:sldId id="274" r:id="rId27"/>
    <p:sldId id="275" r:id="rId28"/>
    <p:sldId id="277" r:id="rId29"/>
    <p:sldId id="278" r:id="rId30"/>
    <p:sldId id="292" r:id="rId31"/>
    <p:sldId id="293" r:id="rId32"/>
    <p:sldId id="294" r:id="rId33"/>
    <p:sldId id="295" r:id="rId34"/>
    <p:sldId id="296" r:id="rId35"/>
    <p:sldId id="279" r:id="rId36"/>
    <p:sldId id="339" r:id="rId37"/>
    <p:sldId id="340" r:id="rId38"/>
    <p:sldId id="280" r:id="rId39"/>
    <p:sldId id="281" r:id="rId40"/>
    <p:sldId id="282" r:id="rId41"/>
    <p:sldId id="283" r:id="rId42"/>
    <p:sldId id="284" r:id="rId43"/>
    <p:sldId id="375" r:id="rId44"/>
    <p:sldId id="376" r:id="rId45"/>
    <p:sldId id="285" r:id="rId46"/>
    <p:sldId id="286" r:id="rId47"/>
    <p:sldId id="298" r:id="rId48"/>
    <p:sldId id="299" r:id="rId49"/>
    <p:sldId id="300" r:id="rId50"/>
    <p:sldId id="287" r:id="rId51"/>
    <p:sldId id="289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8" r:id="rId65"/>
    <p:sldId id="368" r:id="rId66"/>
    <p:sldId id="369" r:id="rId67"/>
    <p:sldId id="370" r:id="rId68"/>
    <p:sldId id="371" r:id="rId69"/>
    <p:sldId id="372" r:id="rId70"/>
    <p:sldId id="373" r:id="rId71"/>
    <p:sldId id="365" r:id="rId7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FF"/>
    <a:srgbClr val="9900CC"/>
    <a:srgbClr val="FF9900"/>
    <a:srgbClr val="006600"/>
    <a:srgbClr val="009900"/>
    <a:srgbClr val="CCE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87276" autoAdjust="0"/>
  </p:normalViewPr>
  <p:slideViewPr>
    <p:cSldViewPr>
      <p:cViewPr>
        <p:scale>
          <a:sx n="57" d="100"/>
          <a:sy n="57" d="100"/>
        </p:scale>
        <p:origin x="-1512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slide" Target="slides/slide62.xml" /><Relationship Id="rId68" Type="http://schemas.openxmlformats.org/officeDocument/2006/relationships/slide" Target="slides/slide67.xml" /><Relationship Id="rId76" Type="http://schemas.openxmlformats.org/officeDocument/2006/relationships/tableStyles" Target="tableStyles.xml" /><Relationship Id="rId7" Type="http://schemas.openxmlformats.org/officeDocument/2006/relationships/slide" Target="slides/slide6.xml" /><Relationship Id="rId71" Type="http://schemas.openxmlformats.org/officeDocument/2006/relationships/slide" Target="slides/slide70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9" Type="http://schemas.openxmlformats.org/officeDocument/2006/relationships/slide" Target="slides/slide28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slide" Target="slides/slide65.xml" /><Relationship Id="rId7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61" Type="http://schemas.openxmlformats.org/officeDocument/2006/relationships/slide" Target="slides/slide60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73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slide" Target="slides/slide68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72" Type="http://schemas.openxmlformats.org/officeDocument/2006/relationships/slide" Target="slides/slide71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slide" Target="slides/slide66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Relationship Id="rId70" Type="http://schemas.openxmlformats.org/officeDocument/2006/relationships/slide" Target="slides/slide69.xml" /><Relationship Id="rId7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 /><Relationship Id="rId1" Type="http://schemas.openxmlformats.org/officeDocument/2006/relationships/image" Target="../media/image1.wmf" 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 /><Relationship Id="rId2" Type="http://schemas.openxmlformats.org/officeDocument/2006/relationships/image" Target="../media/image26.wmf" /><Relationship Id="rId1" Type="http://schemas.openxmlformats.org/officeDocument/2006/relationships/image" Target="../media/image25.wmf" 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 /><Relationship Id="rId1" Type="http://schemas.openxmlformats.org/officeDocument/2006/relationships/image" Target="../media/image28.wmf" 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 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 /><Relationship Id="rId1" Type="http://schemas.openxmlformats.org/officeDocument/2006/relationships/image" Target="../media/image32.wmf" 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 /><Relationship Id="rId1" Type="http://schemas.openxmlformats.org/officeDocument/2006/relationships/image" Target="../media/image36.wmf" 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 /><Relationship Id="rId2" Type="http://schemas.openxmlformats.org/officeDocument/2006/relationships/image" Target="../media/image39.wmf" /><Relationship Id="rId1" Type="http://schemas.openxmlformats.org/officeDocument/2006/relationships/image" Target="../media/image38.wmf" /><Relationship Id="rId4" Type="http://schemas.openxmlformats.org/officeDocument/2006/relationships/image" Target="../media/image41.wmf" 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 /><Relationship Id="rId2" Type="http://schemas.openxmlformats.org/officeDocument/2006/relationships/image" Target="../media/image42.wmf" /><Relationship Id="rId1" Type="http://schemas.openxmlformats.org/officeDocument/2006/relationships/image" Target="../media/image39.wmf" /><Relationship Id="rId5" Type="http://schemas.openxmlformats.org/officeDocument/2006/relationships/image" Target="../media/image45.wmf" /><Relationship Id="rId4" Type="http://schemas.openxmlformats.org/officeDocument/2006/relationships/image" Target="../media/image44.wmf" 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 /><Relationship Id="rId2" Type="http://schemas.openxmlformats.org/officeDocument/2006/relationships/image" Target="../media/image44.wmf" /><Relationship Id="rId1" Type="http://schemas.openxmlformats.org/officeDocument/2006/relationships/image" Target="../media/image42.wmf" /><Relationship Id="rId4" Type="http://schemas.openxmlformats.org/officeDocument/2006/relationships/image" Target="../media/image47.wmf" 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 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 /><Relationship Id="rId2" Type="http://schemas.openxmlformats.org/officeDocument/2006/relationships/image" Target="../media/image51.wmf" /><Relationship Id="rId1" Type="http://schemas.openxmlformats.org/officeDocument/2006/relationships/image" Target="../media/image50.wmf" 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 /><Relationship Id="rId1" Type="http://schemas.openxmlformats.org/officeDocument/2006/relationships/image" Target="../media/image3.wmf" 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 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 /><Relationship Id="rId2" Type="http://schemas.openxmlformats.org/officeDocument/2006/relationships/image" Target="../media/image57.wmf" /><Relationship Id="rId1" Type="http://schemas.openxmlformats.org/officeDocument/2006/relationships/image" Target="../media/image56.wmf" 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 /><Relationship Id="rId2" Type="http://schemas.openxmlformats.org/officeDocument/2006/relationships/image" Target="../media/image60.wmf" /><Relationship Id="rId1" Type="http://schemas.openxmlformats.org/officeDocument/2006/relationships/image" Target="../media/image59.wmf" 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 /><Relationship Id="rId1" Type="http://schemas.openxmlformats.org/officeDocument/2006/relationships/image" Target="../media/image62.wmf" 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 /><Relationship Id="rId2" Type="http://schemas.openxmlformats.org/officeDocument/2006/relationships/image" Target="../media/image71.wmf" /><Relationship Id="rId1" Type="http://schemas.openxmlformats.org/officeDocument/2006/relationships/image" Target="../media/image70.wmf" 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 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 /><Relationship Id="rId3" Type="http://schemas.openxmlformats.org/officeDocument/2006/relationships/image" Target="../media/image75.emf" /><Relationship Id="rId7" Type="http://schemas.openxmlformats.org/officeDocument/2006/relationships/image" Target="../media/image71.wmf" /><Relationship Id="rId2" Type="http://schemas.openxmlformats.org/officeDocument/2006/relationships/image" Target="../media/image74.wmf" /><Relationship Id="rId1" Type="http://schemas.openxmlformats.org/officeDocument/2006/relationships/image" Target="../media/image70.wmf" /><Relationship Id="rId6" Type="http://schemas.openxmlformats.org/officeDocument/2006/relationships/image" Target="../media/image78.emf" /><Relationship Id="rId5" Type="http://schemas.openxmlformats.org/officeDocument/2006/relationships/image" Target="../media/image77.emf" /><Relationship Id="rId10" Type="http://schemas.openxmlformats.org/officeDocument/2006/relationships/image" Target="../media/image81.emf" /><Relationship Id="rId4" Type="http://schemas.openxmlformats.org/officeDocument/2006/relationships/image" Target="../media/image76.wmf" /><Relationship Id="rId9" Type="http://schemas.openxmlformats.org/officeDocument/2006/relationships/image" Target="../media/image80.emf" 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 /><Relationship Id="rId2" Type="http://schemas.openxmlformats.org/officeDocument/2006/relationships/image" Target="../media/image70.wmf" /><Relationship Id="rId1" Type="http://schemas.openxmlformats.org/officeDocument/2006/relationships/image" Target="../media/image33.wmf" /><Relationship Id="rId4" Type="http://schemas.openxmlformats.org/officeDocument/2006/relationships/image" Target="../media/image85.emf" 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 /><Relationship Id="rId2" Type="http://schemas.openxmlformats.org/officeDocument/2006/relationships/image" Target="../media/image70.wmf" /><Relationship Id="rId1" Type="http://schemas.openxmlformats.org/officeDocument/2006/relationships/image" Target="../media/image86.wmf" /><Relationship Id="rId4" Type="http://schemas.openxmlformats.org/officeDocument/2006/relationships/image" Target="../media/image88.wmf" 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 /><Relationship Id="rId2" Type="http://schemas.openxmlformats.org/officeDocument/2006/relationships/image" Target="../media/image90.wmf" /><Relationship Id="rId1" Type="http://schemas.openxmlformats.org/officeDocument/2006/relationships/image" Target="../media/image89.wmf" /><Relationship Id="rId5" Type="http://schemas.openxmlformats.org/officeDocument/2006/relationships/image" Target="../media/image92.wmf" /><Relationship Id="rId4" Type="http://schemas.openxmlformats.org/officeDocument/2006/relationships/image" Target="../media/image91.wmf" 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 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 /><Relationship Id="rId2" Type="http://schemas.openxmlformats.org/officeDocument/2006/relationships/image" Target="../media/image89.wmf" /><Relationship Id="rId1" Type="http://schemas.openxmlformats.org/officeDocument/2006/relationships/image" Target="../media/image93.wmf" /><Relationship Id="rId6" Type="http://schemas.openxmlformats.org/officeDocument/2006/relationships/image" Target="../media/image97.wmf" /><Relationship Id="rId5" Type="http://schemas.openxmlformats.org/officeDocument/2006/relationships/image" Target="../media/image96.wmf" /><Relationship Id="rId4" Type="http://schemas.openxmlformats.org/officeDocument/2006/relationships/image" Target="../media/image95.wmf" 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 /><Relationship Id="rId1" Type="http://schemas.openxmlformats.org/officeDocument/2006/relationships/image" Target="../media/image33.wmf" 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 /><Relationship Id="rId2" Type="http://schemas.openxmlformats.org/officeDocument/2006/relationships/image" Target="../media/image100.wmf" /><Relationship Id="rId1" Type="http://schemas.openxmlformats.org/officeDocument/2006/relationships/image" Target="../media/image99.wmf" 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 /><Relationship Id="rId2" Type="http://schemas.openxmlformats.org/officeDocument/2006/relationships/image" Target="../media/image103.wmf" /><Relationship Id="rId1" Type="http://schemas.openxmlformats.org/officeDocument/2006/relationships/image" Target="../media/image102.wmf" 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 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 /><Relationship Id="rId2" Type="http://schemas.openxmlformats.org/officeDocument/2006/relationships/image" Target="../media/image107.emf" /><Relationship Id="rId1" Type="http://schemas.openxmlformats.org/officeDocument/2006/relationships/image" Target="../media/image106.emf" /><Relationship Id="rId6" Type="http://schemas.openxmlformats.org/officeDocument/2006/relationships/image" Target="../media/image111.wmf" /><Relationship Id="rId5" Type="http://schemas.openxmlformats.org/officeDocument/2006/relationships/image" Target="../media/image110.wmf" /><Relationship Id="rId4" Type="http://schemas.openxmlformats.org/officeDocument/2006/relationships/image" Target="../media/image109.emf" 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wmf" /><Relationship Id="rId1" Type="http://schemas.openxmlformats.org/officeDocument/2006/relationships/image" Target="../media/image112.emf" 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 /><Relationship Id="rId2" Type="http://schemas.openxmlformats.org/officeDocument/2006/relationships/image" Target="../media/image114.emf" /><Relationship Id="rId1" Type="http://schemas.openxmlformats.org/officeDocument/2006/relationships/image" Target="../media/image70.wmf" /><Relationship Id="rId5" Type="http://schemas.openxmlformats.org/officeDocument/2006/relationships/image" Target="../media/image116.wmf" /><Relationship Id="rId4" Type="http://schemas.openxmlformats.org/officeDocument/2006/relationships/image" Target="../media/image115.wmf" 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 /><Relationship Id="rId2" Type="http://schemas.openxmlformats.org/officeDocument/2006/relationships/image" Target="../media/image118.wmf" /><Relationship Id="rId1" Type="http://schemas.openxmlformats.org/officeDocument/2006/relationships/image" Target="../media/image117.wmf" 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 /><Relationship Id="rId2" Type="http://schemas.openxmlformats.org/officeDocument/2006/relationships/image" Target="../media/image121.wmf" /><Relationship Id="rId1" Type="http://schemas.openxmlformats.org/officeDocument/2006/relationships/image" Target="../media/image120.wmf" 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 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wmf" 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 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 /><Relationship Id="rId2" Type="http://schemas.openxmlformats.org/officeDocument/2006/relationships/image" Target="../media/image12.wmf" /><Relationship Id="rId1" Type="http://schemas.openxmlformats.org/officeDocument/2006/relationships/image" Target="../media/image11.wmf" /><Relationship Id="rId4" Type="http://schemas.openxmlformats.org/officeDocument/2006/relationships/image" Target="../media/image14.wmf" 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 /><Relationship Id="rId2" Type="http://schemas.openxmlformats.org/officeDocument/2006/relationships/image" Target="../media/image15.wmf" /><Relationship Id="rId1" Type="http://schemas.openxmlformats.org/officeDocument/2006/relationships/image" Target="../media/image13.wmf" /><Relationship Id="rId4" Type="http://schemas.openxmlformats.org/officeDocument/2006/relationships/image" Target="../media/image16.wmf" 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 /><Relationship Id="rId2" Type="http://schemas.openxmlformats.org/officeDocument/2006/relationships/image" Target="../media/image18.wmf" /><Relationship Id="rId1" Type="http://schemas.openxmlformats.org/officeDocument/2006/relationships/image" Target="../media/image17.wmf" /><Relationship Id="rId5" Type="http://schemas.openxmlformats.org/officeDocument/2006/relationships/image" Target="../media/image21.wmf" /><Relationship Id="rId4" Type="http://schemas.openxmlformats.org/officeDocument/2006/relationships/image" Target="../media/image20.wmf" 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 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 /><Relationship Id="rId1" Type="http://schemas.openxmlformats.org/officeDocument/2006/relationships/image" Target="../media/image23.wmf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0BA22-8734-5CB8-7552-DE66659B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03B40-B93D-456C-B30A-2232C0AB6430}" type="datetimeFigureOut">
              <a:rPr lang="en-IN"/>
              <a:pPr>
                <a:defRPr/>
              </a:pPr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C2646-A058-1534-11FE-C8D7A140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2001, S. K. Mitra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B85B2-2582-644A-0A0C-1D222218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71581-8AB9-46E2-850B-03273A746694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4472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EFBF5-319F-176A-7912-5E80729B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EB82D-5BDC-46B0-9D71-80C348917D2F}" type="datetimeFigureOut">
              <a:rPr lang="en-IN"/>
              <a:pPr>
                <a:defRPr/>
              </a:pPr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5D57C-6569-401C-A867-AE569C4F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2001, S. K. Mitra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7CFAF-883C-0392-F3A5-88F9201E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72211-712F-49BD-B284-5A680A81E325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01806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95129-9A90-634D-E50F-E4A05736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72332-AE82-4062-BE43-75D9DEB43BE6}" type="datetimeFigureOut">
              <a:rPr lang="en-IN"/>
              <a:pPr>
                <a:defRPr/>
              </a:pPr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94FE1-27E1-88F5-BD2C-58EB0B64B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2001, S. K. Mitra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5FCB8-E45A-8BE8-6901-05F08676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39CEBF-E0CB-4622-A09D-C6AF29C01C48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4976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1A103-207B-D46B-FD46-32DB37BD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6A814-FEC5-456E-879A-32C2E3D7D335}" type="datetimeFigureOut">
              <a:rPr lang="en-IN"/>
              <a:pPr>
                <a:defRPr/>
              </a:pPr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F0578-CC02-BFE3-E003-8FD470B8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2001, S. K. Mitra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4CF48-55B3-05D3-8B6D-C4C52AED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8F8B1-3692-4BE0-A8C2-AA7CAACDD67B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11782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33670-BB9D-7888-EC65-FA2B90BC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A016F-2C10-4C00-9111-E5499609D006}" type="datetimeFigureOut">
              <a:rPr lang="en-IN"/>
              <a:pPr>
                <a:defRPr/>
              </a:pPr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A8AF8-B83E-6E7D-641F-751F7D2F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2001, S. K. Mitra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76E49-F010-BAB6-6F8C-9F9D4BF0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6B5DA-4154-47C1-AD15-0645DEA422E4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4284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1020C-8EC3-5024-AC65-AA18950F2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85606-CE33-4A30-9C82-849209BA635A}" type="datetimeFigureOut">
              <a:rPr lang="en-IN"/>
              <a:pPr>
                <a:defRPr/>
              </a:pPr>
              <a:t>28-07-2023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12522-C275-A33B-C32F-BA7865B4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2001, S. K. Mitra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687D0-DA58-2B7C-5164-D1BE0F49B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5E77E-FCF4-46B0-8845-E5E2D0E1D1F0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60086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F44115-E97E-3061-DE19-11E51536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8EB03-A5EB-415E-B770-B95CCBAC5228}" type="datetimeFigureOut">
              <a:rPr lang="en-IN"/>
              <a:pPr>
                <a:defRPr/>
              </a:pPr>
              <a:t>28-07-2023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78EA3-B7D8-A41D-BC10-899CF855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2001, S. K. Mitra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F865D-F316-0111-4D9A-D5F7538F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FFFE6D-F746-43AE-9A9E-46DC21245F87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71228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6B217-5936-7E77-90FC-F666782F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B371D-A6AC-431A-B862-DB3052DDC581}" type="datetimeFigureOut">
              <a:rPr lang="en-IN"/>
              <a:pPr>
                <a:defRPr/>
              </a:pPr>
              <a:t>28-07-2023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571C3-F863-286F-13B4-A9DB6FCE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2001, S. K. Mitra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05A62-2D95-6739-8FA1-8B4EF787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7B4FF9-62C1-4FE5-90B6-52B5F968967E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8370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FDD31-5EFE-F9AE-14B1-9505AE901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499D0-4683-405C-A105-C8673F27A330}" type="datetimeFigureOut">
              <a:rPr lang="en-IN"/>
              <a:pPr>
                <a:defRPr/>
              </a:pPr>
              <a:t>28-07-2023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43F50-2220-9DC7-456A-1D517CA4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2001, S. K. Mitra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BB265-F53D-6F3E-EBF2-1F2CDB9D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006466-936A-4664-8CAD-ECFF90B41455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0422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C8745-723A-2898-791E-56C72E629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8FAA9-A963-4A05-9AF2-ABD5EA0B8E97}" type="datetimeFigureOut">
              <a:rPr lang="en-IN"/>
              <a:pPr>
                <a:defRPr/>
              </a:pPr>
              <a:t>28-07-2023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F7607-D23C-3D5E-0ECA-54764ED67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2001, S. K. Mitra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98352-2F01-08FC-4DBA-E0C95F887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985B5A-91EB-477C-A435-6EA33E13513E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78248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DC33B-C583-B14B-F176-8359A62C6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8693A-9314-4D63-91D0-EE30983F1DF8}" type="datetimeFigureOut">
              <a:rPr lang="en-IN"/>
              <a:pPr>
                <a:defRPr/>
              </a:pPr>
              <a:t>28-07-2023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0AC9E-6CAC-E1B7-FF32-8432DC83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2001, S. K. Mitra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4CA52-A9D8-7B82-F151-31571DCA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6C290C-E2F7-4EA5-87D4-D103DB0C7E4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876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3C24182-6347-2913-AE74-429F605B966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18CFB7C-AF66-FE37-A859-601DE5157D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7B67C-4E21-45F0-92B0-E8ADBC9BD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90DAAE3-54EF-4B53-AAD2-1E0C727C517C}" type="datetimeFigureOut">
              <a:rPr lang="en-IN"/>
              <a:pPr>
                <a:defRPr/>
              </a:pPr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5C197-355B-4989-2167-84C6C160A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© 2001, S. K. Mitra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865AE-ED36-BE15-6BE2-9C41BA5BD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72963A5-2373-442E-973E-D6D5BF7816E3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3.vml" /><Relationship Id="rId4" Type="http://schemas.openxmlformats.org/officeDocument/2006/relationships/image" Target="../media/image7.wmf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4.vml" /><Relationship Id="rId4" Type="http://schemas.openxmlformats.org/officeDocument/2006/relationships/image" Target="../media/image10.wmf" 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 /><Relationship Id="rId3" Type="http://schemas.openxmlformats.org/officeDocument/2006/relationships/oleObject" Target="../embeddings/oleObject7.bin" /><Relationship Id="rId7" Type="http://schemas.openxmlformats.org/officeDocument/2006/relationships/oleObject" Target="../embeddings/oleObject9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5.vml" /><Relationship Id="rId6" Type="http://schemas.openxmlformats.org/officeDocument/2006/relationships/image" Target="../media/image12.wmf" /><Relationship Id="rId5" Type="http://schemas.openxmlformats.org/officeDocument/2006/relationships/oleObject" Target="../embeddings/oleObject8.bin" /><Relationship Id="rId10" Type="http://schemas.openxmlformats.org/officeDocument/2006/relationships/image" Target="../media/image14.wmf" /><Relationship Id="rId4" Type="http://schemas.openxmlformats.org/officeDocument/2006/relationships/image" Target="../media/image11.wmf" /><Relationship Id="rId9" Type="http://schemas.openxmlformats.org/officeDocument/2006/relationships/oleObject" Target="../embeddings/oleObject10.bin" 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 /><Relationship Id="rId3" Type="http://schemas.openxmlformats.org/officeDocument/2006/relationships/oleObject" Target="../embeddings/oleObject11.bin" /><Relationship Id="rId7" Type="http://schemas.openxmlformats.org/officeDocument/2006/relationships/oleObject" Target="../embeddings/oleObject13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6.vml" /><Relationship Id="rId6" Type="http://schemas.openxmlformats.org/officeDocument/2006/relationships/image" Target="../media/image15.wmf" /><Relationship Id="rId5" Type="http://schemas.openxmlformats.org/officeDocument/2006/relationships/oleObject" Target="../embeddings/oleObject12.bin" /><Relationship Id="rId10" Type="http://schemas.openxmlformats.org/officeDocument/2006/relationships/image" Target="../media/image16.wmf" /><Relationship Id="rId4" Type="http://schemas.openxmlformats.org/officeDocument/2006/relationships/image" Target="../media/image13.wmf" /><Relationship Id="rId9" Type="http://schemas.openxmlformats.org/officeDocument/2006/relationships/oleObject" Target="../embeddings/oleObject14.bin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 /><Relationship Id="rId3" Type="http://schemas.openxmlformats.org/officeDocument/2006/relationships/oleObject" Target="../embeddings/oleObject15.bin" /><Relationship Id="rId7" Type="http://schemas.openxmlformats.org/officeDocument/2006/relationships/oleObject" Target="../embeddings/oleObject17.bin" /><Relationship Id="rId12" Type="http://schemas.openxmlformats.org/officeDocument/2006/relationships/image" Target="../media/image21.wmf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7.vml" /><Relationship Id="rId6" Type="http://schemas.openxmlformats.org/officeDocument/2006/relationships/image" Target="../media/image18.wmf" /><Relationship Id="rId11" Type="http://schemas.openxmlformats.org/officeDocument/2006/relationships/oleObject" Target="../embeddings/oleObject19.bin" /><Relationship Id="rId5" Type="http://schemas.openxmlformats.org/officeDocument/2006/relationships/oleObject" Target="../embeddings/oleObject16.bin" /><Relationship Id="rId10" Type="http://schemas.openxmlformats.org/officeDocument/2006/relationships/image" Target="../media/image20.wmf" /><Relationship Id="rId4" Type="http://schemas.openxmlformats.org/officeDocument/2006/relationships/image" Target="../media/image17.wmf" /><Relationship Id="rId9" Type="http://schemas.openxmlformats.org/officeDocument/2006/relationships/oleObject" Target="../embeddings/oleObject18.bin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8.vml" /><Relationship Id="rId4" Type="http://schemas.openxmlformats.org/officeDocument/2006/relationships/image" Target="../media/image22.wmf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9.vml" /><Relationship Id="rId6" Type="http://schemas.openxmlformats.org/officeDocument/2006/relationships/image" Target="../media/image24.wmf" /><Relationship Id="rId5" Type="http://schemas.openxmlformats.org/officeDocument/2006/relationships/oleObject" Target="../embeddings/oleObject22.bin" /><Relationship Id="rId4" Type="http://schemas.openxmlformats.org/officeDocument/2006/relationships/image" Target="../media/image23.wmf" 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 /><Relationship Id="rId3" Type="http://schemas.openxmlformats.org/officeDocument/2006/relationships/oleObject" Target="../embeddings/oleObject23.bin" /><Relationship Id="rId7" Type="http://schemas.openxmlformats.org/officeDocument/2006/relationships/oleObject" Target="../embeddings/oleObject25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0.vml" /><Relationship Id="rId6" Type="http://schemas.openxmlformats.org/officeDocument/2006/relationships/image" Target="../media/image26.wmf" /><Relationship Id="rId5" Type="http://schemas.openxmlformats.org/officeDocument/2006/relationships/oleObject" Target="../embeddings/oleObject24.bin" /><Relationship Id="rId4" Type="http://schemas.openxmlformats.org/officeDocument/2006/relationships/image" Target="../media/image25.wmf" 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 /><Relationship Id="rId3" Type="http://schemas.openxmlformats.org/officeDocument/2006/relationships/oleObject" Target="../embeddings/oleObject26.bin" /><Relationship Id="rId7" Type="http://schemas.openxmlformats.org/officeDocument/2006/relationships/image" Target="../media/image30.png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1.vml" /><Relationship Id="rId6" Type="http://schemas.openxmlformats.org/officeDocument/2006/relationships/image" Target="../media/image29.wmf" /><Relationship Id="rId5" Type="http://schemas.openxmlformats.org/officeDocument/2006/relationships/oleObject" Target="../embeddings/oleObject27.bin" /><Relationship Id="rId4" Type="http://schemas.openxmlformats.org/officeDocument/2006/relationships/image" Target="../media/image28.wmf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2.vml" /><Relationship Id="rId4" Type="http://schemas.openxmlformats.org/officeDocument/2006/relationships/image" Target="../media/image28.wmf" 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 /><Relationship Id="rId3" Type="http://schemas.openxmlformats.org/officeDocument/2006/relationships/oleObject" Target="../embeddings/oleObject29.bin" /><Relationship Id="rId7" Type="http://schemas.openxmlformats.org/officeDocument/2006/relationships/image" Target="../media/image33.wmf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3.vml" /><Relationship Id="rId6" Type="http://schemas.openxmlformats.org/officeDocument/2006/relationships/oleObject" Target="../embeddings/oleObject31.bin" /><Relationship Id="rId5" Type="http://schemas.openxmlformats.org/officeDocument/2006/relationships/oleObject" Target="../embeddings/oleObject30.bin" /><Relationship Id="rId4" Type="http://schemas.openxmlformats.org/officeDocument/2006/relationships/image" Target="../media/image32.wmf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 /><Relationship Id="rId2" Type="http://schemas.openxmlformats.org/officeDocument/2006/relationships/image" Target="../media/image34.wmf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4.vml" /><Relationship Id="rId6" Type="http://schemas.openxmlformats.org/officeDocument/2006/relationships/image" Target="../media/image37.wmf" /><Relationship Id="rId5" Type="http://schemas.openxmlformats.org/officeDocument/2006/relationships/oleObject" Target="../embeddings/oleObject34.bin" /><Relationship Id="rId4" Type="http://schemas.openxmlformats.org/officeDocument/2006/relationships/image" Target="../media/image36.wmf" 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 /><Relationship Id="rId3" Type="http://schemas.openxmlformats.org/officeDocument/2006/relationships/oleObject" Target="../embeddings/oleObject35.bin" /><Relationship Id="rId7" Type="http://schemas.openxmlformats.org/officeDocument/2006/relationships/oleObject" Target="../embeddings/oleObject37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5.vml" /><Relationship Id="rId6" Type="http://schemas.openxmlformats.org/officeDocument/2006/relationships/image" Target="../media/image39.wmf" /><Relationship Id="rId5" Type="http://schemas.openxmlformats.org/officeDocument/2006/relationships/oleObject" Target="../embeddings/oleObject36.bin" /><Relationship Id="rId10" Type="http://schemas.openxmlformats.org/officeDocument/2006/relationships/image" Target="../media/image41.wmf" /><Relationship Id="rId4" Type="http://schemas.openxmlformats.org/officeDocument/2006/relationships/image" Target="../media/image38.wmf" /><Relationship Id="rId9" Type="http://schemas.openxmlformats.org/officeDocument/2006/relationships/oleObject" Target="../embeddings/oleObject38.bin" 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 /><Relationship Id="rId3" Type="http://schemas.openxmlformats.org/officeDocument/2006/relationships/oleObject" Target="../embeddings/oleObject39.bin" /><Relationship Id="rId7" Type="http://schemas.openxmlformats.org/officeDocument/2006/relationships/oleObject" Target="../embeddings/oleObject41.bin" /><Relationship Id="rId12" Type="http://schemas.openxmlformats.org/officeDocument/2006/relationships/image" Target="../media/image45.wmf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6.vml" /><Relationship Id="rId6" Type="http://schemas.openxmlformats.org/officeDocument/2006/relationships/image" Target="../media/image42.wmf" /><Relationship Id="rId11" Type="http://schemas.openxmlformats.org/officeDocument/2006/relationships/oleObject" Target="../embeddings/oleObject43.bin" /><Relationship Id="rId5" Type="http://schemas.openxmlformats.org/officeDocument/2006/relationships/oleObject" Target="../embeddings/oleObject40.bin" /><Relationship Id="rId10" Type="http://schemas.openxmlformats.org/officeDocument/2006/relationships/image" Target="../media/image44.wmf" /><Relationship Id="rId4" Type="http://schemas.openxmlformats.org/officeDocument/2006/relationships/image" Target="../media/image39.wmf" /><Relationship Id="rId9" Type="http://schemas.openxmlformats.org/officeDocument/2006/relationships/oleObject" Target="../embeddings/oleObject42.bin" 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 /><Relationship Id="rId3" Type="http://schemas.openxmlformats.org/officeDocument/2006/relationships/oleObject" Target="../embeddings/oleObject44.bin" /><Relationship Id="rId7" Type="http://schemas.openxmlformats.org/officeDocument/2006/relationships/oleObject" Target="../embeddings/oleObject46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7.vml" /><Relationship Id="rId6" Type="http://schemas.openxmlformats.org/officeDocument/2006/relationships/image" Target="../media/image44.wmf" /><Relationship Id="rId5" Type="http://schemas.openxmlformats.org/officeDocument/2006/relationships/oleObject" Target="../embeddings/oleObject45.bin" /><Relationship Id="rId10" Type="http://schemas.openxmlformats.org/officeDocument/2006/relationships/image" Target="../media/image47.wmf" /><Relationship Id="rId4" Type="http://schemas.openxmlformats.org/officeDocument/2006/relationships/image" Target="../media/image42.wmf" /><Relationship Id="rId9" Type="http://schemas.openxmlformats.org/officeDocument/2006/relationships/oleObject" Target="../embeddings/oleObject47.bin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8.vml" /><Relationship Id="rId5" Type="http://schemas.openxmlformats.org/officeDocument/2006/relationships/image" Target="../media/image49.png" /><Relationship Id="rId4" Type="http://schemas.openxmlformats.org/officeDocument/2006/relationships/image" Target="../media/image48.wmf" 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 /><Relationship Id="rId3" Type="http://schemas.openxmlformats.org/officeDocument/2006/relationships/oleObject" Target="../embeddings/oleObject49.bin" /><Relationship Id="rId7" Type="http://schemas.openxmlformats.org/officeDocument/2006/relationships/oleObject" Target="../embeddings/oleObject51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9.vml" /><Relationship Id="rId6" Type="http://schemas.openxmlformats.org/officeDocument/2006/relationships/image" Target="../media/image51.wmf" /><Relationship Id="rId5" Type="http://schemas.openxmlformats.org/officeDocument/2006/relationships/oleObject" Target="../embeddings/oleObject50.bin" /><Relationship Id="rId4" Type="http://schemas.openxmlformats.org/officeDocument/2006/relationships/image" Target="../media/image50.wmf" /><Relationship Id="rId9" Type="http://schemas.openxmlformats.org/officeDocument/2006/relationships/image" Target="../media/image53.png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0.vml" /><Relationship Id="rId5" Type="http://schemas.openxmlformats.org/officeDocument/2006/relationships/image" Target="../media/image55.png" /><Relationship Id="rId4" Type="http://schemas.openxmlformats.org/officeDocument/2006/relationships/image" Target="../media/image54.wmf" 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 /><Relationship Id="rId3" Type="http://schemas.openxmlformats.org/officeDocument/2006/relationships/oleObject" Target="../embeddings/oleObject53.bin" /><Relationship Id="rId7" Type="http://schemas.openxmlformats.org/officeDocument/2006/relationships/oleObject" Target="../embeddings/oleObject55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1.vml" /><Relationship Id="rId6" Type="http://schemas.openxmlformats.org/officeDocument/2006/relationships/image" Target="../media/image57.wmf" /><Relationship Id="rId5" Type="http://schemas.openxmlformats.org/officeDocument/2006/relationships/oleObject" Target="../embeddings/oleObject54.bin" /><Relationship Id="rId4" Type="http://schemas.openxmlformats.org/officeDocument/2006/relationships/image" Target="../media/image56.wmf" 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 /><Relationship Id="rId3" Type="http://schemas.openxmlformats.org/officeDocument/2006/relationships/oleObject" Target="../embeddings/oleObject56.bin" /><Relationship Id="rId7" Type="http://schemas.openxmlformats.org/officeDocument/2006/relationships/oleObject" Target="../embeddings/oleObject58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2.vml" /><Relationship Id="rId6" Type="http://schemas.openxmlformats.org/officeDocument/2006/relationships/image" Target="../media/image60.wmf" /><Relationship Id="rId5" Type="http://schemas.openxmlformats.org/officeDocument/2006/relationships/oleObject" Target="../embeddings/oleObject57.bin" /><Relationship Id="rId4" Type="http://schemas.openxmlformats.org/officeDocument/2006/relationships/image" Target="../media/image59.wmf" 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 /><Relationship Id="rId3" Type="http://schemas.openxmlformats.org/officeDocument/2006/relationships/oleObject" Target="../embeddings/oleObject59.bin" /><Relationship Id="rId7" Type="http://schemas.openxmlformats.org/officeDocument/2006/relationships/image" Target="../media/image64.png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3.vml" /><Relationship Id="rId6" Type="http://schemas.openxmlformats.org/officeDocument/2006/relationships/image" Target="../media/image63.wmf" /><Relationship Id="rId5" Type="http://schemas.openxmlformats.org/officeDocument/2006/relationships/oleObject" Target="../embeddings/oleObject60.bin" /><Relationship Id="rId4" Type="http://schemas.openxmlformats.org/officeDocument/2006/relationships/image" Target="../media/image62.wmf" 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 /><Relationship Id="rId2" Type="http://schemas.openxmlformats.org/officeDocument/2006/relationships/image" Target="../media/image66.png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 /><Relationship Id="rId2" Type="http://schemas.openxmlformats.org/officeDocument/2006/relationships/image" Target="../media/image68.png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 /><Relationship Id="rId3" Type="http://schemas.openxmlformats.org/officeDocument/2006/relationships/oleObject" Target="../embeddings/oleObject61.bin" /><Relationship Id="rId7" Type="http://schemas.openxmlformats.org/officeDocument/2006/relationships/oleObject" Target="../embeddings/oleObject63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4.vml" /><Relationship Id="rId6" Type="http://schemas.openxmlformats.org/officeDocument/2006/relationships/image" Target="../media/image71.wmf" /><Relationship Id="rId5" Type="http://schemas.openxmlformats.org/officeDocument/2006/relationships/oleObject" Target="../embeddings/oleObject62.bin" /><Relationship Id="rId4" Type="http://schemas.openxmlformats.org/officeDocument/2006/relationships/image" Target="../media/image70.wmf" /><Relationship Id="rId9" Type="http://schemas.openxmlformats.org/officeDocument/2006/relationships/image" Target="../media/image72.wmf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5.vml" /><Relationship Id="rId4" Type="http://schemas.openxmlformats.org/officeDocument/2006/relationships/image" Target="../media/image73.wmf" 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 /><Relationship Id="rId13" Type="http://schemas.openxmlformats.org/officeDocument/2006/relationships/image" Target="../media/image77.emf" /><Relationship Id="rId18" Type="http://schemas.openxmlformats.org/officeDocument/2006/relationships/image" Target="../media/image71.wmf" /><Relationship Id="rId26" Type="http://schemas.openxmlformats.org/officeDocument/2006/relationships/image" Target="../media/image81.emf" /><Relationship Id="rId3" Type="http://schemas.openxmlformats.org/officeDocument/2006/relationships/oleObject" Target="../embeddings/oleObject66.bin" /><Relationship Id="rId21" Type="http://schemas.openxmlformats.org/officeDocument/2006/relationships/oleObject" Target="../embeddings/oleObject76.bin" /><Relationship Id="rId7" Type="http://schemas.openxmlformats.org/officeDocument/2006/relationships/oleObject" Target="../embeddings/oleObject68.bin" /><Relationship Id="rId12" Type="http://schemas.openxmlformats.org/officeDocument/2006/relationships/oleObject" Target="../embeddings/oleObject71.bin" /><Relationship Id="rId17" Type="http://schemas.openxmlformats.org/officeDocument/2006/relationships/oleObject" Target="../embeddings/oleObject74.bin" /><Relationship Id="rId25" Type="http://schemas.openxmlformats.org/officeDocument/2006/relationships/oleObject" Target="../embeddings/oleObject79.bin" /><Relationship Id="rId2" Type="http://schemas.openxmlformats.org/officeDocument/2006/relationships/slideLayout" Target="../slideLayouts/slideLayout2.xml" /><Relationship Id="rId16" Type="http://schemas.openxmlformats.org/officeDocument/2006/relationships/oleObject" Target="../embeddings/oleObject73.bin" /><Relationship Id="rId20" Type="http://schemas.openxmlformats.org/officeDocument/2006/relationships/image" Target="../media/image79.emf" /><Relationship Id="rId1" Type="http://schemas.openxmlformats.org/officeDocument/2006/relationships/vmlDrawing" Target="../drawings/vmlDrawing26.vml" /><Relationship Id="rId6" Type="http://schemas.openxmlformats.org/officeDocument/2006/relationships/image" Target="../media/image74.wmf" /><Relationship Id="rId11" Type="http://schemas.openxmlformats.org/officeDocument/2006/relationships/image" Target="../media/image76.wmf" /><Relationship Id="rId24" Type="http://schemas.openxmlformats.org/officeDocument/2006/relationships/oleObject" Target="../embeddings/oleObject78.bin" /><Relationship Id="rId5" Type="http://schemas.openxmlformats.org/officeDocument/2006/relationships/oleObject" Target="../embeddings/oleObject67.bin" /><Relationship Id="rId15" Type="http://schemas.openxmlformats.org/officeDocument/2006/relationships/image" Target="../media/image78.emf" /><Relationship Id="rId23" Type="http://schemas.openxmlformats.org/officeDocument/2006/relationships/image" Target="../media/image80.emf" /><Relationship Id="rId10" Type="http://schemas.openxmlformats.org/officeDocument/2006/relationships/oleObject" Target="../embeddings/oleObject70.bin" /><Relationship Id="rId19" Type="http://schemas.openxmlformats.org/officeDocument/2006/relationships/oleObject" Target="../embeddings/oleObject75.bin" /><Relationship Id="rId4" Type="http://schemas.openxmlformats.org/officeDocument/2006/relationships/image" Target="../media/image70.wmf" /><Relationship Id="rId9" Type="http://schemas.openxmlformats.org/officeDocument/2006/relationships/oleObject" Target="../embeddings/oleObject69.bin" /><Relationship Id="rId14" Type="http://schemas.openxmlformats.org/officeDocument/2006/relationships/oleObject" Target="../embeddings/oleObject72.bin" /><Relationship Id="rId22" Type="http://schemas.openxmlformats.org/officeDocument/2006/relationships/oleObject" Target="../embeddings/oleObject77.bin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 /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 /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 /><Relationship Id="rId3" Type="http://schemas.openxmlformats.org/officeDocument/2006/relationships/oleObject" Target="../embeddings/oleObject80.bin" /><Relationship Id="rId7" Type="http://schemas.openxmlformats.org/officeDocument/2006/relationships/oleObject" Target="../embeddings/oleObject82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7.vml" /><Relationship Id="rId6" Type="http://schemas.openxmlformats.org/officeDocument/2006/relationships/image" Target="../media/image70.wmf" /><Relationship Id="rId11" Type="http://schemas.openxmlformats.org/officeDocument/2006/relationships/oleObject" Target="../embeddings/oleObject84.bin" /><Relationship Id="rId5" Type="http://schemas.openxmlformats.org/officeDocument/2006/relationships/oleObject" Target="../embeddings/oleObject81.bin" /><Relationship Id="rId10" Type="http://schemas.openxmlformats.org/officeDocument/2006/relationships/image" Target="../media/image85.emf" /><Relationship Id="rId4" Type="http://schemas.openxmlformats.org/officeDocument/2006/relationships/image" Target="../media/image33.wmf" /><Relationship Id="rId9" Type="http://schemas.openxmlformats.org/officeDocument/2006/relationships/oleObject" Target="../embeddings/oleObject83.bin" 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 /><Relationship Id="rId3" Type="http://schemas.openxmlformats.org/officeDocument/2006/relationships/oleObject" Target="../embeddings/oleObject85.bin" /><Relationship Id="rId7" Type="http://schemas.openxmlformats.org/officeDocument/2006/relationships/oleObject" Target="../embeddings/oleObject87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8.vml" /><Relationship Id="rId6" Type="http://schemas.openxmlformats.org/officeDocument/2006/relationships/image" Target="../media/image70.wmf" /><Relationship Id="rId5" Type="http://schemas.openxmlformats.org/officeDocument/2006/relationships/oleObject" Target="../embeddings/oleObject86.bin" /><Relationship Id="rId10" Type="http://schemas.openxmlformats.org/officeDocument/2006/relationships/image" Target="../media/image88.wmf" /><Relationship Id="rId4" Type="http://schemas.openxmlformats.org/officeDocument/2006/relationships/image" Target="../media/image86.wmf" /><Relationship Id="rId9" Type="http://schemas.openxmlformats.org/officeDocument/2006/relationships/oleObject" Target="../embeddings/oleObject88.bin" 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 /><Relationship Id="rId13" Type="http://schemas.openxmlformats.org/officeDocument/2006/relationships/image" Target="../media/image92.wmf" /><Relationship Id="rId3" Type="http://schemas.openxmlformats.org/officeDocument/2006/relationships/oleObject" Target="../embeddings/oleObject89.bin" /><Relationship Id="rId7" Type="http://schemas.openxmlformats.org/officeDocument/2006/relationships/image" Target="../media/image90.wmf" /><Relationship Id="rId12" Type="http://schemas.openxmlformats.org/officeDocument/2006/relationships/oleObject" Target="../embeddings/oleObject94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9.vml" /><Relationship Id="rId6" Type="http://schemas.openxmlformats.org/officeDocument/2006/relationships/oleObject" Target="../embeddings/oleObject91.bin" /><Relationship Id="rId11" Type="http://schemas.openxmlformats.org/officeDocument/2006/relationships/image" Target="../media/image91.wmf" /><Relationship Id="rId5" Type="http://schemas.openxmlformats.org/officeDocument/2006/relationships/oleObject" Target="../embeddings/oleObject90.bin" /><Relationship Id="rId10" Type="http://schemas.openxmlformats.org/officeDocument/2006/relationships/oleObject" Target="../embeddings/oleObject93.bin" /><Relationship Id="rId4" Type="http://schemas.openxmlformats.org/officeDocument/2006/relationships/image" Target="../media/image89.wmf" /><Relationship Id="rId9" Type="http://schemas.openxmlformats.org/officeDocument/2006/relationships/image" Target="../media/image28.wmf" 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 /><Relationship Id="rId13" Type="http://schemas.openxmlformats.org/officeDocument/2006/relationships/oleObject" Target="../embeddings/oleObject100.bin" /><Relationship Id="rId3" Type="http://schemas.openxmlformats.org/officeDocument/2006/relationships/oleObject" Target="../embeddings/oleObject95.bin" /><Relationship Id="rId7" Type="http://schemas.openxmlformats.org/officeDocument/2006/relationships/oleObject" Target="../embeddings/oleObject97.bin" /><Relationship Id="rId12" Type="http://schemas.openxmlformats.org/officeDocument/2006/relationships/image" Target="../media/image96.wmf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30.vml" /><Relationship Id="rId6" Type="http://schemas.openxmlformats.org/officeDocument/2006/relationships/image" Target="../media/image89.wmf" /><Relationship Id="rId11" Type="http://schemas.openxmlformats.org/officeDocument/2006/relationships/oleObject" Target="../embeddings/oleObject99.bin" /><Relationship Id="rId5" Type="http://schemas.openxmlformats.org/officeDocument/2006/relationships/oleObject" Target="../embeddings/oleObject96.bin" /><Relationship Id="rId10" Type="http://schemas.openxmlformats.org/officeDocument/2006/relationships/image" Target="../media/image95.wmf" /><Relationship Id="rId4" Type="http://schemas.openxmlformats.org/officeDocument/2006/relationships/image" Target="../media/image93.wmf" /><Relationship Id="rId9" Type="http://schemas.openxmlformats.org/officeDocument/2006/relationships/oleObject" Target="../embeddings/oleObject98.bin" /><Relationship Id="rId14" Type="http://schemas.openxmlformats.org/officeDocument/2006/relationships/image" Target="../media/image97.wmf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 /><Relationship Id="rId3" Type="http://schemas.openxmlformats.org/officeDocument/2006/relationships/oleObject" Target="../embeddings/oleObject101.bin" /><Relationship Id="rId7" Type="http://schemas.openxmlformats.org/officeDocument/2006/relationships/image" Target="../media/image98.wmf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31.vml" /><Relationship Id="rId6" Type="http://schemas.openxmlformats.org/officeDocument/2006/relationships/oleObject" Target="../embeddings/oleObject103.bin" /><Relationship Id="rId5" Type="http://schemas.openxmlformats.org/officeDocument/2006/relationships/oleObject" Target="../embeddings/oleObject102.bin" /><Relationship Id="rId4" Type="http://schemas.openxmlformats.org/officeDocument/2006/relationships/image" Target="../media/image33.wmf" 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 /><Relationship Id="rId3" Type="http://schemas.openxmlformats.org/officeDocument/2006/relationships/oleObject" Target="../embeddings/oleObject105.bin" /><Relationship Id="rId7" Type="http://schemas.openxmlformats.org/officeDocument/2006/relationships/oleObject" Target="../embeddings/oleObject107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32.vml" /><Relationship Id="rId6" Type="http://schemas.openxmlformats.org/officeDocument/2006/relationships/image" Target="../media/image100.wmf" /><Relationship Id="rId5" Type="http://schemas.openxmlformats.org/officeDocument/2006/relationships/oleObject" Target="../embeddings/oleObject106.bin" /><Relationship Id="rId4" Type="http://schemas.openxmlformats.org/officeDocument/2006/relationships/image" Target="../media/image99.wmf" 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 /><Relationship Id="rId3" Type="http://schemas.openxmlformats.org/officeDocument/2006/relationships/oleObject" Target="../embeddings/oleObject108.bin" /><Relationship Id="rId7" Type="http://schemas.openxmlformats.org/officeDocument/2006/relationships/oleObject" Target="../embeddings/oleObject110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33.vml" /><Relationship Id="rId6" Type="http://schemas.openxmlformats.org/officeDocument/2006/relationships/image" Target="../media/image103.wmf" /><Relationship Id="rId5" Type="http://schemas.openxmlformats.org/officeDocument/2006/relationships/oleObject" Target="../embeddings/oleObject109.bin" /><Relationship Id="rId4" Type="http://schemas.openxmlformats.org/officeDocument/2006/relationships/image" Target="../media/image102.wmf" 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34.vml" /><Relationship Id="rId4" Type="http://schemas.openxmlformats.org/officeDocument/2006/relationships/image" Target="../media/image105.wmf" 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 /><Relationship Id="rId13" Type="http://schemas.openxmlformats.org/officeDocument/2006/relationships/oleObject" Target="../embeddings/oleObject117.bin" /><Relationship Id="rId3" Type="http://schemas.openxmlformats.org/officeDocument/2006/relationships/oleObject" Target="../embeddings/oleObject112.bin" /><Relationship Id="rId7" Type="http://schemas.openxmlformats.org/officeDocument/2006/relationships/oleObject" Target="../embeddings/oleObject114.bin" /><Relationship Id="rId12" Type="http://schemas.openxmlformats.org/officeDocument/2006/relationships/image" Target="../media/image110.wmf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35.vml" /><Relationship Id="rId6" Type="http://schemas.openxmlformats.org/officeDocument/2006/relationships/image" Target="../media/image107.emf" /><Relationship Id="rId11" Type="http://schemas.openxmlformats.org/officeDocument/2006/relationships/oleObject" Target="../embeddings/oleObject116.bin" /><Relationship Id="rId5" Type="http://schemas.openxmlformats.org/officeDocument/2006/relationships/oleObject" Target="../embeddings/oleObject113.bin" /><Relationship Id="rId10" Type="http://schemas.openxmlformats.org/officeDocument/2006/relationships/image" Target="../media/image109.emf" /><Relationship Id="rId4" Type="http://schemas.openxmlformats.org/officeDocument/2006/relationships/image" Target="../media/image106.emf" /><Relationship Id="rId9" Type="http://schemas.openxmlformats.org/officeDocument/2006/relationships/oleObject" Target="../embeddings/oleObject115.bin" /><Relationship Id="rId14" Type="http://schemas.openxmlformats.org/officeDocument/2006/relationships/image" Target="../media/image111.wmf" 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36.vml" /><Relationship Id="rId6" Type="http://schemas.openxmlformats.org/officeDocument/2006/relationships/image" Target="../media/image113.wmf" /><Relationship Id="rId5" Type="http://schemas.openxmlformats.org/officeDocument/2006/relationships/oleObject" Target="../embeddings/oleObject119.bin" /><Relationship Id="rId4" Type="http://schemas.openxmlformats.org/officeDocument/2006/relationships/image" Target="../media/image112.emf" 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 /><Relationship Id="rId3" Type="http://schemas.openxmlformats.org/officeDocument/2006/relationships/oleObject" Target="../embeddings/oleObject120.bin" /><Relationship Id="rId7" Type="http://schemas.openxmlformats.org/officeDocument/2006/relationships/oleObject" Target="../embeddings/oleObject122.bin" /><Relationship Id="rId12" Type="http://schemas.openxmlformats.org/officeDocument/2006/relationships/image" Target="../media/image116.wmf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37.vml" /><Relationship Id="rId6" Type="http://schemas.openxmlformats.org/officeDocument/2006/relationships/image" Target="../media/image114.emf" /><Relationship Id="rId11" Type="http://schemas.openxmlformats.org/officeDocument/2006/relationships/oleObject" Target="../embeddings/oleObject124.bin" /><Relationship Id="rId5" Type="http://schemas.openxmlformats.org/officeDocument/2006/relationships/oleObject" Target="../embeddings/oleObject121.bin" /><Relationship Id="rId10" Type="http://schemas.openxmlformats.org/officeDocument/2006/relationships/image" Target="../media/image115.wmf" /><Relationship Id="rId4" Type="http://schemas.openxmlformats.org/officeDocument/2006/relationships/image" Target="../media/image70.wmf" /><Relationship Id="rId9" Type="http://schemas.openxmlformats.org/officeDocument/2006/relationships/oleObject" Target="../embeddings/oleObject123.bin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 /><Relationship Id="rId3" Type="http://schemas.openxmlformats.org/officeDocument/2006/relationships/oleObject" Target="../embeddings/oleObject125.bin" /><Relationship Id="rId7" Type="http://schemas.openxmlformats.org/officeDocument/2006/relationships/oleObject" Target="../embeddings/oleObject127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38.vml" /><Relationship Id="rId6" Type="http://schemas.openxmlformats.org/officeDocument/2006/relationships/image" Target="../media/image118.wmf" /><Relationship Id="rId5" Type="http://schemas.openxmlformats.org/officeDocument/2006/relationships/oleObject" Target="../embeddings/oleObject126.bin" /><Relationship Id="rId4" Type="http://schemas.openxmlformats.org/officeDocument/2006/relationships/image" Target="../media/image117.wmf" 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 /><Relationship Id="rId3" Type="http://schemas.openxmlformats.org/officeDocument/2006/relationships/oleObject" Target="../embeddings/oleObject128.bin" /><Relationship Id="rId7" Type="http://schemas.openxmlformats.org/officeDocument/2006/relationships/oleObject" Target="../embeddings/oleObject130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39.vml" /><Relationship Id="rId6" Type="http://schemas.openxmlformats.org/officeDocument/2006/relationships/image" Target="../media/image121.wmf" /><Relationship Id="rId5" Type="http://schemas.openxmlformats.org/officeDocument/2006/relationships/oleObject" Target="../embeddings/oleObject129.bin" /><Relationship Id="rId4" Type="http://schemas.openxmlformats.org/officeDocument/2006/relationships/image" Target="../media/image120.wmf" 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1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40.vml" /><Relationship Id="rId4" Type="http://schemas.openxmlformats.org/officeDocument/2006/relationships/image" Target="../media/image123.wmf" 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41.vml" /><Relationship Id="rId4" Type="http://schemas.openxmlformats.org/officeDocument/2006/relationships/image" Target="../media/image32.wmf" 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 /><Relationship Id="rId1" Type="http://schemas.openxmlformats.org/officeDocument/2006/relationships/slideLayout" Target="../slideLayouts/slideLayout2.xml" 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 /><Relationship Id="rId1" Type="http://schemas.openxmlformats.org/officeDocument/2006/relationships/slideLayout" Target="../slideLayouts/slideLayout2.xml" 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 /><Relationship Id="rId1" Type="http://schemas.openxmlformats.org/officeDocument/2006/relationships/slideLayout" Target="../slideLayouts/slideLayout2.xml" 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.vml" /><Relationship Id="rId6" Type="http://schemas.openxmlformats.org/officeDocument/2006/relationships/image" Target="../media/image2.wmf" /><Relationship Id="rId5" Type="http://schemas.openxmlformats.org/officeDocument/2006/relationships/oleObject" Target="../embeddings/oleObject2.bin" /><Relationship Id="rId4" Type="http://schemas.openxmlformats.org/officeDocument/2006/relationships/image" Target="../media/image1.wmf" 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.vml" /><Relationship Id="rId6" Type="http://schemas.openxmlformats.org/officeDocument/2006/relationships/image" Target="../media/image4.wmf" /><Relationship Id="rId5" Type="http://schemas.openxmlformats.org/officeDocument/2006/relationships/oleObject" Target="../embeddings/oleObject4.bin" /><Relationship Id="rId4" Type="http://schemas.openxmlformats.org/officeDocument/2006/relationships/image" Target="../media/image3.wmf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>
            <a:extLst>
              <a:ext uri="{FF2B5EF4-FFF2-40B4-BE49-F238E27FC236}">
                <a16:creationId xmlns:a16="http://schemas.microsoft.com/office/drawing/2014/main" id="{F41BB133-53F7-D8C3-45C8-352CC8912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219200"/>
            <a:ext cx="3124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Module -VII</a:t>
            </a:r>
            <a:endParaRPr lang="en-US" altLang="en-US" sz="2400" b="1">
              <a:solidFill>
                <a:srgbClr val="FF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138F67-6F4E-4074-D416-28B866D9971D}"/>
              </a:ext>
            </a:extLst>
          </p:cNvPr>
          <p:cNvSpPr/>
          <p:nvPr/>
        </p:nvSpPr>
        <p:spPr>
          <a:xfrm>
            <a:off x="1727200" y="2590800"/>
            <a:ext cx="64770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Multirate</a:t>
            </a:r>
            <a:r>
              <a:rPr lang="en-US" sz="28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Digital Signal Processing</a:t>
            </a:r>
            <a:endParaRPr lang="en-I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CE667D5-1219-FE42-A090-0592EE55E5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Up-Sampler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5E7135F-CAC8-A81D-68E6-73119DD724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382000" cy="4114800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In practice, the zero-valued samples inserted by the up-sampler are replaced with appropriate nonzero values using some type of filtering process</a:t>
            </a:r>
            <a:r>
              <a:rPr lang="en-US" dirty="0"/>
              <a:t>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hlink"/>
                </a:solidFill>
              </a:rPr>
              <a:t>Process is called </a:t>
            </a:r>
            <a:r>
              <a:rPr lang="en-US" i="1" dirty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interpolation</a:t>
            </a:r>
            <a:r>
              <a:rPr lang="en-US" dirty="0">
                <a:solidFill>
                  <a:schemeClr val="hlink"/>
                </a:solidFill>
              </a:rPr>
              <a:t> and will be discussed later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25B3A39-8FB8-E060-35B7-CB0584C2C3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Down-Sampler</a:t>
            </a:r>
            <a:endParaRPr lang="en-US">
              <a:solidFill>
                <a:srgbClr val="FF9900"/>
              </a:solidFill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B4DA2BF-5436-D2AE-B43F-0838462492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7772400" cy="5029200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Time-Domain Characterization</a:t>
            </a:r>
            <a:endParaRPr lang="en-US" i="1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hlink"/>
                </a:solidFill>
              </a:rPr>
              <a:t>An down-sampler with a </a:t>
            </a:r>
            <a:r>
              <a:rPr lang="en-US" i="1" dirty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down-sampling factor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i="1" dirty="0"/>
              <a:t>M</a:t>
            </a:r>
            <a:r>
              <a:rPr lang="en-US" dirty="0">
                <a:solidFill>
                  <a:schemeClr val="hlink"/>
                </a:solidFill>
              </a:rPr>
              <a:t>, where </a:t>
            </a:r>
            <a:r>
              <a:rPr lang="en-US" i="1" dirty="0"/>
              <a:t>M</a:t>
            </a:r>
            <a:r>
              <a:rPr lang="en-US" dirty="0">
                <a:solidFill>
                  <a:schemeClr val="hlink"/>
                </a:solidFill>
              </a:rPr>
              <a:t> is a positive integer, develops an output sequence </a:t>
            </a:r>
            <a:r>
              <a:rPr lang="en-US" i="1" dirty="0"/>
              <a:t>y</a:t>
            </a:r>
            <a:r>
              <a:rPr lang="en-US" dirty="0"/>
              <a:t>[</a:t>
            </a:r>
            <a:r>
              <a:rPr lang="en-US" i="1" dirty="0"/>
              <a:t>n</a:t>
            </a:r>
            <a:r>
              <a:rPr lang="en-US" dirty="0"/>
              <a:t>]</a:t>
            </a:r>
            <a:r>
              <a:rPr lang="en-US" dirty="0">
                <a:solidFill>
                  <a:schemeClr val="hlink"/>
                </a:solidFill>
              </a:rPr>
              <a:t> with a sampling rate that is </a:t>
            </a:r>
            <a:r>
              <a:rPr lang="en-US" dirty="0"/>
              <a:t>(1/</a:t>
            </a:r>
            <a:r>
              <a:rPr lang="en-US" i="1" dirty="0"/>
              <a:t>M</a:t>
            </a:r>
            <a:r>
              <a:rPr lang="en-US" dirty="0"/>
              <a:t>)</a:t>
            </a:r>
            <a:r>
              <a:rPr lang="en-US" dirty="0">
                <a:solidFill>
                  <a:schemeClr val="hlink"/>
                </a:solidFill>
              </a:rPr>
              <a:t>-</a:t>
            </a:r>
            <a:r>
              <a:rPr lang="en-US" dirty="0" err="1">
                <a:solidFill>
                  <a:schemeClr val="hlink"/>
                </a:solidFill>
              </a:rPr>
              <a:t>th</a:t>
            </a:r>
            <a:r>
              <a:rPr lang="en-US" dirty="0">
                <a:solidFill>
                  <a:schemeClr val="hlink"/>
                </a:solidFill>
              </a:rPr>
              <a:t> of that of the input sequence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[</a:t>
            </a:r>
            <a:r>
              <a:rPr lang="en-US" i="1" dirty="0"/>
              <a:t>n</a:t>
            </a:r>
            <a:r>
              <a:rPr lang="en-US" dirty="0"/>
              <a:t>]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6600"/>
                </a:solidFill>
              </a:rPr>
              <a:t>Block-diagram representation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23556" name="Group 16">
            <a:extLst>
              <a:ext uri="{FF2B5EF4-FFF2-40B4-BE49-F238E27FC236}">
                <a16:creationId xmlns:a16="http://schemas.microsoft.com/office/drawing/2014/main" id="{B005DA95-1A4C-140C-1149-02A2672A6112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5181600"/>
            <a:ext cx="3570288" cy="685800"/>
            <a:chOff x="1536" y="3264"/>
            <a:chExt cx="2249" cy="432"/>
          </a:xfrm>
        </p:grpSpPr>
        <p:sp>
          <p:nvSpPr>
            <p:cNvPr id="23557" name="Rectangle 5">
              <a:extLst>
                <a:ext uri="{FF2B5EF4-FFF2-40B4-BE49-F238E27FC236}">
                  <a16:creationId xmlns:a16="http://schemas.microsoft.com/office/drawing/2014/main" id="{D0236450-0661-68D0-DC82-27E958BB5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264"/>
              <a:ext cx="480" cy="43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58" name="Line 6">
              <a:extLst>
                <a:ext uri="{FF2B5EF4-FFF2-40B4-BE49-F238E27FC236}">
                  <a16:creationId xmlns:a16="http://schemas.microsoft.com/office/drawing/2014/main" id="{B9BC43C5-6678-B224-B941-701916A95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4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9" name="Line 7">
              <a:extLst>
                <a:ext uri="{FF2B5EF4-FFF2-40B4-BE49-F238E27FC236}">
                  <a16:creationId xmlns:a16="http://schemas.microsoft.com/office/drawing/2014/main" id="{1C961ECC-C9C9-1CB7-3F96-103DA6CFE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8" y="34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0" name="Text Box 9">
              <a:extLst>
                <a:ext uri="{FF2B5EF4-FFF2-40B4-BE49-F238E27FC236}">
                  <a16:creationId xmlns:a16="http://schemas.microsoft.com/office/drawing/2014/main" id="{09D4DFFD-DA02-F8E3-9656-87D7AEDC6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8" y="3336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M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61" name="Text Box 10">
              <a:extLst>
                <a:ext uri="{FF2B5EF4-FFF2-40B4-BE49-F238E27FC236}">
                  <a16:creationId xmlns:a16="http://schemas.microsoft.com/office/drawing/2014/main" id="{849818B1-9391-16B1-B5DD-EC5639D319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336"/>
              <a:ext cx="4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x</a:t>
              </a:r>
              <a:r>
                <a:rPr lang="en-US" altLang="en-US" sz="2400">
                  <a:latin typeface="Times New Roman" panose="02020603050405020304" pitchFamily="18" charset="0"/>
                </a:rPr>
                <a:t>[</a:t>
              </a:r>
              <a:r>
                <a:rPr lang="en-US" altLang="en-US" sz="2400" i="1">
                  <a:latin typeface="Times New Roman" panose="02020603050405020304" pitchFamily="18" charset="0"/>
                </a:rPr>
                <a:t>n</a:t>
              </a:r>
              <a:r>
                <a:rPr lang="en-US" altLang="en-US" sz="2400">
                  <a:latin typeface="Times New Roman" panose="02020603050405020304" pitchFamily="18" charset="0"/>
                </a:rPr>
                <a:t>]</a:t>
              </a:r>
            </a:p>
          </p:txBody>
        </p:sp>
        <p:sp>
          <p:nvSpPr>
            <p:cNvPr id="23562" name="Line 12">
              <a:extLst>
                <a:ext uri="{FF2B5EF4-FFF2-40B4-BE49-F238E27FC236}">
                  <a16:creationId xmlns:a16="http://schemas.microsoft.com/office/drawing/2014/main" id="{94E0D0C6-C965-715B-86F9-A657A32F7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3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Text Box 13">
              <a:extLst>
                <a:ext uri="{FF2B5EF4-FFF2-40B4-BE49-F238E27FC236}">
                  <a16:creationId xmlns:a16="http://schemas.microsoft.com/office/drawing/2014/main" id="{3128E7CA-45BB-B4E9-6C0A-D2A7CB8865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312"/>
              <a:ext cx="4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y</a:t>
              </a:r>
              <a:r>
                <a:rPr lang="en-US" altLang="en-US" sz="2400">
                  <a:latin typeface="Times New Roman" panose="02020603050405020304" pitchFamily="18" charset="0"/>
                </a:rPr>
                <a:t>[</a:t>
              </a:r>
              <a:r>
                <a:rPr lang="en-US" altLang="en-US" sz="2400" i="1">
                  <a:latin typeface="Times New Roman" panose="02020603050405020304" pitchFamily="18" charset="0"/>
                </a:rPr>
                <a:t>n</a:t>
              </a:r>
              <a:r>
                <a:rPr lang="en-US" altLang="en-US" sz="2400">
                  <a:latin typeface="Times New Roman" panose="02020603050405020304" pitchFamily="18" charset="0"/>
                </a:rPr>
                <a:t>]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F117D9D-F5A0-AC94-07F8-F01D17604E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Down-Sampler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C5D6BD8-3B63-B988-AA6C-1D86691C7D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620000" cy="4114800"/>
          </a:xfrm>
        </p:spPr>
        <p:txBody>
          <a:bodyPr/>
          <a:lstStyle/>
          <a:p>
            <a:pPr algn="just" eaLnBrk="1" hangingPunct="1"/>
            <a:r>
              <a:rPr lang="en-US" altLang="en-US">
                <a:solidFill>
                  <a:schemeClr val="hlink"/>
                </a:solidFill>
              </a:rPr>
              <a:t>Down-sampling operation is implemented by keeping every </a:t>
            </a:r>
            <a:r>
              <a:rPr lang="en-US" altLang="en-US" i="1"/>
              <a:t>M</a:t>
            </a:r>
            <a:r>
              <a:rPr lang="en-US" altLang="en-US">
                <a:solidFill>
                  <a:schemeClr val="hlink"/>
                </a:solidFill>
              </a:rPr>
              <a:t>-th sample of </a:t>
            </a:r>
            <a:r>
              <a:rPr lang="en-US" altLang="en-US" i="1"/>
              <a:t>x</a:t>
            </a:r>
            <a:r>
              <a:rPr lang="en-US" altLang="en-US"/>
              <a:t>[</a:t>
            </a:r>
            <a:r>
              <a:rPr lang="en-US" altLang="en-US" i="1"/>
              <a:t>n</a:t>
            </a:r>
            <a:r>
              <a:rPr lang="en-US" altLang="en-US"/>
              <a:t>]</a:t>
            </a:r>
            <a:r>
              <a:rPr lang="en-US" altLang="en-US">
                <a:solidFill>
                  <a:schemeClr val="hlink"/>
                </a:solidFill>
              </a:rPr>
              <a:t> and removing            in-between samples to generate</a:t>
            </a:r>
            <a:r>
              <a:rPr lang="en-US" altLang="en-US"/>
              <a:t> </a:t>
            </a:r>
            <a:r>
              <a:rPr lang="en-US" altLang="en-US" i="1"/>
              <a:t>y</a:t>
            </a:r>
            <a:r>
              <a:rPr lang="en-US" altLang="en-US"/>
              <a:t>[</a:t>
            </a:r>
            <a:r>
              <a:rPr lang="en-US" altLang="en-US" i="1"/>
              <a:t>n</a:t>
            </a:r>
            <a:r>
              <a:rPr lang="en-US" altLang="en-US"/>
              <a:t>]</a:t>
            </a:r>
          </a:p>
          <a:p>
            <a:pPr algn="just" eaLnBrk="1" hangingPunct="1"/>
            <a:r>
              <a:rPr lang="en-US" altLang="en-US">
                <a:solidFill>
                  <a:srgbClr val="FF0000"/>
                </a:solidFill>
              </a:rPr>
              <a:t>Input-output relation</a:t>
            </a:r>
            <a:endParaRPr lang="en-US" altLang="en-US"/>
          </a:p>
          <a:p>
            <a:pPr algn="just" eaLnBrk="1" hangingPunct="1">
              <a:buFontTx/>
              <a:buNone/>
            </a:pPr>
            <a:r>
              <a:rPr lang="en-US" altLang="en-US"/>
              <a:t>                   	</a:t>
            </a:r>
            <a:r>
              <a:rPr lang="en-US" altLang="en-US" i="1"/>
              <a:t>y</a:t>
            </a:r>
            <a:r>
              <a:rPr lang="en-US" altLang="en-US"/>
              <a:t>[</a:t>
            </a:r>
            <a:r>
              <a:rPr lang="en-US" altLang="en-US" i="1"/>
              <a:t>n</a:t>
            </a:r>
            <a:r>
              <a:rPr lang="en-US" altLang="en-US"/>
              <a:t>] = </a:t>
            </a:r>
            <a:r>
              <a:rPr lang="en-US" altLang="en-US" i="1"/>
              <a:t>x</a:t>
            </a:r>
            <a:r>
              <a:rPr lang="en-US" altLang="en-US"/>
              <a:t>[</a:t>
            </a:r>
            <a:r>
              <a:rPr lang="en-US" altLang="en-US" i="1"/>
              <a:t>nM</a:t>
            </a:r>
            <a:r>
              <a:rPr lang="en-US" altLang="en-US"/>
              <a:t>]</a:t>
            </a:r>
          </a:p>
        </p:txBody>
      </p:sp>
      <p:graphicFrame>
        <p:nvGraphicFramePr>
          <p:cNvPr id="24580" name="Object 5">
            <a:extLst>
              <a:ext uri="{FF2B5EF4-FFF2-40B4-BE49-F238E27FC236}">
                <a16:creationId xmlns:a16="http://schemas.microsoft.com/office/drawing/2014/main" id="{3829B0CF-B94F-F96B-FA9D-43C38FAA2E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2895600"/>
          <a:ext cx="927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3" imgW="927100" imgH="330200" progId="Equation.3">
                  <p:embed/>
                </p:oleObj>
              </mc:Choice>
              <mc:Fallback>
                <p:oleObj name="Equation" r:id="rId3" imgW="927100" imgH="330200" progId="Equation.3">
                  <p:embed/>
                  <p:pic>
                    <p:nvPicPr>
                      <p:cNvPr id="24580" name="Object 5">
                        <a:extLst>
                          <a:ext uri="{FF2B5EF4-FFF2-40B4-BE49-F238E27FC236}">
                            <a16:creationId xmlns:a16="http://schemas.microsoft.com/office/drawing/2014/main" id="{3829B0CF-B94F-F96B-FA9D-43C38FAA2E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895600"/>
                        <a:ext cx="927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C00D1CC-FA5C-71B4-B66F-789D83D322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Down-Sampler</a:t>
            </a:r>
            <a:endParaRPr lang="en-US">
              <a:solidFill>
                <a:srgbClr val="FF9900"/>
              </a:solidFill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ADCD07A-85A4-31C2-205E-4248CD5095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5029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Figure below shows the down-sampling by a factor of </a:t>
            </a:r>
            <a:r>
              <a:rPr lang="en-US" altLang="en-US"/>
              <a:t>3</a:t>
            </a:r>
            <a:r>
              <a:rPr lang="en-US" altLang="en-US">
                <a:solidFill>
                  <a:srgbClr val="FF0000"/>
                </a:solidFill>
              </a:rPr>
              <a:t> of a sinusoidal sequence of frequency </a:t>
            </a:r>
            <a:r>
              <a:rPr lang="en-US" altLang="en-US"/>
              <a:t>0.042</a:t>
            </a:r>
            <a:r>
              <a:rPr lang="en-US" altLang="en-US">
                <a:solidFill>
                  <a:srgbClr val="FF0000"/>
                </a:solidFill>
              </a:rPr>
              <a:t> Hz. </a:t>
            </a:r>
            <a:endParaRPr lang="en-US" altLang="en-US">
              <a:solidFill>
                <a:srgbClr val="CC00FF"/>
              </a:solidFill>
            </a:endParaRPr>
          </a:p>
        </p:txBody>
      </p:sp>
      <p:pic>
        <p:nvPicPr>
          <p:cNvPr id="25604" name="Picture 6">
            <a:extLst>
              <a:ext uri="{FF2B5EF4-FFF2-40B4-BE49-F238E27FC236}">
                <a16:creationId xmlns:a16="http://schemas.microsoft.com/office/drawing/2014/main" id="{BB5605D4-6366-32A0-B8E7-9E9B153A7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71800"/>
            <a:ext cx="42767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7">
            <a:extLst>
              <a:ext uri="{FF2B5EF4-FFF2-40B4-BE49-F238E27FC236}">
                <a16:creationId xmlns:a16="http://schemas.microsoft.com/office/drawing/2014/main" id="{8EEFF120-AA6A-6C7A-BDE8-F6EAD0933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2971800"/>
            <a:ext cx="43910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0ADA154-3A19-EB0D-7F54-3FC0782D84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Basic Sampling Rate Alteration Devices</a:t>
            </a:r>
            <a:endParaRPr lang="en-US" sz="4000" dirty="0">
              <a:solidFill>
                <a:srgbClr val="FF9900"/>
              </a:solidFill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1B0AE32-3082-C8E2-AD2A-00EE76181C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Sampling periods have not been explicitly shown in the block-diagram representations of the up-sampler and the down-sampler</a:t>
            </a:r>
            <a:r>
              <a:rPr lang="en-US" dirty="0"/>
              <a:t> 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hlink"/>
                </a:solidFill>
              </a:rPr>
              <a:t>This is for simplicity and the fact that the </a:t>
            </a:r>
            <a:r>
              <a:rPr lang="en-US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mathematical theory of </a:t>
            </a:r>
            <a:r>
              <a:rPr lang="en-US" i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multirate</a:t>
            </a:r>
            <a:r>
              <a:rPr lang="en-US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systems</a:t>
            </a:r>
            <a:r>
              <a:rPr lang="en-US" dirty="0">
                <a:solidFill>
                  <a:schemeClr val="hlink"/>
                </a:solidFill>
              </a:rPr>
              <a:t> can be understood without bringing the sampling period </a:t>
            </a:r>
            <a:r>
              <a:rPr lang="en-US" i="1" dirty="0"/>
              <a:t>T</a:t>
            </a:r>
            <a:r>
              <a:rPr lang="en-US" dirty="0">
                <a:solidFill>
                  <a:schemeClr val="hlink"/>
                </a:solidFill>
              </a:rPr>
              <a:t> or the sampling frequency       into the picture</a:t>
            </a:r>
          </a:p>
        </p:txBody>
      </p:sp>
      <p:graphicFrame>
        <p:nvGraphicFramePr>
          <p:cNvPr id="26628" name="Object 5">
            <a:extLst>
              <a:ext uri="{FF2B5EF4-FFF2-40B4-BE49-F238E27FC236}">
                <a16:creationId xmlns:a16="http://schemas.microsoft.com/office/drawing/2014/main" id="{EE2807D8-14BA-9658-16BD-4563B73D04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0200" y="5588000"/>
          <a:ext cx="45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3" imgW="457200" imgH="469900" progId="Equation.3">
                  <p:embed/>
                </p:oleObj>
              </mc:Choice>
              <mc:Fallback>
                <p:oleObj name="Equation" r:id="rId3" imgW="457200" imgH="469900" progId="Equation.3">
                  <p:embed/>
                  <p:pic>
                    <p:nvPicPr>
                      <p:cNvPr id="26628" name="Object 5">
                        <a:extLst>
                          <a:ext uri="{FF2B5EF4-FFF2-40B4-BE49-F238E27FC236}">
                            <a16:creationId xmlns:a16="http://schemas.microsoft.com/office/drawing/2014/main" id="{EE2807D8-14BA-9658-16BD-4563B73D04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5588000"/>
                        <a:ext cx="45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890B904-B8C9-55B2-EF73-9F9DE595E6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Down-Sampler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8512AD1-1229-E30B-E2E9-4DA9B12F90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Figure below shows explicitly the time-dimensions for the down-sampler</a:t>
            </a:r>
            <a:endParaRPr lang="en-US" altLang="en-US"/>
          </a:p>
        </p:txBody>
      </p:sp>
      <p:grpSp>
        <p:nvGrpSpPr>
          <p:cNvPr id="27652" name="Group 24">
            <a:extLst>
              <a:ext uri="{FF2B5EF4-FFF2-40B4-BE49-F238E27FC236}">
                <a16:creationId xmlns:a16="http://schemas.microsoft.com/office/drawing/2014/main" id="{F90D9854-948E-0E7F-4E64-F0008B92CA61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352800"/>
            <a:ext cx="8088313" cy="2044700"/>
            <a:chOff x="240" y="2112"/>
            <a:chExt cx="5095" cy="1288"/>
          </a:xfrm>
        </p:grpSpPr>
        <p:sp>
          <p:nvSpPr>
            <p:cNvPr id="27653" name="Rectangle 5">
              <a:extLst>
                <a:ext uri="{FF2B5EF4-FFF2-40B4-BE49-F238E27FC236}">
                  <a16:creationId xmlns:a16="http://schemas.microsoft.com/office/drawing/2014/main" id="{81522444-68B7-F1AA-35DE-F6F6583D3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112"/>
              <a:ext cx="480" cy="43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654" name="Line 6">
              <a:extLst>
                <a:ext uri="{FF2B5EF4-FFF2-40B4-BE49-F238E27FC236}">
                  <a16:creationId xmlns:a16="http://schemas.microsoft.com/office/drawing/2014/main" id="{DDC90F26-E4C5-7900-6ACA-50822D32B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3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5" name="Line 7">
              <a:extLst>
                <a:ext uri="{FF2B5EF4-FFF2-40B4-BE49-F238E27FC236}">
                  <a16:creationId xmlns:a16="http://schemas.microsoft.com/office/drawing/2014/main" id="{39F1C343-01A1-EEFB-F9FC-914FB714E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4" y="23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6" name="Text Box 8">
              <a:extLst>
                <a:ext uri="{FF2B5EF4-FFF2-40B4-BE49-F238E27FC236}">
                  <a16:creationId xmlns:a16="http://schemas.microsoft.com/office/drawing/2014/main" id="{1E0ACEC6-D285-710B-FE6F-D0CC315D26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4" y="2184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M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657" name="Line 10">
              <a:extLst>
                <a:ext uri="{FF2B5EF4-FFF2-40B4-BE49-F238E27FC236}">
                  <a16:creationId xmlns:a16="http://schemas.microsoft.com/office/drawing/2014/main" id="{8FB75D30-FA63-3459-B0FA-3BF86D69F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2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7658" name="Object 15">
              <a:extLst>
                <a:ext uri="{FF2B5EF4-FFF2-40B4-BE49-F238E27FC236}">
                  <a16:creationId xmlns:a16="http://schemas.microsoft.com/office/drawing/2014/main" id="{08F14006-02CC-1141-9D6B-8DCC14CF9A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2144"/>
            <a:ext cx="1368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" name="Equation" r:id="rId3" imgW="2171700" imgH="482600" progId="Equation.3">
                    <p:embed/>
                  </p:oleObj>
                </mc:Choice>
                <mc:Fallback>
                  <p:oleObj name="Equation" r:id="rId3" imgW="2171700" imgH="482600" progId="Equation.3">
                    <p:embed/>
                    <p:pic>
                      <p:nvPicPr>
                        <p:cNvPr id="27658" name="Object 15">
                          <a:extLst>
                            <a:ext uri="{FF2B5EF4-FFF2-40B4-BE49-F238E27FC236}">
                              <a16:creationId xmlns:a16="http://schemas.microsoft.com/office/drawing/2014/main" id="{08F14006-02CC-1141-9D6B-8DCC14CF9A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144"/>
                          <a:ext cx="1368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659" name="Group 22">
              <a:extLst>
                <a:ext uri="{FF2B5EF4-FFF2-40B4-BE49-F238E27FC236}">
                  <a16:creationId xmlns:a16="http://schemas.microsoft.com/office/drawing/2014/main" id="{0BAB5FC4-2B43-92FC-1031-87BE0ADC1F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2160"/>
              <a:ext cx="2087" cy="1240"/>
              <a:chOff x="240" y="2160"/>
              <a:chExt cx="2087" cy="1240"/>
            </a:xfrm>
          </p:grpSpPr>
          <p:graphicFrame>
            <p:nvGraphicFramePr>
              <p:cNvPr id="27662" name="Object 14">
                <a:extLst>
                  <a:ext uri="{FF2B5EF4-FFF2-40B4-BE49-F238E27FC236}">
                    <a16:creationId xmlns:a16="http://schemas.microsoft.com/office/drawing/2014/main" id="{7A6D92B2-810E-B775-0EBC-C227F137DB5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64" y="2160"/>
              <a:ext cx="1184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2" name="Equation" r:id="rId5" imgW="1879600" imgH="482600" progId="Equation.3">
                      <p:embed/>
                    </p:oleObj>
                  </mc:Choice>
                  <mc:Fallback>
                    <p:oleObj name="Equation" r:id="rId5" imgW="1879600" imgH="482600" progId="Equation.3">
                      <p:embed/>
                      <p:pic>
                        <p:nvPicPr>
                          <p:cNvPr id="27662" name="Object 14">
                            <a:extLst>
                              <a:ext uri="{FF2B5EF4-FFF2-40B4-BE49-F238E27FC236}">
                                <a16:creationId xmlns:a16="http://schemas.microsoft.com/office/drawing/2014/main" id="{7A6D92B2-810E-B775-0EBC-C227F137DB5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2160"/>
                            <a:ext cx="1184" cy="3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63" name="Text Box 16">
                <a:extLst>
                  <a:ext uri="{FF2B5EF4-FFF2-40B4-BE49-F238E27FC236}">
                    <a16:creationId xmlns:a16="http://schemas.microsoft.com/office/drawing/2014/main" id="{D311471C-7591-E5F1-B031-07330B772F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" y="2592"/>
                <a:ext cx="20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Input sampling frequency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27664" name="Object 19">
                <a:extLst>
                  <a:ext uri="{FF2B5EF4-FFF2-40B4-BE49-F238E27FC236}">
                    <a16:creationId xmlns:a16="http://schemas.microsoft.com/office/drawing/2014/main" id="{4C2FE4AD-DE2B-37DA-7D60-FBD35DD1EAC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00" y="2928"/>
              <a:ext cx="624" cy="4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3" name="Equation" r:id="rId7" imgW="990170" imgH="748975" progId="Equation.3">
                      <p:embed/>
                    </p:oleObj>
                  </mc:Choice>
                  <mc:Fallback>
                    <p:oleObj name="Equation" r:id="rId7" imgW="990170" imgH="748975" progId="Equation.3">
                      <p:embed/>
                      <p:pic>
                        <p:nvPicPr>
                          <p:cNvPr id="27664" name="Object 19">
                            <a:extLst>
                              <a:ext uri="{FF2B5EF4-FFF2-40B4-BE49-F238E27FC236}">
                                <a16:creationId xmlns:a16="http://schemas.microsoft.com/office/drawing/2014/main" id="{4C2FE4AD-DE2B-37DA-7D60-FBD35DD1EAC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2928"/>
                            <a:ext cx="624" cy="4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7660" name="Text Box 20">
              <a:extLst>
                <a:ext uri="{FF2B5EF4-FFF2-40B4-BE49-F238E27FC236}">
                  <a16:creationId xmlns:a16="http://schemas.microsoft.com/office/drawing/2014/main" id="{0F9B7152-E745-5451-029F-1F2C402BA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608"/>
              <a:ext cx="22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hlink"/>
                  </a:solidFill>
                  <a:latin typeface="Times New Roman" panose="02020603050405020304" pitchFamily="18" charset="0"/>
                </a:rPr>
                <a:t>Output sampling frequency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7661" name="Object 21">
              <a:extLst>
                <a:ext uri="{FF2B5EF4-FFF2-40B4-BE49-F238E27FC236}">
                  <a16:creationId xmlns:a16="http://schemas.microsoft.com/office/drawing/2014/main" id="{10D838F8-F81C-C404-6590-5B3B6D4826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2928"/>
            <a:ext cx="1136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" name="Equation" r:id="rId9" imgW="1803400" imgH="749300" progId="Equation.3">
                    <p:embed/>
                  </p:oleObj>
                </mc:Choice>
                <mc:Fallback>
                  <p:oleObj name="Equation" r:id="rId9" imgW="1803400" imgH="749300" progId="Equation.3">
                    <p:embed/>
                    <p:pic>
                      <p:nvPicPr>
                        <p:cNvPr id="27661" name="Object 21">
                          <a:extLst>
                            <a:ext uri="{FF2B5EF4-FFF2-40B4-BE49-F238E27FC236}">
                              <a16:creationId xmlns:a16="http://schemas.microsoft.com/office/drawing/2014/main" id="{10D838F8-F81C-C404-6590-5B3B6D4826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928"/>
                          <a:ext cx="1136" cy="4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8874535-0038-9CAA-34D1-7BA869E1F9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Up-Sampler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6903A82-0203-0250-ABAC-D5A4A73D92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Figure below shows explicitly the time-dimensions for the up-sampler</a:t>
            </a:r>
          </a:p>
        </p:txBody>
      </p:sp>
      <p:grpSp>
        <p:nvGrpSpPr>
          <p:cNvPr id="28676" name="Group 34">
            <a:extLst>
              <a:ext uri="{FF2B5EF4-FFF2-40B4-BE49-F238E27FC236}">
                <a16:creationId xmlns:a16="http://schemas.microsoft.com/office/drawing/2014/main" id="{E9732C53-88AA-3A76-ECF2-DA8EFC6B03E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200400"/>
            <a:ext cx="7950200" cy="2882900"/>
            <a:chOff x="336" y="2016"/>
            <a:chExt cx="5008" cy="1816"/>
          </a:xfrm>
        </p:grpSpPr>
        <p:sp>
          <p:nvSpPr>
            <p:cNvPr id="28677" name="Text Box 16">
              <a:extLst>
                <a:ext uri="{FF2B5EF4-FFF2-40B4-BE49-F238E27FC236}">
                  <a16:creationId xmlns:a16="http://schemas.microsoft.com/office/drawing/2014/main" id="{24ECFA0C-3CA6-C6D1-7189-8EE34DF22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024"/>
              <a:ext cx="20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hlink"/>
                  </a:solidFill>
                  <a:latin typeface="Times New Roman" panose="02020603050405020304" pitchFamily="18" charset="0"/>
                </a:rPr>
                <a:t>Input sampling frequency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8678" name="Object 17">
              <a:extLst>
                <a:ext uri="{FF2B5EF4-FFF2-40B4-BE49-F238E27FC236}">
                  <a16:creationId xmlns:a16="http://schemas.microsoft.com/office/drawing/2014/main" id="{41A2D9C0-9A8D-EC3D-B176-8E65477640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4" y="3360"/>
            <a:ext cx="624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5" name="Equation" r:id="rId3" imgW="990170" imgH="748975" progId="Equation.3">
                    <p:embed/>
                  </p:oleObj>
                </mc:Choice>
                <mc:Fallback>
                  <p:oleObj name="Equation" r:id="rId3" imgW="990170" imgH="748975" progId="Equation.3">
                    <p:embed/>
                    <p:pic>
                      <p:nvPicPr>
                        <p:cNvPr id="28678" name="Object 17">
                          <a:extLst>
                            <a:ext uri="{FF2B5EF4-FFF2-40B4-BE49-F238E27FC236}">
                              <a16:creationId xmlns:a16="http://schemas.microsoft.com/office/drawing/2014/main" id="{41A2D9C0-9A8D-EC3D-B176-8E65477640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360"/>
                          <a:ext cx="624" cy="4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9" name="Object 4">
              <a:extLst>
                <a:ext uri="{FF2B5EF4-FFF2-40B4-BE49-F238E27FC236}">
                  <a16:creationId xmlns:a16="http://schemas.microsoft.com/office/drawing/2014/main" id="{974E2975-D673-4262-5375-6E51609467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2400"/>
            <a:ext cx="2608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" name="Equation" r:id="rId5" imgW="4140200" imgH="812800" progId="Equation.3">
                    <p:embed/>
                  </p:oleObj>
                </mc:Choice>
                <mc:Fallback>
                  <p:oleObj name="Equation" r:id="rId5" imgW="4140200" imgH="812800" progId="Equation.3">
                    <p:embed/>
                    <p:pic>
                      <p:nvPicPr>
                        <p:cNvPr id="28679" name="Object 4">
                          <a:extLst>
                            <a:ext uri="{FF2B5EF4-FFF2-40B4-BE49-F238E27FC236}">
                              <a16:creationId xmlns:a16="http://schemas.microsoft.com/office/drawing/2014/main" id="{974E2975-D673-4262-5375-6E51609467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400"/>
                          <a:ext cx="2608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0" name="Rectangle 6">
              <a:extLst>
                <a:ext uri="{FF2B5EF4-FFF2-40B4-BE49-F238E27FC236}">
                  <a16:creationId xmlns:a16="http://schemas.microsoft.com/office/drawing/2014/main" id="{F5D6E8E8-D52E-93C9-1040-AD3B4D829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016"/>
              <a:ext cx="480" cy="43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8681" name="Line 7">
              <a:extLst>
                <a:ext uri="{FF2B5EF4-FFF2-40B4-BE49-F238E27FC236}">
                  <a16:creationId xmlns:a16="http://schemas.microsoft.com/office/drawing/2014/main" id="{83F77E45-36DD-845E-B60A-0811FB34CF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2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Line 8">
              <a:extLst>
                <a:ext uri="{FF2B5EF4-FFF2-40B4-BE49-F238E27FC236}">
                  <a16:creationId xmlns:a16="http://schemas.microsoft.com/office/drawing/2014/main" id="{DCD8D32A-3DD9-71AC-FA39-3466010D9C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0" y="22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Line 9">
              <a:extLst>
                <a:ext uri="{FF2B5EF4-FFF2-40B4-BE49-F238E27FC236}">
                  <a16:creationId xmlns:a16="http://schemas.microsoft.com/office/drawing/2014/main" id="{476B7261-FC31-80A7-574A-F44382AC76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6" y="21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4" name="Text Box 10">
              <a:extLst>
                <a:ext uri="{FF2B5EF4-FFF2-40B4-BE49-F238E27FC236}">
                  <a16:creationId xmlns:a16="http://schemas.microsoft.com/office/drawing/2014/main" id="{471C1F4B-F64B-930C-10FF-2005FA3AC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0" y="20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L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8685" name="Object 15">
              <a:extLst>
                <a:ext uri="{FF2B5EF4-FFF2-40B4-BE49-F238E27FC236}">
                  <a16:creationId xmlns:a16="http://schemas.microsoft.com/office/drawing/2014/main" id="{2F746E68-7179-64C5-7741-814F1F584B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064"/>
            <a:ext cx="1184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" name="Equation" r:id="rId7" imgW="1879600" imgH="482600" progId="Equation.3">
                    <p:embed/>
                  </p:oleObj>
                </mc:Choice>
                <mc:Fallback>
                  <p:oleObj name="Equation" r:id="rId7" imgW="1879600" imgH="482600" progId="Equation.3">
                    <p:embed/>
                    <p:pic>
                      <p:nvPicPr>
                        <p:cNvPr id="28685" name="Object 15">
                          <a:extLst>
                            <a:ext uri="{FF2B5EF4-FFF2-40B4-BE49-F238E27FC236}">
                              <a16:creationId xmlns:a16="http://schemas.microsoft.com/office/drawing/2014/main" id="{2F746E68-7179-64C5-7741-814F1F584B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064"/>
                          <a:ext cx="1184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6" name="Text Box 19">
              <a:extLst>
                <a:ext uri="{FF2B5EF4-FFF2-40B4-BE49-F238E27FC236}">
                  <a16:creationId xmlns:a16="http://schemas.microsoft.com/office/drawing/2014/main" id="{DDFB6A1D-86ED-CB18-A9C9-668AE5A3D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056"/>
              <a:ext cx="4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y</a:t>
              </a:r>
              <a:r>
                <a:rPr lang="en-US" altLang="en-US" sz="2400">
                  <a:latin typeface="Times New Roman" panose="02020603050405020304" pitchFamily="18" charset="0"/>
                </a:rPr>
                <a:t>[</a:t>
              </a:r>
              <a:r>
                <a:rPr lang="en-US" altLang="en-US" sz="2400" i="1">
                  <a:latin typeface="Times New Roman" panose="02020603050405020304" pitchFamily="18" charset="0"/>
                </a:rPr>
                <a:t>n</a:t>
              </a:r>
              <a:r>
                <a:rPr lang="en-US" altLang="en-US" sz="2400">
                  <a:latin typeface="Times New Roman" panose="02020603050405020304" pitchFamily="18" charset="0"/>
                </a:rPr>
                <a:t>]</a:t>
              </a:r>
            </a:p>
          </p:txBody>
        </p:sp>
        <p:sp>
          <p:nvSpPr>
            <p:cNvPr id="28687" name="Text Box 32">
              <a:extLst>
                <a:ext uri="{FF2B5EF4-FFF2-40B4-BE49-F238E27FC236}">
                  <a16:creationId xmlns:a16="http://schemas.microsoft.com/office/drawing/2014/main" id="{79F13CC9-561C-CDCB-35CD-FA2983013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024"/>
              <a:ext cx="22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hlink"/>
                  </a:solidFill>
                  <a:latin typeface="Times New Roman" panose="02020603050405020304" pitchFamily="18" charset="0"/>
                </a:rPr>
                <a:t>Output sampling frequency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8688" name="Object 33">
              <a:extLst>
                <a:ext uri="{FF2B5EF4-FFF2-40B4-BE49-F238E27FC236}">
                  <a16:creationId xmlns:a16="http://schemas.microsoft.com/office/drawing/2014/main" id="{34A16D90-26C3-311F-8A9B-BAAE293966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3336"/>
            <a:ext cx="1232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" name="Equation" r:id="rId9" imgW="1955800" imgH="749300" progId="Equation.3">
                    <p:embed/>
                  </p:oleObj>
                </mc:Choice>
                <mc:Fallback>
                  <p:oleObj name="Equation" r:id="rId9" imgW="1955800" imgH="749300" progId="Equation.3">
                    <p:embed/>
                    <p:pic>
                      <p:nvPicPr>
                        <p:cNvPr id="28688" name="Object 33">
                          <a:extLst>
                            <a:ext uri="{FF2B5EF4-FFF2-40B4-BE49-F238E27FC236}">
                              <a16:creationId xmlns:a16="http://schemas.microsoft.com/office/drawing/2014/main" id="{34A16D90-26C3-311F-8A9B-BAAE2939668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336"/>
                          <a:ext cx="1232" cy="4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3C6BE93-997C-E46F-2610-664081A27B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7724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Basic Sampling Rate Alteration Devices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F680FAF-660C-5B38-89F9-C5ED3279F7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905000"/>
            <a:ext cx="7772400" cy="4038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2"/>
                </a:solidFill>
              </a:rPr>
              <a:t>The </a:t>
            </a: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up-sampler</a:t>
            </a:r>
            <a:r>
              <a:rPr lang="en-US" dirty="0">
                <a:solidFill>
                  <a:schemeClr val="accent2"/>
                </a:solidFill>
              </a:rPr>
              <a:t> and the </a:t>
            </a: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down-sampler</a:t>
            </a:r>
            <a:r>
              <a:rPr lang="en-US" dirty="0">
                <a:solidFill>
                  <a:schemeClr val="accent2"/>
                </a:solidFill>
              </a:rPr>
              <a:t> are </a:t>
            </a:r>
            <a:r>
              <a:rPr lang="en-US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linear</a:t>
            </a:r>
            <a:r>
              <a:rPr lang="en-US" dirty="0">
                <a:solidFill>
                  <a:schemeClr val="accent2"/>
                </a:solidFill>
              </a:rPr>
              <a:t> but </a:t>
            </a:r>
            <a:r>
              <a:rPr lang="en-US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time-varying discrete-time systems</a:t>
            </a:r>
            <a:endParaRPr lang="en-US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hlink"/>
                </a:solidFill>
              </a:rPr>
              <a:t>We illustrate the time-varying property of a down-sampler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The time-varying property of an up-sampler can be proved in a similar manner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89438BB-E2BF-D274-7035-BF793885F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724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Basic Sampling Rate Alteration Devices</a:t>
            </a:r>
            <a:endParaRPr lang="en-US" sz="4000" dirty="0">
              <a:solidFill>
                <a:srgbClr val="FF9900"/>
              </a:solidFill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C44B0EC-4EC4-8F86-B067-14241ABA0D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Consider a factor-of-</a:t>
            </a:r>
            <a:r>
              <a:rPr lang="en-US" altLang="en-US" i="1"/>
              <a:t>M</a:t>
            </a:r>
            <a:r>
              <a:rPr lang="en-US" altLang="en-US">
                <a:solidFill>
                  <a:schemeClr val="hlink"/>
                </a:solidFill>
              </a:rPr>
              <a:t> down-sampler defined by</a:t>
            </a:r>
            <a:endParaRPr lang="en-US" altLang="en-US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Its output           for an input                        is then given by</a:t>
            </a:r>
          </a:p>
          <a:p>
            <a:pPr eaLnBrk="1" hangingPunct="1"/>
            <a:endParaRPr lang="en-US" altLang="en-US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From the input-output relation of the down-sampler we obtain</a:t>
            </a:r>
            <a:endParaRPr lang="en-US" altLang="en-US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5C546BAB-C075-27BE-C282-31069598A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120900"/>
            <a:ext cx="22621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anose="02020603050405020304" pitchFamily="18" charset="0"/>
              </a:rPr>
              <a:t>y</a:t>
            </a:r>
            <a:r>
              <a:rPr lang="en-US" altLang="en-US">
                <a:latin typeface="Times New Roman" panose="02020603050405020304" pitchFamily="18" charset="0"/>
              </a:rPr>
              <a:t>[</a:t>
            </a:r>
            <a:r>
              <a:rPr lang="en-US" altLang="en-US" i="1">
                <a:latin typeface="Times New Roman" panose="02020603050405020304" pitchFamily="18" charset="0"/>
              </a:rPr>
              <a:t>n</a:t>
            </a:r>
            <a:r>
              <a:rPr lang="en-US" altLang="en-US">
                <a:latin typeface="Times New Roman" panose="02020603050405020304" pitchFamily="18" charset="0"/>
              </a:rPr>
              <a:t>] = 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>
                <a:latin typeface="Times New Roman" panose="02020603050405020304" pitchFamily="18" charset="0"/>
              </a:rPr>
              <a:t>[</a:t>
            </a:r>
            <a:r>
              <a:rPr lang="en-US" altLang="en-US" i="1">
                <a:latin typeface="Times New Roman" panose="02020603050405020304" pitchFamily="18" charset="0"/>
              </a:rPr>
              <a:t>nM</a:t>
            </a:r>
            <a:r>
              <a:rPr lang="en-US" altLang="en-US">
                <a:latin typeface="Times New Roman" panose="02020603050405020304" pitchFamily="18" charset="0"/>
              </a:rPr>
              <a:t>]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30725" name="Object 5">
            <a:extLst>
              <a:ext uri="{FF2B5EF4-FFF2-40B4-BE49-F238E27FC236}">
                <a16:creationId xmlns:a16="http://schemas.microsoft.com/office/drawing/2014/main" id="{758B6360-0B2A-7BA8-7FDE-B2D51A1223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2819400"/>
          <a:ext cx="838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3" imgW="838200" imgH="469900" progId="Equation.3">
                  <p:embed/>
                </p:oleObj>
              </mc:Choice>
              <mc:Fallback>
                <p:oleObj name="Equation" r:id="rId3" imgW="838200" imgH="469900" progId="Equation.3">
                  <p:embed/>
                  <p:pic>
                    <p:nvPicPr>
                      <p:cNvPr id="30725" name="Object 5">
                        <a:extLst>
                          <a:ext uri="{FF2B5EF4-FFF2-40B4-BE49-F238E27FC236}">
                            <a16:creationId xmlns:a16="http://schemas.microsoft.com/office/drawing/2014/main" id="{758B6360-0B2A-7BA8-7FDE-B2D51A1223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819400"/>
                        <a:ext cx="838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>
            <a:extLst>
              <a:ext uri="{FF2B5EF4-FFF2-40B4-BE49-F238E27FC236}">
                <a16:creationId xmlns:a16="http://schemas.microsoft.com/office/drawing/2014/main" id="{829D307F-6CFF-2F6C-67D4-A2CC9B3DEB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2819400"/>
          <a:ext cx="26162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5" imgW="2616200" imgH="482600" progId="Equation.3">
                  <p:embed/>
                </p:oleObj>
              </mc:Choice>
              <mc:Fallback>
                <p:oleObj name="Equation" r:id="rId5" imgW="2616200" imgH="482600" progId="Equation.3">
                  <p:embed/>
                  <p:pic>
                    <p:nvPicPr>
                      <p:cNvPr id="30726" name="Object 6">
                        <a:extLst>
                          <a:ext uri="{FF2B5EF4-FFF2-40B4-BE49-F238E27FC236}">
                            <a16:creationId xmlns:a16="http://schemas.microsoft.com/office/drawing/2014/main" id="{829D307F-6CFF-2F6C-67D4-A2CC9B3DEB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819400"/>
                        <a:ext cx="26162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>
            <a:extLst>
              <a:ext uri="{FF2B5EF4-FFF2-40B4-BE49-F238E27FC236}">
                <a16:creationId xmlns:a16="http://schemas.microsoft.com/office/drawing/2014/main" id="{DC9EFE97-88A2-78A1-9322-FE11AABB2A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848100"/>
          <a:ext cx="4508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7" imgW="4508500" imgH="482600" progId="Equation.3">
                  <p:embed/>
                </p:oleObj>
              </mc:Choice>
              <mc:Fallback>
                <p:oleObj name="Equation" r:id="rId7" imgW="4508500" imgH="482600" progId="Equation.3">
                  <p:embed/>
                  <p:pic>
                    <p:nvPicPr>
                      <p:cNvPr id="30727" name="Object 7">
                        <a:extLst>
                          <a:ext uri="{FF2B5EF4-FFF2-40B4-BE49-F238E27FC236}">
                            <a16:creationId xmlns:a16="http://schemas.microsoft.com/office/drawing/2014/main" id="{DC9EFE97-88A2-78A1-9322-FE11AABB2A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48100"/>
                        <a:ext cx="4508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9">
            <a:extLst>
              <a:ext uri="{FF2B5EF4-FFF2-40B4-BE49-F238E27FC236}">
                <a16:creationId xmlns:a16="http://schemas.microsoft.com/office/drawing/2014/main" id="{28929B32-AF75-FDEA-27D9-13A3DC5CB6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5486400"/>
          <a:ext cx="39624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9" imgW="3962400" imgH="482600" progId="Equation.3">
                  <p:embed/>
                </p:oleObj>
              </mc:Choice>
              <mc:Fallback>
                <p:oleObj name="Equation" r:id="rId9" imgW="3962400" imgH="482600" progId="Equation.3">
                  <p:embed/>
                  <p:pic>
                    <p:nvPicPr>
                      <p:cNvPr id="30728" name="Object 9">
                        <a:extLst>
                          <a:ext uri="{FF2B5EF4-FFF2-40B4-BE49-F238E27FC236}">
                            <a16:creationId xmlns:a16="http://schemas.microsoft.com/office/drawing/2014/main" id="{28929B32-AF75-FDEA-27D9-13A3DC5CB6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486400"/>
                        <a:ext cx="39624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10">
            <a:extLst>
              <a:ext uri="{FF2B5EF4-FFF2-40B4-BE49-F238E27FC236}">
                <a16:creationId xmlns:a16="http://schemas.microsoft.com/office/drawing/2014/main" id="{65BA82BB-A8BE-D740-938C-DA33631EEE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6019800"/>
          <a:ext cx="36449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11" imgW="3644900" imgH="482600" progId="Equation.3">
                  <p:embed/>
                </p:oleObj>
              </mc:Choice>
              <mc:Fallback>
                <p:oleObj name="Equation" r:id="rId11" imgW="3644900" imgH="482600" progId="Equation.3">
                  <p:embed/>
                  <p:pic>
                    <p:nvPicPr>
                      <p:cNvPr id="30729" name="Object 10">
                        <a:extLst>
                          <a:ext uri="{FF2B5EF4-FFF2-40B4-BE49-F238E27FC236}">
                            <a16:creationId xmlns:a16="http://schemas.microsoft.com/office/drawing/2014/main" id="{65BA82BB-A8BE-D740-938C-DA33631EEE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6019800"/>
                        <a:ext cx="36449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83A3054-6D82-4D0B-FAAA-69467C501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838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Up-Sampler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E22C545-4009-FF3F-93E0-5D3D84E4AE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772400" cy="457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Frequency-Domain Characterization</a:t>
            </a:r>
            <a:endParaRPr lang="en-US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hlink"/>
                </a:solidFill>
              </a:rPr>
              <a:t>Consider first a factor-of-</a:t>
            </a:r>
            <a:r>
              <a:rPr lang="en-US" dirty="0"/>
              <a:t>2</a:t>
            </a:r>
            <a:r>
              <a:rPr lang="en-US" dirty="0">
                <a:solidFill>
                  <a:schemeClr val="hlink"/>
                </a:solidFill>
              </a:rPr>
              <a:t> up-sampler whose input-output relation in the time-domain is given by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31748" name="Object 5">
            <a:extLst>
              <a:ext uri="{FF2B5EF4-FFF2-40B4-BE49-F238E27FC236}">
                <a16:creationId xmlns:a16="http://schemas.microsoft.com/office/drawing/2014/main" id="{D3413604-2128-1C37-6B72-A73D57B02C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114800"/>
          <a:ext cx="5600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3" imgW="5600700" imgH="965200" progId="Equation.3">
                  <p:embed/>
                </p:oleObj>
              </mc:Choice>
              <mc:Fallback>
                <p:oleObj name="Equation" r:id="rId3" imgW="5600700" imgH="965200" progId="Equation.3">
                  <p:embed/>
                  <p:pic>
                    <p:nvPicPr>
                      <p:cNvPr id="31748" name="Object 5">
                        <a:extLst>
                          <a:ext uri="{FF2B5EF4-FFF2-40B4-BE49-F238E27FC236}">
                            <a16:creationId xmlns:a16="http://schemas.microsoft.com/office/drawing/2014/main" id="{D3413604-2128-1C37-6B72-A73D57B02C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114800"/>
                        <a:ext cx="5600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96EBDFFC-B376-96C1-3465-9E298BB9C5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438400"/>
            <a:ext cx="7772400" cy="3962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D28DD0A-30A2-B376-1D17-B9C3A322E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04800"/>
            <a:ext cx="4959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What does </a:t>
            </a:r>
            <a:r>
              <a:rPr lang="en-US" altLang="en-US" b="1" i="1">
                <a:solidFill>
                  <a:srgbClr val="FF0000"/>
                </a:solidFill>
                <a:latin typeface="Times New Roman" panose="02020603050405020304" pitchFamily="18" charset="0"/>
              </a:rPr>
              <a:t>multirate</a:t>
            </a: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 mean?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7E9F12FF-758D-DBBD-CA53-002F6ED0F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990600"/>
            <a:ext cx="81534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en-US" altLang="en-US" sz="2400" i="1">
                <a:latin typeface="Times New Roman" panose="02020603050405020304" pitchFamily="18" charset="0"/>
              </a:rPr>
              <a:t>Multirate</a:t>
            </a:r>
            <a:r>
              <a:rPr lang="en-US" altLang="en-US" sz="2400">
                <a:latin typeface="Times New Roman" panose="02020603050405020304" pitchFamily="18" charset="0"/>
              </a:rPr>
              <a:t> simply means “multiple sampling rates”.</a:t>
            </a:r>
          </a:p>
          <a:p>
            <a:pPr algn="just">
              <a:spcBef>
                <a:spcPct val="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 A multirate DSP system uses multiple sampling rates within the system. </a:t>
            </a:r>
          </a:p>
          <a:p>
            <a:pPr algn="just">
              <a:spcBef>
                <a:spcPct val="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Whenever a signal at one rate has to be used by a  system that expects a different rate, the rate has to be increased or decreased, and some processing is   required to do so. </a:t>
            </a:r>
          </a:p>
          <a:p>
            <a:pPr algn="just">
              <a:spcBef>
                <a:spcPct val="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Therefore “Multirate DSP” really refers to the art or science of </a:t>
            </a:r>
            <a:r>
              <a:rPr lang="en-US" altLang="en-US" sz="2400" i="1">
                <a:latin typeface="Times New Roman" panose="02020603050405020304" pitchFamily="18" charset="0"/>
              </a:rPr>
              <a:t>changing </a:t>
            </a:r>
            <a:r>
              <a:rPr lang="en-US" altLang="en-US" sz="2400">
                <a:latin typeface="Times New Roman" panose="02020603050405020304" pitchFamily="18" charset="0"/>
              </a:rPr>
              <a:t>sampling rates.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The process of converting a signal from a given rate to a different rate is called sampling rate conversion.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800" b="1" i="1">
                <a:solidFill>
                  <a:srgbClr val="C00000"/>
                </a:solidFill>
                <a:latin typeface="Times New Roman" panose="02020603050405020304" pitchFamily="18" charset="0"/>
              </a:rPr>
              <a:t>System that employ multiple sampling rates in the processing of digital signals are called </a:t>
            </a:r>
            <a:r>
              <a:rPr lang="en-US" altLang="en-US" sz="2800" b="1" i="1">
                <a:solidFill>
                  <a:srgbClr val="9900CC"/>
                </a:solidFill>
                <a:latin typeface="Times New Roman" panose="02020603050405020304" pitchFamily="18" charset="0"/>
              </a:rPr>
              <a:t>multirate digital signal processing systems.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53FCBB2-C0C3-6089-8456-1C096B27B3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Spectrum of the Up-Sampler</a:t>
            </a:r>
            <a:endParaRPr lang="en-US" dirty="0">
              <a:solidFill>
                <a:srgbClr val="FF9900"/>
              </a:solidFill>
              <a:latin typeface="Arial" pitchFamily="34" charset="0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0054369B-C8B7-15ED-B167-1B10ECD27F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In terms of the </a:t>
            </a:r>
            <a:r>
              <a:rPr lang="en-US" altLang="en-US" i="1"/>
              <a:t>z</a:t>
            </a:r>
            <a:r>
              <a:rPr lang="en-US" altLang="en-US">
                <a:solidFill>
                  <a:srgbClr val="FF0000"/>
                </a:solidFill>
              </a:rPr>
              <a:t>-transform, the input-output relation is then given by</a:t>
            </a:r>
            <a:endParaRPr lang="en-US" altLang="en-US">
              <a:solidFill>
                <a:schemeClr val="accent2"/>
              </a:solidFill>
            </a:endParaRPr>
          </a:p>
          <a:p>
            <a:pPr eaLnBrk="1" hangingPunct="1"/>
            <a:endParaRPr lang="en-US" altLang="en-US">
              <a:solidFill>
                <a:schemeClr val="accent2"/>
              </a:solidFill>
            </a:endParaRPr>
          </a:p>
          <a:p>
            <a:pPr eaLnBrk="1" hangingPunct="1"/>
            <a:endParaRPr lang="en-US" altLang="en-US">
              <a:solidFill>
                <a:schemeClr val="accent2"/>
              </a:solidFill>
            </a:endParaRPr>
          </a:p>
          <a:p>
            <a:pPr eaLnBrk="1" hangingPunct="1"/>
            <a:endParaRPr lang="en-US" altLang="en-US">
              <a:solidFill>
                <a:schemeClr val="accent2"/>
              </a:solidFill>
            </a:endParaRPr>
          </a:p>
          <a:p>
            <a:pPr eaLnBrk="1" hangingPunct="1"/>
            <a:endParaRPr lang="en-US" altLang="en-US">
              <a:solidFill>
                <a:schemeClr val="accent2"/>
              </a:solidFill>
            </a:endParaRPr>
          </a:p>
        </p:txBody>
      </p:sp>
      <p:graphicFrame>
        <p:nvGraphicFramePr>
          <p:cNvPr id="32772" name="Object 4">
            <a:extLst>
              <a:ext uri="{FF2B5EF4-FFF2-40B4-BE49-F238E27FC236}">
                <a16:creationId xmlns:a16="http://schemas.microsoft.com/office/drawing/2014/main" id="{43836DE4-61BC-3AB7-6561-B4BAB820F5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971800"/>
          <a:ext cx="6275388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3" imgW="6273800" imgH="1473200" progId="Equation.3">
                  <p:embed/>
                </p:oleObj>
              </mc:Choice>
              <mc:Fallback>
                <p:oleObj name="Equation" r:id="rId3" imgW="6273800" imgH="1473200" progId="Equation.3">
                  <p:embed/>
                  <p:pic>
                    <p:nvPicPr>
                      <p:cNvPr id="32772" name="Object 4">
                        <a:extLst>
                          <a:ext uri="{FF2B5EF4-FFF2-40B4-BE49-F238E27FC236}">
                            <a16:creationId xmlns:a16="http://schemas.microsoft.com/office/drawing/2014/main" id="{43836DE4-61BC-3AB7-6561-B4BAB820F5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971800"/>
                        <a:ext cx="6275388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>
            <a:extLst>
              <a:ext uri="{FF2B5EF4-FFF2-40B4-BE49-F238E27FC236}">
                <a16:creationId xmlns:a16="http://schemas.microsoft.com/office/drawing/2014/main" id="{EB36F856-7941-C2A4-0872-B0DFB254D2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7450" y="4679950"/>
          <a:ext cx="4114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5" imgW="4114800" imgH="1066800" progId="Equation.DSMT4">
                  <p:embed/>
                </p:oleObj>
              </mc:Choice>
              <mc:Fallback>
                <p:oleObj name="Equation" r:id="rId5" imgW="4114800" imgH="1066800" progId="Equation.DSMT4">
                  <p:embed/>
                  <p:pic>
                    <p:nvPicPr>
                      <p:cNvPr id="32773" name="Object 5">
                        <a:extLst>
                          <a:ext uri="{FF2B5EF4-FFF2-40B4-BE49-F238E27FC236}">
                            <a16:creationId xmlns:a16="http://schemas.microsoft.com/office/drawing/2014/main" id="{EB36F856-7941-C2A4-0872-B0DFB254D2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4679950"/>
                        <a:ext cx="41148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BF2CCD4E-8C30-855A-7E7D-E835ADC6BF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Cont…</a:t>
            </a:r>
            <a:endParaRPr lang="en-US" sz="2400" dirty="0">
              <a:solidFill>
                <a:srgbClr val="FF9900"/>
              </a:solidFill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5B8E1F6-9ADA-F889-7A0A-AF88F664B8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7772400" cy="472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hlink"/>
                </a:solidFill>
              </a:rPr>
              <a:t>In a similar manner, we can show that for a </a:t>
            </a:r>
            <a:r>
              <a:rPr lang="en-US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factor-of-</a:t>
            </a:r>
            <a:r>
              <a:rPr lang="en-US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L</a:t>
            </a:r>
            <a:r>
              <a:rPr lang="en-US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up-sampler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solidFill>
                <a:schemeClr val="hlink"/>
              </a:solidFill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On the unit circle, for             , the input-output relation is given by</a:t>
            </a:r>
          </a:p>
        </p:txBody>
      </p:sp>
      <p:graphicFrame>
        <p:nvGraphicFramePr>
          <p:cNvPr id="33796" name="Object 6">
            <a:extLst>
              <a:ext uri="{FF2B5EF4-FFF2-40B4-BE49-F238E27FC236}">
                <a16:creationId xmlns:a16="http://schemas.microsoft.com/office/drawing/2014/main" id="{E2CFE2FA-73D1-EFCC-6805-83216BD611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667000"/>
          <a:ext cx="2489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3" imgW="2489200" imgH="596900" progId="Equation.3">
                  <p:embed/>
                </p:oleObj>
              </mc:Choice>
              <mc:Fallback>
                <p:oleObj name="Equation" r:id="rId3" imgW="2489200" imgH="596900" progId="Equation.3">
                  <p:embed/>
                  <p:pic>
                    <p:nvPicPr>
                      <p:cNvPr id="33796" name="Object 6">
                        <a:extLst>
                          <a:ext uri="{FF2B5EF4-FFF2-40B4-BE49-F238E27FC236}">
                            <a16:creationId xmlns:a16="http://schemas.microsoft.com/office/drawing/2014/main" id="{E2CFE2FA-73D1-EFCC-6805-83216BD611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667000"/>
                        <a:ext cx="24892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7">
            <a:extLst>
              <a:ext uri="{FF2B5EF4-FFF2-40B4-BE49-F238E27FC236}">
                <a16:creationId xmlns:a16="http://schemas.microsoft.com/office/drawing/2014/main" id="{F3A2BF24-61DA-5D5D-829C-FE74996729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3733800"/>
          <a:ext cx="12192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5" imgW="1218671" imgH="495085" progId="Equation.3">
                  <p:embed/>
                </p:oleObj>
              </mc:Choice>
              <mc:Fallback>
                <p:oleObj name="Equation" r:id="rId5" imgW="1218671" imgH="495085" progId="Equation.3">
                  <p:embed/>
                  <p:pic>
                    <p:nvPicPr>
                      <p:cNvPr id="33797" name="Object 7">
                        <a:extLst>
                          <a:ext uri="{FF2B5EF4-FFF2-40B4-BE49-F238E27FC236}">
                            <a16:creationId xmlns:a16="http://schemas.microsoft.com/office/drawing/2014/main" id="{F3A2BF24-61DA-5D5D-829C-FE74996729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733800"/>
                        <a:ext cx="12192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8">
            <a:extLst>
              <a:ext uri="{FF2B5EF4-FFF2-40B4-BE49-F238E27FC236}">
                <a16:creationId xmlns:a16="http://schemas.microsoft.com/office/drawing/2014/main" id="{9425FF77-6259-9538-4BED-D13C3D8A6A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029200"/>
          <a:ext cx="3251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7" imgW="3251200" imgH="596900" progId="Equation.3">
                  <p:embed/>
                </p:oleObj>
              </mc:Choice>
              <mc:Fallback>
                <p:oleObj name="Equation" r:id="rId7" imgW="3251200" imgH="596900" progId="Equation.3">
                  <p:embed/>
                  <p:pic>
                    <p:nvPicPr>
                      <p:cNvPr id="33798" name="Object 8">
                        <a:extLst>
                          <a:ext uri="{FF2B5EF4-FFF2-40B4-BE49-F238E27FC236}">
                            <a16:creationId xmlns:a16="http://schemas.microsoft.com/office/drawing/2014/main" id="{9425FF77-6259-9538-4BED-D13C3D8A6A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029200"/>
                        <a:ext cx="32512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3BE6962-F248-E50F-9A17-95ACADD02F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Cont…</a:t>
            </a:r>
            <a:endParaRPr lang="en-US" sz="2800" dirty="0">
              <a:solidFill>
                <a:srgbClr val="FF9900"/>
              </a:solidFill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E34A47C-FA8D-D6CA-6ACF-B1290C21A1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8001000" cy="51054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Figure below shows the relation between    	        and                 for </a:t>
            </a:r>
            <a:r>
              <a:rPr lang="en-US" altLang="en-US" i="1"/>
              <a:t>L</a:t>
            </a:r>
            <a:r>
              <a:rPr lang="en-US" altLang="en-US"/>
              <a:t> = 2</a:t>
            </a:r>
            <a:r>
              <a:rPr lang="en-US" altLang="en-US">
                <a:solidFill>
                  <a:schemeClr val="hlink"/>
                </a:solidFill>
              </a:rPr>
              <a:t> in the case of a typical sequence</a:t>
            </a:r>
            <a:r>
              <a:rPr lang="en-US" altLang="en-US"/>
              <a:t> </a:t>
            </a:r>
            <a:r>
              <a:rPr lang="en-US" altLang="en-US" i="1"/>
              <a:t>x</a:t>
            </a:r>
            <a:r>
              <a:rPr lang="en-US" altLang="en-US"/>
              <a:t>[</a:t>
            </a:r>
            <a:r>
              <a:rPr lang="en-US" altLang="en-US" i="1"/>
              <a:t>n</a:t>
            </a:r>
            <a:r>
              <a:rPr lang="en-US" altLang="en-US"/>
              <a:t>]</a:t>
            </a:r>
          </a:p>
        </p:txBody>
      </p:sp>
      <p:graphicFrame>
        <p:nvGraphicFramePr>
          <p:cNvPr id="34820" name="Object 8">
            <a:extLst>
              <a:ext uri="{FF2B5EF4-FFF2-40B4-BE49-F238E27FC236}">
                <a16:creationId xmlns:a16="http://schemas.microsoft.com/office/drawing/2014/main" id="{B340085D-C91B-C9A1-4C67-9151828B6D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5700" y="1854200"/>
          <a:ext cx="1270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3" imgW="1270000" imgH="558800" progId="Equation.3">
                  <p:embed/>
                </p:oleObj>
              </mc:Choice>
              <mc:Fallback>
                <p:oleObj name="Equation" r:id="rId3" imgW="1270000" imgH="558800" progId="Equation.3">
                  <p:embed/>
                  <p:pic>
                    <p:nvPicPr>
                      <p:cNvPr id="34820" name="Object 8">
                        <a:extLst>
                          <a:ext uri="{FF2B5EF4-FFF2-40B4-BE49-F238E27FC236}">
                            <a16:creationId xmlns:a16="http://schemas.microsoft.com/office/drawing/2014/main" id="{B340085D-C91B-C9A1-4C67-9151828B6D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1854200"/>
                        <a:ext cx="1270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9">
            <a:extLst>
              <a:ext uri="{FF2B5EF4-FFF2-40B4-BE49-F238E27FC236}">
                <a16:creationId xmlns:a16="http://schemas.microsoft.com/office/drawing/2014/main" id="{AF20E736-6E6A-B448-8311-068F4FC3F9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3900" y="1841500"/>
          <a:ext cx="1447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5" imgW="1447800" imgH="596900" progId="Equation.3">
                  <p:embed/>
                </p:oleObj>
              </mc:Choice>
              <mc:Fallback>
                <p:oleObj name="Equation" r:id="rId5" imgW="1447800" imgH="596900" progId="Equation.3">
                  <p:embed/>
                  <p:pic>
                    <p:nvPicPr>
                      <p:cNvPr id="34821" name="Object 9">
                        <a:extLst>
                          <a:ext uri="{FF2B5EF4-FFF2-40B4-BE49-F238E27FC236}">
                            <a16:creationId xmlns:a16="http://schemas.microsoft.com/office/drawing/2014/main" id="{AF20E736-6E6A-B448-8311-068F4FC3F9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1841500"/>
                        <a:ext cx="14478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22" name="Picture 10">
            <a:extLst>
              <a:ext uri="{FF2B5EF4-FFF2-40B4-BE49-F238E27FC236}">
                <a16:creationId xmlns:a16="http://schemas.microsoft.com/office/drawing/2014/main" id="{EA9EAF45-621F-40EB-259D-6FCE23B5C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971800"/>
            <a:ext cx="5164138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1">
            <a:extLst>
              <a:ext uri="{FF2B5EF4-FFF2-40B4-BE49-F238E27FC236}">
                <a16:creationId xmlns:a16="http://schemas.microsoft.com/office/drawing/2014/main" id="{7D3ACF2A-FE51-7356-453C-C269D73AD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686300"/>
            <a:ext cx="52101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37DB369-ECD4-8DB4-015C-F8ACD3D29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Up-Sampler</a:t>
            </a:r>
            <a:endParaRPr lang="en-US">
              <a:solidFill>
                <a:srgbClr val="FF9900"/>
              </a:solidFill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D28BD1BF-419A-EFDB-4537-6AFDBE0974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3810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FF0000"/>
                </a:solidFill>
              </a:rPr>
              <a:t>As can be seen, a factor-of-</a:t>
            </a:r>
            <a:r>
              <a:rPr lang="en-US"/>
              <a:t>2</a:t>
            </a:r>
            <a:r>
              <a:rPr lang="en-US">
                <a:solidFill>
                  <a:srgbClr val="FF0000"/>
                </a:solidFill>
              </a:rPr>
              <a:t> sampling rate expansion leads to a compression of          by a factor of </a:t>
            </a:r>
            <a:r>
              <a:rPr lang="en-US"/>
              <a:t>2</a:t>
            </a:r>
            <a:r>
              <a:rPr lang="en-US">
                <a:solidFill>
                  <a:srgbClr val="FF0000"/>
                </a:solidFill>
              </a:rPr>
              <a:t> and a </a:t>
            </a:r>
            <a:r>
              <a:rPr lang="en-US"/>
              <a:t>2</a:t>
            </a:r>
            <a:r>
              <a:rPr lang="en-US">
                <a:solidFill>
                  <a:srgbClr val="FF0000"/>
                </a:solidFill>
              </a:rPr>
              <a:t>-fold repetition in the baseband</a:t>
            </a:r>
            <a:r>
              <a:rPr lang="en-US"/>
              <a:t> [0, 2</a:t>
            </a:r>
            <a:r>
              <a:rPr lang="en-US">
                <a:latin typeface="Symbol" pitchFamily="18" charset="2"/>
              </a:rPr>
              <a:t>p</a:t>
            </a:r>
            <a:r>
              <a:rPr lang="en-US"/>
              <a:t>]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hlink"/>
                </a:solidFill>
              </a:rPr>
              <a:t>This process is called </a:t>
            </a:r>
            <a:r>
              <a:rPr lang="en-US" i="1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imaging</a:t>
            </a:r>
            <a:r>
              <a:rPr lang="en-US">
                <a:solidFill>
                  <a:schemeClr val="hlink"/>
                </a:solidFill>
              </a:rPr>
              <a:t> as we get an additional “</a:t>
            </a:r>
            <a:r>
              <a:rPr lang="en-US" i="1">
                <a:solidFill>
                  <a:srgbClr val="CC00FF"/>
                </a:solidFill>
              </a:rPr>
              <a:t>image</a:t>
            </a:r>
            <a:r>
              <a:rPr lang="en-US">
                <a:solidFill>
                  <a:schemeClr val="hlink"/>
                </a:solidFill>
              </a:rPr>
              <a:t>” of the input spectrum</a:t>
            </a:r>
            <a:endParaRPr lang="en-US"/>
          </a:p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35844" name="Object 6">
            <a:extLst>
              <a:ext uri="{FF2B5EF4-FFF2-40B4-BE49-F238E27FC236}">
                <a16:creationId xmlns:a16="http://schemas.microsoft.com/office/drawing/2014/main" id="{3262A3F4-8E25-7E6A-A52A-BE1C56BEDD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2298700"/>
          <a:ext cx="1270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Equation" r:id="rId3" imgW="1270000" imgH="558800" progId="Equation.3">
                  <p:embed/>
                </p:oleObj>
              </mc:Choice>
              <mc:Fallback>
                <p:oleObj name="Equation" r:id="rId3" imgW="1270000" imgH="558800" progId="Equation.3">
                  <p:embed/>
                  <p:pic>
                    <p:nvPicPr>
                      <p:cNvPr id="35844" name="Object 6">
                        <a:extLst>
                          <a:ext uri="{FF2B5EF4-FFF2-40B4-BE49-F238E27FC236}">
                            <a16:creationId xmlns:a16="http://schemas.microsoft.com/office/drawing/2014/main" id="{3262A3F4-8E25-7E6A-A52A-BE1C56BEDD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298700"/>
                        <a:ext cx="1270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7F0EFB10-134C-7FEC-E015-32E7FC4A7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Up-Sampler</a:t>
            </a:r>
            <a:endParaRPr lang="en-US">
              <a:solidFill>
                <a:srgbClr val="FF9900"/>
              </a:solidFill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6B45049-9464-B006-1A7F-D6A3157888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Similarly in the case of a factor-of-</a:t>
            </a:r>
            <a:r>
              <a:rPr lang="en-US" altLang="en-US" i="1"/>
              <a:t>L</a:t>
            </a:r>
            <a:r>
              <a:rPr lang="en-US" altLang="en-US">
                <a:solidFill>
                  <a:srgbClr val="FF0000"/>
                </a:solidFill>
              </a:rPr>
              <a:t> sampling rate expansion, there will be         additional images of the input spectrum in the baseband</a:t>
            </a:r>
          </a:p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Lowpass filtering of           removes the       images and in effect “fills in” the zero-valued samples in           with interpolated sample values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endParaRPr lang="en-US" altLang="en-US">
              <a:solidFill>
                <a:schemeClr val="accent2"/>
              </a:solidFill>
            </a:endParaRPr>
          </a:p>
        </p:txBody>
      </p:sp>
      <p:graphicFrame>
        <p:nvGraphicFramePr>
          <p:cNvPr id="36868" name="Object 4">
            <a:extLst>
              <a:ext uri="{FF2B5EF4-FFF2-40B4-BE49-F238E27FC236}">
                <a16:creationId xmlns:a16="http://schemas.microsoft.com/office/drawing/2014/main" id="{794C95FA-C85F-8D60-2830-44EB8ACFD4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2260600"/>
          <a:ext cx="762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Equation" r:id="rId3" imgW="761669" imgH="330057" progId="Equation.3">
                  <p:embed/>
                </p:oleObj>
              </mc:Choice>
              <mc:Fallback>
                <p:oleObj name="Equation" r:id="rId3" imgW="761669" imgH="330057" progId="Equation.3">
                  <p:embed/>
                  <p:pic>
                    <p:nvPicPr>
                      <p:cNvPr id="36868" name="Object 4">
                        <a:extLst>
                          <a:ext uri="{FF2B5EF4-FFF2-40B4-BE49-F238E27FC236}">
                            <a16:creationId xmlns:a16="http://schemas.microsoft.com/office/drawing/2014/main" id="{794C95FA-C85F-8D60-2830-44EB8ACFD4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260600"/>
                        <a:ext cx="762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>
            <a:extLst>
              <a:ext uri="{FF2B5EF4-FFF2-40B4-BE49-F238E27FC236}">
                <a16:creationId xmlns:a16="http://schemas.microsoft.com/office/drawing/2014/main" id="{6B658B8E-B17C-D701-87D0-8666AF2D9A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4318000"/>
          <a:ext cx="762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5" imgW="761669" imgH="330057" progId="Equation.3">
                  <p:embed/>
                </p:oleObj>
              </mc:Choice>
              <mc:Fallback>
                <p:oleObj name="Equation" r:id="rId5" imgW="761669" imgH="330057" progId="Equation.3">
                  <p:embed/>
                  <p:pic>
                    <p:nvPicPr>
                      <p:cNvPr id="36869" name="Object 5">
                        <a:extLst>
                          <a:ext uri="{FF2B5EF4-FFF2-40B4-BE49-F238E27FC236}">
                            <a16:creationId xmlns:a16="http://schemas.microsoft.com/office/drawing/2014/main" id="{6B658B8E-B17C-D701-87D0-8666AF2D9A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318000"/>
                        <a:ext cx="762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7">
            <a:extLst>
              <a:ext uri="{FF2B5EF4-FFF2-40B4-BE49-F238E27FC236}">
                <a16:creationId xmlns:a16="http://schemas.microsoft.com/office/drawing/2014/main" id="{947DF6B6-F758-08D4-81CA-5A5A7DA97D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200400"/>
          <a:ext cx="876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6" imgW="876300" imgH="482600" progId="Equation.3">
                  <p:embed/>
                </p:oleObj>
              </mc:Choice>
              <mc:Fallback>
                <p:oleObj name="Equation" r:id="rId6" imgW="876300" imgH="482600" progId="Equation.3">
                  <p:embed/>
                  <p:pic>
                    <p:nvPicPr>
                      <p:cNvPr id="36870" name="Object 7">
                        <a:extLst>
                          <a:ext uri="{FF2B5EF4-FFF2-40B4-BE49-F238E27FC236}">
                            <a16:creationId xmlns:a16="http://schemas.microsoft.com/office/drawing/2014/main" id="{947DF6B6-F758-08D4-81CA-5A5A7DA97D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200400"/>
                        <a:ext cx="8763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8">
            <a:extLst>
              <a:ext uri="{FF2B5EF4-FFF2-40B4-BE49-F238E27FC236}">
                <a16:creationId xmlns:a16="http://schemas.microsoft.com/office/drawing/2014/main" id="{295B6743-196D-72F2-1FD7-5AE34A208E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724400"/>
          <a:ext cx="876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8" imgW="876300" imgH="482600" progId="Equation.3">
                  <p:embed/>
                </p:oleObj>
              </mc:Choice>
              <mc:Fallback>
                <p:oleObj name="Equation" r:id="rId8" imgW="876300" imgH="482600" progId="Equation.3">
                  <p:embed/>
                  <p:pic>
                    <p:nvPicPr>
                      <p:cNvPr id="36871" name="Object 8">
                        <a:extLst>
                          <a:ext uri="{FF2B5EF4-FFF2-40B4-BE49-F238E27FC236}">
                            <a16:creationId xmlns:a16="http://schemas.microsoft.com/office/drawing/2014/main" id="{295B6743-196D-72F2-1FD7-5AE34A208E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724400"/>
                        <a:ext cx="8763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6DD9EFB5-A4B3-B1E2-CCC3-C01B2713E4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Up-Sampler</a:t>
            </a:r>
            <a:endParaRPr lang="en-US">
              <a:solidFill>
                <a:srgbClr val="FF9900"/>
              </a:solidFill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0A6D445-70B2-3635-12E9-E0C12ECC58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Illustrate the frequency-domain properties of the up-sampler shown below for </a:t>
            </a:r>
            <a:r>
              <a:rPr lang="en-US" altLang="en-US" i="1"/>
              <a:t>L</a:t>
            </a:r>
            <a:r>
              <a:rPr lang="en-US" altLang="en-US"/>
              <a:t> = 4</a:t>
            </a:r>
          </a:p>
        </p:txBody>
      </p:sp>
      <p:pic>
        <p:nvPicPr>
          <p:cNvPr id="37892" name="Picture 4">
            <a:extLst>
              <a:ext uri="{FF2B5EF4-FFF2-40B4-BE49-F238E27FC236}">
                <a16:creationId xmlns:a16="http://schemas.microsoft.com/office/drawing/2014/main" id="{66057943-527A-72AF-6ED6-7CB455EFE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200400"/>
            <a:ext cx="63007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>
            <a:extLst>
              <a:ext uri="{FF2B5EF4-FFF2-40B4-BE49-F238E27FC236}">
                <a16:creationId xmlns:a16="http://schemas.microsoft.com/office/drawing/2014/main" id="{2DE360F8-5295-F099-9BDA-2A3710B61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11500"/>
            <a:ext cx="63007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A859C35-D4A0-30F9-8FDB-9C27A14C60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Spectrum of the Down-Sampler</a:t>
            </a:r>
            <a:endParaRPr lang="en-US" sz="4000" dirty="0">
              <a:solidFill>
                <a:srgbClr val="FF9900"/>
              </a:solidFill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A1466CB-79B0-A443-F667-D3F9A3877A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524000"/>
            <a:ext cx="7772400" cy="495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Frequency-Domain Characterization</a:t>
            </a:r>
            <a:endParaRPr lang="en-US" sz="2800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hlink"/>
                </a:solidFill>
              </a:rPr>
              <a:t>Applying the </a:t>
            </a:r>
            <a:r>
              <a:rPr lang="en-US" sz="2800" i="1" dirty="0"/>
              <a:t>z</a:t>
            </a:r>
            <a:r>
              <a:rPr lang="en-US" sz="2800" dirty="0">
                <a:solidFill>
                  <a:schemeClr val="hlink"/>
                </a:solidFill>
              </a:rPr>
              <a:t>-transform to the input-output relation of a factor-of-</a:t>
            </a:r>
            <a:r>
              <a:rPr lang="en-US" sz="2800" i="1" dirty="0"/>
              <a:t>M</a:t>
            </a:r>
            <a:r>
              <a:rPr lang="en-US" sz="2800" dirty="0">
                <a:solidFill>
                  <a:schemeClr val="hlink"/>
                </a:solidFill>
              </a:rPr>
              <a:t> down-sampler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>
              <a:solidFill>
                <a:schemeClr val="hlink"/>
              </a:solidFill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solidFill>
                  <a:schemeClr val="hlink"/>
                </a:solidFill>
              </a:rPr>
              <a:t>	we get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z="2800" dirty="0">
              <a:solidFill>
                <a:schemeClr val="hlink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>
              <a:solidFill>
                <a:schemeClr val="accent2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accent2"/>
                </a:solidFill>
              </a:rPr>
              <a:t>The expression on the right-hand side cannot be directly expressed in terms of</a:t>
            </a:r>
            <a:r>
              <a:rPr lang="en-US" sz="2800" dirty="0">
                <a:solidFill>
                  <a:schemeClr val="hlink"/>
                </a:solidFill>
              </a:rPr>
              <a:t> </a:t>
            </a:r>
            <a:r>
              <a:rPr lang="en-US" sz="2800" i="1" dirty="0"/>
              <a:t>X</a:t>
            </a:r>
            <a:r>
              <a:rPr lang="en-US" sz="2800" dirty="0"/>
              <a:t>(</a:t>
            </a:r>
            <a:r>
              <a:rPr lang="en-US" sz="2800" i="1" dirty="0"/>
              <a:t>z</a:t>
            </a:r>
            <a:r>
              <a:rPr lang="en-US" sz="2800" dirty="0"/>
              <a:t>)</a:t>
            </a:r>
            <a:endParaRPr lang="en-US" sz="2800" dirty="0">
              <a:solidFill>
                <a:schemeClr val="hlink"/>
              </a:solidFill>
            </a:endParaRPr>
          </a:p>
        </p:txBody>
      </p:sp>
      <p:graphicFrame>
        <p:nvGraphicFramePr>
          <p:cNvPr id="38916" name="Object 5">
            <a:extLst>
              <a:ext uri="{FF2B5EF4-FFF2-40B4-BE49-F238E27FC236}">
                <a16:creationId xmlns:a16="http://schemas.microsoft.com/office/drawing/2014/main" id="{A0F79D3F-3B59-EFD0-F66A-25DF4057EA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3911600"/>
          <a:ext cx="34036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Equation" r:id="rId3" imgW="3403600" imgH="1130300" progId="Equation.3">
                  <p:embed/>
                </p:oleObj>
              </mc:Choice>
              <mc:Fallback>
                <p:oleObj name="Equation" r:id="rId3" imgW="3403600" imgH="1130300" progId="Equation.3">
                  <p:embed/>
                  <p:pic>
                    <p:nvPicPr>
                      <p:cNvPr id="38916" name="Object 5">
                        <a:extLst>
                          <a:ext uri="{FF2B5EF4-FFF2-40B4-BE49-F238E27FC236}">
                            <a16:creationId xmlns:a16="http://schemas.microsoft.com/office/drawing/2014/main" id="{A0F79D3F-3B59-EFD0-F66A-25DF4057EA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911600"/>
                        <a:ext cx="34036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6">
            <a:extLst>
              <a:ext uri="{FF2B5EF4-FFF2-40B4-BE49-F238E27FC236}">
                <a16:creationId xmlns:a16="http://schemas.microsoft.com/office/drawing/2014/main" id="{E3E07C29-C36E-37E8-06EB-69C9DC17DF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3276600"/>
          <a:ext cx="2108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5" imgW="2108200" imgH="419100" progId="Equation.3">
                  <p:embed/>
                </p:oleObj>
              </mc:Choice>
              <mc:Fallback>
                <p:oleObj name="Equation" r:id="rId5" imgW="2108200" imgH="419100" progId="Equation.3">
                  <p:embed/>
                  <p:pic>
                    <p:nvPicPr>
                      <p:cNvPr id="38917" name="Object 6">
                        <a:extLst>
                          <a:ext uri="{FF2B5EF4-FFF2-40B4-BE49-F238E27FC236}">
                            <a16:creationId xmlns:a16="http://schemas.microsoft.com/office/drawing/2014/main" id="{E3E07C29-C36E-37E8-06EB-69C9DC17DF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276600"/>
                        <a:ext cx="2108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D2892F1-1CAF-6CFB-4D66-8166F6A58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Cont…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678D4BB8-B233-F00A-4A03-7A864B2717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To get around this problem, define a new sequence            :</a:t>
            </a:r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Then</a:t>
            </a:r>
          </a:p>
        </p:txBody>
      </p:sp>
      <p:graphicFrame>
        <p:nvGraphicFramePr>
          <p:cNvPr id="39940" name="Object 5">
            <a:extLst>
              <a:ext uri="{FF2B5EF4-FFF2-40B4-BE49-F238E27FC236}">
                <a16:creationId xmlns:a16="http://schemas.microsoft.com/office/drawing/2014/main" id="{6CCAB381-B809-D0D7-9E72-E8F58EFA94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819400"/>
          <a:ext cx="59578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Equation" r:id="rId3" imgW="5956300" imgH="965200" progId="Equation.3">
                  <p:embed/>
                </p:oleObj>
              </mc:Choice>
              <mc:Fallback>
                <p:oleObj name="Equation" r:id="rId3" imgW="5956300" imgH="965200" progId="Equation.3">
                  <p:embed/>
                  <p:pic>
                    <p:nvPicPr>
                      <p:cNvPr id="39940" name="Object 5">
                        <a:extLst>
                          <a:ext uri="{FF2B5EF4-FFF2-40B4-BE49-F238E27FC236}">
                            <a16:creationId xmlns:a16="http://schemas.microsoft.com/office/drawing/2014/main" id="{6CCAB381-B809-D0D7-9E72-E8F58EFA94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19400"/>
                        <a:ext cx="595788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6">
            <a:extLst>
              <a:ext uri="{FF2B5EF4-FFF2-40B4-BE49-F238E27FC236}">
                <a16:creationId xmlns:a16="http://schemas.microsoft.com/office/drawing/2014/main" id="{D1F84A5C-A3F5-D922-7150-44790ECE1F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2197100"/>
          <a:ext cx="10414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5" imgW="1040948" imgH="482391" progId="Equation.3">
                  <p:embed/>
                </p:oleObj>
              </mc:Choice>
              <mc:Fallback>
                <p:oleObj name="Equation" r:id="rId5" imgW="1040948" imgH="482391" progId="Equation.3">
                  <p:embed/>
                  <p:pic>
                    <p:nvPicPr>
                      <p:cNvPr id="39941" name="Object 6">
                        <a:extLst>
                          <a:ext uri="{FF2B5EF4-FFF2-40B4-BE49-F238E27FC236}">
                            <a16:creationId xmlns:a16="http://schemas.microsoft.com/office/drawing/2014/main" id="{D1F84A5C-A3F5-D922-7150-44790ECE1F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197100"/>
                        <a:ext cx="10414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7">
            <a:extLst>
              <a:ext uri="{FF2B5EF4-FFF2-40B4-BE49-F238E27FC236}">
                <a16:creationId xmlns:a16="http://schemas.microsoft.com/office/drawing/2014/main" id="{9F56F596-BEC3-4CF1-AF0F-F71987C568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267200"/>
          <a:ext cx="6402388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7" imgW="6400800" imgH="1130300" progId="Equation.3">
                  <p:embed/>
                </p:oleObj>
              </mc:Choice>
              <mc:Fallback>
                <p:oleObj name="Equation" r:id="rId7" imgW="6400800" imgH="1130300" progId="Equation.3">
                  <p:embed/>
                  <p:pic>
                    <p:nvPicPr>
                      <p:cNvPr id="39942" name="Object 7">
                        <a:extLst>
                          <a:ext uri="{FF2B5EF4-FFF2-40B4-BE49-F238E27FC236}">
                            <a16:creationId xmlns:a16="http://schemas.microsoft.com/office/drawing/2014/main" id="{9F56F596-BEC3-4CF1-AF0F-F71987C568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267200"/>
                        <a:ext cx="6402388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9">
            <a:extLst>
              <a:ext uri="{FF2B5EF4-FFF2-40B4-BE49-F238E27FC236}">
                <a16:creationId xmlns:a16="http://schemas.microsoft.com/office/drawing/2014/main" id="{58735ECB-D481-4F8F-5FAE-20ACA15AB6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1400" y="5384800"/>
          <a:ext cx="53213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9" imgW="5321300" imgH="1130300" progId="Equation.3">
                  <p:embed/>
                </p:oleObj>
              </mc:Choice>
              <mc:Fallback>
                <p:oleObj name="Equation" r:id="rId9" imgW="5321300" imgH="1130300" progId="Equation.3">
                  <p:embed/>
                  <p:pic>
                    <p:nvPicPr>
                      <p:cNvPr id="39943" name="Object 9">
                        <a:extLst>
                          <a:ext uri="{FF2B5EF4-FFF2-40B4-BE49-F238E27FC236}">
                            <a16:creationId xmlns:a16="http://schemas.microsoft.com/office/drawing/2014/main" id="{58735ECB-D481-4F8F-5FAE-20ACA15AB6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5384800"/>
                        <a:ext cx="53213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32AF12A-0296-B539-1A88-6D9D1A29C7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 rtlCol="0"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Cont…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16392" name="Rectangle 3">
            <a:extLst>
              <a:ext uri="{FF2B5EF4-FFF2-40B4-BE49-F238E27FC236}">
                <a16:creationId xmlns:a16="http://schemas.microsoft.com/office/drawing/2014/main" id="{C00A1192-F752-DD23-6E8F-D254B03C34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50292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rgbClr val="FF0000"/>
                </a:solidFill>
              </a:rPr>
              <a:t>Now,             can be formally related to </a:t>
            </a:r>
            <a:r>
              <a:rPr lang="en-US" altLang="en-US" i="1"/>
              <a:t>x</a:t>
            </a:r>
            <a:r>
              <a:rPr lang="en-US" altLang="en-US"/>
              <a:t>[</a:t>
            </a:r>
            <a:r>
              <a:rPr lang="en-US" altLang="en-US" i="1"/>
              <a:t>n</a:t>
            </a:r>
            <a:r>
              <a:rPr lang="en-US" altLang="en-US"/>
              <a:t>]</a:t>
            </a:r>
            <a:r>
              <a:rPr lang="en-US" altLang="en-US">
                <a:solidFill>
                  <a:srgbClr val="FF0000"/>
                </a:solidFill>
              </a:rPr>
              <a:t> through      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>
                <a:solidFill>
                  <a:srgbClr val="FF0000"/>
                </a:solidFill>
              </a:rPr>
              <a:t>	where</a:t>
            </a:r>
            <a:endParaRPr lang="en-US" altLang="en-US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hlink"/>
                </a:solidFill>
              </a:rPr>
              <a:t>A convenient representation of </a:t>
            </a:r>
            <a:r>
              <a:rPr lang="en-US" altLang="en-US" i="1"/>
              <a:t>c</a:t>
            </a:r>
            <a:r>
              <a:rPr lang="en-US" altLang="en-US"/>
              <a:t>[</a:t>
            </a:r>
            <a:r>
              <a:rPr lang="en-US" altLang="en-US" i="1"/>
              <a:t>n</a:t>
            </a:r>
            <a:r>
              <a:rPr lang="en-US" altLang="en-US"/>
              <a:t>]</a:t>
            </a:r>
            <a:r>
              <a:rPr lang="en-US" altLang="en-US">
                <a:solidFill>
                  <a:schemeClr val="hlink"/>
                </a:solidFill>
              </a:rPr>
              <a:t> is given by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>
              <a:solidFill>
                <a:schemeClr val="hlink"/>
              </a:solidFill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>
                <a:solidFill>
                  <a:schemeClr val="hlink"/>
                </a:solidFill>
              </a:rPr>
              <a:t>	where</a:t>
            </a:r>
            <a:endParaRPr lang="en-US" altLang="en-US"/>
          </a:p>
        </p:txBody>
      </p:sp>
      <p:graphicFrame>
        <p:nvGraphicFramePr>
          <p:cNvPr id="40964" name="Object 5">
            <a:extLst>
              <a:ext uri="{FF2B5EF4-FFF2-40B4-BE49-F238E27FC236}">
                <a16:creationId xmlns:a16="http://schemas.microsoft.com/office/drawing/2014/main" id="{24CE0E2E-D0AC-FF77-12E9-503648B8B7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6300" y="1536700"/>
          <a:ext cx="10414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Equation" r:id="rId3" imgW="1040948" imgH="482391" progId="Equation.3">
                  <p:embed/>
                </p:oleObj>
              </mc:Choice>
              <mc:Fallback>
                <p:oleObj name="Equation" r:id="rId3" imgW="1040948" imgH="482391" progId="Equation.3">
                  <p:embed/>
                  <p:pic>
                    <p:nvPicPr>
                      <p:cNvPr id="40964" name="Object 5">
                        <a:extLst>
                          <a:ext uri="{FF2B5EF4-FFF2-40B4-BE49-F238E27FC236}">
                            <a16:creationId xmlns:a16="http://schemas.microsoft.com/office/drawing/2014/main" id="{24CE0E2E-D0AC-FF77-12E9-503648B8B7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1536700"/>
                        <a:ext cx="10414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6">
            <a:extLst>
              <a:ext uri="{FF2B5EF4-FFF2-40B4-BE49-F238E27FC236}">
                <a16:creationId xmlns:a16="http://schemas.microsoft.com/office/drawing/2014/main" id="{3FDB814E-902A-0E37-E36D-95D86C17FF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2590800"/>
          <a:ext cx="29337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5" imgW="2933700" imgH="482600" progId="Equation.3">
                  <p:embed/>
                </p:oleObj>
              </mc:Choice>
              <mc:Fallback>
                <p:oleObj name="Equation" r:id="rId5" imgW="2933700" imgH="482600" progId="Equation.3">
                  <p:embed/>
                  <p:pic>
                    <p:nvPicPr>
                      <p:cNvPr id="40965" name="Object 6">
                        <a:extLst>
                          <a:ext uri="{FF2B5EF4-FFF2-40B4-BE49-F238E27FC236}">
                            <a16:creationId xmlns:a16="http://schemas.microsoft.com/office/drawing/2014/main" id="{3FDB814E-902A-0E37-E36D-95D86C17FF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590800"/>
                        <a:ext cx="29337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7">
            <a:extLst>
              <a:ext uri="{FF2B5EF4-FFF2-40B4-BE49-F238E27FC236}">
                <a16:creationId xmlns:a16="http://schemas.microsoft.com/office/drawing/2014/main" id="{838B2C79-48B5-B59D-F729-27C4CDD645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276600"/>
          <a:ext cx="5080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7" imgW="5080000" imgH="965200" progId="Equation.3">
                  <p:embed/>
                </p:oleObj>
              </mc:Choice>
              <mc:Fallback>
                <p:oleObj name="Equation" r:id="rId7" imgW="5080000" imgH="965200" progId="Equation.3">
                  <p:embed/>
                  <p:pic>
                    <p:nvPicPr>
                      <p:cNvPr id="40966" name="Object 7">
                        <a:extLst>
                          <a:ext uri="{FF2B5EF4-FFF2-40B4-BE49-F238E27FC236}">
                            <a16:creationId xmlns:a16="http://schemas.microsoft.com/office/drawing/2014/main" id="{838B2C79-48B5-B59D-F729-27C4CDD645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76600"/>
                        <a:ext cx="5080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8">
            <a:extLst>
              <a:ext uri="{FF2B5EF4-FFF2-40B4-BE49-F238E27FC236}">
                <a16:creationId xmlns:a16="http://schemas.microsoft.com/office/drawing/2014/main" id="{797C58F6-E886-8BFB-83A9-FD22BA9325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787900"/>
          <a:ext cx="29083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9" imgW="2908300" imgH="1130300" progId="Equation.3">
                  <p:embed/>
                </p:oleObj>
              </mc:Choice>
              <mc:Fallback>
                <p:oleObj name="Equation" r:id="rId9" imgW="2908300" imgH="1130300" progId="Equation.3">
                  <p:embed/>
                  <p:pic>
                    <p:nvPicPr>
                      <p:cNvPr id="40967" name="Object 8">
                        <a:extLst>
                          <a:ext uri="{FF2B5EF4-FFF2-40B4-BE49-F238E27FC236}">
                            <a16:creationId xmlns:a16="http://schemas.microsoft.com/office/drawing/2014/main" id="{797C58F6-E886-8BFB-83A9-FD22BA9325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787900"/>
                        <a:ext cx="29083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9">
            <a:extLst>
              <a:ext uri="{FF2B5EF4-FFF2-40B4-BE49-F238E27FC236}">
                <a16:creationId xmlns:a16="http://schemas.microsoft.com/office/drawing/2014/main" id="{49A17ABF-B4C1-748F-9A25-2FCAE5F2BF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5918200"/>
          <a:ext cx="24892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11" imgW="2489200" imgH="584200" progId="Equation.3">
                  <p:embed/>
                </p:oleObj>
              </mc:Choice>
              <mc:Fallback>
                <p:oleObj name="Equation" r:id="rId11" imgW="2489200" imgH="584200" progId="Equation.3">
                  <p:embed/>
                  <p:pic>
                    <p:nvPicPr>
                      <p:cNvPr id="40968" name="Object 9">
                        <a:extLst>
                          <a:ext uri="{FF2B5EF4-FFF2-40B4-BE49-F238E27FC236}">
                            <a16:creationId xmlns:a16="http://schemas.microsoft.com/office/drawing/2014/main" id="{49A17ABF-B4C1-748F-9A25-2FCAE5F2BF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918200"/>
                        <a:ext cx="24892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3D0BA48-E53D-37EC-74FC-B0C7F1B96A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 rtlCol="0"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Cont…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0FE1C0E2-DBCB-3AE1-B570-998D545303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5029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Taking the </a:t>
            </a:r>
            <a:r>
              <a:rPr lang="en-US" altLang="en-US" i="1"/>
              <a:t>z</a:t>
            </a:r>
            <a:r>
              <a:rPr lang="en-US" altLang="en-US">
                <a:solidFill>
                  <a:srgbClr val="FF0000"/>
                </a:solidFill>
              </a:rPr>
              <a:t>-transform of                           and making use of</a:t>
            </a:r>
          </a:p>
          <a:p>
            <a:pPr eaLnBrk="1" hangingPunct="1"/>
            <a:endParaRPr lang="en-US" altLang="en-US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	we arrive at</a:t>
            </a:r>
            <a:r>
              <a:rPr lang="en-US" altLang="en-US"/>
              <a:t> </a:t>
            </a:r>
          </a:p>
        </p:txBody>
      </p:sp>
      <p:graphicFrame>
        <p:nvGraphicFramePr>
          <p:cNvPr id="41988" name="Object 4">
            <a:extLst>
              <a:ext uri="{FF2B5EF4-FFF2-40B4-BE49-F238E27FC236}">
                <a16:creationId xmlns:a16="http://schemas.microsoft.com/office/drawing/2014/main" id="{CD139F41-97C2-56BF-CD60-BCE78EBF03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1524000"/>
          <a:ext cx="29337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Equation" r:id="rId3" imgW="2933700" imgH="482600" progId="Equation.3">
                  <p:embed/>
                </p:oleObj>
              </mc:Choice>
              <mc:Fallback>
                <p:oleObj name="Equation" r:id="rId3" imgW="2933700" imgH="482600" progId="Equation.3">
                  <p:embed/>
                  <p:pic>
                    <p:nvPicPr>
                      <p:cNvPr id="41988" name="Object 4">
                        <a:extLst>
                          <a:ext uri="{FF2B5EF4-FFF2-40B4-BE49-F238E27FC236}">
                            <a16:creationId xmlns:a16="http://schemas.microsoft.com/office/drawing/2014/main" id="{CD139F41-97C2-56BF-CD60-BCE78EBF03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524000"/>
                        <a:ext cx="29337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>
            <a:extLst>
              <a:ext uri="{FF2B5EF4-FFF2-40B4-BE49-F238E27FC236}">
                <a16:creationId xmlns:a16="http://schemas.microsoft.com/office/drawing/2014/main" id="{18B1A9DF-54DA-742A-ABCF-8AFBE38F35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2590800"/>
          <a:ext cx="27559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5" imgW="2908300" imgH="1130300" progId="Equation.3">
                  <p:embed/>
                </p:oleObj>
              </mc:Choice>
              <mc:Fallback>
                <p:oleObj name="Equation" r:id="rId5" imgW="2908300" imgH="1130300" progId="Equation.3">
                  <p:embed/>
                  <p:pic>
                    <p:nvPicPr>
                      <p:cNvPr id="41989" name="Object 5">
                        <a:extLst>
                          <a:ext uri="{FF2B5EF4-FFF2-40B4-BE49-F238E27FC236}">
                            <a16:creationId xmlns:a16="http://schemas.microsoft.com/office/drawing/2014/main" id="{18B1A9DF-54DA-742A-ABCF-8AFBE38F35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590800"/>
                        <a:ext cx="275590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7">
            <a:extLst>
              <a:ext uri="{FF2B5EF4-FFF2-40B4-BE49-F238E27FC236}">
                <a16:creationId xmlns:a16="http://schemas.microsoft.com/office/drawing/2014/main" id="{5464AEB8-A08E-4FAD-718E-D85FB38191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267200"/>
          <a:ext cx="8421688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7" imgW="8877300" imgH="1168400" progId="Equation.3">
                  <p:embed/>
                </p:oleObj>
              </mc:Choice>
              <mc:Fallback>
                <p:oleObj name="Equation" r:id="rId7" imgW="8877300" imgH="1168400" progId="Equation.3">
                  <p:embed/>
                  <p:pic>
                    <p:nvPicPr>
                      <p:cNvPr id="41990" name="Object 7">
                        <a:extLst>
                          <a:ext uri="{FF2B5EF4-FFF2-40B4-BE49-F238E27FC236}">
                            <a16:creationId xmlns:a16="http://schemas.microsoft.com/office/drawing/2014/main" id="{5464AEB8-A08E-4FAD-718E-D85FB38191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267200"/>
                        <a:ext cx="8421688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8">
            <a:extLst>
              <a:ext uri="{FF2B5EF4-FFF2-40B4-BE49-F238E27FC236}">
                <a16:creationId xmlns:a16="http://schemas.microsoft.com/office/drawing/2014/main" id="{3F8DFB5C-3F9A-C374-0FB7-6D126E3011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5410200"/>
          <a:ext cx="688498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9" imgW="7493000" imgH="1168400" progId="Equation.3">
                  <p:embed/>
                </p:oleObj>
              </mc:Choice>
              <mc:Fallback>
                <p:oleObj name="Equation" r:id="rId9" imgW="7493000" imgH="1168400" progId="Equation.3">
                  <p:embed/>
                  <p:pic>
                    <p:nvPicPr>
                      <p:cNvPr id="41991" name="Object 8">
                        <a:extLst>
                          <a:ext uri="{FF2B5EF4-FFF2-40B4-BE49-F238E27FC236}">
                            <a16:creationId xmlns:a16="http://schemas.microsoft.com/office/drawing/2014/main" id="{3F8DFB5C-3F9A-C374-0FB7-6D126E3011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410200"/>
                        <a:ext cx="6884988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5E9DE436-F6B9-D0C5-14E5-71A0B3B28E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438400"/>
            <a:ext cx="7772400" cy="3962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4782FFFB-7D5D-BE63-5BFA-2052F277C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04800"/>
            <a:ext cx="5915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Why should I do multirate DSP?</a:t>
            </a:r>
          </a:p>
        </p:txBody>
      </p:sp>
      <p:sp>
        <p:nvSpPr>
          <p:cNvPr id="15364" name="Rectangle 5">
            <a:extLst>
              <a:ext uri="{FF2B5EF4-FFF2-40B4-BE49-F238E27FC236}">
                <a16:creationId xmlns:a16="http://schemas.microsoft.com/office/drawing/2014/main" id="{55016DA5-5DF3-6917-3CBA-8BEE21A0E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041400"/>
            <a:ext cx="8153400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The most immediate reason is when you need to pass data between two systems which use incompatible sampling rates.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For example,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Professional audio systems use 48 kHz rate, but consumer CD players use 44.1 kHz , for broadcasting 32 KHz; when audio professionals transfer their recorded music to CDs, they need to do a rate conversion.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Times New Roman" panose="02020603050405020304" pitchFamily="18" charset="0"/>
              </a:rPr>
              <a:t>But the most common reason is that multirate DSP can greatly increase processing efficiency which reduces DSP system cost</a:t>
            </a:r>
            <a:r>
              <a:rPr lang="en-US" altLang="en-US" sz="2400">
                <a:latin typeface="Times New Roman" panose="02020603050405020304" pitchFamily="18" charset="0"/>
              </a:rPr>
              <a:t>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Examples of multirate DSP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C00FF"/>
                </a:solidFill>
                <a:latin typeface="Times New Roman" panose="02020603050405020304" pitchFamily="18" charset="0"/>
              </a:rPr>
              <a:t>Signal Compression ,Image coding , Speech coding, A/D and D/A Converter , Communication Systems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6F59823-7F66-081D-721B-E50621E50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Spectrum of the Down-Sampler</a:t>
            </a:r>
            <a:endParaRPr lang="en-US" sz="4000" dirty="0">
              <a:solidFill>
                <a:srgbClr val="FF9900"/>
              </a:solidFill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E8C883A5-B214-B336-6F40-6C680A6E5E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Consider a factor-of-</a:t>
            </a:r>
            <a:r>
              <a:rPr lang="en-US" altLang="en-US"/>
              <a:t>2</a:t>
            </a:r>
            <a:r>
              <a:rPr lang="en-US" altLang="en-US">
                <a:solidFill>
                  <a:srgbClr val="FF0000"/>
                </a:solidFill>
              </a:rPr>
              <a:t> down-sampler with an input </a:t>
            </a:r>
            <a:r>
              <a:rPr lang="en-US" altLang="en-US" i="1"/>
              <a:t>x</a:t>
            </a:r>
            <a:r>
              <a:rPr lang="en-US" altLang="en-US"/>
              <a:t>[</a:t>
            </a:r>
            <a:r>
              <a:rPr lang="en-US" altLang="en-US" i="1"/>
              <a:t>n</a:t>
            </a:r>
            <a:r>
              <a:rPr lang="en-US" altLang="en-US"/>
              <a:t>]</a:t>
            </a:r>
            <a:r>
              <a:rPr lang="en-US" altLang="en-US">
                <a:solidFill>
                  <a:srgbClr val="FF0000"/>
                </a:solidFill>
              </a:rPr>
              <a:t> whose spectrum is as shown below</a:t>
            </a:r>
          </a:p>
          <a:p>
            <a:pPr eaLnBrk="1" hangingPunct="1"/>
            <a:endParaRPr lang="en-US" altLang="en-US">
              <a:solidFill>
                <a:srgbClr val="FF0000"/>
              </a:solidFill>
            </a:endParaRPr>
          </a:p>
          <a:p>
            <a:pPr eaLnBrk="1" hangingPunct="1"/>
            <a:endParaRPr lang="en-US" altLang="en-US">
              <a:solidFill>
                <a:srgbClr val="FF0000"/>
              </a:solidFill>
            </a:endParaRPr>
          </a:p>
          <a:p>
            <a:pPr eaLnBrk="1" hangingPunct="1"/>
            <a:endParaRPr lang="en-US" altLang="en-US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chemeClr val="hlink"/>
                </a:solidFill>
              </a:rPr>
              <a:t>The DTFTs of the output and the input sequences of this down-sampler are then related as</a:t>
            </a:r>
            <a:endParaRPr lang="en-US" altLang="en-US"/>
          </a:p>
        </p:txBody>
      </p:sp>
      <p:graphicFrame>
        <p:nvGraphicFramePr>
          <p:cNvPr id="43012" name="Object 5">
            <a:extLst>
              <a:ext uri="{FF2B5EF4-FFF2-40B4-BE49-F238E27FC236}">
                <a16:creationId xmlns:a16="http://schemas.microsoft.com/office/drawing/2014/main" id="{79143AA6-2E1D-D89F-9BF2-A5086AE3A1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562600"/>
          <a:ext cx="58308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Equation" r:id="rId3" imgW="5829300" imgH="939800" progId="Equation.3">
                  <p:embed/>
                </p:oleObj>
              </mc:Choice>
              <mc:Fallback>
                <p:oleObj name="Equation" r:id="rId3" imgW="5829300" imgH="939800" progId="Equation.3">
                  <p:embed/>
                  <p:pic>
                    <p:nvPicPr>
                      <p:cNvPr id="43012" name="Object 5">
                        <a:extLst>
                          <a:ext uri="{FF2B5EF4-FFF2-40B4-BE49-F238E27FC236}">
                            <a16:creationId xmlns:a16="http://schemas.microsoft.com/office/drawing/2014/main" id="{79143AA6-2E1D-D89F-9BF2-A5086AE3A1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562600"/>
                        <a:ext cx="58308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13" name="Picture 6">
            <a:extLst>
              <a:ext uri="{FF2B5EF4-FFF2-40B4-BE49-F238E27FC236}">
                <a16:creationId xmlns:a16="http://schemas.microsoft.com/office/drawing/2014/main" id="{AF336199-C6DA-F9DF-9481-57DCC5FD1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38400"/>
            <a:ext cx="5183188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BA9FB70-C6FE-934B-15C2-4CFC3E3541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Aliasing Effect in Down-Sampler</a:t>
            </a:r>
            <a:endParaRPr lang="en-US" sz="4000" dirty="0">
              <a:solidFill>
                <a:srgbClr val="FF9900"/>
              </a:solidFill>
            </a:endParaRP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D6E4E732-9F0F-4B10-CF67-CD87893BAE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Now                                                implying that the second term                     in the previous equation is simply obtained by shifting the first term                 to the right by an amount </a:t>
            </a:r>
            <a:r>
              <a:rPr lang="en-US" altLang="en-US"/>
              <a:t>2</a:t>
            </a:r>
            <a:r>
              <a:rPr lang="en-US" altLang="en-US">
                <a:latin typeface="Symbol" panose="05050102010706020507" pitchFamily="18" charset="2"/>
              </a:rPr>
              <a:t>p</a:t>
            </a:r>
            <a:r>
              <a:rPr lang="en-US" altLang="en-US">
                <a:solidFill>
                  <a:schemeClr val="hlink"/>
                </a:solidFill>
              </a:rPr>
              <a:t> as shown below</a:t>
            </a:r>
            <a:endParaRPr lang="en-US" altLang="en-US"/>
          </a:p>
        </p:txBody>
      </p:sp>
      <p:graphicFrame>
        <p:nvGraphicFramePr>
          <p:cNvPr id="44036" name="Object 5">
            <a:extLst>
              <a:ext uri="{FF2B5EF4-FFF2-40B4-BE49-F238E27FC236}">
                <a16:creationId xmlns:a16="http://schemas.microsoft.com/office/drawing/2014/main" id="{023E59C7-B272-2C47-7F24-C9C828C047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460500"/>
          <a:ext cx="45593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Equation" r:id="rId3" imgW="4559300" imgH="533400" progId="Equation.3">
                  <p:embed/>
                </p:oleObj>
              </mc:Choice>
              <mc:Fallback>
                <p:oleObj name="Equation" r:id="rId3" imgW="4559300" imgH="533400" progId="Equation.3">
                  <p:embed/>
                  <p:pic>
                    <p:nvPicPr>
                      <p:cNvPr id="44036" name="Object 5">
                        <a:extLst>
                          <a:ext uri="{FF2B5EF4-FFF2-40B4-BE49-F238E27FC236}">
                            <a16:creationId xmlns:a16="http://schemas.microsoft.com/office/drawing/2014/main" id="{023E59C7-B272-2C47-7F24-C9C828C047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460500"/>
                        <a:ext cx="45593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6">
            <a:extLst>
              <a:ext uri="{FF2B5EF4-FFF2-40B4-BE49-F238E27FC236}">
                <a16:creationId xmlns:a16="http://schemas.microsoft.com/office/drawing/2014/main" id="{DDDC08F8-6CC1-B1B6-327E-C36C9A561F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1955800"/>
          <a:ext cx="1816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5" imgW="1816100" imgH="533400" progId="Equation.3">
                  <p:embed/>
                </p:oleObj>
              </mc:Choice>
              <mc:Fallback>
                <p:oleObj name="Equation" r:id="rId5" imgW="1816100" imgH="533400" progId="Equation.3">
                  <p:embed/>
                  <p:pic>
                    <p:nvPicPr>
                      <p:cNvPr id="44037" name="Object 6">
                        <a:extLst>
                          <a:ext uri="{FF2B5EF4-FFF2-40B4-BE49-F238E27FC236}">
                            <a16:creationId xmlns:a16="http://schemas.microsoft.com/office/drawing/2014/main" id="{DDDC08F8-6CC1-B1B6-327E-C36C9A561F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955800"/>
                        <a:ext cx="1816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7">
            <a:extLst>
              <a:ext uri="{FF2B5EF4-FFF2-40B4-BE49-F238E27FC236}">
                <a16:creationId xmlns:a16="http://schemas.microsoft.com/office/drawing/2014/main" id="{B0A5BAB9-AA50-485A-4D66-8F242987F4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2946400"/>
          <a:ext cx="15875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7" imgW="1586811" imgH="533169" progId="Equation.3">
                  <p:embed/>
                </p:oleObj>
              </mc:Choice>
              <mc:Fallback>
                <p:oleObj name="Equation" r:id="rId7" imgW="1586811" imgH="533169" progId="Equation.3">
                  <p:embed/>
                  <p:pic>
                    <p:nvPicPr>
                      <p:cNvPr id="44038" name="Object 7">
                        <a:extLst>
                          <a:ext uri="{FF2B5EF4-FFF2-40B4-BE49-F238E27FC236}">
                            <a16:creationId xmlns:a16="http://schemas.microsoft.com/office/drawing/2014/main" id="{B0A5BAB9-AA50-485A-4D66-8F242987F4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946400"/>
                        <a:ext cx="15875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039" name="Picture 8">
            <a:extLst>
              <a:ext uri="{FF2B5EF4-FFF2-40B4-BE49-F238E27FC236}">
                <a16:creationId xmlns:a16="http://schemas.microsoft.com/office/drawing/2014/main" id="{F30085A5-A24A-0E7E-C442-4F1C4A45D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14800"/>
            <a:ext cx="65246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AC2ABA6-11DF-5DB5-F399-C3A45A7A3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838200"/>
          </a:xfrm>
        </p:spPr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Cont…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07C63F09-4552-C774-89CE-1ADADECCDF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1034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The plots of the two terms have an overlap, and hence, in general, the original “</a:t>
            </a:r>
            <a:r>
              <a:rPr lang="en-US" altLang="en-US" i="1">
                <a:solidFill>
                  <a:srgbClr val="CC00FF"/>
                </a:solidFill>
              </a:rPr>
              <a:t>shape</a:t>
            </a:r>
            <a:r>
              <a:rPr lang="en-US" altLang="en-US">
                <a:solidFill>
                  <a:srgbClr val="FF0000"/>
                </a:solidFill>
              </a:rPr>
              <a:t>” of     	   is lost when </a:t>
            </a:r>
            <a:r>
              <a:rPr lang="en-US" altLang="en-US" i="1"/>
              <a:t>x</a:t>
            </a:r>
            <a:r>
              <a:rPr lang="en-US" altLang="en-US"/>
              <a:t>[</a:t>
            </a:r>
            <a:r>
              <a:rPr lang="en-US" altLang="en-US" i="1"/>
              <a:t>n</a:t>
            </a:r>
            <a:r>
              <a:rPr lang="en-US" altLang="en-US"/>
              <a:t>]</a:t>
            </a:r>
            <a:r>
              <a:rPr lang="en-US" altLang="en-US">
                <a:solidFill>
                  <a:srgbClr val="FF0000"/>
                </a:solidFill>
              </a:rPr>
              <a:t> is down-sampled as indicated below</a:t>
            </a:r>
          </a:p>
        </p:txBody>
      </p:sp>
      <p:graphicFrame>
        <p:nvGraphicFramePr>
          <p:cNvPr id="45060" name="Object 4">
            <a:extLst>
              <a:ext uri="{FF2B5EF4-FFF2-40B4-BE49-F238E27FC236}">
                <a16:creationId xmlns:a16="http://schemas.microsoft.com/office/drawing/2014/main" id="{CDED93DF-17E7-E799-2F8E-F8D08F1849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125788"/>
          <a:ext cx="12446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Equation" r:id="rId3" imgW="1244600" imgH="533400" progId="Equation.3">
                  <p:embed/>
                </p:oleObj>
              </mc:Choice>
              <mc:Fallback>
                <p:oleObj name="Equation" r:id="rId3" imgW="1244600" imgH="533400" progId="Equation.3">
                  <p:embed/>
                  <p:pic>
                    <p:nvPicPr>
                      <p:cNvPr id="45060" name="Object 4">
                        <a:extLst>
                          <a:ext uri="{FF2B5EF4-FFF2-40B4-BE49-F238E27FC236}">
                            <a16:creationId xmlns:a16="http://schemas.microsoft.com/office/drawing/2014/main" id="{CDED93DF-17E7-E799-2F8E-F8D08F1849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125788"/>
                        <a:ext cx="12446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61" name="Picture 5">
            <a:extLst>
              <a:ext uri="{FF2B5EF4-FFF2-40B4-BE49-F238E27FC236}">
                <a16:creationId xmlns:a16="http://schemas.microsoft.com/office/drawing/2014/main" id="{F741B7BA-5454-409F-9164-9CC3F2A81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27500"/>
            <a:ext cx="65151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062" name="Group 16">
            <a:extLst>
              <a:ext uri="{FF2B5EF4-FFF2-40B4-BE49-F238E27FC236}">
                <a16:creationId xmlns:a16="http://schemas.microsoft.com/office/drawing/2014/main" id="{EE47CE11-D333-6DEB-A266-48357D917BC3}"/>
              </a:ext>
            </a:extLst>
          </p:cNvPr>
          <p:cNvGrpSpPr>
            <a:grpSpLocks/>
          </p:cNvGrpSpPr>
          <p:nvPr/>
        </p:nvGrpSpPr>
        <p:grpSpPr bwMode="auto">
          <a:xfrm>
            <a:off x="2058988" y="1219200"/>
            <a:ext cx="6594475" cy="685800"/>
            <a:chOff x="1478" y="3216"/>
            <a:chExt cx="2528" cy="432"/>
          </a:xfrm>
        </p:grpSpPr>
        <p:sp>
          <p:nvSpPr>
            <p:cNvPr id="45068" name="Rectangle 5">
              <a:extLst>
                <a:ext uri="{FF2B5EF4-FFF2-40B4-BE49-F238E27FC236}">
                  <a16:creationId xmlns:a16="http://schemas.microsoft.com/office/drawing/2014/main" id="{0FE2F028-D643-616E-4271-54869010D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1" y="3216"/>
              <a:ext cx="322" cy="43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5069" name="Line 6">
              <a:extLst>
                <a:ext uri="{FF2B5EF4-FFF2-40B4-BE49-F238E27FC236}">
                  <a16:creationId xmlns:a16="http://schemas.microsoft.com/office/drawing/2014/main" id="{4E20C260-B02A-D942-F4AD-A9ACAA506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0" y="34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0" name="Text Box 9">
              <a:extLst>
                <a:ext uri="{FF2B5EF4-FFF2-40B4-BE49-F238E27FC236}">
                  <a16:creationId xmlns:a16="http://schemas.microsoft.com/office/drawing/2014/main" id="{69AD90A3-2B95-3857-CC84-8C5C29E24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8" y="3312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M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5071" name="Text Box 10">
              <a:extLst>
                <a:ext uri="{FF2B5EF4-FFF2-40B4-BE49-F238E27FC236}">
                  <a16:creationId xmlns:a16="http://schemas.microsoft.com/office/drawing/2014/main" id="{CC6BA846-55FE-7C34-C1D5-74B9026AF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3312"/>
              <a:ext cx="4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x</a:t>
              </a:r>
              <a:r>
                <a:rPr lang="en-US" altLang="en-US" sz="2400">
                  <a:latin typeface="Times New Roman" panose="02020603050405020304" pitchFamily="18" charset="0"/>
                </a:rPr>
                <a:t>[</a:t>
              </a:r>
              <a:r>
                <a:rPr lang="en-US" altLang="en-US" sz="2400" i="1">
                  <a:latin typeface="Times New Roman" panose="02020603050405020304" pitchFamily="18" charset="0"/>
                </a:rPr>
                <a:t>n</a:t>
              </a:r>
              <a:r>
                <a:rPr lang="en-US" altLang="en-US" sz="2400">
                  <a:latin typeface="Times New Roman" panose="02020603050405020304" pitchFamily="18" charset="0"/>
                </a:rPr>
                <a:t>]</a:t>
              </a:r>
            </a:p>
          </p:txBody>
        </p:sp>
        <p:sp>
          <p:nvSpPr>
            <p:cNvPr id="45072" name="Line 12">
              <a:extLst>
                <a:ext uri="{FF2B5EF4-FFF2-40B4-BE49-F238E27FC236}">
                  <a16:creationId xmlns:a16="http://schemas.microsoft.com/office/drawing/2014/main" id="{86DF99D7-5E91-846E-8C62-CD5202893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8" y="33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3" name="Text Box 13">
              <a:extLst>
                <a:ext uri="{FF2B5EF4-FFF2-40B4-BE49-F238E27FC236}">
                  <a16:creationId xmlns:a16="http://schemas.microsoft.com/office/drawing/2014/main" id="{46D829A9-ADC4-A1E3-6800-874CAA81E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" y="3312"/>
              <a:ext cx="4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y</a:t>
              </a:r>
              <a:r>
                <a:rPr lang="en-US" altLang="en-US" sz="2400">
                  <a:latin typeface="Times New Roman" panose="02020603050405020304" pitchFamily="18" charset="0"/>
                </a:rPr>
                <a:t>[</a:t>
              </a:r>
              <a:r>
                <a:rPr lang="en-US" altLang="en-US" sz="2400" i="1">
                  <a:latin typeface="Times New Roman" panose="02020603050405020304" pitchFamily="18" charset="0"/>
                </a:rPr>
                <a:t>n</a:t>
              </a:r>
              <a:r>
                <a:rPr lang="en-US" altLang="en-US" sz="2400">
                  <a:latin typeface="Times New Roman" panose="02020603050405020304" pitchFamily="18" charset="0"/>
                </a:rPr>
                <a:t>]</a:t>
              </a:r>
            </a:p>
          </p:txBody>
        </p:sp>
      </p:grpSp>
      <p:sp>
        <p:nvSpPr>
          <p:cNvPr id="45063" name="Rectangle 5">
            <a:extLst>
              <a:ext uri="{FF2B5EF4-FFF2-40B4-BE49-F238E27FC236}">
                <a16:creationId xmlns:a16="http://schemas.microsoft.com/office/drawing/2014/main" id="{F7D5783B-B356-5F77-8D2E-A8F3BD0ED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219200"/>
            <a:ext cx="839788" cy="685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64" name="Line 6">
            <a:extLst>
              <a:ext uri="{FF2B5EF4-FFF2-40B4-BE49-F238E27FC236}">
                <a16:creationId xmlns:a16="http://schemas.microsoft.com/office/drawing/2014/main" id="{7734CD9B-940A-D2E7-A09E-6AF967D733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6002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Line 6">
            <a:extLst>
              <a:ext uri="{FF2B5EF4-FFF2-40B4-BE49-F238E27FC236}">
                <a16:creationId xmlns:a16="http://schemas.microsoft.com/office/drawing/2014/main" id="{5FD44E02-FE19-F2DB-81CE-D236B0D883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8588" y="16002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Line 6">
            <a:extLst>
              <a:ext uri="{FF2B5EF4-FFF2-40B4-BE49-F238E27FC236}">
                <a16:creationId xmlns:a16="http://schemas.microsoft.com/office/drawing/2014/main" id="{76C7AE92-FF30-7D5B-76BF-0494B2D310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15240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Rectangle 20">
            <a:extLst>
              <a:ext uri="{FF2B5EF4-FFF2-40B4-BE49-F238E27FC236}">
                <a16:creationId xmlns:a16="http://schemas.microsoft.com/office/drawing/2014/main" id="{51A25D07-CE28-EDED-BBFE-C2848EC04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371600"/>
            <a:ext cx="696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h(n)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D05B80E-5181-38B2-2B2E-B17BF33906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Cont…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D3919CB-E223-ADBA-3E94-0F46405D6A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This overlap causes the </a:t>
            </a:r>
            <a:r>
              <a:rPr lang="en-US" i="1" dirty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aliasing</a:t>
            </a:r>
            <a:r>
              <a:rPr lang="en-US" dirty="0">
                <a:solidFill>
                  <a:srgbClr val="FF0000"/>
                </a:solidFill>
              </a:rPr>
              <a:t> that takes place due to under-sampling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hlink"/>
                </a:solidFill>
              </a:rPr>
              <a:t>There is no overlap, i.e., no aliasing, only if</a:t>
            </a:r>
            <a:r>
              <a:rPr lang="en-US" dirty="0"/>
              <a:t>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/>
                </a:solidFill>
              </a:rPr>
              <a:t>Note:               </a:t>
            </a:r>
            <a:r>
              <a:rPr lang="en-US" dirty="0">
                <a:solidFill>
                  <a:schemeClr val="accent2"/>
                </a:solidFill>
              </a:rPr>
              <a:t>is indeed periodic with a period</a:t>
            </a:r>
            <a:r>
              <a:rPr lang="en-US" dirty="0"/>
              <a:t> 2</a:t>
            </a:r>
            <a:r>
              <a:rPr lang="en-US" dirty="0">
                <a:latin typeface="Symbol" pitchFamily="18" charset="2"/>
              </a:rPr>
              <a:t>p</a:t>
            </a:r>
            <a:r>
              <a:rPr lang="en-US" dirty="0">
                <a:solidFill>
                  <a:schemeClr val="accent2"/>
                </a:solidFill>
              </a:rPr>
              <a:t>, even though the stretched version of              is periodic with a period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4</a:t>
            </a:r>
            <a:r>
              <a:rPr lang="en-US" dirty="0">
                <a:latin typeface="Symbol" pitchFamily="18" charset="2"/>
              </a:rPr>
              <a:t>p</a:t>
            </a:r>
            <a:endParaRPr lang="en-US" dirty="0"/>
          </a:p>
        </p:txBody>
      </p:sp>
      <p:graphicFrame>
        <p:nvGraphicFramePr>
          <p:cNvPr id="46084" name="Object 4">
            <a:extLst>
              <a:ext uri="{FF2B5EF4-FFF2-40B4-BE49-F238E27FC236}">
                <a16:creationId xmlns:a16="http://schemas.microsoft.com/office/drawing/2014/main" id="{DF611629-EC30-681D-A9C7-A0E84A3A05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200400"/>
          <a:ext cx="4457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Equation" r:id="rId3" imgW="4457700" imgH="571500" progId="Equation.3">
                  <p:embed/>
                </p:oleObj>
              </mc:Choice>
              <mc:Fallback>
                <p:oleObj name="Equation" r:id="rId3" imgW="4457700" imgH="571500" progId="Equation.3">
                  <p:embed/>
                  <p:pic>
                    <p:nvPicPr>
                      <p:cNvPr id="46084" name="Object 4">
                        <a:extLst>
                          <a:ext uri="{FF2B5EF4-FFF2-40B4-BE49-F238E27FC236}">
                            <a16:creationId xmlns:a16="http://schemas.microsoft.com/office/drawing/2014/main" id="{DF611629-EC30-681D-A9C7-A0E84A3A05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00400"/>
                        <a:ext cx="4457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>
            <a:extLst>
              <a:ext uri="{FF2B5EF4-FFF2-40B4-BE49-F238E27FC236}">
                <a16:creationId xmlns:a16="http://schemas.microsoft.com/office/drawing/2014/main" id="{4A6A7633-73C6-9C15-221C-2CB17B0D10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5800" y="4878388"/>
          <a:ext cx="12446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5" imgW="1244600" imgH="533400" progId="Equation.3">
                  <p:embed/>
                </p:oleObj>
              </mc:Choice>
              <mc:Fallback>
                <p:oleObj name="Equation" r:id="rId5" imgW="1244600" imgH="533400" progId="Equation.3">
                  <p:embed/>
                  <p:pic>
                    <p:nvPicPr>
                      <p:cNvPr id="46085" name="Object 5">
                        <a:extLst>
                          <a:ext uri="{FF2B5EF4-FFF2-40B4-BE49-F238E27FC236}">
                            <a16:creationId xmlns:a16="http://schemas.microsoft.com/office/drawing/2014/main" id="{4A6A7633-73C6-9C15-221C-2CB17B0D10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5800" y="4878388"/>
                        <a:ext cx="12446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>
            <a:extLst>
              <a:ext uri="{FF2B5EF4-FFF2-40B4-BE49-F238E27FC236}">
                <a16:creationId xmlns:a16="http://schemas.microsoft.com/office/drawing/2014/main" id="{6F46D9F3-2605-13A8-68DB-2D69579A33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886200"/>
          <a:ext cx="11557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7" imgW="1155700" imgH="533400" progId="Equation.3">
                  <p:embed/>
                </p:oleObj>
              </mc:Choice>
              <mc:Fallback>
                <p:oleObj name="Equation" r:id="rId7" imgW="1155700" imgH="533400" progId="Equation.3">
                  <p:embed/>
                  <p:pic>
                    <p:nvPicPr>
                      <p:cNvPr id="46086" name="Object 6">
                        <a:extLst>
                          <a:ext uri="{FF2B5EF4-FFF2-40B4-BE49-F238E27FC236}">
                            <a16:creationId xmlns:a16="http://schemas.microsoft.com/office/drawing/2014/main" id="{6F46D9F3-2605-13A8-68DB-2D69579A33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86200"/>
                        <a:ext cx="11557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BDF10E5-2F83-D857-F5CA-DA7D5BDA2A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838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Down-Sampler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22534" name="Rectangle 3">
            <a:extLst>
              <a:ext uri="{FF2B5EF4-FFF2-40B4-BE49-F238E27FC236}">
                <a16:creationId xmlns:a16="http://schemas.microsoft.com/office/drawing/2014/main" id="{39382C2B-6562-2988-9A3A-14D3B3DF18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rgbClr val="FF0000"/>
                </a:solidFill>
              </a:rPr>
              <a:t>For the general case, the relation between the DTFTs of the output and the input of a factor-of-</a:t>
            </a:r>
            <a:r>
              <a:rPr lang="en-US" altLang="en-US" i="1"/>
              <a:t>M</a:t>
            </a:r>
            <a:r>
              <a:rPr lang="en-US" altLang="en-US">
                <a:solidFill>
                  <a:srgbClr val="FF0000"/>
                </a:solidFill>
              </a:rPr>
              <a:t> down-sampler is given by</a:t>
            </a:r>
            <a:endParaRPr lang="en-US" altLang="en-US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                        </a:t>
            </a:r>
            <a:r>
              <a:rPr lang="en-US" altLang="en-US">
                <a:solidFill>
                  <a:schemeClr val="hlink"/>
                </a:solidFill>
              </a:rPr>
              <a:t>is a sum of </a:t>
            </a:r>
            <a:r>
              <a:rPr lang="en-US" altLang="en-US" i="1"/>
              <a:t>M</a:t>
            </a:r>
            <a:r>
              <a:rPr lang="en-US" altLang="en-US">
                <a:solidFill>
                  <a:schemeClr val="hlink"/>
                </a:solidFill>
              </a:rPr>
              <a:t> uniformly shifted and stretched versions of              and scaled by a factor of</a:t>
            </a:r>
            <a:r>
              <a:rPr lang="en-US" altLang="en-US"/>
              <a:t> 1/</a:t>
            </a:r>
            <a:r>
              <a:rPr lang="en-US" altLang="en-US" i="1"/>
              <a:t>M</a:t>
            </a:r>
            <a:endParaRPr lang="en-US" altLang="en-US"/>
          </a:p>
        </p:txBody>
      </p:sp>
      <p:sp>
        <p:nvSpPr>
          <p:cNvPr id="47108" name="AutoShape 4">
            <a:extLst>
              <a:ext uri="{FF2B5EF4-FFF2-40B4-BE49-F238E27FC236}">
                <a16:creationId xmlns:a16="http://schemas.microsoft.com/office/drawing/2014/main" id="{859B8C06-29E2-4BB5-AC54-8326D8157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114800"/>
            <a:ext cx="747713" cy="333375"/>
          </a:xfrm>
          <a:prstGeom prst="rightArrow">
            <a:avLst>
              <a:gd name="adj1" fmla="val 50000"/>
              <a:gd name="adj2" fmla="val 560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47109" name="Object 6">
            <a:extLst>
              <a:ext uri="{FF2B5EF4-FFF2-40B4-BE49-F238E27FC236}">
                <a16:creationId xmlns:a16="http://schemas.microsoft.com/office/drawing/2014/main" id="{4BAAED5C-308A-27D5-4940-38B231E29F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971800"/>
          <a:ext cx="52451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" name="Equation" r:id="rId3" imgW="5245100" imgH="1117600" progId="Equation.3">
                  <p:embed/>
                </p:oleObj>
              </mc:Choice>
              <mc:Fallback>
                <p:oleObj name="Equation" r:id="rId3" imgW="5245100" imgH="1117600" progId="Equation.3">
                  <p:embed/>
                  <p:pic>
                    <p:nvPicPr>
                      <p:cNvPr id="47109" name="Object 6">
                        <a:extLst>
                          <a:ext uri="{FF2B5EF4-FFF2-40B4-BE49-F238E27FC236}">
                            <a16:creationId xmlns:a16="http://schemas.microsoft.com/office/drawing/2014/main" id="{4BAAED5C-308A-27D5-4940-38B231E29F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971800"/>
                        <a:ext cx="52451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7">
            <a:extLst>
              <a:ext uri="{FF2B5EF4-FFF2-40B4-BE49-F238E27FC236}">
                <a16:creationId xmlns:a16="http://schemas.microsoft.com/office/drawing/2014/main" id="{F31D74A5-D9C0-5F45-1F8F-0CDDFA4CED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038600"/>
          <a:ext cx="11557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5" imgW="1155700" imgH="533400" progId="Equation.3">
                  <p:embed/>
                </p:oleObj>
              </mc:Choice>
              <mc:Fallback>
                <p:oleObj name="Equation" r:id="rId5" imgW="1155700" imgH="533400" progId="Equation.3">
                  <p:embed/>
                  <p:pic>
                    <p:nvPicPr>
                      <p:cNvPr id="47110" name="Object 7">
                        <a:extLst>
                          <a:ext uri="{FF2B5EF4-FFF2-40B4-BE49-F238E27FC236}">
                            <a16:creationId xmlns:a16="http://schemas.microsoft.com/office/drawing/2014/main" id="{F31D74A5-D9C0-5F45-1F8F-0CDDFA4CED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038600"/>
                        <a:ext cx="11557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8">
            <a:extLst>
              <a:ext uri="{FF2B5EF4-FFF2-40B4-BE49-F238E27FC236}">
                <a16:creationId xmlns:a16="http://schemas.microsoft.com/office/drawing/2014/main" id="{3964892C-DC38-6B99-65EA-A0339E5F7A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7800" y="4573588"/>
          <a:ext cx="12446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7" imgW="1244600" imgH="533400" progId="Equation.3">
                  <p:embed/>
                </p:oleObj>
              </mc:Choice>
              <mc:Fallback>
                <p:oleObj name="Equation" r:id="rId7" imgW="1244600" imgH="533400" progId="Equation.3">
                  <p:embed/>
                  <p:pic>
                    <p:nvPicPr>
                      <p:cNvPr id="47111" name="Object 8">
                        <a:extLst>
                          <a:ext uri="{FF2B5EF4-FFF2-40B4-BE49-F238E27FC236}">
                            <a16:creationId xmlns:a16="http://schemas.microsoft.com/office/drawing/2014/main" id="{3964892C-DC38-6B99-65EA-A0339E5F7A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4573588"/>
                        <a:ext cx="12446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F75BCA2-E75A-4033-EBE8-B42C77576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Original and </a:t>
            </a:r>
            <a:r>
              <a:rPr lang="en-US" sz="360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Downsampled</a:t>
            </a:r>
            <a:r>
              <a:rPr lang="en-US" sz="36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Spectrum</a:t>
            </a:r>
            <a:endParaRPr lang="en-US" sz="3600" dirty="0">
              <a:solidFill>
                <a:srgbClr val="FF9900"/>
              </a:solidFill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515033E4-1684-F0E5-90B3-0A294AC3E5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Aliasing is absent if and only if</a:t>
            </a:r>
          </a:p>
          <a:p>
            <a:pPr eaLnBrk="1" hangingPunct="1"/>
            <a:endParaRPr lang="en-US" altLang="en-US">
              <a:solidFill>
                <a:schemeClr val="hlink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chemeClr val="hlink"/>
                </a:solidFill>
              </a:rPr>
              <a:t>	as shown below for </a:t>
            </a:r>
            <a:r>
              <a:rPr lang="en-US" altLang="en-US" i="1"/>
              <a:t>M</a:t>
            </a:r>
            <a:r>
              <a:rPr lang="en-US" altLang="en-US"/>
              <a:t> = 2</a:t>
            </a:r>
          </a:p>
        </p:txBody>
      </p:sp>
      <p:graphicFrame>
        <p:nvGraphicFramePr>
          <p:cNvPr id="48132" name="Object 4">
            <a:extLst>
              <a:ext uri="{FF2B5EF4-FFF2-40B4-BE49-F238E27FC236}">
                <a16:creationId xmlns:a16="http://schemas.microsoft.com/office/drawing/2014/main" id="{5C8871CA-119B-FEC2-E68B-CAB68D9217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6600" y="2914650"/>
          <a:ext cx="3987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" name="Equation" r:id="rId3" imgW="3987800" imgH="571500" progId="Equation.3">
                  <p:embed/>
                </p:oleObj>
              </mc:Choice>
              <mc:Fallback>
                <p:oleObj name="Equation" r:id="rId3" imgW="3987800" imgH="571500" progId="Equation.3">
                  <p:embed/>
                  <p:pic>
                    <p:nvPicPr>
                      <p:cNvPr id="48132" name="Object 4">
                        <a:extLst>
                          <a:ext uri="{FF2B5EF4-FFF2-40B4-BE49-F238E27FC236}">
                            <a16:creationId xmlns:a16="http://schemas.microsoft.com/office/drawing/2014/main" id="{5C8871CA-119B-FEC2-E68B-CAB68D9217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2914650"/>
                        <a:ext cx="3987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>
            <a:extLst>
              <a:ext uri="{FF2B5EF4-FFF2-40B4-BE49-F238E27FC236}">
                <a16:creationId xmlns:a16="http://schemas.microsoft.com/office/drawing/2014/main" id="{7E2BA0EF-9F7F-CF50-64A1-0038C220C3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828800"/>
          <a:ext cx="429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5" imgW="4292600" imgH="571500" progId="Equation.3">
                  <p:embed/>
                </p:oleObj>
              </mc:Choice>
              <mc:Fallback>
                <p:oleObj name="Equation" r:id="rId5" imgW="4292600" imgH="571500" progId="Equation.3">
                  <p:embed/>
                  <p:pic>
                    <p:nvPicPr>
                      <p:cNvPr id="48133" name="Object 5">
                        <a:extLst>
                          <a:ext uri="{FF2B5EF4-FFF2-40B4-BE49-F238E27FC236}">
                            <a16:creationId xmlns:a16="http://schemas.microsoft.com/office/drawing/2014/main" id="{7E2BA0EF-9F7F-CF50-64A1-0038C220C3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828800"/>
                        <a:ext cx="429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134" name="Picture 6">
            <a:extLst>
              <a:ext uri="{FF2B5EF4-FFF2-40B4-BE49-F238E27FC236}">
                <a16:creationId xmlns:a16="http://schemas.microsoft.com/office/drawing/2014/main" id="{6539BF40-F0B7-DA65-1226-CF50745B2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3581400"/>
            <a:ext cx="48577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7">
            <a:extLst>
              <a:ext uri="{FF2B5EF4-FFF2-40B4-BE49-F238E27FC236}">
                <a16:creationId xmlns:a16="http://schemas.microsoft.com/office/drawing/2014/main" id="{AF38AC8B-2C69-13ED-974F-5DFE3D06C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105400"/>
            <a:ext cx="4606925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7133F4BF-A3FB-A9D9-F587-D52D2372EC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772400" cy="457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Down-Sampler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01D13EE-1667-BFDF-15E7-B7E1F9C846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Illustrate the frequency-domain properties of the up-sampler shown below for </a:t>
            </a:r>
            <a:r>
              <a:rPr lang="en-US" altLang="en-US" i="1"/>
              <a:t>M</a:t>
            </a:r>
            <a:r>
              <a:rPr lang="en-US" altLang="en-US"/>
              <a:t> = 2</a:t>
            </a:r>
          </a:p>
          <a:p>
            <a:pPr eaLnBrk="1" hangingPunct="1"/>
            <a:endParaRPr lang="en-US" altLang="en-US"/>
          </a:p>
        </p:txBody>
      </p:sp>
      <p:pic>
        <p:nvPicPr>
          <p:cNvPr id="49156" name="Picture 6">
            <a:extLst>
              <a:ext uri="{FF2B5EF4-FFF2-40B4-BE49-F238E27FC236}">
                <a16:creationId xmlns:a16="http://schemas.microsoft.com/office/drawing/2014/main" id="{B041C95B-8C75-FF4B-5E28-F103781A3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95600"/>
            <a:ext cx="37909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7">
            <a:extLst>
              <a:ext uri="{FF2B5EF4-FFF2-40B4-BE49-F238E27FC236}">
                <a16:creationId xmlns:a16="http://schemas.microsoft.com/office/drawing/2014/main" id="{9D50A11A-FC70-5360-A5A3-B3471FC56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95600"/>
            <a:ext cx="368617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51ABE782-FDD3-7F1B-2884-B82F250664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838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Down-Sampler</a:t>
            </a:r>
            <a:endParaRPr lang="en-US">
              <a:solidFill>
                <a:srgbClr val="FF9900"/>
              </a:solidFill>
            </a:endParaRP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4835D1D9-7F74-AB27-48C6-8F9A205333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1148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rgbClr val="FF0000"/>
                </a:solidFill>
              </a:rPr>
              <a:t>The input and output spectra of a down-sampler with</a:t>
            </a:r>
            <a:r>
              <a:rPr lang="en-US" altLang="en-US"/>
              <a:t> </a:t>
            </a:r>
            <a:r>
              <a:rPr lang="en-US" altLang="en-US" i="1"/>
              <a:t>M</a:t>
            </a:r>
            <a:r>
              <a:rPr lang="en-US" altLang="en-US"/>
              <a:t> = 3 </a:t>
            </a:r>
            <a:r>
              <a:rPr lang="en-US" altLang="en-US">
                <a:solidFill>
                  <a:srgbClr val="FF0000"/>
                </a:solidFill>
              </a:rPr>
              <a:t> are shown below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>
              <a:solidFill>
                <a:schemeClr val="hlink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hlink"/>
                </a:solidFill>
              </a:rPr>
              <a:t>Effect of aliasing can be clearly seen</a:t>
            </a:r>
            <a:endParaRPr lang="en-US" altLang="en-US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/>
          </a:p>
        </p:txBody>
      </p:sp>
      <p:pic>
        <p:nvPicPr>
          <p:cNvPr id="50180" name="Picture 6">
            <a:extLst>
              <a:ext uri="{FF2B5EF4-FFF2-40B4-BE49-F238E27FC236}">
                <a16:creationId xmlns:a16="http://schemas.microsoft.com/office/drawing/2014/main" id="{B6B8BF3E-E73D-F425-D26B-B9BA9E9F1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386715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7">
            <a:extLst>
              <a:ext uri="{FF2B5EF4-FFF2-40B4-BE49-F238E27FC236}">
                <a16:creationId xmlns:a16="http://schemas.microsoft.com/office/drawing/2014/main" id="{8E031D6D-6D17-2A99-5292-ABD51B15A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438400"/>
            <a:ext cx="385762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65590B0-5A72-05CA-AE48-DC362DEA33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990600"/>
            <a:ext cx="5638800" cy="609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Cascade Equivalences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44815A6-4039-16EF-A8CA-4444D48320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A complex </a:t>
            </a:r>
            <a:r>
              <a:rPr lang="en-US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multirate</a:t>
            </a: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system</a:t>
            </a:r>
            <a:r>
              <a:rPr lang="en-US" dirty="0">
                <a:solidFill>
                  <a:srgbClr val="FF0000"/>
                </a:solidFill>
              </a:rPr>
              <a:t> is formed by an interconnection of the up-sampler, the down-sampler, and the components of an LTI digital filter</a:t>
            </a:r>
            <a:endParaRPr lang="en-US" dirty="0"/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hlink"/>
                </a:solidFill>
              </a:rPr>
              <a:t>In many applications these devices appear in a cascade form</a:t>
            </a:r>
            <a:endParaRPr lang="en-US" dirty="0"/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2"/>
                </a:solidFill>
              </a:rPr>
              <a:t>An interchange of the positions of the branches in a cascade often can lead to a computationally efficient realization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68D42B-887D-EA25-EB89-6E96FF3A308F}"/>
              </a:ext>
            </a:extLst>
          </p:cNvPr>
          <p:cNvSpPr/>
          <p:nvPr/>
        </p:nvSpPr>
        <p:spPr>
          <a:xfrm>
            <a:off x="990600" y="228600"/>
            <a:ext cx="7467600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Fractional Sampling Rate Alteration</a:t>
            </a:r>
            <a:endParaRPr lang="en-US" sz="36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A24983E-4C96-2663-DA5D-4584F13F69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Cascade Equivalences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8BDBC1F-8F4C-9D73-FA3A-733B1E679E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To implement a </a:t>
            </a: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fractional change</a:t>
            </a:r>
            <a:r>
              <a:rPr lang="en-US" dirty="0">
                <a:solidFill>
                  <a:srgbClr val="FF0000"/>
                </a:solidFill>
              </a:rPr>
              <a:t> in the </a:t>
            </a: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sampling rate</a:t>
            </a:r>
            <a:r>
              <a:rPr lang="en-US" dirty="0">
                <a:solidFill>
                  <a:srgbClr val="FF0000"/>
                </a:solidFill>
              </a:rPr>
              <a:t> we need to employ a cascade of an up-sampler and a down-sampler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hlink"/>
                </a:solidFill>
              </a:rPr>
              <a:t>Consider the two cascade connections shown below</a:t>
            </a:r>
            <a:endParaRPr lang="en-US" dirty="0"/>
          </a:p>
        </p:txBody>
      </p:sp>
      <p:grpSp>
        <p:nvGrpSpPr>
          <p:cNvPr id="52228" name="Group 41">
            <a:extLst>
              <a:ext uri="{FF2B5EF4-FFF2-40B4-BE49-F238E27FC236}">
                <a16:creationId xmlns:a16="http://schemas.microsoft.com/office/drawing/2014/main" id="{6405BD97-7B24-13F4-0684-1829A657DD29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267200"/>
            <a:ext cx="3744913" cy="1435100"/>
            <a:chOff x="816" y="2696"/>
            <a:chExt cx="2359" cy="904"/>
          </a:xfrm>
        </p:grpSpPr>
        <p:grpSp>
          <p:nvGrpSpPr>
            <p:cNvPr id="52229" name="Group 24">
              <a:extLst>
                <a:ext uri="{FF2B5EF4-FFF2-40B4-BE49-F238E27FC236}">
                  <a16:creationId xmlns:a16="http://schemas.microsoft.com/office/drawing/2014/main" id="{35DF343C-7CFB-C50F-DED8-087A530BB1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736"/>
              <a:ext cx="1840" cy="288"/>
              <a:chOff x="816" y="2736"/>
              <a:chExt cx="1840" cy="288"/>
            </a:xfrm>
          </p:grpSpPr>
          <p:grpSp>
            <p:nvGrpSpPr>
              <p:cNvPr id="52244" name="Group 10">
                <a:extLst>
                  <a:ext uri="{FF2B5EF4-FFF2-40B4-BE49-F238E27FC236}">
                    <a16:creationId xmlns:a16="http://schemas.microsoft.com/office/drawing/2014/main" id="{BD39D0E4-5FD6-2059-C4AB-A0CF0BA94E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8" y="2736"/>
                <a:ext cx="816" cy="288"/>
                <a:chOff x="1200" y="2784"/>
                <a:chExt cx="816" cy="288"/>
              </a:xfrm>
            </p:grpSpPr>
            <p:sp>
              <p:nvSpPr>
                <p:cNvPr id="52251" name="Rectangle 4">
                  <a:extLst>
                    <a:ext uri="{FF2B5EF4-FFF2-40B4-BE49-F238E27FC236}">
                      <a16:creationId xmlns:a16="http://schemas.microsoft.com/office/drawing/2014/main" id="{DBA74644-F74D-E676-A755-5C0B2AEBBA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2" y="2784"/>
                  <a:ext cx="432" cy="288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2252" name="Line 5">
                  <a:extLst>
                    <a:ext uri="{FF2B5EF4-FFF2-40B4-BE49-F238E27FC236}">
                      <a16:creationId xmlns:a16="http://schemas.microsoft.com/office/drawing/2014/main" id="{94462380-C8FA-948C-0EA8-174D23D3D5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64" y="283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253" name="Line 8">
                  <a:extLst>
                    <a:ext uri="{FF2B5EF4-FFF2-40B4-BE49-F238E27FC236}">
                      <a16:creationId xmlns:a16="http://schemas.microsoft.com/office/drawing/2014/main" id="{8C84CF0A-7413-E2E6-F1C1-F981D913B1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292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254" name="Line 9">
                  <a:extLst>
                    <a:ext uri="{FF2B5EF4-FFF2-40B4-BE49-F238E27FC236}">
                      <a16:creationId xmlns:a16="http://schemas.microsoft.com/office/drawing/2014/main" id="{6CA5CA4A-041C-26C9-6C99-D08BFA26DD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24" y="292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2245" name="Rectangle 13">
                <a:extLst>
                  <a:ext uri="{FF2B5EF4-FFF2-40B4-BE49-F238E27FC236}">
                    <a16:creationId xmlns:a16="http://schemas.microsoft.com/office/drawing/2014/main" id="{124248D4-85A5-08F0-4C99-CE38F696E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2736"/>
                <a:ext cx="432" cy="288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46" name="Line 16">
                <a:extLst>
                  <a:ext uri="{FF2B5EF4-FFF2-40B4-BE49-F238E27FC236}">
                    <a16:creationId xmlns:a16="http://schemas.microsoft.com/office/drawing/2014/main" id="{F22A2050-692C-45D1-972E-5F411CFF59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4" y="288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47" name="Line 17">
                <a:extLst>
                  <a:ext uri="{FF2B5EF4-FFF2-40B4-BE49-F238E27FC236}">
                    <a16:creationId xmlns:a16="http://schemas.microsoft.com/office/drawing/2014/main" id="{CB27D1EB-9B46-2D75-0C6E-A02F28CF43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27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48" name="Text Box 18">
                <a:extLst>
                  <a:ext uri="{FF2B5EF4-FFF2-40B4-BE49-F238E27FC236}">
                    <a16:creationId xmlns:a16="http://schemas.microsoft.com/office/drawing/2014/main" id="{184B9EE4-2FB8-062A-2E9E-4B10920486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736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49" name="Text Box 19">
                <a:extLst>
                  <a:ext uri="{FF2B5EF4-FFF2-40B4-BE49-F238E27FC236}">
                    <a16:creationId xmlns:a16="http://schemas.microsoft.com/office/drawing/2014/main" id="{91B5B754-73E7-BEA7-F386-D7B0C4546C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736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L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52250" name="Object 21">
                <a:extLst>
                  <a:ext uri="{FF2B5EF4-FFF2-40B4-BE49-F238E27FC236}">
                    <a16:creationId xmlns:a16="http://schemas.microsoft.com/office/drawing/2014/main" id="{43CCBF84-BD48-5947-3568-E2551A5E65F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16" y="2784"/>
              <a:ext cx="360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577" name="Equation" r:id="rId3" imgW="571252" imgH="355446" progId="Equation.3">
                      <p:embed/>
                    </p:oleObj>
                  </mc:Choice>
                  <mc:Fallback>
                    <p:oleObj name="Equation" r:id="rId3" imgW="571252" imgH="355446" progId="Equation.3">
                      <p:embed/>
                      <p:pic>
                        <p:nvPicPr>
                          <p:cNvPr id="52250" name="Object 21">
                            <a:extLst>
                              <a:ext uri="{FF2B5EF4-FFF2-40B4-BE49-F238E27FC236}">
                                <a16:creationId xmlns:a16="http://schemas.microsoft.com/office/drawing/2014/main" id="{43CCBF84-BD48-5947-3568-E2551A5E65F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6" y="2784"/>
                            <a:ext cx="360" cy="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2230" name="Object 23">
              <a:extLst>
                <a:ext uri="{FF2B5EF4-FFF2-40B4-BE49-F238E27FC236}">
                  <a16:creationId xmlns:a16="http://schemas.microsoft.com/office/drawing/2014/main" id="{36CFB1F1-B78C-E40E-0E75-638CC1A7A8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8" y="2696"/>
            <a:ext cx="43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78" name="Equation" r:id="rId5" imgW="685800" imgH="469900" progId="Equation.3">
                    <p:embed/>
                  </p:oleObj>
                </mc:Choice>
                <mc:Fallback>
                  <p:oleObj name="Equation" r:id="rId5" imgW="685800" imgH="469900" progId="Equation.3">
                    <p:embed/>
                    <p:pic>
                      <p:nvPicPr>
                        <p:cNvPr id="52230" name="Object 23">
                          <a:extLst>
                            <a:ext uri="{FF2B5EF4-FFF2-40B4-BE49-F238E27FC236}">
                              <a16:creationId xmlns:a16="http://schemas.microsoft.com/office/drawing/2014/main" id="{36CFB1F1-B78C-E40E-0E75-638CC1A7A8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696"/>
                          <a:ext cx="43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1" name="Line 30">
              <a:extLst>
                <a:ext uri="{FF2B5EF4-FFF2-40B4-BE49-F238E27FC236}">
                  <a16:creationId xmlns:a16="http://schemas.microsoft.com/office/drawing/2014/main" id="{30E90292-F404-6BD4-E27F-DB1A11369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6" y="34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2" name="Line 31">
              <a:extLst>
                <a:ext uri="{FF2B5EF4-FFF2-40B4-BE49-F238E27FC236}">
                  <a16:creationId xmlns:a16="http://schemas.microsoft.com/office/drawing/2014/main" id="{AB80E1CD-C385-81DD-EF04-807841135E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0" y="34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3" name="Line 33">
              <a:extLst>
                <a:ext uri="{FF2B5EF4-FFF2-40B4-BE49-F238E27FC236}">
                  <a16:creationId xmlns:a16="http://schemas.microsoft.com/office/drawing/2014/main" id="{1F3527D3-6A84-8F33-8BDA-F3991A023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34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34" name="Group 38">
              <a:extLst>
                <a:ext uri="{FF2B5EF4-FFF2-40B4-BE49-F238E27FC236}">
                  <a16:creationId xmlns:a16="http://schemas.microsoft.com/office/drawing/2014/main" id="{1CDD246E-AC74-E706-2486-885740EBF8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4" y="3312"/>
              <a:ext cx="432" cy="288"/>
              <a:chOff x="1408" y="3312"/>
              <a:chExt cx="432" cy="288"/>
            </a:xfrm>
          </p:grpSpPr>
          <p:sp>
            <p:nvSpPr>
              <p:cNvPr id="52241" name="Rectangle 28">
                <a:extLst>
                  <a:ext uri="{FF2B5EF4-FFF2-40B4-BE49-F238E27FC236}">
                    <a16:creationId xmlns:a16="http://schemas.microsoft.com/office/drawing/2014/main" id="{B45479CB-D1ED-F3AA-0AAF-FAB3F93FB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8" y="3312"/>
                <a:ext cx="432" cy="288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42" name="Line 29">
                <a:extLst>
                  <a:ext uri="{FF2B5EF4-FFF2-40B4-BE49-F238E27FC236}">
                    <a16:creationId xmlns:a16="http://schemas.microsoft.com/office/drawing/2014/main" id="{CCCF62DA-3A56-3425-42D6-AA017C9B6A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0" y="33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43" name="Text Box 35">
                <a:extLst>
                  <a:ext uri="{FF2B5EF4-FFF2-40B4-BE49-F238E27FC236}">
                    <a16:creationId xmlns:a16="http://schemas.microsoft.com/office/drawing/2014/main" id="{3CFB8CCE-347A-74EF-973C-2021CB8F1F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4" y="3312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2235" name="Group 39">
              <a:extLst>
                <a:ext uri="{FF2B5EF4-FFF2-40B4-BE49-F238E27FC236}">
                  <a16:creationId xmlns:a16="http://schemas.microsoft.com/office/drawing/2014/main" id="{81E31B6F-FB8F-A264-A117-FFFE651AD2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0" y="3312"/>
              <a:ext cx="432" cy="288"/>
              <a:chOff x="2040" y="3312"/>
              <a:chExt cx="432" cy="288"/>
            </a:xfrm>
          </p:grpSpPr>
          <p:sp>
            <p:nvSpPr>
              <p:cNvPr id="52238" name="Rectangle 32">
                <a:extLst>
                  <a:ext uri="{FF2B5EF4-FFF2-40B4-BE49-F238E27FC236}">
                    <a16:creationId xmlns:a16="http://schemas.microsoft.com/office/drawing/2014/main" id="{3C64AC5F-81F8-809F-3DB0-BCB4E90CE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3312"/>
                <a:ext cx="432" cy="288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39" name="Line 34">
                <a:extLst>
                  <a:ext uri="{FF2B5EF4-FFF2-40B4-BE49-F238E27FC236}">
                    <a16:creationId xmlns:a16="http://schemas.microsoft.com/office/drawing/2014/main" id="{5D1471B6-9C87-5696-2DB2-94BBCE32E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20" y="33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40" name="Text Box 36">
                <a:extLst>
                  <a:ext uri="{FF2B5EF4-FFF2-40B4-BE49-F238E27FC236}">
                    <a16:creationId xmlns:a16="http://schemas.microsoft.com/office/drawing/2014/main" id="{E29F9654-9114-CBF3-09DC-A8BC1B84AA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6" y="331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L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52236" name="Object 37">
              <a:extLst>
                <a:ext uri="{FF2B5EF4-FFF2-40B4-BE49-F238E27FC236}">
                  <a16:creationId xmlns:a16="http://schemas.microsoft.com/office/drawing/2014/main" id="{6F20EE42-86FA-4493-ADF0-E90B47DED3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24" y="3360"/>
            <a:ext cx="360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79" name="Equation" r:id="rId7" imgW="571252" imgH="355446" progId="Equation.3">
                    <p:embed/>
                  </p:oleObj>
                </mc:Choice>
                <mc:Fallback>
                  <p:oleObj name="Equation" r:id="rId7" imgW="571252" imgH="355446" progId="Equation.3">
                    <p:embed/>
                    <p:pic>
                      <p:nvPicPr>
                        <p:cNvPr id="52236" name="Object 37">
                          <a:extLst>
                            <a:ext uri="{FF2B5EF4-FFF2-40B4-BE49-F238E27FC236}">
                              <a16:creationId xmlns:a16="http://schemas.microsoft.com/office/drawing/2014/main" id="{6F20EE42-86FA-4493-ADF0-E90B47DED3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" y="3360"/>
                          <a:ext cx="360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7" name="Object 40">
              <a:extLst>
                <a:ext uri="{FF2B5EF4-FFF2-40B4-BE49-F238E27FC236}">
                  <a16:creationId xmlns:a16="http://schemas.microsoft.com/office/drawing/2014/main" id="{88ADD0F7-9B3D-9EAF-8735-2003C90619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20" y="3288"/>
            <a:ext cx="45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0" name="Equation" r:id="rId8" imgW="723586" imgH="469696" progId="Equation.3">
                    <p:embed/>
                  </p:oleObj>
                </mc:Choice>
                <mc:Fallback>
                  <p:oleObj name="Equation" r:id="rId8" imgW="723586" imgH="469696" progId="Equation.3">
                    <p:embed/>
                    <p:pic>
                      <p:nvPicPr>
                        <p:cNvPr id="52237" name="Object 40">
                          <a:extLst>
                            <a:ext uri="{FF2B5EF4-FFF2-40B4-BE49-F238E27FC236}">
                              <a16:creationId xmlns:a16="http://schemas.microsoft.com/office/drawing/2014/main" id="{88ADD0F7-9B3D-9EAF-8735-2003C90619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0" y="3288"/>
                          <a:ext cx="45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5CF0C7FD-0A57-9B65-C5A9-09D8CDCE99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382000" cy="3962400"/>
          </a:xfrm>
        </p:spPr>
        <p:txBody>
          <a:bodyPr/>
          <a:lstStyle/>
          <a:p>
            <a:pPr marL="571500" indent="-571500" eaLnBrk="1" hangingPunct="1">
              <a:buFontTx/>
              <a:buAutoNum type="romanLcParenR"/>
            </a:pPr>
            <a:r>
              <a:rPr lang="en-US" altLang="en-US"/>
              <a:t>Computational requirements are less</a:t>
            </a:r>
          </a:p>
          <a:p>
            <a:pPr marL="571500" indent="-571500" eaLnBrk="1" hangingPunct="1">
              <a:buFontTx/>
              <a:buAutoNum type="romanLcParenR"/>
            </a:pPr>
            <a:r>
              <a:rPr lang="en-US" altLang="en-US"/>
              <a:t>Storage for filter coefficents are less</a:t>
            </a:r>
          </a:p>
          <a:p>
            <a:pPr marL="571500" indent="-571500" eaLnBrk="1" hangingPunct="1">
              <a:buFontTx/>
              <a:buAutoNum type="romanLcParenR"/>
            </a:pPr>
            <a:r>
              <a:rPr lang="en-US" altLang="en-US"/>
              <a:t>Finite arithmetic effects are less</a:t>
            </a:r>
          </a:p>
          <a:p>
            <a:pPr marL="571500" indent="-571500" eaLnBrk="1" hangingPunct="1">
              <a:buFontTx/>
              <a:buAutoNum type="romanLcParenR"/>
            </a:pPr>
            <a:r>
              <a:rPr lang="en-US" altLang="en-US"/>
              <a:t>Filter order required in multirate application are low </a:t>
            </a:r>
          </a:p>
          <a:p>
            <a:pPr marL="571500" indent="-571500" eaLnBrk="1" hangingPunct="1">
              <a:buFontTx/>
              <a:buAutoNum type="romanLcParenR"/>
            </a:pPr>
            <a:r>
              <a:rPr lang="en-US" altLang="en-US"/>
              <a:t>Sensitivity to filter coefficient lengths are less</a:t>
            </a: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AD9158C4-3AFC-ADEB-8124-1674D603A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04800"/>
            <a:ext cx="6813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Various advantages of  Multirate DSP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46A3E490-1687-8E1C-73D9-D9F1853F4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029200"/>
            <a:ext cx="7467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     </a:t>
            </a:r>
            <a:r>
              <a:rPr lang="en-US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While designing multirate systems, effect of aliasing for decimation and pseudoimages for interpolation should be avoided.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47E2E5F-E582-F4E1-8763-E1E548894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0866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Cascade Equivalences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9F5AFB6-9F12-D84F-9BCE-084555B225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chemeClr val="hlink"/>
                </a:solidFill>
              </a:rPr>
              <a:t>A cascade of a factor-of-</a:t>
            </a:r>
            <a:r>
              <a:rPr lang="en-US" i="1" dirty="0"/>
              <a:t>M</a:t>
            </a:r>
            <a:r>
              <a:rPr lang="en-US" dirty="0">
                <a:solidFill>
                  <a:schemeClr val="hlink"/>
                </a:solidFill>
              </a:rPr>
              <a:t> down-sampler and a factor-of-</a:t>
            </a:r>
            <a:r>
              <a:rPr lang="en-US" i="1" dirty="0"/>
              <a:t>L</a:t>
            </a:r>
            <a:r>
              <a:rPr lang="en-US" dirty="0">
                <a:solidFill>
                  <a:schemeClr val="hlink"/>
                </a:solidFill>
              </a:rPr>
              <a:t> up-sampler is interchangeable with no change in the input-output relation: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dirty="0">
              <a:solidFill>
                <a:schemeClr val="hlink"/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chemeClr val="hlink"/>
                </a:solidFill>
              </a:rPr>
              <a:t>	</a:t>
            </a:r>
            <a:r>
              <a:rPr lang="en-US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if and only if </a:t>
            </a:r>
            <a:r>
              <a:rPr lang="en-US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M</a:t>
            </a:r>
            <a:r>
              <a:rPr lang="en-US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and </a:t>
            </a:r>
            <a:r>
              <a:rPr lang="en-US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L</a:t>
            </a:r>
            <a:r>
              <a:rPr lang="en-US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are relatively prime</a:t>
            </a:r>
            <a:r>
              <a:rPr lang="en-US" dirty="0">
                <a:solidFill>
                  <a:schemeClr val="hlink"/>
                </a:solidFill>
              </a:rPr>
              <a:t>, i.e., </a:t>
            </a:r>
            <a:r>
              <a:rPr lang="en-US" i="1" dirty="0"/>
              <a:t>M</a:t>
            </a:r>
            <a:r>
              <a:rPr lang="en-US" dirty="0">
                <a:solidFill>
                  <a:schemeClr val="hlink"/>
                </a:solidFill>
              </a:rPr>
              <a:t> and </a:t>
            </a:r>
            <a:r>
              <a:rPr lang="en-US" i="1" dirty="0"/>
              <a:t>L</a:t>
            </a:r>
            <a:r>
              <a:rPr lang="en-US" dirty="0">
                <a:solidFill>
                  <a:schemeClr val="hlink"/>
                </a:solidFill>
              </a:rPr>
              <a:t> do not have any common factor that is an integer</a:t>
            </a:r>
            <a:r>
              <a:rPr lang="en-US" dirty="0"/>
              <a:t>   </a:t>
            </a:r>
            <a:r>
              <a:rPr lang="en-US" i="1" dirty="0"/>
              <a:t>k</a:t>
            </a:r>
            <a:r>
              <a:rPr lang="en-US" dirty="0"/>
              <a:t> &gt; 1</a:t>
            </a:r>
          </a:p>
        </p:txBody>
      </p:sp>
      <p:graphicFrame>
        <p:nvGraphicFramePr>
          <p:cNvPr id="53252" name="Object 4">
            <a:extLst>
              <a:ext uri="{FF2B5EF4-FFF2-40B4-BE49-F238E27FC236}">
                <a16:creationId xmlns:a16="http://schemas.microsoft.com/office/drawing/2014/main" id="{3FDD11DE-2F08-5DF0-E51E-815CD28AC1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3035300"/>
          <a:ext cx="2108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" name="Equation" r:id="rId3" imgW="2108200" imgH="469900" progId="Equation.3">
                  <p:embed/>
                </p:oleObj>
              </mc:Choice>
              <mc:Fallback>
                <p:oleObj name="Equation" r:id="rId3" imgW="2108200" imgH="469900" progId="Equation.3">
                  <p:embed/>
                  <p:pic>
                    <p:nvPicPr>
                      <p:cNvPr id="53252" name="Object 4">
                        <a:extLst>
                          <a:ext uri="{FF2B5EF4-FFF2-40B4-BE49-F238E27FC236}">
                            <a16:creationId xmlns:a16="http://schemas.microsoft.com/office/drawing/2014/main" id="{3FDD11DE-2F08-5DF0-E51E-815CD28AC1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035300"/>
                        <a:ext cx="2108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D7BFD1C-03DF-D907-29C4-3F3E07826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Cascade Equivalences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CC7F9E6E-CC7E-0B88-D9D7-5AAB8DA033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Two other cascade equivalences are shown below</a:t>
            </a:r>
            <a:endParaRPr lang="en-US" altLang="en-US"/>
          </a:p>
        </p:txBody>
      </p:sp>
      <p:grpSp>
        <p:nvGrpSpPr>
          <p:cNvPr id="54276" name="Group 89">
            <a:extLst>
              <a:ext uri="{FF2B5EF4-FFF2-40B4-BE49-F238E27FC236}">
                <a16:creationId xmlns:a16="http://schemas.microsoft.com/office/drawing/2014/main" id="{9E4DF679-7F01-6890-25F1-EDD1C1D82F3A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5118100"/>
            <a:ext cx="7334250" cy="1143000"/>
            <a:chOff x="528" y="3224"/>
            <a:chExt cx="4620" cy="720"/>
          </a:xfrm>
        </p:grpSpPr>
        <p:grpSp>
          <p:nvGrpSpPr>
            <p:cNvPr id="54303" name="Group 78">
              <a:extLst>
                <a:ext uri="{FF2B5EF4-FFF2-40B4-BE49-F238E27FC236}">
                  <a16:creationId xmlns:a16="http://schemas.microsoft.com/office/drawing/2014/main" id="{B4756E67-925F-EE33-32AE-F678C54383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3224"/>
              <a:ext cx="2460" cy="320"/>
              <a:chOff x="248" y="2928"/>
              <a:chExt cx="2460" cy="320"/>
            </a:xfrm>
          </p:grpSpPr>
          <p:sp>
            <p:nvSpPr>
              <p:cNvPr id="54316" name="Rectangle 52">
                <a:extLst>
                  <a:ext uri="{FF2B5EF4-FFF2-40B4-BE49-F238E27FC236}">
                    <a16:creationId xmlns:a16="http://schemas.microsoft.com/office/drawing/2014/main" id="{C0CF50A7-DA80-7974-A86C-A81F9C6CB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2" y="2960"/>
                <a:ext cx="432" cy="288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317" name="Line 54">
                <a:extLst>
                  <a:ext uri="{FF2B5EF4-FFF2-40B4-BE49-F238E27FC236}">
                    <a16:creationId xmlns:a16="http://schemas.microsoft.com/office/drawing/2014/main" id="{9CCF0B6B-503B-35A0-9FF8-4BAC8B0AA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" y="310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18" name="Line 55">
                <a:extLst>
                  <a:ext uri="{FF2B5EF4-FFF2-40B4-BE49-F238E27FC236}">
                    <a16:creationId xmlns:a16="http://schemas.microsoft.com/office/drawing/2014/main" id="{D8ACE261-7B5F-C756-A37E-D3B059A02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4" y="310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19" name="Rectangle 56">
                <a:extLst>
                  <a:ext uri="{FF2B5EF4-FFF2-40B4-BE49-F238E27FC236}">
                    <a16:creationId xmlns:a16="http://schemas.microsoft.com/office/drawing/2014/main" id="{99443529-9D00-0640-1F47-3DD28D02E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4" y="2960"/>
                <a:ext cx="600" cy="288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320" name="Line 57">
                <a:extLst>
                  <a:ext uri="{FF2B5EF4-FFF2-40B4-BE49-F238E27FC236}">
                    <a16:creationId xmlns:a16="http://schemas.microsoft.com/office/drawing/2014/main" id="{919970BD-2630-0226-B037-4B88222E0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310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21" name="Text Box 58">
                <a:extLst>
                  <a:ext uri="{FF2B5EF4-FFF2-40B4-BE49-F238E27FC236}">
                    <a16:creationId xmlns:a16="http://schemas.microsoft.com/office/drawing/2014/main" id="{95A47693-C7BF-6A60-510D-84F9D34A4A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8" y="296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L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54322" name="Object 59">
                <a:extLst>
                  <a:ext uri="{FF2B5EF4-FFF2-40B4-BE49-F238E27FC236}">
                    <a16:creationId xmlns:a16="http://schemas.microsoft.com/office/drawing/2014/main" id="{0AC8147F-05A6-85C6-C895-E6AC556A98A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8" y="3008"/>
              <a:ext cx="360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25" name="Equation" r:id="rId3" imgW="571252" imgH="355446" progId="Equation.3">
                      <p:embed/>
                    </p:oleObj>
                  </mc:Choice>
                  <mc:Fallback>
                    <p:oleObj name="Equation" r:id="rId3" imgW="571252" imgH="355446" progId="Equation.3">
                      <p:embed/>
                      <p:pic>
                        <p:nvPicPr>
                          <p:cNvPr id="54322" name="Object 59">
                            <a:extLst>
                              <a:ext uri="{FF2B5EF4-FFF2-40B4-BE49-F238E27FC236}">
                                <a16:creationId xmlns:a16="http://schemas.microsoft.com/office/drawing/2014/main" id="{0AC8147F-05A6-85C6-C895-E6AC556A98A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8" y="3008"/>
                            <a:ext cx="360" cy="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323" name="Object 60">
                <a:extLst>
                  <a:ext uri="{FF2B5EF4-FFF2-40B4-BE49-F238E27FC236}">
                    <a16:creationId xmlns:a16="http://schemas.microsoft.com/office/drawing/2014/main" id="{AD473EEC-C9A5-10F5-E07E-EF28C62A760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53" y="2928"/>
              <a:ext cx="455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26" name="Equation" r:id="rId5" imgW="723586" imgH="469696" progId="Equation.3">
                      <p:embed/>
                    </p:oleObj>
                  </mc:Choice>
                  <mc:Fallback>
                    <p:oleObj name="Equation" r:id="rId5" imgW="723586" imgH="469696" progId="Equation.3">
                      <p:embed/>
                      <p:pic>
                        <p:nvPicPr>
                          <p:cNvPr id="54323" name="Object 60">
                            <a:extLst>
                              <a:ext uri="{FF2B5EF4-FFF2-40B4-BE49-F238E27FC236}">
                                <a16:creationId xmlns:a16="http://schemas.microsoft.com/office/drawing/2014/main" id="{AD473EEC-C9A5-10F5-E07E-EF28C62A760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3" y="2928"/>
                            <a:ext cx="455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324" name="Line 62">
                <a:extLst>
                  <a:ext uri="{FF2B5EF4-FFF2-40B4-BE49-F238E27FC236}">
                    <a16:creationId xmlns:a16="http://schemas.microsoft.com/office/drawing/2014/main" id="{1B7DA32A-6D44-2943-1C59-0AFB46B8F3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20" y="300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54325" name="Object 63">
                <a:extLst>
                  <a:ext uri="{FF2B5EF4-FFF2-40B4-BE49-F238E27FC236}">
                    <a16:creationId xmlns:a16="http://schemas.microsoft.com/office/drawing/2014/main" id="{5AF4AB4A-9C9A-447C-0975-92606200586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28" y="2952"/>
              <a:ext cx="504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27" name="Equation" r:id="rId7" imgW="781090" imgH="428764" progId="Equation.3">
                      <p:embed/>
                    </p:oleObj>
                  </mc:Choice>
                  <mc:Fallback>
                    <p:oleObj name="Equation" r:id="rId7" imgW="781090" imgH="428764" progId="Equation.3">
                      <p:embed/>
                      <p:pic>
                        <p:nvPicPr>
                          <p:cNvPr id="54325" name="Object 63">
                            <a:extLst>
                              <a:ext uri="{FF2B5EF4-FFF2-40B4-BE49-F238E27FC236}">
                                <a16:creationId xmlns:a16="http://schemas.microsoft.com/office/drawing/2014/main" id="{5AF4AB4A-9C9A-447C-0975-92606200586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28" y="2952"/>
                            <a:ext cx="504" cy="2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4304" name="Group 79">
              <a:extLst>
                <a:ext uri="{FF2B5EF4-FFF2-40B4-BE49-F238E27FC236}">
                  <a16:creationId xmlns:a16="http://schemas.microsoft.com/office/drawing/2014/main" id="{9353DA08-2A4C-1FDD-8A25-92520E7054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3616"/>
              <a:ext cx="2460" cy="328"/>
              <a:chOff x="2976" y="2928"/>
              <a:chExt cx="2460" cy="328"/>
            </a:xfrm>
          </p:grpSpPr>
          <p:sp>
            <p:nvSpPr>
              <p:cNvPr id="54306" name="Rectangle 66">
                <a:extLst>
                  <a:ext uri="{FF2B5EF4-FFF2-40B4-BE49-F238E27FC236}">
                    <a16:creationId xmlns:a16="http://schemas.microsoft.com/office/drawing/2014/main" id="{F322477D-5225-3558-8890-6363B533F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960"/>
                <a:ext cx="600" cy="288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307" name="Line 67">
                <a:extLst>
                  <a:ext uri="{FF2B5EF4-FFF2-40B4-BE49-F238E27FC236}">
                    <a16:creationId xmlns:a16="http://schemas.microsoft.com/office/drawing/2014/main" id="{A772B09D-9A2F-5945-DA66-E987B6C43A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2" y="310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08" name="Rectangle 68">
                <a:extLst>
                  <a:ext uri="{FF2B5EF4-FFF2-40B4-BE49-F238E27FC236}">
                    <a16:creationId xmlns:a16="http://schemas.microsoft.com/office/drawing/2014/main" id="{BA6A515C-F337-9B40-83F1-093AD4958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2968"/>
                <a:ext cx="432" cy="288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309" name="Line 70">
                <a:extLst>
                  <a:ext uri="{FF2B5EF4-FFF2-40B4-BE49-F238E27FC236}">
                    <a16:creationId xmlns:a16="http://schemas.microsoft.com/office/drawing/2014/main" id="{49C828B5-DC11-7616-FF10-509C9DD583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0" y="311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10" name="Text Box 71">
                <a:extLst>
                  <a:ext uri="{FF2B5EF4-FFF2-40B4-BE49-F238E27FC236}">
                    <a16:creationId xmlns:a16="http://schemas.microsoft.com/office/drawing/2014/main" id="{B4AA42BA-FCBE-D3C9-E024-DF2418B5FB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96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L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311" name="Line 72">
                <a:extLst>
                  <a:ext uri="{FF2B5EF4-FFF2-40B4-BE49-F238E27FC236}">
                    <a16:creationId xmlns:a16="http://schemas.microsoft.com/office/drawing/2014/main" id="{5AB82AA4-CC16-D758-A543-9935393C7E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8" y="310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54312" name="Object 73">
                <a:extLst>
                  <a:ext uri="{FF2B5EF4-FFF2-40B4-BE49-F238E27FC236}">
                    <a16:creationId xmlns:a16="http://schemas.microsoft.com/office/drawing/2014/main" id="{42EDA09D-4B5D-AF4B-05D6-CB8C2DC6B4B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76" y="3008"/>
              <a:ext cx="360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28" name="Equation" r:id="rId9" imgW="571252" imgH="355446" progId="Equation.3">
                      <p:embed/>
                    </p:oleObj>
                  </mc:Choice>
                  <mc:Fallback>
                    <p:oleObj name="Equation" r:id="rId9" imgW="571252" imgH="355446" progId="Equation.3">
                      <p:embed/>
                      <p:pic>
                        <p:nvPicPr>
                          <p:cNvPr id="54312" name="Object 73">
                            <a:extLst>
                              <a:ext uri="{FF2B5EF4-FFF2-40B4-BE49-F238E27FC236}">
                                <a16:creationId xmlns:a16="http://schemas.microsoft.com/office/drawing/2014/main" id="{42EDA09D-4B5D-AF4B-05D6-CB8C2DC6B4B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6" y="3008"/>
                            <a:ext cx="360" cy="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313" name="Object 75">
                <a:extLst>
                  <a:ext uri="{FF2B5EF4-FFF2-40B4-BE49-F238E27FC236}">
                    <a16:creationId xmlns:a16="http://schemas.microsoft.com/office/drawing/2014/main" id="{D4F069CD-9D8A-4873-6D9A-7534011C2F1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81" y="2928"/>
              <a:ext cx="455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29" name="Equation" r:id="rId10" imgW="723586" imgH="469696" progId="Equation.3">
                      <p:embed/>
                    </p:oleObj>
                  </mc:Choice>
                  <mc:Fallback>
                    <p:oleObj name="Equation" r:id="rId10" imgW="723586" imgH="469696" progId="Equation.3">
                      <p:embed/>
                      <p:pic>
                        <p:nvPicPr>
                          <p:cNvPr id="54313" name="Object 75">
                            <a:extLst>
                              <a:ext uri="{FF2B5EF4-FFF2-40B4-BE49-F238E27FC236}">
                                <a16:creationId xmlns:a16="http://schemas.microsoft.com/office/drawing/2014/main" id="{D4F069CD-9D8A-4873-6D9A-7534011C2F1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81" y="2928"/>
                            <a:ext cx="455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314" name="Object 76">
                <a:extLst>
                  <a:ext uri="{FF2B5EF4-FFF2-40B4-BE49-F238E27FC236}">
                    <a16:creationId xmlns:a16="http://schemas.microsoft.com/office/drawing/2014/main" id="{5CEE1075-D919-8B1D-FD25-EDBABA3E6B3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48" y="3008"/>
              <a:ext cx="455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30" name="Equation" r:id="rId12" imgW="704876" imgH="333201" progId="Equation.3">
                      <p:embed/>
                    </p:oleObj>
                  </mc:Choice>
                  <mc:Fallback>
                    <p:oleObj name="Equation" r:id="rId12" imgW="704876" imgH="333201" progId="Equation.3">
                      <p:embed/>
                      <p:pic>
                        <p:nvPicPr>
                          <p:cNvPr id="54314" name="Object 76">
                            <a:extLst>
                              <a:ext uri="{FF2B5EF4-FFF2-40B4-BE49-F238E27FC236}">
                                <a16:creationId xmlns:a16="http://schemas.microsoft.com/office/drawing/2014/main" id="{5CEE1075-D919-8B1D-FD25-EDBABA3E6B3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3008"/>
                            <a:ext cx="455" cy="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315" name="Line 77">
                <a:extLst>
                  <a:ext uri="{FF2B5EF4-FFF2-40B4-BE49-F238E27FC236}">
                    <a16:creationId xmlns:a16="http://schemas.microsoft.com/office/drawing/2014/main" id="{6E4F6E54-53A4-C36F-DB4A-FADDCACC9D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6" y="30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54305" name="Object 82">
              <a:extLst>
                <a:ext uri="{FF2B5EF4-FFF2-40B4-BE49-F238E27FC236}">
                  <a16:creationId xmlns:a16="http://schemas.microsoft.com/office/drawing/2014/main" id="{A0AC22FC-562F-72EB-BF7E-16ED2430CB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3752"/>
            <a:ext cx="159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1" name="Equation" r:id="rId14" imgW="238327" imgH="171252" progId="Equation.3">
                    <p:embed/>
                  </p:oleObj>
                </mc:Choice>
                <mc:Fallback>
                  <p:oleObj name="Equation" r:id="rId14" imgW="238327" imgH="171252" progId="Equation.3">
                    <p:embed/>
                    <p:pic>
                      <p:nvPicPr>
                        <p:cNvPr id="54305" name="Object 82">
                          <a:extLst>
                            <a:ext uri="{FF2B5EF4-FFF2-40B4-BE49-F238E27FC236}">
                              <a16:creationId xmlns:a16="http://schemas.microsoft.com/office/drawing/2014/main" id="{A0AC22FC-562F-72EB-BF7E-16ED2430CB3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3752"/>
                          <a:ext cx="159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277" name="Group 88">
            <a:extLst>
              <a:ext uri="{FF2B5EF4-FFF2-40B4-BE49-F238E27FC236}">
                <a16:creationId xmlns:a16="http://schemas.microsoft.com/office/drawing/2014/main" id="{943B0169-7747-64D8-6504-AA306DDF28EC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289300"/>
            <a:ext cx="7239000" cy="1193800"/>
            <a:chOff x="576" y="2128"/>
            <a:chExt cx="4560" cy="752"/>
          </a:xfrm>
        </p:grpSpPr>
        <p:grpSp>
          <p:nvGrpSpPr>
            <p:cNvPr id="54280" name="Group 49">
              <a:extLst>
                <a:ext uri="{FF2B5EF4-FFF2-40B4-BE49-F238E27FC236}">
                  <a16:creationId xmlns:a16="http://schemas.microsoft.com/office/drawing/2014/main" id="{3A9C9B76-B03C-2479-13AD-18316B2B5E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128"/>
              <a:ext cx="2448" cy="320"/>
              <a:chOff x="240" y="2072"/>
              <a:chExt cx="2448" cy="320"/>
            </a:xfrm>
          </p:grpSpPr>
          <p:sp>
            <p:nvSpPr>
              <p:cNvPr id="54293" name="Rectangle 7">
                <a:extLst>
                  <a:ext uri="{FF2B5EF4-FFF2-40B4-BE49-F238E27FC236}">
                    <a16:creationId xmlns:a16="http://schemas.microsoft.com/office/drawing/2014/main" id="{2EBFBA7C-B27E-D6B8-16BB-4C99B5B62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" y="2104"/>
                <a:ext cx="432" cy="288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294" name="Line 8">
                <a:extLst>
                  <a:ext uri="{FF2B5EF4-FFF2-40B4-BE49-F238E27FC236}">
                    <a16:creationId xmlns:a16="http://schemas.microsoft.com/office/drawing/2014/main" id="{1E5C8626-F615-A5F1-4CBA-A83563621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6" y="215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95" name="Line 9">
                <a:extLst>
                  <a:ext uri="{FF2B5EF4-FFF2-40B4-BE49-F238E27FC236}">
                    <a16:creationId xmlns:a16="http://schemas.microsoft.com/office/drawing/2014/main" id="{847D0E2A-B471-09DA-AE8D-1D21947ECB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2" y="22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96" name="Line 10">
                <a:extLst>
                  <a:ext uri="{FF2B5EF4-FFF2-40B4-BE49-F238E27FC236}">
                    <a16:creationId xmlns:a16="http://schemas.microsoft.com/office/drawing/2014/main" id="{A74C6681-0A09-670A-057E-ECE02EF5DE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56" y="22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97" name="Rectangle 11">
                <a:extLst>
                  <a:ext uri="{FF2B5EF4-FFF2-40B4-BE49-F238E27FC236}">
                    <a16:creationId xmlns:a16="http://schemas.microsoft.com/office/drawing/2014/main" id="{9A9C2EAF-77E1-37BA-F47C-563A1E06D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6" y="2104"/>
                <a:ext cx="600" cy="288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298" name="Line 12">
                <a:extLst>
                  <a:ext uri="{FF2B5EF4-FFF2-40B4-BE49-F238E27FC236}">
                    <a16:creationId xmlns:a16="http://schemas.microsoft.com/office/drawing/2014/main" id="{F7CDB674-D689-932F-37D2-FA547E956D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2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99" name="Text Box 14">
                <a:extLst>
                  <a:ext uri="{FF2B5EF4-FFF2-40B4-BE49-F238E27FC236}">
                    <a16:creationId xmlns:a16="http://schemas.microsoft.com/office/drawing/2014/main" id="{30F68FCC-AF77-D22A-6704-68AEACC008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2104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54300" name="Object 16">
                <a:extLst>
                  <a:ext uri="{FF2B5EF4-FFF2-40B4-BE49-F238E27FC236}">
                    <a16:creationId xmlns:a16="http://schemas.microsoft.com/office/drawing/2014/main" id="{FB072FD0-011D-133A-792D-33098AD8EF0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0" y="2152"/>
              <a:ext cx="360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32" name="Equation" r:id="rId16" imgW="571252" imgH="355446" progId="Equation.3">
                      <p:embed/>
                    </p:oleObj>
                  </mc:Choice>
                  <mc:Fallback>
                    <p:oleObj name="Equation" r:id="rId16" imgW="571252" imgH="355446" progId="Equation.3">
                      <p:embed/>
                      <p:pic>
                        <p:nvPicPr>
                          <p:cNvPr id="54300" name="Object 16">
                            <a:extLst>
                              <a:ext uri="{FF2B5EF4-FFF2-40B4-BE49-F238E27FC236}">
                                <a16:creationId xmlns:a16="http://schemas.microsoft.com/office/drawing/2014/main" id="{FB072FD0-011D-133A-792D-33098AD8EF0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" y="2152"/>
                            <a:ext cx="360" cy="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301" name="Object 17">
                <a:extLst>
                  <a:ext uri="{FF2B5EF4-FFF2-40B4-BE49-F238E27FC236}">
                    <a16:creationId xmlns:a16="http://schemas.microsoft.com/office/drawing/2014/main" id="{CE7D0C9A-6084-2630-B3BD-D5F975886B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56" y="2072"/>
              <a:ext cx="432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33" name="Equation" r:id="rId17" imgW="685800" imgH="469900" progId="Equation.3">
                      <p:embed/>
                    </p:oleObj>
                  </mc:Choice>
                  <mc:Fallback>
                    <p:oleObj name="Equation" r:id="rId17" imgW="685800" imgH="469900" progId="Equation.3">
                      <p:embed/>
                      <p:pic>
                        <p:nvPicPr>
                          <p:cNvPr id="54301" name="Object 17">
                            <a:extLst>
                              <a:ext uri="{FF2B5EF4-FFF2-40B4-BE49-F238E27FC236}">
                                <a16:creationId xmlns:a16="http://schemas.microsoft.com/office/drawing/2014/main" id="{CE7D0C9A-6084-2630-B3BD-D5F975886B7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6" y="2072"/>
                            <a:ext cx="432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302" name="Object 35">
                <a:extLst>
                  <a:ext uri="{FF2B5EF4-FFF2-40B4-BE49-F238E27FC236}">
                    <a16:creationId xmlns:a16="http://schemas.microsoft.com/office/drawing/2014/main" id="{E42D0970-03DA-E414-B1E8-81839247713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28" y="2152"/>
              <a:ext cx="455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34" name="Equation" r:id="rId19" imgW="704876" imgH="333201" progId="Equation.3">
                      <p:embed/>
                    </p:oleObj>
                  </mc:Choice>
                  <mc:Fallback>
                    <p:oleObj name="Equation" r:id="rId19" imgW="704876" imgH="333201" progId="Equation.3">
                      <p:embed/>
                      <p:pic>
                        <p:nvPicPr>
                          <p:cNvPr id="54302" name="Object 35">
                            <a:extLst>
                              <a:ext uri="{FF2B5EF4-FFF2-40B4-BE49-F238E27FC236}">
                                <a16:creationId xmlns:a16="http://schemas.microsoft.com/office/drawing/2014/main" id="{E42D0970-03DA-E414-B1E8-81839247713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28" y="2152"/>
                            <a:ext cx="455" cy="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4281" name="Group 48">
              <a:extLst>
                <a:ext uri="{FF2B5EF4-FFF2-40B4-BE49-F238E27FC236}">
                  <a16:creationId xmlns:a16="http://schemas.microsoft.com/office/drawing/2014/main" id="{7B50EE6F-D3AE-5F3E-8814-FBAB2AA610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2552"/>
              <a:ext cx="2448" cy="328"/>
              <a:chOff x="2688" y="3136"/>
              <a:chExt cx="2448" cy="328"/>
            </a:xfrm>
          </p:grpSpPr>
          <p:sp>
            <p:nvSpPr>
              <p:cNvPr id="54283" name="Rectangle 37">
                <a:extLst>
                  <a:ext uri="{FF2B5EF4-FFF2-40B4-BE49-F238E27FC236}">
                    <a16:creationId xmlns:a16="http://schemas.microsoft.com/office/drawing/2014/main" id="{82242C59-A9A0-DD0D-1539-394E313DE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3168"/>
                <a:ext cx="600" cy="288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284" name="Line 38">
                <a:extLst>
                  <a:ext uri="{FF2B5EF4-FFF2-40B4-BE49-F238E27FC236}">
                    <a16:creationId xmlns:a16="http://schemas.microsoft.com/office/drawing/2014/main" id="{8D0508DC-52EC-917D-8281-31E4C5249B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4" y="331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85" name="Rectangle 39">
                <a:extLst>
                  <a:ext uri="{FF2B5EF4-FFF2-40B4-BE49-F238E27FC236}">
                    <a16:creationId xmlns:a16="http://schemas.microsoft.com/office/drawing/2014/main" id="{863DD5BF-6580-C712-4E08-C57ED4FFF4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3176"/>
                <a:ext cx="432" cy="288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286" name="Line 40">
                <a:extLst>
                  <a:ext uri="{FF2B5EF4-FFF2-40B4-BE49-F238E27FC236}">
                    <a16:creationId xmlns:a16="http://schemas.microsoft.com/office/drawing/2014/main" id="{F5B5E968-7026-E173-CAA6-E0A6FE14BE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2" y="32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87" name="Line 41">
                <a:extLst>
                  <a:ext uri="{FF2B5EF4-FFF2-40B4-BE49-F238E27FC236}">
                    <a16:creationId xmlns:a16="http://schemas.microsoft.com/office/drawing/2014/main" id="{B4931CD2-E492-BE37-FF26-A1CEE026E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2" y="332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88" name="Text Box 42">
                <a:extLst>
                  <a:ext uri="{FF2B5EF4-FFF2-40B4-BE49-F238E27FC236}">
                    <a16:creationId xmlns:a16="http://schemas.microsoft.com/office/drawing/2014/main" id="{A45983B3-D258-0710-6647-933CB9897F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3176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289" name="Line 43">
                <a:extLst>
                  <a:ext uri="{FF2B5EF4-FFF2-40B4-BE49-F238E27FC236}">
                    <a16:creationId xmlns:a16="http://schemas.microsoft.com/office/drawing/2014/main" id="{930B0CDE-3DC6-0748-3737-4DFE3B278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0" y="331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54290" name="Object 44">
                <a:extLst>
                  <a:ext uri="{FF2B5EF4-FFF2-40B4-BE49-F238E27FC236}">
                    <a16:creationId xmlns:a16="http://schemas.microsoft.com/office/drawing/2014/main" id="{F798DD73-BF02-FD71-E898-A6656AA941A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88" y="3216"/>
              <a:ext cx="360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35" name="Equation" r:id="rId21" imgW="571252" imgH="355446" progId="Equation.3">
                      <p:embed/>
                    </p:oleObj>
                  </mc:Choice>
                  <mc:Fallback>
                    <p:oleObj name="Equation" r:id="rId21" imgW="571252" imgH="355446" progId="Equation.3">
                      <p:embed/>
                      <p:pic>
                        <p:nvPicPr>
                          <p:cNvPr id="54290" name="Object 44">
                            <a:extLst>
                              <a:ext uri="{FF2B5EF4-FFF2-40B4-BE49-F238E27FC236}">
                                <a16:creationId xmlns:a16="http://schemas.microsoft.com/office/drawing/2014/main" id="{F798DD73-BF02-FD71-E898-A6656AA941A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3216"/>
                            <a:ext cx="360" cy="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291" name="Object 45">
                <a:extLst>
                  <a:ext uri="{FF2B5EF4-FFF2-40B4-BE49-F238E27FC236}">
                    <a16:creationId xmlns:a16="http://schemas.microsoft.com/office/drawing/2014/main" id="{08FB6BF7-7643-6F6D-8995-F99F6B71F26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96" y="3168"/>
              <a:ext cx="552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36" name="Equation" r:id="rId22" imgW="857304" imgH="428764" progId="Equation.3">
                      <p:embed/>
                    </p:oleObj>
                  </mc:Choice>
                  <mc:Fallback>
                    <p:oleObj name="Equation" r:id="rId22" imgW="857304" imgH="428764" progId="Equation.3">
                      <p:embed/>
                      <p:pic>
                        <p:nvPicPr>
                          <p:cNvPr id="54291" name="Object 45">
                            <a:extLst>
                              <a:ext uri="{FF2B5EF4-FFF2-40B4-BE49-F238E27FC236}">
                                <a16:creationId xmlns:a16="http://schemas.microsoft.com/office/drawing/2014/main" id="{08FB6BF7-7643-6F6D-8995-F99F6B71F26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96" y="3168"/>
                            <a:ext cx="552" cy="2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292" name="Object 47">
                <a:extLst>
                  <a:ext uri="{FF2B5EF4-FFF2-40B4-BE49-F238E27FC236}">
                    <a16:creationId xmlns:a16="http://schemas.microsoft.com/office/drawing/2014/main" id="{B0DF695E-8DB6-EA6A-4554-92BCE97DF8D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04" y="3136"/>
              <a:ext cx="432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37" name="Equation" r:id="rId24" imgW="685800" imgH="469900" progId="Equation.3">
                      <p:embed/>
                    </p:oleObj>
                  </mc:Choice>
                  <mc:Fallback>
                    <p:oleObj name="Equation" r:id="rId24" imgW="685800" imgH="469900" progId="Equation.3">
                      <p:embed/>
                      <p:pic>
                        <p:nvPicPr>
                          <p:cNvPr id="54292" name="Object 47">
                            <a:extLst>
                              <a:ext uri="{FF2B5EF4-FFF2-40B4-BE49-F238E27FC236}">
                                <a16:creationId xmlns:a16="http://schemas.microsoft.com/office/drawing/2014/main" id="{B0DF695E-8DB6-EA6A-4554-92BCE97DF8D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" y="3136"/>
                            <a:ext cx="432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4282" name="Object 83">
              <a:extLst>
                <a:ext uri="{FF2B5EF4-FFF2-40B4-BE49-F238E27FC236}">
                  <a16:creationId xmlns:a16="http://schemas.microsoft.com/office/drawing/2014/main" id="{6F4834BF-DF7B-5467-B28E-D4F702B45A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2696"/>
            <a:ext cx="159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8" name="Equation" r:id="rId25" imgW="238327" imgH="171252" progId="Equation.3">
                    <p:embed/>
                  </p:oleObj>
                </mc:Choice>
                <mc:Fallback>
                  <p:oleObj name="Equation" r:id="rId25" imgW="238327" imgH="171252" progId="Equation.3">
                    <p:embed/>
                    <p:pic>
                      <p:nvPicPr>
                        <p:cNvPr id="54282" name="Object 83">
                          <a:extLst>
                            <a:ext uri="{FF2B5EF4-FFF2-40B4-BE49-F238E27FC236}">
                              <a16:creationId xmlns:a16="http://schemas.microsoft.com/office/drawing/2014/main" id="{6F4834BF-DF7B-5467-B28E-D4F702B45A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696"/>
                          <a:ext cx="159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82" name="Text Box 86">
            <a:extLst>
              <a:ext uri="{FF2B5EF4-FFF2-40B4-BE49-F238E27FC236}">
                <a16:creationId xmlns:a16="http://schemas.microsoft.com/office/drawing/2014/main" id="{8ADB1B94-211C-6840-96F1-869F33531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743200"/>
            <a:ext cx="314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Cascade equivalence #1</a:t>
            </a:r>
            <a:endParaRPr lang="en-US" i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9783" name="Rectangle 87">
            <a:extLst>
              <a:ext uri="{FF2B5EF4-FFF2-40B4-BE49-F238E27FC236}">
                <a16:creationId xmlns:a16="http://schemas.microsoft.com/office/drawing/2014/main" id="{56594B82-7230-6E17-1E8C-7BD5A4DEC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495800"/>
            <a:ext cx="314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Cascade equivalence #2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58E2E41-C3BD-C959-1056-596B75B3C2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772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Filters in Sampling Rate Alteration Systems</a:t>
            </a:r>
            <a:endParaRPr lang="en-US" sz="4000" dirty="0">
              <a:solidFill>
                <a:srgbClr val="FF9900"/>
              </a:solidFill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FDCCB07-BDB9-F68A-9B1D-A1DAB624AD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229600" cy="47244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From the </a:t>
            </a: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sampling theorem</a:t>
            </a:r>
            <a:r>
              <a:rPr lang="en-US" dirty="0">
                <a:solidFill>
                  <a:srgbClr val="FF0000"/>
                </a:solidFill>
              </a:rPr>
              <a:t> it is known that a the sampling rate of a critically sampled discrete-time signal with a spectrum occupying the full </a:t>
            </a:r>
            <a:r>
              <a:rPr lang="en-US" dirty="0" err="1">
                <a:solidFill>
                  <a:srgbClr val="FF0000"/>
                </a:solidFill>
              </a:rPr>
              <a:t>Nyquist</a:t>
            </a:r>
            <a:r>
              <a:rPr lang="en-US" dirty="0">
                <a:solidFill>
                  <a:srgbClr val="FF0000"/>
                </a:solidFill>
              </a:rPr>
              <a:t> range cannot be reduced any further since such a reduction will introduce aliasing</a:t>
            </a:r>
            <a:endParaRPr lang="en-US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chemeClr val="hlink"/>
                </a:solidFill>
              </a:rPr>
              <a:t>Hence, the bandwidth of a critically sampled signal must be reduced by </a:t>
            </a:r>
            <a:r>
              <a:rPr lang="en-US" i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lowpass</a:t>
            </a:r>
            <a:r>
              <a:rPr lang="en-US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filtering</a:t>
            </a:r>
            <a:r>
              <a:rPr lang="en-US" dirty="0">
                <a:solidFill>
                  <a:schemeClr val="hlink"/>
                </a:solidFill>
              </a:rPr>
              <a:t> before its sampling rate is reduced by a down-sampler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57CA37DE-A1E0-AD91-4123-12A05A8AC6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772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000">
                <a:solidFill>
                  <a:srgbClr val="FF0000"/>
                </a:solidFill>
              </a:rPr>
              <a:t>Signal Flow Graph</a:t>
            </a:r>
            <a:endParaRPr lang="en-US" altLang="en-US" sz="4000">
              <a:solidFill>
                <a:srgbClr val="FF0000"/>
              </a:solidFill>
            </a:endParaRP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A2674AD4-7BAE-7413-1CD5-663FB42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/>
              <a:t> </a:t>
            </a:r>
            <a:r>
              <a:rPr lang="en-US" altLang="zh-TW" sz="2400"/>
              <a:t>A collection of nodes and directed edges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Node: computation or task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Directed edge (j,k)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/>
              <a:t>a linear transformation from node j to node 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/>
              <a:t>Usually as constant gain multiplier or delay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Widely used in digital filter structures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4991202F-3AC5-4ABF-1583-4526F47A2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657600"/>
            <a:ext cx="1979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C00000"/>
                </a:solidFill>
                <a:latin typeface="Times New Roman" panose="02020603050405020304" pitchFamily="18" charset="0"/>
              </a:rPr>
              <a:t>Basic blocks :</a:t>
            </a:r>
          </a:p>
        </p:txBody>
      </p:sp>
      <p:pic>
        <p:nvPicPr>
          <p:cNvPr id="56325" name="Picture 7" descr="parhi01_20b">
            <a:extLst>
              <a:ext uri="{FF2B5EF4-FFF2-40B4-BE49-F238E27FC236}">
                <a16:creationId xmlns:a16="http://schemas.microsoft.com/office/drawing/2014/main" id="{83C5BDB4-C59B-46AA-D728-9CE94E1DF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962400"/>
            <a:ext cx="4379913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487DE360-838B-6E58-678B-6E9B66F475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 sz="4000">
                <a:solidFill>
                  <a:srgbClr val="FF0000"/>
                </a:solidFill>
              </a:rPr>
              <a:t>Block Diagram</a:t>
            </a:r>
          </a:p>
        </p:txBody>
      </p:sp>
      <p:pic>
        <p:nvPicPr>
          <p:cNvPr id="57347" name="Picture 4">
            <a:extLst>
              <a:ext uri="{FF2B5EF4-FFF2-40B4-BE49-F238E27FC236}">
                <a16:creationId xmlns:a16="http://schemas.microsoft.com/office/drawing/2014/main" id="{052BBC60-96A3-B49A-39CB-11848E304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2043113"/>
            <a:ext cx="6286500" cy="344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794BBA6-42F6-8A8E-8046-0A7053222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010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Filters in Sampling Rate Alteration Systems</a:t>
            </a:r>
            <a:endParaRPr lang="en-US" sz="4000" dirty="0">
              <a:solidFill>
                <a:srgbClr val="FF9900"/>
              </a:solidFill>
            </a:endParaRP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B38752DC-1C7F-C775-ACB0-517E4D615B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077200" cy="4800600"/>
          </a:xfrm>
        </p:spPr>
        <p:txBody>
          <a:bodyPr/>
          <a:lstStyle/>
          <a:p>
            <a:pPr algn="just" eaLnBrk="1" hangingPunct="1"/>
            <a:r>
              <a:rPr lang="en-US" altLang="en-US">
                <a:solidFill>
                  <a:srgbClr val="FF0000"/>
                </a:solidFill>
              </a:rPr>
              <a:t>Likewise, the zero-valued samples introduced by an up-sampler must be interpolated to more appropriate values for an effective sampling rate increase</a:t>
            </a:r>
            <a:endParaRPr lang="en-US" altLang="en-US"/>
          </a:p>
          <a:p>
            <a:pPr algn="just" eaLnBrk="1" hangingPunct="1"/>
            <a:r>
              <a:rPr lang="en-US" altLang="en-US">
                <a:solidFill>
                  <a:schemeClr val="hlink"/>
                </a:solidFill>
              </a:rPr>
              <a:t>We shall show next that this interpolation can be achieved simply by digital lowpass filtering</a:t>
            </a:r>
            <a:endParaRPr lang="en-US" altLang="en-US"/>
          </a:p>
          <a:p>
            <a:pPr algn="just" eaLnBrk="1" hangingPunct="1"/>
            <a:r>
              <a:rPr lang="en-US" altLang="en-US">
                <a:solidFill>
                  <a:schemeClr val="accent2"/>
                </a:solidFill>
              </a:rPr>
              <a:t>We now develop the frequency response specifications of these lowpass filters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D6C1B811-F4D6-B7F2-43DE-98449DD76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Filter Specifications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2D37F94-BA2C-B8F2-9578-E816DA9D9E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800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Since up-sampling causes periodic repetition of the basic spectrum, the unwanted images in the spectra of the up-sampled signal           must be removed by using a </a:t>
            </a:r>
            <a:r>
              <a:rPr lang="en-US" dirty="0" err="1">
                <a:solidFill>
                  <a:srgbClr val="FF0000"/>
                </a:solidFill>
              </a:rPr>
              <a:t>lowpass</a:t>
            </a:r>
            <a:r>
              <a:rPr lang="en-US" dirty="0">
                <a:solidFill>
                  <a:srgbClr val="FF0000"/>
                </a:solidFill>
              </a:rPr>
              <a:t> filter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z</a:t>
            </a:r>
            <a:r>
              <a:rPr lang="en-US" dirty="0"/>
              <a:t>)</a:t>
            </a:r>
            <a:r>
              <a:rPr lang="en-US" dirty="0">
                <a:solidFill>
                  <a:srgbClr val="FF0000"/>
                </a:solidFill>
              </a:rPr>
              <a:t>, called the </a:t>
            </a:r>
            <a:r>
              <a:rPr lang="en-US" b="1" i="1" dirty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interpolation filter</a:t>
            </a:r>
            <a:r>
              <a:rPr lang="en-US" dirty="0">
                <a:solidFill>
                  <a:srgbClr val="FF0000"/>
                </a:solidFill>
              </a:rPr>
              <a:t>, as indicated below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hlink"/>
                </a:solidFill>
              </a:rPr>
              <a:t>The above system is called an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i="1" dirty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interpolator</a:t>
            </a:r>
            <a:endParaRPr lang="en-US" i="1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59396" name="Object 5">
            <a:extLst>
              <a:ext uri="{FF2B5EF4-FFF2-40B4-BE49-F238E27FC236}">
                <a16:creationId xmlns:a16="http://schemas.microsoft.com/office/drawing/2014/main" id="{62BA54F1-894F-6524-8FBD-B620857E1E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3162300"/>
          <a:ext cx="876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9" name="Equation" r:id="rId3" imgW="876300" imgH="482600" progId="Equation.3">
                  <p:embed/>
                </p:oleObj>
              </mc:Choice>
              <mc:Fallback>
                <p:oleObj name="Equation" r:id="rId3" imgW="876300" imgH="482600" progId="Equation.3">
                  <p:embed/>
                  <p:pic>
                    <p:nvPicPr>
                      <p:cNvPr id="59396" name="Object 5">
                        <a:extLst>
                          <a:ext uri="{FF2B5EF4-FFF2-40B4-BE49-F238E27FC236}">
                            <a16:creationId xmlns:a16="http://schemas.microsoft.com/office/drawing/2014/main" id="{62BA54F1-894F-6524-8FBD-B620857E1E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162300"/>
                        <a:ext cx="8763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397" name="Group 19">
            <a:extLst>
              <a:ext uri="{FF2B5EF4-FFF2-40B4-BE49-F238E27FC236}">
                <a16:creationId xmlns:a16="http://schemas.microsoft.com/office/drawing/2014/main" id="{C0E408A5-5E40-D20C-2646-9F63E972705F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4724400"/>
            <a:ext cx="4356100" cy="660400"/>
            <a:chOff x="1344" y="3264"/>
            <a:chExt cx="2744" cy="416"/>
          </a:xfrm>
        </p:grpSpPr>
        <p:sp>
          <p:nvSpPr>
            <p:cNvPr id="59398" name="Rectangle 7">
              <a:extLst>
                <a:ext uri="{FF2B5EF4-FFF2-40B4-BE49-F238E27FC236}">
                  <a16:creationId xmlns:a16="http://schemas.microsoft.com/office/drawing/2014/main" id="{EE581B2D-2D6F-1D67-291D-ABBD8551E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3392"/>
              <a:ext cx="432" cy="28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9399" name="Line 8">
              <a:extLst>
                <a:ext uri="{FF2B5EF4-FFF2-40B4-BE49-F238E27FC236}">
                  <a16:creationId xmlns:a16="http://schemas.microsoft.com/office/drawing/2014/main" id="{871753E0-FEA1-11C2-0844-0CD82E9E5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6" y="35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0" name="Rectangle 10">
              <a:extLst>
                <a:ext uri="{FF2B5EF4-FFF2-40B4-BE49-F238E27FC236}">
                  <a16:creationId xmlns:a16="http://schemas.microsoft.com/office/drawing/2014/main" id="{C8D3D538-5B71-9910-9942-0A496B36A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8" y="3392"/>
              <a:ext cx="600" cy="28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9401" name="Line 11">
              <a:extLst>
                <a:ext uri="{FF2B5EF4-FFF2-40B4-BE49-F238E27FC236}">
                  <a16:creationId xmlns:a16="http://schemas.microsoft.com/office/drawing/2014/main" id="{4CB6057E-018A-67D7-D24B-E9CC90B01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8" y="35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2" name="Text Box 12">
              <a:extLst>
                <a:ext uri="{FF2B5EF4-FFF2-40B4-BE49-F238E27FC236}">
                  <a16:creationId xmlns:a16="http://schemas.microsoft.com/office/drawing/2014/main" id="{8675F710-6576-BE35-5A2F-D8CDAD92B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39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9403" name="Object 13">
              <a:extLst>
                <a:ext uri="{FF2B5EF4-FFF2-40B4-BE49-F238E27FC236}">
                  <a16:creationId xmlns:a16="http://schemas.microsoft.com/office/drawing/2014/main" id="{03EF7AAF-5AC3-519C-CF5D-F072D10F3E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3440"/>
            <a:ext cx="360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0" name="Equation" r:id="rId5" imgW="571252" imgH="355446" progId="Equation.3">
                    <p:embed/>
                  </p:oleObj>
                </mc:Choice>
                <mc:Fallback>
                  <p:oleObj name="Equation" r:id="rId5" imgW="571252" imgH="355446" progId="Equation.3">
                    <p:embed/>
                    <p:pic>
                      <p:nvPicPr>
                        <p:cNvPr id="59403" name="Object 13">
                          <a:extLst>
                            <a:ext uri="{FF2B5EF4-FFF2-40B4-BE49-F238E27FC236}">
                              <a16:creationId xmlns:a16="http://schemas.microsoft.com/office/drawing/2014/main" id="{03EF7AAF-5AC3-519C-CF5D-F072D10F3E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440"/>
                          <a:ext cx="360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4" name="Object 14">
              <a:extLst>
                <a:ext uri="{FF2B5EF4-FFF2-40B4-BE49-F238E27FC236}">
                  <a16:creationId xmlns:a16="http://schemas.microsoft.com/office/drawing/2014/main" id="{BE6F58BF-0767-6A11-F6A0-8E23F677CD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21" y="3400"/>
            <a:ext cx="367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1" name="Equation" r:id="rId7" imgW="583947" imgH="342751" progId="Equation.3">
                    <p:embed/>
                  </p:oleObj>
                </mc:Choice>
                <mc:Fallback>
                  <p:oleObj name="Equation" r:id="rId7" imgW="583947" imgH="342751" progId="Equation.3">
                    <p:embed/>
                    <p:pic>
                      <p:nvPicPr>
                        <p:cNvPr id="59404" name="Object 14">
                          <a:extLst>
                            <a:ext uri="{FF2B5EF4-FFF2-40B4-BE49-F238E27FC236}">
                              <a16:creationId xmlns:a16="http://schemas.microsoft.com/office/drawing/2014/main" id="{BE6F58BF-0767-6A11-F6A0-8E23F677CD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1" y="3400"/>
                          <a:ext cx="367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5" name="Line 15">
              <a:extLst>
                <a:ext uri="{FF2B5EF4-FFF2-40B4-BE49-F238E27FC236}">
                  <a16:creationId xmlns:a16="http://schemas.microsoft.com/office/drawing/2014/main" id="{021B1B08-36DC-BB76-F6CA-FFBFF1B93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34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9406" name="Object 16">
              <a:extLst>
                <a:ext uri="{FF2B5EF4-FFF2-40B4-BE49-F238E27FC236}">
                  <a16:creationId xmlns:a16="http://schemas.microsoft.com/office/drawing/2014/main" id="{1F8D0A6A-BBB3-2054-9FE6-2930BC5865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00" y="3435"/>
            <a:ext cx="40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2" name="Equation" r:id="rId9" imgW="628662" imgH="314173" progId="Equation.3">
                    <p:embed/>
                  </p:oleObj>
                </mc:Choice>
                <mc:Fallback>
                  <p:oleObj name="Equation" r:id="rId9" imgW="628662" imgH="314173" progId="Equation.3">
                    <p:embed/>
                    <p:pic>
                      <p:nvPicPr>
                        <p:cNvPr id="59406" name="Object 16">
                          <a:extLst>
                            <a:ext uri="{FF2B5EF4-FFF2-40B4-BE49-F238E27FC236}">
                              <a16:creationId xmlns:a16="http://schemas.microsoft.com/office/drawing/2014/main" id="{1F8D0A6A-BBB3-2054-9FE6-2930BC5865B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0" y="3435"/>
                          <a:ext cx="40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7" name="Line 17">
              <a:extLst>
                <a:ext uri="{FF2B5EF4-FFF2-40B4-BE49-F238E27FC236}">
                  <a16:creationId xmlns:a16="http://schemas.microsoft.com/office/drawing/2014/main" id="{98C2DB6B-DA45-3BB7-E9CB-9A7002C69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52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9408" name="Object 18">
              <a:extLst>
                <a:ext uri="{FF2B5EF4-FFF2-40B4-BE49-F238E27FC236}">
                  <a16:creationId xmlns:a16="http://schemas.microsoft.com/office/drawing/2014/main" id="{DE488C90-F4CE-B6E8-9830-C9BB2AFE0F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3264"/>
            <a:ext cx="456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3" name="Equation" r:id="rId11" imgW="876300" imgH="482600" progId="Equation.3">
                    <p:embed/>
                  </p:oleObj>
                </mc:Choice>
                <mc:Fallback>
                  <p:oleObj name="Equation" r:id="rId11" imgW="876300" imgH="482600" progId="Equation.3">
                    <p:embed/>
                    <p:pic>
                      <p:nvPicPr>
                        <p:cNvPr id="59408" name="Object 18">
                          <a:extLst>
                            <a:ext uri="{FF2B5EF4-FFF2-40B4-BE49-F238E27FC236}">
                              <a16:creationId xmlns:a16="http://schemas.microsoft.com/office/drawing/2014/main" id="{DE488C90-F4CE-B6E8-9830-C9BB2AFE0F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264"/>
                          <a:ext cx="456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F9105DC-2E77-C89F-81FE-27CD60716D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838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Filter Specifications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70CF3C7-490D-8DD7-5329-9519310B75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95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FF0000"/>
                </a:solidFill>
              </a:rPr>
              <a:t>On the other hand, prior to down-sampling, the signal </a:t>
            </a:r>
            <a:r>
              <a:rPr lang="en-US" i="1"/>
              <a:t>v</a:t>
            </a:r>
            <a:r>
              <a:rPr lang="en-US"/>
              <a:t>[</a:t>
            </a:r>
            <a:r>
              <a:rPr lang="en-US" i="1"/>
              <a:t>n</a:t>
            </a:r>
            <a:r>
              <a:rPr lang="en-US"/>
              <a:t>]</a:t>
            </a:r>
            <a:r>
              <a:rPr lang="en-US">
                <a:solidFill>
                  <a:srgbClr val="FF0000"/>
                </a:solidFill>
              </a:rPr>
              <a:t> should be bandlimited to     	            	            by means of a lowpass filter, called the </a:t>
            </a:r>
            <a:r>
              <a:rPr lang="en-US" i="1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decimation filter</a:t>
            </a:r>
            <a:r>
              <a:rPr lang="en-US">
                <a:solidFill>
                  <a:srgbClr val="FF0000"/>
                </a:solidFill>
              </a:rPr>
              <a:t>, as indicated below to avoid aliasing caused by down-sampling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hlink"/>
                </a:solidFill>
              </a:rPr>
              <a:t>The above system is called a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i="1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decimator</a:t>
            </a:r>
            <a:endParaRPr lang="en-US" i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aphicFrame>
        <p:nvGraphicFramePr>
          <p:cNvPr id="60420" name="Object 5">
            <a:extLst>
              <a:ext uri="{FF2B5EF4-FFF2-40B4-BE49-F238E27FC236}">
                <a16:creationId xmlns:a16="http://schemas.microsoft.com/office/drawing/2014/main" id="{7BAF4C75-D8D5-DACA-AC68-9FFF21F3F5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5700" y="2628900"/>
          <a:ext cx="1676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" name="Equation" r:id="rId3" imgW="1676400" imgH="508000" progId="Equation.3">
                  <p:embed/>
                </p:oleObj>
              </mc:Choice>
              <mc:Fallback>
                <p:oleObj name="Equation" r:id="rId3" imgW="1676400" imgH="508000" progId="Equation.3">
                  <p:embed/>
                  <p:pic>
                    <p:nvPicPr>
                      <p:cNvPr id="60420" name="Object 5">
                        <a:extLst>
                          <a:ext uri="{FF2B5EF4-FFF2-40B4-BE49-F238E27FC236}">
                            <a16:creationId xmlns:a16="http://schemas.microsoft.com/office/drawing/2014/main" id="{7BAF4C75-D8D5-DACA-AC68-9FFF21F3F5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2628900"/>
                        <a:ext cx="1676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21" name="Group 18">
            <a:extLst>
              <a:ext uri="{FF2B5EF4-FFF2-40B4-BE49-F238E27FC236}">
                <a16:creationId xmlns:a16="http://schemas.microsoft.com/office/drawing/2014/main" id="{371E4572-3A58-DAD4-95F6-809532313130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4673600"/>
            <a:ext cx="4214813" cy="469900"/>
            <a:chOff x="1536" y="2944"/>
            <a:chExt cx="2655" cy="296"/>
          </a:xfrm>
        </p:grpSpPr>
        <p:sp>
          <p:nvSpPr>
            <p:cNvPr id="60422" name="Rectangle 7">
              <a:extLst>
                <a:ext uri="{FF2B5EF4-FFF2-40B4-BE49-F238E27FC236}">
                  <a16:creationId xmlns:a16="http://schemas.microsoft.com/office/drawing/2014/main" id="{4C6B4BDB-F5EA-A1E1-13E2-147AD46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944"/>
              <a:ext cx="600" cy="28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0423" name="Rectangle 9">
              <a:extLst>
                <a:ext uri="{FF2B5EF4-FFF2-40B4-BE49-F238E27FC236}">
                  <a16:creationId xmlns:a16="http://schemas.microsoft.com/office/drawing/2014/main" id="{FB9B5E13-F13C-6611-7BA1-F936E979F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" y="2952"/>
              <a:ext cx="432" cy="28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0424" name="Line 10">
              <a:extLst>
                <a:ext uri="{FF2B5EF4-FFF2-40B4-BE49-F238E27FC236}">
                  <a16:creationId xmlns:a16="http://schemas.microsoft.com/office/drawing/2014/main" id="{01381D49-386A-AFE7-4FD8-5ABEFAB2E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" y="30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5" name="Line 11">
              <a:extLst>
                <a:ext uri="{FF2B5EF4-FFF2-40B4-BE49-F238E27FC236}">
                  <a16:creationId xmlns:a16="http://schemas.microsoft.com/office/drawing/2014/main" id="{220EBC06-020E-D1D8-1D72-2751001AF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309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6" name="Text Box 12">
              <a:extLst>
                <a:ext uri="{FF2B5EF4-FFF2-40B4-BE49-F238E27FC236}">
                  <a16:creationId xmlns:a16="http://schemas.microsoft.com/office/drawing/2014/main" id="{188C69EC-2B41-0337-CB3B-751082E292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952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M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0427" name="Line 13">
              <a:extLst>
                <a:ext uri="{FF2B5EF4-FFF2-40B4-BE49-F238E27FC236}">
                  <a16:creationId xmlns:a16="http://schemas.microsoft.com/office/drawing/2014/main" id="{0B5A8618-24C3-563B-92BB-B1E81E5DAF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8" y="308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0428" name="Object 14">
              <a:extLst>
                <a:ext uri="{FF2B5EF4-FFF2-40B4-BE49-F238E27FC236}">
                  <a16:creationId xmlns:a16="http://schemas.microsoft.com/office/drawing/2014/main" id="{1A648A86-B920-431A-C1C1-2E057EC249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2992"/>
            <a:ext cx="360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74" name="Equation" r:id="rId5" imgW="571252" imgH="355446" progId="Equation.3">
                    <p:embed/>
                  </p:oleObj>
                </mc:Choice>
                <mc:Fallback>
                  <p:oleObj name="Equation" r:id="rId5" imgW="571252" imgH="355446" progId="Equation.3">
                    <p:embed/>
                    <p:pic>
                      <p:nvPicPr>
                        <p:cNvPr id="60428" name="Object 14">
                          <a:extLst>
                            <a:ext uri="{FF2B5EF4-FFF2-40B4-BE49-F238E27FC236}">
                              <a16:creationId xmlns:a16="http://schemas.microsoft.com/office/drawing/2014/main" id="{1A648A86-B920-431A-C1C1-2E057EC249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992"/>
                          <a:ext cx="360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9" name="Object 15">
              <a:extLst>
                <a:ext uri="{FF2B5EF4-FFF2-40B4-BE49-F238E27FC236}">
                  <a16:creationId xmlns:a16="http://schemas.microsoft.com/office/drawing/2014/main" id="{E18F814D-0D63-A117-72DA-C8A01FD091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24" y="2995"/>
            <a:ext cx="391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75" name="Equation" r:id="rId7" imgW="600029" imgH="314173" progId="Equation.3">
                    <p:embed/>
                  </p:oleObj>
                </mc:Choice>
                <mc:Fallback>
                  <p:oleObj name="Equation" r:id="rId7" imgW="600029" imgH="314173" progId="Equation.3">
                    <p:embed/>
                    <p:pic>
                      <p:nvPicPr>
                        <p:cNvPr id="60429" name="Object 15">
                          <a:extLst>
                            <a:ext uri="{FF2B5EF4-FFF2-40B4-BE49-F238E27FC236}">
                              <a16:creationId xmlns:a16="http://schemas.microsoft.com/office/drawing/2014/main" id="{E18F814D-0D63-A117-72DA-C8A01FD0916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4" y="2995"/>
                          <a:ext cx="391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0" name="Object 16">
              <a:extLst>
                <a:ext uri="{FF2B5EF4-FFF2-40B4-BE49-F238E27FC236}">
                  <a16:creationId xmlns:a16="http://schemas.microsoft.com/office/drawing/2014/main" id="{5B2AD28D-BC08-16A6-80F9-AE50F6EF4A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24" y="2952"/>
            <a:ext cx="367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76" name="Equation" r:id="rId9" imgW="583947" imgH="342751" progId="Equation.3">
                    <p:embed/>
                  </p:oleObj>
                </mc:Choice>
                <mc:Fallback>
                  <p:oleObj name="Equation" r:id="rId9" imgW="583947" imgH="342751" progId="Equation.3">
                    <p:embed/>
                    <p:pic>
                      <p:nvPicPr>
                        <p:cNvPr id="60430" name="Object 16">
                          <a:extLst>
                            <a:ext uri="{FF2B5EF4-FFF2-40B4-BE49-F238E27FC236}">
                              <a16:creationId xmlns:a16="http://schemas.microsoft.com/office/drawing/2014/main" id="{5B2AD28D-BC08-16A6-80F9-AE50F6EF4A7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4" y="2952"/>
                          <a:ext cx="367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1" name="Line 17">
              <a:extLst>
                <a:ext uri="{FF2B5EF4-FFF2-40B4-BE49-F238E27FC236}">
                  <a16:creationId xmlns:a16="http://schemas.microsoft.com/office/drawing/2014/main" id="{0F3F4984-142B-8D63-79C5-CF20765C2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2" y="30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6E3C4A9F-14CC-4768-9342-86287744D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153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Interpolation Filter Specifications</a:t>
            </a:r>
            <a:r>
              <a:rPr lang="en-US" sz="4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417293D-CE79-004E-ADA7-1B59B258BC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001000" cy="5029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Assume </a:t>
            </a:r>
            <a:r>
              <a:rPr lang="en-US" altLang="en-US" i="1"/>
              <a:t>x</a:t>
            </a:r>
            <a:r>
              <a:rPr lang="en-US" altLang="en-US"/>
              <a:t>[</a:t>
            </a:r>
            <a:r>
              <a:rPr lang="en-US" altLang="en-US" i="1"/>
              <a:t>n</a:t>
            </a:r>
            <a:r>
              <a:rPr lang="en-US" altLang="en-US"/>
              <a:t>]</a:t>
            </a:r>
            <a:r>
              <a:rPr lang="en-US" altLang="en-US">
                <a:solidFill>
                  <a:schemeClr val="hlink"/>
                </a:solidFill>
              </a:rPr>
              <a:t> has been obtained by sampling a continuous-time signal          at the Nyquist rate</a:t>
            </a:r>
            <a:endParaRPr lang="en-US" altLang="en-US"/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If                 and              denote the Fourier transforms of          and </a:t>
            </a:r>
            <a:r>
              <a:rPr lang="en-US" altLang="en-US" i="1"/>
              <a:t>x</a:t>
            </a:r>
            <a:r>
              <a:rPr lang="en-US" altLang="en-US"/>
              <a:t>[</a:t>
            </a:r>
            <a:r>
              <a:rPr lang="en-US" altLang="en-US" i="1"/>
              <a:t>n</a:t>
            </a:r>
            <a:r>
              <a:rPr lang="en-US" altLang="en-US"/>
              <a:t>]</a:t>
            </a:r>
            <a:r>
              <a:rPr lang="en-US" altLang="en-US">
                <a:solidFill>
                  <a:srgbClr val="FF0000"/>
                </a:solidFill>
              </a:rPr>
              <a:t>, respectively, then it can be shown</a:t>
            </a:r>
          </a:p>
          <a:p>
            <a:pPr eaLnBrk="1" hangingPunct="1"/>
            <a:endParaRPr lang="en-US" altLang="en-US">
              <a:solidFill>
                <a:srgbClr val="FF0000"/>
              </a:solidFill>
            </a:endParaRPr>
          </a:p>
          <a:p>
            <a:pPr eaLnBrk="1" hangingPunct="1"/>
            <a:endParaRPr lang="en-US" altLang="en-US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where     is the sampling period</a:t>
            </a:r>
            <a:endParaRPr lang="en-US" altLang="en-US"/>
          </a:p>
        </p:txBody>
      </p:sp>
      <p:graphicFrame>
        <p:nvGraphicFramePr>
          <p:cNvPr id="61444" name="Object 5">
            <a:extLst>
              <a:ext uri="{FF2B5EF4-FFF2-40B4-BE49-F238E27FC236}">
                <a16:creationId xmlns:a16="http://schemas.microsoft.com/office/drawing/2014/main" id="{51B65199-73EC-F46C-C9A0-FE57C2AF28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235200"/>
          <a:ext cx="8382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7" name="Equation" r:id="rId3" imgW="837836" imgH="482391" progId="Equation.3">
                  <p:embed/>
                </p:oleObj>
              </mc:Choice>
              <mc:Fallback>
                <p:oleObj name="Equation" r:id="rId3" imgW="837836" imgH="482391" progId="Equation.3">
                  <p:embed/>
                  <p:pic>
                    <p:nvPicPr>
                      <p:cNvPr id="61444" name="Object 5">
                        <a:extLst>
                          <a:ext uri="{FF2B5EF4-FFF2-40B4-BE49-F238E27FC236}">
                            <a16:creationId xmlns:a16="http://schemas.microsoft.com/office/drawing/2014/main" id="{51B65199-73EC-F46C-C9A0-FE57C2AF28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235200"/>
                        <a:ext cx="8382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6">
            <a:extLst>
              <a:ext uri="{FF2B5EF4-FFF2-40B4-BE49-F238E27FC236}">
                <a16:creationId xmlns:a16="http://schemas.microsoft.com/office/drawing/2014/main" id="{0468CF30-A989-F0A7-10A1-412963F991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1700" y="3822700"/>
          <a:ext cx="8382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Equation" r:id="rId5" imgW="837836" imgH="482391" progId="Equation.3">
                  <p:embed/>
                </p:oleObj>
              </mc:Choice>
              <mc:Fallback>
                <p:oleObj name="Equation" r:id="rId5" imgW="837836" imgH="482391" progId="Equation.3">
                  <p:embed/>
                  <p:pic>
                    <p:nvPicPr>
                      <p:cNvPr id="61445" name="Object 6">
                        <a:extLst>
                          <a:ext uri="{FF2B5EF4-FFF2-40B4-BE49-F238E27FC236}">
                            <a16:creationId xmlns:a16="http://schemas.microsoft.com/office/drawing/2014/main" id="{0468CF30-A989-F0A7-10A1-412963F991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3822700"/>
                        <a:ext cx="8382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7">
            <a:extLst>
              <a:ext uri="{FF2B5EF4-FFF2-40B4-BE49-F238E27FC236}">
                <a16:creationId xmlns:a16="http://schemas.microsoft.com/office/drawing/2014/main" id="{2CF3799B-1103-B368-569A-68045B8071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8450" y="3333750"/>
          <a:ext cx="13462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Equation" r:id="rId6" imgW="1346200" imgH="482600" progId="Equation.3">
                  <p:embed/>
                </p:oleObj>
              </mc:Choice>
              <mc:Fallback>
                <p:oleObj name="Equation" r:id="rId6" imgW="1346200" imgH="482600" progId="Equation.3">
                  <p:embed/>
                  <p:pic>
                    <p:nvPicPr>
                      <p:cNvPr id="61446" name="Object 7">
                        <a:extLst>
                          <a:ext uri="{FF2B5EF4-FFF2-40B4-BE49-F238E27FC236}">
                            <a16:creationId xmlns:a16="http://schemas.microsoft.com/office/drawing/2014/main" id="{2CF3799B-1103-B368-569A-68045B8071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3333750"/>
                        <a:ext cx="13462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8">
            <a:extLst>
              <a:ext uri="{FF2B5EF4-FFF2-40B4-BE49-F238E27FC236}">
                <a16:creationId xmlns:a16="http://schemas.microsoft.com/office/drawing/2014/main" id="{EFCE9A2C-9AC2-CCE0-5F7B-7C43EA0142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213100"/>
          <a:ext cx="1270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Equation" r:id="rId8" imgW="1270000" imgH="558800" progId="Equation.3">
                  <p:embed/>
                </p:oleObj>
              </mc:Choice>
              <mc:Fallback>
                <p:oleObj name="Equation" r:id="rId8" imgW="1270000" imgH="558800" progId="Equation.3">
                  <p:embed/>
                  <p:pic>
                    <p:nvPicPr>
                      <p:cNvPr id="61447" name="Object 8">
                        <a:extLst>
                          <a:ext uri="{FF2B5EF4-FFF2-40B4-BE49-F238E27FC236}">
                            <a16:creationId xmlns:a16="http://schemas.microsoft.com/office/drawing/2014/main" id="{EFCE9A2C-9AC2-CCE0-5F7B-7C43EA0142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213100"/>
                        <a:ext cx="1270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10">
            <a:extLst>
              <a:ext uri="{FF2B5EF4-FFF2-40B4-BE49-F238E27FC236}">
                <a16:creationId xmlns:a16="http://schemas.microsoft.com/office/drawing/2014/main" id="{62702FDA-D387-9155-A885-9D6E5C70B0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800600"/>
          <a:ext cx="5360988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Equation" r:id="rId10" imgW="5359400" imgH="1130300" progId="Equation.3">
                  <p:embed/>
                </p:oleObj>
              </mc:Choice>
              <mc:Fallback>
                <p:oleObj name="Equation" r:id="rId10" imgW="5359400" imgH="1130300" progId="Equation.3">
                  <p:embed/>
                  <p:pic>
                    <p:nvPicPr>
                      <p:cNvPr id="61448" name="Object 10">
                        <a:extLst>
                          <a:ext uri="{FF2B5EF4-FFF2-40B4-BE49-F238E27FC236}">
                            <a16:creationId xmlns:a16="http://schemas.microsoft.com/office/drawing/2014/main" id="{62702FDA-D387-9155-A885-9D6E5C70B0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800600"/>
                        <a:ext cx="5360988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9" name="Object 12">
            <a:extLst>
              <a:ext uri="{FF2B5EF4-FFF2-40B4-BE49-F238E27FC236}">
                <a16:creationId xmlns:a16="http://schemas.microsoft.com/office/drawing/2014/main" id="{5A42131C-DEBE-1D94-8FB0-4230D50006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7100" y="6045200"/>
          <a:ext cx="368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Equation" r:id="rId12" imgW="368140" imgH="482391" progId="Equation.3">
                  <p:embed/>
                </p:oleObj>
              </mc:Choice>
              <mc:Fallback>
                <p:oleObj name="Equation" r:id="rId12" imgW="368140" imgH="482391" progId="Equation.3">
                  <p:embed/>
                  <p:pic>
                    <p:nvPicPr>
                      <p:cNvPr id="61449" name="Object 12">
                        <a:extLst>
                          <a:ext uri="{FF2B5EF4-FFF2-40B4-BE49-F238E27FC236}">
                            <a16:creationId xmlns:a16="http://schemas.microsoft.com/office/drawing/2014/main" id="{5A42131C-DEBE-1D94-8FB0-4230D50006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6045200"/>
                        <a:ext cx="3683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E118265D-9EC6-7632-2E6C-114DA4D010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05800" cy="838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Interpolation Filter Specifications</a:t>
            </a:r>
            <a:endParaRPr lang="en-US" sz="4000" dirty="0">
              <a:solidFill>
                <a:srgbClr val="FF9900"/>
              </a:solidFill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77B56C4-3D39-74B0-29B1-12E58FD22C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8001000" cy="457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FF0000"/>
                </a:solidFill>
              </a:rPr>
              <a:t>Since the sampling is being performed at the </a:t>
            </a:r>
            <a:r>
              <a:rPr lang="en-US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Nyquist rate</a:t>
            </a:r>
            <a:r>
              <a:rPr lang="en-US">
                <a:solidFill>
                  <a:srgbClr val="FF0000"/>
                </a:solidFill>
              </a:rPr>
              <a:t>, there is no overlap between the shifted spectras of</a:t>
            </a:r>
            <a:endParaRPr lang="en-US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hlink"/>
                </a:solidFill>
              </a:rPr>
              <a:t>If we instead sample         at a much higher rate                 yielding </a:t>
            </a:r>
            <a:r>
              <a:rPr lang="en-US" i="1"/>
              <a:t>y</a:t>
            </a:r>
            <a:r>
              <a:rPr lang="en-US"/>
              <a:t>[</a:t>
            </a:r>
            <a:r>
              <a:rPr lang="en-US" i="1"/>
              <a:t>n</a:t>
            </a:r>
            <a:r>
              <a:rPr lang="en-US"/>
              <a:t>]</a:t>
            </a:r>
            <a:r>
              <a:rPr lang="en-US">
                <a:solidFill>
                  <a:schemeClr val="hlink"/>
                </a:solidFill>
              </a:rPr>
              <a:t>, its Fourier transform             is related to              through</a:t>
            </a:r>
            <a:r>
              <a:rPr lang="en-US"/>
              <a:t> </a:t>
            </a:r>
          </a:p>
        </p:txBody>
      </p:sp>
      <p:graphicFrame>
        <p:nvGraphicFramePr>
          <p:cNvPr id="62468" name="Object 0">
            <a:extLst>
              <a:ext uri="{FF2B5EF4-FFF2-40B4-BE49-F238E27FC236}">
                <a16:creationId xmlns:a16="http://schemas.microsoft.com/office/drawing/2014/main" id="{9EFF9DF3-4679-624F-1E2D-6C49D752BD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2895600"/>
          <a:ext cx="17526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" name="Equation" r:id="rId3" imgW="1752600" imgH="482600" progId="Equation.3">
                  <p:embed/>
                </p:oleObj>
              </mc:Choice>
              <mc:Fallback>
                <p:oleObj name="Equation" r:id="rId3" imgW="1752600" imgH="482600" progId="Equation.3">
                  <p:embed/>
                  <p:pic>
                    <p:nvPicPr>
                      <p:cNvPr id="62468" name="Object 0">
                        <a:extLst>
                          <a:ext uri="{FF2B5EF4-FFF2-40B4-BE49-F238E27FC236}">
                            <a16:creationId xmlns:a16="http://schemas.microsoft.com/office/drawing/2014/main" id="{9EFF9DF3-4679-624F-1E2D-6C49D752BD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895600"/>
                        <a:ext cx="17526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1">
            <a:extLst>
              <a:ext uri="{FF2B5EF4-FFF2-40B4-BE49-F238E27FC236}">
                <a16:creationId xmlns:a16="http://schemas.microsoft.com/office/drawing/2014/main" id="{3DC010C6-C5FE-1370-8566-96D7D936F6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33900" y="3467100"/>
          <a:ext cx="8382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Equation" r:id="rId5" imgW="837836" imgH="482391" progId="Equation.3">
                  <p:embed/>
                </p:oleObj>
              </mc:Choice>
              <mc:Fallback>
                <p:oleObj name="Equation" r:id="rId5" imgW="837836" imgH="482391" progId="Equation.3">
                  <p:embed/>
                  <p:pic>
                    <p:nvPicPr>
                      <p:cNvPr id="62469" name="Object 1">
                        <a:extLst>
                          <a:ext uri="{FF2B5EF4-FFF2-40B4-BE49-F238E27FC236}">
                            <a16:creationId xmlns:a16="http://schemas.microsoft.com/office/drawing/2014/main" id="{3DC010C6-C5FE-1370-8566-96D7D936F6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3467100"/>
                        <a:ext cx="8382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2">
            <a:extLst>
              <a:ext uri="{FF2B5EF4-FFF2-40B4-BE49-F238E27FC236}">
                <a16:creationId xmlns:a16="http://schemas.microsoft.com/office/drawing/2014/main" id="{9106D345-380B-0BB4-14E9-DD068F1A89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6900" y="3975100"/>
          <a:ext cx="1460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Equation" r:id="rId7" imgW="1459866" imgH="482391" progId="Equation.3">
                  <p:embed/>
                </p:oleObj>
              </mc:Choice>
              <mc:Fallback>
                <p:oleObj name="Equation" r:id="rId7" imgW="1459866" imgH="482391" progId="Equation.3">
                  <p:embed/>
                  <p:pic>
                    <p:nvPicPr>
                      <p:cNvPr id="62470" name="Object 2">
                        <a:extLst>
                          <a:ext uri="{FF2B5EF4-FFF2-40B4-BE49-F238E27FC236}">
                            <a16:creationId xmlns:a16="http://schemas.microsoft.com/office/drawing/2014/main" id="{9106D345-380B-0BB4-14E9-DD068F1A89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3975100"/>
                        <a:ext cx="1460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3">
            <a:extLst>
              <a:ext uri="{FF2B5EF4-FFF2-40B4-BE49-F238E27FC236}">
                <a16:creationId xmlns:a16="http://schemas.microsoft.com/office/drawing/2014/main" id="{E13D34DE-14C2-D2AA-6705-F9EAEEDCBD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6700" y="4343400"/>
          <a:ext cx="1181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Equation" r:id="rId9" imgW="1180588" imgH="558558" progId="Equation.3">
                  <p:embed/>
                </p:oleObj>
              </mc:Choice>
              <mc:Fallback>
                <p:oleObj name="Equation" r:id="rId9" imgW="1180588" imgH="558558" progId="Equation.3">
                  <p:embed/>
                  <p:pic>
                    <p:nvPicPr>
                      <p:cNvPr id="62471" name="Object 3">
                        <a:extLst>
                          <a:ext uri="{FF2B5EF4-FFF2-40B4-BE49-F238E27FC236}">
                            <a16:creationId xmlns:a16="http://schemas.microsoft.com/office/drawing/2014/main" id="{E13D34DE-14C2-D2AA-6705-F9EAEEDCBD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4343400"/>
                        <a:ext cx="11811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4">
            <a:extLst>
              <a:ext uri="{FF2B5EF4-FFF2-40B4-BE49-F238E27FC236}">
                <a16:creationId xmlns:a16="http://schemas.microsoft.com/office/drawing/2014/main" id="{22D8A93E-0B9C-264D-1B9A-CA3D3A61BD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1700" y="4445000"/>
          <a:ext cx="13462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Equation" r:id="rId11" imgW="1346200" imgH="482600" progId="Equation.3">
                  <p:embed/>
                </p:oleObj>
              </mc:Choice>
              <mc:Fallback>
                <p:oleObj name="Equation" r:id="rId11" imgW="1346200" imgH="482600" progId="Equation.3">
                  <p:embed/>
                  <p:pic>
                    <p:nvPicPr>
                      <p:cNvPr id="62472" name="Object 4">
                        <a:extLst>
                          <a:ext uri="{FF2B5EF4-FFF2-40B4-BE49-F238E27FC236}">
                            <a16:creationId xmlns:a16="http://schemas.microsoft.com/office/drawing/2014/main" id="{22D8A93E-0B9C-264D-1B9A-CA3D3A61BD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4445000"/>
                        <a:ext cx="13462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3" name="Object 5">
            <a:extLst>
              <a:ext uri="{FF2B5EF4-FFF2-40B4-BE49-F238E27FC236}">
                <a16:creationId xmlns:a16="http://schemas.microsoft.com/office/drawing/2014/main" id="{520783E5-34C0-694C-6CD6-95D915ED4A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" y="5416550"/>
          <a:ext cx="8001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Equation" r:id="rId13" imgW="9652000" imgH="1130300" progId="Equation.3">
                  <p:embed/>
                </p:oleObj>
              </mc:Choice>
              <mc:Fallback>
                <p:oleObj name="Equation" r:id="rId13" imgW="9652000" imgH="1130300" progId="Equation.3">
                  <p:embed/>
                  <p:pic>
                    <p:nvPicPr>
                      <p:cNvPr id="62473" name="Object 5">
                        <a:extLst>
                          <a:ext uri="{FF2B5EF4-FFF2-40B4-BE49-F238E27FC236}">
                            <a16:creationId xmlns:a16="http://schemas.microsoft.com/office/drawing/2014/main" id="{520783E5-34C0-694C-6CD6-95D915ED4A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5416550"/>
                        <a:ext cx="8001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>
            <a:extLst>
              <a:ext uri="{FF2B5EF4-FFF2-40B4-BE49-F238E27FC236}">
                <a16:creationId xmlns:a16="http://schemas.microsoft.com/office/drawing/2014/main" id="{12A70E11-095E-247A-D39A-83FA61400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04800"/>
            <a:ext cx="693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What are the categories of multirate?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E039B7-08D5-9412-3C50-D3788A1DAF62}"/>
              </a:ext>
            </a:extLst>
          </p:cNvPr>
          <p:cNvSpPr/>
          <p:nvPr/>
        </p:nvSpPr>
        <p:spPr>
          <a:xfrm>
            <a:off x="685800" y="1295400"/>
            <a:ext cx="8153400" cy="35401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800" b="1" dirty="0" err="1">
                <a:solidFill>
                  <a:srgbClr val="0000FF"/>
                </a:solidFill>
              </a:rPr>
              <a:t>Multirate</a:t>
            </a:r>
            <a:r>
              <a:rPr lang="en-US" sz="2800" b="1" dirty="0">
                <a:solidFill>
                  <a:srgbClr val="0000FF"/>
                </a:solidFill>
              </a:rPr>
              <a:t> consists of:</a:t>
            </a:r>
          </a:p>
          <a:p>
            <a:pPr algn="just">
              <a:defRPr/>
            </a:pPr>
            <a:endParaRPr lang="en-US" sz="2800" b="1" dirty="0">
              <a:solidFill>
                <a:srgbClr val="0000FF"/>
              </a:solidFill>
            </a:endParaRPr>
          </a:p>
          <a:p>
            <a:pPr marL="457200" indent="-457200" algn="just">
              <a:buFontTx/>
              <a:buAutoNum type="arabicParenR"/>
              <a:defRPr/>
            </a:pPr>
            <a:r>
              <a:rPr lang="en-US" b="1" dirty="0">
                <a:solidFill>
                  <a:srgbClr val="C00000"/>
                </a:solidFill>
              </a:rPr>
              <a:t>Decimation:</a:t>
            </a:r>
            <a:r>
              <a:rPr lang="en-US" dirty="0"/>
              <a:t> To decrease the sampling rate.</a:t>
            </a:r>
          </a:p>
          <a:p>
            <a:pPr marL="457200" indent="-457200" algn="just">
              <a:defRPr/>
            </a:pPr>
            <a:endParaRPr lang="en-US" dirty="0"/>
          </a:p>
          <a:p>
            <a:pPr algn="just">
              <a:defRPr/>
            </a:pPr>
            <a:r>
              <a:rPr lang="en-US" b="1" dirty="0">
                <a:solidFill>
                  <a:srgbClr val="C00000"/>
                </a:solidFill>
              </a:rPr>
              <a:t>2) Interpolation:</a:t>
            </a:r>
            <a:r>
              <a:rPr lang="en-US" dirty="0"/>
              <a:t> To increase the sampling rate.</a:t>
            </a:r>
          </a:p>
          <a:p>
            <a:pPr algn="just">
              <a:defRPr/>
            </a:pPr>
            <a:endParaRPr lang="en-US" dirty="0"/>
          </a:p>
          <a:p>
            <a:pPr algn="just">
              <a:defRPr/>
            </a:pPr>
            <a:r>
              <a:rPr lang="en-US" b="1" dirty="0">
                <a:solidFill>
                  <a:srgbClr val="C00000"/>
                </a:solidFill>
              </a:rPr>
              <a:t>3) </a:t>
            </a:r>
            <a:r>
              <a:rPr lang="en-US" b="1" dirty="0" err="1">
                <a:solidFill>
                  <a:srgbClr val="C00000"/>
                </a:solidFill>
              </a:rPr>
              <a:t>Resampling:</a:t>
            </a:r>
            <a:r>
              <a:rPr lang="en-US" dirty="0" err="1"/>
              <a:t>To</a:t>
            </a:r>
            <a:r>
              <a:rPr lang="en-US" dirty="0"/>
              <a:t> combine decimation and interpolation in  </a:t>
            </a:r>
          </a:p>
          <a:p>
            <a:pPr algn="just">
              <a:defRPr/>
            </a:pPr>
            <a:r>
              <a:rPr lang="en-US" dirty="0"/>
              <a:t>                          order to change the sampling rate by a fractional </a:t>
            </a:r>
          </a:p>
          <a:p>
            <a:pPr algn="just">
              <a:defRPr/>
            </a:pPr>
            <a:r>
              <a:rPr lang="en-US" dirty="0"/>
              <a:t>                          value that can be expressed as a ratio. </a:t>
            </a:r>
          </a:p>
        </p:txBody>
      </p:sp>
      <p:sp>
        <p:nvSpPr>
          <p:cNvPr id="17412" name="Rectangle 7">
            <a:extLst>
              <a:ext uri="{FF2B5EF4-FFF2-40B4-BE49-F238E27FC236}">
                <a16:creationId xmlns:a16="http://schemas.microsoft.com/office/drawing/2014/main" id="{51C7EB48-7CD1-8EF2-79CA-1C0EB6022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800600"/>
            <a:ext cx="7467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C00FF"/>
                </a:solidFill>
                <a:latin typeface="Times New Roman" panose="02020603050405020304" pitchFamily="18" charset="0"/>
              </a:rPr>
              <a:t>For example, to resample by a factor of 1.5, just interpolate by a factor of 3 then decimate by a factor of 2 (to change the sampling rate by a factor of 3/2=1.5.)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EADB853-8E90-4D97-3165-6FA876A0DD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34400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Interpolation Filter Specifications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8B47FF76-B412-6D01-ED9C-34FA1CC7F7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On the other hand, if we pass </a:t>
            </a:r>
            <a:r>
              <a:rPr lang="en-US" altLang="en-US" i="1"/>
              <a:t>x</a:t>
            </a:r>
            <a:r>
              <a:rPr lang="en-US" altLang="en-US"/>
              <a:t>[</a:t>
            </a:r>
            <a:r>
              <a:rPr lang="en-US" altLang="en-US" i="1"/>
              <a:t>n</a:t>
            </a:r>
            <a:r>
              <a:rPr lang="en-US" altLang="en-US"/>
              <a:t>]</a:t>
            </a:r>
            <a:r>
              <a:rPr lang="en-US" altLang="en-US">
                <a:solidFill>
                  <a:srgbClr val="FF0000"/>
                </a:solidFill>
              </a:rPr>
              <a:t> through a factor-of-</a:t>
            </a:r>
            <a:r>
              <a:rPr lang="en-US" altLang="en-US" i="1"/>
              <a:t>L</a:t>
            </a:r>
            <a:r>
              <a:rPr lang="en-US" altLang="en-US">
                <a:solidFill>
                  <a:srgbClr val="FF0000"/>
                </a:solidFill>
              </a:rPr>
              <a:t> up-sampler generating          , the relation between the Fourier transforms of  </a:t>
            </a:r>
            <a:r>
              <a:rPr lang="en-US" altLang="en-US" i="1"/>
              <a:t>x</a:t>
            </a:r>
            <a:r>
              <a:rPr lang="en-US" altLang="en-US"/>
              <a:t>[</a:t>
            </a:r>
            <a:r>
              <a:rPr lang="en-US" altLang="en-US" i="1"/>
              <a:t>n</a:t>
            </a:r>
            <a:r>
              <a:rPr lang="en-US" altLang="en-US"/>
              <a:t>]</a:t>
            </a:r>
            <a:r>
              <a:rPr lang="en-US" altLang="en-US">
                <a:solidFill>
                  <a:srgbClr val="FF0000"/>
                </a:solidFill>
              </a:rPr>
              <a:t> and           are given by</a:t>
            </a:r>
          </a:p>
          <a:p>
            <a:pPr eaLnBrk="1" hangingPunct="1"/>
            <a:endParaRPr lang="en-US" altLang="en-US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It therefore follows that if            is passed through an ideal lowpass filter </a:t>
            </a:r>
            <a:r>
              <a:rPr lang="en-US" altLang="en-US" i="1"/>
              <a:t>H</a:t>
            </a:r>
            <a:r>
              <a:rPr lang="en-US" altLang="en-US"/>
              <a:t>(</a:t>
            </a:r>
            <a:r>
              <a:rPr lang="en-US" altLang="en-US" i="1"/>
              <a:t>z</a:t>
            </a:r>
            <a:r>
              <a:rPr lang="en-US" altLang="en-US"/>
              <a:t>)</a:t>
            </a:r>
            <a:r>
              <a:rPr lang="en-US" altLang="en-US">
                <a:solidFill>
                  <a:schemeClr val="hlink"/>
                </a:solidFill>
              </a:rPr>
              <a:t> with a cutoff at </a:t>
            </a:r>
            <a:r>
              <a:rPr lang="en-US" altLang="en-US">
                <a:latin typeface="Symbol" panose="05050102010706020507" pitchFamily="18" charset="2"/>
              </a:rPr>
              <a:t>p</a:t>
            </a:r>
            <a:r>
              <a:rPr lang="en-US" altLang="en-US"/>
              <a:t>/</a:t>
            </a:r>
            <a:r>
              <a:rPr lang="en-US" altLang="en-US" i="1"/>
              <a:t>L</a:t>
            </a:r>
            <a:r>
              <a:rPr lang="en-US" altLang="en-US">
                <a:solidFill>
                  <a:schemeClr val="hlink"/>
                </a:solidFill>
              </a:rPr>
              <a:t> and a gain of </a:t>
            </a:r>
            <a:r>
              <a:rPr lang="en-US" altLang="en-US" i="1"/>
              <a:t>L</a:t>
            </a:r>
            <a:r>
              <a:rPr lang="en-US" altLang="en-US">
                <a:solidFill>
                  <a:schemeClr val="hlink"/>
                </a:solidFill>
              </a:rPr>
              <a:t>, the output of the filter will be precisely </a:t>
            </a:r>
            <a:r>
              <a:rPr lang="en-US" altLang="en-US" i="1"/>
              <a:t>y</a:t>
            </a:r>
            <a:r>
              <a:rPr lang="en-US" altLang="en-US"/>
              <a:t>[</a:t>
            </a:r>
            <a:r>
              <a:rPr lang="en-US" altLang="en-US" i="1"/>
              <a:t>n</a:t>
            </a:r>
            <a:r>
              <a:rPr lang="en-US" altLang="en-US"/>
              <a:t>] </a:t>
            </a:r>
          </a:p>
        </p:txBody>
      </p:sp>
      <p:graphicFrame>
        <p:nvGraphicFramePr>
          <p:cNvPr id="63492" name="Object 5">
            <a:extLst>
              <a:ext uri="{FF2B5EF4-FFF2-40B4-BE49-F238E27FC236}">
                <a16:creationId xmlns:a16="http://schemas.microsoft.com/office/drawing/2014/main" id="{DAC7C16E-0F29-1DE8-4247-1CC0E9E2FF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72300" y="2362200"/>
          <a:ext cx="876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" name="Equation" r:id="rId3" imgW="876300" imgH="482600" progId="Equation.3">
                  <p:embed/>
                </p:oleObj>
              </mc:Choice>
              <mc:Fallback>
                <p:oleObj name="Equation" r:id="rId3" imgW="876300" imgH="482600" progId="Equation.3">
                  <p:embed/>
                  <p:pic>
                    <p:nvPicPr>
                      <p:cNvPr id="63492" name="Object 5">
                        <a:extLst>
                          <a:ext uri="{FF2B5EF4-FFF2-40B4-BE49-F238E27FC236}">
                            <a16:creationId xmlns:a16="http://schemas.microsoft.com/office/drawing/2014/main" id="{DAC7C16E-0F29-1DE8-4247-1CC0E9E2FF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300" y="2362200"/>
                        <a:ext cx="8763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6">
            <a:extLst>
              <a:ext uri="{FF2B5EF4-FFF2-40B4-BE49-F238E27FC236}">
                <a16:creationId xmlns:a16="http://schemas.microsoft.com/office/drawing/2014/main" id="{D66CC807-58AA-26D8-EF21-2FD75F978A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3276600"/>
          <a:ext cx="876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Equation" r:id="rId5" imgW="876300" imgH="482600" progId="Equation.3">
                  <p:embed/>
                </p:oleObj>
              </mc:Choice>
              <mc:Fallback>
                <p:oleObj name="Equation" r:id="rId5" imgW="876300" imgH="482600" progId="Equation.3">
                  <p:embed/>
                  <p:pic>
                    <p:nvPicPr>
                      <p:cNvPr id="63493" name="Object 6">
                        <a:extLst>
                          <a:ext uri="{FF2B5EF4-FFF2-40B4-BE49-F238E27FC236}">
                            <a16:creationId xmlns:a16="http://schemas.microsoft.com/office/drawing/2014/main" id="{D66CC807-58AA-26D8-EF21-2FD75F978A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276600"/>
                        <a:ext cx="8763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7">
            <a:extLst>
              <a:ext uri="{FF2B5EF4-FFF2-40B4-BE49-F238E27FC236}">
                <a16:creationId xmlns:a16="http://schemas.microsoft.com/office/drawing/2014/main" id="{32CC2436-66C0-0952-EAB6-C6343A4093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3810000"/>
          <a:ext cx="3251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Equation" r:id="rId6" imgW="3251200" imgH="596900" progId="Equation.3">
                  <p:embed/>
                </p:oleObj>
              </mc:Choice>
              <mc:Fallback>
                <p:oleObj name="Equation" r:id="rId6" imgW="3251200" imgH="596900" progId="Equation.3">
                  <p:embed/>
                  <p:pic>
                    <p:nvPicPr>
                      <p:cNvPr id="63494" name="Object 7">
                        <a:extLst>
                          <a:ext uri="{FF2B5EF4-FFF2-40B4-BE49-F238E27FC236}">
                            <a16:creationId xmlns:a16="http://schemas.microsoft.com/office/drawing/2014/main" id="{32CC2436-66C0-0952-EAB6-C6343A4093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810000"/>
                        <a:ext cx="32512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8">
            <a:extLst>
              <a:ext uri="{FF2B5EF4-FFF2-40B4-BE49-F238E27FC236}">
                <a16:creationId xmlns:a16="http://schemas.microsoft.com/office/drawing/2014/main" id="{24C6D9E4-B190-65D1-177D-0697F0E8DA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1000" y="4470400"/>
          <a:ext cx="876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Equation" r:id="rId8" imgW="876300" imgH="482600" progId="Equation.3">
                  <p:embed/>
                </p:oleObj>
              </mc:Choice>
              <mc:Fallback>
                <p:oleObj name="Equation" r:id="rId8" imgW="876300" imgH="482600" progId="Equation.3">
                  <p:embed/>
                  <p:pic>
                    <p:nvPicPr>
                      <p:cNvPr id="63495" name="Object 8">
                        <a:extLst>
                          <a:ext uri="{FF2B5EF4-FFF2-40B4-BE49-F238E27FC236}">
                            <a16:creationId xmlns:a16="http://schemas.microsoft.com/office/drawing/2014/main" id="{24C6D9E4-B190-65D1-177D-0697F0E8DA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4470400"/>
                        <a:ext cx="8763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27EE31E-9F86-A6DF-6070-664D380300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458200" cy="838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Interpolation Filter Specifications</a:t>
            </a:r>
            <a:endParaRPr lang="en-US" sz="4000" dirty="0">
              <a:solidFill>
                <a:srgbClr val="FF9900"/>
              </a:solidFill>
            </a:endParaRP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0AA1C740-6D41-F059-521B-2148144FE1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In practice, a transition band is provided to ensure the realizability and stability of the lowpass interpolation filter</a:t>
            </a:r>
            <a:r>
              <a:rPr lang="en-US" altLang="en-US"/>
              <a:t> </a:t>
            </a:r>
            <a:r>
              <a:rPr lang="en-US" altLang="en-US" i="1"/>
              <a:t>H</a:t>
            </a:r>
            <a:r>
              <a:rPr lang="en-US" altLang="en-US"/>
              <a:t>(</a:t>
            </a:r>
            <a:r>
              <a:rPr lang="en-US" altLang="en-US" i="1"/>
              <a:t>z</a:t>
            </a:r>
            <a:r>
              <a:rPr lang="en-US" altLang="en-US"/>
              <a:t>)</a:t>
            </a:r>
          </a:p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Hence, the desired lowpass filter should have a stopband edge at                 and a passband edge       close to      to reduce the distortion of the spectrum of</a:t>
            </a:r>
            <a:r>
              <a:rPr lang="en-US" altLang="en-US"/>
              <a:t> </a:t>
            </a:r>
            <a:r>
              <a:rPr lang="en-US" altLang="en-US" i="1"/>
              <a:t>x</a:t>
            </a:r>
            <a:r>
              <a:rPr lang="en-US" altLang="en-US"/>
              <a:t>[</a:t>
            </a:r>
            <a:r>
              <a:rPr lang="en-US" altLang="en-US" i="1"/>
              <a:t>n</a:t>
            </a:r>
            <a:r>
              <a:rPr lang="en-US" altLang="en-US"/>
              <a:t>]</a:t>
            </a:r>
          </a:p>
        </p:txBody>
      </p:sp>
      <p:graphicFrame>
        <p:nvGraphicFramePr>
          <p:cNvPr id="64516" name="Object 5">
            <a:extLst>
              <a:ext uri="{FF2B5EF4-FFF2-40B4-BE49-F238E27FC236}">
                <a16:creationId xmlns:a16="http://schemas.microsoft.com/office/drawing/2014/main" id="{2F86DCB1-FD94-20FD-44AF-B1665EFE83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3733800"/>
          <a:ext cx="16002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9" name="Equation" r:id="rId3" imgW="1600200" imgH="482600" progId="Equation.3">
                  <p:embed/>
                </p:oleObj>
              </mc:Choice>
              <mc:Fallback>
                <p:oleObj name="Equation" r:id="rId3" imgW="1600200" imgH="482600" progId="Equation.3">
                  <p:embed/>
                  <p:pic>
                    <p:nvPicPr>
                      <p:cNvPr id="64516" name="Object 5">
                        <a:extLst>
                          <a:ext uri="{FF2B5EF4-FFF2-40B4-BE49-F238E27FC236}">
                            <a16:creationId xmlns:a16="http://schemas.microsoft.com/office/drawing/2014/main" id="{2F86DCB1-FD94-20FD-44AF-B1665EFE83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733800"/>
                        <a:ext cx="16002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6">
            <a:extLst>
              <a:ext uri="{FF2B5EF4-FFF2-40B4-BE49-F238E27FC236}">
                <a16:creationId xmlns:a16="http://schemas.microsoft.com/office/drawing/2014/main" id="{8A6E5F54-509B-EC92-0A30-936E7ADA30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114800"/>
          <a:ext cx="4429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Equation" r:id="rId5" imgW="444307" imgH="482391" progId="Equation.3">
                  <p:embed/>
                </p:oleObj>
              </mc:Choice>
              <mc:Fallback>
                <p:oleObj name="Equation" r:id="rId5" imgW="444307" imgH="482391" progId="Equation.3">
                  <p:embed/>
                  <p:pic>
                    <p:nvPicPr>
                      <p:cNvPr id="64517" name="Object 6">
                        <a:extLst>
                          <a:ext uri="{FF2B5EF4-FFF2-40B4-BE49-F238E27FC236}">
                            <a16:creationId xmlns:a16="http://schemas.microsoft.com/office/drawing/2014/main" id="{8A6E5F54-509B-EC92-0A30-936E7ADA30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114800"/>
                        <a:ext cx="44291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7">
            <a:extLst>
              <a:ext uri="{FF2B5EF4-FFF2-40B4-BE49-F238E27FC236}">
                <a16:creationId xmlns:a16="http://schemas.microsoft.com/office/drawing/2014/main" id="{7C620168-05B6-755C-BC8D-32351CE6E7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191000"/>
          <a:ext cx="5080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Equation" r:id="rId7" imgW="507780" imgH="545863" progId="Equation.3">
                  <p:embed/>
                </p:oleObj>
              </mc:Choice>
              <mc:Fallback>
                <p:oleObj name="Equation" r:id="rId7" imgW="507780" imgH="545863" progId="Equation.3">
                  <p:embed/>
                  <p:pic>
                    <p:nvPicPr>
                      <p:cNvPr id="64518" name="Object 7">
                        <a:extLst>
                          <a:ext uri="{FF2B5EF4-FFF2-40B4-BE49-F238E27FC236}">
                            <a16:creationId xmlns:a16="http://schemas.microsoft.com/office/drawing/2014/main" id="{7C620168-05B6-755C-BC8D-32351CE6E7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191000"/>
                        <a:ext cx="5080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2752D961-9117-6D7E-0D23-A92224FB0D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153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Interpolation Filter Specifications</a:t>
            </a:r>
            <a:endParaRPr lang="en-US" sz="4000" dirty="0">
              <a:solidFill>
                <a:srgbClr val="FF9900"/>
              </a:solidFill>
            </a:endParaRP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92100EDE-377B-FE18-E71F-73C3F45C7A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If       is the highest frequency that needs to be preserved in </a:t>
            </a:r>
            <a:r>
              <a:rPr lang="en-US" altLang="en-US" i="1"/>
              <a:t>x</a:t>
            </a:r>
            <a:r>
              <a:rPr lang="en-US" altLang="en-US"/>
              <a:t>[</a:t>
            </a:r>
            <a:r>
              <a:rPr lang="en-US" altLang="en-US" i="1"/>
              <a:t>n</a:t>
            </a:r>
            <a:r>
              <a:rPr lang="en-US" altLang="en-US"/>
              <a:t>]</a:t>
            </a:r>
            <a:r>
              <a:rPr lang="en-US" altLang="en-US">
                <a:solidFill>
                  <a:schemeClr val="hlink"/>
                </a:solidFill>
              </a:rPr>
              <a:t>, then</a:t>
            </a:r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Summarizing the specifications of the lowpass interpolation filter are thus given by</a:t>
            </a:r>
            <a:endParaRPr lang="en-US" altLang="en-US"/>
          </a:p>
        </p:txBody>
      </p:sp>
      <p:graphicFrame>
        <p:nvGraphicFramePr>
          <p:cNvPr id="65540" name="Object 4">
            <a:extLst>
              <a:ext uri="{FF2B5EF4-FFF2-40B4-BE49-F238E27FC236}">
                <a16:creationId xmlns:a16="http://schemas.microsoft.com/office/drawing/2014/main" id="{E2310CB6-3648-A505-0C88-EE07C7232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1676400"/>
          <a:ext cx="4429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3" name="Equation" r:id="rId3" imgW="444307" imgH="482391" progId="Equation.3">
                  <p:embed/>
                </p:oleObj>
              </mc:Choice>
              <mc:Fallback>
                <p:oleObj name="Equation" r:id="rId3" imgW="444307" imgH="482391" progId="Equation.3">
                  <p:embed/>
                  <p:pic>
                    <p:nvPicPr>
                      <p:cNvPr id="65540" name="Object 4">
                        <a:extLst>
                          <a:ext uri="{FF2B5EF4-FFF2-40B4-BE49-F238E27FC236}">
                            <a16:creationId xmlns:a16="http://schemas.microsoft.com/office/drawing/2014/main" id="{E2310CB6-3648-A505-0C88-EE07C72322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676400"/>
                        <a:ext cx="44291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5">
            <a:extLst>
              <a:ext uri="{FF2B5EF4-FFF2-40B4-BE49-F238E27FC236}">
                <a16:creationId xmlns:a16="http://schemas.microsoft.com/office/drawing/2014/main" id="{4BB7766E-D7B5-7666-8EFA-20616AF99A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895600"/>
          <a:ext cx="18542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Equation" r:id="rId5" imgW="1853396" imgH="545863" progId="Equation.3">
                  <p:embed/>
                </p:oleObj>
              </mc:Choice>
              <mc:Fallback>
                <p:oleObj name="Equation" r:id="rId5" imgW="1853396" imgH="545863" progId="Equation.3">
                  <p:embed/>
                  <p:pic>
                    <p:nvPicPr>
                      <p:cNvPr id="65541" name="Object 5">
                        <a:extLst>
                          <a:ext uri="{FF2B5EF4-FFF2-40B4-BE49-F238E27FC236}">
                            <a16:creationId xmlns:a16="http://schemas.microsoft.com/office/drawing/2014/main" id="{4BB7766E-D7B5-7666-8EFA-20616AF99A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895600"/>
                        <a:ext cx="18542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6">
            <a:extLst>
              <a:ext uri="{FF2B5EF4-FFF2-40B4-BE49-F238E27FC236}">
                <a16:creationId xmlns:a16="http://schemas.microsoft.com/office/drawing/2014/main" id="{29A1B546-CC3C-C68C-C8BC-3F2641253D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5029200"/>
          <a:ext cx="48133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Equation" r:id="rId7" imgW="4813300" imgH="1066800" progId="Equation.3">
                  <p:embed/>
                </p:oleObj>
              </mc:Choice>
              <mc:Fallback>
                <p:oleObj name="Equation" r:id="rId7" imgW="4813300" imgH="1066800" progId="Equation.3">
                  <p:embed/>
                  <p:pic>
                    <p:nvPicPr>
                      <p:cNvPr id="65542" name="Object 6">
                        <a:extLst>
                          <a:ext uri="{FF2B5EF4-FFF2-40B4-BE49-F238E27FC236}">
                            <a16:creationId xmlns:a16="http://schemas.microsoft.com/office/drawing/2014/main" id="{29A1B546-CC3C-C68C-C8BC-3F2641253D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029200"/>
                        <a:ext cx="48133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817BD67C-A01C-D414-DE99-0C3314F148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229600" cy="838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Decimation Filter Specifications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A295CA7-AA72-AA0E-804A-EEB63EEABD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In a similar manner, we can develop the  specifications for the lowpass decimation filter that are given by</a:t>
            </a:r>
            <a:endParaRPr lang="en-US" altLang="en-US"/>
          </a:p>
        </p:txBody>
      </p:sp>
      <p:graphicFrame>
        <p:nvGraphicFramePr>
          <p:cNvPr id="66564" name="Object 4">
            <a:extLst>
              <a:ext uri="{FF2B5EF4-FFF2-40B4-BE49-F238E27FC236}">
                <a16:creationId xmlns:a16="http://schemas.microsoft.com/office/drawing/2014/main" id="{6F5F5112-06B3-5F1A-89A3-60BAAA050B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886200"/>
          <a:ext cx="4927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7" name="Equation" r:id="rId3" imgW="4927600" imgH="1066800" progId="Equation.3">
                  <p:embed/>
                </p:oleObj>
              </mc:Choice>
              <mc:Fallback>
                <p:oleObj name="Equation" r:id="rId3" imgW="4927600" imgH="1066800" progId="Equation.3">
                  <p:embed/>
                  <p:pic>
                    <p:nvPicPr>
                      <p:cNvPr id="66564" name="Object 4">
                        <a:extLst>
                          <a:ext uri="{FF2B5EF4-FFF2-40B4-BE49-F238E27FC236}">
                            <a16:creationId xmlns:a16="http://schemas.microsoft.com/office/drawing/2014/main" id="{6F5F5112-06B3-5F1A-89A3-60BAAA050B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86200"/>
                        <a:ext cx="4927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2BA65AA5-486D-74E0-E2AA-8741A9BD8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Filter Design Methods</a:t>
            </a:r>
            <a:endParaRPr lang="en-US" sz="4000" dirty="0">
              <a:solidFill>
                <a:srgbClr val="FF9900"/>
              </a:solidFill>
            </a:endParaRP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C65A3726-D52C-221B-DB05-51EC59F621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3581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hlink"/>
                </a:solidFill>
              </a:rPr>
              <a:t>The design of the filter</a:t>
            </a:r>
            <a:r>
              <a:rPr lang="en-US" dirty="0"/>
              <a:t>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z</a:t>
            </a:r>
            <a:r>
              <a:rPr lang="en-US" dirty="0"/>
              <a:t>) </a:t>
            </a:r>
            <a:r>
              <a:rPr lang="en-US" dirty="0">
                <a:solidFill>
                  <a:schemeClr val="hlink"/>
                </a:solidFill>
              </a:rPr>
              <a:t>is a standard </a:t>
            </a:r>
            <a:r>
              <a:rPr lang="en-US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IIR or FIR </a:t>
            </a:r>
            <a:r>
              <a:rPr lang="en-US" i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lowpass</a:t>
            </a:r>
            <a:r>
              <a:rPr lang="en-US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filter design</a:t>
            </a:r>
            <a:r>
              <a:rPr lang="en-US" dirty="0">
                <a:solidFill>
                  <a:schemeClr val="hlink"/>
                </a:solidFill>
              </a:rPr>
              <a:t> problem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8ABE521C-0388-C636-87E0-797B7F570E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Filters for Fractional Sampling Rate Alteration</a:t>
            </a:r>
            <a:endParaRPr lang="en-US" sz="4000" dirty="0">
              <a:solidFill>
                <a:srgbClr val="FF9900"/>
              </a:solidFill>
            </a:endParaRP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A9B565EC-DB5A-E4D9-D9FC-5505107404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A fractional change in the sampling rate can be achieved by cascading a factor-of-</a:t>
            </a:r>
            <a:r>
              <a:rPr lang="en-US" altLang="en-US" i="1"/>
              <a:t>M</a:t>
            </a:r>
            <a:r>
              <a:rPr lang="en-US" altLang="en-US">
                <a:solidFill>
                  <a:srgbClr val="FF0000"/>
                </a:solidFill>
              </a:rPr>
              <a:t> decimator with a factor-of-</a:t>
            </a:r>
            <a:r>
              <a:rPr lang="en-US" altLang="en-US" i="1"/>
              <a:t>L</a:t>
            </a:r>
            <a:r>
              <a:rPr lang="en-US" altLang="en-US">
                <a:solidFill>
                  <a:srgbClr val="FF0000"/>
                </a:solidFill>
              </a:rPr>
              <a:t> interpolator, where </a:t>
            </a:r>
            <a:r>
              <a:rPr lang="en-US" altLang="en-US" i="1"/>
              <a:t>M</a:t>
            </a:r>
            <a:r>
              <a:rPr lang="en-US" altLang="en-US">
                <a:solidFill>
                  <a:srgbClr val="FF0000"/>
                </a:solidFill>
              </a:rPr>
              <a:t> and </a:t>
            </a:r>
            <a:r>
              <a:rPr lang="en-US" altLang="en-US" i="1"/>
              <a:t>L</a:t>
            </a:r>
            <a:r>
              <a:rPr lang="en-US" altLang="en-US">
                <a:solidFill>
                  <a:srgbClr val="FF0000"/>
                </a:solidFill>
              </a:rPr>
              <a:t> are positive integers</a:t>
            </a:r>
            <a:endParaRPr lang="en-US" altLang="en-US"/>
          </a:p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Such a cascade is equivalent to a decimator with a decimation factor of </a:t>
            </a:r>
            <a:r>
              <a:rPr lang="en-US" altLang="en-US" i="1"/>
              <a:t>M</a:t>
            </a:r>
            <a:r>
              <a:rPr lang="en-US" altLang="en-US"/>
              <a:t>/</a:t>
            </a:r>
            <a:r>
              <a:rPr lang="en-US" altLang="en-US" i="1"/>
              <a:t>L</a:t>
            </a:r>
            <a:r>
              <a:rPr lang="en-US" altLang="en-US">
                <a:solidFill>
                  <a:schemeClr val="hlink"/>
                </a:solidFill>
              </a:rPr>
              <a:t> or an interpolator with an interpolation factor of</a:t>
            </a:r>
            <a:r>
              <a:rPr lang="en-US" altLang="en-US"/>
              <a:t> </a:t>
            </a:r>
            <a:r>
              <a:rPr lang="en-US" altLang="en-US" i="1"/>
              <a:t>L</a:t>
            </a:r>
            <a:r>
              <a:rPr lang="en-US" altLang="en-US"/>
              <a:t>/</a:t>
            </a:r>
            <a:r>
              <a:rPr lang="en-US" altLang="en-US" i="1"/>
              <a:t>M</a:t>
            </a:r>
            <a:endParaRPr lang="en-US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9F70905B-209F-416D-3663-AFA6FF374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Filters for Fractional Sampling Rate Alteration</a:t>
            </a:r>
          </a:p>
        </p:txBody>
      </p:sp>
      <p:sp>
        <p:nvSpPr>
          <p:cNvPr id="37897" name="Rectangle 3">
            <a:extLst>
              <a:ext uri="{FF2B5EF4-FFF2-40B4-BE49-F238E27FC236}">
                <a16:creationId xmlns:a16="http://schemas.microsoft.com/office/drawing/2014/main" id="{3A47D375-CB22-E19F-E596-2AF1A2443B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876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hlink"/>
                </a:solidFill>
              </a:rPr>
              <a:t>There are two possible such cascade connections as indicated below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>
              <a:solidFill>
                <a:schemeClr val="hlink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>
              <a:solidFill>
                <a:schemeClr val="hlink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>
              <a:solidFill>
                <a:schemeClr val="hlink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rgbClr val="FF0000"/>
                </a:solidFill>
              </a:rPr>
              <a:t>The second scheme is more computationally efficient since only one of the filters,           or            , is adequate to serve as both the interpolation and the decimation filter</a:t>
            </a:r>
            <a:endParaRPr lang="en-US" altLang="en-US"/>
          </a:p>
        </p:txBody>
      </p:sp>
      <p:grpSp>
        <p:nvGrpSpPr>
          <p:cNvPr id="69636" name="Group 61">
            <a:extLst>
              <a:ext uri="{FF2B5EF4-FFF2-40B4-BE49-F238E27FC236}">
                <a16:creationId xmlns:a16="http://schemas.microsoft.com/office/drawing/2014/main" id="{26FC1265-B4A2-8FA9-D73D-A0885858BA3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819400"/>
            <a:ext cx="4800600" cy="527050"/>
            <a:chOff x="1472" y="2112"/>
            <a:chExt cx="3024" cy="332"/>
          </a:xfrm>
        </p:grpSpPr>
        <p:sp>
          <p:nvSpPr>
            <p:cNvPr id="69656" name="Rectangle 5">
              <a:extLst>
                <a:ext uri="{FF2B5EF4-FFF2-40B4-BE49-F238E27FC236}">
                  <a16:creationId xmlns:a16="http://schemas.microsoft.com/office/drawing/2014/main" id="{D749F0C7-8359-85F4-F25D-59FC15D96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148"/>
              <a:ext cx="432" cy="28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9657" name="Rectangle 7">
              <a:extLst>
                <a:ext uri="{FF2B5EF4-FFF2-40B4-BE49-F238E27FC236}">
                  <a16:creationId xmlns:a16="http://schemas.microsoft.com/office/drawing/2014/main" id="{8A201B57-5E15-DB32-2B10-8B09D8EFF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" y="2148"/>
              <a:ext cx="600" cy="28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9658" name="Line 8">
              <a:extLst>
                <a:ext uri="{FF2B5EF4-FFF2-40B4-BE49-F238E27FC236}">
                  <a16:creationId xmlns:a16="http://schemas.microsoft.com/office/drawing/2014/main" id="{9EB0B693-6952-1902-8BBB-7335A9BBB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4" y="22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9" name="Text Box 9">
              <a:extLst>
                <a:ext uri="{FF2B5EF4-FFF2-40B4-BE49-F238E27FC236}">
                  <a16:creationId xmlns:a16="http://schemas.microsoft.com/office/drawing/2014/main" id="{279517A5-01BB-E673-A0EC-4CB16E790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8" y="214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9660" name="Line 12">
              <a:extLst>
                <a:ext uri="{FF2B5EF4-FFF2-40B4-BE49-F238E27FC236}">
                  <a16:creationId xmlns:a16="http://schemas.microsoft.com/office/drawing/2014/main" id="{972DC34C-A0DE-C37D-E88D-F6D111CEE0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0" y="21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9661" name="Object 13">
              <a:extLst>
                <a:ext uri="{FF2B5EF4-FFF2-40B4-BE49-F238E27FC236}">
                  <a16:creationId xmlns:a16="http://schemas.microsoft.com/office/drawing/2014/main" id="{27A8263D-E72E-073B-50C3-133C5837E5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68" y="2112"/>
            <a:ext cx="504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1" name="Equation" r:id="rId3" imgW="781090" imgH="466820" progId="Equation.3">
                    <p:embed/>
                  </p:oleObj>
                </mc:Choice>
                <mc:Fallback>
                  <p:oleObj name="Equation" r:id="rId3" imgW="781090" imgH="466820" progId="Equation.3">
                    <p:embed/>
                    <p:pic>
                      <p:nvPicPr>
                        <p:cNvPr id="69661" name="Object 13">
                          <a:extLst>
                            <a:ext uri="{FF2B5EF4-FFF2-40B4-BE49-F238E27FC236}">
                              <a16:creationId xmlns:a16="http://schemas.microsoft.com/office/drawing/2014/main" id="{27A8263D-E72E-073B-50C3-133C5837E50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8" y="2112"/>
                          <a:ext cx="504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62" name="Line 39">
              <a:extLst>
                <a:ext uri="{FF2B5EF4-FFF2-40B4-BE49-F238E27FC236}">
                  <a16:creationId xmlns:a16="http://schemas.microsoft.com/office/drawing/2014/main" id="{08F5D0FF-4E96-9FB1-E212-B16212C36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2" y="22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63" name="Group 51">
              <a:extLst>
                <a:ext uri="{FF2B5EF4-FFF2-40B4-BE49-F238E27FC236}">
                  <a16:creationId xmlns:a16="http://schemas.microsoft.com/office/drawing/2014/main" id="{E797F9E6-FE6F-0B13-114D-A44CFBDA56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2" y="2128"/>
              <a:ext cx="1600" cy="316"/>
              <a:chOff x="1928" y="2924"/>
              <a:chExt cx="1600" cy="316"/>
            </a:xfrm>
          </p:grpSpPr>
          <p:sp>
            <p:nvSpPr>
              <p:cNvPr id="69664" name="Rectangle 29">
                <a:extLst>
                  <a:ext uri="{FF2B5EF4-FFF2-40B4-BE49-F238E27FC236}">
                    <a16:creationId xmlns:a16="http://schemas.microsoft.com/office/drawing/2014/main" id="{D79F9D61-28B8-859C-8610-5A12034FE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944"/>
                <a:ext cx="600" cy="288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65" name="Rectangle 30">
                <a:extLst>
                  <a:ext uri="{FF2B5EF4-FFF2-40B4-BE49-F238E27FC236}">
                    <a16:creationId xmlns:a16="http://schemas.microsoft.com/office/drawing/2014/main" id="{8061AE83-8A34-D96E-9472-E0C2C07D1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2" y="2952"/>
                <a:ext cx="432" cy="288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66" name="Line 31">
                <a:extLst>
                  <a:ext uri="{FF2B5EF4-FFF2-40B4-BE49-F238E27FC236}">
                    <a16:creationId xmlns:a16="http://schemas.microsoft.com/office/drawing/2014/main" id="{4816D54C-AE70-74EC-7260-B4EEBCC6C6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300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67" name="Line 32">
                <a:extLst>
                  <a:ext uri="{FF2B5EF4-FFF2-40B4-BE49-F238E27FC236}">
                    <a16:creationId xmlns:a16="http://schemas.microsoft.com/office/drawing/2014/main" id="{C2D40E0D-FCA6-38A3-DC01-7750FEAB38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6" y="309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68" name="Text Box 33">
                <a:extLst>
                  <a:ext uri="{FF2B5EF4-FFF2-40B4-BE49-F238E27FC236}">
                    <a16:creationId xmlns:a16="http://schemas.microsoft.com/office/drawing/2014/main" id="{D2F45A99-78C3-727F-AE2C-DE3B57A42C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0" y="2952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69" name="Line 34">
                <a:extLst>
                  <a:ext uri="{FF2B5EF4-FFF2-40B4-BE49-F238E27FC236}">
                    <a16:creationId xmlns:a16="http://schemas.microsoft.com/office/drawing/2014/main" id="{89210DE9-592C-662A-9347-B4FB41BE8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8" y="30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69670" name="Object 36">
                <a:extLst>
                  <a:ext uri="{FF2B5EF4-FFF2-40B4-BE49-F238E27FC236}">
                    <a16:creationId xmlns:a16="http://schemas.microsoft.com/office/drawing/2014/main" id="{264BF9AA-E3F6-194B-15E1-C0B72A768D8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68" y="2924"/>
              <a:ext cx="504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42" name="Equation" r:id="rId5" imgW="781090" imgH="466820" progId="Equation.3">
                      <p:embed/>
                    </p:oleObj>
                  </mc:Choice>
                  <mc:Fallback>
                    <p:oleObj name="Equation" r:id="rId5" imgW="781090" imgH="466820" progId="Equation.3">
                      <p:embed/>
                      <p:pic>
                        <p:nvPicPr>
                          <p:cNvPr id="69670" name="Object 36">
                            <a:extLst>
                              <a:ext uri="{FF2B5EF4-FFF2-40B4-BE49-F238E27FC236}">
                                <a16:creationId xmlns:a16="http://schemas.microsoft.com/office/drawing/2014/main" id="{264BF9AA-E3F6-194B-15E1-C0B72A768D8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8" y="2924"/>
                            <a:ext cx="504" cy="3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9671" name="Line 40">
                <a:extLst>
                  <a:ext uri="{FF2B5EF4-FFF2-40B4-BE49-F238E27FC236}">
                    <a16:creationId xmlns:a16="http://schemas.microsoft.com/office/drawing/2014/main" id="{85618647-09A5-6DC2-14D3-8B480515A6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0" y="30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37" name="Group 62">
            <a:extLst>
              <a:ext uri="{FF2B5EF4-FFF2-40B4-BE49-F238E27FC236}">
                <a16:creationId xmlns:a16="http://schemas.microsoft.com/office/drawing/2014/main" id="{FD60E131-B2F3-F827-9D56-93A98A65FD16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733800"/>
            <a:ext cx="4800600" cy="514350"/>
            <a:chOff x="1024" y="3408"/>
            <a:chExt cx="3024" cy="324"/>
          </a:xfrm>
        </p:grpSpPr>
        <p:grpSp>
          <p:nvGrpSpPr>
            <p:cNvPr id="69640" name="Group 42">
              <a:extLst>
                <a:ext uri="{FF2B5EF4-FFF2-40B4-BE49-F238E27FC236}">
                  <a16:creationId xmlns:a16="http://schemas.microsoft.com/office/drawing/2014/main" id="{D74EB38E-FB77-25E5-94EB-35128CCBA2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4" y="3408"/>
              <a:ext cx="1616" cy="324"/>
              <a:chOff x="1344" y="2156"/>
              <a:chExt cx="1616" cy="324"/>
            </a:xfrm>
          </p:grpSpPr>
          <p:sp>
            <p:nvSpPr>
              <p:cNvPr id="69648" name="Rectangle 43">
                <a:extLst>
                  <a:ext uri="{FF2B5EF4-FFF2-40B4-BE49-F238E27FC236}">
                    <a16:creationId xmlns:a16="http://schemas.microsoft.com/office/drawing/2014/main" id="{2A27F849-B7F1-346A-5F08-9263D97D55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92"/>
                <a:ext cx="432" cy="288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49" name="Line 44">
                <a:extLst>
                  <a:ext uri="{FF2B5EF4-FFF2-40B4-BE49-F238E27FC236}">
                    <a16:creationId xmlns:a16="http://schemas.microsoft.com/office/drawing/2014/main" id="{F293C4D4-F321-E878-8F9C-D12E37D0C9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233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50" name="Rectangle 45">
                <a:extLst>
                  <a:ext uri="{FF2B5EF4-FFF2-40B4-BE49-F238E27FC236}">
                    <a16:creationId xmlns:a16="http://schemas.microsoft.com/office/drawing/2014/main" id="{9492C0C3-87C5-D262-9DF0-A51448F770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2192"/>
                <a:ext cx="600" cy="288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51" name="Line 46">
                <a:extLst>
                  <a:ext uri="{FF2B5EF4-FFF2-40B4-BE49-F238E27FC236}">
                    <a16:creationId xmlns:a16="http://schemas.microsoft.com/office/drawing/2014/main" id="{493F2962-FC88-EBCB-3C13-A0FDEA9F4D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8" y="233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52" name="Text Box 47">
                <a:extLst>
                  <a:ext uri="{FF2B5EF4-FFF2-40B4-BE49-F238E27FC236}">
                    <a16:creationId xmlns:a16="http://schemas.microsoft.com/office/drawing/2014/main" id="{DBF7894C-D795-D733-893F-C45E090A02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2" y="219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L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53" name="Line 48">
                <a:extLst>
                  <a:ext uri="{FF2B5EF4-FFF2-40B4-BE49-F238E27FC236}">
                    <a16:creationId xmlns:a16="http://schemas.microsoft.com/office/drawing/2014/main" id="{F45B97A9-5EBA-7167-1A5C-91B1560FCB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24" y="223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69654" name="Object 49">
                <a:extLst>
                  <a:ext uri="{FF2B5EF4-FFF2-40B4-BE49-F238E27FC236}">
                    <a16:creationId xmlns:a16="http://schemas.microsoft.com/office/drawing/2014/main" id="{C7743BB0-7EA9-A6CD-3EFA-CAAFC5C9B5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32" y="2156"/>
              <a:ext cx="504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43" name="Equation" r:id="rId7" imgW="781090" imgH="466820" progId="Equation.3">
                      <p:embed/>
                    </p:oleObj>
                  </mc:Choice>
                  <mc:Fallback>
                    <p:oleObj name="Equation" r:id="rId7" imgW="781090" imgH="466820" progId="Equation.3">
                      <p:embed/>
                      <p:pic>
                        <p:nvPicPr>
                          <p:cNvPr id="69654" name="Object 49">
                            <a:extLst>
                              <a:ext uri="{FF2B5EF4-FFF2-40B4-BE49-F238E27FC236}">
                                <a16:creationId xmlns:a16="http://schemas.microsoft.com/office/drawing/2014/main" id="{C7743BB0-7EA9-A6CD-3EFA-CAAFC5C9B56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32" y="2156"/>
                            <a:ext cx="504" cy="3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9655" name="Line 50">
                <a:extLst>
                  <a:ext uri="{FF2B5EF4-FFF2-40B4-BE49-F238E27FC236}">
                    <a16:creationId xmlns:a16="http://schemas.microsoft.com/office/drawing/2014/main" id="{B82B5442-6D06-D307-C07F-C93C3B8D5E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3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9641" name="Rectangle 53">
              <a:extLst>
                <a:ext uri="{FF2B5EF4-FFF2-40B4-BE49-F238E27FC236}">
                  <a16:creationId xmlns:a16="http://schemas.microsoft.com/office/drawing/2014/main" id="{D559AF3B-693F-5DD4-90E9-126CF20FA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" y="3428"/>
              <a:ext cx="600" cy="28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9642" name="Rectangle 54">
              <a:extLst>
                <a:ext uri="{FF2B5EF4-FFF2-40B4-BE49-F238E27FC236}">
                  <a16:creationId xmlns:a16="http://schemas.microsoft.com/office/drawing/2014/main" id="{B3E7374C-4327-2D70-BBDF-55882A17B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3436"/>
              <a:ext cx="432" cy="28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9643" name="Line 55">
              <a:extLst>
                <a:ext uri="{FF2B5EF4-FFF2-40B4-BE49-F238E27FC236}">
                  <a16:creationId xmlns:a16="http://schemas.microsoft.com/office/drawing/2014/main" id="{5B3FA1AE-35C9-953E-601F-318F1F0658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6" y="34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4" name="Line 56">
              <a:extLst>
                <a:ext uri="{FF2B5EF4-FFF2-40B4-BE49-F238E27FC236}">
                  <a16:creationId xmlns:a16="http://schemas.microsoft.com/office/drawing/2014/main" id="{BA17A980-94B3-01B4-7D02-8B38DCE04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6" y="35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5" name="Text Box 57">
              <a:extLst>
                <a:ext uri="{FF2B5EF4-FFF2-40B4-BE49-F238E27FC236}">
                  <a16:creationId xmlns:a16="http://schemas.microsoft.com/office/drawing/2014/main" id="{D379D945-F9FF-F538-DABF-12B4899DC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3436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M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9646" name="Object 59">
              <a:extLst>
                <a:ext uri="{FF2B5EF4-FFF2-40B4-BE49-F238E27FC236}">
                  <a16:creationId xmlns:a16="http://schemas.microsoft.com/office/drawing/2014/main" id="{64679E57-2E57-D2AB-710E-A3F1EB72C0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8" y="3408"/>
            <a:ext cx="504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4" name="Equation" r:id="rId9" imgW="781090" imgH="466820" progId="Equation.3">
                    <p:embed/>
                  </p:oleObj>
                </mc:Choice>
                <mc:Fallback>
                  <p:oleObj name="Equation" r:id="rId9" imgW="781090" imgH="466820" progId="Equation.3">
                    <p:embed/>
                    <p:pic>
                      <p:nvPicPr>
                        <p:cNvPr id="69646" name="Object 59">
                          <a:extLst>
                            <a:ext uri="{FF2B5EF4-FFF2-40B4-BE49-F238E27FC236}">
                              <a16:creationId xmlns:a16="http://schemas.microsoft.com/office/drawing/2014/main" id="{64679E57-2E57-D2AB-710E-A3F1EB72C09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3408"/>
                          <a:ext cx="504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7" name="Line 60">
              <a:extLst>
                <a:ext uri="{FF2B5EF4-FFF2-40B4-BE49-F238E27FC236}">
                  <a16:creationId xmlns:a16="http://schemas.microsoft.com/office/drawing/2014/main" id="{D2574735-930A-06AD-BC97-9645AC1091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" y="35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69638" name="Object 65">
            <a:extLst>
              <a:ext uri="{FF2B5EF4-FFF2-40B4-BE49-F238E27FC236}">
                <a16:creationId xmlns:a16="http://schemas.microsoft.com/office/drawing/2014/main" id="{6CB42AB3-9817-3EFE-55CC-9AE0496383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8600" y="5105400"/>
          <a:ext cx="10414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Equation" r:id="rId11" imgW="1040948" imgH="482391" progId="Equation.3">
                  <p:embed/>
                </p:oleObj>
              </mc:Choice>
              <mc:Fallback>
                <p:oleObj name="Equation" r:id="rId11" imgW="1040948" imgH="482391" progId="Equation.3">
                  <p:embed/>
                  <p:pic>
                    <p:nvPicPr>
                      <p:cNvPr id="69638" name="Object 65">
                        <a:extLst>
                          <a:ext uri="{FF2B5EF4-FFF2-40B4-BE49-F238E27FC236}">
                            <a16:creationId xmlns:a16="http://schemas.microsoft.com/office/drawing/2014/main" id="{6CB42AB3-9817-3EFE-55CC-9AE0496383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5105400"/>
                        <a:ext cx="10414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9" name="Object 66">
            <a:extLst>
              <a:ext uri="{FF2B5EF4-FFF2-40B4-BE49-F238E27FC236}">
                <a16:creationId xmlns:a16="http://schemas.microsoft.com/office/drawing/2014/main" id="{9AF58A2E-2845-47B5-8DB8-72C3277DD4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9100" y="5105400"/>
          <a:ext cx="10668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Equation" r:id="rId13" imgW="1066800" imgH="482600" progId="Equation.3">
                  <p:embed/>
                </p:oleObj>
              </mc:Choice>
              <mc:Fallback>
                <p:oleObj name="Equation" r:id="rId13" imgW="1066800" imgH="482600" progId="Equation.3">
                  <p:embed/>
                  <p:pic>
                    <p:nvPicPr>
                      <p:cNvPr id="69639" name="Object 66">
                        <a:extLst>
                          <a:ext uri="{FF2B5EF4-FFF2-40B4-BE49-F238E27FC236}">
                            <a16:creationId xmlns:a16="http://schemas.microsoft.com/office/drawing/2014/main" id="{9AF58A2E-2845-47B5-8DB8-72C3277DD4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5105400"/>
                        <a:ext cx="10668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36A91ED6-161F-DD2D-FF67-BD42FC6E28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Filters for Fractional Sampling Rate Alteration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BC9F4F77-9ED3-ACF7-55FA-6D90889DA6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Hence, the desired configuration for the fractional sampling rate alteration is as indicated below where the lowpass filter</a:t>
            </a:r>
            <a:r>
              <a:rPr lang="en-US" altLang="en-US"/>
              <a:t> </a:t>
            </a:r>
            <a:r>
              <a:rPr lang="en-US" altLang="en-US" i="1"/>
              <a:t>H</a:t>
            </a:r>
            <a:r>
              <a:rPr lang="en-US" altLang="en-US"/>
              <a:t>(</a:t>
            </a:r>
            <a:r>
              <a:rPr lang="en-US" altLang="en-US" i="1"/>
              <a:t>z</a:t>
            </a:r>
            <a:r>
              <a:rPr lang="en-US" altLang="en-US"/>
              <a:t>) </a:t>
            </a:r>
            <a:r>
              <a:rPr lang="en-US" altLang="en-US">
                <a:solidFill>
                  <a:schemeClr val="hlink"/>
                </a:solidFill>
              </a:rPr>
              <a:t>has a stopband edge frequency given by</a:t>
            </a:r>
          </a:p>
        </p:txBody>
      </p:sp>
      <p:grpSp>
        <p:nvGrpSpPr>
          <p:cNvPr id="70660" name="Group 22">
            <a:extLst>
              <a:ext uri="{FF2B5EF4-FFF2-40B4-BE49-F238E27FC236}">
                <a16:creationId xmlns:a16="http://schemas.microsoft.com/office/drawing/2014/main" id="{06E8F55F-E23B-F356-082C-87A13503BC0F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5638800"/>
            <a:ext cx="3556000" cy="463550"/>
            <a:chOff x="1296" y="3392"/>
            <a:chExt cx="2240" cy="292"/>
          </a:xfrm>
        </p:grpSpPr>
        <p:sp>
          <p:nvSpPr>
            <p:cNvPr id="70662" name="Rectangle 6">
              <a:extLst>
                <a:ext uri="{FF2B5EF4-FFF2-40B4-BE49-F238E27FC236}">
                  <a16:creationId xmlns:a16="http://schemas.microsoft.com/office/drawing/2014/main" id="{4E18575A-43E8-91E1-88B8-A1582C41A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396"/>
              <a:ext cx="432" cy="28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663" name="Line 7">
              <a:extLst>
                <a:ext uri="{FF2B5EF4-FFF2-40B4-BE49-F238E27FC236}">
                  <a16:creationId xmlns:a16="http://schemas.microsoft.com/office/drawing/2014/main" id="{94EE881F-CDEC-4C81-B451-0ADC9B92B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5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64" name="Rectangle 8">
              <a:extLst>
                <a:ext uri="{FF2B5EF4-FFF2-40B4-BE49-F238E27FC236}">
                  <a16:creationId xmlns:a16="http://schemas.microsoft.com/office/drawing/2014/main" id="{73F93AE8-A4C6-ADE2-4662-4DFF876C7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" y="3396"/>
              <a:ext cx="600" cy="28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665" name="Line 9">
              <a:extLst>
                <a:ext uri="{FF2B5EF4-FFF2-40B4-BE49-F238E27FC236}">
                  <a16:creationId xmlns:a16="http://schemas.microsoft.com/office/drawing/2014/main" id="{2AB9852C-816C-450A-AA10-6E55825412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0" y="35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66" name="Text Box 10">
              <a:extLst>
                <a:ext uri="{FF2B5EF4-FFF2-40B4-BE49-F238E27FC236}">
                  <a16:creationId xmlns:a16="http://schemas.microsoft.com/office/drawing/2014/main" id="{0A72893A-651E-F227-3413-ADFB33A77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4" y="339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0667" name="Line 11">
              <a:extLst>
                <a:ext uri="{FF2B5EF4-FFF2-40B4-BE49-F238E27FC236}">
                  <a16:creationId xmlns:a16="http://schemas.microsoft.com/office/drawing/2014/main" id="{963FAABE-6117-8EC1-5BE4-FB45FB9F06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76" y="34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70668" name="Object 12">
              <a:extLst>
                <a:ext uri="{FF2B5EF4-FFF2-40B4-BE49-F238E27FC236}">
                  <a16:creationId xmlns:a16="http://schemas.microsoft.com/office/drawing/2014/main" id="{56691C81-6792-2665-C48C-6F43C22F4F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32" y="3439"/>
            <a:ext cx="40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65" name="Equation" r:id="rId3" imgW="628662" imgH="314173" progId="Equation.3">
                    <p:embed/>
                  </p:oleObj>
                </mc:Choice>
                <mc:Fallback>
                  <p:oleObj name="Equation" r:id="rId3" imgW="628662" imgH="314173" progId="Equation.3">
                    <p:embed/>
                    <p:pic>
                      <p:nvPicPr>
                        <p:cNvPr id="70668" name="Object 12">
                          <a:extLst>
                            <a:ext uri="{FF2B5EF4-FFF2-40B4-BE49-F238E27FC236}">
                              <a16:creationId xmlns:a16="http://schemas.microsoft.com/office/drawing/2014/main" id="{56691C81-6792-2665-C48C-6F43C22F4F3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2" y="3439"/>
                          <a:ext cx="40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9" name="Line 13">
              <a:extLst>
                <a:ext uri="{FF2B5EF4-FFF2-40B4-BE49-F238E27FC236}">
                  <a16:creationId xmlns:a16="http://schemas.microsoft.com/office/drawing/2014/main" id="{0B78F866-A147-73BD-27CD-3B35BF45D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8" y="35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670" name="Group 21">
              <a:extLst>
                <a:ext uri="{FF2B5EF4-FFF2-40B4-BE49-F238E27FC236}">
                  <a16:creationId xmlns:a16="http://schemas.microsoft.com/office/drawing/2014/main" id="{8AA903C8-8CAA-4B1F-8C6F-1E42043C61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0" y="3392"/>
              <a:ext cx="616" cy="288"/>
              <a:chOff x="3704" y="3388"/>
              <a:chExt cx="616" cy="288"/>
            </a:xfrm>
          </p:grpSpPr>
          <p:sp>
            <p:nvSpPr>
              <p:cNvPr id="70671" name="Rectangle 15">
                <a:extLst>
                  <a:ext uri="{FF2B5EF4-FFF2-40B4-BE49-F238E27FC236}">
                    <a16:creationId xmlns:a16="http://schemas.microsoft.com/office/drawing/2014/main" id="{5298C4F3-B6DD-DB63-D7A6-412F01F7F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3388"/>
                <a:ext cx="432" cy="288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672" name="Line 16">
                <a:extLst>
                  <a:ext uri="{FF2B5EF4-FFF2-40B4-BE49-F238E27FC236}">
                    <a16:creationId xmlns:a16="http://schemas.microsoft.com/office/drawing/2014/main" id="{3647FDD6-E5E9-CDC0-F026-F439A05E33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8" y="343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73" name="Line 17">
                <a:extLst>
                  <a:ext uri="{FF2B5EF4-FFF2-40B4-BE49-F238E27FC236}">
                    <a16:creationId xmlns:a16="http://schemas.microsoft.com/office/drawing/2014/main" id="{6F17E5B5-368F-96AA-1F1E-03F7B4970F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35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74" name="Text Box 18">
                <a:extLst>
                  <a:ext uri="{FF2B5EF4-FFF2-40B4-BE49-F238E27FC236}">
                    <a16:creationId xmlns:a16="http://schemas.microsoft.com/office/drawing/2014/main" id="{814A7A4B-76F4-0B2E-A359-140A188F4B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2" y="3388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70661" name="Object 24">
            <a:extLst>
              <a:ext uri="{FF2B5EF4-FFF2-40B4-BE49-F238E27FC236}">
                <a16:creationId xmlns:a16="http://schemas.microsoft.com/office/drawing/2014/main" id="{EC3EBB12-979B-2F62-2DD0-2B66FD48C9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292600"/>
          <a:ext cx="2755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Equation" r:id="rId5" imgW="2755900" imgH="1016000" progId="Equation.3">
                  <p:embed/>
                </p:oleObj>
              </mc:Choice>
              <mc:Fallback>
                <p:oleObj name="Equation" r:id="rId5" imgW="2755900" imgH="1016000" progId="Equation.3">
                  <p:embed/>
                  <p:pic>
                    <p:nvPicPr>
                      <p:cNvPr id="70661" name="Object 24">
                        <a:extLst>
                          <a:ext uri="{FF2B5EF4-FFF2-40B4-BE49-F238E27FC236}">
                            <a16:creationId xmlns:a16="http://schemas.microsoft.com/office/drawing/2014/main" id="{EC3EBB12-979B-2F62-2DD0-2B66FD48C9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292600"/>
                        <a:ext cx="27559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275E4494-3BAD-A1AF-ED25-35F109632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Computational Requirements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7E3D0BF6-34BF-EFB1-70C0-926FD975E7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>
                <a:solidFill>
                  <a:srgbClr val="FF0000"/>
                </a:solidFill>
              </a:rPr>
              <a:t>The lowpass decimation or interpolation filter can be designed either as an FIR or an IIR digital filter</a:t>
            </a:r>
            <a:endParaRPr lang="en-US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>
                <a:solidFill>
                  <a:schemeClr val="hlink"/>
                </a:solidFill>
              </a:rPr>
              <a:t>In the case of single-rate digital signal processing, </a:t>
            </a:r>
            <a:r>
              <a:rPr lang="en-US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IIR digital filters</a:t>
            </a:r>
            <a:r>
              <a:rPr lang="en-US">
                <a:solidFill>
                  <a:schemeClr val="hlink"/>
                </a:solidFill>
              </a:rPr>
              <a:t> are, in general, computationally more efficient than equivalent FIR digital filters, and are therefore preferred where computational cost needs to be minimized</a:t>
            </a:r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42265FFF-5085-A116-593A-AF1670ED3C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Computational Requirements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E5DA0034-3208-2014-705E-BDEC721902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This issue is not quite the same in the case of multirate digital signal processing</a:t>
            </a:r>
            <a:endParaRPr lang="en-US" altLang="en-US"/>
          </a:p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To illustrate this point further, consider the factor-of-</a:t>
            </a:r>
            <a:r>
              <a:rPr lang="en-US" altLang="en-US" i="1"/>
              <a:t>M</a:t>
            </a:r>
            <a:r>
              <a:rPr lang="en-US" altLang="en-US">
                <a:solidFill>
                  <a:schemeClr val="hlink"/>
                </a:solidFill>
              </a:rPr>
              <a:t> decimator shown below</a:t>
            </a:r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If the decimation filter </a:t>
            </a:r>
            <a:r>
              <a:rPr lang="en-US" altLang="en-US" i="1"/>
              <a:t>H</a:t>
            </a:r>
            <a:r>
              <a:rPr lang="en-US" altLang="en-US"/>
              <a:t>(</a:t>
            </a:r>
            <a:r>
              <a:rPr lang="en-US" altLang="en-US" i="1"/>
              <a:t>z</a:t>
            </a:r>
            <a:r>
              <a:rPr lang="en-US" altLang="en-US"/>
              <a:t>)</a:t>
            </a:r>
            <a:r>
              <a:rPr lang="en-US" altLang="en-US">
                <a:solidFill>
                  <a:srgbClr val="FF0000"/>
                </a:solidFill>
              </a:rPr>
              <a:t> is an FIR filter of length </a:t>
            </a:r>
            <a:r>
              <a:rPr lang="en-US" altLang="en-US" i="1"/>
              <a:t>N</a:t>
            </a:r>
            <a:r>
              <a:rPr lang="en-US" altLang="en-US">
                <a:solidFill>
                  <a:srgbClr val="FF0000"/>
                </a:solidFill>
              </a:rPr>
              <a:t> implemented in a direct form, then</a:t>
            </a:r>
            <a:endParaRPr lang="en-US" altLang="en-US"/>
          </a:p>
        </p:txBody>
      </p:sp>
      <p:grpSp>
        <p:nvGrpSpPr>
          <p:cNvPr id="72708" name="Group 4">
            <a:extLst>
              <a:ext uri="{FF2B5EF4-FFF2-40B4-BE49-F238E27FC236}">
                <a16:creationId xmlns:a16="http://schemas.microsoft.com/office/drawing/2014/main" id="{A62B4324-7E7D-F533-398B-32A6CC62B41E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810000"/>
            <a:ext cx="4214813" cy="469900"/>
            <a:chOff x="1536" y="2944"/>
            <a:chExt cx="2655" cy="296"/>
          </a:xfrm>
        </p:grpSpPr>
        <p:sp>
          <p:nvSpPr>
            <p:cNvPr id="72711" name="Rectangle 5">
              <a:extLst>
                <a:ext uri="{FF2B5EF4-FFF2-40B4-BE49-F238E27FC236}">
                  <a16:creationId xmlns:a16="http://schemas.microsoft.com/office/drawing/2014/main" id="{7B6DA33E-19DD-29F1-FA49-F0C30C9EB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944"/>
              <a:ext cx="600" cy="28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2712" name="Rectangle 6">
              <a:extLst>
                <a:ext uri="{FF2B5EF4-FFF2-40B4-BE49-F238E27FC236}">
                  <a16:creationId xmlns:a16="http://schemas.microsoft.com/office/drawing/2014/main" id="{C828ACAA-F54A-5EDF-2A56-D0C04A1AA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" y="2952"/>
              <a:ext cx="432" cy="28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2713" name="Line 7">
              <a:extLst>
                <a:ext uri="{FF2B5EF4-FFF2-40B4-BE49-F238E27FC236}">
                  <a16:creationId xmlns:a16="http://schemas.microsoft.com/office/drawing/2014/main" id="{45DFEA43-42A7-A850-0969-722A295826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" y="30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4" name="Line 8">
              <a:extLst>
                <a:ext uri="{FF2B5EF4-FFF2-40B4-BE49-F238E27FC236}">
                  <a16:creationId xmlns:a16="http://schemas.microsoft.com/office/drawing/2014/main" id="{590EE72A-2A73-0EED-FFE7-4380CC83E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309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5" name="Text Box 9">
              <a:extLst>
                <a:ext uri="{FF2B5EF4-FFF2-40B4-BE49-F238E27FC236}">
                  <a16:creationId xmlns:a16="http://schemas.microsoft.com/office/drawing/2014/main" id="{75FD819A-818D-6650-7D10-109F98502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952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M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2716" name="Line 10">
              <a:extLst>
                <a:ext uri="{FF2B5EF4-FFF2-40B4-BE49-F238E27FC236}">
                  <a16:creationId xmlns:a16="http://schemas.microsoft.com/office/drawing/2014/main" id="{DE543717-937D-BCAD-7ADB-33FD5D9C0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8" y="308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72717" name="Object 11">
              <a:extLst>
                <a:ext uri="{FF2B5EF4-FFF2-40B4-BE49-F238E27FC236}">
                  <a16:creationId xmlns:a16="http://schemas.microsoft.com/office/drawing/2014/main" id="{0AEC6A3B-486C-274D-16F3-0BE3AF6284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2992"/>
            <a:ext cx="360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89" name="Equation" r:id="rId3" imgW="571252" imgH="355446" progId="Equation.3">
                    <p:embed/>
                  </p:oleObj>
                </mc:Choice>
                <mc:Fallback>
                  <p:oleObj name="Equation" r:id="rId3" imgW="571252" imgH="355446" progId="Equation.3">
                    <p:embed/>
                    <p:pic>
                      <p:nvPicPr>
                        <p:cNvPr id="72717" name="Object 11">
                          <a:extLst>
                            <a:ext uri="{FF2B5EF4-FFF2-40B4-BE49-F238E27FC236}">
                              <a16:creationId xmlns:a16="http://schemas.microsoft.com/office/drawing/2014/main" id="{0AEC6A3B-486C-274D-16F3-0BE3AF6284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992"/>
                          <a:ext cx="360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18" name="Object 12">
              <a:extLst>
                <a:ext uri="{FF2B5EF4-FFF2-40B4-BE49-F238E27FC236}">
                  <a16:creationId xmlns:a16="http://schemas.microsoft.com/office/drawing/2014/main" id="{B5EDC5EE-27AB-7D45-0D63-B426C0DDCC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24" y="2995"/>
            <a:ext cx="391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0" name="Equation" r:id="rId5" imgW="600029" imgH="314173" progId="Equation.3">
                    <p:embed/>
                  </p:oleObj>
                </mc:Choice>
                <mc:Fallback>
                  <p:oleObj name="Equation" r:id="rId5" imgW="600029" imgH="314173" progId="Equation.3">
                    <p:embed/>
                    <p:pic>
                      <p:nvPicPr>
                        <p:cNvPr id="72718" name="Object 12">
                          <a:extLst>
                            <a:ext uri="{FF2B5EF4-FFF2-40B4-BE49-F238E27FC236}">
                              <a16:creationId xmlns:a16="http://schemas.microsoft.com/office/drawing/2014/main" id="{B5EDC5EE-27AB-7D45-0D63-B426C0DDCC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4" y="2995"/>
                          <a:ext cx="391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19" name="Object 13">
              <a:extLst>
                <a:ext uri="{FF2B5EF4-FFF2-40B4-BE49-F238E27FC236}">
                  <a16:creationId xmlns:a16="http://schemas.microsoft.com/office/drawing/2014/main" id="{B8472EE1-A8D2-7DFC-88CD-F4AACA8D00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24" y="2952"/>
            <a:ext cx="367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1" name="Equation" r:id="rId7" imgW="583947" imgH="342751" progId="Equation.3">
                    <p:embed/>
                  </p:oleObj>
                </mc:Choice>
                <mc:Fallback>
                  <p:oleObj name="Equation" r:id="rId7" imgW="583947" imgH="342751" progId="Equation.3">
                    <p:embed/>
                    <p:pic>
                      <p:nvPicPr>
                        <p:cNvPr id="72719" name="Object 13">
                          <a:extLst>
                            <a:ext uri="{FF2B5EF4-FFF2-40B4-BE49-F238E27FC236}">
                              <a16:creationId xmlns:a16="http://schemas.microsoft.com/office/drawing/2014/main" id="{B8472EE1-A8D2-7DFC-88CD-F4AACA8D00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4" y="2952"/>
                          <a:ext cx="367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20" name="Line 14">
              <a:extLst>
                <a:ext uri="{FF2B5EF4-FFF2-40B4-BE49-F238E27FC236}">
                  <a16:creationId xmlns:a16="http://schemas.microsoft.com/office/drawing/2014/main" id="{BA2A0F89-71CC-CDF8-2BB6-BDA6367672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2" y="30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72709" name="Object 16">
            <a:extLst>
              <a:ext uri="{FF2B5EF4-FFF2-40B4-BE49-F238E27FC236}">
                <a16:creationId xmlns:a16="http://schemas.microsoft.com/office/drawing/2014/main" id="{9326B499-A8A3-951A-FA0C-F28D7D7509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695700"/>
          <a:ext cx="5445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Equation" r:id="rId9" imgW="545626" imgH="317225" progId="Equation.3">
                  <p:embed/>
                </p:oleObj>
              </mc:Choice>
              <mc:Fallback>
                <p:oleObj name="Equation" r:id="rId9" imgW="545626" imgH="317225" progId="Equation.3">
                  <p:embed/>
                  <p:pic>
                    <p:nvPicPr>
                      <p:cNvPr id="72709" name="Object 16">
                        <a:extLst>
                          <a:ext uri="{FF2B5EF4-FFF2-40B4-BE49-F238E27FC236}">
                            <a16:creationId xmlns:a16="http://schemas.microsoft.com/office/drawing/2014/main" id="{9326B499-A8A3-951A-FA0C-F28D7D7509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695700"/>
                        <a:ext cx="544513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17">
            <a:extLst>
              <a:ext uri="{FF2B5EF4-FFF2-40B4-BE49-F238E27FC236}">
                <a16:creationId xmlns:a16="http://schemas.microsoft.com/office/drawing/2014/main" id="{35D7650D-5547-411F-BF83-AD488D4FB1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5486400"/>
          <a:ext cx="36703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Equation" r:id="rId11" imgW="3670300" imgH="1130300" progId="Equation.3">
                  <p:embed/>
                </p:oleObj>
              </mc:Choice>
              <mc:Fallback>
                <p:oleObj name="Equation" r:id="rId11" imgW="3670300" imgH="1130300" progId="Equation.3">
                  <p:embed/>
                  <p:pic>
                    <p:nvPicPr>
                      <p:cNvPr id="72710" name="Object 17">
                        <a:extLst>
                          <a:ext uri="{FF2B5EF4-FFF2-40B4-BE49-F238E27FC236}">
                            <a16:creationId xmlns:a16="http://schemas.microsoft.com/office/drawing/2014/main" id="{35D7650D-5547-411F-BF83-AD488D4FB1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486400"/>
                        <a:ext cx="36703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837A4FC-5A90-39A8-5710-B0C22728B3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Multirate</a:t>
            </a:r>
            <a:r>
              <a:rPr lang="en-US" sz="36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Digital Signal Processing</a:t>
            </a:r>
            <a:endParaRPr lang="en-US" sz="3600" dirty="0">
              <a:solidFill>
                <a:srgbClr val="FF9900"/>
              </a:solidFill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2319DB3-AC54-B1F7-AD33-1DA9786119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305800" cy="39624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Basic Sampling Rate Alteration Devices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Up-sampler</a:t>
            </a:r>
            <a:r>
              <a:rPr lang="en-US" dirty="0"/>
              <a:t> - </a:t>
            </a:r>
            <a:r>
              <a:rPr lang="en-US" dirty="0">
                <a:solidFill>
                  <a:schemeClr val="accent2"/>
                </a:solidFill>
              </a:rPr>
              <a:t>Used to increase the sampling  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chemeClr val="accent2"/>
                </a:solidFill>
              </a:rPr>
              <a:t>                          rate by an integer factor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Down-sampler</a:t>
            </a:r>
            <a:r>
              <a:rPr lang="en-US" dirty="0"/>
              <a:t> - </a:t>
            </a:r>
            <a:r>
              <a:rPr lang="en-US" dirty="0">
                <a:solidFill>
                  <a:schemeClr val="accent2"/>
                </a:solidFill>
              </a:rPr>
              <a:t>Used to decrease the sampling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chemeClr val="accent2"/>
                </a:solidFill>
              </a:rPr>
              <a:t>                               rate by an integer factor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95F4D42A-A7E5-6415-DEB0-AE3644EE4E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Computational Requirements</a:t>
            </a:r>
            <a:endParaRPr lang="en-US" sz="4000" dirty="0">
              <a:solidFill>
                <a:srgbClr val="FF9900"/>
              </a:solidFill>
            </a:endParaRP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0541F523-1C3E-9BD3-A0B7-669E7C6468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Now, the down-sampler keeps only every </a:t>
            </a:r>
            <a:r>
              <a:rPr lang="en-US" altLang="en-US" i="1"/>
              <a:t>M</a:t>
            </a:r>
            <a:r>
              <a:rPr lang="en-US" altLang="en-US">
                <a:solidFill>
                  <a:srgbClr val="FF0000"/>
                </a:solidFill>
              </a:rPr>
              <a:t>-th sample of </a:t>
            </a:r>
            <a:r>
              <a:rPr lang="en-US" altLang="en-US" i="1"/>
              <a:t>v</a:t>
            </a:r>
            <a:r>
              <a:rPr lang="en-US" altLang="en-US"/>
              <a:t>[</a:t>
            </a:r>
            <a:r>
              <a:rPr lang="en-US" altLang="en-US" i="1"/>
              <a:t>n</a:t>
            </a:r>
            <a:r>
              <a:rPr lang="en-US" altLang="en-US"/>
              <a:t>]</a:t>
            </a:r>
            <a:r>
              <a:rPr lang="en-US" altLang="en-US">
                <a:solidFill>
                  <a:srgbClr val="FF0000"/>
                </a:solidFill>
              </a:rPr>
              <a:t> at its output</a:t>
            </a:r>
          </a:p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Hence, it is sufficient to compute </a:t>
            </a:r>
            <a:r>
              <a:rPr lang="en-US" altLang="en-US" i="1"/>
              <a:t>v</a:t>
            </a:r>
            <a:r>
              <a:rPr lang="en-US" altLang="en-US"/>
              <a:t>[</a:t>
            </a:r>
            <a:r>
              <a:rPr lang="en-US" altLang="en-US" i="1"/>
              <a:t>n</a:t>
            </a:r>
            <a:r>
              <a:rPr lang="en-US" altLang="en-US"/>
              <a:t>]</a:t>
            </a:r>
            <a:r>
              <a:rPr lang="en-US" altLang="en-US">
                <a:solidFill>
                  <a:schemeClr val="hlink"/>
                </a:solidFill>
              </a:rPr>
              <a:t> only for values of </a:t>
            </a:r>
            <a:r>
              <a:rPr lang="en-US" altLang="en-US" i="1"/>
              <a:t>n</a:t>
            </a:r>
            <a:r>
              <a:rPr lang="en-US" altLang="en-US">
                <a:solidFill>
                  <a:schemeClr val="hlink"/>
                </a:solidFill>
              </a:rPr>
              <a:t> that are multiples of </a:t>
            </a:r>
            <a:r>
              <a:rPr lang="en-US" altLang="en-US" i="1"/>
              <a:t>M</a:t>
            </a:r>
            <a:r>
              <a:rPr lang="en-US" altLang="en-US">
                <a:solidFill>
                  <a:schemeClr val="hlink"/>
                </a:solidFill>
              </a:rPr>
              <a:t> and skip the computations of in-between          samples</a:t>
            </a:r>
            <a:endParaRPr lang="en-US" altLang="en-US"/>
          </a:p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This leads to a factor of </a:t>
            </a:r>
            <a:r>
              <a:rPr lang="en-US" altLang="en-US" i="1"/>
              <a:t>M</a:t>
            </a:r>
            <a:r>
              <a:rPr lang="en-US" altLang="en-US">
                <a:solidFill>
                  <a:schemeClr val="accent2"/>
                </a:solidFill>
              </a:rPr>
              <a:t> savings in the computational complexity</a:t>
            </a:r>
            <a:endParaRPr lang="en-US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F5F97DAA-247F-5E52-8CEE-248A805DA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Computational Requirements</a:t>
            </a:r>
            <a:endParaRPr lang="en-US" sz="4000" dirty="0">
              <a:solidFill>
                <a:srgbClr val="FF9900"/>
              </a:solidFill>
            </a:endParaRP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33966645-C73B-C178-A942-C0FF732D94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Now assume </a:t>
            </a:r>
            <a:r>
              <a:rPr lang="en-US" altLang="en-US" i="1"/>
              <a:t>H</a:t>
            </a:r>
            <a:r>
              <a:rPr lang="en-US" altLang="en-US"/>
              <a:t>(</a:t>
            </a:r>
            <a:r>
              <a:rPr lang="en-US" altLang="en-US" i="1"/>
              <a:t>z</a:t>
            </a:r>
            <a:r>
              <a:rPr lang="en-US" altLang="en-US"/>
              <a:t>)</a:t>
            </a:r>
            <a:r>
              <a:rPr lang="en-US" altLang="en-US">
                <a:solidFill>
                  <a:schemeClr val="hlink"/>
                </a:solidFill>
              </a:rPr>
              <a:t> to be an IIR filter of order </a:t>
            </a:r>
            <a:r>
              <a:rPr lang="en-US" altLang="en-US" i="1"/>
              <a:t>K</a:t>
            </a:r>
            <a:r>
              <a:rPr lang="en-US" altLang="en-US">
                <a:solidFill>
                  <a:schemeClr val="hlink"/>
                </a:solidFill>
              </a:rPr>
              <a:t> with a  transfer function</a:t>
            </a:r>
          </a:p>
          <a:p>
            <a:pPr eaLnBrk="1" hangingPunct="1"/>
            <a:endParaRPr lang="en-US" altLang="en-US">
              <a:solidFill>
                <a:schemeClr val="hlink"/>
              </a:solidFill>
            </a:endParaRPr>
          </a:p>
          <a:p>
            <a:pPr eaLnBrk="1" hangingPunct="1"/>
            <a:endParaRPr lang="en-US" altLang="en-US">
              <a:solidFill>
                <a:schemeClr val="hlink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chemeClr val="hlink"/>
                </a:solidFill>
              </a:rPr>
              <a:t>	where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graphicFrame>
        <p:nvGraphicFramePr>
          <p:cNvPr id="74756" name="Object 5">
            <a:extLst>
              <a:ext uri="{FF2B5EF4-FFF2-40B4-BE49-F238E27FC236}">
                <a16:creationId xmlns:a16="http://schemas.microsoft.com/office/drawing/2014/main" id="{E317B5B1-EFB3-664D-8959-EEE6FF04A7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200400"/>
          <a:ext cx="3314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3" name="Equation" r:id="rId3" imgW="3314700" imgH="1016000" progId="Equation.3">
                  <p:embed/>
                </p:oleObj>
              </mc:Choice>
              <mc:Fallback>
                <p:oleObj name="Equation" r:id="rId3" imgW="3314700" imgH="1016000" progId="Equation.3">
                  <p:embed/>
                  <p:pic>
                    <p:nvPicPr>
                      <p:cNvPr id="74756" name="Object 5">
                        <a:extLst>
                          <a:ext uri="{FF2B5EF4-FFF2-40B4-BE49-F238E27FC236}">
                            <a16:creationId xmlns:a16="http://schemas.microsoft.com/office/drawing/2014/main" id="{E317B5B1-EFB3-664D-8959-EEE6FF04A7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200400"/>
                        <a:ext cx="33147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7">
            <a:extLst>
              <a:ext uri="{FF2B5EF4-FFF2-40B4-BE49-F238E27FC236}">
                <a16:creationId xmlns:a16="http://schemas.microsoft.com/office/drawing/2014/main" id="{35A7C623-240F-F6B4-AC36-462645222E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419600"/>
          <a:ext cx="26416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Equation" r:id="rId5" imgW="2641600" imgH="1130300" progId="Equation.3">
                  <p:embed/>
                </p:oleObj>
              </mc:Choice>
              <mc:Fallback>
                <p:oleObj name="Equation" r:id="rId5" imgW="2641600" imgH="1130300" progId="Equation.3">
                  <p:embed/>
                  <p:pic>
                    <p:nvPicPr>
                      <p:cNvPr id="74757" name="Object 7">
                        <a:extLst>
                          <a:ext uri="{FF2B5EF4-FFF2-40B4-BE49-F238E27FC236}">
                            <a16:creationId xmlns:a16="http://schemas.microsoft.com/office/drawing/2014/main" id="{35A7C623-240F-F6B4-AC36-462645222E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419600"/>
                        <a:ext cx="26416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8">
            <a:extLst>
              <a:ext uri="{FF2B5EF4-FFF2-40B4-BE49-F238E27FC236}">
                <a16:creationId xmlns:a16="http://schemas.microsoft.com/office/drawing/2014/main" id="{3ABB6C72-A87B-96D0-2693-EE757B6079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486400"/>
          <a:ext cx="31242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7" imgW="3124200" imgH="1130300" progId="Equation.3">
                  <p:embed/>
                </p:oleObj>
              </mc:Choice>
              <mc:Fallback>
                <p:oleObj name="Equation" r:id="rId7" imgW="3124200" imgH="1130300" progId="Equation.3">
                  <p:embed/>
                  <p:pic>
                    <p:nvPicPr>
                      <p:cNvPr id="74758" name="Object 8">
                        <a:extLst>
                          <a:ext uri="{FF2B5EF4-FFF2-40B4-BE49-F238E27FC236}">
                            <a16:creationId xmlns:a16="http://schemas.microsoft.com/office/drawing/2014/main" id="{3ABB6C72-A87B-96D0-2693-EE757B6079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486400"/>
                        <a:ext cx="31242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D9338367-5F27-2E72-5322-3F1B4E9B0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Computational Requirements</a:t>
            </a:r>
            <a:endParaRPr lang="en-US" sz="4000" dirty="0">
              <a:solidFill>
                <a:srgbClr val="FF9900"/>
              </a:solidFill>
            </a:endParaRP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9DB76A4B-CC94-1F3B-79C7-E2B60A43A3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Its direct form implementation is given by</a:t>
            </a:r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Since </a:t>
            </a:r>
            <a:r>
              <a:rPr lang="en-US" altLang="en-US" i="1"/>
              <a:t>v</a:t>
            </a:r>
            <a:r>
              <a:rPr lang="en-US" altLang="en-US"/>
              <a:t>[</a:t>
            </a:r>
            <a:r>
              <a:rPr lang="en-US" altLang="en-US" i="1"/>
              <a:t>n</a:t>
            </a:r>
            <a:r>
              <a:rPr lang="en-US" altLang="en-US"/>
              <a:t>]</a:t>
            </a:r>
            <a:r>
              <a:rPr lang="en-US" altLang="en-US">
                <a:solidFill>
                  <a:schemeClr val="hlink"/>
                </a:solidFill>
              </a:rPr>
              <a:t> is being down-sampled, it is sufficient to compute </a:t>
            </a:r>
            <a:r>
              <a:rPr lang="en-US" altLang="en-US" i="1"/>
              <a:t>v</a:t>
            </a:r>
            <a:r>
              <a:rPr lang="en-US" altLang="en-US"/>
              <a:t>[</a:t>
            </a:r>
            <a:r>
              <a:rPr lang="en-US" altLang="en-US" i="1"/>
              <a:t>n</a:t>
            </a:r>
            <a:r>
              <a:rPr lang="en-US" altLang="en-US"/>
              <a:t>]</a:t>
            </a:r>
            <a:r>
              <a:rPr lang="en-US" altLang="en-US">
                <a:solidFill>
                  <a:schemeClr val="hlink"/>
                </a:solidFill>
              </a:rPr>
              <a:t> only for values of </a:t>
            </a:r>
            <a:r>
              <a:rPr lang="en-US" altLang="en-US" i="1"/>
              <a:t>n</a:t>
            </a:r>
            <a:r>
              <a:rPr lang="en-US" altLang="en-US">
                <a:solidFill>
                  <a:schemeClr val="hlink"/>
                </a:solidFill>
              </a:rPr>
              <a:t> that are integer multiples of</a:t>
            </a:r>
            <a:r>
              <a:rPr lang="en-US" altLang="en-US"/>
              <a:t> </a:t>
            </a:r>
            <a:r>
              <a:rPr lang="en-US" altLang="en-US" i="1"/>
              <a:t>M</a:t>
            </a:r>
            <a:endParaRPr lang="en-US" altLang="en-US"/>
          </a:p>
        </p:txBody>
      </p:sp>
      <p:graphicFrame>
        <p:nvGraphicFramePr>
          <p:cNvPr id="75780" name="Object 6">
            <a:extLst>
              <a:ext uri="{FF2B5EF4-FFF2-40B4-BE49-F238E27FC236}">
                <a16:creationId xmlns:a16="http://schemas.microsoft.com/office/drawing/2014/main" id="{D4F9F399-78B0-052F-0863-B09A3301AF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8550" y="2590800"/>
          <a:ext cx="5651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" name="Equation" r:id="rId3" imgW="5651500" imgH="469900" progId="Equation.3">
                  <p:embed/>
                </p:oleObj>
              </mc:Choice>
              <mc:Fallback>
                <p:oleObj name="Equation" r:id="rId3" imgW="5651500" imgH="469900" progId="Equation.3">
                  <p:embed/>
                  <p:pic>
                    <p:nvPicPr>
                      <p:cNvPr id="75780" name="Object 6">
                        <a:extLst>
                          <a:ext uri="{FF2B5EF4-FFF2-40B4-BE49-F238E27FC236}">
                            <a16:creationId xmlns:a16="http://schemas.microsoft.com/office/drawing/2014/main" id="{D4F9F399-78B0-052F-0863-B09A3301AF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2590800"/>
                        <a:ext cx="5651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7">
            <a:extLst>
              <a:ext uri="{FF2B5EF4-FFF2-40B4-BE49-F238E27FC236}">
                <a16:creationId xmlns:a16="http://schemas.microsoft.com/office/drawing/2014/main" id="{235C2318-FEB4-17AD-8F34-C79492D04D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3200400"/>
          <a:ext cx="3238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Equation" r:id="rId5" imgW="3238500" imgH="469900" progId="Equation.3">
                  <p:embed/>
                </p:oleObj>
              </mc:Choice>
              <mc:Fallback>
                <p:oleObj name="Equation" r:id="rId5" imgW="3238500" imgH="469900" progId="Equation.3">
                  <p:embed/>
                  <p:pic>
                    <p:nvPicPr>
                      <p:cNvPr id="75781" name="Object 7">
                        <a:extLst>
                          <a:ext uri="{FF2B5EF4-FFF2-40B4-BE49-F238E27FC236}">
                            <a16:creationId xmlns:a16="http://schemas.microsoft.com/office/drawing/2014/main" id="{235C2318-FEB4-17AD-8F34-C79492D04D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200400"/>
                        <a:ext cx="3238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8">
            <a:extLst>
              <a:ext uri="{FF2B5EF4-FFF2-40B4-BE49-F238E27FC236}">
                <a16:creationId xmlns:a16="http://schemas.microsoft.com/office/drawing/2014/main" id="{C6423E4B-7ADD-B5F3-D8D0-1B47D2581E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733800"/>
          <a:ext cx="713898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Equation" r:id="rId7" imgW="7137400" imgH="482600" progId="Equation.3">
                  <p:embed/>
                </p:oleObj>
              </mc:Choice>
              <mc:Fallback>
                <p:oleObj name="Equation" r:id="rId7" imgW="7137400" imgH="482600" progId="Equation.3">
                  <p:embed/>
                  <p:pic>
                    <p:nvPicPr>
                      <p:cNvPr id="75782" name="Object 8">
                        <a:extLst>
                          <a:ext uri="{FF2B5EF4-FFF2-40B4-BE49-F238E27FC236}">
                            <a16:creationId xmlns:a16="http://schemas.microsoft.com/office/drawing/2014/main" id="{C6423E4B-7ADD-B5F3-D8D0-1B47D2581E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733800"/>
                        <a:ext cx="7138988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F1C020D3-CE04-79E0-889A-200EC2ED13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Computational Requirements</a:t>
            </a:r>
            <a:endParaRPr lang="en-US" sz="4000" dirty="0">
              <a:solidFill>
                <a:srgbClr val="FF9900"/>
              </a:solidFill>
            </a:endParaRP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DF1BA5D0-93A5-467B-55F0-FD687F2EF7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5029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However, the intermediate signal </a:t>
            </a:r>
            <a:r>
              <a:rPr lang="en-US" altLang="en-US" i="1">
                <a:solidFill>
                  <a:srgbClr val="FF0000"/>
                </a:solidFill>
              </a:rPr>
              <a:t>w</a:t>
            </a:r>
            <a:r>
              <a:rPr lang="en-US" altLang="en-US">
                <a:solidFill>
                  <a:srgbClr val="FF0000"/>
                </a:solidFill>
              </a:rPr>
              <a:t>[</a:t>
            </a:r>
            <a:r>
              <a:rPr lang="en-US" altLang="en-US" i="1">
                <a:solidFill>
                  <a:srgbClr val="FF0000"/>
                </a:solidFill>
              </a:rPr>
              <a:t>n</a:t>
            </a:r>
            <a:r>
              <a:rPr lang="en-US" altLang="en-US">
                <a:solidFill>
                  <a:srgbClr val="FF0000"/>
                </a:solidFill>
              </a:rPr>
              <a:t>] must be computed for all values of</a:t>
            </a:r>
            <a:r>
              <a:rPr lang="en-US" altLang="en-US"/>
              <a:t> </a:t>
            </a:r>
            <a:r>
              <a:rPr lang="en-US" altLang="en-US" i="1"/>
              <a:t>n</a:t>
            </a:r>
            <a:endParaRPr lang="en-US" altLang="en-US"/>
          </a:p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For example, in the computation of</a:t>
            </a:r>
            <a:endParaRPr lang="en-US" altLang="en-US"/>
          </a:p>
          <a:p>
            <a:pPr eaLnBrk="1" hangingPunct="1"/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 i="1"/>
              <a:t>	K</a:t>
            </a:r>
            <a:r>
              <a:rPr lang="en-US" altLang="en-US"/>
              <a:t>+1 </a:t>
            </a:r>
            <a:r>
              <a:rPr lang="en-US" altLang="en-US">
                <a:solidFill>
                  <a:schemeClr val="hlink"/>
                </a:solidFill>
              </a:rPr>
              <a:t>successive values of</a:t>
            </a:r>
            <a:r>
              <a:rPr lang="en-US" altLang="en-US"/>
              <a:t> </a:t>
            </a:r>
            <a:r>
              <a:rPr lang="en-US" altLang="en-US" i="1"/>
              <a:t>w</a:t>
            </a:r>
            <a:r>
              <a:rPr lang="en-US" altLang="en-US"/>
              <a:t>[</a:t>
            </a:r>
            <a:r>
              <a:rPr lang="en-US" altLang="en-US" i="1"/>
              <a:t>n</a:t>
            </a:r>
            <a:r>
              <a:rPr lang="en-US" altLang="en-US"/>
              <a:t>] </a:t>
            </a:r>
            <a:r>
              <a:rPr lang="en-US" altLang="en-US">
                <a:solidFill>
                  <a:schemeClr val="hlink"/>
                </a:solidFill>
              </a:rPr>
              <a:t>are still required</a:t>
            </a:r>
          </a:p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As a result, the savings in the computation in this case is going to be less than a factor of</a:t>
            </a:r>
            <a:r>
              <a:rPr lang="en-US" altLang="en-US"/>
              <a:t> </a:t>
            </a:r>
            <a:r>
              <a:rPr lang="en-US" altLang="en-US" i="1"/>
              <a:t>M</a:t>
            </a:r>
            <a:endParaRPr lang="en-US" altLang="en-US"/>
          </a:p>
        </p:txBody>
      </p:sp>
      <p:graphicFrame>
        <p:nvGraphicFramePr>
          <p:cNvPr id="76804" name="Object 5">
            <a:extLst>
              <a:ext uri="{FF2B5EF4-FFF2-40B4-BE49-F238E27FC236}">
                <a16:creationId xmlns:a16="http://schemas.microsoft.com/office/drawing/2014/main" id="{4AA871D3-2D0D-9C31-DDD8-1B820EFD66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124200"/>
          <a:ext cx="795178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1" name="Equation" r:id="rId3" imgW="7950200" imgH="482600" progId="Equation.3">
                  <p:embed/>
                </p:oleObj>
              </mc:Choice>
              <mc:Fallback>
                <p:oleObj name="Equation" r:id="rId3" imgW="7950200" imgH="482600" progId="Equation.3">
                  <p:embed/>
                  <p:pic>
                    <p:nvPicPr>
                      <p:cNvPr id="76804" name="Object 5">
                        <a:extLst>
                          <a:ext uri="{FF2B5EF4-FFF2-40B4-BE49-F238E27FC236}">
                            <a16:creationId xmlns:a16="http://schemas.microsoft.com/office/drawing/2014/main" id="{4AA871D3-2D0D-9C31-DDD8-1B820EFD66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24200"/>
                        <a:ext cx="7951788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4D33BEF4-ADB5-E90A-CCB2-A4E714E414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Computational Requirements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B96115A7-0A54-5F67-E5B5-48BC0F770C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For the case of interpolator design, very similar arguments hold</a:t>
            </a:r>
            <a:endParaRPr lang="en-US" altLang="en-US"/>
          </a:p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If </a:t>
            </a:r>
            <a:r>
              <a:rPr lang="en-US" altLang="en-US" i="1"/>
              <a:t>H</a:t>
            </a:r>
            <a:r>
              <a:rPr lang="en-US" altLang="en-US"/>
              <a:t>(</a:t>
            </a:r>
            <a:r>
              <a:rPr lang="en-US" altLang="en-US" i="1"/>
              <a:t>z</a:t>
            </a:r>
            <a:r>
              <a:rPr lang="en-US" altLang="en-US"/>
              <a:t>)</a:t>
            </a:r>
            <a:r>
              <a:rPr lang="en-US" altLang="en-US">
                <a:solidFill>
                  <a:schemeClr val="hlink"/>
                </a:solidFill>
              </a:rPr>
              <a:t> is an FIR interpolation filter, then the computational savings is by a factor of </a:t>
            </a:r>
            <a:r>
              <a:rPr lang="en-US" altLang="en-US" i="1"/>
              <a:t>L</a:t>
            </a:r>
            <a:r>
              <a:rPr lang="en-US" altLang="en-US">
                <a:solidFill>
                  <a:schemeClr val="hlink"/>
                </a:solidFill>
              </a:rPr>
              <a:t> (since </a:t>
            </a:r>
            <a:r>
              <a:rPr lang="en-US" altLang="en-US" i="1"/>
              <a:t>v</a:t>
            </a:r>
            <a:r>
              <a:rPr lang="en-US" altLang="en-US"/>
              <a:t>[</a:t>
            </a:r>
            <a:r>
              <a:rPr lang="en-US" altLang="en-US" i="1"/>
              <a:t>n</a:t>
            </a:r>
            <a:r>
              <a:rPr lang="en-US" altLang="en-US"/>
              <a:t>]</a:t>
            </a:r>
            <a:r>
              <a:rPr lang="en-US" altLang="en-US">
                <a:solidFill>
                  <a:schemeClr val="hlink"/>
                </a:solidFill>
              </a:rPr>
              <a:t> has          zeros between its consecutive nonzero samples)</a:t>
            </a:r>
            <a:endParaRPr lang="en-US" altLang="en-US"/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On the other hand, computational savings is significantly less with IIR filters</a:t>
            </a:r>
            <a:endParaRPr lang="en-US" altLang="en-US"/>
          </a:p>
        </p:txBody>
      </p:sp>
      <p:graphicFrame>
        <p:nvGraphicFramePr>
          <p:cNvPr id="77828" name="Object 5">
            <a:extLst>
              <a:ext uri="{FF2B5EF4-FFF2-40B4-BE49-F238E27FC236}">
                <a16:creationId xmlns:a16="http://schemas.microsoft.com/office/drawing/2014/main" id="{D5676896-5F0F-C73B-D41D-162B948691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178300"/>
          <a:ext cx="762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5" name="Equation" r:id="rId3" imgW="761669" imgH="330057" progId="Equation.3">
                  <p:embed/>
                </p:oleObj>
              </mc:Choice>
              <mc:Fallback>
                <p:oleObj name="Equation" r:id="rId3" imgW="761669" imgH="330057" progId="Equation.3">
                  <p:embed/>
                  <p:pic>
                    <p:nvPicPr>
                      <p:cNvPr id="77828" name="Object 5">
                        <a:extLst>
                          <a:ext uri="{FF2B5EF4-FFF2-40B4-BE49-F238E27FC236}">
                            <a16:creationId xmlns:a16="http://schemas.microsoft.com/office/drawing/2014/main" id="{D5676896-5F0F-C73B-D41D-162B948691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178300"/>
                        <a:ext cx="762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AD9D50FF-4B86-1A76-EDCF-1D6C871A31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Filter Bank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C68D81B6-9330-708C-D52E-E5A130E09A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305800" cy="41148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>
                <a:solidFill>
                  <a:srgbClr val="0000FF"/>
                </a:solidFill>
              </a:rPr>
              <a:t>For multirate processing it is required to separate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>
                <a:solidFill>
                  <a:srgbClr val="0000FF"/>
                </a:solidFill>
              </a:rPr>
              <a:t>a signal into a set of sub- bands signals.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>
                <a:solidFill>
                  <a:srgbClr val="0000FF"/>
                </a:solidFill>
              </a:rPr>
              <a:t>In some application where these kind of sub-band have to be combined .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>
                <a:solidFill>
                  <a:srgbClr val="0000FF"/>
                </a:solidFill>
              </a:rPr>
              <a:t>For this Filter Banks are used.</a:t>
            </a:r>
          </a:p>
          <a:p>
            <a:pPr marL="914400" lvl="1" indent="-514350" eaLnBrk="1" fontAlgn="auto" hangingPunct="1">
              <a:spcAft>
                <a:spcPts val="0"/>
              </a:spcAft>
              <a:buFontTx/>
              <a:buAutoNum type="arabicParenR"/>
              <a:defRPr/>
            </a:pPr>
            <a:r>
              <a:rPr lang="en-US" altLang="en-US"/>
              <a:t>Analysis Filter Bank</a:t>
            </a:r>
          </a:p>
          <a:p>
            <a:pPr marL="914400" lvl="1" indent="-514350" eaLnBrk="1" fontAlgn="auto" hangingPunct="1">
              <a:spcAft>
                <a:spcPts val="0"/>
              </a:spcAft>
              <a:buFontTx/>
              <a:buAutoNum type="arabicParenR"/>
              <a:defRPr/>
            </a:pPr>
            <a:r>
              <a:rPr lang="en-US" altLang="en-US"/>
              <a:t>Synthesis Filter Bank</a:t>
            </a:r>
          </a:p>
          <a:p>
            <a:pPr marL="914400" lvl="1" indent="-514350" eaLnBrk="1" fontAlgn="auto" hangingPunct="1">
              <a:spcAft>
                <a:spcPts val="0"/>
              </a:spcAft>
              <a:buFontTx/>
              <a:buAutoNum type="arabicParenR"/>
              <a:defRPr/>
            </a:pPr>
            <a:r>
              <a:rPr lang="en-US" altLang="en-US"/>
              <a:t>Sub-Band Coding Filter Bank</a:t>
            </a:r>
          </a:p>
          <a:p>
            <a:pPr marL="914400" lvl="1" indent="-514350" eaLnBrk="1" fontAlgn="auto" hangingPunct="1">
              <a:spcAft>
                <a:spcPts val="0"/>
              </a:spcAft>
              <a:buFontTx/>
              <a:buAutoNum type="arabicParenR"/>
              <a:defRPr/>
            </a:pPr>
            <a:r>
              <a:rPr lang="en-US" altLang="en-US"/>
              <a:t>Quadrature-Mirror Filter Bank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en-US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8D83B611-9226-F805-6C51-14C21DA388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762000"/>
          </a:xfrm>
        </p:spPr>
        <p:txBody>
          <a:bodyPr/>
          <a:lstStyle/>
          <a:p>
            <a:pPr marL="342900" indent="-342900" eaLnBrk="1" hangingPunct="1"/>
            <a:r>
              <a:rPr lang="en-US" altLang="en-US" sz="3600">
                <a:solidFill>
                  <a:srgbClr val="FF0000"/>
                </a:solidFill>
              </a:rPr>
              <a:t>1) Analysis Filter Bank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11063CDE-BA15-D3CC-CCF8-1C84CBCB73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458200" cy="23622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rgbClr val="0000FF"/>
                </a:solidFill>
              </a:rPr>
              <a:t>It consist of M-sub filter.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rgbClr val="0000FF"/>
                </a:solidFill>
              </a:rPr>
              <a:t>The individual H</a:t>
            </a:r>
            <a:r>
              <a:rPr lang="en-US" altLang="en-US" baseline="-25000">
                <a:solidFill>
                  <a:srgbClr val="0000FF"/>
                </a:solidFill>
              </a:rPr>
              <a:t>k</a:t>
            </a:r>
            <a:r>
              <a:rPr lang="en-US" altLang="en-US">
                <a:solidFill>
                  <a:srgbClr val="0000FF"/>
                </a:solidFill>
              </a:rPr>
              <a:t>(z) is known as analysis filter.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rgbClr val="0000FF"/>
                </a:solidFill>
              </a:rPr>
              <a:t>All the sub filter are equally spaced in frequancy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>
                <a:solidFill>
                  <a:srgbClr val="0000FF"/>
                </a:solidFill>
              </a:rPr>
              <a:t>    and each have the same frequancy.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en-US">
              <a:solidFill>
                <a:srgbClr val="0000FF"/>
              </a:solidFill>
            </a:endParaRPr>
          </a:p>
        </p:txBody>
      </p:sp>
      <p:pic>
        <p:nvPicPr>
          <p:cNvPr id="79876" name="Picture 2">
            <a:extLst>
              <a:ext uri="{FF2B5EF4-FFF2-40B4-BE49-F238E27FC236}">
                <a16:creationId xmlns:a16="http://schemas.microsoft.com/office/drawing/2014/main" id="{AE61BE3F-D310-1B7D-6580-FC5511DAB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05200"/>
            <a:ext cx="47529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FC995D5A-10EA-7E8E-6525-C00C28EC2B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762000"/>
          </a:xfrm>
        </p:spPr>
        <p:txBody>
          <a:bodyPr/>
          <a:lstStyle/>
          <a:p>
            <a:pPr marL="342900" indent="-342900" eaLnBrk="1" hangingPunct="1"/>
            <a:r>
              <a:rPr lang="en-US" altLang="en-US" sz="3600">
                <a:solidFill>
                  <a:srgbClr val="FF0000"/>
                </a:solidFill>
              </a:rPr>
              <a:t>2) Synthesis Filter Bank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57D594F6-5EE0-172D-FAF1-C3D8D29635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458200" cy="2362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It is dual of M-channel analysis bank K. </a:t>
            </a:r>
          </a:p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Each Um(z) is fed to upsampler.</a:t>
            </a:r>
          </a:p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The upsampling process produced the signal U</a:t>
            </a:r>
            <a:r>
              <a:rPr lang="en-US" altLang="en-US" baseline="-25000">
                <a:solidFill>
                  <a:srgbClr val="0000FF"/>
                </a:solidFill>
              </a:rPr>
              <a:t>m</a:t>
            </a:r>
            <a:r>
              <a:rPr lang="en-US" altLang="en-US">
                <a:solidFill>
                  <a:srgbClr val="0000FF"/>
                </a:solidFill>
              </a:rPr>
              <a:t>(z</a:t>
            </a:r>
            <a:r>
              <a:rPr lang="en-US" altLang="en-US" baseline="30000">
                <a:solidFill>
                  <a:srgbClr val="0000FF"/>
                </a:solidFill>
              </a:rPr>
              <a:t>m</a:t>
            </a:r>
            <a:r>
              <a:rPr lang="en-US" altLang="en-US">
                <a:solidFill>
                  <a:srgbClr val="0000FF"/>
                </a:solidFill>
              </a:rPr>
              <a:t>)</a:t>
            </a:r>
          </a:p>
          <a:p>
            <a:pPr eaLnBrk="1" hangingPunct="1">
              <a:buFontTx/>
              <a:buNone/>
            </a:pPr>
            <a:endParaRPr lang="en-US" altLang="en-US">
              <a:solidFill>
                <a:srgbClr val="0000FF"/>
              </a:solidFill>
            </a:endParaRPr>
          </a:p>
        </p:txBody>
      </p:sp>
      <p:pic>
        <p:nvPicPr>
          <p:cNvPr id="80900" name="Picture 2">
            <a:extLst>
              <a:ext uri="{FF2B5EF4-FFF2-40B4-BE49-F238E27FC236}">
                <a16:creationId xmlns:a16="http://schemas.microsoft.com/office/drawing/2014/main" id="{F3629B9F-F327-A25D-4719-F9B669481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352800"/>
            <a:ext cx="56388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CEBB6FBD-D81E-CC7A-D119-828BCDCDF7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762000"/>
          </a:xfrm>
        </p:spPr>
        <p:txBody>
          <a:bodyPr/>
          <a:lstStyle/>
          <a:p>
            <a:pPr marL="342900" indent="-342900" eaLnBrk="1" hangingPunct="1"/>
            <a:r>
              <a:rPr lang="en-US" altLang="en-US" sz="3600">
                <a:solidFill>
                  <a:srgbClr val="FF0000"/>
                </a:solidFill>
              </a:rPr>
              <a:t>3) Sub-Band Coding Filter Bank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B1AF2712-8E42-A0DF-C471-D78900F8A2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458200" cy="2362200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rgbClr val="0000FF"/>
                </a:solidFill>
              </a:rPr>
              <a:t>It is obtained by combining analysis and synthesis filter bank.</a:t>
            </a:r>
          </a:p>
          <a:p>
            <a:pPr eaLnBrk="1" hangingPunct="1"/>
            <a:r>
              <a:rPr lang="en-US" altLang="en-US" sz="2400">
                <a:solidFill>
                  <a:srgbClr val="0000FF"/>
                </a:solidFill>
              </a:rPr>
              <a:t>Analysis filter bank splits the broadband input signal x(n).</a:t>
            </a:r>
          </a:p>
          <a:p>
            <a:pPr eaLnBrk="1" hangingPunct="1"/>
            <a:r>
              <a:rPr lang="en-US" altLang="en-US" sz="2400">
                <a:solidFill>
                  <a:srgbClr val="0000FF"/>
                </a:solidFill>
              </a:rPr>
              <a:t>Synthesis filter bank is used to reconstruct output signal x(n)</a:t>
            </a:r>
          </a:p>
          <a:p>
            <a:pPr eaLnBrk="1" hangingPunct="1">
              <a:buFontTx/>
              <a:buNone/>
            </a:pPr>
            <a:endParaRPr lang="en-US" altLang="en-US">
              <a:solidFill>
                <a:srgbClr val="0000FF"/>
              </a:solidFill>
            </a:endParaRPr>
          </a:p>
        </p:txBody>
      </p:sp>
      <p:pic>
        <p:nvPicPr>
          <p:cNvPr id="81924" name="Picture 2">
            <a:extLst>
              <a:ext uri="{FF2B5EF4-FFF2-40B4-BE49-F238E27FC236}">
                <a16:creationId xmlns:a16="http://schemas.microsoft.com/office/drawing/2014/main" id="{8E8255D3-9768-2DE1-F230-C42AF8B23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0800"/>
            <a:ext cx="7010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A4A35CE1-6964-4F11-0F91-2BFFF1EE0C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762000"/>
          </a:xfrm>
        </p:spPr>
        <p:txBody>
          <a:bodyPr/>
          <a:lstStyle/>
          <a:p>
            <a:pPr marL="342900" indent="-342900" eaLnBrk="1" hangingPunct="1"/>
            <a:r>
              <a:rPr lang="en-US" altLang="en-US" sz="3600">
                <a:solidFill>
                  <a:srgbClr val="FF0000"/>
                </a:solidFill>
              </a:rPr>
              <a:t>4) Quadrature Mirror Filter Bank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7CD11719-5C0C-D12C-FE19-D92459B8DB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685800"/>
            <a:ext cx="8458200" cy="2895600"/>
          </a:xfrm>
        </p:spPr>
        <p:txBody>
          <a:bodyPr/>
          <a:lstStyle/>
          <a:p>
            <a:pPr eaLnBrk="1" hangingPunct="1"/>
            <a:r>
              <a:rPr lang="en-US" altLang="en-US" sz="2000">
                <a:solidFill>
                  <a:srgbClr val="0000FF"/>
                </a:solidFill>
              </a:rPr>
              <a:t>It is a two channel sub-band coding filter bank with complementary frequency response.</a:t>
            </a:r>
          </a:p>
          <a:p>
            <a:pPr eaLnBrk="1" hangingPunct="1"/>
            <a:r>
              <a:rPr lang="en-US" altLang="en-US" sz="2000">
                <a:solidFill>
                  <a:srgbClr val="0000FF"/>
                </a:solidFill>
              </a:rPr>
              <a:t>It consist of two sections</a:t>
            </a:r>
          </a:p>
          <a:p>
            <a:pPr eaLnBrk="1" hangingPunct="1"/>
            <a:r>
              <a:rPr lang="en-US" altLang="en-US" sz="2000">
                <a:solidFill>
                  <a:srgbClr val="0000FF"/>
                </a:solidFill>
              </a:rPr>
              <a:t>1) Analysis section ,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FF"/>
                </a:solidFill>
              </a:rPr>
              <a:t>           Ho(z) –lowpass filter ,      H1(z) –highpass filter</a:t>
            </a:r>
          </a:p>
          <a:p>
            <a:pPr eaLnBrk="1" hangingPunct="1"/>
            <a:r>
              <a:rPr lang="en-US" altLang="en-US" sz="2000">
                <a:solidFill>
                  <a:srgbClr val="0000FF"/>
                </a:solidFill>
              </a:rPr>
              <a:t>2) Synthesis Section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FF"/>
                </a:solidFill>
              </a:rPr>
              <a:t>             Go(z) –lowpass filter ,    G1(z) –highpass filter</a:t>
            </a:r>
          </a:p>
        </p:txBody>
      </p:sp>
      <p:pic>
        <p:nvPicPr>
          <p:cNvPr id="82948" name="Picture 2">
            <a:extLst>
              <a:ext uri="{FF2B5EF4-FFF2-40B4-BE49-F238E27FC236}">
                <a16:creationId xmlns:a16="http://schemas.microsoft.com/office/drawing/2014/main" id="{F62D36EB-0CF6-AB2E-4C06-F323DC394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33800"/>
            <a:ext cx="671512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179393F-E189-A7BF-1FE0-AD899E9B14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Up-Sampler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C876874-17F2-DEC8-0A02-1E6E75FBEB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Time-Domain Characterization</a:t>
            </a:r>
            <a:endParaRPr lang="en-US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hlink"/>
                </a:solidFill>
              </a:rPr>
              <a:t>An up-sampler with an </a:t>
            </a:r>
            <a:r>
              <a:rPr lang="en-US" i="1" dirty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up-sampling factor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i="1" dirty="0"/>
              <a:t>L</a:t>
            </a:r>
            <a:r>
              <a:rPr lang="en-US" dirty="0">
                <a:solidFill>
                  <a:schemeClr val="hlink"/>
                </a:solidFill>
              </a:rPr>
              <a:t>, where </a:t>
            </a:r>
            <a:r>
              <a:rPr lang="en-US" i="1" dirty="0"/>
              <a:t>L</a:t>
            </a:r>
            <a:r>
              <a:rPr lang="en-US" dirty="0">
                <a:solidFill>
                  <a:schemeClr val="hlink"/>
                </a:solidFill>
              </a:rPr>
              <a:t> is a positive integer, develops an output sequence          with a sampling rate that is </a:t>
            </a:r>
            <a:r>
              <a:rPr lang="en-US" i="1" dirty="0"/>
              <a:t>L</a:t>
            </a:r>
            <a:r>
              <a:rPr lang="en-US" dirty="0">
                <a:solidFill>
                  <a:schemeClr val="hlink"/>
                </a:solidFill>
              </a:rPr>
              <a:t> times larger than that of the input sequence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[</a:t>
            </a:r>
            <a:r>
              <a:rPr lang="en-US" i="1" dirty="0"/>
              <a:t>n</a:t>
            </a:r>
            <a:r>
              <a:rPr lang="en-US" dirty="0"/>
              <a:t>] , digital anti-aliasing filter  </a:t>
            </a:r>
            <a:r>
              <a:rPr lang="en-US" dirty="0">
                <a:solidFill>
                  <a:schemeClr val="accent2"/>
                </a:solidFill>
              </a:rPr>
              <a:t>h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(k) </a:t>
            </a:r>
            <a:endParaRPr lang="en-US" dirty="0"/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2"/>
                </a:solidFill>
              </a:rPr>
              <a:t>Block-diagram representation</a:t>
            </a:r>
          </a:p>
          <a:p>
            <a:pPr algn="just" eaLnBrk="1" fontAlgn="auto" hangingPunct="1">
              <a:spcAft>
                <a:spcPts val="0"/>
              </a:spcAft>
              <a:buFontTx/>
              <a:buNone/>
              <a:defRPr/>
            </a:pPr>
            <a:endParaRPr lang="en-US" dirty="0"/>
          </a:p>
        </p:txBody>
      </p:sp>
      <p:graphicFrame>
        <p:nvGraphicFramePr>
          <p:cNvPr id="19460" name="Object 5">
            <a:extLst>
              <a:ext uri="{FF2B5EF4-FFF2-40B4-BE49-F238E27FC236}">
                <a16:creationId xmlns:a16="http://schemas.microsoft.com/office/drawing/2014/main" id="{BD028A7D-0CF3-C98E-2246-5563618505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2895600"/>
          <a:ext cx="876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876300" imgH="482600" progId="Equation.3">
                  <p:embed/>
                </p:oleObj>
              </mc:Choice>
              <mc:Fallback>
                <p:oleObj name="Equation" r:id="rId3" imgW="876300" imgH="482600" progId="Equation.3">
                  <p:embed/>
                  <p:pic>
                    <p:nvPicPr>
                      <p:cNvPr id="19460" name="Object 5">
                        <a:extLst>
                          <a:ext uri="{FF2B5EF4-FFF2-40B4-BE49-F238E27FC236}">
                            <a16:creationId xmlns:a16="http://schemas.microsoft.com/office/drawing/2014/main" id="{BD028A7D-0CF3-C98E-2246-5563618505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95600"/>
                        <a:ext cx="8763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1" name="Group 15">
            <a:extLst>
              <a:ext uri="{FF2B5EF4-FFF2-40B4-BE49-F238E27FC236}">
                <a16:creationId xmlns:a16="http://schemas.microsoft.com/office/drawing/2014/main" id="{A0D43C4F-6CC9-9AE9-DFB9-F5B5EC483CBA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181600"/>
            <a:ext cx="6781800" cy="685800"/>
            <a:chOff x="1536" y="3264"/>
            <a:chExt cx="2951" cy="432"/>
          </a:xfrm>
        </p:grpSpPr>
        <p:sp>
          <p:nvSpPr>
            <p:cNvPr id="19465" name="Rectangle 6">
              <a:extLst>
                <a:ext uri="{FF2B5EF4-FFF2-40B4-BE49-F238E27FC236}">
                  <a16:creationId xmlns:a16="http://schemas.microsoft.com/office/drawing/2014/main" id="{F80B88E9-D69A-AF2C-6B38-8E0039C51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264"/>
              <a:ext cx="480" cy="43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9466" name="Line 7">
              <a:extLst>
                <a:ext uri="{FF2B5EF4-FFF2-40B4-BE49-F238E27FC236}">
                  <a16:creationId xmlns:a16="http://schemas.microsoft.com/office/drawing/2014/main" id="{3BCF3CD7-C4F5-611E-883E-4828E7BB41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4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Line 8">
              <a:extLst>
                <a:ext uri="{FF2B5EF4-FFF2-40B4-BE49-F238E27FC236}">
                  <a16:creationId xmlns:a16="http://schemas.microsoft.com/office/drawing/2014/main" id="{C2DA53EC-041C-390B-AE24-550A7E0DC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8" y="34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Line 9">
              <a:extLst>
                <a:ext uri="{FF2B5EF4-FFF2-40B4-BE49-F238E27FC236}">
                  <a16:creationId xmlns:a16="http://schemas.microsoft.com/office/drawing/2014/main" id="{FDC13835-D603-6C7F-0FBD-EB9AD14D95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4" y="33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Text Box 10">
              <a:extLst>
                <a:ext uri="{FF2B5EF4-FFF2-40B4-BE49-F238E27FC236}">
                  <a16:creationId xmlns:a16="http://schemas.microsoft.com/office/drawing/2014/main" id="{C91562A7-732A-A87A-ED1F-A835215DB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8" y="333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L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9470" name="Text Box 11">
              <a:extLst>
                <a:ext uri="{FF2B5EF4-FFF2-40B4-BE49-F238E27FC236}">
                  <a16:creationId xmlns:a16="http://schemas.microsoft.com/office/drawing/2014/main" id="{05BCF9C7-64AC-36B7-E9D9-033938C8A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336"/>
              <a:ext cx="4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x</a:t>
              </a:r>
              <a:r>
                <a:rPr lang="en-US" altLang="en-US" sz="2400">
                  <a:latin typeface="Times New Roman" panose="02020603050405020304" pitchFamily="18" charset="0"/>
                </a:rPr>
                <a:t>[</a:t>
              </a:r>
              <a:r>
                <a:rPr lang="en-US" altLang="en-US" sz="2400" i="1">
                  <a:latin typeface="Times New Roman" panose="02020603050405020304" pitchFamily="18" charset="0"/>
                </a:rPr>
                <a:t>n</a:t>
              </a:r>
              <a:r>
                <a:rPr lang="en-US" altLang="en-US" sz="2400">
                  <a:latin typeface="Times New Roman" panose="02020603050405020304" pitchFamily="18" charset="0"/>
                </a:rPr>
                <a:t>]</a:t>
              </a:r>
            </a:p>
          </p:txBody>
        </p:sp>
        <p:graphicFrame>
          <p:nvGraphicFramePr>
            <p:cNvPr id="19471" name="Object 13">
              <a:extLst>
                <a:ext uri="{FF2B5EF4-FFF2-40B4-BE49-F238E27FC236}">
                  <a16:creationId xmlns:a16="http://schemas.microsoft.com/office/drawing/2014/main" id="{E40C9C12-F115-4AD6-8440-609C805E0C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23" y="3312"/>
            <a:ext cx="464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5" imgW="736600" imgH="482600" progId="Equation.3">
                    <p:embed/>
                  </p:oleObj>
                </mc:Choice>
                <mc:Fallback>
                  <p:oleObj name="Equation" r:id="rId5" imgW="736600" imgH="482600" progId="Equation.3">
                    <p:embed/>
                    <p:pic>
                      <p:nvPicPr>
                        <p:cNvPr id="19471" name="Object 13">
                          <a:extLst>
                            <a:ext uri="{FF2B5EF4-FFF2-40B4-BE49-F238E27FC236}">
                              <a16:creationId xmlns:a16="http://schemas.microsoft.com/office/drawing/2014/main" id="{E40C9C12-F115-4AD6-8440-609C805E0C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3" y="3312"/>
                          <a:ext cx="464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62" name="Rectangle 6">
            <a:extLst>
              <a:ext uri="{FF2B5EF4-FFF2-40B4-BE49-F238E27FC236}">
                <a16:creationId xmlns:a16="http://schemas.microsoft.com/office/drawing/2014/main" id="{4D569AF1-54FF-C9F9-2ED6-063B2AE51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181600"/>
            <a:ext cx="762000" cy="76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63" name="Rectangle 13">
            <a:extLst>
              <a:ext uri="{FF2B5EF4-FFF2-40B4-BE49-F238E27FC236}">
                <a16:creationId xmlns:a16="http://schemas.microsoft.com/office/drawing/2014/main" id="{FEC995B8-CD06-ABAA-A71C-C58F08791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334000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h</a:t>
            </a:r>
            <a:r>
              <a:rPr lang="en-US" altLang="en-US" sz="24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(k)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64" name="Line 7">
            <a:extLst>
              <a:ext uri="{FF2B5EF4-FFF2-40B4-BE49-F238E27FC236}">
                <a16:creationId xmlns:a16="http://schemas.microsoft.com/office/drawing/2014/main" id="{F64C3797-8FA9-7882-415B-BC7C957154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5562600"/>
            <a:ext cx="882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CB729EAC-06EF-97B5-6020-510F584E0A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762000"/>
          </a:xfrm>
        </p:spPr>
        <p:txBody>
          <a:bodyPr/>
          <a:lstStyle/>
          <a:p>
            <a:pPr marL="342900" indent="-342900" eaLnBrk="1" hangingPunct="1"/>
            <a:r>
              <a:rPr lang="en-US" altLang="en-US" sz="3600">
                <a:solidFill>
                  <a:srgbClr val="FF0000"/>
                </a:solidFill>
              </a:rPr>
              <a:t>Application of Multirate DSP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C3359748-0848-C8EB-6CF8-D1C7C53F6D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610600" cy="2895600"/>
          </a:xfrm>
        </p:spPr>
        <p:txBody>
          <a:bodyPr/>
          <a:lstStyle/>
          <a:p>
            <a:pPr marL="457200" indent="-457200" eaLnBrk="1" hangingPunct="1">
              <a:buFontTx/>
              <a:buAutoNum type="arabicParenR"/>
            </a:pPr>
            <a:r>
              <a:rPr lang="en-US" altLang="en-US" sz="2400">
                <a:solidFill>
                  <a:srgbClr val="0000FF"/>
                </a:solidFill>
              </a:rPr>
              <a:t>High Quality Analog to Digital Conversion for Digital Audio.</a:t>
            </a:r>
          </a:p>
          <a:p>
            <a:pPr marL="457200" indent="-457200" eaLnBrk="1" hangingPunct="1">
              <a:buFontTx/>
              <a:buAutoNum type="arabicParenR"/>
            </a:pPr>
            <a:r>
              <a:rPr lang="en-US" altLang="en-US" sz="2400">
                <a:solidFill>
                  <a:srgbClr val="0000FF"/>
                </a:solidFill>
              </a:rPr>
              <a:t>Efficient Digital to Analog Conversion in Compact Hi-Fi Systems.</a:t>
            </a:r>
          </a:p>
          <a:p>
            <a:pPr marL="457200" indent="-457200" eaLnBrk="1" hangingPunct="1">
              <a:buFontTx/>
              <a:buAutoNum type="arabicParenR"/>
            </a:pPr>
            <a:r>
              <a:rPr lang="en-US" altLang="en-US" sz="2400">
                <a:solidFill>
                  <a:srgbClr val="0000FF"/>
                </a:solidFill>
              </a:rPr>
              <a:t>Applicationin the Acquisition of High Quality Data.</a:t>
            </a:r>
          </a:p>
          <a:p>
            <a:pPr marL="457200" indent="-457200" eaLnBrk="1" hangingPunct="1">
              <a:buFontTx/>
              <a:buAutoNum type="arabicParenR"/>
            </a:pPr>
            <a:r>
              <a:rPr lang="en-US" altLang="en-US" sz="2400">
                <a:solidFill>
                  <a:srgbClr val="0000FF"/>
                </a:solidFill>
              </a:rPr>
              <a:t>Multirate Narrowband Filtering.</a:t>
            </a:r>
          </a:p>
          <a:p>
            <a:pPr marL="457200" indent="-457200" eaLnBrk="1" hangingPunct="1">
              <a:buFontTx/>
              <a:buNone/>
            </a:pPr>
            <a:r>
              <a:rPr lang="en-US" altLang="en-US" sz="2400">
                <a:solidFill>
                  <a:srgbClr val="0000FF"/>
                </a:solidFill>
              </a:rPr>
              <a:t>       (Sharp transition between passband and stopbands)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EB2EDA0A-C79C-4975-9E32-F843F795B2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819400"/>
            <a:ext cx="7772400" cy="838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8800">
                <a:solidFill>
                  <a:srgbClr val="FF0000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2A14684-C51D-8461-B53A-E5F07DF298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Up-Sampler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356D697-A590-5865-8FF4-3F9079EAED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7620000" cy="4114800"/>
          </a:xfrm>
        </p:spPr>
        <p:txBody>
          <a:bodyPr/>
          <a:lstStyle/>
          <a:p>
            <a:pPr algn="just" eaLnBrk="1" hangingPunct="1"/>
            <a:r>
              <a:rPr lang="en-US" altLang="en-US">
                <a:solidFill>
                  <a:srgbClr val="FF0000"/>
                </a:solidFill>
              </a:rPr>
              <a:t>Up-sampling operation is implemented by inserting         equidistant zero-valued samples between two consecutive samples of</a:t>
            </a:r>
            <a:r>
              <a:rPr lang="en-US" altLang="en-US"/>
              <a:t> </a:t>
            </a:r>
            <a:r>
              <a:rPr lang="en-US" altLang="en-US" i="1">
                <a:solidFill>
                  <a:srgbClr val="FF0000"/>
                </a:solidFill>
              </a:rPr>
              <a:t>x</a:t>
            </a:r>
            <a:r>
              <a:rPr lang="en-US" altLang="en-US">
                <a:solidFill>
                  <a:srgbClr val="FF0000"/>
                </a:solidFill>
              </a:rPr>
              <a:t>[</a:t>
            </a:r>
            <a:r>
              <a:rPr lang="en-US" altLang="en-US" i="1">
                <a:solidFill>
                  <a:srgbClr val="FF0000"/>
                </a:solidFill>
              </a:rPr>
              <a:t>n</a:t>
            </a:r>
            <a:r>
              <a:rPr lang="en-US" altLang="en-US">
                <a:solidFill>
                  <a:srgbClr val="FF0000"/>
                </a:solidFill>
              </a:rPr>
              <a:t>] </a:t>
            </a:r>
          </a:p>
          <a:p>
            <a:pPr eaLnBrk="1" hangingPunct="1"/>
            <a:r>
              <a:rPr lang="en-US" altLang="en-US">
                <a:solidFill>
                  <a:schemeClr val="hlink"/>
                </a:solidFill>
              </a:rPr>
              <a:t>Input-output relation</a:t>
            </a:r>
            <a:endParaRPr lang="en-US" altLang="en-US"/>
          </a:p>
        </p:txBody>
      </p:sp>
      <p:graphicFrame>
        <p:nvGraphicFramePr>
          <p:cNvPr id="20484" name="Object 5">
            <a:extLst>
              <a:ext uri="{FF2B5EF4-FFF2-40B4-BE49-F238E27FC236}">
                <a16:creationId xmlns:a16="http://schemas.microsoft.com/office/drawing/2014/main" id="{0E2B0CE4-02CB-58EF-2805-0F88D37667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2362200"/>
          <a:ext cx="914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3" imgW="761669" imgH="330057" progId="Equation.3">
                  <p:embed/>
                </p:oleObj>
              </mc:Choice>
              <mc:Fallback>
                <p:oleObj name="Equation" r:id="rId3" imgW="761669" imgH="330057" progId="Equation.3">
                  <p:embed/>
                  <p:pic>
                    <p:nvPicPr>
                      <p:cNvPr id="20484" name="Object 5">
                        <a:extLst>
                          <a:ext uri="{FF2B5EF4-FFF2-40B4-BE49-F238E27FC236}">
                            <a16:creationId xmlns:a16="http://schemas.microsoft.com/office/drawing/2014/main" id="{0E2B0CE4-02CB-58EF-2805-0F88D37667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362200"/>
                        <a:ext cx="914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6">
            <a:extLst>
              <a:ext uri="{FF2B5EF4-FFF2-40B4-BE49-F238E27FC236}">
                <a16:creationId xmlns:a16="http://schemas.microsoft.com/office/drawing/2014/main" id="{DF6C2A7A-7EAC-8A40-CF25-36660F0E34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572000"/>
          <a:ext cx="6248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5" imgW="5969000" imgH="965200" progId="Equation.3">
                  <p:embed/>
                </p:oleObj>
              </mc:Choice>
              <mc:Fallback>
                <p:oleObj name="Equation" r:id="rId5" imgW="5969000" imgH="965200" progId="Equation.3">
                  <p:embed/>
                  <p:pic>
                    <p:nvPicPr>
                      <p:cNvPr id="20485" name="Object 6">
                        <a:extLst>
                          <a:ext uri="{FF2B5EF4-FFF2-40B4-BE49-F238E27FC236}">
                            <a16:creationId xmlns:a16="http://schemas.microsoft.com/office/drawing/2014/main" id="{DF6C2A7A-7EAC-8A40-CF25-36660F0E34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572000"/>
                        <a:ext cx="62484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D2C5F54-B485-2CC2-6D31-FF43E7A2F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Up-Sampler</a:t>
            </a:r>
            <a:endParaRPr lang="en-US" dirty="0">
              <a:solidFill>
                <a:srgbClr val="FF9900"/>
              </a:solidFill>
            </a:endParaRPr>
          </a:p>
        </p:txBody>
      </p:sp>
      <p:pic>
        <p:nvPicPr>
          <p:cNvPr id="21507" name="Picture 6">
            <a:extLst>
              <a:ext uri="{FF2B5EF4-FFF2-40B4-BE49-F238E27FC236}">
                <a16:creationId xmlns:a16="http://schemas.microsoft.com/office/drawing/2014/main" id="{E08662FB-B26A-1311-C24F-E8D663BD0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65532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7">
            <a:extLst>
              <a:ext uri="{FF2B5EF4-FFF2-40B4-BE49-F238E27FC236}">
                <a16:creationId xmlns:a16="http://schemas.microsoft.com/office/drawing/2014/main" id="{34698B70-C60C-DCEB-4816-0477DC769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86200"/>
            <a:ext cx="6629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7">
            <a:extLst>
              <a:ext uri="{FF2B5EF4-FFF2-40B4-BE49-F238E27FC236}">
                <a16:creationId xmlns:a16="http://schemas.microsoft.com/office/drawing/2014/main" id="{A2742C77-D01B-3D14-6BBB-B87644A77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38200"/>
            <a:ext cx="800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Figure below shows the up-sampling by a factor of </a:t>
            </a:r>
            <a:r>
              <a:rPr lang="en-US" altLang="en-US" sz="2400">
                <a:latin typeface="Times New Roman" panose="02020603050405020304" pitchFamily="18" charset="0"/>
              </a:rPr>
              <a:t>3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 of a sinusoidal sequence with a frequency of </a:t>
            </a:r>
            <a:r>
              <a:rPr lang="en-US" altLang="en-US" sz="2400">
                <a:latin typeface="Times New Roman" panose="02020603050405020304" pitchFamily="18" charset="0"/>
              </a:rPr>
              <a:t>0.12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 Hz obtained.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1707</TotalTime>
  <Words>2450</Words>
  <Application>Microsoft Office PowerPoint</Application>
  <PresentationFormat>On-screen Show (4:3)</PresentationFormat>
  <Paragraphs>345</Paragraphs>
  <Slides>71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Multirate Digital Signal Processing</vt:lpstr>
      <vt:lpstr>Up-Sampler</vt:lpstr>
      <vt:lpstr>Up-Sampler</vt:lpstr>
      <vt:lpstr>Up-Sampler</vt:lpstr>
      <vt:lpstr>Up-Sampler</vt:lpstr>
      <vt:lpstr>Down-Sampler</vt:lpstr>
      <vt:lpstr>Down-Sampler</vt:lpstr>
      <vt:lpstr>Down-Sampler</vt:lpstr>
      <vt:lpstr>Basic Sampling Rate Alteration Devices</vt:lpstr>
      <vt:lpstr>Down-Sampler</vt:lpstr>
      <vt:lpstr>Up-Sampler</vt:lpstr>
      <vt:lpstr>Basic Sampling Rate Alteration Devices</vt:lpstr>
      <vt:lpstr>Basic Sampling Rate Alteration Devices</vt:lpstr>
      <vt:lpstr>Up-Sampler</vt:lpstr>
      <vt:lpstr>Spectrum of the Up-Sampler</vt:lpstr>
      <vt:lpstr>Cont…</vt:lpstr>
      <vt:lpstr>Cont…</vt:lpstr>
      <vt:lpstr>Up-Sampler</vt:lpstr>
      <vt:lpstr>Up-Sampler</vt:lpstr>
      <vt:lpstr>Up-Sampler</vt:lpstr>
      <vt:lpstr>Spectrum of the Down-Sampler</vt:lpstr>
      <vt:lpstr>Cont…</vt:lpstr>
      <vt:lpstr>Cont…</vt:lpstr>
      <vt:lpstr>Cont…</vt:lpstr>
      <vt:lpstr>Spectrum of the Down-Sampler</vt:lpstr>
      <vt:lpstr>Aliasing Effect in Down-Sampler</vt:lpstr>
      <vt:lpstr>Cont…</vt:lpstr>
      <vt:lpstr>Cont…</vt:lpstr>
      <vt:lpstr>Down-Sampler</vt:lpstr>
      <vt:lpstr>Original and Downsampled Spectrum</vt:lpstr>
      <vt:lpstr>Down-Sampler</vt:lpstr>
      <vt:lpstr>Down-Sampler</vt:lpstr>
      <vt:lpstr>Cascade Equivalences</vt:lpstr>
      <vt:lpstr>Cascade Equivalences</vt:lpstr>
      <vt:lpstr>Cascade Equivalences</vt:lpstr>
      <vt:lpstr>Cascade Equivalences</vt:lpstr>
      <vt:lpstr>Filters in Sampling Rate Alteration Systems</vt:lpstr>
      <vt:lpstr>Signal Flow Graph</vt:lpstr>
      <vt:lpstr>Block Diagram</vt:lpstr>
      <vt:lpstr>Filters in Sampling Rate Alteration Systems</vt:lpstr>
      <vt:lpstr>Filter Specifications</vt:lpstr>
      <vt:lpstr>Filter Specifications</vt:lpstr>
      <vt:lpstr>Interpolation Filter Specifications </vt:lpstr>
      <vt:lpstr>Interpolation Filter Specifications</vt:lpstr>
      <vt:lpstr>Interpolation Filter Specifications</vt:lpstr>
      <vt:lpstr>Interpolation Filter Specifications</vt:lpstr>
      <vt:lpstr>Interpolation Filter Specifications</vt:lpstr>
      <vt:lpstr>Decimation Filter Specifications</vt:lpstr>
      <vt:lpstr>Filter Design Methods</vt:lpstr>
      <vt:lpstr>Filters for Fractional Sampling Rate Alteration</vt:lpstr>
      <vt:lpstr>Filters for Fractional Sampling Rate Alteration</vt:lpstr>
      <vt:lpstr>Filters for Fractional Sampling Rate Alteration</vt:lpstr>
      <vt:lpstr>Computational Requirements</vt:lpstr>
      <vt:lpstr>Computational Requirements</vt:lpstr>
      <vt:lpstr>Computational Requirements</vt:lpstr>
      <vt:lpstr>Computational Requirements</vt:lpstr>
      <vt:lpstr>Computational Requirements</vt:lpstr>
      <vt:lpstr>Computational Requirements</vt:lpstr>
      <vt:lpstr>Computational Requirements</vt:lpstr>
      <vt:lpstr>Filter Bank</vt:lpstr>
      <vt:lpstr>1) Analysis Filter Bank</vt:lpstr>
      <vt:lpstr>2) Synthesis Filter Bank</vt:lpstr>
      <vt:lpstr>3) Sub-Band Coding Filter Bank</vt:lpstr>
      <vt:lpstr>4) Quadrature Mirror Filter Bank</vt:lpstr>
      <vt:lpstr>Application of Multirate DSP</vt:lpstr>
      <vt:lpstr>Thank You</vt:lpstr>
    </vt:vector>
  </TitlesOfParts>
  <Company>UCSB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Multirate Digital Signal Processing</dc:title>
  <dc:creator>IPLAB</dc:creator>
  <cp:lastModifiedBy>Rahul Karthik</cp:lastModifiedBy>
  <cp:revision>335</cp:revision>
  <dcterms:created xsi:type="dcterms:W3CDTF">2000-12-21T03:02:22Z</dcterms:created>
  <dcterms:modified xsi:type="dcterms:W3CDTF">2023-07-28T01:59:40Z</dcterms:modified>
</cp:coreProperties>
</file>