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4610100" cy="3467100"/>
  <p:notesSz cx="46101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57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77AFB-D8F4-42F2-B3DC-2137DBCE0E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60350"/>
            <a:ext cx="1730375" cy="1300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6238"/>
            <a:ext cx="3689350" cy="1560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92475"/>
            <a:ext cx="1997075" cy="174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92475"/>
            <a:ext cx="1997075" cy="174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33EF5-ED3A-4AF0-B68C-1507B999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33EF5-ED3A-4AF0-B68C-1507B999F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8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8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3.png" /><Relationship Id="rId5" Type="http://schemas.openxmlformats.org/officeDocument/2006/relationships/image" Target="../media/image12.png" /><Relationship Id="rId10" Type="http://schemas.openxmlformats.org/officeDocument/2006/relationships/image" Target="../media/image17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0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9.png" /><Relationship Id="rId4" Type="http://schemas.openxmlformats.org/officeDocument/2006/relationships/image" Target="../media/image2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4.png" /><Relationship Id="rId5" Type="http://schemas.openxmlformats.org/officeDocument/2006/relationships/image" Target="../media/image33.png" /><Relationship Id="rId4" Type="http://schemas.openxmlformats.org/officeDocument/2006/relationships/image" Target="../media/image32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56809" y="1259192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344" y="1309992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10" y="881999"/>
            <a:ext cx="50800" cy="3898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20310" y="945500"/>
            <a:ext cx="50800" cy="3263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743" y="888562"/>
            <a:ext cx="4432566" cy="434129"/>
          </a:xfrm>
          <a:custGeom>
            <a:avLst/>
            <a:gdLst/>
            <a:ahLst/>
            <a:cxnLst/>
            <a:rect l="l" t="t" r="r" b="b"/>
            <a:pathLst>
              <a:path w="4432566" h="434129">
                <a:moveTo>
                  <a:pt x="0" y="383329"/>
                </a:moveTo>
                <a:lnTo>
                  <a:pt x="16636" y="420843"/>
                </a:lnTo>
                <a:lnTo>
                  <a:pt x="50800" y="434129"/>
                </a:lnTo>
                <a:lnTo>
                  <a:pt x="4381765" y="434129"/>
                </a:lnTo>
                <a:lnTo>
                  <a:pt x="4419279" y="417493"/>
                </a:lnTo>
                <a:lnTo>
                  <a:pt x="4432566" y="383329"/>
                </a:lnTo>
                <a:lnTo>
                  <a:pt x="4432566" y="0"/>
                </a:lnTo>
                <a:lnTo>
                  <a:pt x="0" y="0"/>
                </a:lnTo>
                <a:lnTo>
                  <a:pt x="0" y="3833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310" y="932800"/>
            <a:ext cx="0" cy="358142"/>
          </a:xfrm>
          <a:custGeom>
            <a:avLst/>
            <a:gdLst/>
            <a:ahLst/>
            <a:cxnLst/>
            <a:rect l="l" t="t" r="r" b="b"/>
            <a:pathLst>
              <a:path h="358142">
                <a:moveTo>
                  <a:pt x="0" y="35814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0310" y="9201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0310" y="9073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20310" y="8946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7510" y="992042"/>
            <a:ext cx="189991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>
                <a:solidFill>
                  <a:srgbClr val="CC0000"/>
                </a:solidFill>
                <a:latin typeface="Times New Roman"/>
                <a:cs typeface="Times New Roman"/>
              </a:rPr>
              <a:t>Digital</a:t>
            </a:r>
            <a:r>
              <a:rPr sz="1400" spc="8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CC0000"/>
                </a:solidFill>
                <a:latin typeface="Times New Roman"/>
                <a:cs typeface="Times New Roman"/>
              </a:rPr>
              <a:t>Signal</a:t>
            </a:r>
            <a:r>
              <a:rPr sz="1400" spc="5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CC0000"/>
                </a:solidFill>
                <a:latin typeface="Times New Roman"/>
                <a:cs typeface="Times New Roman"/>
              </a:rPr>
              <a:t>Pr</a:t>
            </a:r>
            <a:r>
              <a:rPr sz="1400" spc="39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1400" spc="0" dirty="0">
                <a:solidFill>
                  <a:srgbClr val="CC0000"/>
                </a:solidFill>
                <a:latin typeface="Times New Roman"/>
                <a:cs typeface="Times New Roman"/>
              </a:rPr>
              <a:t>cessing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0220" y="1566401"/>
            <a:ext cx="24998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spc="0" dirty="0">
                <a:latin typeface="Times New Roman"/>
                <a:cs typeface="Times New Roman"/>
              </a:rPr>
              <a:t>Dr.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1935" y="1566401"/>
            <a:ext cx="103647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lang="en-US" sz="1100" dirty="0">
                <a:latin typeface="Times New Roman"/>
                <a:cs typeface="Times New Roman"/>
              </a:rPr>
              <a:t>K. Mohanaprasad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6420" y="3341872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600" spc="-2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78634" y="744232"/>
            <a:ext cx="1402029" cy="0"/>
          </a:xfrm>
          <a:custGeom>
            <a:avLst/>
            <a:gdLst/>
            <a:ahLst/>
            <a:cxnLst/>
            <a:rect l="l" t="t" r="r" b="b"/>
            <a:pathLst>
              <a:path w="1402029">
                <a:moveTo>
                  <a:pt x="0" y="0"/>
                </a:moveTo>
                <a:lnTo>
                  <a:pt x="140202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32381" y="1111846"/>
            <a:ext cx="1548269" cy="0"/>
          </a:xfrm>
          <a:custGeom>
            <a:avLst/>
            <a:gdLst/>
            <a:ahLst/>
            <a:cxnLst/>
            <a:rect l="l" t="t" r="r" b="b"/>
            <a:pathLst>
              <a:path w="1548269">
                <a:moveTo>
                  <a:pt x="0" y="0"/>
                </a:moveTo>
                <a:lnTo>
                  <a:pt x="154826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5632" y="1446212"/>
            <a:ext cx="4263390" cy="720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3529" y="2451023"/>
            <a:ext cx="3631882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19440" y="19564"/>
            <a:ext cx="128001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Filter </a:t>
            </a:r>
            <a:r>
              <a:rPr sz="600" spc="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Realizations       </a:t>
            </a:r>
            <a:r>
              <a:rPr sz="600" spc="42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7A0000"/>
                </a:solidFill>
                <a:latin typeface="Times New Roman"/>
                <a:cs typeface="Times New Roman"/>
              </a:rPr>
              <a:t>Cascaded </a:t>
            </a:r>
            <a:r>
              <a:rPr sz="600" spc="75" dirty="0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sz="600" spc="-14" dirty="0">
                <a:solidFill>
                  <a:srgbClr val="7A0000"/>
                </a:solidFill>
                <a:latin typeface="Times New Roman"/>
                <a:cs typeface="Times New Roman"/>
              </a:rPr>
              <a:t>F</a:t>
            </a:r>
            <a:r>
              <a:rPr sz="600" spc="-19" dirty="0">
                <a:solidFill>
                  <a:srgbClr val="7A0000"/>
                </a:solidFill>
                <a:latin typeface="Times New Roman"/>
                <a:cs typeface="Times New Roman"/>
              </a:rPr>
              <a:t>o</a:t>
            </a:r>
            <a:r>
              <a:rPr sz="600" spc="0" dirty="0">
                <a:solidFill>
                  <a:srgbClr val="7A0000"/>
                </a:solidFill>
                <a:latin typeface="Times New Roman"/>
                <a:cs typeface="Times New Roman"/>
              </a:rPr>
              <a:t>rm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2" y="317167"/>
            <a:ext cx="53524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Example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2225" y="545969"/>
            <a:ext cx="952592" cy="186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650" spc="0" baseline="-2635" dirty="0">
                <a:latin typeface="Times New Roman"/>
                <a:cs typeface="Times New Roman"/>
              </a:rPr>
              <a:t>1</a:t>
            </a:r>
            <a:r>
              <a:rPr sz="1650" spc="-40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+</a:t>
            </a:r>
            <a:r>
              <a:rPr sz="1650" spc="-128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2z</a:t>
            </a:r>
            <a:r>
              <a:rPr sz="1650" spc="-179" baseline="-2635" dirty="0">
                <a:latin typeface="Times New Roman"/>
                <a:cs typeface="Times New Roman"/>
              </a:rPr>
              <a:t> </a:t>
            </a:r>
            <a:r>
              <a:rPr sz="1200" spc="0" baseline="25364" dirty="0">
                <a:latin typeface="Times New Roman"/>
                <a:cs typeface="Times New Roman"/>
              </a:rPr>
              <a:t>-1</a:t>
            </a:r>
            <a:r>
              <a:rPr sz="1200" spc="89" baseline="25364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+</a:t>
            </a:r>
            <a:r>
              <a:rPr sz="1650" spc="-128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z</a:t>
            </a:r>
            <a:r>
              <a:rPr sz="1650" spc="-179" baseline="-2635" dirty="0">
                <a:latin typeface="Times New Roman"/>
                <a:cs typeface="Times New Roman"/>
              </a:rPr>
              <a:t> </a:t>
            </a:r>
            <a:r>
              <a:rPr sz="1200" spc="0" baseline="25364" dirty="0">
                <a:latin typeface="Times New Roman"/>
                <a:cs typeface="Times New Roman"/>
              </a:rPr>
              <a:t>-2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6552" y="661947"/>
            <a:ext cx="48181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8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r>
              <a:rPr sz="1100" spc="8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5934" y="744978"/>
            <a:ext cx="1450000" cy="354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100" spc="0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-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0.75z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-1</a:t>
            </a:r>
            <a:r>
              <a:rPr sz="1200" spc="89" baseline="217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0.125z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-2</a:t>
            </a:r>
            <a:endParaRPr sz="800">
              <a:latin typeface="Times New Roman"/>
              <a:cs typeface="Times New Roman"/>
            </a:endParaRPr>
          </a:p>
          <a:p>
            <a:pPr marL="78117" marR="28932">
              <a:lnSpc>
                <a:spcPts val="1398"/>
              </a:lnSpc>
            </a:pPr>
            <a:r>
              <a:rPr sz="1100" spc="0" dirty="0">
                <a:latin typeface="Times New Roman"/>
                <a:cs typeface="Times New Roman"/>
              </a:rPr>
              <a:t>(1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8987" dirty="0">
                <a:latin typeface="Times New Roman"/>
                <a:cs typeface="Times New Roman"/>
              </a:rPr>
              <a:t>-</a:t>
            </a:r>
            <a:r>
              <a:rPr sz="1200" spc="50" baseline="28987" dirty="0">
                <a:latin typeface="Times New Roman"/>
                <a:cs typeface="Times New Roman"/>
              </a:rPr>
              <a:t>1</a:t>
            </a:r>
            <a:r>
              <a:rPr sz="1100" spc="0" dirty="0">
                <a:latin typeface="Times New Roman"/>
                <a:cs typeface="Times New Roman"/>
              </a:rPr>
              <a:t>)(1</a:t>
            </a:r>
            <a:r>
              <a:rPr sz="1100" spc="-2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8987" dirty="0">
                <a:latin typeface="Times New Roman"/>
                <a:cs typeface="Times New Roman"/>
              </a:rPr>
              <a:t>-</a:t>
            </a:r>
            <a:r>
              <a:rPr sz="1200" spc="50" baseline="28987" dirty="0">
                <a:latin typeface="Times New Roman"/>
                <a:cs typeface="Times New Roman"/>
              </a:rPr>
              <a:t>1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9722" y="840014"/>
            <a:ext cx="222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(6)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8264" y="1029561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9681" y="1112605"/>
            <a:ext cx="1602482" cy="21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100" spc="0" dirty="0">
                <a:latin typeface="Times New Roman"/>
                <a:cs typeface="Times New Roman"/>
              </a:rPr>
              <a:t>(1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-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</a:t>
            </a:r>
            <a:r>
              <a:rPr sz="1200" spc="50" baseline="21740" dirty="0">
                <a:latin typeface="Times New Roman"/>
                <a:cs typeface="Times New Roman"/>
              </a:rPr>
              <a:t>1</a:t>
            </a:r>
            <a:r>
              <a:rPr sz="1100" spc="0" dirty="0">
                <a:latin typeface="Times New Roman"/>
                <a:cs typeface="Times New Roman"/>
              </a:rPr>
              <a:t>)(1</a:t>
            </a:r>
            <a:r>
              <a:rPr sz="1100" spc="-2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-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0.25z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-1</a:t>
            </a:r>
            <a:r>
              <a:rPr sz="1200" spc="-150" baseline="217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6097" y="3341872"/>
            <a:ext cx="2538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10</a:t>
            </a:r>
            <a:r>
              <a:rPr sz="600" spc="-14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78634" y="604532"/>
            <a:ext cx="14020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832381" y="972146"/>
            <a:ext cx="154826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19440" y="19564"/>
            <a:ext cx="121075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Filter </a:t>
            </a:r>
            <a:r>
              <a:rPr sz="600" spc="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Realizations       </a:t>
            </a:r>
            <a:r>
              <a:rPr sz="600" spc="42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-14" dirty="0">
                <a:solidFill>
                  <a:srgbClr val="7A0000"/>
                </a:solidFill>
                <a:latin typeface="Times New Roman"/>
                <a:cs typeface="Times New Roman"/>
              </a:rPr>
              <a:t>Pa</a:t>
            </a:r>
            <a:r>
              <a:rPr sz="600" spc="0" dirty="0">
                <a:solidFill>
                  <a:srgbClr val="7A0000"/>
                </a:solidFill>
                <a:latin typeface="Times New Roman"/>
                <a:cs typeface="Times New Roman"/>
              </a:rPr>
              <a:t>rallel </a:t>
            </a:r>
            <a:r>
              <a:rPr sz="600" spc="46" dirty="0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sz="600" spc="-14" dirty="0">
                <a:solidFill>
                  <a:srgbClr val="7A0000"/>
                </a:solidFill>
                <a:latin typeface="Times New Roman"/>
                <a:cs typeface="Times New Roman"/>
              </a:rPr>
              <a:t>F</a:t>
            </a:r>
            <a:r>
              <a:rPr sz="600" spc="-19" dirty="0">
                <a:solidFill>
                  <a:srgbClr val="7A0000"/>
                </a:solidFill>
                <a:latin typeface="Times New Roman"/>
                <a:cs typeface="Times New Roman"/>
              </a:rPr>
              <a:t>o</a:t>
            </a:r>
            <a:r>
              <a:rPr sz="600" spc="0" dirty="0">
                <a:solidFill>
                  <a:srgbClr val="7A0000"/>
                </a:solidFill>
                <a:latin typeface="Times New Roman"/>
                <a:cs typeface="Times New Roman"/>
              </a:rPr>
              <a:t>rm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932" y="343088"/>
            <a:ext cx="3779016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8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ransfer</a:t>
            </a:r>
            <a:r>
              <a:rPr sz="1100" spc="16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function</a:t>
            </a:r>
            <a:r>
              <a:rPr sz="1100" spc="13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H</a:t>
            </a:r>
            <a:r>
              <a:rPr sz="1100" spc="-18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r>
              <a:rPr sz="1100" spc="1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can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fact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rized</a:t>
            </a:r>
            <a:r>
              <a:rPr sz="1100" spc="11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8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</a:t>
            </a:r>
            <a:r>
              <a:rPr sz="1100" spc="5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of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1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p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rtial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>
                <a:latin typeface="Times New Roman"/>
                <a:cs typeface="Times New Roman"/>
              </a:rPr>
              <a:t>fraction</a:t>
            </a:r>
            <a:r>
              <a:rPr sz="1100" spc="12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expansion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as</a:t>
            </a:r>
            <a:r>
              <a:rPr sz="1100" spc="11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sh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wn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el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w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9722" y="1266365"/>
            <a:ext cx="222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(7)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1476398"/>
            <a:ext cx="386117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Here</a:t>
            </a:r>
            <a:r>
              <a:rPr sz="1100" spc="4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also</a:t>
            </a:r>
            <a:r>
              <a:rPr sz="1100" spc="54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w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2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can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have</a:t>
            </a:r>
            <a:r>
              <a:rPr sz="1100" spc="6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direct</a:t>
            </a:r>
            <a:r>
              <a:rPr sz="1100" spc="13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</a:t>
            </a:r>
            <a:r>
              <a:rPr sz="1100" spc="5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</a:t>
            </a:r>
            <a:r>
              <a:rPr sz="1100" spc="13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and</a:t>
            </a:r>
            <a:r>
              <a:rPr sz="1100" spc="13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direct</a:t>
            </a:r>
            <a:r>
              <a:rPr sz="1100" spc="1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</a:t>
            </a:r>
            <a:r>
              <a:rPr sz="1100" spc="56" dirty="0">
                <a:latin typeface="Times New Roman"/>
                <a:cs typeface="Times New Roman"/>
              </a:rPr>
              <a:t> </a:t>
            </a:r>
            <a:r>
              <a:rPr sz="1100" spc="2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I</a:t>
            </a:r>
            <a:r>
              <a:rPr sz="1100" spc="1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realizations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6097" y="3341872"/>
            <a:ext cx="2538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11</a:t>
            </a:r>
            <a:r>
              <a:rPr sz="600" spc="-14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9516" y="872426"/>
            <a:ext cx="3043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326366" y="872426"/>
            <a:ext cx="22667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975940" y="872426"/>
            <a:ext cx="3712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399694" y="872426"/>
            <a:ext cx="1686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675981" y="849858"/>
            <a:ext cx="9247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820991" y="872426"/>
            <a:ext cx="5635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78634" y="711911"/>
            <a:ext cx="1402029" cy="0"/>
          </a:xfrm>
          <a:custGeom>
            <a:avLst/>
            <a:gdLst/>
            <a:ahLst/>
            <a:cxnLst/>
            <a:rect l="l" t="t" r="r" b="b"/>
            <a:pathLst>
              <a:path w="1402029">
                <a:moveTo>
                  <a:pt x="0" y="0"/>
                </a:moveTo>
                <a:lnTo>
                  <a:pt x="140202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73543" y="1345844"/>
            <a:ext cx="2891790" cy="1920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19440" y="19564"/>
            <a:ext cx="121075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Filter </a:t>
            </a:r>
            <a:r>
              <a:rPr sz="600" spc="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Realizations       </a:t>
            </a:r>
            <a:r>
              <a:rPr sz="600" spc="42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-14" dirty="0">
                <a:solidFill>
                  <a:srgbClr val="7A0000"/>
                </a:solidFill>
                <a:latin typeface="Times New Roman"/>
                <a:cs typeface="Times New Roman"/>
              </a:rPr>
              <a:t>Pa</a:t>
            </a:r>
            <a:r>
              <a:rPr sz="600" spc="0" dirty="0">
                <a:solidFill>
                  <a:srgbClr val="7A0000"/>
                </a:solidFill>
                <a:latin typeface="Times New Roman"/>
                <a:cs typeface="Times New Roman"/>
              </a:rPr>
              <a:t>rallel </a:t>
            </a:r>
            <a:r>
              <a:rPr sz="600" spc="46" dirty="0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sz="600" spc="-14" dirty="0">
                <a:solidFill>
                  <a:srgbClr val="7A0000"/>
                </a:solidFill>
                <a:latin typeface="Times New Roman"/>
                <a:cs typeface="Times New Roman"/>
              </a:rPr>
              <a:t>F</a:t>
            </a:r>
            <a:r>
              <a:rPr sz="600" spc="-19" dirty="0">
                <a:solidFill>
                  <a:srgbClr val="7A0000"/>
                </a:solidFill>
                <a:latin typeface="Times New Roman"/>
                <a:cs typeface="Times New Roman"/>
              </a:rPr>
              <a:t>o</a:t>
            </a:r>
            <a:r>
              <a:rPr sz="600" spc="0" dirty="0">
                <a:solidFill>
                  <a:srgbClr val="7A0000"/>
                </a:solidFill>
                <a:latin typeface="Times New Roman"/>
                <a:cs typeface="Times New Roman"/>
              </a:rPr>
              <a:t>rm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305267"/>
            <a:ext cx="53524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Example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2225" y="513648"/>
            <a:ext cx="952592" cy="186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650" spc="0" baseline="-2635" dirty="0">
                <a:latin typeface="Times New Roman"/>
                <a:cs typeface="Times New Roman"/>
              </a:rPr>
              <a:t>1</a:t>
            </a:r>
            <a:r>
              <a:rPr sz="1650" spc="-40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+</a:t>
            </a:r>
            <a:r>
              <a:rPr sz="1650" spc="-128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2z</a:t>
            </a:r>
            <a:r>
              <a:rPr sz="1650" spc="-179" baseline="-2635" dirty="0">
                <a:latin typeface="Times New Roman"/>
                <a:cs typeface="Times New Roman"/>
              </a:rPr>
              <a:t> </a:t>
            </a:r>
            <a:r>
              <a:rPr sz="1200" spc="0" baseline="25364" dirty="0">
                <a:latin typeface="Times New Roman"/>
                <a:cs typeface="Times New Roman"/>
              </a:rPr>
              <a:t>-1</a:t>
            </a:r>
            <a:r>
              <a:rPr sz="1200" spc="89" baseline="25364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+</a:t>
            </a:r>
            <a:r>
              <a:rPr sz="1650" spc="-128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z</a:t>
            </a:r>
            <a:r>
              <a:rPr sz="1650" spc="-179" baseline="-2635" dirty="0">
                <a:latin typeface="Times New Roman"/>
                <a:cs typeface="Times New Roman"/>
              </a:rPr>
              <a:t> </a:t>
            </a:r>
            <a:r>
              <a:rPr sz="1200" spc="0" baseline="25364" dirty="0">
                <a:latin typeface="Times New Roman"/>
                <a:cs typeface="Times New Roman"/>
              </a:rPr>
              <a:t>-2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6552" y="629625"/>
            <a:ext cx="48181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8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r>
              <a:rPr sz="1100" spc="8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5934" y="712657"/>
            <a:ext cx="1450000" cy="218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100" spc="0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-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0.75z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-1</a:t>
            </a:r>
            <a:r>
              <a:rPr sz="1200" spc="89" baseline="217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0.125z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9722" y="796148"/>
            <a:ext cx="222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(8)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2714" y="881262"/>
            <a:ext cx="943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75"/>
              </a:lnSpc>
              <a:spcBef>
                <a:spcPts val="43"/>
              </a:spcBef>
            </a:pPr>
            <a:r>
              <a:rPr sz="800" spc="0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5897" y="903514"/>
            <a:ext cx="1862307" cy="257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0"/>
              </a:lnSpc>
              <a:tabLst>
                <a:tab pos="1803400" algn="l"/>
              </a:tabLst>
            </a:pPr>
            <a:r>
              <a:rPr sz="1650" baseline="-7905" dirty="0">
                <a:latin typeface="Times New Roman"/>
                <a:cs typeface="Times New Roman"/>
              </a:rPr>
              <a:t>=</a:t>
            </a:r>
            <a:r>
              <a:rPr sz="1650" spc="29" baseline="-7905" dirty="0">
                <a:latin typeface="Times New Roman"/>
                <a:cs typeface="Times New Roman"/>
              </a:rPr>
              <a:t> </a:t>
            </a:r>
            <a:r>
              <a:rPr sz="1650" spc="0" baseline="-7905" dirty="0">
                <a:latin typeface="Times New Roman"/>
                <a:cs typeface="Times New Roman"/>
              </a:rPr>
              <a:t>8</a:t>
            </a:r>
            <a:r>
              <a:rPr sz="1650" spc="-34" baseline="-7905" dirty="0">
                <a:latin typeface="Times New Roman"/>
                <a:cs typeface="Times New Roman"/>
              </a:rPr>
              <a:t> </a:t>
            </a:r>
            <a:r>
              <a:rPr sz="1650" spc="0" baseline="-7905" dirty="0">
                <a:latin typeface="Times New Roman"/>
                <a:cs typeface="Times New Roman"/>
              </a:rPr>
              <a:t>+</a:t>
            </a:r>
            <a:r>
              <a:rPr sz="1650" spc="89" baseline="-7905" dirty="0">
                <a:latin typeface="Times New Roman"/>
                <a:cs typeface="Times New Roman"/>
              </a:rPr>
              <a:t> </a:t>
            </a:r>
            <a:r>
              <a:rPr sz="1650" u="sng" spc="0" baseline="31017" dirty="0">
                <a:latin typeface="Cambria"/>
                <a:cs typeface="Cambria"/>
              </a:rPr>
              <a:t>        </a:t>
            </a:r>
            <a:r>
              <a:rPr sz="1650" u="sng" spc="4" baseline="31017" dirty="0">
                <a:latin typeface="Cambria"/>
                <a:cs typeface="Cambria"/>
              </a:rPr>
              <a:t> </a:t>
            </a:r>
            <a:r>
              <a:rPr sz="1650" u="sng" spc="0" baseline="31017" dirty="0">
                <a:latin typeface="Cambria"/>
                <a:cs typeface="Cambria"/>
              </a:rPr>
              <a:t>-</a:t>
            </a:r>
            <a:r>
              <a:rPr sz="1650" u="sng" spc="0" baseline="31623" dirty="0">
                <a:latin typeface="Times New Roman"/>
                <a:cs typeface="Times New Roman"/>
              </a:rPr>
              <a:t>7</a:t>
            </a:r>
            <a:r>
              <a:rPr sz="1650" u="sng" spc="-19" baseline="31623" dirty="0">
                <a:latin typeface="Times New Roman"/>
                <a:cs typeface="Times New Roman"/>
              </a:rPr>
              <a:t> </a:t>
            </a:r>
            <a:r>
              <a:rPr sz="1650" u="sng" spc="0" baseline="31623" dirty="0">
                <a:latin typeface="Times New Roman"/>
                <a:cs typeface="Times New Roman"/>
              </a:rPr>
              <a:t>+</a:t>
            </a:r>
            <a:r>
              <a:rPr sz="1650" u="sng" spc="-19" baseline="31623" dirty="0">
                <a:latin typeface="Times New Roman"/>
                <a:cs typeface="Times New Roman"/>
              </a:rPr>
              <a:t> </a:t>
            </a:r>
            <a:r>
              <a:rPr sz="1650" u="sng" spc="0" baseline="31623" dirty="0">
                <a:latin typeface="Times New Roman"/>
                <a:cs typeface="Times New Roman"/>
              </a:rPr>
              <a:t>8z</a:t>
            </a:r>
            <a:r>
              <a:rPr sz="1650" spc="-179" baseline="31623" dirty="0">
                <a:latin typeface="Times New Roman"/>
                <a:cs typeface="Times New Roman"/>
              </a:rPr>
              <a:t> </a:t>
            </a:r>
            <a:r>
              <a:rPr sz="1200" u="sng" spc="0" baseline="72469" dirty="0">
                <a:latin typeface="Times New Roman"/>
                <a:cs typeface="Times New Roman"/>
              </a:rPr>
              <a:t>-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5934" y="1080284"/>
            <a:ext cx="1449998" cy="21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100" spc="0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-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0.75z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-1</a:t>
            </a:r>
            <a:r>
              <a:rPr sz="1200" spc="89" baseline="217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0.125z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6097" y="3341872"/>
            <a:ext cx="2538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12</a:t>
            </a:r>
            <a:r>
              <a:rPr sz="600" spc="-14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8634" y="572211"/>
            <a:ext cx="14020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35367" y="830452"/>
            <a:ext cx="44529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978634" y="880732"/>
            <a:ext cx="3851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99170" y="550379"/>
            <a:ext cx="1402029" cy="0"/>
          </a:xfrm>
          <a:custGeom>
            <a:avLst/>
            <a:gdLst/>
            <a:ahLst/>
            <a:cxnLst/>
            <a:rect l="l" t="t" r="r" b="b"/>
            <a:pathLst>
              <a:path w="1402029">
                <a:moveTo>
                  <a:pt x="0" y="0"/>
                </a:moveTo>
                <a:lnTo>
                  <a:pt x="140202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68741" y="1259738"/>
            <a:ext cx="631736" cy="0"/>
          </a:xfrm>
          <a:custGeom>
            <a:avLst/>
            <a:gdLst/>
            <a:ahLst/>
            <a:cxnLst/>
            <a:rect l="l" t="t" r="r" b="b"/>
            <a:pathLst>
              <a:path w="631736">
                <a:moveTo>
                  <a:pt x="0" y="0"/>
                </a:moveTo>
                <a:lnTo>
                  <a:pt x="63173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00185" y="1259738"/>
            <a:ext cx="701014" cy="0"/>
          </a:xfrm>
          <a:custGeom>
            <a:avLst/>
            <a:gdLst/>
            <a:ahLst/>
            <a:cxnLst/>
            <a:rect l="l" t="t" r="r" b="b"/>
            <a:pathLst>
              <a:path w="701014">
                <a:moveTo>
                  <a:pt x="0" y="0"/>
                </a:moveTo>
                <a:lnTo>
                  <a:pt x="70101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59344" y="1508480"/>
            <a:ext cx="1920240" cy="1808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19440" y="19564"/>
            <a:ext cx="121075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Filter </a:t>
            </a:r>
            <a:r>
              <a:rPr sz="600" spc="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Realizations       </a:t>
            </a:r>
            <a:r>
              <a:rPr sz="600" spc="42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-14" dirty="0">
                <a:solidFill>
                  <a:srgbClr val="7A0000"/>
                </a:solidFill>
                <a:latin typeface="Times New Roman"/>
                <a:cs typeface="Times New Roman"/>
              </a:rPr>
              <a:t>Pa</a:t>
            </a:r>
            <a:r>
              <a:rPr sz="600" spc="0" dirty="0">
                <a:solidFill>
                  <a:srgbClr val="7A0000"/>
                </a:solidFill>
                <a:latin typeface="Times New Roman"/>
                <a:cs typeface="Times New Roman"/>
              </a:rPr>
              <a:t>rallel </a:t>
            </a:r>
            <a:r>
              <a:rPr sz="600" spc="46" dirty="0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sz="600" spc="-14" dirty="0">
                <a:solidFill>
                  <a:srgbClr val="7A0000"/>
                </a:solidFill>
                <a:latin typeface="Times New Roman"/>
                <a:cs typeface="Times New Roman"/>
              </a:rPr>
              <a:t>F</a:t>
            </a:r>
            <a:r>
              <a:rPr sz="600" spc="-19" dirty="0">
                <a:solidFill>
                  <a:srgbClr val="7A0000"/>
                </a:solidFill>
                <a:latin typeface="Times New Roman"/>
                <a:cs typeface="Times New Roman"/>
              </a:rPr>
              <a:t>o</a:t>
            </a:r>
            <a:r>
              <a:rPr sz="600" spc="0" dirty="0">
                <a:solidFill>
                  <a:srgbClr val="7A0000"/>
                </a:solidFill>
                <a:latin typeface="Times New Roman"/>
                <a:cs typeface="Times New Roman"/>
              </a:rPr>
              <a:t>rm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932" y="154811"/>
            <a:ext cx="53524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Example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2774" y="352116"/>
            <a:ext cx="952580" cy="186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650" spc="0" baseline="-2635" dirty="0">
                <a:latin typeface="Times New Roman"/>
                <a:cs typeface="Times New Roman"/>
              </a:rPr>
              <a:t>1</a:t>
            </a:r>
            <a:r>
              <a:rPr sz="1650" spc="-40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+</a:t>
            </a:r>
            <a:r>
              <a:rPr sz="1650" spc="-128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2z</a:t>
            </a:r>
            <a:r>
              <a:rPr sz="1650" spc="-179" baseline="-2635" dirty="0">
                <a:latin typeface="Times New Roman"/>
                <a:cs typeface="Times New Roman"/>
              </a:rPr>
              <a:t> </a:t>
            </a:r>
            <a:r>
              <a:rPr sz="1200" spc="0" baseline="25364" dirty="0">
                <a:latin typeface="Times New Roman"/>
                <a:cs typeface="Times New Roman"/>
              </a:rPr>
              <a:t>-1</a:t>
            </a:r>
            <a:r>
              <a:rPr sz="1200" spc="89" baseline="25364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+</a:t>
            </a:r>
            <a:r>
              <a:rPr sz="1650" spc="-128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z</a:t>
            </a:r>
            <a:r>
              <a:rPr sz="1650" spc="-179" baseline="-2635" dirty="0">
                <a:latin typeface="Times New Roman"/>
                <a:cs typeface="Times New Roman"/>
              </a:rPr>
              <a:t> </a:t>
            </a:r>
            <a:r>
              <a:rPr sz="1200" spc="0" baseline="25364" dirty="0">
                <a:latin typeface="Times New Roman"/>
                <a:cs typeface="Times New Roman"/>
              </a:rPr>
              <a:t>-2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7101" y="468094"/>
            <a:ext cx="48181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8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r>
              <a:rPr sz="1100" spc="8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6470" y="551125"/>
            <a:ext cx="1450000" cy="218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100" spc="0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-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0.75z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-1</a:t>
            </a:r>
            <a:r>
              <a:rPr sz="1200" spc="89" baseline="217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0.125z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3250" y="719731"/>
            <a:ext cx="943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75"/>
              </a:lnSpc>
              <a:spcBef>
                <a:spcPts val="43"/>
              </a:spcBef>
            </a:pPr>
            <a:r>
              <a:rPr sz="800" spc="0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6445" y="741982"/>
            <a:ext cx="1862294" cy="257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0"/>
              </a:lnSpc>
              <a:tabLst>
                <a:tab pos="1803400" algn="l"/>
              </a:tabLst>
            </a:pPr>
            <a:r>
              <a:rPr sz="1650" baseline="-7905" dirty="0">
                <a:latin typeface="Times New Roman"/>
                <a:cs typeface="Times New Roman"/>
              </a:rPr>
              <a:t>=</a:t>
            </a:r>
            <a:r>
              <a:rPr sz="1650" spc="29" baseline="-7905" dirty="0">
                <a:latin typeface="Times New Roman"/>
                <a:cs typeface="Times New Roman"/>
              </a:rPr>
              <a:t> </a:t>
            </a:r>
            <a:r>
              <a:rPr sz="1650" spc="0" baseline="-7905" dirty="0">
                <a:latin typeface="Times New Roman"/>
                <a:cs typeface="Times New Roman"/>
              </a:rPr>
              <a:t>8</a:t>
            </a:r>
            <a:r>
              <a:rPr sz="1650" spc="-34" baseline="-7905" dirty="0">
                <a:latin typeface="Times New Roman"/>
                <a:cs typeface="Times New Roman"/>
              </a:rPr>
              <a:t> </a:t>
            </a:r>
            <a:r>
              <a:rPr sz="1650" spc="0" baseline="-7905" dirty="0">
                <a:latin typeface="Times New Roman"/>
                <a:cs typeface="Times New Roman"/>
              </a:rPr>
              <a:t>+</a:t>
            </a:r>
            <a:r>
              <a:rPr sz="1650" spc="89" baseline="-7905" dirty="0">
                <a:latin typeface="Times New Roman"/>
                <a:cs typeface="Times New Roman"/>
              </a:rPr>
              <a:t> </a:t>
            </a:r>
            <a:r>
              <a:rPr sz="1650" u="sng" spc="0" baseline="31017" dirty="0">
                <a:latin typeface="Cambria"/>
                <a:cs typeface="Cambria"/>
              </a:rPr>
              <a:t>        </a:t>
            </a:r>
            <a:r>
              <a:rPr sz="1650" u="sng" spc="4" baseline="31017" dirty="0">
                <a:latin typeface="Cambria"/>
                <a:cs typeface="Cambria"/>
              </a:rPr>
              <a:t> </a:t>
            </a:r>
            <a:r>
              <a:rPr sz="1650" u="sng" spc="0" baseline="31017" dirty="0">
                <a:latin typeface="Cambria"/>
                <a:cs typeface="Cambria"/>
              </a:rPr>
              <a:t>-</a:t>
            </a:r>
            <a:r>
              <a:rPr sz="1650" u="sng" spc="0" baseline="31623" dirty="0">
                <a:latin typeface="Times New Roman"/>
                <a:cs typeface="Times New Roman"/>
              </a:rPr>
              <a:t>7</a:t>
            </a:r>
            <a:r>
              <a:rPr sz="1650" u="sng" spc="-19" baseline="31623" dirty="0">
                <a:latin typeface="Times New Roman"/>
                <a:cs typeface="Times New Roman"/>
              </a:rPr>
              <a:t> </a:t>
            </a:r>
            <a:r>
              <a:rPr sz="1650" u="sng" spc="0" baseline="31623" dirty="0">
                <a:latin typeface="Times New Roman"/>
                <a:cs typeface="Times New Roman"/>
              </a:rPr>
              <a:t>+</a:t>
            </a:r>
            <a:r>
              <a:rPr sz="1650" u="sng" spc="-19" baseline="31623" dirty="0">
                <a:latin typeface="Times New Roman"/>
                <a:cs typeface="Times New Roman"/>
              </a:rPr>
              <a:t> </a:t>
            </a:r>
            <a:r>
              <a:rPr sz="1650" u="sng" spc="0" baseline="31623" dirty="0">
                <a:latin typeface="Times New Roman"/>
                <a:cs typeface="Times New Roman"/>
              </a:rPr>
              <a:t>8z</a:t>
            </a:r>
            <a:r>
              <a:rPr sz="1650" spc="-179" baseline="31623" dirty="0">
                <a:latin typeface="Times New Roman"/>
                <a:cs typeface="Times New Roman"/>
              </a:rPr>
              <a:t> </a:t>
            </a:r>
            <a:r>
              <a:rPr sz="1200" u="sng" spc="0" baseline="72469" dirty="0">
                <a:latin typeface="Times New Roman"/>
                <a:cs typeface="Times New Roman"/>
              </a:rPr>
              <a:t>-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9722" y="805482"/>
            <a:ext cx="222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(9)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6470" y="918752"/>
            <a:ext cx="1449998" cy="21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100" spc="0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-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0.75z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-1</a:t>
            </a:r>
            <a:r>
              <a:rPr sz="1200" spc="89" baseline="217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0.125z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2637" y="1083727"/>
            <a:ext cx="18472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18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8713" y="1083727"/>
            <a:ext cx="18472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25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6016" y="1177453"/>
            <a:ext cx="40013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=</a:t>
            </a:r>
            <a:r>
              <a:rPr sz="1100" spc="-6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8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3751" y="1219784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30"/>
              </a:lnSpc>
              <a:spcBef>
                <a:spcPts val="41"/>
              </a:spcBef>
            </a:pPr>
            <a:r>
              <a:rPr sz="1650" spc="0" baseline="5169" dirty="0">
                <a:latin typeface="Cambria"/>
                <a:cs typeface="Cambria"/>
              </a:rPr>
              <a:t>-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6041" y="1260497"/>
            <a:ext cx="1580427" cy="21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100" spc="0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-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-1       </a:t>
            </a:r>
            <a:r>
              <a:rPr sz="1200" spc="19" baseline="217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-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0.25z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-1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6097" y="3341872"/>
            <a:ext cx="2538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r>
              <a:rPr sz="600" spc="-14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9170" y="410679"/>
            <a:ext cx="14020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955916" y="668921"/>
            <a:ext cx="44528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999170" y="719201"/>
            <a:ext cx="3851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868741" y="1120038"/>
            <a:ext cx="6317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700185" y="1120038"/>
            <a:ext cx="7010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140017"/>
            <a:ext cx="4608004" cy="316547"/>
          </a:xfrm>
          <a:custGeom>
            <a:avLst/>
            <a:gdLst/>
            <a:ahLst/>
            <a:cxnLst/>
            <a:rect l="l" t="t" r="r" b="b"/>
            <a:pathLst>
              <a:path w="4608004" h="316547">
                <a:moveTo>
                  <a:pt x="0" y="316547"/>
                </a:moveTo>
                <a:lnTo>
                  <a:pt x="4608004" y="316547"/>
                </a:lnTo>
                <a:lnTo>
                  <a:pt x="4608004" y="0"/>
                </a:lnTo>
                <a:lnTo>
                  <a:pt x="0" y="0"/>
                </a:lnTo>
                <a:lnTo>
                  <a:pt x="0" y="31654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300" y="241602"/>
            <a:ext cx="56157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solidFill>
                  <a:srgbClr val="CC0000"/>
                </a:solidFill>
                <a:latin typeface="Times New Roman"/>
                <a:cs typeface="Times New Roman"/>
              </a:rPr>
              <a:t>Contents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93" y="1339072"/>
            <a:ext cx="94331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75"/>
              </a:lnSpc>
              <a:spcBef>
                <a:spcPts val="43"/>
              </a:spcBef>
            </a:pPr>
            <a:r>
              <a:rPr sz="800" spc="0" dirty="0">
                <a:solidFill>
                  <a:srgbClr val="EAEAF7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023" y="1339456"/>
            <a:ext cx="910867" cy="41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969"/>
              </a:lnSpc>
              <a:spcBef>
                <a:spcPts val="48"/>
              </a:spcBef>
            </a:pPr>
            <a:r>
              <a:rPr sz="900" spc="0" dirty="0">
                <a:latin typeface="Times New Roman"/>
                <a:cs typeface="Times New Roman"/>
              </a:rPr>
              <a:t>Filter</a:t>
            </a:r>
            <a:r>
              <a:rPr sz="900" spc="143" dirty="0">
                <a:latin typeface="Times New Roman"/>
                <a:cs typeface="Times New Roman"/>
              </a:rPr>
              <a:t> </a:t>
            </a:r>
            <a:r>
              <a:rPr sz="900" spc="0" dirty="0">
                <a:latin typeface="Times New Roman"/>
                <a:cs typeface="Times New Roman"/>
              </a:rPr>
              <a:t>Realizations</a:t>
            </a:r>
            <a:endParaRPr sz="900">
              <a:latin typeface="Times New Roman"/>
              <a:cs typeface="Times New Roman"/>
            </a:endParaRPr>
          </a:p>
          <a:p>
            <a:pPr marL="104010" marR="13799" algn="ctr">
              <a:lnSpc>
                <a:spcPct val="95825"/>
              </a:lnSpc>
              <a:spcBef>
                <a:spcPts val="11"/>
              </a:spcBef>
            </a:pPr>
            <a:r>
              <a:rPr sz="900" spc="0" dirty="0">
                <a:latin typeface="Times New Roman"/>
                <a:cs typeface="Times New Roman"/>
              </a:rPr>
              <a:t>Cascaded </a:t>
            </a:r>
            <a:r>
              <a:rPr sz="900" spc="2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Fo</a:t>
            </a:r>
            <a:r>
              <a:rPr sz="900" spc="0" dirty="0">
                <a:latin typeface="Times New Roman"/>
                <a:cs typeface="Times New Roman"/>
              </a:rPr>
              <a:t>rm</a:t>
            </a:r>
            <a:endParaRPr sz="900">
              <a:latin typeface="Times New Roman"/>
              <a:cs typeface="Times New Roman"/>
            </a:endParaRPr>
          </a:p>
          <a:p>
            <a:pPr marL="105327" marR="115495" algn="ctr">
              <a:lnSpc>
                <a:spcPct val="95825"/>
              </a:lnSpc>
              <a:spcBef>
                <a:spcPts val="60"/>
              </a:spcBef>
            </a:pPr>
            <a:r>
              <a:rPr sz="900" spc="-25" dirty="0">
                <a:latin typeface="Times New Roman"/>
                <a:cs typeface="Times New Roman"/>
              </a:rPr>
              <a:t>Pa</a:t>
            </a:r>
            <a:r>
              <a:rPr sz="900" spc="0" dirty="0">
                <a:latin typeface="Times New Roman"/>
                <a:cs typeface="Times New Roman"/>
              </a:rPr>
              <a:t>rallel</a:t>
            </a:r>
            <a:r>
              <a:rPr sz="900" spc="172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Fo</a:t>
            </a:r>
            <a:r>
              <a:rPr sz="900" spc="0" dirty="0">
                <a:latin typeface="Times New Roman"/>
                <a:cs typeface="Times New Roman"/>
              </a:rPr>
              <a:t>rm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6420" y="3341872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2</a:t>
            </a:r>
            <a:r>
              <a:rPr sz="600" spc="-2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140017"/>
            <a:ext cx="4608004" cy="316547"/>
          </a:xfrm>
          <a:custGeom>
            <a:avLst/>
            <a:gdLst/>
            <a:ahLst/>
            <a:cxnLst/>
            <a:rect l="l" t="t" r="r" b="b"/>
            <a:pathLst>
              <a:path w="4608004" h="316547">
                <a:moveTo>
                  <a:pt x="0" y="316547"/>
                </a:moveTo>
                <a:lnTo>
                  <a:pt x="4608004" y="316547"/>
                </a:lnTo>
                <a:lnTo>
                  <a:pt x="4608004" y="0"/>
                </a:lnTo>
                <a:lnTo>
                  <a:pt x="0" y="0"/>
                </a:lnTo>
                <a:lnTo>
                  <a:pt x="0" y="31654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5632" y="1800529"/>
            <a:ext cx="4252912" cy="747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9440" y="19564"/>
            <a:ext cx="62933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Filter </a:t>
            </a:r>
            <a:r>
              <a:rPr sz="600" spc="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Realizations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241602"/>
            <a:ext cx="124144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solidFill>
                  <a:srgbClr val="CC0000"/>
                </a:solidFill>
                <a:latin typeface="Times New Roman"/>
                <a:cs typeface="Times New Roman"/>
              </a:rPr>
              <a:t>Realization</a:t>
            </a:r>
            <a:r>
              <a:rPr sz="1100" spc="4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100" spc="0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1100" spc="4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100" spc="0" dirty="0">
                <a:solidFill>
                  <a:srgbClr val="CC0000"/>
                </a:solidFill>
                <a:latin typeface="Times New Roman"/>
                <a:cs typeface="Times New Roman"/>
              </a:rPr>
              <a:t>Filters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514271"/>
            <a:ext cx="3874376" cy="1216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Digital</a:t>
            </a:r>
            <a:r>
              <a:rPr sz="1100" spc="5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filters</a:t>
            </a:r>
            <a:r>
              <a:rPr sz="1100" spc="3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can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</a:t>
            </a:r>
            <a:r>
              <a:rPr sz="1100" spc="-29" dirty="0">
                <a:latin typeface="Times New Roman"/>
                <a:cs typeface="Times New Roman"/>
              </a:rPr>
              <a:t>p</a:t>
            </a:r>
            <a:r>
              <a:rPr sz="1100" spc="0" dirty="0">
                <a:latin typeface="Times New Roman"/>
                <a:cs typeface="Times New Roman"/>
              </a:rPr>
              <a:t>resented</a:t>
            </a:r>
            <a:r>
              <a:rPr sz="1100" spc="182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5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constant </a:t>
            </a:r>
            <a:r>
              <a:rPr sz="1100" spc="3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c</a:t>
            </a:r>
            <a:r>
              <a:rPr sz="1100" spc="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effi</a:t>
            </a:r>
            <a:r>
              <a:rPr sz="1100" spc="4" dirty="0">
                <a:latin typeface="Times New Roman"/>
                <a:cs typeface="Times New Roman"/>
              </a:rPr>
              <a:t>c</a:t>
            </a:r>
            <a:r>
              <a:rPr sz="1100" spc="0" dirty="0">
                <a:latin typeface="Times New Roman"/>
                <a:cs typeface="Times New Roman"/>
              </a:rPr>
              <a:t>ient</a:t>
            </a:r>
            <a:r>
              <a:rPr sz="1100" spc="-3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difference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>
                <a:latin typeface="Times New Roman"/>
                <a:cs typeface="Times New Roman"/>
              </a:rPr>
              <a:t>equations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229"/>
              </a:spcBef>
            </a:pPr>
            <a:r>
              <a:rPr sz="1100" spc="0" dirty="0">
                <a:latin typeface="Times New Roman"/>
                <a:cs typeface="Times New Roman"/>
              </a:rPr>
              <a:t>Basic</a:t>
            </a:r>
            <a:r>
              <a:rPr sz="1100" spc="4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elem</a:t>
            </a:r>
            <a:r>
              <a:rPr sz="1100" spc="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nts</a:t>
            </a:r>
            <a:r>
              <a:rPr sz="1100" spc="89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</a:t>
            </a:r>
            <a:r>
              <a:rPr sz="1100" spc="8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</a:t>
            </a:r>
            <a:r>
              <a:rPr sz="1100" spc="29" dirty="0">
                <a:latin typeface="Times New Roman"/>
                <a:cs typeface="Times New Roman"/>
              </a:rPr>
              <a:t>p</a:t>
            </a:r>
            <a:r>
              <a:rPr sz="1100" spc="0" dirty="0">
                <a:latin typeface="Times New Roman"/>
                <a:cs typeface="Times New Roman"/>
              </a:rPr>
              <a:t>erations</a:t>
            </a:r>
            <a:r>
              <a:rPr sz="1100" spc="15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to</a:t>
            </a:r>
            <a:r>
              <a:rPr sz="1100" spc="16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relaize</a:t>
            </a:r>
            <a:r>
              <a:rPr sz="1100" spc="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1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filter</a:t>
            </a:r>
            <a:r>
              <a:rPr sz="1100" spc="47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re</a:t>
            </a:r>
            <a:endParaRPr sz="11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220"/>
              </a:spcBef>
            </a:pPr>
            <a:r>
              <a:rPr sz="1000" spc="0" dirty="0">
                <a:latin typeface="Times New Roman"/>
                <a:cs typeface="Times New Roman"/>
              </a:rPr>
              <a:t>Gain</a:t>
            </a:r>
            <a:r>
              <a:rPr sz="1000" spc="26" dirty="0">
                <a:latin typeface="Times New Roman"/>
                <a:cs typeface="Times New Roman"/>
              </a:rPr>
              <a:t> </a:t>
            </a:r>
            <a:r>
              <a:rPr sz="1000" spc="-29" dirty="0">
                <a:latin typeface="Times New Roman"/>
                <a:cs typeface="Times New Roman"/>
              </a:rPr>
              <a:t>o</a:t>
            </a:r>
            <a:r>
              <a:rPr sz="1000" spc="0" dirty="0">
                <a:latin typeface="Times New Roman"/>
                <a:cs typeface="Times New Roman"/>
              </a:rPr>
              <a:t>r</a:t>
            </a:r>
            <a:r>
              <a:rPr sz="1000" spc="86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sacling</a:t>
            </a:r>
            <a:endParaRPr sz="10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45"/>
              </a:spcBef>
            </a:pPr>
            <a:r>
              <a:rPr sz="1000" spc="0" dirty="0">
                <a:latin typeface="Times New Roman"/>
                <a:cs typeface="Times New Roman"/>
              </a:rPr>
              <a:t>Del</a:t>
            </a:r>
            <a:r>
              <a:rPr sz="1000" spc="-25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45"/>
              </a:spcBef>
            </a:pPr>
            <a:r>
              <a:rPr sz="1000" spc="0" dirty="0">
                <a:latin typeface="Times New Roman"/>
                <a:cs typeface="Times New Roman"/>
              </a:rPr>
              <a:t>Summer</a:t>
            </a:r>
            <a:r>
              <a:rPr sz="1000" spc="118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0" dirty="0">
                <a:latin typeface="Times New Roman"/>
                <a:cs typeface="Times New Roman"/>
              </a:rPr>
              <a:t>r</a:t>
            </a:r>
            <a:r>
              <a:rPr sz="1000" spc="81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adder</a:t>
            </a:r>
            <a:endParaRPr sz="10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409"/>
              </a:spcBef>
            </a:pPr>
            <a:r>
              <a:rPr sz="1100" spc="-29" dirty="0">
                <a:latin typeface="Times New Roman"/>
                <a:cs typeface="Times New Roman"/>
              </a:rPr>
              <a:t>F</a:t>
            </a:r>
            <a:r>
              <a:rPr sz="1100" spc="0" dirty="0">
                <a:latin typeface="Times New Roman"/>
                <a:cs typeface="Times New Roman"/>
              </a:rPr>
              <a:t>oll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wing</a:t>
            </a:r>
            <a:r>
              <a:rPr sz="1100" spc="-10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figure</a:t>
            </a:r>
            <a:r>
              <a:rPr sz="1100" spc="1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sh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ws</a:t>
            </a:r>
            <a:r>
              <a:rPr sz="1100" spc="1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8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ove</a:t>
            </a:r>
            <a:r>
              <a:rPr sz="1100" spc="6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elements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2679317"/>
            <a:ext cx="4051617" cy="54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Del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1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elements</a:t>
            </a:r>
            <a:r>
              <a:rPr sz="1100" spc="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cascade</a:t>
            </a:r>
            <a:r>
              <a:rPr sz="1100" spc="12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results</a:t>
            </a:r>
            <a:r>
              <a:rPr sz="1100" spc="11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an</a:t>
            </a:r>
            <a:r>
              <a:rPr sz="1100" spc="13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output </a:t>
            </a:r>
            <a:r>
              <a:rPr sz="1100" spc="1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del</a:t>
            </a:r>
            <a:r>
              <a:rPr sz="1100" spc="-29" dirty="0">
                <a:latin typeface="Times New Roman"/>
                <a:cs typeface="Times New Roman"/>
              </a:rPr>
              <a:t>ay</a:t>
            </a:r>
            <a:r>
              <a:rPr sz="1100" spc="0" dirty="0">
                <a:latin typeface="Times New Roman"/>
                <a:cs typeface="Times New Roman"/>
              </a:rPr>
              <a:t>ed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5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8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sum</a:t>
            </a:r>
            <a:r>
              <a:rPr sz="1100" spc="8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8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individual</a:t>
            </a:r>
            <a:r>
              <a:rPr sz="1100" spc="-8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del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ys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ts val="1398"/>
              </a:lnSpc>
              <a:spcBef>
                <a:spcPts val="265"/>
              </a:spcBef>
            </a:pP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5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</a:t>
            </a:r>
            <a:r>
              <a:rPr sz="1100" spc="29" dirty="0">
                <a:latin typeface="Times New Roman"/>
                <a:cs typeface="Times New Roman"/>
              </a:rPr>
              <a:t>p</a:t>
            </a:r>
            <a:r>
              <a:rPr sz="1100" spc="0" dirty="0">
                <a:latin typeface="Times New Roman"/>
                <a:cs typeface="Times New Roman"/>
              </a:rPr>
              <a:t>erational</a:t>
            </a:r>
            <a:r>
              <a:rPr sz="1100" spc="17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notation</a:t>
            </a:r>
            <a:r>
              <a:rPr sz="1100" spc="27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</a:t>
            </a:r>
            <a:r>
              <a:rPr sz="1100" spc="5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8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del</a:t>
            </a:r>
            <a:r>
              <a:rPr sz="1100" spc="-25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of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k</a:t>
            </a:r>
            <a:r>
              <a:rPr sz="1100" spc="6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unit</a:t>
            </a:r>
            <a:r>
              <a:rPr sz="1100" spc="14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is</a:t>
            </a:r>
            <a:r>
              <a:rPr sz="1100" spc="3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8987" dirty="0">
                <a:latin typeface="Times New Roman"/>
                <a:cs typeface="Times New Roman"/>
              </a:rPr>
              <a:t>−k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6420" y="3341872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3</a:t>
            </a:r>
            <a:r>
              <a:rPr sz="600" spc="-2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29393" y="1110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19440" y="1352551"/>
            <a:ext cx="1573228" cy="2090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9440" y="19564"/>
            <a:ext cx="62933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Filter </a:t>
            </a:r>
            <a:r>
              <a:rPr sz="600" spc="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Realizations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1" y="302042"/>
            <a:ext cx="3876736" cy="517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131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1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non</a:t>
            </a:r>
            <a:r>
              <a:rPr sz="1100" spc="10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recursive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filter</a:t>
            </a:r>
            <a:r>
              <a:rPr sz="1100" spc="4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decri</a:t>
            </a:r>
            <a:r>
              <a:rPr sz="1100" spc="34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ed</a:t>
            </a:r>
            <a:r>
              <a:rPr sz="1100" spc="62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 dirty="0">
              <a:latin typeface="Times New Roman"/>
              <a:cs typeface="Times New Roman"/>
            </a:endParaRPr>
          </a:p>
          <a:p>
            <a:pPr marL="650049">
              <a:lnSpc>
                <a:spcPts val="1346"/>
              </a:lnSpc>
              <a:spcBef>
                <a:spcPts val="555"/>
              </a:spcBef>
            </a:pP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[</a:t>
            </a:r>
            <a:r>
              <a:rPr sz="1100" spc="19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]</a:t>
            </a:r>
            <a:r>
              <a:rPr sz="1100" spc="-6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=</a:t>
            </a:r>
            <a:r>
              <a:rPr sz="1100" spc="-6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200" spc="0" baseline="-10870" dirty="0">
                <a:latin typeface="Times New Roman"/>
                <a:cs typeface="Times New Roman"/>
              </a:rPr>
              <a:t>0</a:t>
            </a:r>
            <a:r>
              <a:rPr sz="1200" spc="-150" baseline="-1087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x</a:t>
            </a:r>
            <a:r>
              <a:rPr sz="1100" spc="-17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[</a:t>
            </a:r>
            <a:r>
              <a:rPr sz="1100" spc="18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]</a:t>
            </a:r>
            <a:r>
              <a:rPr sz="1100" spc="-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200" spc="50" baseline="-10870" dirty="0">
                <a:latin typeface="Times New Roman"/>
                <a:cs typeface="Times New Roman"/>
              </a:rPr>
              <a:t>1</a:t>
            </a:r>
            <a:r>
              <a:rPr sz="1100" spc="0" dirty="0">
                <a:latin typeface="Times New Roman"/>
                <a:cs typeface="Times New Roman"/>
              </a:rPr>
              <a:t>x</a:t>
            </a:r>
            <a:r>
              <a:rPr sz="1100" spc="-17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[n</a:t>
            </a:r>
            <a:r>
              <a:rPr sz="1100" spc="-5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1]</a:t>
            </a:r>
            <a:r>
              <a:rPr sz="1100" spc="-9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...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200" spc="0" baseline="-14493" dirty="0">
                <a:latin typeface="Times New Roman"/>
                <a:cs typeface="Times New Roman"/>
              </a:rPr>
              <a:t>M</a:t>
            </a:r>
            <a:r>
              <a:rPr sz="1200" spc="-70" baseline="-1449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x</a:t>
            </a:r>
            <a:r>
              <a:rPr sz="1100" spc="-17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[n</a:t>
            </a:r>
            <a:r>
              <a:rPr sz="1100" spc="-5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 </a:t>
            </a:r>
            <a:r>
              <a:rPr lang="en-US" sz="1100" spc="0" dirty="0">
                <a:latin typeface="Cambria"/>
                <a:cs typeface="Cambria"/>
              </a:rPr>
              <a:t>M]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9667" y="542910"/>
            <a:ext cx="222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(1)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411" y="819150"/>
            <a:ext cx="4046924" cy="338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endParaRPr lang="en-US" sz="1100" spc="0" dirty="0">
              <a:latin typeface="Times New Roman"/>
              <a:cs typeface="Times New Roman"/>
            </a:endParaRPr>
          </a:p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can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realized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using</a:t>
            </a:r>
            <a:r>
              <a:rPr sz="1100" spc="4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1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feed-f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</a:t>
            </a:r>
            <a:r>
              <a:rPr sz="1100" spc="-29" dirty="0">
                <a:latin typeface="Times New Roman"/>
                <a:cs typeface="Times New Roman"/>
              </a:rPr>
              <a:t>wa</a:t>
            </a:r>
            <a:r>
              <a:rPr sz="1100" spc="0" dirty="0">
                <a:latin typeface="Times New Roman"/>
                <a:cs typeface="Times New Roman"/>
              </a:rPr>
              <a:t>rd structure 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with</a:t>
            </a:r>
            <a:r>
              <a:rPr sz="1100" spc="8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M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del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elements</a:t>
            </a:r>
            <a:endParaRPr sz="1100" dirty="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52"/>
              </a:spcBef>
            </a:pPr>
            <a:r>
              <a:rPr sz="1100" spc="0" dirty="0">
                <a:latin typeface="Times New Roman"/>
                <a:cs typeface="Times New Roman"/>
              </a:rPr>
              <a:t>Realization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of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1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non-recursive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digital</a:t>
            </a:r>
            <a:r>
              <a:rPr sz="1100" spc="6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filter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6420" y="3341872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4</a:t>
            </a:r>
            <a:r>
              <a:rPr sz="600" spc="-2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96" y="18255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21015" y="1600325"/>
            <a:ext cx="1643062" cy="1857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9440" y="19564"/>
            <a:ext cx="62933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Filter </a:t>
            </a:r>
            <a:r>
              <a:rPr sz="600" spc="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Realizations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314373"/>
            <a:ext cx="3831157" cy="1045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1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recursive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filter</a:t>
            </a:r>
            <a:r>
              <a:rPr sz="1100" spc="4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decri</a:t>
            </a:r>
            <a:r>
              <a:rPr sz="1100" spc="34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ed</a:t>
            </a:r>
            <a:r>
              <a:rPr sz="1100" spc="62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 dirty="0">
              <a:latin typeface="Times New Roman"/>
              <a:cs typeface="Times New Roman"/>
            </a:endParaRPr>
          </a:p>
          <a:p>
            <a:pPr marL="378561" marR="11396">
              <a:lnSpc>
                <a:spcPts val="1346"/>
              </a:lnSpc>
              <a:spcBef>
                <a:spcPts val="721"/>
              </a:spcBef>
            </a:pP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[</a:t>
            </a:r>
            <a:r>
              <a:rPr sz="1100" spc="19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]</a:t>
            </a:r>
            <a:r>
              <a:rPr sz="1100" spc="-6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=</a:t>
            </a:r>
            <a:r>
              <a:rPr sz="1100" spc="-6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200" spc="50" baseline="-10870" dirty="0">
                <a:latin typeface="Times New Roman"/>
                <a:cs typeface="Times New Roman"/>
              </a:rPr>
              <a:t>1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-15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[n</a:t>
            </a:r>
            <a:r>
              <a:rPr sz="1100" spc="-5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1]</a:t>
            </a:r>
            <a:r>
              <a:rPr sz="1100" spc="-9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200" spc="50" baseline="-10870" dirty="0">
                <a:latin typeface="Times New Roman"/>
                <a:cs typeface="Times New Roman"/>
              </a:rPr>
              <a:t>2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-15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[n</a:t>
            </a:r>
            <a:r>
              <a:rPr sz="1100" spc="-5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2]...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200" spc="0" baseline="-14493" dirty="0">
                <a:latin typeface="Times New Roman"/>
                <a:cs typeface="Times New Roman"/>
              </a:rPr>
              <a:t>N</a:t>
            </a:r>
            <a:r>
              <a:rPr sz="1200" spc="-84" baseline="-1449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-15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[n</a:t>
            </a:r>
            <a:r>
              <a:rPr sz="1100" spc="-5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-18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]</a:t>
            </a:r>
            <a:r>
              <a:rPr sz="1100" spc="-29" dirty="0"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  <a:p>
            <a:pPr marL="378561" marR="11396">
              <a:lnSpc>
                <a:spcPct val="95825"/>
              </a:lnSpc>
              <a:spcBef>
                <a:spcPts val="200"/>
              </a:spcBef>
            </a:pP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x</a:t>
            </a:r>
            <a:r>
              <a:rPr sz="1100" spc="-17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[</a:t>
            </a:r>
            <a:r>
              <a:rPr sz="1100" spc="19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]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663"/>
              </a:spcBef>
            </a:pPr>
            <a:r>
              <a:rPr sz="1100" spc="0" dirty="0">
                <a:latin typeface="Times New Roman"/>
                <a:cs typeface="Times New Roman"/>
              </a:rPr>
              <a:t>can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realized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using</a:t>
            </a:r>
            <a:r>
              <a:rPr sz="1100" spc="4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1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feedback</a:t>
            </a:r>
            <a:r>
              <a:rPr sz="1100" spc="9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structure 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as</a:t>
            </a:r>
            <a:r>
              <a:rPr sz="1100" spc="10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sh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wn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el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w,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which requires</a:t>
            </a:r>
            <a:r>
              <a:rPr sz="1100" spc="5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15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del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elements</a:t>
            </a:r>
            <a:endParaRPr sz="1100" dirty="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194"/>
              </a:spcBef>
            </a:pPr>
            <a:r>
              <a:rPr sz="1100" spc="0" dirty="0">
                <a:latin typeface="Times New Roman"/>
                <a:cs typeface="Times New Roman"/>
              </a:rPr>
              <a:t>Realization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of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1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non-recursive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digital</a:t>
            </a:r>
            <a:r>
              <a:rPr sz="1100" spc="6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filter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9731" y="576387"/>
            <a:ext cx="222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(2)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6420" y="3341872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5</a:t>
            </a:r>
            <a:r>
              <a:rPr sz="600" spc="-2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06677" y="1410576"/>
            <a:ext cx="2471737" cy="1976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19440" y="19564"/>
            <a:ext cx="62933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Filter </a:t>
            </a:r>
            <a:r>
              <a:rPr sz="600" spc="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Realizations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298803"/>
            <a:ext cx="345650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5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general</a:t>
            </a:r>
            <a:r>
              <a:rPr sz="1100" spc="6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</a:t>
            </a:r>
            <a:r>
              <a:rPr sz="1100" spc="5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of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differ</a:t>
            </a:r>
            <a:r>
              <a:rPr sz="1100" spc="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nce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equation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of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1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digital</a:t>
            </a:r>
            <a:r>
              <a:rPr sz="1100" spc="6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filter</a:t>
            </a:r>
            <a:r>
              <a:rPr sz="1100" spc="4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534147"/>
            <a:ext cx="4264199" cy="206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baseline="5270" dirty="0">
                <a:latin typeface="Times New Roman"/>
                <a:cs typeface="Times New Roman"/>
              </a:rPr>
              <a:t>y</a:t>
            </a:r>
            <a:r>
              <a:rPr sz="1650" spc="-154" baseline="5270" dirty="0">
                <a:latin typeface="Times New Roman"/>
                <a:cs typeface="Times New Roman"/>
              </a:rPr>
              <a:t> </a:t>
            </a:r>
            <a:r>
              <a:rPr sz="1650" spc="0" baseline="5270" dirty="0">
                <a:latin typeface="Times New Roman"/>
                <a:cs typeface="Times New Roman"/>
              </a:rPr>
              <a:t>[</a:t>
            </a:r>
            <a:r>
              <a:rPr sz="1650" spc="19" baseline="5270" dirty="0">
                <a:latin typeface="Times New Roman"/>
                <a:cs typeface="Times New Roman"/>
              </a:rPr>
              <a:t>n</a:t>
            </a:r>
            <a:r>
              <a:rPr sz="1650" spc="0" baseline="5270" dirty="0">
                <a:latin typeface="Times New Roman"/>
                <a:cs typeface="Times New Roman"/>
              </a:rPr>
              <a:t>]</a:t>
            </a:r>
            <a:r>
              <a:rPr sz="1650" spc="-68" baseline="5270" dirty="0">
                <a:latin typeface="Times New Roman"/>
                <a:cs typeface="Times New Roman"/>
              </a:rPr>
              <a:t> </a:t>
            </a:r>
            <a:r>
              <a:rPr sz="1650" spc="0" baseline="5270" dirty="0">
                <a:latin typeface="Times New Roman"/>
                <a:cs typeface="Times New Roman"/>
              </a:rPr>
              <a:t>=</a:t>
            </a:r>
            <a:r>
              <a:rPr sz="1650" spc="-68" baseline="5270" dirty="0">
                <a:latin typeface="Times New Roman"/>
                <a:cs typeface="Times New Roman"/>
              </a:rPr>
              <a:t> </a:t>
            </a:r>
            <a:r>
              <a:rPr sz="1650" spc="0" baseline="5169" dirty="0">
                <a:latin typeface="Cambria"/>
                <a:cs typeface="Cambria"/>
              </a:rPr>
              <a:t>−</a:t>
            </a:r>
            <a:r>
              <a:rPr sz="1650" spc="0" baseline="5270" dirty="0">
                <a:latin typeface="Times New Roman"/>
                <a:cs typeface="Times New Roman"/>
              </a:rPr>
              <a:t>A</a:t>
            </a:r>
            <a:r>
              <a:rPr sz="1200" spc="50" baseline="-3623" dirty="0">
                <a:latin typeface="Times New Roman"/>
                <a:cs typeface="Times New Roman"/>
              </a:rPr>
              <a:t>1</a:t>
            </a:r>
            <a:r>
              <a:rPr sz="1650" spc="0" baseline="5270" dirty="0">
                <a:latin typeface="Times New Roman"/>
                <a:cs typeface="Times New Roman"/>
              </a:rPr>
              <a:t>y</a:t>
            </a:r>
            <a:r>
              <a:rPr sz="1650" spc="-154" baseline="5270" dirty="0">
                <a:latin typeface="Times New Roman"/>
                <a:cs typeface="Times New Roman"/>
              </a:rPr>
              <a:t> </a:t>
            </a:r>
            <a:r>
              <a:rPr sz="1650" spc="0" baseline="5270" dirty="0">
                <a:latin typeface="Times New Roman"/>
                <a:cs typeface="Times New Roman"/>
              </a:rPr>
              <a:t>[</a:t>
            </a:r>
            <a:r>
              <a:rPr sz="1650" spc="19" baseline="5270" dirty="0">
                <a:latin typeface="Times New Roman"/>
                <a:cs typeface="Times New Roman"/>
              </a:rPr>
              <a:t>n</a:t>
            </a:r>
            <a:r>
              <a:rPr sz="1650" spc="0" baseline="5169" dirty="0">
                <a:latin typeface="Cambria"/>
                <a:cs typeface="Cambria"/>
              </a:rPr>
              <a:t>−</a:t>
            </a:r>
            <a:r>
              <a:rPr sz="1650" spc="0" baseline="5270" dirty="0">
                <a:latin typeface="Times New Roman"/>
                <a:cs typeface="Times New Roman"/>
              </a:rPr>
              <a:t>1]</a:t>
            </a:r>
            <a:r>
              <a:rPr sz="1650" spc="0" baseline="5169" dirty="0">
                <a:latin typeface="Cambria"/>
                <a:cs typeface="Cambria"/>
              </a:rPr>
              <a:t>−</a:t>
            </a:r>
            <a:r>
              <a:rPr sz="1650" spc="0" baseline="5270" dirty="0">
                <a:latin typeface="Times New Roman"/>
                <a:cs typeface="Times New Roman"/>
              </a:rPr>
              <a:t>A</a:t>
            </a:r>
            <a:r>
              <a:rPr sz="1200" spc="50" baseline="-3623" dirty="0">
                <a:latin typeface="Times New Roman"/>
                <a:cs typeface="Times New Roman"/>
              </a:rPr>
              <a:t>2</a:t>
            </a:r>
            <a:r>
              <a:rPr sz="1650" spc="0" baseline="5270" dirty="0">
                <a:latin typeface="Times New Roman"/>
                <a:cs typeface="Times New Roman"/>
              </a:rPr>
              <a:t>y</a:t>
            </a:r>
            <a:r>
              <a:rPr sz="1650" spc="-154" baseline="5270" dirty="0">
                <a:latin typeface="Times New Roman"/>
                <a:cs typeface="Times New Roman"/>
              </a:rPr>
              <a:t> </a:t>
            </a:r>
            <a:r>
              <a:rPr sz="1650" spc="0" baseline="5270" dirty="0">
                <a:latin typeface="Times New Roman"/>
                <a:cs typeface="Times New Roman"/>
              </a:rPr>
              <a:t>[</a:t>
            </a:r>
            <a:r>
              <a:rPr sz="1650" spc="19" baseline="5270" dirty="0">
                <a:latin typeface="Times New Roman"/>
                <a:cs typeface="Times New Roman"/>
              </a:rPr>
              <a:t>n</a:t>
            </a:r>
            <a:r>
              <a:rPr sz="1650" spc="0" baseline="5169" dirty="0">
                <a:latin typeface="Cambria"/>
                <a:cs typeface="Cambria"/>
              </a:rPr>
              <a:t>−</a:t>
            </a:r>
            <a:r>
              <a:rPr sz="1650" spc="0" baseline="5270" dirty="0">
                <a:latin typeface="Times New Roman"/>
                <a:cs typeface="Times New Roman"/>
              </a:rPr>
              <a:t>2]</a:t>
            </a:r>
            <a:r>
              <a:rPr sz="1650" spc="0" baseline="5169" dirty="0">
                <a:latin typeface="Cambria"/>
                <a:cs typeface="Cambria"/>
              </a:rPr>
              <a:t>−</a:t>
            </a:r>
            <a:r>
              <a:rPr sz="1650" spc="0" baseline="5270" dirty="0">
                <a:latin typeface="Times New Roman"/>
                <a:cs typeface="Times New Roman"/>
              </a:rPr>
              <a:t>..</a:t>
            </a:r>
            <a:r>
              <a:rPr sz="1650" spc="4" baseline="5270" dirty="0">
                <a:latin typeface="Times New Roman"/>
                <a:cs typeface="Times New Roman"/>
              </a:rPr>
              <a:t>.</a:t>
            </a:r>
            <a:r>
              <a:rPr sz="1650" spc="0" baseline="5169" dirty="0">
                <a:latin typeface="Cambria"/>
                <a:cs typeface="Cambria"/>
              </a:rPr>
              <a:t>−</a:t>
            </a:r>
            <a:r>
              <a:rPr sz="1650" spc="0" baseline="5270" dirty="0">
                <a:latin typeface="Times New Roman"/>
                <a:cs typeface="Times New Roman"/>
              </a:rPr>
              <a:t>A</a:t>
            </a:r>
            <a:r>
              <a:rPr sz="1200" spc="0" baseline="-3623" dirty="0">
                <a:latin typeface="Times New Roman"/>
                <a:cs typeface="Times New Roman"/>
              </a:rPr>
              <a:t>N</a:t>
            </a:r>
            <a:r>
              <a:rPr sz="1200" spc="-84" baseline="-3623" dirty="0">
                <a:latin typeface="Times New Roman"/>
                <a:cs typeface="Times New Roman"/>
              </a:rPr>
              <a:t> </a:t>
            </a:r>
            <a:r>
              <a:rPr sz="1650" spc="0" baseline="5270" dirty="0">
                <a:latin typeface="Times New Roman"/>
                <a:cs typeface="Times New Roman"/>
              </a:rPr>
              <a:t>y</a:t>
            </a:r>
            <a:r>
              <a:rPr sz="1650" spc="-154" baseline="5270" dirty="0">
                <a:latin typeface="Times New Roman"/>
                <a:cs typeface="Times New Roman"/>
              </a:rPr>
              <a:t> </a:t>
            </a:r>
            <a:r>
              <a:rPr sz="1650" spc="0" baseline="5270" dirty="0">
                <a:latin typeface="Times New Roman"/>
                <a:cs typeface="Times New Roman"/>
              </a:rPr>
              <a:t>[</a:t>
            </a:r>
            <a:r>
              <a:rPr sz="1650" spc="19" baseline="5270" dirty="0">
                <a:latin typeface="Times New Roman"/>
                <a:cs typeface="Times New Roman"/>
              </a:rPr>
              <a:t>n</a:t>
            </a:r>
            <a:r>
              <a:rPr sz="1650" spc="0" baseline="5169" dirty="0">
                <a:latin typeface="Cambria"/>
                <a:cs typeface="Cambria"/>
              </a:rPr>
              <a:t>−</a:t>
            </a:r>
            <a:r>
              <a:rPr sz="1650" spc="0" baseline="5270" dirty="0">
                <a:latin typeface="Times New Roman"/>
                <a:cs typeface="Times New Roman"/>
              </a:rPr>
              <a:t>N</a:t>
            </a:r>
            <a:r>
              <a:rPr sz="1650" spc="-184" baseline="5270" dirty="0">
                <a:latin typeface="Times New Roman"/>
                <a:cs typeface="Times New Roman"/>
              </a:rPr>
              <a:t> </a:t>
            </a:r>
            <a:r>
              <a:rPr sz="1650" spc="0" baseline="5270" dirty="0">
                <a:latin typeface="Times New Roman"/>
                <a:cs typeface="Times New Roman"/>
              </a:rPr>
              <a:t>]+B</a:t>
            </a:r>
            <a:r>
              <a:rPr sz="1200" spc="50" baseline="-3623" dirty="0">
                <a:latin typeface="Times New Roman"/>
                <a:cs typeface="Times New Roman"/>
              </a:rPr>
              <a:t>0</a:t>
            </a:r>
            <a:r>
              <a:rPr sz="1650" spc="0" baseline="5270" dirty="0">
                <a:latin typeface="Times New Roman"/>
                <a:cs typeface="Times New Roman"/>
              </a:rPr>
              <a:t>x</a:t>
            </a:r>
            <a:r>
              <a:rPr sz="1650" spc="-44" baseline="5270" dirty="0">
                <a:latin typeface="Times New Roman"/>
                <a:cs typeface="Times New Roman"/>
              </a:rPr>
              <a:t> </a:t>
            </a:r>
            <a:r>
              <a:rPr sz="1650" spc="0" baseline="5270" dirty="0">
                <a:latin typeface="Times New Roman"/>
                <a:cs typeface="Times New Roman"/>
              </a:rPr>
              <a:t>[</a:t>
            </a:r>
            <a:r>
              <a:rPr sz="1650" spc="19" baseline="5270" dirty="0">
                <a:latin typeface="Times New Roman"/>
                <a:cs typeface="Times New Roman"/>
              </a:rPr>
              <a:t>n</a:t>
            </a:r>
            <a:r>
              <a:rPr sz="1650" spc="0" baseline="5270" dirty="0">
                <a:latin typeface="Times New Roman"/>
                <a:cs typeface="Times New Roman"/>
              </a:rPr>
              <a:t>]+B</a:t>
            </a:r>
            <a:r>
              <a:rPr sz="1200" spc="50" baseline="-3623" dirty="0">
                <a:latin typeface="Times New Roman"/>
                <a:cs typeface="Times New Roman"/>
              </a:rPr>
              <a:t>1</a:t>
            </a:r>
            <a:r>
              <a:rPr sz="1650" spc="0" baseline="5270" dirty="0">
                <a:latin typeface="Times New Roman"/>
                <a:cs typeface="Times New Roman"/>
              </a:rPr>
              <a:t>x</a:t>
            </a:r>
            <a:r>
              <a:rPr sz="1650" spc="-175" baseline="5270" dirty="0">
                <a:latin typeface="Times New Roman"/>
                <a:cs typeface="Times New Roman"/>
              </a:rPr>
              <a:t> </a:t>
            </a:r>
            <a:r>
              <a:rPr sz="1650" spc="0" baseline="5270" dirty="0">
                <a:latin typeface="Times New Roman"/>
                <a:cs typeface="Times New Roman"/>
              </a:rPr>
              <a:t>[</a:t>
            </a:r>
            <a:r>
              <a:rPr sz="1650" spc="19" baseline="5270" dirty="0">
                <a:latin typeface="Times New Roman"/>
                <a:cs typeface="Times New Roman"/>
              </a:rPr>
              <a:t>n</a:t>
            </a:r>
            <a:r>
              <a:rPr sz="1650" spc="0" baseline="5169" dirty="0">
                <a:latin typeface="Cambria"/>
                <a:cs typeface="Cambria"/>
              </a:rPr>
              <a:t>−</a:t>
            </a:r>
            <a:r>
              <a:rPr sz="1650" spc="0" baseline="5270" dirty="0">
                <a:latin typeface="Times New Roman"/>
                <a:cs typeface="Times New Roman"/>
              </a:rPr>
              <a:t>1]+...+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9722" y="706219"/>
            <a:ext cx="222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(3)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878291"/>
            <a:ext cx="3759466" cy="508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This</a:t>
            </a:r>
            <a:r>
              <a:rPr sz="1100" spc="10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requires</a:t>
            </a:r>
            <a:r>
              <a:rPr sz="1100" spc="59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oth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feed-f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</a:t>
            </a:r>
            <a:r>
              <a:rPr sz="1100" spc="-29" dirty="0">
                <a:latin typeface="Times New Roman"/>
                <a:cs typeface="Times New Roman"/>
              </a:rPr>
              <a:t>wa</a:t>
            </a:r>
            <a:r>
              <a:rPr sz="1100" spc="0" dirty="0">
                <a:latin typeface="Times New Roman"/>
                <a:cs typeface="Times New Roman"/>
              </a:rPr>
              <a:t>rd and</a:t>
            </a:r>
            <a:r>
              <a:rPr sz="1100" spc="13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feed-back</a:t>
            </a:r>
            <a:r>
              <a:rPr sz="1100" spc="5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structure 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and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>
                <a:latin typeface="Times New Roman"/>
                <a:cs typeface="Times New Roman"/>
              </a:rPr>
              <a:t>num</a:t>
            </a:r>
            <a:r>
              <a:rPr sz="1100" spc="34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er</a:t>
            </a:r>
            <a:r>
              <a:rPr sz="1100" spc="13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of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del</a:t>
            </a:r>
            <a:r>
              <a:rPr sz="1100" spc="-25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elements</a:t>
            </a:r>
            <a:r>
              <a:rPr sz="1100" spc="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required</a:t>
            </a:r>
            <a:r>
              <a:rPr sz="1100" spc="5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is</a:t>
            </a:r>
            <a:r>
              <a:rPr sz="1100" spc="3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2N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90"/>
              </a:spcBef>
            </a:pPr>
            <a:r>
              <a:rPr sz="1100" spc="0" dirty="0">
                <a:latin typeface="Times New Roman"/>
                <a:cs typeface="Times New Roman"/>
              </a:rPr>
              <a:t>This</a:t>
            </a:r>
            <a:r>
              <a:rPr sz="1100" spc="10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</a:t>
            </a:r>
            <a:r>
              <a:rPr sz="1100" spc="-25" dirty="0">
                <a:latin typeface="Times New Roman"/>
                <a:cs typeface="Times New Roman"/>
              </a:rPr>
              <a:t>p</a:t>
            </a:r>
            <a:r>
              <a:rPr sz="1100" spc="0" dirty="0">
                <a:latin typeface="Times New Roman"/>
                <a:cs typeface="Times New Roman"/>
              </a:rPr>
              <a:t>resentation</a:t>
            </a:r>
            <a:r>
              <a:rPr sz="1100" spc="26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is</a:t>
            </a:r>
            <a:r>
              <a:rPr sz="1100" spc="3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kn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wn</a:t>
            </a:r>
            <a:r>
              <a:rPr sz="1100" spc="3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as</a:t>
            </a:r>
            <a:r>
              <a:rPr sz="1100" spc="10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diret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rm-1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6420" y="3341872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6</a:t>
            </a:r>
            <a:r>
              <a:rPr sz="600" spc="-2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90040" y="1398803"/>
            <a:ext cx="2105025" cy="1852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9440" y="19564"/>
            <a:ext cx="62933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Filter </a:t>
            </a:r>
            <a:r>
              <a:rPr sz="600" spc="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Realizations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319923"/>
            <a:ext cx="3994336" cy="1060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58" dirty="0">
                <a:latin typeface="Times New Roman"/>
                <a:cs typeface="Times New Roman"/>
              </a:rPr>
              <a:t> </a:t>
            </a:r>
            <a:r>
              <a:rPr sz="1100" spc="-89" dirty="0">
                <a:latin typeface="Times New Roman"/>
                <a:cs typeface="Times New Roman"/>
              </a:rPr>
              <a:t>L</a:t>
            </a:r>
            <a:r>
              <a:rPr sz="1100" spc="0" dirty="0">
                <a:latin typeface="Times New Roman"/>
                <a:cs typeface="Times New Roman"/>
              </a:rPr>
              <a:t>TI</a:t>
            </a:r>
            <a:r>
              <a:rPr sz="1100" spc="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system</a:t>
            </a:r>
            <a:r>
              <a:rPr sz="1100" spc="8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can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cascaded</a:t>
            </a:r>
            <a:r>
              <a:rPr sz="1100" spc="17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any</a:t>
            </a:r>
            <a:r>
              <a:rPr sz="1100" spc="89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rder,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w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2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can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switch</a:t>
            </a:r>
            <a:r>
              <a:rPr sz="1100" spc="6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marR="65850">
              <a:lnSpc>
                <a:spcPts val="1264"/>
              </a:lnSpc>
              <a:spcBef>
                <a:spcPts val="32"/>
              </a:spcBef>
            </a:pPr>
            <a:r>
              <a:rPr sz="1100" spc="0" dirty="0">
                <a:latin typeface="Times New Roman"/>
                <a:cs typeface="Times New Roman"/>
              </a:rPr>
              <a:t>feed-back</a:t>
            </a:r>
            <a:r>
              <a:rPr sz="1100" spc="5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and</a:t>
            </a:r>
            <a:r>
              <a:rPr sz="1100" spc="13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feed-f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</a:t>
            </a:r>
            <a:r>
              <a:rPr sz="1100" spc="-29" dirty="0">
                <a:latin typeface="Times New Roman"/>
                <a:cs typeface="Times New Roman"/>
              </a:rPr>
              <a:t>wa</a:t>
            </a:r>
            <a:r>
              <a:rPr sz="1100" spc="0" dirty="0">
                <a:latin typeface="Times New Roman"/>
                <a:cs typeface="Times New Roman"/>
              </a:rPr>
              <a:t>rd path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to</a:t>
            </a:r>
            <a:r>
              <a:rPr sz="1100" spc="16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obtain</a:t>
            </a:r>
            <a:r>
              <a:rPr sz="1100" spc="17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8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canonical</a:t>
            </a:r>
            <a:r>
              <a:rPr sz="1100" spc="5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realization with</a:t>
            </a:r>
            <a:r>
              <a:rPr sz="1100" spc="8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only</a:t>
            </a:r>
            <a:r>
              <a:rPr sz="1100" spc="-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6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del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elements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34"/>
              </a:spcBef>
            </a:pPr>
            <a:r>
              <a:rPr sz="1100" spc="0" dirty="0">
                <a:latin typeface="Times New Roman"/>
                <a:cs typeface="Times New Roman"/>
              </a:rPr>
              <a:t>Canonical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realization:-</a:t>
            </a:r>
            <a:r>
              <a:rPr sz="1100" spc="9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An</a:t>
            </a:r>
            <a:r>
              <a:rPr sz="1100" spc="2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implementation</a:t>
            </a:r>
            <a:r>
              <a:rPr sz="1100" spc="16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with</a:t>
            </a:r>
            <a:r>
              <a:rPr sz="1100" spc="8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minimum</a:t>
            </a:r>
            <a:r>
              <a:rPr sz="1100" spc="5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num</a:t>
            </a:r>
            <a:r>
              <a:rPr sz="1100" spc="34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er</a:t>
            </a:r>
            <a:r>
              <a:rPr sz="1100" spc="13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of del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elements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234"/>
              </a:spcBef>
            </a:pPr>
            <a:r>
              <a:rPr sz="1100" spc="0" dirty="0">
                <a:latin typeface="Times New Roman"/>
                <a:cs typeface="Times New Roman"/>
              </a:rPr>
              <a:t>This</a:t>
            </a:r>
            <a:r>
              <a:rPr sz="1100" spc="10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realization</a:t>
            </a:r>
            <a:r>
              <a:rPr sz="1100" spc="9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is</a:t>
            </a:r>
            <a:r>
              <a:rPr sz="1100" spc="3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kn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wn</a:t>
            </a:r>
            <a:r>
              <a:rPr sz="1100" spc="3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as</a:t>
            </a:r>
            <a:r>
              <a:rPr sz="1100" spc="10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direct</a:t>
            </a:r>
            <a:r>
              <a:rPr sz="1100" spc="13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rm-</a:t>
            </a:r>
            <a:r>
              <a:rPr sz="1100" spc="3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6420" y="3341872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7</a:t>
            </a:r>
            <a:r>
              <a:rPr sz="600" spc="-2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87052" y="550379"/>
            <a:ext cx="1194206" cy="0"/>
          </a:xfrm>
          <a:custGeom>
            <a:avLst/>
            <a:gdLst/>
            <a:ahLst/>
            <a:cxnLst/>
            <a:rect l="l" t="t" r="r" b="b"/>
            <a:pathLst>
              <a:path w="1194206">
                <a:moveTo>
                  <a:pt x="0" y="0"/>
                </a:moveTo>
                <a:lnTo>
                  <a:pt x="119420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75573" y="917994"/>
            <a:ext cx="296392" cy="0"/>
          </a:xfrm>
          <a:custGeom>
            <a:avLst/>
            <a:gdLst/>
            <a:ahLst/>
            <a:cxnLst/>
            <a:rect l="l" t="t" r="r" b="b"/>
            <a:pathLst>
              <a:path w="296392">
                <a:moveTo>
                  <a:pt x="0" y="0"/>
                </a:moveTo>
                <a:lnTo>
                  <a:pt x="29639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87052" y="917994"/>
            <a:ext cx="1194206" cy="0"/>
          </a:xfrm>
          <a:custGeom>
            <a:avLst/>
            <a:gdLst/>
            <a:ahLst/>
            <a:cxnLst/>
            <a:rect l="l" t="t" r="r" b="b"/>
            <a:pathLst>
              <a:path w="1194206">
                <a:moveTo>
                  <a:pt x="0" y="0"/>
                </a:moveTo>
                <a:lnTo>
                  <a:pt x="119420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2734" y="2096973"/>
            <a:ext cx="2036254" cy="996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02991" y="2220798"/>
            <a:ext cx="1604200" cy="10241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19440" y="19564"/>
            <a:ext cx="62933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Filter </a:t>
            </a:r>
            <a:r>
              <a:rPr sz="600" spc="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Realizations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932" y="154811"/>
            <a:ext cx="3349563" cy="383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M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re</a:t>
            </a:r>
            <a:r>
              <a:rPr sz="1100" spc="5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examples</a:t>
            </a:r>
            <a:r>
              <a:rPr sz="1100" spc="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on</a:t>
            </a:r>
            <a:r>
              <a:rPr sz="1100" spc="8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Direct</a:t>
            </a:r>
            <a:r>
              <a:rPr sz="1100" spc="11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</a:t>
            </a:r>
            <a:r>
              <a:rPr sz="1100" spc="5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</a:t>
            </a:r>
            <a:r>
              <a:rPr sz="1100" spc="13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and</a:t>
            </a:r>
            <a:r>
              <a:rPr sz="1100" spc="13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Direct</a:t>
            </a:r>
            <a:r>
              <a:rPr sz="1100" spc="11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</a:t>
            </a:r>
            <a:r>
              <a:rPr sz="1100" spc="56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ts val="1398"/>
              </a:lnSpc>
              <a:spcBef>
                <a:spcPts val="282"/>
              </a:spcBef>
            </a:pPr>
            <a:r>
              <a:rPr sz="1100" spc="0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2z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8987" dirty="0">
                <a:latin typeface="Times New Roman"/>
                <a:cs typeface="Times New Roman"/>
              </a:rPr>
              <a:t>−1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2873" y="468094"/>
            <a:ext cx="503910" cy="437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810">
              <a:lnSpc>
                <a:spcPts val="1160"/>
              </a:lnSpc>
              <a:spcBef>
                <a:spcPts val="57"/>
              </a:spcBef>
            </a:pP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8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r>
              <a:rPr sz="1100" spc="8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833"/>
              </a:spcBef>
            </a:pP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4352" y="551125"/>
            <a:ext cx="1227723" cy="354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60"/>
              </a:lnSpc>
              <a:spcBef>
                <a:spcPts val="63"/>
              </a:spcBef>
            </a:pPr>
            <a:r>
              <a:rPr sz="1100" spc="0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1.5z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−1</a:t>
            </a:r>
            <a:r>
              <a:rPr sz="1200" spc="89" baseline="217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0.9z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−2</a:t>
            </a:r>
            <a:endParaRPr sz="800">
              <a:latin typeface="Times New Roman"/>
              <a:cs typeface="Times New Roman"/>
            </a:endParaRPr>
          </a:p>
          <a:p>
            <a:pPr marL="323055" marR="337521" algn="ctr">
              <a:lnSpc>
                <a:spcPts val="1110"/>
              </a:lnSpc>
            </a:pPr>
            <a:r>
              <a:rPr sz="1100" spc="0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2z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8987" dirty="0">
                <a:latin typeface="Times New Roman"/>
                <a:cs typeface="Times New Roman"/>
              </a:rPr>
              <a:t>−1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2923" y="835708"/>
            <a:ext cx="15383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0658" y="878040"/>
            <a:ext cx="18472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30"/>
              </a:lnSpc>
              <a:spcBef>
                <a:spcPts val="41"/>
              </a:spcBef>
            </a:pPr>
            <a:r>
              <a:rPr sz="1650" spc="0" baseline="5169" dirty="0">
                <a:latin typeface="Cambria"/>
                <a:cs typeface="Cambria"/>
              </a:rPr>
              <a:t>⇒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5565" y="918752"/>
            <a:ext cx="1750975" cy="21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100" dirty="0">
                <a:latin typeface="Times New Roman"/>
                <a:cs typeface="Times New Roman"/>
              </a:rPr>
              <a:t>X</a:t>
            </a:r>
            <a:r>
              <a:rPr sz="1100" spc="-12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)     </a:t>
            </a:r>
            <a:r>
              <a:rPr sz="1100" spc="11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1.5z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−1</a:t>
            </a:r>
            <a:r>
              <a:rPr sz="1200" spc="89" baseline="2174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0.9z</a:t>
            </a:r>
            <a:r>
              <a:rPr sz="1100" spc="-179" dirty="0">
                <a:latin typeface="Times New Roman"/>
                <a:cs typeface="Times New Roman"/>
              </a:rPr>
              <a:t> </a:t>
            </a:r>
            <a:r>
              <a:rPr sz="1200" spc="0" baseline="21740" dirty="0">
                <a:latin typeface="Times New Roman"/>
                <a:cs typeface="Times New Roman"/>
              </a:rPr>
              <a:t>−2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9722" y="969122"/>
            <a:ext cx="222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(4)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5957" y="1110446"/>
            <a:ext cx="3364569" cy="655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3052">
              <a:lnSpc>
                <a:spcPts val="1395"/>
              </a:lnSpc>
              <a:spcBef>
                <a:spcPts val="69"/>
              </a:spcBef>
            </a:pPr>
            <a:r>
              <a:rPr sz="1650" spc="0" baseline="-2584" dirty="0">
                <a:latin typeface="Cambria"/>
                <a:cs typeface="Cambria"/>
              </a:rPr>
              <a:t>⇒</a:t>
            </a:r>
            <a:r>
              <a:rPr sz="1650" spc="193" baseline="-2584" dirty="0">
                <a:latin typeface="Cambria"/>
                <a:cs typeface="Cambria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Y</a:t>
            </a:r>
            <a:r>
              <a:rPr sz="1650" spc="-60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(z</a:t>
            </a:r>
            <a:r>
              <a:rPr sz="1650" spc="-179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)[1</a:t>
            </a:r>
            <a:r>
              <a:rPr sz="1650" spc="-29" baseline="-2635" dirty="0">
                <a:latin typeface="Times New Roman"/>
                <a:cs typeface="Times New Roman"/>
              </a:rPr>
              <a:t> </a:t>
            </a:r>
            <a:r>
              <a:rPr sz="1650" spc="0" baseline="-2584" dirty="0">
                <a:latin typeface="Cambria"/>
                <a:cs typeface="Cambria"/>
              </a:rPr>
              <a:t>−</a:t>
            </a:r>
            <a:r>
              <a:rPr sz="1650" spc="-319" baseline="-2584" dirty="0">
                <a:latin typeface="Cambria"/>
                <a:cs typeface="Cambria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1.5z</a:t>
            </a:r>
            <a:r>
              <a:rPr sz="1650" spc="-179" baseline="-2635" dirty="0">
                <a:latin typeface="Times New Roman"/>
                <a:cs typeface="Times New Roman"/>
              </a:rPr>
              <a:t> </a:t>
            </a:r>
            <a:r>
              <a:rPr sz="1200" spc="0" baseline="28987" dirty="0">
                <a:latin typeface="Times New Roman"/>
                <a:cs typeface="Times New Roman"/>
              </a:rPr>
              <a:t>−1</a:t>
            </a:r>
            <a:r>
              <a:rPr sz="1200" spc="89" baseline="28987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+</a:t>
            </a:r>
            <a:r>
              <a:rPr sz="1650" spc="-128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0.9z</a:t>
            </a:r>
            <a:r>
              <a:rPr sz="1650" spc="-179" baseline="-2635" dirty="0">
                <a:latin typeface="Times New Roman"/>
                <a:cs typeface="Times New Roman"/>
              </a:rPr>
              <a:t> </a:t>
            </a:r>
            <a:r>
              <a:rPr sz="1200" spc="0" baseline="28987" dirty="0">
                <a:latin typeface="Times New Roman"/>
                <a:cs typeface="Times New Roman"/>
              </a:rPr>
              <a:t>−</a:t>
            </a:r>
            <a:r>
              <a:rPr sz="1200" spc="50" baseline="28987" dirty="0">
                <a:latin typeface="Times New Roman"/>
                <a:cs typeface="Times New Roman"/>
              </a:rPr>
              <a:t>2</a:t>
            </a:r>
            <a:r>
              <a:rPr sz="1650" spc="0" baseline="-2635" dirty="0">
                <a:latin typeface="Times New Roman"/>
                <a:cs typeface="Times New Roman"/>
              </a:rPr>
              <a:t>]</a:t>
            </a:r>
            <a:r>
              <a:rPr sz="1650" spc="29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=</a:t>
            </a:r>
            <a:r>
              <a:rPr sz="1650" spc="-68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X</a:t>
            </a:r>
            <a:r>
              <a:rPr sz="1650" spc="-129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(z</a:t>
            </a:r>
            <a:r>
              <a:rPr sz="1650" spc="-179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)[1</a:t>
            </a:r>
            <a:r>
              <a:rPr sz="1650" spc="-29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+</a:t>
            </a:r>
            <a:r>
              <a:rPr sz="1650" spc="-128" baseline="-2635" dirty="0">
                <a:latin typeface="Times New Roman"/>
                <a:cs typeface="Times New Roman"/>
              </a:rPr>
              <a:t> </a:t>
            </a:r>
            <a:r>
              <a:rPr sz="1650" spc="0" baseline="-2635" dirty="0">
                <a:latin typeface="Times New Roman"/>
                <a:cs typeface="Times New Roman"/>
              </a:rPr>
              <a:t>2z</a:t>
            </a:r>
            <a:r>
              <a:rPr sz="1650" spc="-179" baseline="-2635" dirty="0">
                <a:latin typeface="Times New Roman"/>
                <a:cs typeface="Times New Roman"/>
              </a:rPr>
              <a:t> </a:t>
            </a:r>
            <a:r>
              <a:rPr sz="1200" spc="0" baseline="28987" dirty="0">
                <a:latin typeface="Times New Roman"/>
                <a:cs typeface="Times New Roman"/>
              </a:rPr>
              <a:t>−</a:t>
            </a:r>
            <a:r>
              <a:rPr sz="1200" spc="50" baseline="28987" dirty="0">
                <a:latin typeface="Times New Roman"/>
                <a:cs typeface="Times New Roman"/>
              </a:rPr>
              <a:t>1</a:t>
            </a:r>
            <a:r>
              <a:rPr sz="1650" spc="0" baseline="-2635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L="12700" marR="4382">
              <a:lnSpc>
                <a:spcPct val="97696"/>
              </a:lnSpc>
              <a:spcBef>
                <a:spcPts val="295"/>
              </a:spcBef>
            </a:pPr>
            <a:r>
              <a:rPr sz="1100" spc="0" dirty="0">
                <a:latin typeface="Cambria"/>
                <a:cs typeface="Cambria"/>
              </a:rPr>
              <a:t>⇒</a:t>
            </a:r>
            <a:r>
              <a:rPr sz="1100" spc="193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-15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</a:t>
            </a:r>
            <a:r>
              <a:rPr sz="1100" spc="19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1.5y</a:t>
            </a:r>
            <a:r>
              <a:rPr sz="1100" spc="-15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1)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0.9y</a:t>
            </a:r>
            <a:r>
              <a:rPr sz="1100" spc="-15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2)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=</a:t>
            </a:r>
            <a:r>
              <a:rPr sz="1100" spc="-6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x</a:t>
            </a:r>
            <a:r>
              <a:rPr sz="1100" spc="-17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</a:t>
            </a:r>
            <a:r>
              <a:rPr sz="1100" spc="19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2x</a:t>
            </a:r>
            <a:r>
              <a:rPr sz="1100" spc="-17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(n</a:t>
            </a:r>
            <a:r>
              <a:rPr sz="1100" spc="-1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  <a:p>
            <a:pPr marL="12700" marR="4382">
              <a:lnSpc>
                <a:spcPct val="97696"/>
              </a:lnSpc>
              <a:spcBef>
                <a:spcPts val="365"/>
              </a:spcBef>
            </a:pPr>
            <a:r>
              <a:rPr sz="1100" spc="0" dirty="0">
                <a:latin typeface="Cambria"/>
                <a:cs typeface="Cambria"/>
              </a:rPr>
              <a:t>⇒</a:t>
            </a:r>
            <a:r>
              <a:rPr sz="1100" spc="193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-15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</a:t>
            </a:r>
            <a:r>
              <a:rPr sz="1100" spc="19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=</a:t>
            </a:r>
            <a:r>
              <a:rPr sz="1100" spc="-6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1.5y</a:t>
            </a:r>
            <a:r>
              <a:rPr sz="1100" spc="-15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1)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0.9y</a:t>
            </a:r>
            <a:r>
              <a:rPr sz="1100" spc="-15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(n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2)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x</a:t>
            </a:r>
            <a:r>
              <a:rPr sz="1100" spc="-17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</a:t>
            </a:r>
            <a:r>
              <a:rPr sz="1100" spc="19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)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+</a:t>
            </a:r>
            <a:r>
              <a:rPr sz="1100" spc="-12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2x</a:t>
            </a:r>
            <a:r>
              <a:rPr sz="1100" spc="-17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(n</a:t>
            </a:r>
            <a:r>
              <a:rPr sz="1100" spc="-1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mbria"/>
                <a:cs typeface="Cambria"/>
              </a:rPr>
              <a:t>−</a:t>
            </a:r>
            <a:r>
              <a:rPr sz="1100" spc="-319" dirty="0">
                <a:latin typeface="Cambria"/>
                <a:cs typeface="Cambria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034" y="1799321"/>
            <a:ext cx="758764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1000" spc="0" dirty="0">
                <a:latin typeface="Times New Roman"/>
                <a:cs typeface="Times New Roman"/>
              </a:rPr>
              <a:t>Direct</a:t>
            </a:r>
            <a:r>
              <a:rPr sz="1000" spc="109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29" dirty="0">
                <a:latin typeface="Times New Roman"/>
                <a:cs typeface="Times New Roman"/>
              </a:rPr>
              <a:t>o</a:t>
            </a:r>
            <a:r>
              <a:rPr sz="1000" spc="0" dirty="0">
                <a:latin typeface="Times New Roman"/>
                <a:cs typeface="Times New Roman"/>
              </a:rPr>
              <a:t>rm</a:t>
            </a:r>
            <a:r>
              <a:rPr sz="1000" spc="96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200" y="1799321"/>
            <a:ext cx="797455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1000" spc="0" dirty="0">
                <a:latin typeface="Times New Roman"/>
                <a:cs typeface="Times New Roman"/>
              </a:rPr>
              <a:t>Direct</a:t>
            </a:r>
            <a:r>
              <a:rPr sz="1000" spc="109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29" dirty="0">
                <a:latin typeface="Times New Roman"/>
                <a:cs typeface="Times New Roman"/>
              </a:rPr>
              <a:t>o</a:t>
            </a:r>
            <a:r>
              <a:rPr sz="1000" spc="0" dirty="0">
                <a:latin typeface="Times New Roman"/>
                <a:cs typeface="Times New Roman"/>
              </a:rPr>
              <a:t>rm</a:t>
            </a:r>
            <a:r>
              <a:rPr sz="1000" spc="96" dirty="0">
                <a:latin typeface="Times New Roman"/>
                <a:cs typeface="Times New Roman"/>
              </a:rPr>
              <a:t> </a:t>
            </a:r>
            <a:r>
              <a:rPr sz="1000" spc="29" dirty="0">
                <a:latin typeface="Times New Roman"/>
                <a:cs typeface="Times New Roman"/>
              </a:rPr>
              <a:t>I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6420" y="3341872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8</a:t>
            </a:r>
            <a:r>
              <a:rPr sz="600" spc="-2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7052" y="410679"/>
            <a:ext cx="11942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75573" y="778294"/>
            <a:ext cx="2963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887052" y="778294"/>
            <a:ext cx="11942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069083" y="327000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3614" y="328012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3410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4266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044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20326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31425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7626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20326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7626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0326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859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129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129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02392" y="326604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859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129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9573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62273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62273" y="3285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9573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2273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23969" y="3263681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29112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32315" y="3277476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3995" y="0"/>
            <a:ext cx="2303995" cy="140017"/>
          </a:xfrm>
          <a:custGeom>
            <a:avLst/>
            <a:gdLst/>
            <a:ahLst/>
            <a:cxnLst/>
            <a:rect l="l" t="t" r="r" b="b"/>
            <a:pathLst>
              <a:path w="2303995" h="140017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19440" y="19564"/>
            <a:ext cx="128001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Filter </a:t>
            </a:r>
            <a:r>
              <a:rPr sz="600" spc="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F2F2F2"/>
                </a:solidFill>
                <a:latin typeface="Times New Roman"/>
                <a:cs typeface="Times New Roman"/>
              </a:rPr>
              <a:t>Realizations       </a:t>
            </a:r>
            <a:r>
              <a:rPr sz="600" spc="42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7A0000"/>
                </a:solidFill>
                <a:latin typeface="Times New Roman"/>
                <a:cs typeface="Times New Roman"/>
              </a:rPr>
              <a:t>Cascaded </a:t>
            </a:r>
            <a:r>
              <a:rPr sz="600" spc="75" dirty="0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sz="600" spc="-14" dirty="0">
                <a:solidFill>
                  <a:srgbClr val="7A0000"/>
                </a:solidFill>
                <a:latin typeface="Times New Roman"/>
                <a:cs typeface="Times New Roman"/>
              </a:rPr>
              <a:t>F</a:t>
            </a:r>
            <a:r>
              <a:rPr sz="600" spc="-19" dirty="0">
                <a:solidFill>
                  <a:srgbClr val="7A0000"/>
                </a:solidFill>
                <a:latin typeface="Times New Roman"/>
                <a:cs typeface="Times New Roman"/>
              </a:rPr>
              <a:t>o</a:t>
            </a:r>
            <a:r>
              <a:rPr sz="600" spc="0" dirty="0">
                <a:solidFill>
                  <a:srgbClr val="7A0000"/>
                </a:solidFill>
                <a:latin typeface="Times New Roman"/>
                <a:cs typeface="Times New Roman"/>
              </a:rPr>
              <a:t>rm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2932" y="343088"/>
            <a:ext cx="3997155" cy="54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Cascaded</a:t>
            </a:r>
            <a:r>
              <a:rPr sz="1100" spc="13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</a:t>
            </a:r>
            <a:r>
              <a:rPr sz="1100" spc="5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implementation</a:t>
            </a:r>
            <a:r>
              <a:rPr sz="1100" spc="16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of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1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filter</a:t>
            </a:r>
            <a:r>
              <a:rPr sz="1100" spc="4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is</a:t>
            </a:r>
            <a:r>
              <a:rPr sz="1100" spc="3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obtained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r>
              <a:rPr sz="1100" spc="5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fact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rizing</a:t>
            </a:r>
            <a:endParaRPr sz="1100" dirty="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8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transfer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function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85"/>
              </a:spcBef>
            </a:pPr>
            <a:r>
              <a:rPr sz="1100" spc="0" dirty="0">
                <a:latin typeface="Times New Roman"/>
                <a:cs typeface="Times New Roman"/>
              </a:rPr>
              <a:t>General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</a:t>
            </a:r>
            <a:r>
              <a:rPr sz="1100" spc="5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of</a:t>
            </a:r>
            <a:r>
              <a:rPr sz="1100" spc="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</a:t>
            </a:r>
            <a:r>
              <a:rPr sz="1100" spc="1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transfer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function</a:t>
            </a:r>
            <a:r>
              <a:rPr sz="1100" spc="13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afetr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fact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rization</a:t>
            </a:r>
            <a:r>
              <a:rPr sz="1100" spc="19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is</a:t>
            </a:r>
            <a:r>
              <a:rPr sz="1100" spc="31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given</a:t>
            </a:r>
            <a:r>
              <a:rPr sz="1100" spc="-7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el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w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9722" y="1401404"/>
            <a:ext cx="222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(5)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2077616"/>
            <a:ext cx="3839282" cy="54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58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first</a:t>
            </a:r>
            <a:r>
              <a:rPr sz="1100" spc="72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rder</a:t>
            </a:r>
            <a:r>
              <a:rPr sz="1100" spc="10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fact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rs</a:t>
            </a:r>
            <a:r>
              <a:rPr sz="1100" spc="14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</a:t>
            </a:r>
            <a:r>
              <a:rPr sz="1100" spc="-29" dirty="0">
                <a:latin typeface="Times New Roman"/>
                <a:cs typeface="Times New Roman"/>
              </a:rPr>
              <a:t>p</a:t>
            </a:r>
            <a:r>
              <a:rPr sz="1100" spc="0" dirty="0">
                <a:latin typeface="Times New Roman"/>
                <a:cs typeface="Times New Roman"/>
              </a:rPr>
              <a:t>resents</a:t>
            </a:r>
            <a:r>
              <a:rPr sz="1100" spc="16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8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real</a:t>
            </a:r>
            <a:r>
              <a:rPr sz="1100" spc="73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p</a:t>
            </a:r>
            <a:r>
              <a:rPr sz="1100" spc="0" dirty="0">
                <a:latin typeface="Times New Roman"/>
                <a:cs typeface="Times New Roman"/>
              </a:rPr>
              <a:t>oles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and</a:t>
            </a:r>
            <a:r>
              <a:rPr sz="1100" spc="13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zeros</a:t>
            </a:r>
            <a:r>
              <a:rPr sz="1100" spc="4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and</a:t>
            </a:r>
            <a:r>
              <a:rPr sz="1100" spc="13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the</a:t>
            </a:r>
            <a:endParaRPr sz="1100" dirty="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>
                <a:latin typeface="Times New Roman"/>
                <a:cs typeface="Times New Roman"/>
              </a:rPr>
              <a:t>second</a:t>
            </a:r>
            <a:r>
              <a:rPr sz="1100" spc="89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rder</a:t>
            </a:r>
            <a:r>
              <a:rPr sz="1100" spc="10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terms</a:t>
            </a:r>
            <a:r>
              <a:rPr sz="1100" spc="16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re</a:t>
            </a:r>
            <a:r>
              <a:rPr sz="1100" spc="-25" dirty="0">
                <a:latin typeface="Times New Roman"/>
                <a:cs typeface="Times New Roman"/>
              </a:rPr>
              <a:t>p</a:t>
            </a:r>
            <a:r>
              <a:rPr sz="1100" spc="0" dirty="0">
                <a:latin typeface="Times New Roman"/>
                <a:cs typeface="Times New Roman"/>
              </a:rPr>
              <a:t>resents</a:t>
            </a:r>
            <a:r>
              <a:rPr sz="1100" spc="16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the</a:t>
            </a:r>
            <a:r>
              <a:rPr sz="1100" spc="183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comples</a:t>
            </a:r>
            <a:r>
              <a:rPr sz="1100" spc="21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p</a:t>
            </a:r>
            <a:r>
              <a:rPr sz="1100" spc="0" dirty="0">
                <a:latin typeface="Times New Roman"/>
                <a:cs typeface="Times New Roman"/>
              </a:rPr>
              <a:t>oles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and</a:t>
            </a:r>
            <a:r>
              <a:rPr sz="1100" spc="137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zeros</a:t>
            </a:r>
            <a:endParaRPr sz="1100" dirty="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85"/>
              </a:spcBef>
            </a:pPr>
            <a:r>
              <a:rPr sz="1100" spc="0" dirty="0">
                <a:latin typeface="Times New Roman"/>
                <a:cs typeface="Times New Roman"/>
              </a:rPr>
              <a:t>Cascaded</a:t>
            </a:r>
            <a:r>
              <a:rPr sz="1100" spc="132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direct</a:t>
            </a:r>
            <a:r>
              <a:rPr sz="1100" spc="1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</a:t>
            </a:r>
            <a:r>
              <a:rPr sz="1100" spc="56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I</a:t>
            </a:r>
            <a:r>
              <a:rPr sz="1100" spc="13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and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direct</a:t>
            </a:r>
            <a:r>
              <a:rPr sz="1100" spc="13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29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rm</a:t>
            </a:r>
            <a:r>
              <a:rPr sz="1100" spc="56" dirty="0">
                <a:latin typeface="Times New Roman"/>
                <a:cs typeface="Times New Roman"/>
              </a:rPr>
              <a:t> </a:t>
            </a:r>
            <a:r>
              <a:rPr sz="1100" spc="2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I</a:t>
            </a:r>
            <a:r>
              <a:rPr sz="1100" spc="144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re</a:t>
            </a:r>
            <a:r>
              <a:rPr sz="1100" spc="124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p</a:t>
            </a:r>
            <a:r>
              <a:rPr sz="1100" spc="0" dirty="0">
                <a:latin typeface="Times New Roman"/>
                <a:cs typeface="Times New Roman"/>
              </a:rPr>
              <a:t>ossible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6420" y="3341872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9</a:t>
            </a:r>
            <a:r>
              <a:rPr sz="600" spc="-2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/</a:t>
            </a:r>
            <a:r>
              <a:rPr sz="600" spc="-179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BFBFBF"/>
                </a:solidFill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940" y="3269912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9083" y="3285191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86819" y="1310741"/>
            <a:ext cx="6721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557188" y="1310741"/>
            <a:ext cx="14168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793</Words>
  <Application>Microsoft Office PowerPoint</Application>
  <PresentationFormat>Custom</PresentationFormat>
  <Paragraphs>121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2</cp:revision>
  <dcterms:modified xsi:type="dcterms:W3CDTF">2023-07-28T01:55:42Z</dcterms:modified>
</cp:coreProperties>
</file>