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4" r:id="rId1"/>
  </p:sldMasterIdLst>
  <p:notesMasterIdLst>
    <p:notesMasterId r:id="rId15"/>
  </p:notesMasterIdLst>
  <p:sldIdLst>
    <p:sldId id="406" r:id="rId2"/>
    <p:sldId id="268" r:id="rId3"/>
    <p:sldId id="269" r:id="rId4"/>
    <p:sldId id="342" r:id="rId5"/>
    <p:sldId id="343" r:id="rId6"/>
    <p:sldId id="341" r:id="rId7"/>
    <p:sldId id="344" r:id="rId8"/>
    <p:sldId id="409" r:id="rId9"/>
    <p:sldId id="274" r:id="rId10"/>
    <p:sldId id="407" r:id="rId11"/>
    <p:sldId id="346" r:id="rId12"/>
    <p:sldId id="280" r:id="rId13"/>
    <p:sldId id="281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5" d="100"/>
          <a:sy n="65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 /><Relationship Id="rId1" Type="http://schemas.openxmlformats.org/officeDocument/2006/relationships/image" Target="../media/image3.wmf" 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 /><Relationship Id="rId1" Type="http://schemas.openxmlformats.org/officeDocument/2006/relationships/image" Target="../media/image15.w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FF9A339-E6D0-0C49-7A49-7EB1A4370A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71B86CC-FCB7-1B40-2C1E-B0143910530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59111D87-E77E-CB6D-3F66-2F9E19BFC2C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4E6F1DB7-682C-CF8F-68F8-29F54893CA8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8BB593A8-36C7-98CC-C56E-48A950D92B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B807C9E6-02A7-055F-85BB-6701E25B2C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87DB167-8542-400C-B1C0-88C6CE1BB85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6F093ECA-6759-74E8-9A53-E05026DE2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3E2613-5A05-44B8-9144-66A6D46DDD8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7E2015F-EACA-B89B-605F-8975DE5A74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2A06DAD4-90DD-72BD-B30F-64E74457F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0AE74363-96D6-EF20-C26E-1ECEE0A3A2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3024AE-F3C8-4429-8780-44786133C51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1903CED-D6F2-241A-8A51-F9A03B2163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F7C6093B-1B7A-6BE5-3D2F-82438EC7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0CD79F43-F41A-88F2-61F8-8079953D0A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7B4D9C-F07D-499B-86F5-9ED36988753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780130D-95EB-06EC-1118-CCF75CC93D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FE38C7D-C41A-B214-1176-D45CEBA5F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3EC9D730-1F6D-BDC5-FF86-1759A1D0CC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2CCEAE-17CE-4B39-9799-5C62086CB57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6F10E4E-DCB7-FD13-3C06-5B574C8162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BBF3E10-EBE0-570A-16F7-7AAB453403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D6F425-7EC8-AF49-9B5F-182890A50222}"/>
              </a:ext>
            </a:extLst>
          </p:cNvPr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49F154-303E-17F3-7DFD-A62BBB22D5C8}"/>
              </a:ext>
            </a:extLst>
          </p:cNvPr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29AC8F4-A5BE-0D18-DDF2-B194ADCB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8F32AF2-3DC2-0CCE-3799-78A176C3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B1F18AD-CD6F-60D3-F306-0157A9F9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6F1F5D-60E8-4623-A82C-5D33B2D791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24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31CBC-2394-DC4E-F00B-E23EFBEA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DCE72-04B5-BCFA-323A-C60BE08B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D91C-B747-9D64-DFA2-97A572D6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4F4CD-2D16-4ADD-9BBD-D3B3DEBFC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94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4EA86-0033-A674-19D6-492F8B43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CAD1-1740-1C96-439D-4DD701A2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A4F60-4B15-9547-2D3E-E45D9394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CA5B4-997B-4AF8-94B9-48DE5B7485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63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F7C2C30-EDC7-0595-030A-7CCD855F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CBC7A0-440C-7EE0-52E2-3709F4B0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7B8AD8-0D32-2F45-3305-28A9812A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97AC5-4D2D-41DA-87F3-C092D3DDC0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495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2920F5-F8FB-F236-7807-B3EA24C3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B835DD-13BF-40A8-D9F9-4B4E382A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9124FA-5F26-C904-D0D1-D104755E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EAB1B-E09A-4C73-BB5E-31F32EDBE2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85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D946C-43AF-8992-038F-9AAE2DE9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675D2-4BB5-32A4-1D95-4C3CC6DA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40A57-727F-2C8B-5A29-FC3EAD2F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7E7DF-33E1-4507-AC41-8506423C34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31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F507-03D4-2AA0-B326-0A48517D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5D0AE-4BB5-6D42-A0D3-1CAC68E5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182D3-D1C0-65A1-19FB-530F6B9E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5CE63-FEE5-4190-B496-F4AFE8A460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01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25BDD24-FC52-8BED-0C07-126F090F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CEBEFE1-CEF5-0A4C-F00A-047E761E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D74DB1C-ECEF-5178-F665-B8D5F711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8A6A3-08AF-4707-ACF1-5ECE08EBA8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92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94875DF-4FE6-21E4-68C9-DC095811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6B48AB9-507E-858B-A7FD-0446BDF6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5EDFA5C-0F3A-91BD-939F-BCCF4129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E0C29-4A22-4B83-B720-F1B9580F22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352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440AFB-3110-557E-FF54-912132D6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F24358A-8BEF-A957-4117-01112FF50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C55564-9028-8E85-F257-428A41A8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51CBCE-88B8-4819-878F-FE5298E687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33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8C9969E-2D31-7470-580D-4E891695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FC9514C-F5E6-AC82-BB70-495C0A9A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5368C32-ACAD-06FA-DDF7-DFBC2FA5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3489B-2CA9-4C65-AE23-8B23CEA184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46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595E422-C5F6-FDA9-2568-0D558365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C64F6-0B73-7E56-AD29-3C413258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8703D-5C63-8FDF-966F-0272509D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E1C8C-4466-45D9-A904-917F2D4E3F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68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EE7B94-3F4A-F98E-A1BA-4D363AF73188}"/>
              </a:ext>
            </a:extLst>
          </p:cNvPr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54EC4-A6D5-73B7-ED54-EADDF9678E82}"/>
              </a:ext>
            </a:extLst>
          </p:cNvPr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A560234-A250-337E-B715-C9B9B194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946223E-D79D-D624-0247-63307FD8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ECB675E-6024-F013-549D-4840EAA8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2B4639-9376-48D2-8439-E4E465C505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82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E99A2-F21A-F491-3A53-1A0A4D7AA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C1238C4-B12E-8CE7-635D-AA6C07BCD2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097F6-28A8-7A20-9B7C-B1565BDD5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37004-96A0-B68F-97FB-95EC43ED9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84325-C8F5-6A71-9650-D20A94BD9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fld id="{7DD308FF-185E-49D0-90CA-244CDC9E787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B3C444-1771-EABC-F4D1-745C35A325B4}"/>
              </a:ext>
            </a:extLst>
          </p:cNvPr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F74B43-42CE-3D53-52F6-3E85D9094985}"/>
              </a:ext>
            </a:extLst>
          </p:cNvPr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6" r:id="rId9"/>
    <p:sldLayoutId id="2147484131" r:id="rId10"/>
    <p:sldLayoutId id="2147484132" r:id="rId11"/>
    <p:sldLayoutId id="2147484133" r:id="rId12"/>
    <p:sldLayoutId id="214748413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ts val="600"/>
        </a:spcAft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 /><Relationship Id="rId3" Type="http://schemas.openxmlformats.org/officeDocument/2006/relationships/image" Target="../media/image8.jpeg" /><Relationship Id="rId7" Type="http://schemas.openxmlformats.org/officeDocument/2006/relationships/image" Target="../media/image12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1.jpeg" /><Relationship Id="rId5" Type="http://schemas.openxmlformats.org/officeDocument/2006/relationships/image" Target="../media/image10.jpeg" /><Relationship Id="rId4" Type="http://schemas.openxmlformats.org/officeDocument/2006/relationships/image" Target="../media/image9.jpeg" /><Relationship Id="rId9" Type="http://schemas.openxmlformats.org/officeDocument/2006/relationships/image" Target="../media/image14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as.asu.edu/~dsp/grad/anand/java/Audio/Audio.html" TargetMode="Externa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 /><Relationship Id="rId7" Type="http://schemas.openxmlformats.org/officeDocument/2006/relationships/image" Target="../media/image16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6" Type="http://schemas.openxmlformats.org/officeDocument/2006/relationships/oleObject" Target="../embeddings/oleObject4.bin" /><Relationship Id="rId5" Type="http://schemas.openxmlformats.org/officeDocument/2006/relationships/image" Target="../media/image15.wmf" /><Relationship Id="rId4" Type="http://schemas.openxmlformats.org/officeDocument/2006/relationships/oleObject" Target="../embeddings/oleObject3.bin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.vml" /><Relationship Id="rId6" Type="http://schemas.openxmlformats.org/officeDocument/2006/relationships/image" Target="../media/image4.wmf" /><Relationship Id="rId5" Type="http://schemas.openxmlformats.org/officeDocument/2006/relationships/oleObject" Target="../embeddings/oleObject2.bin" /><Relationship Id="rId4" Type="http://schemas.openxmlformats.org/officeDocument/2006/relationships/image" Target="../media/image3.wmf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EC8372E7-ABD2-4A56-32CF-AF407F584E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381000"/>
            <a:ext cx="7620000" cy="18288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5400">
                <a:solidFill>
                  <a:srgbClr val="00B050"/>
                </a:solidFill>
              </a:rPr>
              <a:t>Lecture 1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5400">
                <a:solidFill>
                  <a:srgbClr val="C00000"/>
                </a:solidFill>
              </a:rPr>
              <a:t>Introduction to Digital Signal Processing</a:t>
            </a:r>
          </a:p>
        </p:txBody>
      </p:sp>
      <p:sp>
        <p:nvSpPr>
          <p:cNvPr id="4099" name="TextBox 2">
            <a:extLst>
              <a:ext uri="{FF2B5EF4-FFF2-40B4-BE49-F238E27FC236}">
                <a16:creationId xmlns:a16="http://schemas.microsoft.com/office/drawing/2014/main" id="{F387D775-B024-6E5B-2269-9C8B4FE4D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594100"/>
            <a:ext cx="6324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800" b="0"/>
              <a:t>Dr K. Mohanaprasad</a:t>
            </a: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800" b="0"/>
              <a:t>Associate Professor</a:t>
            </a: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800" b="0"/>
              <a:t>School of Electronics Engineering (SENSE)</a:t>
            </a: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800" b="0"/>
              <a:t>VIT Chennai</a:t>
            </a:r>
          </a:p>
        </p:txBody>
      </p:sp>
      <p:pic>
        <p:nvPicPr>
          <p:cNvPr id="4100" name="Picture 2" descr="C:\Users\Admin\Desktop\DSC_0266.jpg">
            <a:extLst>
              <a:ext uri="{FF2B5EF4-FFF2-40B4-BE49-F238E27FC236}">
                <a16:creationId xmlns:a16="http://schemas.microsoft.com/office/drawing/2014/main" id="{21C13174-E965-5009-5058-1E279656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3636963"/>
            <a:ext cx="1385888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cr-trv30_2">
            <a:extLst>
              <a:ext uri="{FF2B5EF4-FFF2-40B4-BE49-F238E27FC236}">
                <a16:creationId xmlns:a16="http://schemas.microsoft.com/office/drawing/2014/main" id="{4F7FE79C-49E1-96B2-4535-2B83D2F78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429000"/>
            <a:ext cx="2182813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hp_phone">
            <a:extLst>
              <a:ext uri="{FF2B5EF4-FFF2-40B4-BE49-F238E27FC236}">
                <a16:creationId xmlns:a16="http://schemas.microsoft.com/office/drawing/2014/main" id="{87C96252-45BE-29A3-9A0E-399D6C1AE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4240213"/>
            <a:ext cx="150812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 descr="vmotion_hands_280">
            <a:extLst>
              <a:ext uri="{FF2B5EF4-FFF2-40B4-BE49-F238E27FC236}">
                <a16:creationId xmlns:a16="http://schemas.microsoft.com/office/drawing/2014/main" id="{D9B2FA72-E761-7C1C-D031-5FB6AC570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14400"/>
            <a:ext cx="35560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8261" name="Rectangle 5">
            <a:extLst>
              <a:ext uri="{FF2B5EF4-FFF2-40B4-BE49-F238E27FC236}">
                <a16:creationId xmlns:a16="http://schemas.microsoft.com/office/drawing/2014/main" id="{26FC5ED6-9DDF-59A7-D3FD-C88CD0BD1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What is DSP Used For?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A651F055-3C4F-674A-6E44-E33C561394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5562600"/>
            <a:ext cx="7772400" cy="685800"/>
          </a:xfrm>
        </p:spPr>
        <p:txBody>
          <a:bodyPr/>
          <a:lstStyle/>
          <a:p>
            <a:pPr algn="r" eaLnBrk="1" hangingPunct="1">
              <a:buFont typeface="Wingdings" panose="05000000000000000000" pitchFamily="2" charset="2"/>
              <a:buNone/>
            </a:pPr>
            <a:r>
              <a:rPr lang="en-GB" altLang="en-US"/>
              <a:t>…And much more!</a:t>
            </a:r>
          </a:p>
        </p:txBody>
      </p:sp>
      <p:pic>
        <p:nvPicPr>
          <p:cNvPr id="13319" name="Picture 7" descr="laptop_1">
            <a:extLst>
              <a:ext uri="{FF2B5EF4-FFF2-40B4-BE49-F238E27FC236}">
                <a16:creationId xmlns:a16="http://schemas.microsoft.com/office/drawing/2014/main" id="{6247698A-81B4-0A15-F4D3-FAF9684D2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1600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8" descr="hi-fi_1">
            <a:extLst>
              <a:ext uri="{FF2B5EF4-FFF2-40B4-BE49-F238E27FC236}">
                <a16:creationId xmlns:a16="http://schemas.microsoft.com/office/drawing/2014/main" id="{C430ADAB-189F-E2B2-4979-9FA43BD01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52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9" descr="pc_2">
            <a:extLst>
              <a:ext uri="{FF2B5EF4-FFF2-40B4-BE49-F238E27FC236}">
                <a16:creationId xmlns:a16="http://schemas.microsoft.com/office/drawing/2014/main" id="{A92951D3-677A-4A28-C5B6-759CD8829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133600"/>
            <a:ext cx="1600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0" descr="hard_disk_2">
            <a:extLst>
              <a:ext uri="{FF2B5EF4-FFF2-40B4-BE49-F238E27FC236}">
                <a16:creationId xmlns:a16="http://schemas.microsoft.com/office/drawing/2014/main" id="{EC95043D-7B51-A352-9197-960277366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3434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1" descr="nokia_handset">
            <a:extLst>
              <a:ext uri="{FF2B5EF4-FFF2-40B4-BE49-F238E27FC236}">
                <a16:creationId xmlns:a16="http://schemas.microsoft.com/office/drawing/2014/main" id="{2779D83A-A722-2ADF-FF26-856C26E8E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EFEFC"/>
              </a:clrFrom>
              <a:clrTo>
                <a:srgbClr val="FE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24200"/>
            <a:ext cx="17526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id="{AC1CA630-DF23-B285-5A22-72F492228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873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DSP is Everywhere</a:t>
            </a:r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D9D8A84A-2EB8-3456-993D-5311885975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90000"/>
              </a:lnSpc>
              <a:defRPr/>
            </a:pPr>
            <a:r>
              <a:rPr lang="en-US" dirty="0"/>
              <a:t>Sound applications</a:t>
            </a:r>
          </a:p>
          <a:p>
            <a:pPr lvl="1" indent="-18288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Compression, </a:t>
            </a:r>
            <a:r>
              <a:rPr lang="en-US" dirty="0">
                <a:solidFill>
                  <a:srgbClr val="C00000"/>
                </a:solidFill>
                <a:hlinkClick r:id="rId2"/>
              </a:rPr>
              <a:t>enhancement</a:t>
            </a:r>
            <a:r>
              <a:rPr lang="en-US" dirty="0"/>
              <a:t>, special effects, synthesis, recognition, echo cancellation,…</a:t>
            </a:r>
          </a:p>
          <a:p>
            <a:pPr lvl="1" indent="-18288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Cell Phones, MP3 Players, Movies, Dictation, Text-to-speech,…</a:t>
            </a:r>
          </a:p>
          <a:p>
            <a:pPr eaLnBrk="1" fontAlgn="auto" hangingPunct="1">
              <a:lnSpc>
                <a:spcPct val="90000"/>
              </a:lnSpc>
              <a:defRPr/>
            </a:pPr>
            <a:r>
              <a:rPr lang="en-US" dirty="0"/>
              <a:t>Communication</a:t>
            </a:r>
          </a:p>
          <a:p>
            <a:pPr lvl="1" indent="-18288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Modulation, coding, detection, equalization, echo cancellation,…</a:t>
            </a:r>
          </a:p>
          <a:p>
            <a:pPr lvl="1" indent="-18288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Cell Phones, dial-up modem, DSL modem, Satellite Receiver,…</a:t>
            </a:r>
          </a:p>
          <a:p>
            <a:pPr eaLnBrk="1" fontAlgn="auto" hangingPunct="1">
              <a:lnSpc>
                <a:spcPct val="90000"/>
              </a:lnSpc>
              <a:defRPr/>
            </a:pPr>
            <a:r>
              <a:rPr lang="en-US" dirty="0"/>
              <a:t>Automotive</a:t>
            </a:r>
          </a:p>
          <a:p>
            <a:pPr lvl="1" indent="-18288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ABS, GPS, Active Noise Cancellation, Cruise Control, Parking,…</a:t>
            </a:r>
          </a:p>
          <a:p>
            <a:pPr eaLnBrk="1" fontAlgn="auto" hangingPunct="1">
              <a:lnSpc>
                <a:spcPct val="90000"/>
              </a:lnSpc>
              <a:defRPr/>
            </a:pPr>
            <a:r>
              <a:rPr lang="en-US" dirty="0"/>
              <a:t>Medical</a:t>
            </a:r>
          </a:p>
          <a:p>
            <a:pPr lvl="1" indent="-18288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Magnetic Resonance, Tomography, Electrocardiogram,…</a:t>
            </a:r>
          </a:p>
          <a:p>
            <a:pPr eaLnBrk="1" fontAlgn="auto" hangingPunct="1">
              <a:lnSpc>
                <a:spcPct val="90000"/>
              </a:lnSpc>
              <a:defRPr/>
            </a:pPr>
            <a:r>
              <a:rPr lang="en-US" dirty="0"/>
              <a:t>Military</a:t>
            </a:r>
          </a:p>
          <a:p>
            <a:pPr lvl="1" indent="-18288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Radar, Sonar, Space photographs, remote sensing,…</a:t>
            </a:r>
          </a:p>
          <a:p>
            <a:pPr eaLnBrk="1" fontAlgn="auto" hangingPunct="1">
              <a:lnSpc>
                <a:spcPct val="90000"/>
              </a:lnSpc>
              <a:defRPr/>
            </a:pPr>
            <a:r>
              <a:rPr lang="en-US" dirty="0"/>
              <a:t>Image and Video Applications</a:t>
            </a:r>
          </a:p>
          <a:p>
            <a:pPr lvl="1" indent="-18288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DVD, JPEG, Movie special effects, video conferencing,…</a:t>
            </a:r>
          </a:p>
          <a:p>
            <a:pPr eaLnBrk="1" fontAlgn="auto" hangingPunct="1">
              <a:lnSpc>
                <a:spcPct val="90000"/>
              </a:lnSpc>
              <a:defRPr/>
            </a:pPr>
            <a:r>
              <a:rPr lang="en-US" dirty="0"/>
              <a:t>Mechanical</a:t>
            </a:r>
          </a:p>
          <a:p>
            <a:pPr lvl="1" indent="-18288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Motor control, process control, oil and mineral prospecting,…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0DB242B-2948-6B92-11AD-22EF0EBBEE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93038" cy="14620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Signal Processing Applications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134206F-A04A-BF08-97D3-B5936A0BCC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7772400" cy="4114800"/>
          </a:xfrm>
        </p:spPr>
        <p:txBody>
          <a:bodyPr/>
          <a:lstStyle/>
          <a:p>
            <a:pPr defTabSz="762000" eaLnBrk="1" hangingPunct="1"/>
            <a:r>
              <a:rPr lang="en-US" altLang="en-US"/>
              <a:t>Speech processing</a:t>
            </a:r>
          </a:p>
          <a:p>
            <a:pPr lvl="1" defTabSz="762000" eaLnBrk="1" hangingPunct="1"/>
            <a:r>
              <a:rPr lang="en-US" altLang="en-US"/>
              <a:t>Speech compression</a:t>
            </a:r>
          </a:p>
          <a:p>
            <a:pPr lvl="1" defTabSz="762000" eaLnBrk="1" hangingPunct="1"/>
            <a:r>
              <a:rPr lang="en-US" altLang="en-US"/>
              <a:t>Speech recognition</a:t>
            </a:r>
          </a:p>
          <a:p>
            <a:pPr lvl="1" defTabSz="762000" eaLnBrk="1" hangingPunct="1"/>
            <a:r>
              <a:rPr lang="en-US" altLang="en-US"/>
              <a:t>Speaker Identification, Verification</a:t>
            </a:r>
          </a:p>
          <a:p>
            <a:pPr lvl="1" defTabSz="762000" eaLnBrk="1" hangingPunct="1"/>
            <a:r>
              <a:rPr lang="en-US" altLang="en-US"/>
              <a:t>Speech synthesis</a:t>
            </a:r>
          </a:p>
          <a:p>
            <a:pPr lvl="1" defTabSz="762000" eaLnBrk="1" hangingPunct="1"/>
            <a:r>
              <a:rPr lang="en-US" altLang="en-US"/>
              <a:t>Speech enhancement, Echo cancellation</a:t>
            </a:r>
          </a:p>
          <a:p>
            <a:pPr defTabSz="762000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defTabSz="762000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3A92B976-D957-33D7-B17C-F4527D5E89D9}"/>
              </a:ext>
            </a:extLst>
          </p:cNvPr>
          <p:cNvGraphicFramePr>
            <a:graphicFrameLocks/>
          </p:cNvGraphicFramePr>
          <p:nvPr/>
        </p:nvGraphicFramePr>
        <p:xfrm>
          <a:off x="5562600" y="2209800"/>
          <a:ext cx="1836738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ClipArt" r:id="rId4" imgW="3657600" imgH="2431601" progId="MS_ClipArt_Gallery.2">
                  <p:embed/>
                </p:oleObj>
              </mc:Choice>
              <mc:Fallback>
                <p:oleObj name="ClipArt" r:id="rId4" imgW="3657600" imgH="2431601" progId="MS_ClipArt_Gallery.2">
                  <p:embed/>
                  <p:pic>
                    <p:nvPicPr>
                      <p:cNvPr id="15364" name="Object 4">
                        <a:extLst>
                          <a:ext uri="{FF2B5EF4-FFF2-40B4-BE49-F238E27FC236}">
                            <a16:creationId xmlns:a16="http://schemas.microsoft.com/office/drawing/2014/main" id="{3A92B976-D957-33D7-B17C-F4527D5E89D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209800"/>
                        <a:ext cx="1836738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>
            <a:extLst>
              <a:ext uri="{FF2B5EF4-FFF2-40B4-BE49-F238E27FC236}">
                <a16:creationId xmlns:a16="http://schemas.microsoft.com/office/drawing/2014/main" id="{EE55D00F-41B5-AE02-9CA0-C8E912BF8CB1}"/>
              </a:ext>
            </a:extLst>
          </p:cNvPr>
          <p:cNvGraphicFramePr>
            <a:graphicFrameLocks/>
          </p:cNvGraphicFramePr>
          <p:nvPr/>
        </p:nvGraphicFramePr>
        <p:xfrm>
          <a:off x="8001000" y="2286000"/>
          <a:ext cx="77787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lipArt" r:id="rId6" imgW="2804782" imgH="3663198" progId="MS_ClipArt_Gallery.2">
                  <p:embed/>
                </p:oleObj>
              </mc:Choice>
              <mc:Fallback>
                <p:oleObj name="ClipArt" r:id="rId6" imgW="2804782" imgH="3663198" progId="MS_ClipArt_Gallery.2">
                  <p:embed/>
                  <p:pic>
                    <p:nvPicPr>
                      <p:cNvPr id="15365" name="Object 5">
                        <a:extLst>
                          <a:ext uri="{FF2B5EF4-FFF2-40B4-BE49-F238E27FC236}">
                            <a16:creationId xmlns:a16="http://schemas.microsoft.com/office/drawing/2014/main" id="{EE55D00F-41B5-AE02-9CA0-C8E912BF8CB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286000"/>
                        <a:ext cx="77787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6765075-B2C4-B51F-6BBC-F722776C8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7793038" cy="14620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DSP Applications – Image Processing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2D84687-870A-E615-1184-5B47D65DC0D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57400"/>
            <a:ext cx="7199313" cy="4114800"/>
          </a:xfrm>
        </p:spPr>
        <p:txBody>
          <a:bodyPr rtlCol="0">
            <a:normAutofit fontScale="92500"/>
          </a:bodyPr>
          <a:lstStyle/>
          <a:p>
            <a:pPr defTabSz="762000" eaLnBrk="1" fontAlgn="auto" hangingPunct="1">
              <a:defRPr/>
            </a:pPr>
            <a:r>
              <a:rPr lang="en-US" sz="2800" dirty="0"/>
              <a:t>Image Processing</a:t>
            </a:r>
          </a:p>
          <a:p>
            <a:pPr lvl="1" indent="-182880" defTabSz="762000" eaLnBrk="1" fontAlgn="auto" hangingPunct="1">
              <a:spcAft>
                <a:spcPts val="0"/>
              </a:spcAft>
              <a:defRPr/>
            </a:pPr>
            <a:r>
              <a:rPr lang="en-US" sz="2400" dirty="0"/>
              <a:t>Image compression</a:t>
            </a:r>
          </a:p>
          <a:p>
            <a:pPr lvl="1" indent="-182880" defTabSz="762000" eaLnBrk="1" fontAlgn="auto" hangingPunct="1">
              <a:spcAft>
                <a:spcPts val="0"/>
              </a:spcAft>
              <a:defRPr/>
            </a:pPr>
            <a:r>
              <a:rPr lang="en-US" sz="2400" dirty="0"/>
              <a:t>Pattern recognition</a:t>
            </a:r>
          </a:p>
          <a:p>
            <a:pPr lvl="1" indent="-182880" defTabSz="762000" eaLnBrk="1" fontAlgn="auto" hangingPunct="1">
              <a:spcAft>
                <a:spcPts val="0"/>
              </a:spcAft>
              <a:defRPr/>
            </a:pPr>
            <a:r>
              <a:rPr lang="en-US" sz="2400" dirty="0"/>
              <a:t>Ghost cancellation</a:t>
            </a:r>
          </a:p>
          <a:p>
            <a:pPr lvl="1" indent="-182880" defTabSz="762000" eaLnBrk="1" fontAlgn="auto" hangingPunct="1">
              <a:spcAft>
                <a:spcPts val="0"/>
              </a:spcAft>
              <a:defRPr/>
            </a:pPr>
            <a:r>
              <a:rPr lang="en-US" sz="2400" dirty="0"/>
              <a:t>Noise reduction</a:t>
            </a:r>
          </a:p>
          <a:p>
            <a:pPr lvl="1" indent="-182880" defTabSz="762000" eaLnBrk="1" fontAlgn="auto" hangingPunct="1">
              <a:spcAft>
                <a:spcPts val="0"/>
              </a:spcAft>
              <a:defRPr/>
            </a:pPr>
            <a:r>
              <a:rPr lang="en-US" sz="2400" dirty="0" err="1"/>
              <a:t>Deblurring</a:t>
            </a:r>
            <a:endParaRPr lang="en-US" sz="2400" dirty="0"/>
          </a:p>
          <a:p>
            <a:pPr lvl="1" indent="-182880" defTabSz="762000" eaLnBrk="1" fontAlgn="auto" hangingPunct="1">
              <a:spcAft>
                <a:spcPts val="0"/>
              </a:spcAft>
              <a:defRPr/>
            </a:pPr>
            <a:r>
              <a:rPr lang="en-US" sz="2400" dirty="0"/>
              <a:t>Object tracking</a:t>
            </a:r>
          </a:p>
          <a:p>
            <a:pPr lvl="1" indent="-182880" defTabSz="762000" eaLnBrk="1" fontAlgn="auto" hangingPunct="1">
              <a:spcAft>
                <a:spcPts val="0"/>
              </a:spcAft>
              <a:defRPr/>
            </a:pPr>
            <a:r>
              <a:rPr lang="en-US" sz="2400" dirty="0"/>
              <a:t>Image fusion</a:t>
            </a:r>
          </a:p>
          <a:p>
            <a:pPr defTabSz="762000" eaLnBrk="1" fontAlgn="auto" hangingPunct="1">
              <a:defRPr/>
            </a:pPr>
            <a:r>
              <a:rPr lang="en-US" sz="2800" dirty="0"/>
              <a:t>Video Processing/compression, tracking...</a:t>
            </a:r>
          </a:p>
        </p:txBody>
      </p:sp>
      <p:pic>
        <p:nvPicPr>
          <p:cNvPr id="16388" name="Picture 4" descr="j0284916">
            <a:extLst>
              <a:ext uri="{FF2B5EF4-FFF2-40B4-BE49-F238E27FC236}">
                <a16:creationId xmlns:a16="http://schemas.microsoft.com/office/drawing/2014/main" id="{5A4E1612-B909-8D31-A07A-F9EA7CAC715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7200" y="3048000"/>
            <a:ext cx="3795713" cy="2127250"/>
          </a:xfr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030BFF06-72C6-A16E-593F-38FD67F25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4572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ko-KR" sz="2400" u="sng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Analog Vs  Digital</a:t>
            </a:r>
            <a:endParaRPr kumimoji="1" lang="en-US" altLang="ko-KR" sz="2400">
              <a:solidFill>
                <a:srgbClr val="C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grpSp>
        <p:nvGrpSpPr>
          <p:cNvPr id="5123" name="Group 3">
            <a:extLst>
              <a:ext uri="{FF2B5EF4-FFF2-40B4-BE49-F238E27FC236}">
                <a16:creationId xmlns:a16="http://schemas.microsoft.com/office/drawing/2014/main" id="{6E2FCCBA-716B-AD84-5B72-258C67CE153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071688"/>
            <a:ext cx="152400" cy="457200"/>
            <a:chOff x="96" y="960"/>
            <a:chExt cx="144" cy="336"/>
          </a:xfrm>
        </p:grpSpPr>
        <p:sp>
          <p:nvSpPr>
            <p:cNvPr id="5138" name="Line 4">
              <a:extLst>
                <a:ext uri="{FF2B5EF4-FFF2-40B4-BE49-F238E27FC236}">
                  <a16:creationId xmlns:a16="http://schemas.microsoft.com/office/drawing/2014/main" id="{C667BB5A-DFBA-B98F-6EBA-50606A4FE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9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Line 5">
              <a:extLst>
                <a:ext uri="{FF2B5EF4-FFF2-40B4-BE49-F238E27FC236}">
                  <a16:creationId xmlns:a16="http://schemas.microsoft.com/office/drawing/2014/main" id="{BC59544A-B125-4F34-1B4B-E6543D86A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2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Line 6">
              <a:extLst>
                <a:ext uri="{FF2B5EF4-FFF2-40B4-BE49-F238E27FC236}">
                  <a16:creationId xmlns:a16="http://schemas.microsoft.com/office/drawing/2014/main" id="{40BC6A03-0EC4-C2B9-7C17-D76613001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9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4" name="Text Box 7">
            <a:extLst>
              <a:ext uri="{FF2B5EF4-FFF2-40B4-BE49-F238E27FC236}">
                <a16:creationId xmlns:a16="http://schemas.microsoft.com/office/drawing/2014/main" id="{9F85BA70-A700-F4EA-900E-44740CCDE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95300" indent="-4953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ko-KR" sz="2400" b="0">
                <a:latin typeface="Times New Roman" panose="02020603050405020304" pitchFamily="18" charset="0"/>
                <a:ea typeface="굴림" panose="020B0600000101010101" pitchFamily="34" charset="-127"/>
              </a:rPr>
              <a:t>i) Signal</a:t>
            </a:r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E7DB41DA-0CA7-0D7D-D66A-B06C0C291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8288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ko-KR" sz="2400" b="0">
                <a:latin typeface="Times New Roman" panose="02020603050405020304" pitchFamily="18" charset="0"/>
                <a:ea typeface="굴림" panose="020B0600000101010101" pitchFamily="34" charset="-127"/>
              </a:rPr>
              <a:t>Analog : voice, audio, video, ….</a:t>
            </a:r>
          </a:p>
        </p:txBody>
      </p:sp>
      <p:sp>
        <p:nvSpPr>
          <p:cNvPr id="5126" name="Text Box 9">
            <a:extLst>
              <a:ext uri="{FF2B5EF4-FFF2-40B4-BE49-F238E27FC236}">
                <a16:creationId xmlns:a16="http://schemas.microsoft.com/office/drawing/2014/main" id="{39A20604-A33C-F9FB-B93F-F285E562C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3" y="2276475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ko-KR" sz="2400" b="0">
                <a:latin typeface="Times New Roman" panose="02020603050405020304" pitchFamily="18" charset="0"/>
                <a:ea typeface="굴림" panose="020B0600000101010101" pitchFamily="34" charset="-127"/>
              </a:rPr>
              <a:t>Digital : digitized analog signal, data</a:t>
            </a:r>
          </a:p>
        </p:txBody>
      </p:sp>
      <p:sp>
        <p:nvSpPr>
          <p:cNvPr id="5127" name="Text Box 10">
            <a:extLst>
              <a:ext uri="{FF2B5EF4-FFF2-40B4-BE49-F238E27FC236}">
                <a16:creationId xmlns:a16="http://schemas.microsoft.com/office/drawing/2014/main" id="{83E054D6-F66B-A7C9-EEC2-959A96A61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3087688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95300" indent="-4953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ko-KR" sz="2400" b="0">
                <a:latin typeface="Times New Roman" panose="02020603050405020304" pitchFamily="18" charset="0"/>
                <a:ea typeface="굴림" panose="020B0600000101010101" pitchFamily="34" charset="-127"/>
              </a:rPr>
              <a:t>ii) Processing</a:t>
            </a:r>
          </a:p>
        </p:txBody>
      </p:sp>
      <p:sp>
        <p:nvSpPr>
          <p:cNvPr id="5128" name="Text Box 11">
            <a:extLst>
              <a:ext uri="{FF2B5EF4-FFF2-40B4-BE49-F238E27FC236}">
                <a16:creationId xmlns:a16="http://schemas.microsoft.com/office/drawing/2014/main" id="{BA83C5A4-7A2A-740C-9BCB-6461F9AC2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3528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ko-KR" sz="2400" b="0">
                <a:latin typeface="Times New Roman" panose="02020603050405020304" pitchFamily="18" charset="0"/>
                <a:ea typeface="굴림" panose="020B0600000101010101" pitchFamily="34" charset="-127"/>
              </a:rPr>
              <a:t>Analog : passive/active filtering</a:t>
            </a:r>
          </a:p>
        </p:txBody>
      </p:sp>
      <p:sp>
        <p:nvSpPr>
          <p:cNvPr id="5129" name="Text Box 12">
            <a:extLst>
              <a:ext uri="{FF2B5EF4-FFF2-40B4-BE49-F238E27FC236}">
                <a16:creationId xmlns:a16="http://schemas.microsoft.com/office/drawing/2014/main" id="{E2FF4079-3E71-E95F-CF70-CAA508D42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338" y="37338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ko-KR" sz="2400" b="0">
                <a:latin typeface="Times New Roman" panose="02020603050405020304" pitchFamily="18" charset="0"/>
                <a:ea typeface="굴림" panose="020B0600000101010101" pitchFamily="34" charset="-127"/>
              </a:rPr>
              <a:t>	   AM, FM, PM modulation</a:t>
            </a:r>
          </a:p>
        </p:txBody>
      </p:sp>
      <p:sp>
        <p:nvSpPr>
          <p:cNvPr id="5130" name="Text Box 13">
            <a:extLst>
              <a:ext uri="{FF2B5EF4-FFF2-40B4-BE49-F238E27FC236}">
                <a16:creationId xmlns:a16="http://schemas.microsoft.com/office/drawing/2014/main" id="{25416A40-6A5B-DEC0-70DE-AAF56181D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1148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ko-KR" sz="2400" b="0">
                <a:latin typeface="Times New Roman" panose="02020603050405020304" pitchFamily="18" charset="0"/>
                <a:ea typeface="굴림" panose="020B0600000101010101" pitchFamily="34" charset="-127"/>
              </a:rPr>
              <a:t>	   Fourier, Lap lace transform</a:t>
            </a:r>
          </a:p>
        </p:txBody>
      </p:sp>
      <p:sp>
        <p:nvSpPr>
          <p:cNvPr id="5131" name="Text Box 14">
            <a:extLst>
              <a:ext uri="{FF2B5EF4-FFF2-40B4-BE49-F238E27FC236}">
                <a16:creationId xmlns:a16="http://schemas.microsoft.com/office/drawing/2014/main" id="{9BE5DDA2-A7D0-BFCC-27D3-A269DD788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5720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ko-KR" sz="2400" b="0">
                <a:latin typeface="Times New Roman" panose="02020603050405020304" pitchFamily="18" charset="0"/>
                <a:ea typeface="굴림" panose="020B0600000101010101" pitchFamily="34" charset="-127"/>
              </a:rPr>
              <a:t>Digital : FIR/IIR filtering</a:t>
            </a:r>
          </a:p>
        </p:txBody>
      </p:sp>
      <p:sp>
        <p:nvSpPr>
          <p:cNvPr id="5132" name="Text Box 15">
            <a:extLst>
              <a:ext uri="{FF2B5EF4-FFF2-40B4-BE49-F238E27FC236}">
                <a16:creationId xmlns:a16="http://schemas.microsoft.com/office/drawing/2014/main" id="{50B0ACB9-8021-69BE-3B78-06DFA7A4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9530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ko-KR" sz="2400" b="0">
                <a:latin typeface="Times New Roman" panose="02020603050405020304" pitchFamily="18" charset="0"/>
                <a:ea typeface="굴림" panose="020B0600000101010101" pitchFamily="34" charset="-127"/>
              </a:rPr>
              <a:t>	   AM, windowing</a:t>
            </a:r>
          </a:p>
        </p:txBody>
      </p:sp>
      <p:sp>
        <p:nvSpPr>
          <p:cNvPr id="5133" name="Text Box 16">
            <a:extLst>
              <a:ext uri="{FF2B5EF4-FFF2-40B4-BE49-F238E27FC236}">
                <a16:creationId xmlns:a16="http://schemas.microsoft.com/office/drawing/2014/main" id="{260A5F1B-92C0-8D43-A49E-7123E4676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3340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ko-KR" sz="2400" b="0">
                <a:latin typeface="Times New Roman" panose="02020603050405020304" pitchFamily="18" charset="0"/>
                <a:ea typeface="굴림" panose="020B0600000101010101" pitchFamily="34" charset="-127"/>
              </a:rPr>
              <a:t>	   Discrete Fourier transform, z-transform</a:t>
            </a:r>
          </a:p>
        </p:txBody>
      </p:sp>
      <p:grpSp>
        <p:nvGrpSpPr>
          <p:cNvPr id="5134" name="Group 17">
            <a:extLst>
              <a:ext uri="{FF2B5EF4-FFF2-40B4-BE49-F238E27FC236}">
                <a16:creationId xmlns:a16="http://schemas.microsoft.com/office/drawing/2014/main" id="{2863B61E-60C6-38F1-163A-CB8C7169CBA5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581400"/>
            <a:ext cx="195263" cy="1219200"/>
            <a:chOff x="96" y="960"/>
            <a:chExt cx="144" cy="336"/>
          </a:xfrm>
        </p:grpSpPr>
        <p:sp>
          <p:nvSpPr>
            <p:cNvPr id="5135" name="Line 18">
              <a:extLst>
                <a:ext uri="{FF2B5EF4-FFF2-40B4-BE49-F238E27FC236}">
                  <a16:creationId xmlns:a16="http://schemas.microsoft.com/office/drawing/2014/main" id="{069C1AFF-395B-9342-BF24-C57FF99F0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9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Line 19">
              <a:extLst>
                <a:ext uri="{FF2B5EF4-FFF2-40B4-BE49-F238E27FC236}">
                  <a16:creationId xmlns:a16="http://schemas.microsoft.com/office/drawing/2014/main" id="{B83229A1-9361-6A01-E797-6D3347F5D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2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Line 20">
              <a:extLst>
                <a:ext uri="{FF2B5EF4-FFF2-40B4-BE49-F238E27FC236}">
                  <a16:creationId xmlns:a16="http://schemas.microsoft.com/office/drawing/2014/main" id="{7CEE1B75-022C-709D-97C0-23A630C56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9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2880A000-DD75-36CF-D9A2-3C7CCFE07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ko-KR" altLang="en-US" sz="2400" b="0" u="sng">
                <a:latin typeface="Times New Roman" panose="02020603050405020304" pitchFamily="18" charset="0"/>
                <a:ea typeface="굴림" panose="020B0600000101010101" pitchFamily="34" charset="-127"/>
              </a:rPr>
              <a:t> </a:t>
            </a:r>
            <a:r>
              <a:rPr kumimoji="1" lang="en-US" altLang="ko-KR" sz="2400" u="sng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Analog vs. Digital (cont’d)</a:t>
            </a:r>
            <a:endParaRPr kumimoji="1" lang="en-US" altLang="ko-KR" sz="2400">
              <a:solidFill>
                <a:srgbClr val="C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grpSp>
        <p:nvGrpSpPr>
          <p:cNvPr id="6147" name="Group 3">
            <a:extLst>
              <a:ext uri="{FF2B5EF4-FFF2-40B4-BE49-F238E27FC236}">
                <a16:creationId xmlns:a16="http://schemas.microsoft.com/office/drawing/2014/main" id="{65EA14F9-3DFE-6BF2-1696-BE1835DFE172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071688"/>
            <a:ext cx="152400" cy="1509712"/>
            <a:chOff x="96" y="960"/>
            <a:chExt cx="144" cy="336"/>
          </a:xfrm>
        </p:grpSpPr>
        <p:sp>
          <p:nvSpPr>
            <p:cNvPr id="6162" name="Line 4">
              <a:extLst>
                <a:ext uri="{FF2B5EF4-FFF2-40B4-BE49-F238E27FC236}">
                  <a16:creationId xmlns:a16="http://schemas.microsoft.com/office/drawing/2014/main" id="{BACEF891-B5D9-ED77-59CF-4A844F47E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9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5">
              <a:extLst>
                <a:ext uri="{FF2B5EF4-FFF2-40B4-BE49-F238E27FC236}">
                  <a16:creationId xmlns:a16="http://schemas.microsoft.com/office/drawing/2014/main" id="{3014A778-6637-F703-7D5C-164105175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2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6">
              <a:extLst>
                <a:ext uri="{FF2B5EF4-FFF2-40B4-BE49-F238E27FC236}">
                  <a16:creationId xmlns:a16="http://schemas.microsoft.com/office/drawing/2014/main" id="{7FBC9F45-982F-7B26-82AF-3059057AF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9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8" name="Text Box 7">
            <a:extLst>
              <a:ext uri="{FF2B5EF4-FFF2-40B4-BE49-F238E27FC236}">
                <a16:creationId xmlns:a16="http://schemas.microsoft.com/office/drawing/2014/main" id="{2CC05B98-E5FD-1133-C5A0-06030FC82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95300" indent="-4953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ko-KR" sz="2400" b="0">
                <a:latin typeface="Times New Roman" panose="02020603050405020304" pitchFamily="18" charset="0"/>
                <a:ea typeface="굴림" panose="020B0600000101010101" pitchFamily="34" charset="-127"/>
              </a:rPr>
              <a:t>iii) System</a:t>
            </a:r>
          </a:p>
        </p:txBody>
      </p:sp>
      <p:sp>
        <p:nvSpPr>
          <p:cNvPr id="6149" name="Text Box 8">
            <a:extLst>
              <a:ext uri="{FF2B5EF4-FFF2-40B4-BE49-F238E27FC236}">
                <a16:creationId xmlns:a16="http://schemas.microsoft.com/office/drawing/2014/main" id="{558D4A31-5AFD-469C-1280-CA15A7922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828800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ko-KR" sz="2400" b="0">
                <a:latin typeface="Times New Roman" panose="02020603050405020304" pitchFamily="18" charset="0"/>
                <a:ea typeface="굴림" panose="020B0600000101010101" pitchFamily="34" charset="-127"/>
              </a:rPr>
              <a:t>Analog : R, L, C, Op-amp, switch, …</a:t>
            </a:r>
          </a:p>
        </p:txBody>
      </p:sp>
      <p:sp>
        <p:nvSpPr>
          <p:cNvPr id="6150" name="Text Box 9">
            <a:extLst>
              <a:ext uri="{FF2B5EF4-FFF2-40B4-BE49-F238E27FC236}">
                <a16:creationId xmlns:a16="http://schemas.microsoft.com/office/drawing/2014/main" id="{3FB5F261-7C1D-3F27-7E57-645E78628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263" y="3328988"/>
            <a:ext cx="671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ko-KR" sz="2400" b="0">
                <a:latin typeface="Times New Roman" panose="02020603050405020304" pitchFamily="18" charset="0"/>
                <a:ea typeface="굴림" panose="020B0600000101010101" pitchFamily="34" charset="-127"/>
              </a:rPr>
              <a:t>Digital : adder, multiplier, memory, …</a:t>
            </a:r>
          </a:p>
        </p:txBody>
      </p:sp>
      <p:sp>
        <p:nvSpPr>
          <p:cNvPr id="6151" name="Text Box 10">
            <a:extLst>
              <a:ext uri="{FF2B5EF4-FFF2-40B4-BE49-F238E27FC236}">
                <a16:creationId xmlns:a16="http://schemas.microsoft.com/office/drawing/2014/main" id="{421F97FC-BEC6-92EE-B056-C1381E850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2252663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ko-KR" altLang="ko-KR" sz="2400" b="0">
                <a:latin typeface="Times New Roman" panose="02020603050405020304" pitchFamily="18" charset="0"/>
                <a:ea typeface="굴림" panose="020B0600000101010101" pitchFamily="34" charset="-127"/>
              </a:rPr>
              <a:t>	   </a:t>
            </a:r>
            <a:r>
              <a:rPr lang="en-US" altLang="ko-KR" sz="2400" b="0">
                <a:latin typeface="Times New Roman" panose="02020603050405020304" pitchFamily="18" charset="0"/>
                <a:ea typeface="굴림" panose="020B0600000101010101" pitchFamily="34" charset="-127"/>
              </a:rPr>
              <a:t>differential equation</a:t>
            </a:r>
          </a:p>
        </p:txBody>
      </p:sp>
      <p:sp>
        <p:nvSpPr>
          <p:cNvPr id="6152" name="Text Box 11">
            <a:extLst>
              <a:ext uri="{FF2B5EF4-FFF2-40B4-BE49-F238E27FC236}">
                <a16:creationId xmlns:a16="http://schemas.microsoft.com/office/drawing/2014/main" id="{786F1B14-84CA-D189-F32B-4F4199200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3724275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ko-KR" altLang="ko-KR" sz="2400" b="0">
                <a:latin typeface="Times New Roman" panose="02020603050405020304" pitchFamily="18" charset="0"/>
                <a:ea typeface="굴림" panose="020B0600000101010101" pitchFamily="34" charset="-127"/>
              </a:rPr>
              <a:t>	   </a:t>
            </a:r>
            <a:r>
              <a:rPr lang="en-US" altLang="ko-KR" sz="2400" b="0">
                <a:latin typeface="Times New Roman" panose="02020603050405020304" pitchFamily="18" charset="0"/>
                <a:ea typeface="굴림" panose="020B0600000101010101" pitchFamily="34" charset="-127"/>
              </a:rPr>
              <a:t>difference equation</a:t>
            </a:r>
          </a:p>
        </p:txBody>
      </p:sp>
      <p:graphicFrame>
        <p:nvGraphicFramePr>
          <p:cNvPr id="6153" name="Object 12">
            <a:extLst>
              <a:ext uri="{FF2B5EF4-FFF2-40B4-BE49-F238E27FC236}">
                <a16:creationId xmlns:a16="http://schemas.microsoft.com/office/drawing/2014/main" id="{8C0341A1-EB38-297A-0811-A583FE13DF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6975" y="2624138"/>
          <a:ext cx="55753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Microsoft Equation 3.0" r:id="rId3" imgW="3530600" imgH="419100" progId="Equation.3">
                  <p:embed/>
                </p:oleObj>
              </mc:Choice>
              <mc:Fallback>
                <p:oleObj name="Microsoft Equation 3.0" r:id="rId3" imgW="3530600" imgH="419100" progId="Equation.3">
                  <p:embed/>
                  <p:pic>
                    <p:nvPicPr>
                      <p:cNvPr id="6153" name="Object 12">
                        <a:extLst>
                          <a:ext uri="{FF2B5EF4-FFF2-40B4-BE49-F238E27FC236}">
                            <a16:creationId xmlns:a16="http://schemas.microsoft.com/office/drawing/2014/main" id="{8C0341A1-EB38-297A-0811-A583FE13DF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2624138"/>
                        <a:ext cx="5575300" cy="6619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3">
            <a:extLst>
              <a:ext uri="{FF2B5EF4-FFF2-40B4-BE49-F238E27FC236}">
                <a16:creationId xmlns:a16="http://schemas.microsoft.com/office/drawing/2014/main" id="{8C7029ED-FE4D-EEC4-2B87-68CFB9BB82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1738" y="4148138"/>
          <a:ext cx="6553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Microsoft Equation 3.0" r:id="rId5" imgW="3746500" imgH="228600" progId="Equation.3">
                  <p:embed/>
                </p:oleObj>
              </mc:Choice>
              <mc:Fallback>
                <p:oleObj name="Microsoft Equation 3.0" r:id="rId5" imgW="3746500" imgH="228600" progId="Equation.3">
                  <p:embed/>
                  <p:pic>
                    <p:nvPicPr>
                      <p:cNvPr id="6154" name="Object 13">
                        <a:extLst>
                          <a:ext uri="{FF2B5EF4-FFF2-40B4-BE49-F238E27FC236}">
                            <a16:creationId xmlns:a16="http://schemas.microsoft.com/office/drawing/2014/main" id="{8C7029ED-FE4D-EEC4-2B87-68CFB9BB82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4148138"/>
                        <a:ext cx="6553200" cy="400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14">
            <a:extLst>
              <a:ext uri="{FF2B5EF4-FFF2-40B4-BE49-F238E27FC236}">
                <a16:creationId xmlns:a16="http://schemas.microsoft.com/office/drawing/2014/main" id="{275BAAFA-6750-5871-54F7-26A87AC32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4958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95300" indent="-4953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ko-KR" sz="2400" b="0">
                <a:latin typeface="Times New Roman" panose="02020603050405020304" pitchFamily="18" charset="0"/>
                <a:ea typeface="굴림" panose="020B0600000101010101" pitchFamily="34" charset="-127"/>
              </a:rPr>
              <a:t>iv) Theory</a:t>
            </a:r>
          </a:p>
        </p:txBody>
      </p:sp>
      <p:sp>
        <p:nvSpPr>
          <p:cNvPr id="6156" name="Text Box 15">
            <a:extLst>
              <a:ext uri="{FF2B5EF4-FFF2-40B4-BE49-F238E27FC236}">
                <a16:creationId xmlns:a16="http://schemas.microsoft.com/office/drawing/2014/main" id="{00E3BCB6-BB3D-5C72-140A-C0A1E317C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953000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ko-KR" sz="2400" b="0">
                <a:latin typeface="Times New Roman" panose="02020603050405020304" pitchFamily="18" charset="0"/>
                <a:ea typeface="굴림" panose="020B0600000101010101" pitchFamily="34" charset="-127"/>
              </a:rPr>
              <a:t>Circuit theory</a:t>
            </a:r>
          </a:p>
        </p:txBody>
      </p:sp>
      <p:sp>
        <p:nvSpPr>
          <p:cNvPr id="6157" name="Text Box 16">
            <a:extLst>
              <a:ext uri="{FF2B5EF4-FFF2-40B4-BE49-F238E27FC236}">
                <a16:creationId xmlns:a16="http://schemas.microsoft.com/office/drawing/2014/main" id="{6B4A6134-2F37-1612-EC67-8065A8C3B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538" y="5486400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ko-KR" sz="2400" b="0">
                <a:latin typeface="Times New Roman" panose="02020603050405020304" pitchFamily="18" charset="0"/>
                <a:ea typeface="굴림" panose="020B0600000101010101" pitchFamily="34" charset="-127"/>
              </a:rPr>
              <a:t>DSP theory</a:t>
            </a:r>
          </a:p>
        </p:txBody>
      </p:sp>
      <p:grpSp>
        <p:nvGrpSpPr>
          <p:cNvPr id="6158" name="Group 17">
            <a:extLst>
              <a:ext uri="{FF2B5EF4-FFF2-40B4-BE49-F238E27FC236}">
                <a16:creationId xmlns:a16="http://schemas.microsoft.com/office/drawing/2014/main" id="{04958AA5-E9D6-C128-1496-2D42788974FB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5153025"/>
            <a:ext cx="152400" cy="595313"/>
            <a:chOff x="96" y="960"/>
            <a:chExt cx="144" cy="336"/>
          </a:xfrm>
        </p:grpSpPr>
        <p:sp>
          <p:nvSpPr>
            <p:cNvPr id="6159" name="Line 18">
              <a:extLst>
                <a:ext uri="{FF2B5EF4-FFF2-40B4-BE49-F238E27FC236}">
                  <a16:creationId xmlns:a16="http://schemas.microsoft.com/office/drawing/2014/main" id="{0B8A7814-FCFC-F856-E5B8-6809A68D2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9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Line 19">
              <a:extLst>
                <a:ext uri="{FF2B5EF4-FFF2-40B4-BE49-F238E27FC236}">
                  <a16:creationId xmlns:a16="http://schemas.microsoft.com/office/drawing/2014/main" id="{F54D3065-5ED1-FCBC-CB47-4D6D6D266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2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Line 20">
              <a:extLst>
                <a:ext uri="{FF2B5EF4-FFF2-40B4-BE49-F238E27FC236}">
                  <a16:creationId xmlns:a16="http://schemas.microsoft.com/office/drawing/2014/main" id="{25E9FF5C-76F8-1914-4AFF-9EBD32FDC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9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>
            <a:extLst>
              <a:ext uri="{FF2B5EF4-FFF2-40B4-BE49-F238E27FC236}">
                <a16:creationId xmlns:a16="http://schemas.microsoft.com/office/drawing/2014/main" id="{6452484C-ED11-1EB5-09E7-8CF808EB6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6563" y="228600"/>
            <a:ext cx="7696200" cy="62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What is Signal Processing?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2BEBE29-77CD-74DA-96E2-438BEBE262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3367088"/>
            <a:ext cx="8072437" cy="256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>
                <a:solidFill>
                  <a:srgbClr val="00B050"/>
                </a:solidFill>
              </a:rPr>
              <a:t>Example of Signals: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Analog: Speech, Music, Photos, Video, radar, sonar, 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Discrete-domain/Digital: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digitized speech, digitized music, digitized images, digitized video, digitized radar and sonar signals,…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stock market data, daily max temperature data, ...</a:t>
            </a: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72E021EB-F44E-E1B4-4462-CAA6256AA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752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3F601F5-3C44-4319-E0E3-ECF413688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371600"/>
            <a:ext cx="2133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b="0"/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2D7129F0-9D0C-488F-87E0-4ECBED2EB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1579563"/>
            <a:ext cx="1350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latin typeface="Tahoma" panose="020B0604030504040204" pitchFamily="34" charset="0"/>
                <a:cs typeface="Arial" panose="020B0604020202020204" pitchFamily="34" charset="0"/>
              </a:rPr>
              <a:t> Processing</a:t>
            </a:r>
          </a:p>
        </p:txBody>
      </p:sp>
      <p:sp>
        <p:nvSpPr>
          <p:cNvPr id="7175" name="Line 7">
            <a:extLst>
              <a:ext uri="{FF2B5EF4-FFF2-40B4-BE49-F238E27FC236}">
                <a16:creationId xmlns:a16="http://schemas.microsoft.com/office/drawing/2014/main" id="{89753BD8-B3E1-7F5B-972E-1DC17A4B5F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752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664786C2-A168-A0AB-1618-58B3280C9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1069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latin typeface="Tahoma" panose="020B0604030504040204" pitchFamily="34" charset="0"/>
                <a:cs typeface="Arial" panose="020B0604020202020204" pitchFamily="34" charset="0"/>
              </a:rPr>
              <a:t>Signal in</a:t>
            </a: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693EBF7C-9107-B668-9DF6-4C98E0D07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524000"/>
            <a:ext cx="1217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latin typeface="Tahoma" panose="020B0604030504040204" pitchFamily="34" charset="0"/>
                <a:cs typeface="Arial" panose="020B0604020202020204" pitchFamily="34" charset="0"/>
              </a:rPr>
              <a:t>Signal out</a:t>
            </a: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AE3E6AED-08C3-CBCD-67D5-DAE80FAE9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362200"/>
            <a:ext cx="2906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latin typeface="Tahoma" panose="020B0604030504040204" pitchFamily="34" charset="0"/>
                <a:cs typeface="Arial" panose="020B0604020202020204" pitchFamily="34" charset="0"/>
              </a:rPr>
              <a:t>Operation, Transformation</a:t>
            </a:r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85FEFC6A-6382-1E21-972E-1ECA60AF8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05000"/>
            <a:ext cx="2085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latin typeface="Tahoma" panose="020B0604030504040204" pitchFamily="34" charset="0"/>
                <a:cs typeface="Arial" panose="020B0604020202020204" pitchFamily="34" charset="0"/>
              </a:rPr>
              <a:t>(Analog or Digital)</a:t>
            </a:r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DA6C7EA6-AA31-9C3D-4BDE-ECE21AC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2085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latin typeface="Tahoma" panose="020B0604030504040204" pitchFamily="34" charset="0"/>
                <a:cs typeface="Arial" panose="020B0604020202020204" pitchFamily="34" charset="0"/>
              </a:rPr>
              <a:t>(Analog or Digital)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>
            <a:extLst>
              <a:ext uri="{FF2B5EF4-FFF2-40B4-BE49-F238E27FC236}">
                <a16:creationId xmlns:a16="http://schemas.microsoft.com/office/drawing/2014/main" id="{88D81820-235A-5955-913A-DFB9B5846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5635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Limitations of Analog Signal Processing</a:t>
            </a:r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1F9BB0BD-57C1-E764-BD6C-E425C3D291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defRPr/>
            </a:pPr>
            <a:r>
              <a:rPr lang="en-US" dirty="0"/>
              <a:t>Accuracy limitations due to </a:t>
            </a:r>
          </a:p>
          <a:p>
            <a:pPr lvl="1" indent="-182880" eaLnBrk="1" fontAlgn="auto" hangingPunct="1">
              <a:spcAft>
                <a:spcPts val="0"/>
              </a:spcAft>
              <a:defRPr/>
            </a:pPr>
            <a:r>
              <a:rPr lang="en-US" dirty="0"/>
              <a:t>Component tolerances</a:t>
            </a:r>
          </a:p>
          <a:p>
            <a:pPr lvl="1" indent="-182880" eaLnBrk="1" fontAlgn="auto" hangingPunct="1">
              <a:spcAft>
                <a:spcPts val="0"/>
              </a:spcAft>
              <a:defRPr/>
            </a:pPr>
            <a:r>
              <a:rPr lang="en-US" dirty="0"/>
              <a:t>Undesired nonlinearities</a:t>
            </a:r>
          </a:p>
          <a:p>
            <a:pPr eaLnBrk="1" fontAlgn="auto" hangingPunct="1">
              <a:defRPr/>
            </a:pPr>
            <a:r>
              <a:rPr lang="en-US" dirty="0"/>
              <a:t>Limited repeatability due to</a:t>
            </a:r>
          </a:p>
          <a:p>
            <a:pPr lvl="1" indent="-182880" eaLnBrk="1" fontAlgn="auto" hangingPunct="1">
              <a:spcAft>
                <a:spcPts val="0"/>
              </a:spcAft>
              <a:defRPr/>
            </a:pPr>
            <a:r>
              <a:rPr lang="en-US" dirty="0"/>
              <a:t>Tolerances</a:t>
            </a:r>
          </a:p>
          <a:p>
            <a:pPr lvl="1" indent="-182880" eaLnBrk="1" fontAlgn="auto" hangingPunct="1">
              <a:spcAft>
                <a:spcPts val="0"/>
              </a:spcAft>
              <a:defRPr/>
            </a:pPr>
            <a:r>
              <a:rPr lang="en-US" dirty="0"/>
              <a:t>Changes in environmental conditions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000" dirty="0"/>
              <a:t>Temperature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000" dirty="0"/>
              <a:t>Vibration</a:t>
            </a:r>
          </a:p>
          <a:p>
            <a:pPr eaLnBrk="1" fontAlgn="auto" hangingPunct="1">
              <a:defRPr/>
            </a:pPr>
            <a:r>
              <a:rPr lang="en-US" dirty="0"/>
              <a:t>Sensitivity to electrical noise</a:t>
            </a:r>
          </a:p>
          <a:p>
            <a:pPr eaLnBrk="1" fontAlgn="auto" hangingPunct="1">
              <a:defRPr/>
            </a:pPr>
            <a:r>
              <a:rPr lang="en-US" dirty="0"/>
              <a:t>Limited dynamic range for voltage and currents</a:t>
            </a:r>
          </a:p>
          <a:p>
            <a:pPr eaLnBrk="1" fontAlgn="auto" hangingPunct="1">
              <a:defRPr/>
            </a:pPr>
            <a:r>
              <a:rPr lang="en-US" dirty="0"/>
              <a:t>Inflexibility to changes </a:t>
            </a:r>
          </a:p>
          <a:p>
            <a:pPr eaLnBrk="1" fontAlgn="auto" hangingPunct="1">
              <a:defRPr/>
            </a:pPr>
            <a:r>
              <a:rPr lang="en-US" dirty="0"/>
              <a:t>Difficulty of implementing certain operations</a:t>
            </a:r>
          </a:p>
          <a:p>
            <a:pPr lvl="1" indent="-182880" eaLnBrk="1" fontAlgn="auto" hangingPunct="1">
              <a:spcAft>
                <a:spcPts val="0"/>
              </a:spcAft>
              <a:defRPr/>
            </a:pPr>
            <a:r>
              <a:rPr lang="en-US" dirty="0"/>
              <a:t>Nonlinear operations</a:t>
            </a:r>
          </a:p>
          <a:p>
            <a:pPr lvl="1" indent="-182880" eaLnBrk="1" fontAlgn="auto" hangingPunct="1">
              <a:spcAft>
                <a:spcPts val="0"/>
              </a:spcAft>
              <a:defRPr/>
            </a:pPr>
            <a:r>
              <a:rPr lang="en-US" dirty="0"/>
              <a:t>Time-varying operations</a:t>
            </a:r>
          </a:p>
          <a:p>
            <a:pPr eaLnBrk="1" fontAlgn="auto" hangingPunct="1">
              <a:defRPr/>
            </a:pPr>
            <a:r>
              <a:rPr lang="en-US" dirty="0"/>
              <a:t>Difficulty of storing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>
            <a:extLst>
              <a:ext uri="{FF2B5EF4-FFF2-40B4-BE49-F238E27FC236}">
                <a16:creationId xmlns:a16="http://schemas.microsoft.com/office/drawing/2014/main" id="{0C865ABC-96CF-34C3-FF52-9459B429F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93038" cy="7762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Why Go Digital?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DCFB65D-5AE4-2E29-AB72-D377F51068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Programmability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One hardware can perform several tasks.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Upgradeability and flexibility.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Repeatability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Identical performance from unit to unit.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No drift in performance due to temperature or aging.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Immune to noise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Offers higher performance.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C943BE0C-6F8C-CECE-69F6-BEEBFF755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3365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/>
              <a:t>Digital Signal Processing</a:t>
            </a:r>
          </a:p>
        </p:txBody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8A498E53-5F5D-EACB-8C2F-1152027A79A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85800"/>
            <a:ext cx="8229600" cy="19050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defRPr/>
            </a:pPr>
            <a:r>
              <a:rPr lang="en-US" dirty="0"/>
              <a:t>Represent signals by a sequence of numbers</a:t>
            </a:r>
          </a:p>
          <a:p>
            <a:pPr lvl="1" indent="-182880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/>
              <a:t>Sampling or analog-to-digital conversions</a:t>
            </a:r>
          </a:p>
          <a:p>
            <a:pPr eaLnBrk="1" fontAlgn="auto" hangingPunct="1">
              <a:lnSpc>
                <a:spcPct val="80000"/>
              </a:lnSpc>
              <a:defRPr/>
            </a:pPr>
            <a:r>
              <a:rPr lang="en-US" dirty="0"/>
              <a:t>Perform processing on these numbers with a digital processor</a:t>
            </a:r>
          </a:p>
          <a:p>
            <a:pPr lvl="1" indent="-182880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/>
              <a:t>Digital signal processing</a:t>
            </a:r>
          </a:p>
          <a:p>
            <a:pPr eaLnBrk="1" fontAlgn="auto" hangingPunct="1">
              <a:lnSpc>
                <a:spcPct val="80000"/>
              </a:lnSpc>
              <a:defRPr/>
            </a:pPr>
            <a:r>
              <a:rPr lang="en-US" dirty="0"/>
              <a:t>Reconstruct analog signal from processed numbers</a:t>
            </a:r>
          </a:p>
          <a:p>
            <a:pPr lvl="1" indent="-182880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/>
              <a:t>Reconstruction or digital-to-analog conversion</a:t>
            </a:r>
          </a:p>
        </p:txBody>
      </p:sp>
      <p:grpSp>
        <p:nvGrpSpPr>
          <p:cNvPr id="10244" name="Group 4">
            <a:extLst>
              <a:ext uri="{FF2B5EF4-FFF2-40B4-BE49-F238E27FC236}">
                <a16:creationId xmlns:a16="http://schemas.microsoft.com/office/drawing/2014/main" id="{1AFA22AC-6BFD-BEEF-AFDB-046AB9C3FB3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619375"/>
            <a:ext cx="6858000" cy="885825"/>
            <a:chOff x="720" y="2466"/>
            <a:chExt cx="4320" cy="558"/>
          </a:xfrm>
        </p:grpSpPr>
        <p:sp>
          <p:nvSpPr>
            <p:cNvPr id="10246" name="Rectangle 5">
              <a:extLst>
                <a:ext uri="{FF2B5EF4-FFF2-40B4-BE49-F238E27FC236}">
                  <a16:creationId xmlns:a16="http://schemas.microsoft.com/office/drawing/2014/main" id="{2881330C-7FBA-D1FA-0553-6E278DE68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640"/>
              <a:ext cx="720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b="0">
                  <a:latin typeface="Verdana" panose="020B0604030504040204" pitchFamily="34" charset="0"/>
                </a:rPr>
                <a:t>A/D</a:t>
              </a:r>
            </a:p>
          </p:txBody>
        </p:sp>
        <p:sp>
          <p:nvSpPr>
            <p:cNvPr id="10247" name="Rectangle 6">
              <a:extLst>
                <a:ext uri="{FF2B5EF4-FFF2-40B4-BE49-F238E27FC236}">
                  <a16:creationId xmlns:a16="http://schemas.microsoft.com/office/drawing/2014/main" id="{0E97D6F7-B79D-4DDE-895F-42F382D21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40"/>
              <a:ext cx="720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b="0">
                  <a:latin typeface="Verdana" panose="020B0604030504040204" pitchFamily="34" charset="0"/>
                </a:rPr>
                <a:t>DSP</a:t>
              </a:r>
            </a:p>
          </p:txBody>
        </p:sp>
        <p:sp>
          <p:nvSpPr>
            <p:cNvPr id="10248" name="Rectangle 7">
              <a:extLst>
                <a:ext uri="{FF2B5EF4-FFF2-40B4-BE49-F238E27FC236}">
                  <a16:creationId xmlns:a16="http://schemas.microsoft.com/office/drawing/2014/main" id="{4D949BAF-83FB-E066-3C18-108B5B332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40"/>
              <a:ext cx="720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b="0">
                  <a:latin typeface="Verdana" panose="020B0604030504040204" pitchFamily="34" charset="0"/>
                </a:rPr>
                <a:t>D/A</a:t>
              </a:r>
            </a:p>
          </p:txBody>
        </p:sp>
        <p:cxnSp>
          <p:nvCxnSpPr>
            <p:cNvPr id="10249" name="AutoShape 8">
              <a:extLst>
                <a:ext uri="{FF2B5EF4-FFF2-40B4-BE49-F238E27FC236}">
                  <a16:creationId xmlns:a16="http://schemas.microsoft.com/office/drawing/2014/main" id="{A218788C-FFEE-E54F-C7E8-AECF35567BA2}"/>
                </a:ext>
              </a:extLst>
            </p:cNvPr>
            <p:cNvCxnSpPr>
              <a:cxnSpLocks noChangeShapeType="1"/>
              <a:stCxn id="10246" idx="3"/>
              <a:endCxn id="10247" idx="1"/>
            </p:cNvCxnSpPr>
            <p:nvPr/>
          </p:nvCxnSpPr>
          <p:spPr bwMode="auto">
            <a:xfrm>
              <a:off x="2070" y="2832"/>
              <a:ext cx="46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0" name="AutoShape 9">
              <a:extLst>
                <a:ext uri="{FF2B5EF4-FFF2-40B4-BE49-F238E27FC236}">
                  <a16:creationId xmlns:a16="http://schemas.microsoft.com/office/drawing/2014/main" id="{A6CE59B1-91A3-5C84-BF03-1F5344BCD411}"/>
                </a:ext>
              </a:extLst>
            </p:cNvPr>
            <p:cNvCxnSpPr>
              <a:cxnSpLocks noChangeShapeType="1"/>
              <a:stCxn id="10247" idx="3"/>
              <a:endCxn id="10248" idx="1"/>
            </p:cNvCxnSpPr>
            <p:nvPr/>
          </p:nvCxnSpPr>
          <p:spPr bwMode="auto">
            <a:xfrm>
              <a:off x="3270" y="2832"/>
              <a:ext cx="46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1" name="Rectangle 10">
              <a:extLst>
                <a:ext uri="{FF2B5EF4-FFF2-40B4-BE49-F238E27FC236}">
                  <a16:creationId xmlns:a16="http://schemas.microsoft.com/office/drawing/2014/main" id="{D66DE0FC-C412-66BD-D5EA-B756F2E8A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640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b="0">
                  <a:latin typeface="Verdana" panose="020B0604030504040204" pitchFamily="34" charset="0"/>
                </a:rPr>
                <a:t>analog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b="0">
                  <a:latin typeface="Verdana" panose="020B0604030504040204" pitchFamily="34" charset="0"/>
                </a:rPr>
                <a:t>signal</a:t>
              </a:r>
            </a:p>
          </p:txBody>
        </p:sp>
        <p:sp>
          <p:nvSpPr>
            <p:cNvPr id="10252" name="Rectangle 11">
              <a:extLst>
                <a:ext uri="{FF2B5EF4-FFF2-40B4-BE49-F238E27FC236}">
                  <a16:creationId xmlns:a16="http://schemas.microsoft.com/office/drawing/2014/main" id="{1706E00F-C137-9D8C-6E08-B4BE9DF27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40"/>
              <a:ext cx="33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b="0">
                  <a:latin typeface="Verdana" panose="020B0604030504040204" pitchFamily="34" charset="0"/>
                </a:rPr>
                <a:t>analog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b="0">
                  <a:latin typeface="Verdana" panose="020B0604030504040204" pitchFamily="34" charset="0"/>
                </a:rPr>
                <a:t>signal</a:t>
              </a:r>
            </a:p>
          </p:txBody>
        </p:sp>
        <p:cxnSp>
          <p:nvCxnSpPr>
            <p:cNvPr id="10253" name="AutoShape 12">
              <a:extLst>
                <a:ext uri="{FF2B5EF4-FFF2-40B4-BE49-F238E27FC236}">
                  <a16:creationId xmlns:a16="http://schemas.microsoft.com/office/drawing/2014/main" id="{EC4F0167-ED9A-69D7-BFBD-9DD74FE33E08}"/>
                </a:ext>
              </a:extLst>
            </p:cNvPr>
            <p:cNvCxnSpPr>
              <a:cxnSpLocks noChangeShapeType="1"/>
              <a:stCxn id="10251" idx="3"/>
              <a:endCxn id="10246" idx="1"/>
            </p:cNvCxnSpPr>
            <p:nvPr/>
          </p:nvCxnSpPr>
          <p:spPr bwMode="auto">
            <a:xfrm>
              <a:off x="1104" y="2832"/>
              <a:ext cx="23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4" name="AutoShape 13">
              <a:extLst>
                <a:ext uri="{FF2B5EF4-FFF2-40B4-BE49-F238E27FC236}">
                  <a16:creationId xmlns:a16="http://schemas.microsoft.com/office/drawing/2014/main" id="{187DF7BC-9450-3B41-114E-6747FCF5AF51}"/>
                </a:ext>
              </a:extLst>
            </p:cNvPr>
            <p:cNvCxnSpPr>
              <a:cxnSpLocks noChangeShapeType="1"/>
              <a:stCxn id="10248" idx="3"/>
              <a:endCxn id="10252" idx="1"/>
            </p:cNvCxnSpPr>
            <p:nvPr/>
          </p:nvCxnSpPr>
          <p:spPr bwMode="auto">
            <a:xfrm>
              <a:off x="4470" y="2832"/>
              <a:ext cx="23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5" name="Text Box 14">
              <a:extLst>
                <a:ext uri="{FF2B5EF4-FFF2-40B4-BE49-F238E27FC236}">
                  <a16:creationId xmlns:a16="http://schemas.microsoft.com/office/drawing/2014/main" id="{BA18DA55-C591-F82C-1261-CA4B0A039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466"/>
              <a:ext cx="48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b="0">
                  <a:latin typeface="Verdana" panose="020B0604030504040204" pitchFamily="34" charset="0"/>
                </a:rPr>
                <a:t>digital signal</a:t>
              </a:r>
            </a:p>
          </p:txBody>
        </p:sp>
        <p:sp>
          <p:nvSpPr>
            <p:cNvPr id="10256" name="Text Box 15">
              <a:extLst>
                <a:ext uri="{FF2B5EF4-FFF2-40B4-BE49-F238E27FC236}">
                  <a16:creationId xmlns:a16="http://schemas.microsoft.com/office/drawing/2014/main" id="{D2F2344F-9B1A-6606-F0C2-D624D2A7E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66"/>
              <a:ext cx="48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b="0">
                  <a:latin typeface="Verdana" panose="020B0604030504040204" pitchFamily="34" charset="0"/>
                </a:rPr>
                <a:t>digital signal</a:t>
              </a:r>
            </a:p>
          </p:txBody>
        </p:sp>
      </p:grpSp>
      <p:sp>
        <p:nvSpPr>
          <p:cNvPr id="10245" name="Rectangle 16">
            <a:extLst>
              <a:ext uri="{FF2B5EF4-FFF2-40B4-BE49-F238E27FC236}">
                <a16:creationId xmlns:a16="http://schemas.microsoft.com/office/drawing/2014/main" id="{074024BB-8F02-F624-26F9-A9A61680B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733800"/>
            <a:ext cx="8610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1800"/>
              <a:t>Analog input – analog output </a:t>
            </a:r>
          </a:p>
          <a:p>
            <a:pPr lvl="1" eaLnBrk="1" hangingPunct="1">
              <a:buClrTx/>
              <a:buFontTx/>
              <a:buChar char="–"/>
            </a:pPr>
            <a:r>
              <a:rPr lang="en-US" altLang="en-US" sz="1800" b="1"/>
              <a:t>Digital recording of music</a:t>
            </a:r>
          </a:p>
          <a:p>
            <a:pPr eaLnBrk="1" hangingPunct="1"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1800"/>
              <a:t>Analog input – digital output</a:t>
            </a:r>
          </a:p>
          <a:p>
            <a:pPr lvl="1" eaLnBrk="1" hangingPunct="1">
              <a:buClrTx/>
              <a:buFontTx/>
              <a:buChar char="–"/>
            </a:pPr>
            <a:r>
              <a:rPr lang="en-US" altLang="en-US" sz="1800" b="1"/>
              <a:t>Touch tone phone dialing</a:t>
            </a:r>
          </a:p>
          <a:p>
            <a:pPr eaLnBrk="1" hangingPunct="1"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1800"/>
              <a:t>Digital input – analog output</a:t>
            </a:r>
          </a:p>
          <a:p>
            <a:pPr lvl="1" eaLnBrk="1" hangingPunct="1">
              <a:buClrTx/>
              <a:buFontTx/>
              <a:buChar char="–"/>
            </a:pPr>
            <a:r>
              <a:rPr lang="en-US" altLang="en-US" sz="1800" b="1"/>
              <a:t>Text to speech</a:t>
            </a:r>
          </a:p>
          <a:p>
            <a:pPr eaLnBrk="1" hangingPunct="1"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1800"/>
              <a:t>Digital input – digital output</a:t>
            </a:r>
          </a:p>
          <a:p>
            <a:pPr lvl="1" eaLnBrk="1" hangingPunct="1">
              <a:buClrTx/>
              <a:buFontTx/>
              <a:buChar char="–"/>
            </a:pPr>
            <a:r>
              <a:rPr lang="en-US" altLang="en-US" sz="1800" b="1"/>
              <a:t>Compression of a file on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88A0-B65A-D084-B59C-1A7AFF3FD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Signals</a:t>
            </a:r>
          </a:p>
        </p:txBody>
      </p:sp>
      <p:sp>
        <p:nvSpPr>
          <p:cNvPr id="11267" name="object 8">
            <a:extLst>
              <a:ext uri="{FF2B5EF4-FFF2-40B4-BE49-F238E27FC236}">
                <a16:creationId xmlns:a16="http://schemas.microsoft.com/office/drawing/2014/main" id="{2644B336-B44B-5BC5-62B4-8AF008E25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700213"/>
            <a:ext cx="6602413" cy="47228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b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F632DE4A-F5C4-80E4-6251-7E9463AAAD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28600"/>
            <a:ext cx="8077200" cy="6324600"/>
          </a:xfrm>
        </p:spPr>
        <p:txBody>
          <a:bodyPr/>
          <a:lstStyle/>
          <a:p>
            <a:pPr eaLnBrk="1" hangingPunct="1"/>
            <a:r>
              <a:rPr lang="en-US" altLang="en-US" sz="1800">
                <a:solidFill>
                  <a:srgbClr val="C00000"/>
                </a:solidFill>
              </a:rPr>
              <a:t>Advantages</a:t>
            </a:r>
          </a:p>
          <a:p>
            <a:pPr lvl="1" eaLnBrk="1" hangingPunct="1"/>
            <a:r>
              <a:rPr lang="en-US" altLang="en-US" sz="1800"/>
              <a:t>Accuracy can be controlled by choosing word length</a:t>
            </a:r>
          </a:p>
          <a:p>
            <a:pPr lvl="1" eaLnBrk="1" hangingPunct="1"/>
            <a:r>
              <a:rPr lang="en-US" altLang="en-US" sz="1800"/>
              <a:t>Repeatable</a:t>
            </a:r>
          </a:p>
          <a:p>
            <a:pPr lvl="1" eaLnBrk="1" hangingPunct="1"/>
            <a:r>
              <a:rPr lang="en-US" altLang="en-US" sz="1800"/>
              <a:t>Sensitivity to electrical noise is minimal</a:t>
            </a:r>
          </a:p>
          <a:p>
            <a:pPr lvl="1" eaLnBrk="1" hangingPunct="1"/>
            <a:r>
              <a:rPr lang="en-US" altLang="en-US" sz="1800"/>
              <a:t>Dynamic range can be controlled using floating point numbers</a:t>
            </a:r>
          </a:p>
          <a:p>
            <a:pPr lvl="1" eaLnBrk="1" hangingPunct="1"/>
            <a:r>
              <a:rPr lang="en-US" altLang="en-US" sz="1800"/>
              <a:t>Flexibility can be achieved with software implementations</a:t>
            </a:r>
          </a:p>
          <a:p>
            <a:pPr lvl="1" eaLnBrk="1" hangingPunct="1"/>
            <a:r>
              <a:rPr lang="en-US" altLang="en-US" sz="1800"/>
              <a:t>Non-linear and time-varying operations are easier to implement </a:t>
            </a:r>
          </a:p>
          <a:p>
            <a:pPr lvl="1" eaLnBrk="1" hangingPunct="1"/>
            <a:r>
              <a:rPr lang="en-US" altLang="en-US" sz="1800"/>
              <a:t>Digital storage is cheap</a:t>
            </a:r>
          </a:p>
          <a:p>
            <a:pPr lvl="1" eaLnBrk="1" hangingPunct="1"/>
            <a:r>
              <a:rPr lang="en-US" altLang="en-US" sz="1800"/>
              <a:t>Digital information can be encrypted for security</a:t>
            </a:r>
          </a:p>
          <a:p>
            <a:pPr lvl="1" eaLnBrk="1" hangingPunct="1"/>
            <a:r>
              <a:rPr lang="en-US" altLang="en-US" sz="1800"/>
              <a:t>Price/performance and reduced time-to-market</a:t>
            </a:r>
          </a:p>
          <a:p>
            <a:pPr eaLnBrk="1" hangingPunct="1"/>
            <a:r>
              <a:rPr lang="en-US" altLang="en-US" sz="1800">
                <a:solidFill>
                  <a:srgbClr val="C00000"/>
                </a:solidFill>
              </a:rPr>
              <a:t>Limitations</a:t>
            </a:r>
          </a:p>
          <a:p>
            <a:pPr lvl="1" eaLnBrk="1" hangingPunct="1"/>
            <a:r>
              <a:rPr lang="en-US" altLang="en-US" sz="1800"/>
              <a:t>Sampling causes loss of information</a:t>
            </a:r>
          </a:p>
          <a:p>
            <a:pPr lvl="1" eaLnBrk="1" hangingPunct="1"/>
            <a:r>
              <a:rPr lang="en-US" altLang="en-US" sz="1800"/>
              <a:t>A/D and D/A requires mixed-signal hardware</a:t>
            </a:r>
          </a:p>
          <a:p>
            <a:pPr lvl="1" eaLnBrk="1" hangingPunct="1"/>
            <a:r>
              <a:rPr lang="en-US" altLang="en-US" sz="1800"/>
              <a:t>Limited speed of processors</a:t>
            </a:r>
          </a:p>
          <a:p>
            <a:pPr lvl="1" eaLnBrk="1" hangingPunct="1"/>
            <a:r>
              <a:rPr lang="en-US" altLang="en-US" sz="1800"/>
              <a:t>Quantization and round-off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358</TotalTime>
  <Words>595</Words>
  <Application>Microsoft Office PowerPoint</Application>
  <PresentationFormat>On-screen Show (4:3)</PresentationFormat>
  <Paragraphs>143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Essential</vt:lpstr>
      <vt:lpstr>PowerPoint Presentation</vt:lpstr>
      <vt:lpstr>PowerPoint Presentation</vt:lpstr>
      <vt:lpstr>PowerPoint Presentation</vt:lpstr>
      <vt:lpstr>What is Signal Processing?</vt:lpstr>
      <vt:lpstr>Limitations of Analog Signal Processing</vt:lpstr>
      <vt:lpstr>Why Go Digital?</vt:lpstr>
      <vt:lpstr>Digital Signal Processing</vt:lpstr>
      <vt:lpstr>Signals</vt:lpstr>
      <vt:lpstr>PowerPoint Presentation</vt:lpstr>
      <vt:lpstr>What is DSP Used For?</vt:lpstr>
      <vt:lpstr>DSP is Everywhere</vt:lpstr>
      <vt:lpstr>Signal Processing Applications</vt:lpstr>
      <vt:lpstr>DSP Applications – Image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Rahul Karthik</cp:lastModifiedBy>
  <cp:revision>34</cp:revision>
  <cp:lastPrinted>1601-01-01T00:00:00Z</cp:lastPrinted>
  <dcterms:created xsi:type="dcterms:W3CDTF">1601-01-01T00:00:00Z</dcterms:created>
  <dcterms:modified xsi:type="dcterms:W3CDTF">2023-07-28T01:15:56Z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