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6"/>
  </p:notesMasterIdLst>
  <p:sldIdLst>
    <p:sldId id="256" r:id="rId2"/>
    <p:sldId id="257" r:id="rId3"/>
    <p:sldId id="29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6" r:id="rId21"/>
    <p:sldId id="298" r:id="rId22"/>
    <p:sldId id="299" r:id="rId23"/>
    <p:sldId id="300" r:id="rId24"/>
    <p:sldId id="307" r:id="rId25"/>
    <p:sldId id="301" r:id="rId26"/>
    <p:sldId id="302" r:id="rId27"/>
    <p:sldId id="303" r:id="rId28"/>
    <p:sldId id="305" r:id="rId29"/>
    <p:sldId id="308" r:id="rId30"/>
    <p:sldId id="309" r:id="rId31"/>
    <p:sldId id="260" r:id="rId32"/>
    <p:sldId id="261" r:id="rId33"/>
    <p:sldId id="262" r:id="rId34"/>
    <p:sldId id="263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 /><Relationship Id="rId1" Type="http://schemas.openxmlformats.org/officeDocument/2006/relationships/image" Target="../media/image31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514367-3CA8-463B-A724-FE12327B7D6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04E770-986B-4C73-9E68-33FD738E6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710B-B7C0-42B6-93D6-2F48A7395A47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9AC4-984C-44E6-9739-507A1CE071FB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E120-BE2E-46F6-AFCF-F30D07107DFA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255C-033B-4F78-82CD-7B19562634F1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F203-CC1E-4BE6-8C79-E3361EE2A573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F3C6-8B5E-48BB-8180-B879D01C73AC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CE5B-47CF-4BAA-947B-60E4B30B0B1B}" type="datetime1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D68B-3D44-4124-A080-68119E4C0AA3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A78-B959-403B-8E10-874DDA53B7BE}" type="datetime1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FF7-580B-430F-913C-2B1345209C80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7960-B7BF-4674-A356-F9298503F948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6C04-7556-4214-9A75-1DB187F979F9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8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1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5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9.png" /><Relationship Id="rId4" Type="http://schemas.openxmlformats.org/officeDocument/2006/relationships/image" Target="../media/image28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30.wmf" /><Relationship Id="rId4" Type="http://schemas.openxmlformats.org/officeDocument/2006/relationships/oleObject" Target="../embeddings/oleObject1.bin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30.wmf" /><Relationship Id="rId4" Type="http://schemas.openxmlformats.org/officeDocument/2006/relationships/oleObject" Target="../embeddings/oleObject2.bin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png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 /><Relationship Id="rId3" Type="http://schemas.openxmlformats.org/officeDocument/2006/relationships/image" Target="../media/image33.png" /><Relationship Id="rId7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31.wmf" /><Relationship Id="rId5" Type="http://schemas.openxmlformats.org/officeDocument/2006/relationships/oleObject" Target="../embeddings/oleObject3.bin" /><Relationship Id="rId4" Type="http://schemas.openxmlformats.org/officeDocument/2006/relationships/image" Target="../media/image34.png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Lecture -2</a:t>
            </a:r>
            <a:br>
              <a:rPr lang="en-US" sz="5400" dirty="0">
                <a:solidFill>
                  <a:srgbClr val="C00000"/>
                </a:solidFill>
              </a:rPr>
            </a:br>
            <a:r>
              <a:rPr lang="en-US" sz="5400" dirty="0">
                <a:solidFill>
                  <a:srgbClr val="C00000"/>
                </a:solidFill>
              </a:rPr>
              <a:t>Review of Discrete-time signals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90800" y="2971800"/>
            <a:ext cx="6324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800"/>
              <a:t>Dr K. Mohanaprasad</a:t>
            </a:r>
          </a:p>
          <a:p>
            <a:r>
              <a:rPr lang="en-US" altLang="en-US" sz="2800"/>
              <a:t>Associate Professor</a:t>
            </a:r>
          </a:p>
          <a:p>
            <a:r>
              <a:rPr lang="en-US" altLang="en-US" sz="2800"/>
              <a:t>School of Electronics Engineering (SENSE)</a:t>
            </a:r>
          </a:p>
          <a:p>
            <a:r>
              <a:rPr lang="en-US" altLang="en-US" sz="2800"/>
              <a:t>VIT Chennai</a:t>
            </a:r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840038"/>
            <a:ext cx="1385888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47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18118" y="3705337"/>
            <a:ext cx="9005" cy="939949"/>
          </a:xfrm>
          <a:custGeom>
            <a:avLst/>
            <a:gdLst/>
            <a:ahLst/>
            <a:cxnLst/>
            <a:rect l="l" t="t" r="r" b="b"/>
            <a:pathLst>
              <a:path w="9905" h="1065276">
                <a:moveTo>
                  <a:pt x="0" y="0"/>
                </a:moveTo>
                <a:lnTo>
                  <a:pt x="0" y="1065276"/>
                </a:lnTo>
                <a:lnTo>
                  <a:pt x="9905" y="1065276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3734" y="3705337"/>
            <a:ext cx="8313" cy="939949"/>
          </a:xfrm>
          <a:custGeom>
            <a:avLst/>
            <a:gdLst/>
            <a:ahLst/>
            <a:cxnLst/>
            <a:rect l="l" t="t" r="r" b="b"/>
            <a:pathLst>
              <a:path w="9144" h="1065276">
                <a:moveTo>
                  <a:pt x="0" y="0"/>
                </a:moveTo>
                <a:lnTo>
                  <a:pt x="0" y="1065276"/>
                </a:lnTo>
                <a:lnTo>
                  <a:pt x="9144" y="1065276"/>
                </a:lnTo>
                <a:lnTo>
                  <a:pt x="9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0488" y="2052021"/>
            <a:ext cx="4900352" cy="899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0905" y="2077570"/>
            <a:ext cx="0" cy="818926"/>
          </a:xfrm>
          <a:custGeom>
            <a:avLst/>
            <a:gdLst/>
            <a:ahLst/>
            <a:cxnLst/>
            <a:rect l="l" t="t" r="r" b="b"/>
            <a:pathLst>
              <a:path h="928116">
                <a:moveTo>
                  <a:pt x="0" y="928116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2113" y="2049332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510" y="86824"/>
                </a:lnTo>
                <a:lnTo>
                  <a:pt x="70856" y="80372"/>
                </a:lnTo>
                <a:lnTo>
                  <a:pt x="80540" y="70597"/>
                </a:lnTo>
                <a:lnTo>
                  <a:pt x="86870" y="58302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2113" y="2049332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510" y="86824"/>
                </a:lnTo>
                <a:lnTo>
                  <a:pt x="70856" y="80372"/>
                </a:lnTo>
                <a:lnTo>
                  <a:pt x="80540" y="70597"/>
                </a:lnTo>
                <a:lnTo>
                  <a:pt x="86870" y="58302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4776" y="2082950"/>
            <a:ext cx="0" cy="819598"/>
          </a:xfrm>
          <a:custGeom>
            <a:avLst/>
            <a:gdLst/>
            <a:ahLst/>
            <a:cxnLst/>
            <a:rect l="l" t="t" r="r" b="b"/>
            <a:pathLst>
              <a:path h="928877">
                <a:moveTo>
                  <a:pt x="0" y="928877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5291" y="2054711"/>
            <a:ext cx="81048" cy="7866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957" y="0"/>
                </a:moveTo>
                <a:lnTo>
                  <a:pt x="30935" y="2256"/>
                </a:lnTo>
                <a:lnTo>
                  <a:pt x="18627" y="8562"/>
                </a:lnTo>
                <a:lnTo>
                  <a:pt x="8833" y="18227"/>
                </a:lnTo>
                <a:lnTo>
                  <a:pt x="2357" y="30558"/>
                </a:lnTo>
                <a:lnTo>
                  <a:pt x="0" y="44957"/>
                </a:lnTo>
                <a:lnTo>
                  <a:pt x="2367" y="59013"/>
                </a:lnTo>
                <a:lnTo>
                  <a:pt x="8922" y="71207"/>
                </a:lnTo>
                <a:lnTo>
                  <a:pt x="18842" y="80793"/>
                </a:lnTo>
                <a:lnTo>
                  <a:pt x="31305" y="87023"/>
                </a:lnTo>
                <a:lnTo>
                  <a:pt x="44957" y="89153"/>
                </a:lnTo>
                <a:lnTo>
                  <a:pt x="59127" y="86827"/>
                </a:lnTo>
                <a:lnTo>
                  <a:pt x="71397" y="80361"/>
                </a:lnTo>
                <a:lnTo>
                  <a:pt x="81001" y="70520"/>
                </a:lnTo>
                <a:lnTo>
                  <a:pt x="87170" y="58073"/>
                </a:lnTo>
                <a:lnTo>
                  <a:pt x="89153" y="44957"/>
                </a:lnTo>
                <a:lnTo>
                  <a:pt x="86866" y="30528"/>
                </a:lnTo>
                <a:lnTo>
                  <a:pt x="80502" y="18108"/>
                </a:lnTo>
                <a:lnTo>
                  <a:pt x="70810" y="8407"/>
                </a:lnTo>
                <a:lnTo>
                  <a:pt x="58535" y="2135"/>
                </a:lnTo>
                <a:lnTo>
                  <a:pt x="4495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25291" y="2054711"/>
            <a:ext cx="81048" cy="7866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957" y="0"/>
                </a:moveTo>
                <a:lnTo>
                  <a:pt x="30935" y="2256"/>
                </a:lnTo>
                <a:lnTo>
                  <a:pt x="18627" y="8562"/>
                </a:lnTo>
                <a:lnTo>
                  <a:pt x="8833" y="18227"/>
                </a:lnTo>
                <a:lnTo>
                  <a:pt x="2357" y="30558"/>
                </a:lnTo>
                <a:lnTo>
                  <a:pt x="0" y="44957"/>
                </a:lnTo>
                <a:lnTo>
                  <a:pt x="2367" y="59013"/>
                </a:lnTo>
                <a:lnTo>
                  <a:pt x="8922" y="71207"/>
                </a:lnTo>
                <a:lnTo>
                  <a:pt x="18842" y="80793"/>
                </a:lnTo>
                <a:lnTo>
                  <a:pt x="31305" y="87023"/>
                </a:lnTo>
                <a:lnTo>
                  <a:pt x="44957" y="89153"/>
                </a:lnTo>
                <a:lnTo>
                  <a:pt x="59127" y="86827"/>
                </a:lnTo>
                <a:lnTo>
                  <a:pt x="71397" y="80361"/>
                </a:lnTo>
                <a:lnTo>
                  <a:pt x="81001" y="70520"/>
                </a:lnTo>
                <a:lnTo>
                  <a:pt x="87170" y="58073"/>
                </a:lnTo>
                <a:lnTo>
                  <a:pt x="89153" y="44957"/>
                </a:lnTo>
                <a:lnTo>
                  <a:pt x="86866" y="30528"/>
                </a:lnTo>
                <a:lnTo>
                  <a:pt x="80502" y="18108"/>
                </a:lnTo>
                <a:lnTo>
                  <a:pt x="70810" y="8407"/>
                </a:lnTo>
                <a:lnTo>
                  <a:pt x="58535" y="2135"/>
                </a:lnTo>
                <a:lnTo>
                  <a:pt x="449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68636" y="2082950"/>
            <a:ext cx="0" cy="819597"/>
          </a:xfrm>
          <a:custGeom>
            <a:avLst/>
            <a:gdLst/>
            <a:ahLst/>
            <a:cxnLst/>
            <a:rect l="l" t="t" r="r" b="b"/>
            <a:pathLst>
              <a:path h="928877">
                <a:moveTo>
                  <a:pt x="0" y="928877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9844" y="2054711"/>
            <a:ext cx="80356" cy="78664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528"/>
                </a:lnTo>
                <a:lnTo>
                  <a:pt x="79740" y="18108"/>
                </a:lnTo>
                <a:lnTo>
                  <a:pt x="70048" y="8407"/>
                </a:lnTo>
                <a:lnTo>
                  <a:pt x="57773" y="2135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9844" y="2054711"/>
            <a:ext cx="80356" cy="78664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528"/>
                </a:lnTo>
                <a:lnTo>
                  <a:pt x="79740" y="18108"/>
                </a:lnTo>
                <a:lnTo>
                  <a:pt x="70048" y="8407"/>
                </a:lnTo>
                <a:lnTo>
                  <a:pt x="57773" y="2135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2496" y="2088329"/>
            <a:ext cx="0" cy="819597"/>
          </a:xfrm>
          <a:custGeom>
            <a:avLst/>
            <a:gdLst/>
            <a:ahLst/>
            <a:cxnLst/>
            <a:rect l="l" t="t" r="r" b="b"/>
            <a:pathLst>
              <a:path h="928877">
                <a:moveTo>
                  <a:pt x="0" y="928877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3704" y="2060761"/>
            <a:ext cx="81048" cy="77993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625" y="86104"/>
                </a:lnTo>
                <a:lnTo>
                  <a:pt x="71045" y="79740"/>
                </a:lnTo>
                <a:lnTo>
                  <a:pt x="80746" y="70048"/>
                </a:lnTo>
                <a:lnTo>
                  <a:pt x="87018" y="57773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33704" y="2060761"/>
            <a:ext cx="81048" cy="77993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326" y="58365"/>
                </a:lnTo>
                <a:lnTo>
                  <a:pt x="8792" y="70635"/>
                </a:lnTo>
                <a:lnTo>
                  <a:pt x="18633" y="80239"/>
                </a:lnTo>
                <a:lnTo>
                  <a:pt x="31080" y="86408"/>
                </a:lnTo>
                <a:lnTo>
                  <a:pt x="44196" y="88392"/>
                </a:lnTo>
                <a:lnTo>
                  <a:pt x="58625" y="86104"/>
                </a:lnTo>
                <a:lnTo>
                  <a:pt x="71045" y="79740"/>
                </a:lnTo>
                <a:lnTo>
                  <a:pt x="80746" y="70048"/>
                </a:lnTo>
                <a:lnTo>
                  <a:pt x="87018" y="57773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68044" y="2084295"/>
            <a:ext cx="0" cy="819597"/>
          </a:xfrm>
          <a:custGeom>
            <a:avLst/>
            <a:gdLst/>
            <a:ahLst/>
            <a:cxnLst/>
            <a:rect l="l" t="t" r="r" b="b"/>
            <a:pathLst>
              <a:path h="928877">
                <a:moveTo>
                  <a:pt x="0" y="928877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29251" y="2056055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8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4"/>
                </a:lnTo>
                <a:lnTo>
                  <a:pt x="58331" y="86866"/>
                </a:lnTo>
                <a:lnTo>
                  <a:pt x="70716" y="80502"/>
                </a:lnTo>
                <a:lnTo>
                  <a:pt x="80530" y="70810"/>
                </a:lnTo>
                <a:lnTo>
                  <a:pt x="86948" y="58535"/>
                </a:lnTo>
                <a:lnTo>
                  <a:pt x="89153" y="44958"/>
                </a:lnTo>
                <a:lnTo>
                  <a:pt x="86824" y="30643"/>
                </a:lnTo>
                <a:lnTo>
                  <a:pt x="80372" y="18297"/>
                </a:lnTo>
                <a:lnTo>
                  <a:pt x="70597" y="8613"/>
                </a:lnTo>
                <a:lnTo>
                  <a:pt x="58302" y="2283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29251" y="2056055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8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4"/>
                </a:lnTo>
                <a:lnTo>
                  <a:pt x="58331" y="86866"/>
                </a:lnTo>
                <a:lnTo>
                  <a:pt x="70716" y="80502"/>
                </a:lnTo>
                <a:lnTo>
                  <a:pt x="80530" y="70810"/>
                </a:lnTo>
                <a:lnTo>
                  <a:pt x="86948" y="58535"/>
                </a:lnTo>
                <a:lnTo>
                  <a:pt x="89153" y="44958"/>
                </a:lnTo>
                <a:lnTo>
                  <a:pt x="86824" y="30643"/>
                </a:lnTo>
                <a:lnTo>
                  <a:pt x="80372" y="18297"/>
                </a:lnTo>
                <a:lnTo>
                  <a:pt x="70597" y="8613"/>
                </a:lnTo>
                <a:lnTo>
                  <a:pt x="58302" y="2283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3682" y="2077570"/>
            <a:ext cx="0" cy="818926"/>
          </a:xfrm>
          <a:custGeom>
            <a:avLst/>
            <a:gdLst/>
            <a:ahLst/>
            <a:cxnLst/>
            <a:rect l="l" t="t" r="r" b="b"/>
            <a:pathLst>
              <a:path h="928116">
                <a:moveTo>
                  <a:pt x="0" y="928116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34889" y="2049332"/>
            <a:ext cx="80356" cy="78665"/>
          </a:xfrm>
          <a:custGeom>
            <a:avLst/>
            <a:gdLst/>
            <a:ahLst/>
            <a:cxnLst/>
            <a:rect l="l" t="t" r="r" b="b"/>
            <a:pathLst>
              <a:path w="88392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251" y="86786"/>
                </a:lnTo>
                <a:lnTo>
                  <a:pt x="70445" y="80231"/>
                </a:lnTo>
                <a:lnTo>
                  <a:pt x="80031" y="70311"/>
                </a:lnTo>
                <a:lnTo>
                  <a:pt x="86261" y="57848"/>
                </a:lnTo>
                <a:lnTo>
                  <a:pt x="88392" y="44195"/>
                </a:lnTo>
                <a:lnTo>
                  <a:pt x="86065" y="30026"/>
                </a:lnTo>
                <a:lnTo>
                  <a:pt x="79599" y="17756"/>
                </a:lnTo>
                <a:lnTo>
                  <a:pt x="69758" y="8152"/>
                </a:lnTo>
                <a:lnTo>
                  <a:pt x="57311" y="1983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34889" y="2049332"/>
            <a:ext cx="80356" cy="78665"/>
          </a:xfrm>
          <a:custGeom>
            <a:avLst/>
            <a:gdLst/>
            <a:ahLst/>
            <a:cxnLst/>
            <a:rect l="l" t="t" r="r" b="b"/>
            <a:pathLst>
              <a:path w="88392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251" y="86786"/>
                </a:lnTo>
                <a:lnTo>
                  <a:pt x="70445" y="80231"/>
                </a:lnTo>
                <a:lnTo>
                  <a:pt x="80031" y="70311"/>
                </a:lnTo>
                <a:lnTo>
                  <a:pt x="86261" y="57848"/>
                </a:lnTo>
                <a:lnTo>
                  <a:pt x="88392" y="44195"/>
                </a:lnTo>
                <a:lnTo>
                  <a:pt x="86065" y="30026"/>
                </a:lnTo>
                <a:lnTo>
                  <a:pt x="79599" y="17756"/>
                </a:lnTo>
                <a:lnTo>
                  <a:pt x="69758" y="8152"/>
                </a:lnTo>
                <a:lnTo>
                  <a:pt x="57311" y="1983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7542" y="2077570"/>
            <a:ext cx="0" cy="818926"/>
          </a:xfrm>
          <a:custGeom>
            <a:avLst/>
            <a:gdLst/>
            <a:ahLst/>
            <a:cxnLst/>
            <a:rect l="l" t="t" r="r" b="b"/>
            <a:pathLst>
              <a:path h="928116">
                <a:moveTo>
                  <a:pt x="0" y="928116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8750" y="2049332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510" y="86824"/>
                </a:lnTo>
                <a:lnTo>
                  <a:pt x="70856" y="80372"/>
                </a:lnTo>
                <a:lnTo>
                  <a:pt x="80540" y="70597"/>
                </a:lnTo>
                <a:lnTo>
                  <a:pt x="86870" y="58302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8750" y="2049332"/>
            <a:ext cx="81048" cy="78665"/>
          </a:xfrm>
          <a:custGeom>
            <a:avLst/>
            <a:gdLst/>
            <a:ahLst/>
            <a:cxnLst/>
            <a:rect l="l" t="t" r="r" b="b"/>
            <a:pathLst>
              <a:path w="89153" h="89154">
                <a:moveTo>
                  <a:pt x="44196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5"/>
                </a:lnTo>
                <a:lnTo>
                  <a:pt x="2287" y="58331"/>
                </a:lnTo>
                <a:lnTo>
                  <a:pt x="8651" y="70716"/>
                </a:lnTo>
                <a:lnTo>
                  <a:pt x="18343" y="80530"/>
                </a:lnTo>
                <a:lnTo>
                  <a:pt x="30618" y="86948"/>
                </a:lnTo>
                <a:lnTo>
                  <a:pt x="44196" y="89153"/>
                </a:lnTo>
                <a:lnTo>
                  <a:pt x="58510" y="86824"/>
                </a:lnTo>
                <a:lnTo>
                  <a:pt x="70856" y="80372"/>
                </a:lnTo>
                <a:lnTo>
                  <a:pt x="80540" y="70597"/>
                </a:lnTo>
                <a:lnTo>
                  <a:pt x="86870" y="58302"/>
                </a:lnTo>
                <a:lnTo>
                  <a:pt x="89153" y="44195"/>
                </a:lnTo>
                <a:lnTo>
                  <a:pt x="86860" y="30140"/>
                </a:lnTo>
                <a:lnTo>
                  <a:pt x="80452" y="17946"/>
                </a:lnTo>
                <a:lnTo>
                  <a:pt x="70641" y="8360"/>
                </a:lnTo>
                <a:lnTo>
                  <a:pt x="58137" y="2130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5481" y="2879688"/>
            <a:ext cx="80356" cy="78664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528"/>
                </a:lnTo>
                <a:lnTo>
                  <a:pt x="79740" y="18108"/>
                </a:lnTo>
                <a:lnTo>
                  <a:pt x="70048" y="8407"/>
                </a:lnTo>
                <a:lnTo>
                  <a:pt x="57773" y="2135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35481" y="2879688"/>
            <a:ext cx="80356" cy="78664"/>
          </a:xfrm>
          <a:custGeom>
            <a:avLst/>
            <a:gdLst/>
            <a:ahLst/>
            <a:cxnLst/>
            <a:rect l="l" t="t" r="r" b="b"/>
            <a:pathLst>
              <a:path w="88392" h="89153">
                <a:moveTo>
                  <a:pt x="44196" y="0"/>
                </a:moveTo>
                <a:lnTo>
                  <a:pt x="30140" y="2293"/>
                </a:lnTo>
                <a:lnTo>
                  <a:pt x="17946" y="8701"/>
                </a:lnTo>
                <a:lnTo>
                  <a:pt x="8360" y="18512"/>
                </a:lnTo>
                <a:lnTo>
                  <a:pt x="2130" y="31016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3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528"/>
                </a:lnTo>
                <a:lnTo>
                  <a:pt x="79740" y="18108"/>
                </a:lnTo>
                <a:lnTo>
                  <a:pt x="70048" y="8407"/>
                </a:lnTo>
                <a:lnTo>
                  <a:pt x="57773" y="2135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51611" y="2871619"/>
            <a:ext cx="81048" cy="77993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957" y="0"/>
                </a:moveTo>
                <a:lnTo>
                  <a:pt x="30528" y="2287"/>
                </a:lnTo>
                <a:lnTo>
                  <a:pt x="18108" y="8651"/>
                </a:lnTo>
                <a:lnTo>
                  <a:pt x="8407" y="18343"/>
                </a:lnTo>
                <a:lnTo>
                  <a:pt x="2135" y="30618"/>
                </a:lnTo>
                <a:lnTo>
                  <a:pt x="0" y="44196"/>
                </a:lnTo>
                <a:lnTo>
                  <a:pt x="2293" y="58251"/>
                </a:lnTo>
                <a:lnTo>
                  <a:pt x="8701" y="70445"/>
                </a:lnTo>
                <a:lnTo>
                  <a:pt x="18512" y="80031"/>
                </a:lnTo>
                <a:lnTo>
                  <a:pt x="31016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3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51611" y="2871619"/>
            <a:ext cx="81048" cy="77993"/>
          </a:xfrm>
          <a:custGeom>
            <a:avLst/>
            <a:gdLst/>
            <a:ahLst/>
            <a:cxnLst/>
            <a:rect l="l" t="t" r="r" b="b"/>
            <a:pathLst>
              <a:path w="89153" h="88392">
                <a:moveTo>
                  <a:pt x="44957" y="0"/>
                </a:moveTo>
                <a:lnTo>
                  <a:pt x="30528" y="2287"/>
                </a:lnTo>
                <a:lnTo>
                  <a:pt x="18108" y="8651"/>
                </a:lnTo>
                <a:lnTo>
                  <a:pt x="8407" y="18343"/>
                </a:lnTo>
                <a:lnTo>
                  <a:pt x="2135" y="30618"/>
                </a:lnTo>
                <a:lnTo>
                  <a:pt x="0" y="44196"/>
                </a:lnTo>
                <a:lnTo>
                  <a:pt x="2293" y="58251"/>
                </a:lnTo>
                <a:lnTo>
                  <a:pt x="8701" y="70445"/>
                </a:lnTo>
                <a:lnTo>
                  <a:pt x="18512" y="80031"/>
                </a:lnTo>
                <a:lnTo>
                  <a:pt x="31016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3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52700" y="2884393"/>
            <a:ext cx="81049" cy="77993"/>
          </a:xfrm>
          <a:custGeom>
            <a:avLst/>
            <a:gdLst/>
            <a:ahLst/>
            <a:cxnLst/>
            <a:rect l="l" t="t" r="r" b="b"/>
            <a:pathLst>
              <a:path w="89154" h="88392">
                <a:moveTo>
                  <a:pt x="44957" y="0"/>
                </a:moveTo>
                <a:lnTo>
                  <a:pt x="30822" y="2287"/>
                </a:lnTo>
                <a:lnTo>
                  <a:pt x="18437" y="8651"/>
                </a:lnTo>
                <a:lnTo>
                  <a:pt x="8623" y="18343"/>
                </a:lnTo>
                <a:lnTo>
                  <a:pt x="2205" y="30618"/>
                </a:lnTo>
                <a:lnTo>
                  <a:pt x="0" y="44196"/>
                </a:lnTo>
                <a:lnTo>
                  <a:pt x="2367" y="58251"/>
                </a:lnTo>
                <a:lnTo>
                  <a:pt x="8922" y="70445"/>
                </a:lnTo>
                <a:lnTo>
                  <a:pt x="18842" y="80031"/>
                </a:lnTo>
                <a:lnTo>
                  <a:pt x="31305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4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52700" y="2884393"/>
            <a:ext cx="81049" cy="77993"/>
          </a:xfrm>
          <a:custGeom>
            <a:avLst/>
            <a:gdLst/>
            <a:ahLst/>
            <a:cxnLst/>
            <a:rect l="l" t="t" r="r" b="b"/>
            <a:pathLst>
              <a:path w="89154" h="88392">
                <a:moveTo>
                  <a:pt x="44957" y="0"/>
                </a:moveTo>
                <a:lnTo>
                  <a:pt x="30822" y="2287"/>
                </a:lnTo>
                <a:lnTo>
                  <a:pt x="18437" y="8651"/>
                </a:lnTo>
                <a:lnTo>
                  <a:pt x="8623" y="18343"/>
                </a:lnTo>
                <a:lnTo>
                  <a:pt x="2205" y="30618"/>
                </a:lnTo>
                <a:lnTo>
                  <a:pt x="0" y="44196"/>
                </a:lnTo>
                <a:lnTo>
                  <a:pt x="2367" y="58251"/>
                </a:lnTo>
                <a:lnTo>
                  <a:pt x="8922" y="70445"/>
                </a:lnTo>
                <a:lnTo>
                  <a:pt x="18842" y="80031"/>
                </a:lnTo>
                <a:lnTo>
                  <a:pt x="31305" y="86261"/>
                </a:lnTo>
                <a:lnTo>
                  <a:pt x="44957" y="88392"/>
                </a:lnTo>
                <a:lnTo>
                  <a:pt x="59127" y="86065"/>
                </a:lnTo>
                <a:lnTo>
                  <a:pt x="71397" y="79599"/>
                </a:lnTo>
                <a:lnTo>
                  <a:pt x="81001" y="69758"/>
                </a:lnTo>
                <a:lnTo>
                  <a:pt x="87170" y="57311"/>
                </a:lnTo>
                <a:lnTo>
                  <a:pt x="89154" y="44196"/>
                </a:lnTo>
                <a:lnTo>
                  <a:pt x="86827" y="30026"/>
                </a:lnTo>
                <a:lnTo>
                  <a:pt x="80361" y="17756"/>
                </a:lnTo>
                <a:lnTo>
                  <a:pt x="70520" y="8152"/>
                </a:lnTo>
                <a:lnTo>
                  <a:pt x="58073" y="1983"/>
                </a:lnTo>
                <a:lnTo>
                  <a:pt x="449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2706" y="2874309"/>
            <a:ext cx="81048" cy="7866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195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287" y="58625"/>
                </a:lnTo>
                <a:lnTo>
                  <a:pt x="8651" y="71045"/>
                </a:lnTo>
                <a:lnTo>
                  <a:pt x="18343" y="80746"/>
                </a:lnTo>
                <a:lnTo>
                  <a:pt x="30618" y="87018"/>
                </a:lnTo>
                <a:lnTo>
                  <a:pt x="44195" y="89153"/>
                </a:lnTo>
                <a:lnTo>
                  <a:pt x="58218" y="86897"/>
                </a:lnTo>
                <a:lnTo>
                  <a:pt x="70526" y="80591"/>
                </a:lnTo>
                <a:lnTo>
                  <a:pt x="80320" y="70926"/>
                </a:lnTo>
                <a:lnTo>
                  <a:pt x="86796" y="58595"/>
                </a:lnTo>
                <a:lnTo>
                  <a:pt x="89153" y="44196"/>
                </a:lnTo>
                <a:lnTo>
                  <a:pt x="86786" y="30140"/>
                </a:lnTo>
                <a:lnTo>
                  <a:pt x="80231" y="17946"/>
                </a:lnTo>
                <a:lnTo>
                  <a:pt x="70311" y="8360"/>
                </a:lnTo>
                <a:lnTo>
                  <a:pt x="57848" y="2130"/>
                </a:lnTo>
                <a:lnTo>
                  <a:pt x="4419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42706" y="2874309"/>
            <a:ext cx="81048" cy="78664"/>
          </a:xfrm>
          <a:custGeom>
            <a:avLst/>
            <a:gdLst/>
            <a:ahLst/>
            <a:cxnLst/>
            <a:rect l="l" t="t" r="r" b="b"/>
            <a:pathLst>
              <a:path w="89153" h="89153">
                <a:moveTo>
                  <a:pt x="44195" y="0"/>
                </a:moveTo>
                <a:lnTo>
                  <a:pt x="30026" y="2326"/>
                </a:lnTo>
                <a:lnTo>
                  <a:pt x="17756" y="8792"/>
                </a:lnTo>
                <a:lnTo>
                  <a:pt x="8152" y="18633"/>
                </a:lnTo>
                <a:lnTo>
                  <a:pt x="1983" y="31080"/>
                </a:lnTo>
                <a:lnTo>
                  <a:pt x="0" y="44196"/>
                </a:lnTo>
                <a:lnTo>
                  <a:pt x="2287" y="58625"/>
                </a:lnTo>
                <a:lnTo>
                  <a:pt x="8651" y="71045"/>
                </a:lnTo>
                <a:lnTo>
                  <a:pt x="18343" y="80746"/>
                </a:lnTo>
                <a:lnTo>
                  <a:pt x="30618" y="87018"/>
                </a:lnTo>
                <a:lnTo>
                  <a:pt x="44195" y="89153"/>
                </a:lnTo>
                <a:lnTo>
                  <a:pt x="58218" y="86897"/>
                </a:lnTo>
                <a:lnTo>
                  <a:pt x="70526" y="80591"/>
                </a:lnTo>
                <a:lnTo>
                  <a:pt x="80320" y="70926"/>
                </a:lnTo>
                <a:lnTo>
                  <a:pt x="86796" y="58595"/>
                </a:lnTo>
                <a:lnTo>
                  <a:pt x="89153" y="44196"/>
                </a:lnTo>
                <a:lnTo>
                  <a:pt x="86786" y="30140"/>
                </a:lnTo>
                <a:lnTo>
                  <a:pt x="80231" y="17946"/>
                </a:lnTo>
                <a:lnTo>
                  <a:pt x="70311" y="8360"/>
                </a:lnTo>
                <a:lnTo>
                  <a:pt x="57848" y="2130"/>
                </a:lnTo>
                <a:lnTo>
                  <a:pt x="4419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92375" y="488640"/>
            <a:ext cx="7099115" cy="409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9073" y="938601"/>
            <a:ext cx="1102860" cy="40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Unit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5581" y="938601"/>
            <a:ext cx="1036923" cy="40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Step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1170" y="938601"/>
            <a:ext cx="2783523" cy="406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(sequence)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6872" y="1934085"/>
            <a:ext cx="152206" cy="215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0233" y="2801422"/>
            <a:ext cx="152206" cy="215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0189" y="2971831"/>
            <a:ext cx="213456" cy="18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95"/>
              </a:lnSpc>
              <a:spcBef>
                <a:spcPts val="69"/>
              </a:spcBef>
            </a:pPr>
            <a:r>
              <a:rPr sz="1300" dirty="0">
                <a:latin typeface="Times New Roman"/>
                <a:cs typeface="Times New Roman"/>
              </a:rPr>
              <a:t>–4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4440" y="2969297"/>
            <a:ext cx="988974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–3     </a:t>
            </a:r>
            <a:r>
              <a:rPr sz="1200" spc="3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–2     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5803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6805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733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987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916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5917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0172" y="2969297"/>
            <a:ext cx="119927" cy="167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74"/>
              </a:lnSpc>
              <a:spcBef>
                <a:spcPts val="64"/>
              </a:spcBef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1397" y="4052216"/>
            <a:ext cx="208701" cy="30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8"/>
              </a:lnSpc>
              <a:spcBef>
                <a:spcPts val="120"/>
              </a:spcBef>
            </a:pPr>
            <a:r>
              <a:rPr sz="2200" dirty="0">
                <a:latin typeface="Cambria"/>
                <a:cs typeface="Cambria"/>
              </a:rPr>
              <a:t>⎨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3733" y="4495800"/>
                <a:ext cx="4459197" cy="7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1,                    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𝑜𝑡h𝑒𝑟𝑒𝑤𝑖𝑠𝑒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33" y="4495800"/>
                <a:ext cx="4459197" cy="7508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3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Continued</a:t>
            </a:r>
            <a:r>
              <a:rPr lang="en-US" dirty="0">
                <a:solidFill>
                  <a:srgbClr val="C00000"/>
                </a:solidFill>
              </a:rPr>
              <a:t>………</a:t>
            </a:r>
            <a:endParaRPr lang="en-US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Relation between u(n) and δ(n)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 l="-1185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4825" y="3203091"/>
            <a:ext cx="0" cy="391985"/>
          </a:xfrm>
          <a:custGeom>
            <a:avLst/>
            <a:gdLst/>
            <a:ahLst/>
            <a:cxnLst/>
            <a:rect l="l" t="t" r="r" b="b"/>
            <a:pathLst>
              <a:path h="444250">
                <a:moveTo>
                  <a:pt x="0" y="0"/>
                </a:moveTo>
                <a:lnTo>
                  <a:pt x="0" y="444250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3080" y="3203091"/>
            <a:ext cx="0" cy="391985"/>
          </a:xfrm>
          <a:custGeom>
            <a:avLst/>
            <a:gdLst/>
            <a:ahLst/>
            <a:cxnLst/>
            <a:rect l="l" t="t" r="r" b="b"/>
            <a:pathLst>
              <a:path h="444250">
                <a:moveTo>
                  <a:pt x="0" y="0"/>
                </a:moveTo>
                <a:lnTo>
                  <a:pt x="0" y="444250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24099" y="4333990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2366" y="4333990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1589" y="5143506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9856" y="5143506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5663" y="5748622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3918" y="5748622"/>
            <a:ext cx="0" cy="391975"/>
          </a:xfrm>
          <a:custGeom>
            <a:avLst/>
            <a:gdLst/>
            <a:ahLst/>
            <a:cxnLst/>
            <a:rect l="l" t="t" r="r" b="b"/>
            <a:pathLst>
              <a:path h="444238">
                <a:moveTo>
                  <a:pt x="0" y="0"/>
                </a:moveTo>
                <a:lnTo>
                  <a:pt x="0" y="444238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8709" y="3476737"/>
            <a:ext cx="1359131" cy="422910"/>
          </a:xfrm>
          <a:custGeom>
            <a:avLst/>
            <a:gdLst/>
            <a:ahLst/>
            <a:cxnLst/>
            <a:rect l="l" t="t" r="r" b="b"/>
            <a:pathLst>
              <a:path w="1495044" h="479298">
                <a:moveTo>
                  <a:pt x="1493520" y="477773"/>
                </a:moveTo>
                <a:lnTo>
                  <a:pt x="1495044" y="474725"/>
                </a:lnTo>
                <a:lnTo>
                  <a:pt x="1493520" y="470915"/>
                </a:lnTo>
                <a:lnTo>
                  <a:pt x="492252" y="470915"/>
                </a:lnTo>
                <a:lnTo>
                  <a:pt x="490682" y="469392"/>
                </a:lnTo>
                <a:lnTo>
                  <a:pt x="57827" y="49180"/>
                </a:lnTo>
                <a:lnTo>
                  <a:pt x="41910" y="41148"/>
                </a:lnTo>
                <a:lnTo>
                  <a:pt x="44958" y="39624"/>
                </a:lnTo>
                <a:lnTo>
                  <a:pt x="48768" y="40386"/>
                </a:lnTo>
                <a:lnTo>
                  <a:pt x="41910" y="41148"/>
                </a:lnTo>
                <a:lnTo>
                  <a:pt x="57827" y="49180"/>
                </a:lnTo>
                <a:lnTo>
                  <a:pt x="80772" y="25908"/>
                </a:lnTo>
                <a:lnTo>
                  <a:pt x="0" y="0"/>
                </a:lnTo>
                <a:lnTo>
                  <a:pt x="40386" y="44196"/>
                </a:lnTo>
                <a:lnTo>
                  <a:pt x="41910" y="47244"/>
                </a:lnTo>
                <a:lnTo>
                  <a:pt x="27432" y="80010"/>
                </a:lnTo>
                <a:lnTo>
                  <a:pt x="51018" y="56086"/>
                </a:lnTo>
                <a:lnTo>
                  <a:pt x="488442" y="469392"/>
                </a:lnTo>
                <a:lnTo>
                  <a:pt x="485394" y="477774"/>
                </a:lnTo>
                <a:lnTo>
                  <a:pt x="488442" y="479298"/>
                </a:lnTo>
                <a:lnTo>
                  <a:pt x="1490472" y="479297"/>
                </a:lnTo>
                <a:lnTo>
                  <a:pt x="1493520" y="477773"/>
                </a:lnTo>
                <a:close/>
              </a:path>
              <a:path w="1495044" h="479298">
                <a:moveTo>
                  <a:pt x="40386" y="44196"/>
                </a:moveTo>
                <a:lnTo>
                  <a:pt x="0" y="0"/>
                </a:lnTo>
                <a:lnTo>
                  <a:pt x="27432" y="80010"/>
                </a:lnTo>
                <a:lnTo>
                  <a:pt x="41910" y="47244"/>
                </a:lnTo>
                <a:lnTo>
                  <a:pt x="40386" y="44196"/>
                </a:lnTo>
                <a:close/>
              </a:path>
              <a:path w="1495044" h="479298">
                <a:moveTo>
                  <a:pt x="485394" y="477774"/>
                </a:moveTo>
                <a:lnTo>
                  <a:pt x="488442" y="469392"/>
                </a:lnTo>
                <a:lnTo>
                  <a:pt x="51018" y="56086"/>
                </a:lnTo>
                <a:lnTo>
                  <a:pt x="485394" y="477774"/>
                </a:lnTo>
                <a:close/>
              </a:path>
              <a:path w="1495044" h="479298">
                <a:moveTo>
                  <a:pt x="41910" y="41148"/>
                </a:moveTo>
                <a:lnTo>
                  <a:pt x="48768" y="40386"/>
                </a:lnTo>
                <a:lnTo>
                  <a:pt x="44958" y="39624"/>
                </a:lnTo>
                <a:lnTo>
                  <a:pt x="41910" y="41148"/>
                </a:lnTo>
                <a:close/>
              </a:path>
              <a:path w="1495044" h="479298">
                <a:moveTo>
                  <a:pt x="1490472" y="469391"/>
                </a:moveTo>
                <a:lnTo>
                  <a:pt x="490682" y="469392"/>
                </a:lnTo>
                <a:lnTo>
                  <a:pt x="492252" y="470915"/>
                </a:lnTo>
                <a:lnTo>
                  <a:pt x="1493520" y="470915"/>
                </a:lnTo>
                <a:lnTo>
                  <a:pt x="1490472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7982" y="3890907"/>
            <a:ext cx="367838" cy="369794"/>
          </a:xfrm>
          <a:custGeom>
            <a:avLst/>
            <a:gdLst/>
            <a:ahLst/>
            <a:cxnLst/>
            <a:rect l="l" t="t" r="r" b="b"/>
            <a:pathLst>
              <a:path w="404622" h="419100">
                <a:moveTo>
                  <a:pt x="40386" y="370331"/>
                </a:moveTo>
                <a:lnTo>
                  <a:pt x="49108" y="361292"/>
                </a:lnTo>
                <a:lnTo>
                  <a:pt x="25146" y="338327"/>
                </a:lnTo>
                <a:lnTo>
                  <a:pt x="0" y="419100"/>
                </a:lnTo>
                <a:lnTo>
                  <a:pt x="38862" y="374141"/>
                </a:lnTo>
                <a:lnTo>
                  <a:pt x="40386" y="370331"/>
                </a:lnTo>
                <a:close/>
              </a:path>
              <a:path w="404622" h="419100">
                <a:moveTo>
                  <a:pt x="47244" y="377189"/>
                </a:moveTo>
                <a:lnTo>
                  <a:pt x="40386" y="377189"/>
                </a:lnTo>
                <a:lnTo>
                  <a:pt x="44196" y="378713"/>
                </a:lnTo>
                <a:lnTo>
                  <a:pt x="47244" y="377189"/>
                </a:lnTo>
                <a:close/>
              </a:path>
              <a:path w="404622" h="419100">
                <a:moveTo>
                  <a:pt x="56109" y="368001"/>
                </a:moveTo>
                <a:lnTo>
                  <a:pt x="47244" y="377189"/>
                </a:lnTo>
                <a:lnTo>
                  <a:pt x="44196" y="378713"/>
                </a:lnTo>
                <a:lnTo>
                  <a:pt x="40386" y="377189"/>
                </a:lnTo>
                <a:lnTo>
                  <a:pt x="47244" y="377189"/>
                </a:lnTo>
                <a:lnTo>
                  <a:pt x="56109" y="368001"/>
                </a:lnTo>
                <a:lnTo>
                  <a:pt x="403098" y="8381"/>
                </a:lnTo>
                <a:lnTo>
                  <a:pt x="404622" y="5333"/>
                </a:lnTo>
                <a:lnTo>
                  <a:pt x="403098" y="1523"/>
                </a:lnTo>
                <a:lnTo>
                  <a:pt x="399288" y="0"/>
                </a:lnTo>
                <a:lnTo>
                  <a:pt x="396240" y="1523"/>
                </a:lnTo>
                <a:lnTo>
                  <a:pt x="49108" y="361292"/>
                </a:lnTo>
                <a:lnTo>
                  <a:pt x="40386" y="370331"/>
                </a:lnTo>
                <a:lnTo>
                  <a:pt x="38862" y="374141"/>
                </a:lnTo>
                <a:lnTo>
                  <a:pt x="0" y="419100"/>
                </a:lnTo>
                <a:lnTo>
                  <a:pt x="80010" y="390905"/>
                </a:lnTo>
                <a:lnTo>
                  <a:pt x="56109" y="36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3455" y="134471"/>
            <a:ext cx="7784028" cy="718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5481" marR="21171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  <a:p>
            <a:pPr marL="11397">
              <a:lnSpc>
                <a:spcPct val="92732"/>
              </a:lnSpc>
              <a:spcBef>
                <a:spcPts val="253"/>
              </a:spcBef>
            </a:pPr>
            <a:r>
              <a:rPr lang="en-US" sz="3000" spc="4" dirty="0">
                <a:latin typeface="Copperplate Gothic Bold"/>
                <a:cs typeface="Copperplate Gothic Bold"/>
              </a:rPr>
              <a:t>            </a:t>
            </a:r>
            <a:r>
              <a:rPr sz="3000" spc="4" dirty="0">
                <a:latin typeface="Copperplate Gothic Bold"/>
                <a:cs typeface="Copperplate Gothic Bold"/>
              </a:rPr>
              <a:t>Exponentia</a:t>
            </a:r>
            <a:r>
              <a:rPr sz="3000" dirty="0">
                <a:latin typeface="Copperplate Gothic Bold"/>
                <a:cs typeface="Copperplate Gothic Bold"/>
              </a:rPr>
              <a:t>l</a:t>
            </a:r>
            <a:r>
              <a:rPr sz="3000" spc="13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Sequence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526" y="1481433"/>
            <a:ext cx="3752796" cy="715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68215">
              <a:lnSpc>
                <a:spcPts val="2176"/>
              </a:lnSpc>
              <a:spcBef>
                <a:spcPts val="109"/>
              </a:spcBef>
            </a:pPr>
            <a:r>
              <a:rPr sz="3200" baseline="-2415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3200" spc="321" baseline="-24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b="1" baseline="-2415" dirty="0">
                <a:solidFill>
                  <a:srgbClr val="000065"/>
                </a:solidFill>
                <a:latin typeface="Times New Roman"/>
                <a:cs typeface="Times New Roman"/>
              </a:rPr>
              <a:t>Exponential sequence </a:t>
            </a:r>
            <a:r>
              <a:rPr sz="3200" baseline="-2415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1818058">
              <a:lnSpc>
                <a:spcPts val="3536"/>
              </a:lnSpc>
              <a:spcBef>
                <a:spcPts val="67"/>
              </a:spcBef>
            </a:pPr>
            <a:r>
              <a:rPr sz="4300" i="1" spc="-39" baseline="-1811" dirty="0">
                <a:latin typeface="Times New Roman"/>
                <a:cs typeface="Times New Roman"/>
              </a:rPr>
              <a:t>x</a:t>
            </a:r>
            <a:r>
              <a:rPr sz="4300" spc="135" baseline="-1811" dirty="0">
                <a:latin typeface="Times New Roman"/>
                <a:cs typeface="Times New Roman"/>
              </a:rPr>
              <a:t>[</a:t>
            </a:r>
            <a:r>
              <a:rPr sz="4300" i="1" spc="125" baseline="-1811" dirty="0">
                <a:latin typeface="Times New Roman"/>
                <a:cs typeface="Times New Roman"/>
              </a:rPr>
              <a:t>n</a:t>
            </a:r>
            <a:r>
              <a:rPr sz="4300" baseline="-1811" dirty="0">
                <a:latin typeface="Times New Roman"/>
                <a:cs typeface="Times New Roman"/>
              </a:rPr>
              <a:t>]</a:t>
            </a:r>
            <a:r>
              <a:rPr sz="4300" spc="-143" baseline="-1811" dirty="0">
                <a:latin typeface="Times New Roman"/>
                <a:cs typeface="Times New Roman"/>
              </a:rPr>
              <a:t> </a:t>
            </a:r>
            <a:r>
              <a:rPr sz="4300" baseline="-1777" dirty="0">
                <a:latin typeface="Cambria"/>
                <a:cs typeface="Cambria"/>
              </a:rPr>
              <a:t>=</a:t>
            </a:r>
            <a:r>
              <a:rPr sz="4300" spc="346" baseline="-1777" dirty="0">
                <a:latin typeface="Cambria"/>
                <a:cs typeface="Cambria"/>
              </a:rPr>
              <a:t> </a:t>
            </a:r>
            <a:r>
              <a:rPr sz="4300" i="1" baseline="-1811" dirty="0">
                <a:latin typeface="Times New Roman"/>
                <a:cs typeface="Times New Roman"/>
              </a:rPr>
              <a:t>A</a:t>
            </a:r>
            <a:r>
              <a:rPr sz="4300" i="1" spc="-416" baseline="-1811" dirty="0">
                <a:latin typeface="Times New Roman"/>
                <a:cs typeface="Times New Roman"/>
              </a:rPr>
              <a:t> </a:t>
            </a:r>
            <a:r>
              <a:rPr sz="4300" baseline="-1777" dirty="0">
                <a:latin typeface="Cambria"/>
                <a:cs typeface="Cambria"/>
              </a:rPr>
              <a:t>α</a:t>
            </a:r>
            <a:r>
              <a:rPr sz="4300" spc="-237" baseline="-1777" dirty="0">
                <a:latin typeface="Cambria"/>
                <a:cs typeface="Cambria"/>
              </a:rPr>
              <a:t> </a:t>
            </a:r>
            <a:r>
              <a:rPr sz="3200" i="1" baseline="32611" dirty="0">
                <a:latin typeface="Times New Roman"/>
                <a:cs typeface="Times New Roman"/>
              </a:rPr>
              <a:t>n</a:t>
            </a:r>
            <a:r>
              <a:rPr sz="3200" i="1" spc="-206" baseline="32611" dirty="0">
                <a:latin typeface="Times New Roman"/>
                <a:cs typeface="Times New Roman"/>
              </a:rPr>
              <a:t> </a:t>
            </a:r>
            <a:r>
              <a:rPr sz="4300" baseline="-1811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10825" y="1772428"/>
            <a:ext cx="1847302" cy="384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60"/>
              </a:lnSpc>
              <a:spcBef>
                <a:spcPts val="153"/>
              </a:spcBef>
            </a:pPr>
            <a:r>
              <a:rPr sz="2800" dirty="0">
                <a:latin typeface="Cambria"/>
                <a:cs typeface="Cambria"/>
              </a:rPr>
              <a:t>−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∞</a:t>
            </a:r>
            <a:r>
              <a:rPr sz="2800" spc="-232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&lt;</a:t>
            </a:r>
            <a:r>
              <a:rPr sz="2800" spc="143" dirty="0">
                <a:latin typeface="Cambria"/>
                <a:cs typeface="Cambri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2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mbria"/>
                <a:cs typeface="Cambria"/>
              </a:rPr>
              <a:t>&lt;</a:t>
            </a:r>
            <a:r>
              <a:rPr sz="2800" spc="102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∞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162" y="2226579"/>
            <a:ext cx="7756130" cy="2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wher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-41" baseline="2962" dirty="0">
                <a:latin typeface="Garamond"/>
                <a:cs typeface="Garamond"/>
              </a:rPr>
              <a:t> </a:t>
            </a:r>
            <a:r>
              <a:rPr sz="2700" i="1" baseline="2962" dirty="0">
                <a:latin typeface="Garamond"/>
                <a:cs typeface="Garamond"/>
              </a:rPr>
              <a:t>A</a:t>
            </a:r>
            <a:r>
              <a:rPr sz="2700" i="1" spc="-13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an</a:t>
            </a:r>
            <a:r>
              <a:rPr sz="2700" baseline="2962" dirty="0">
                <a:latin typeface="Garamond"/>
                <a:cs typeface="Garamond"/>
              </a:rPr>
              <a:t>d</a:t>
            </a:r>
            <a:r>
              <a:rPr sz="2700" spc="-21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α</a:t>
            </a:r>
            <a:r>
              <a:rPr sz="2700" spc="-8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are real</a:t>
            </a:r>
            <a:r>
              <a:rPr sz="2700" spc="-2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or</a:t>
            </a:r>
            <a:r>
              <a:rPr sz="2700" spc="-1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complex</a:t>
            </a:r>
            <a:r>
              <a:rPr sz="2700" spc="-59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numbers. If </a:t>
            </a:r>
            <a:r>
              <a:rPr sz="2700" spc="8" baseline="2962" dirty="0">
                <a:latin typeface="Garamond"/>
                <a:cs typeface="Garamond"/>
              </a:rPr>
              <a:t>|</a:t>
            </a:r>
            <a:r>
              <a:rPr sz="2700" spc="4" baseline="2962" dirty="0">
                <a:latin typeface="Garamond"/>
                <a:cs typeface="Garamond"/>
              </a:rPr>
              <a:t>α|&lt;1</a:t>
            </a:r>
            <a:r>
              <a:rPr sz="2700" baseline="2962" dirty="0">
                <a:latin typeface="Garamond"/>
                <a:cs typeface="Garamond"/>
              </a:rPr>
              <a:t>,</a:t>
            </a:r>
            <a:r>
              <a:rPr sz="2700" spc="-13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thi</a:t>
            </a:r>
            <a:r>
              <a:rPr sz="2700" baseline="2962" dirty="0">
                <a:latin typeface="Garamond"/>
                <a:cs typeface="Garamond"/>
              </a:rPr>
              <a:t>s </a:t>
            </a:r>
            <a:r>
              <a:rPr sz="2700" spc="4" baseline="2962" dirty="0">
                <a:latin typeface="Garamond"/>
                <a:cs typeface="Garamond"/>
              </a:rPr>
              <a:t>i</a:t>
            </a:r>
            <a:r>
              <a:rPr sz="2700" baseline="2962" dirty="0">
                <a:latin typeface="Garamond"/>
                <a:cs typeface="Garamond"/>
              </a:rPr>
              <a:t>s</a:t>
            </a:r>
            <a:r>
              <a:rPr sz="2700" spc="4" baseline="2962" dirty="0">
                <a:latin typeface="Garamond"/>
                <a:cs typeface="Garamond"/>
              </a:rPr>
              <a:t> decayin</a:t>
            </a:r>
            <a:r>
              <a:rPr sz="2700" baseline="2962" dirty="0">
                <a:latin typeface="Garamond"/>
                <a:cs typeface="Garamond"/>
              </a:rPr>
              <a:t>g</a:t>
            </a:r>
            <a:r>
              <a:rPr sz="2700" spc="-50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exponential</a:t>
            </a:r>
            <a:endParaRPr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161" y="2548628"/>
            <a:ext cx="3931584" cy="2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Wha</a:t>
            </a:r>
            <a:r>
              <a:rPr sz="2700" baseline="2962" dirty="0">
                <a:latin typeface="Garamond"/>
                <a:cs typeface="Garamond"/>
              </a:rPr>
              <a:t>t</a:t>
            </a:r>
            <a:r>
              <a:rPr sz="2700" spc="-37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abou</a:t>
            </a:r>
            <a:r>
              <a:rPr sz="2700" baseline="2962" dirty="0">
                <a:latin typeface="Garamond"/>
                <a:cs typeface="Garamond"/>
              </a:rPr>
              <a:t>t</a:t>
            </a:r>
            <a:r>
              <a:rPr sz="2700" spc="-39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fo</a:t>
            </a:r>
            <a:r>
              <a:rPr sz="2700" baseline="2962" dirty="0">
                <a:latin typeface="Garamond"/>
                <a:cs typeface="Garamond"/>
              </a:rPr>
              <a:t>r 0 &lt;</a:t>
            </a:r>
            <a:r>
              <a:rPr sz="2700" spc="-7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α</a:t>
            </a:r>
            <a:r>
              <a:rPr sz="2700" spc="-8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&lt;1,</a:t>
            </a:r>
            <a:r>
              <a:rPr sz="2700" spc="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or</a:t>
            </a:r>
            <a:r>
              <a:rPr sz="2700" spc="-1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what</a:t>
            </a:r>
            <a:r>
              <a:rPr sz="2700" spc="-29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about</a:t>
            </a:r>
            <a:endParaRPr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2572" y="2558452"/>
            <a:ext cx="830142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baseline="2962" dirty="0">
                <a:latin typeface="Garamond"/>
                <a:cs typeface="Garamond"/>
              </a:rPr>
              <a:t>-1</a:t>
            </a:r>
            <a:r>
              <a:rPr sz="2700" spc="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&lt;</a:t>
            </a:r>
            <a:r>
              <a:rPr sz="2700" spc="-21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α</a:t>
            </a:r>
            <a:r>
              <a:rPr sz="2700" spc="-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&lt;</a:t>
            </a:r>
            <a:endParaRPr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3059" y="2558452"/>
            <a:ext cx="1818395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baseline="2962" dirty="0">
                <a:latin typeface="Garamond"/>
                <a:cs typeface="Garamond"/>
              </a:rPr>
              <a:t>0, and</a:t>
            </a:r>
            <a:r>
              <a:rPr sz="2700" spc="-25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|α</a:t>
            </a:r>
            <a:r>
              <a:rPr sz="2700" baseline="2962" dirty="0">
                <a:latin typeface="Garamond"/>
                <a:cs typeface="Garamond"/>
              </a:rPr>
              <a:t>|&gt;1???</a:t>
            </a:r>
            <a:endParaRPr dirty="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9413" y="3096330"/>
            <a:ext cx="449093" cy="473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78"/>
              </a:lnSpc>
              <a:spcBef>
                <a:spcPts val="188"/>
              </a:spcBef>
            </a:pPr>
            <a:r>
              <a:rPr sz="3200" i="1" spc="31" baseline="31403" dirty="0">
                <a:latin typeface="Times New Roman"/>
                <a:cs typeface="Times New Roman"/>
              </a:rPr>
              <a:t>j</a:t>
            </a:r>
            <a:r>
              <a:rPr sz="3200" baseline="30801" dirty="0">
                <a:latin typeface="Cambria"/>
                <a:cs typeface="Cambria"/>
              </a:rPr>
              <a:t>φ</a:t>
            </a:r>
            <a:r>
              <a:rPr sz="3200" spc="-68" baseline="30801" dirty="0">
                <a:latin typeface="Cambria"/>
                <a:cs typeface="Cambria"/>
              </a:rPr>
              <a:t> </a:t>
            </a:r>
            <a:r>
              <a:rPr sz="4300" baseline="-2717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2566" y="3142056"/>
            <a:ext cx="1613425" cy="481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23"/>
              </a:lnSpc>
              <a:spcBef>
                <a:spcPts val="191"/>
              </a:spcBef>
            </a:pPr>
            <a:r>
              <a:rPr sz="4300" i="1" spc="135" baseline="-2717" dirty="0">
                <a:latin typeface="Times New Roman"/>
                <a:cs typeface="Times New Roman"/>
              </a:rPr>
              <a:t>e</a:t>
            </a:r>
            <a:r>
              <a:rPr sz="3200" spc="120" baseline="32611" dirty="0">
                <a:latin typeface="Times New Roman"/>
                <a:cs typeface="Times New Roman"/>
              </a:rPr>
              <a:t>(</a:t>
            </a:r>
            <a:r>
              <a:rPr sz="3200" spc="98" baseline="31986" dirty="0">
                <a:latin typeface="Cambria"/>
                <a:cs typeface="Cambria"/>
              </a:rPr>
              <a:t>σ</a:t>
            </a:r>
            <a:r>
              <a:rPr sz="2700" i="1" baseline="21740" dirty="0">
                <a:latin typeface="Times New Roman"/>
                <a:cs typeface="Times New Roman"/>
              </a:rPr>
              <a:t>o</a:t>
            </a:r>
            <a:r>
              <a:rPr sz="2700" i="1" spc="-48" baseline="21740" dirty="0">
                <a:latin typeface="Times New Roman"/>
                <a:cs typeface="Times New Roman"/>
              </a:rPr>
              <a:t> </a:t>
            </a:r>
            <a:r>
              <a:rPr sz="3200" baseline="31986" dirty="0">
                <a:latin typeface="Cambria"/>
                <a:cs typeface="Cambria"/>
              </a:rPr>
              <a:t>+</a:t>
            </a:r>
            <a:r>
              <a:rPr sz="3200" spc="144" baseline="31986" dirty="0">
                <a:latin typeface="Cambria"/>
                <a:cs typeface="Cambria"/>
              </a:rPr>
              <a:t> </a:t>
            </a:r>
            <a:r>
              <a:rPr sz="3200" i="1" spc="42" baseline="32611" dirty="0">
                <a:latin typeface="Times New Roman"/>
                <a:cs typeface="Times New Roman"/>
              </a:rPr>
              <a:t>j</a:t>
            </a:r>
            <a:r>
              <a:rPr sz="3200" spc="25" baseline="31986" dirty="0">
                <a:latin typeface="Cambria"/>
                <a:cs typeface="Cambria"/>
              </a:rPr>
              <a:t>ω</a:t>
            </a:r>
            <a:r>
              <a:rPr sz="2700" i="1" baseline="21740" dirty="0">
                <a:latin typeface="Times New Roman"/>
                <a:cs typeface="Times New Roman"/>
              </a:rPr>
              <a:t>o</a:t>
            </a:r>
            <a:r>
              <a:rPr sz="2700" i="1" spc="-75" baseline="21740" dirty="0">
                <a:latin typeface="Times New Roman"/>
                <a:cs typeface="Times New Roman"/>
              </a:rPr>
              <a:t> </a:t>
            </a:r>
            <a:r>
              <a:rPr sz="3200" baseline="32611" dirty="0">
                <a:latin typeface="Times New Roman"/>
                <a:cs typeface="Times New Roman"/>
              </a:rPr>
              <a:t>)</a:t>
            </a:r>
            <a:r>
              <a:rPr sz="3200" spc="-237" baseline="32611" dirty="0">
                <a:latin typeface="Times New Roman"/>
                <a:cs typeface="Times New Roman"/>
              </a:rPr>
              <a:t> </a:t>
            </a:r>
            <a:r>
              <a:rPr sz="4300" baseline="-2717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1870" y="3183485"/>
            <a:ext cx="594194" cy="386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83"/>
              </a:lnSpc>
              <a:spcBef>
                <a:spcPts val="153"/>
              </a:spcBef>
            </a:pP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i="1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4219" y="3189210"/>
            <a:ext cx="304065" cy="380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0"/>
              </a:lnSpc>
              <a:spcBef>
                <a:spcPts val="151"/>
              </a:spcBef>
            </a:pPr>
            <a:r>
              <a:rPr sz="2900" i="1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9037" y="3189210"/>
            <a:ext cx="242396" cy="380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0"/>
              </a:lnSpc>
              <a:spcBef>
                <a:spcPts val="151"/>
              </a:spcBef>
            </a:pPr>
            <a:r>
              <a:rPr sz="2900" i="1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2872" y="3237281"/>
            <a:ext cx="616828" cy="380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51"/>
              </a:lnSpc>
              <a:spcBef>
                <a:spcPts val="153"/>
              </a:spcBef>
            </a:pPr>
            <a:r>
              <a:rPr sz="2900" dirty="0">
                <a:latin typeface="Cambria"/>
                <a:cs typeface="Cambria"/>
              </a:rPr>
              <a:t>α</a:t>
            </a:r>
            <a:r>
              <a:rPr sz="2900" spc="319" dirty="0">
                <a:latin typeface="Cambria"/>
                <a:cs typeface="Cambria"/>
              </a:rPr>
              <a:t> </a:t>
            </a:r>
            <a:r>
              <a:rPr sz="2900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526" y="3285356"/>
            <a:ext cx="1592112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If we write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5018" y="3698102"/>
            <a:ext cx="2662465" cy="466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  <a:spcBef>
                <a:spcPts val="87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Angular (discrete) frequency</a:t>
            </a:r>
            <a:endParaRPr sz="1600">
              <a:latin typeface="Arial"/>
              <a:cs typeface="Arial"/>
            </a:endParaRPr>
          </a:p>
          <a:p>
            <a:pPr marL="11397" marR="30772">
              <a:lnSpc>
                <a:spcPct val="95825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 the sequence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162" y="3965956"/>
            <a:ext cx="1394378" cy="2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the</a:t>
            </a:r>
            <a:r>
              <a:rPr sz="2700" baseline="2962" dirty="0">
                <a:latin typeface="Garamond"/>
                <a:cs typeface="Garamond"/>
              </a:rPr>
              <a:t>n</a:t>
            </a:r>
            <a:r>
              <a:rPr sz="2700" spc="-26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w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-14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can</a:t>
            </a:r>
            <a:endParaRPr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5273" y="3975781"/>
            <a:ext cx="719934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spc="4" baseline="2962" dirty="0">
                <a:latin typeface="Garamond"/>
                <a:cs typeface="Garamond"/>
              </a:rPr>
              <a:t>expre</a:t>
            </a:r>
            <a:r>
              <a:rPr sz="2700" spc="-4" baseline="2962" dirty="0">
                <a:latin typeface="Garamond"/>
                <a:cs typeface="Garamond"/>
              </a:rPr>
              <a:t>s</a:t>
            </a:r>
            <a:r>
              <a:rPr sz="2700" baseline="2962" dirty="0">
                <a:latin typeface="Garamond"/>
                <a:cs typeface="Garamond"/>
              </a:rPr>
              <a:t>s</a:t>
            </a:r>
            <a:endParaRPr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9384" y="4219066"/>
            <a:ext cx="1113934" cy="481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41"/>
              </a:lnSpc>
              <a:spcBef>
                <a:spcPts val="192"/>
              </a:spcBef>
            </a:pPr>
            <a:r>
              <a:rPr sz="3200" i="1" spc="35" baseline="31403" dirty="0">
                <a:latin typeface="Times New Roman"/>
                <a:cs typeface="Times New Roman"/>
              </a:rPr>
              <a:t>j</a:t>
            </a:r>
            <a:r>
              <a:rPr sz="3200" spc="102" baseline="30801" dirty="0">
                <a:latin typeface="Cambria"/>
                <a:cs typeface="Cambria"/>
              </a:rPr>
              <a:t>φ</a:t>
            </a:r>
            <a:r>
              <a:rPr sz="4300" i="1" spc="129" baseline="-2717" dirty="0">
                <a:latin typeface="Times New Roman"/>
                <a:cs typeface="Times New Roman"/>
              </a:rPr>
              <a:t>e</a:t>
            </a:r>
            <a:r>
              <a:rPr sz="3200" spc="129" baseline="32611" dirty="0">
                <a:latin typeface="Times New Roman"/>
                <a:cs typeface="Times New Roman"/>
              </a:rPr>
              <a:t>(</a:t>
            </a:r>
            <a:r>
              <a:rPr sz="3200" spc="93" baseline="31986" dirty="0">
                <a:latin typeface="Cambria"/>
                <a:cs typeface="Cambria"/>
              </a:rPr>
              <a:t>σ</a:t>
            </a:r>
            <a:r>
              <a:rPr sz="2700" i="1" baseline="21740" dirty="0">
                <a:latin typeface="Times New Roman"/>
                <a:cs typeface="Times New Roman"/>
              </a:rPr>
              <a:t>o</a:t>
            </a:r>
            <a:r>
              <a:rPr sz="2700" i="1" spc="-102" baseline="21740" dirty="0">
                <a:latin typeface="Times New Roman"/>
                <a:cs typeface="Times New Roman"/>
              </a:rPr>
              <a:t> </a:t>
            </a:r>
            <a:r>
              <a:rPr sz="3200" baseline="31986" dirty="0">
                <a:latin typeface="Cambria"/>
                <a:cs typeface="Cambria"/>
              </a:rPr>
              <a:t>+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128" y="4219065"/>
            <a:ext cx="760155" cy="354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82"/>
              </a:lnSpc>
              <a:spcBef>
                <a:spcPts val="139"/>
              </a:spcBef>
            </a:pPr>
            <a:r>
              <a:rPr sz="3200" i="1" spc="38" baseline="9662" dirty="0">
                <a:latin typeface="Times New Roman"/>
                <a:cs typeface="Times New Roman"/>
              </a:rPr>
              <a:t>j</a:t>
            </a:r>
            <a:r>
              <a:rPr sz="3200" spc="25" baseline="9477" dirty="0">
                <a:latin typeface="Cambria"/>
                <a:cs typeface="Cambria"/>
              </a:rPr>
              <a:t>ω</a:t>
            </a:r>
            <a:r>
              <a:rPr sz="2700" i="1" baseline="-5797" dirty="0">
                <a:latin typeface="Times New Roman"/>
                <a:cs typeface="Times New Roman"/>
              </a:rPr>
              <a:t>o</a:t>
            </a:r>
            <a:r>
              <a:rPr sz="2700" i="1" spc="-75" baseline="-5797" dirty="0">
                <a:latin typeface="Times New Roman"/>
                <a:cs typeface="Times New Roman"/>
              </a:rPr>
              <a:t> </a:t>
            </a:r>
            <a:r>
              <a:rPr sz="3200" baseline="9662" dirty="0">
                <a:latin typeface="Times New Roman"/>
                <a:cs typeface="Times New Roman"/>
              </a:rPr>
              <a:t>)</a:t>
            </a:r>
            <a:r>
              <a:rPr sz="3200" spc="-376" baseline="9662" dirty="0">
                <a:latin typeface="Times New Roman"/>
                <a:cs typeface="Times New Roman"/>
              </a:rPr>
              <a:t> </a:t>
            </a:r>
            <a:r>
              <a:rPr sz="3200" i="1" baseline="9662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3581" y="4314383"/>
            <a:ext cx="280859" cy="380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51"/>
              </a:lnSpc>
              <a:spcBef>
                <a:spcPts val="153"/>
              </a:spcBef>
            </a:pPr>
            <a:r>
              <a:rPr sz="2900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5455" y="4314383"/>
            <a:ext cx="1559180" cy="458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30"/>
              </a:lnSpc>
              <a:spcBef>
                <a:spcPts val="181"/>
              </a:spcBef>
            </a:pPr>
            <a:r>
              <a:rPr sz="4300" baseline="8885" dirty="0">
                <a:latin typeface="Cambria"/>
                <a:cs typeface="Cambria"/>
              </a:rPr>
              <a:t>=</a:t>
            </a:r>
            <a:r>
              <a:rPr sz="4300" spc="249" baseline="8885" dirty="0">
                <a:latin typeface="Cambria"/>
                <a:cs typeface="Cambria"/>
              </a:rPr>
              <a:t> </a:t>
            </a:r>
            <a:r>
              <a:rPr sz="4300" i="1" spc="45" baseline="9058" dirty="0">
                <a:latin typeface="Times New Roman"/>
                <a:cs typeface="Times New Roman"/>
              </a:rPr>
              <a:t>x</a:t>
            </a:r>
            <a:r>
              <a:rPr sz="3200" i="1" baseline="-7246" dirty="0">
                <a:latin typeface="Times New Roman"/>
                <a:cs typeface="Times New Roman"/>
              </a:rPr>
              <a:t>re</a:t>
            </a:r>
            <a:r>
              <a:rPr sz="3200" i="1" spc="-318" baseline="-7246" dirty="0">
                <a:latin typeface="Times New Roman"/>
                <a:cs typeface="Times New Roman"/>
              </a:rPr>
              <a:t> </a:t>
            </a:r>
            <a:r>
              <a:rPr sz="4300" spc="138" baseline="9058" dirty="0">
                <a:latin typeface="Times New Roman"/>
                <a:cs typeface="Times New Roman"/>
              </a:rPr>
              <a:t>[</a:t>
            </a:r>
            <a:r>
              <a:rPr sz="4300" i="1" spc="125" baseline="9058" dirty="0">
                <a:latin typeface="Times New Roman"/>
                <a:cs typeface="Times New Roman"/>
              </a:rPr>
              <a:t>n</a:t>
            </a:r>
            <a:r>
              <a:rPr sz="4300" baseline="9058" dirty="0">
                <a:latin typeface="Times New Roman"/>
                <a:cs typeface="Times New Roman"/>
              </a:rPr>
              <a:t>]</a:t>
            </a:r>
            <a:r>
              <a:rPr sz="4300" spc="-292" baseline="9058" dirty="0">
                <a:latin typeface="Times New Roman"/>
                <a:cs typeface="Times New Roman"/>
              </a:rPr>
              <a:t> </a:t>
            </a:r>
            <a:r>
              <a:rPr sz="4300" baseline="8885" dirty="0">
                <a:latin typeface="Cambria"/>
                <a:cs typeface="Cambria"/>
              </a:rPr>
              <a:t>+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162" y="4320108"/>
            <a:ext cx="1106176" cy="933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0747">
              <a:lnSpc>
                <a:spcPts val="3020"/>
              </a:lnSpc>
              <a:spcBef>
                <a:spcPts val="151"/>
              </a:spcBef>
            </a:pPr>
            <a:r>
              <a:rPr sz="2900" i="1" spc="-39" dirty="0">
                <a:latin typeface="Times New Roman"/>
                <a:cs typeface="Times New Roman"/>
              </a:rPr>
              <a:t>x</a:t>
            </a:r>
            <a:r>
              <a:rPr sz="2900" spc="138" dirty="0">
                <a:latin typeface="Times New Roman"/>
                <a:cs typeface="Times New Roman"/>
              </a:rPr>
              <a:t>[</a:t>
            </a:r>
            <a:r>
              <a:rPr sz="2900" i="1" spc="125" dirty="0"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]</a:t>
            </a:r>
            <a:endParaRPr sz="2900">
              <a:latin typeface="Times New Roman"/>
              <a:cs typeface="Times New Roman"/>
            </a:endParaRPr>
          </a:p>
          <a:p>
            <a:pPr marL="11397" marR="54681">
              <a:lnSpc>
                <a:spcPct val="95825"/>
              </a:lnSpc>
              <a:spcBef>
                <a:spcPts val="2118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where</a:t>
            </a:r>
            <a:endParaRPr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3501" y="4320108"/>
            <a:ext cx="304065" cy="380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0"/>
              </a:lnSpc>
              <a:spcBef>
                <a:spcPts val="151"/>
              </a:spcBef>
            </a:pPr>
            <a:r>
              <a:rPr sz="2900" i="1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8318" y="4320108"/>
            <a:ext cx="242396" cy="380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0"/>
              </a:lnSpc>
              <a:spcBef>
                <a:spcPts val="151"/>
              </a:spcBef>
            </a:pPr>
            <a:r>
              <a:rPr sz="2900" i="1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683" y="4320108"/>
            <a:ext cx="1302434" cy="452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4300" i="1" baseline="9058" dirty="0">
                <a:latin typeface="Times New Roman"/>
                <a:cs typeface="Times New Roman"/>
              </a:rPr>
              <a:t>j</a:t>
            </a:r>
            <a:r>
              <a:rPr sz="4300" i="1" spc="-71" baseline="9058" dirty="0">
                <a:latin typeface="Times New Roman"/>
                <a:cs typeface="Times New Roman"/>
              </a:rPr>
              <a:t> </a:t>
            </a:r>
            <a:r>
              <a:rPr sz="4300" i="1" spc="-26" baseline="9058" dirty="0">
                <a:latin typeface="Times New Roman"/>
                <a:cs typeface="Times New Roman"/>
              </a:rPr>
              <a:t>x</a:t>
            </a:r>
            <a:r>
              <a:rPr sz="3200" i="1" baseline="-7246" dirty="0">
                <a:latin typeface="Times New Roman"/>
                <a:cs typeface="Times New Roman"/>
              </a:rPr>
              <a:t>im</a:t>
            </a:r>
            <a:r>
              <a:rPr sz="3200" i="1" spc="-292" baseline="-7246" dirty="0">
                <a:latin typeface="Times New Roman"/>
                <a:cs typeface="Times New Roman"/>
              </a:rPr>
              <a:t> </a:t>
            </a:r>
            <a:r>
              <a:rPr sz="4300" spc="138" baseline="9058" dirty="0">
                <a:latin typeface="Times New Roman"/>
                <a:cs typeface="Times New Roman"/>
              </a:rPr>
              <a:t>[</a:t>
            </a:r>
            <a:r>
              <a:rPr sz="4300" i="1" spc="129" baseline="9058" dirty="0">
                <a:latin typeface="Times New Roman"/>
                <a:cs typeface="Times New Roman"/>
              </a:rPr>
              <a:t>n</a:t>
            </a:r>
            <a:r>
              <a:rPr sz="4300" baseline="9058" dirty="0">
                <a:latin typeface="Times New Roman"/>
                <a:cs typeface="Times New Roman"/>
              </a:rPr>
              <a:t>],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714" y="5028578"/>
            <a:ext cx="3737360" cy="55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4393"/>
              </a:lnSpc>
              <a:spcBef>
                <a:spcPts val="219"/>
              </a:spcBef>
            </a:pPr>
            <a:r>
              <a:rPr sz="4300" i="1" baseline="6341" dirty="0">
                <a:latin typeface="Times New Roman"/>
                <a:cs typeface="Times New Roman"/>
              </a:rPr>
              <a:t>A</a:t>
            </a:r>
            <a:r>
              <a:rPr sz="4300" i="1" spc="-359" baseline="6341" dirty="0">
                <a:latin typeface="Times New Roman"/>
                <a:cs typeface="Times New Roman"/>
              </a:rPr>
              <a:t> </a:t>
            </a:r>
            <a:r>
              <a:rPr sz="4300" i="1" spc="129" baseline="6341" dirty="0">
                <a:latin typeface="Times New Roman"/>
                <a:cs typeface="Times New Roman"/>
              </a:rPr>
              <a:t>e</a:t>
            </a:r>
            <a:r>
              <a:rPr sz="3200" spc="102" baseline="43833" dirty="0">
                <a:latin typeface="Cambria"/>
                <a:cs typeface="Cambria"/>
              </a:rPr>
              <a:t>σ</a:t>
            </a:r>
            <a:r>
              <a:rPr sz="2700" i="1" baseline="36234" dirty="0">
                <a:latin typeface="Times New Roman"/>
                <a:cs typeface="Times New Roman"/>
              </a:rPr>
              <a:t>o</a:t>
            </a:r>
            <a:r>
              <a:rPr sz="2700" i="1" spc="-318" baseline="36234" dirty="0">
                <a:latin typeface="Times New Roman"/>
                <a:cs typeface="Times New Roman"/>
              </a:rPr>
              <a:t> </a:t>
            </a:r>
            <a:r>
              <a:rPr sz="3200" i="1" baseline="44689" dirty="0">
                <a:latin typeface="Times New Roman"/>
                <a:cs typeface="Times New Roman"/>
              </a:rPr>
              <a:t>n</a:t>
            </a:r>
            <a:r>
              <a:rPr sz="3200" i="1" spc="98" baseline="44689" dirty="0">
                <a:latin typeface="Times New Roman"/>
                <a:cs typeface="Times New Roman"/>
              </a:rPr>
              <a:t> </a:t>
            </a:r>
            <a:r>
              <a:rPr sz="4300" baseline="6341" dirty="0">
                <a:latin typeface="Times New Roman"/>
                <a:cs typeface="Times New Roman"/>
              </a:rPr>
              <a:t>cos(</a:t>
            </a:r>
            <a:r>
              <a:rPr sz="4300" spc="-434" baseline="6341" dirty="0">
                <a:latin typeface="Times New Roman"/>
                <a:cs typeface="Times New Roman"/>
              </a:rPr>
              <a:t> </a:t>
            </a:r>
            <a:r>
              <a:rPr sz="4300" spc="53" baseline="6219" dirty="0">
                <a:latin typeface="Cambria"/>
                <a:cs typeface="Cambria"/>
              </a:rPr>
              <a:t>ω</a:t>
            </a:r>
            <a:r>
              <a:rPr sz="3200" i="1" baseline="-10870" dirty="0">
                <a:latin typeface="Times New Roman"/>
                <a:cs typeface="Times New Roman"/>
              </a:rPr>
              <a:t>o</a:t>
            </a:r>
            <a:r>
              <a:rPr sz="3200" i="1" spc="-349" baseline="-10870" dirty="0">
                <a:latin typeface="Times New Roman"/>
                <a:cs typeface="Times New Roman"/>
              </a:rPr>
              <a:t> </a:t>
            </a:r>
            <a:r>
              <a:rPr sz="4300" i="1" baseline="6341" dirty="0">
                <a:latin typeface="Times New Roman"/>
                <a:cs typeface="Times New Roman"/>
              </a:rPr>
              <a:t>n</a:t>
            </a:r>
            <a:r>
              <a:rPr sz="4300" i="1" spc="-121" baseline="6341" dirty="0">
                <a:latin typeface="Times New Roman"/>
                <a:cs typeface="Times New Roman"/>
              </a:rPr>
              <a:t> </a:t>
            </a:r>
            <a:r>
              <a:rPr sz="4300" baseline="6219" dirty="0">
                <a:latin typeface="Cambria"/>
                <a:cs typeface="Cambria"/>
              </a:rPr>
              <a:t>+</a:t>
            </a:r>
            <a:r>
              <a:rPr sz="4300" spc="-29" baseline="6219" dirty="0">
                <a:latin typeface="Cambria"/>
                <a:cs typeface="Cambria"/>
              </a:rPr>
              <a:t> </a:t>
            </a:r>
            <a:r>
              <a:rPr sz="4300" spc="67" baseline="6219" dirty="0">
                <a:latin typeface="Cambria"/>
                <a:cs typeface="Cambria"/>
              </a:rPr>
              <a:t>φ</a:t>
            </a:r>
            <a:r>
              <a:rPr sz="4300" baseline="6341" dirty="0">
                <a:latin typeface="Times New Roman"/>
                <a:cs typeface="Times New Roman"/>
              </a:rPr>
              <a:t>),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252" y="5123897"/>
            <a:ext cx="1316713" cy="106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55">
              <a:lnSpc>
                <a:spcPts val="3630"/>
              </a:lnSpc>
              <a:spcBef>
                <a:spcPts val="181"/>
              </a:spcBef>
            </a:pPr>
            <a:r>
              <a:rPr sz="4300" i="1" spc="39" baseline="9058" dirty="0">
                <a:latin typeface="Times New Roman"/>
                <a:cs typeface="Times New Roman"/>
              </a:rPr>
              <a:t>x</a:t>
            </a:r>
            <a:r>
              <a:rPr sz="3200" i="1" baseline="-7246" dirty="0">
                <a:latin typeface="Times New Roman"/>
                <a:cs typeface="Times New Roman"/>
              </a:rPr>
              <a:t>re</a:t>
            </a:r>
            <a:r>
              <a:rPr sz="3200" i="1" spc="-318" baseline="-7246" dirty="0">
                <a:latin typeface="Times New Roman"/>
                <a:cs typeface="Times New Roman"/>
              </a:rPr>
              <a:t> </a:t>
            </a:r>
            <a:r>
              <a:rPr sz="4300" spc="138" baseline="9058" dirty="0">
                <a:latin typeface="Times New Roman"/>
                <a:cs typeface="Times New Roman"/>
              </a:rPr>
              <a:t>[</a:t>
            </a:r>
            <a:r>
              <a:rPr sz="4300" i="1" spc="129" baseline="9058" dirty="0">
                <a:latin typeface="Times New Roman"/>
                <a:cs typeface="Times New Roman"/>
              </a:rPr>
              <a:t>n</a:t>
            </a:r>
            <a:r>
              <a:rPr sz="4300" baseline="9058" dirty="0">
                <a:latin typeface="Times New Roman"/>
                <a:cs typeface="Times New Roman"/>
              </a:rPr>
              <a:t>]</a:t>
            </a:r>
            <a:r>
              <a:rPr sz="4300" spc="-181" baseline="9058" dirty="0">
                <a:latin typeface="Times New Roman"/>
                <a:cs typeface="Times New Roman"/>
              </a:rPr>
              <a:t> </a:t>
            </a:r>
            <a:r>
              <a:rPr sz="4300" baseline="8885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  <a:p>
            <a:pPr marL="11397" marR="15755">
              <a:lnSpc>
                <a:spcPts val="3319"/>
              </a:lnSpc>
              <a:spcBef>
                <a:spcPts val="751"/>
              </a:spcBef>
            </a:pPr>
            <a:r>
              <a:rPr sz="2900" i="1" spc="-31" dirty="0">
                <a:latin typeface="Times New Roman"/>
                <a:cs typeface="Times New Roman"/>
              </a:rPr>
              <a:t>x</a:t>
            </a:r>
            <a:r>
              <a:rPr sz="3200" i="1" baseline="-19325" dirty="0">
                <a:latin typeface="Times New Roman"/>
                <a:cs typeface="Times New Roman"/>
              </a:rPr>
              <a:t>im</a:t>
            </a:r>
            <a:r>
              <a:rPr sz="3200" i="1" spc="-286" baseline="-19325" dirty="0">
                <a:latin typeface="Times New Roman"/>
                <a:cs typeface="Times New Roman"/>
              </a:rPr>
              <a:t> </a:t>
            </a:r>
            <a:r>
              <a:rPr sz="2900" spc="129" dirty="0">
                <a:latin typeface="Times New Roman"/>
                <a:cs typeface="Times New Roman"/>
              </a:rPr>
              <a:t>[</a:t>
            </a:r>
            <a:r>
              <a:rPr sz="2900" i="1" spc="129" dirty="0"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]</a:t>
            </a:r>
            <a:r>
              <a:rPr sz="2900" spc="-177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5096" y="5633694"/>
            <a:ext cx="997395" cy="481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823"/>
              </a:lnSpc>
              <a:spcBef>
                <a:spcPts val="191"/>
              </a:spcBef>
            </a:pPr>
            <a:r>
              <a:rPr sz="4300" i="1" baseline="-2717" dirty="0">
                <a:latin typeface="Times New Roman"/>
                <a:cs typeface="Times New Roman"/>
              </a:rPr>
              <a:t>A</a:t>
            </a:r>
            <a:r>
              <a:rPr sz="4300" i="1" spc="-359" baseline="-2717" dirty="0">
                <a:latin typeface="Times New Roman"/>
                <a:cs typeface="Times New Roman"/>
              </a:rPr>
              <a:t> </a:t>
            </a:r>
            <a:r>
              <a:rPr sz="4300" i="1" spc="135" baseline="-2717" dirty="0">
                <a:latin typeface="Times New Roman"/>
                <a:cs typeface="Times New Roman"/>
              </a:rPr>
              <a:t>e</a:t>
            </a:r>
            <a:r>
              <a:rPr sz="3200" spc="93" baseline="31986" dirty="0">
                <a:latin typeface="Cambria"/>
                <a:cs typeface="Cambria"/>
              </a:rPr>
              <a:t>σ</a:t>
            </a:r>
            <a:r>
              <a:rPr sz="2700" i="1" baseline="21740" dirty="0">
                <a:latin typeface="Times New Roman"/>
                <a:cs typeface="Times New Roman"/>
              </a:rPr>
              <a:t>o</a:t>
            </a:r>
            <a:r>
              <a:rPr sz="2700" i="1" spc="-318" baseline="21740" dirty="0">
                <a:latin typeface="Times New Roman"/>
                <a:cs typeface="Times New Roman"/>
              </a:rPr>
              <a:t> </a:t>
            </a:r>
            <a:r>
              <a:rPr sz="3200" i="1" baseline="32611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588" y="5729013"/>
            <a:ext cx="2709312" cy="411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630"/>
              </a:lnSpc>
              <a:spcBef>
                <a:spcPts val="181"/>
              </a:spcBef>
            </a:pPr>
            <a:r>
              <a:rPr sz="4300" baseline="9058" dirty="0">
                <a:latin typeface="Times New Roman"/>
                <a:cs typeface="Times New Roman"/>
              </a:rPr>
              <a:t>sin(</a:t>
            </a:r>
            <a:r>
              <a:rPr sz="4300" spc="-426" baseline="9058" dirty="0">
                <a:latin typeface="Times New Roman"/>
                <a:cs typeface="Times New Roman"/>
              </a:rPr>
              <a:t> </a:t>
            </a:r>
            <a:r>
              <a:rPr sz="4300" spc="48" baseline="8885" dirty="0">
                <a:latin typeface="Cambria"/>
                <a:cs typeface="Cambria"/>
              </a:rPr>
              <a:t>ω</a:t>
            </a:r>
            <a:r>
              <a:rPr sz="3200" i="1" baseline="-7246" dirty="0">
                <a:latin typeface="Times New Roman"/>
                <a:cs typeface="Times New Roman"/>
              </a:rPr>
              <a:t>o</a:t>
            </a:r>
            <a:r>
              <a:rPr sz="3200" i="1" spc="-349" baseline="-7246" dirty="0">
                <a:latin typeface="Times New Roman"/>
                <a:cs typeface="Times New Roman"/>
              </a:rPr>
              <a:t> </a:t>
            </a:r>
            <a:r>
              <a:rPr sz="4300" i="1" baseline="9058" dirty="0">
                <a:latin typeface="Times New Roman"/>
                <a:cs typeface="Times New Roman"/>
              </a:rPr>
              <a:t>n</a:t>
            </a:r>
            <a:r>
              <a:rPr sz="4300" i="1" spc="-117" baseline="9058" dirty="0">
                <a:latin typeface="Times New Roman"/>
                <a:cs typeface="Times New Roman"/>
              </a:rPr>
              <a:t> </a:t>
            </a:r>
            <a:r>
              <a:rPr sz="4300" baseline="8885" dirty="0">
                <a:latin typeface="Cambria"/>
                <a:cs typeface="Cambria"/>
              </a:rPr>
              <a:t>+</a:t>
            </a:r>
            <a:r>
              <a:rPr sz="4300" spc="-33" baseline="8885" dirty="0">
                <a:latin typeface="Cambria"/>
                <a:cs typeface="Cambria"/>
              </a:rPr>
              <a:t> </a:t>
            </a:r>
            <a:r>
              <a:rPr sz="4300" spc="75" baseline="8885" dirty="0">
                <a:latin typeface="Cambria"/>
                <a:cs typeface="Cambria"/>
              </a:rPr>
              <a:t>φ</a:t>
            </a:r>
            <a:r>
              <a:rPr sz="4300" baseline="9058" dirty="0">
                <a:latin typeface="Times New Roman"/>
                <a:cs typeface="Times New Roman"/>
              </a:rPr>
              <a:t>)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87783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object 413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71204" y="3176868"/>
            <a:ext cx="3306387" cy="0"/>
          </a:xfrm>
          <a:custGeom>
            <a:avLst/>
            <a:gdLst/>
            <a:ahLst/>
            <a:cxnLst/>
            <a:rect l="l" t="t" r="r" b="b"/>
            <a:pathLst>
              <a:path w="3637026">
                <a:moveTo>
                  <a:pt x="0" y="0"/>
                </a:moveTo>
                <a:lnTo>
                  <a:pt x="363702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77936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71204" y="4867163"/>
            <a:ext cx="3306387" cy="0"/>
          </a:xfrm>
          <a:custGeom>
            <a:avLst/>
            <a:gdLst/>
            <a:ahLst/>
            <a:cxnLst/>
            <a:rect l="l" t="t" r="r" b="b"/>
            <a:pathLst>
              <a:path w="3637026">
                <a:moveTo>
                  <a:pt x="0" y="0"/>
                </a:moveTo>
                <a:lnTo>
                  <a:pt x="363702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77936" y="486716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77591" y="3176868"/>
            <a:ext cx="0" cy="1690294"/>
          </a:xfrm>
          <a:custGeom>
            <a:avLst/>
            <a:gdLst/>
            <a:ahLst/>
            <a:cxnLst/>
            <a:rect l="l" t="t" r="r" b="b"/>
            <a:pathLst>
              <a:path h="1915667">
                <a:moveTo>
                  <a:pt x="0" y="191566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77936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1204" y="3176868"/>
            <a:ext cx="0" cy="1690294"/>
          </a:xfrm>
          <a:custGeom>
            <a:avLst/>
            <a:gdLst/>
            <a:ahLst/>
            <a:cxnLst/>
            <a:rect l="l" t="t" r="r" b="b"/>
            <a:pathLst>
              <a:path h="1915667">
                <a:moveTo>
                  <a:pt x="0" y="191566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1549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71204" y="4867163"/>
            <a:ext cx="3306387" cy="0"/>
          </a:xfrm>
          <a:custGeom>
            <a:avLst/>
            <a:gdLst/>
            <a:ahLst/>
            <a:cxnLst/>
            <a:rect l="l" t="t" r="r" b="b"/>
            <a:pathLst>
              <a:path w="3637026">
                <a:moveTo>
                  <a:pt x="0" y="0"/>
                </a:moveTo>
                <a:lnTo>
                  <a:pt x="363702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77936" y="486716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1204" y="3176868"/>
            <a:ext cx="0" cy="1690294"/>
          </a:xfrm>
          <a:custGeom>
            <a:avLst/>
            <a:gdLst/>
            <a:ahLst/>
            <a:cxnLst/>
            <a:rect l="l" t="t" r="r" b="b"/>
            <a:pathLst>
              <a:path h="1915667">
                <a:moveTo>
                  <a:pt x="0" y="191566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71549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71204" y="4831529"/>
            <a:ext cx="0" cy="35634"/>
          </a:xfrm>
          <a:custGeom>
            <a:avLst/>
            <a:gdLst/>
            <a:ahLst/>
            <a:cxnLst/>
            <a:rect l="l" t="t" r="r" b="b"/>
            <a:pathLst>
              <a:path h="40385">
                <a:moveTo>
                  <a:pt x="0" y="4038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1549" y="483152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71204" y="3176868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1549" y="320376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795549" y="4831529"/>
            <a:ext cx="0" cy="35634"/>
          </a:xfrm>
          <a:custGeom>
            <a:avLst/>
            <a:gdLst/>
            <a:ahLst/>
            <a:cxnLst/>
            <a:rect l="l" t="t" r="r" b="b"/>
            <a:pathLst>
              <a:path h="40385">
                <a:moveTo>
                  <a:pt x="0" y="4038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795895" y="483152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795549" y="3176868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795895" y="320376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619895" y="4831529"/>
            <a:ext cx="0" cy="35634"/>
          </a:xfrm>
          <a:custGeom>
            <a:avLst/>
            <a:gdLst/>
            <a:ahLst/>
            <a:cxnLst/>
            <a:rect l="l" t="t" r="r" b="b"/>
            <a:pathLst>
              <a:path h="40385">
                <a:moveTo>
                  <a:pt x="0" y="4038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620240" y="483152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619895" y="3176868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20240" y="320376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44240" y="4831529"/>
            <a:ext cx="0" cy="35634"/>
          </a:xfrm>
          <a:custGeom>
            <a:avLst/>
            <a:gdLst/>
            <a:ahLst/>
            <a:cxnLst/>
            <a:rect l="l" t="t" r="r" b="b"/>
            <a:pathLst>
              <a:path h="40385">
                <a:moveTo>
                  <a:pt x="0" y="4038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44585" y="483152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444240" y="3176868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444585" y="320376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77591" y="4831529"/>
            <a:ext cx="0" cy="35634"/>
          </a:xfrm>
          <a:custGeom>
            <a:avLst/>
            <a:gdLst/>
            <a:ahLst/>
            <a:cxnLst/>
            <a:rect l="l" t="t" r="r" b="b"/>
            <a:pathLst>
              <a:path h="40385">
                <a:moveTo>
                  <a:pt x="0" y="4038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77936" y="483152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77591" y="3176868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77936" y="320376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71204" y="4867163"/>
            <a:ext cx="27708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99258" y="486716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40876" y="4867163"/>
            <a:ext cx="36715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4038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41222" y="486716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71204" y="4444925"/>
            <a:ext cx="27708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99258" y="444492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40876" y="4444925"/>
            <a:ext cx="36715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4038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41222" y="444492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1204" y="4022015"/>
            <a:ext cx="27708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99258" y="40220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40876" y="4022015"/>
            <a:ext cx="36715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4038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41222" y="40220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71204" y="3599778"/>
            <a:ext cx="27708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99258" y="359977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40876" y="3599778"/>
            <a:ext cx="36715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4038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41222" y="359977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71204" y="3176868"/>
            <a:ext cx="27708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99258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40876" y="3176868"/>
            <a:ext cx="36715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40386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41222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1204" y="3176868"/>
            <a:ext cx="3306387" cy="0"/>
          </a:xfrm>
          <a:custGeom>
            <a:avLst/>
            <a:gdLst/>
            <a:ahLst/>
            <a:cxnLst/>
            <a:rect l="l" t="t" r="r" b="b"/>
            <a:pathLst>
              <a:path w="3637026">
                <a:moveTo>
                  <a:pt x="0" y="0"/>
                </a:moveTo>
                <a:lnTo>
                  <a:pt x="363702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77936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71204" y="4867163"/>
            <a:ext cx="3306387" cy="0"/>
          </a:xfrm>
          <a:custGeom>
            <a:avLst/>
            <a:gdLst/>
            <a:ahLst/>
            <a:cxnLst/>
            <a:rect l="l" t="t" r="r" b="b"/>
            <a:pathLst>
              <a:path w="3637026">
                <a:moveTo>
                  <a:pt x="0" y="0"/>
                </a:moveTo>
                <a:lnTo>
                  <a:pt x="3637026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277936" y="486716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277591" y="3176868"/>
            <a:ext cx="0" cy="1690294"/>
          </a:xfrm>
          <a:custGeom>
            <a:avLst/>
            <a:gdLst/>
            <a:ahLst/>
            <a:cxnLst/>
            <a:rect l="l" t="t" r="r" b="b"/>
            <a:pathLst>
              <a:path h="1915667">
                <a:moveTo>
                  <a:pt x="0" y="191566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277936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71204" y="3176868"/>
            <a:ext cx="0" cy="1690294"/>
          </a:xfrm>
          <a:custGeom>
            <a:avLst/>
            <a:gdLst/>
            <a:ahLst/>
            <a:cxnLst/>
            <a:rect l="l" t="t" r="r" b="b"/>
            <a:pathLst>
              <a:path h="1915667">
                <a:moveTo>
                  <a:pt x="0" y="191566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71549" y="317686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34489" y="3141233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249286" y="4093957"/>
            <a:ext cx="83127" cy="80682"/>
          </a:xfrm>
          <a:custGeom>
            <a:avLst/>
            <a:gdLst/>
            <a:ahLst/>
            <a:cxnLst/>
            <a:rect l="l" t="t" r="r" b="b"/>
            <a:pathLst>
              <a:path w="91440" h="91440">
                <a:moveTo>
                  <a:pt x="91440" y="45720"/>
                </a:moveTo>
                <a:lnTo>
                  <a:pt x="89180" y="31263"/>
                </a:lnTo>
                <a:lnTo>
                  <a:pt x="82885" y="18840"/>
                </a:lnTo>
                <a:lnTo>
                  <a:pt x="73282" y="9077"/>
                </a:lnTo>
                <a:lnTo>
                  <a:pt x="61100" y="2595"/>
                </a:lnTo>
                <a:lnTo>
                  <a:pt x="47066" y="18"/>
                </a:lnTo>
                <a:lnTo>
                  <a:pt x="45719" y="0"/>
                </a:lnTo>
                <a:lnTo>
                  <a:pt x="31263" y="2189"/>
                </a:lnTo>
                <a:lnTo>
                  <a:pt x="18840" y="8340"/>
                </a:lnTo>
                <a:lnTo>
                  <a:pt x="9077" y="17831"/>
                </a:lnTo>
                <a:lnTo>
                  <a:pt x="2595" y="30036"/>
                </a:lnTo>
                <a:lnTo>
                  <a:pt x="18" y="44334"/>
                </a:lnTo>
                <a:lnTo>
                  <a:pt x="0" y="45720"/>
                </a:lnTo>
                <a:lnTo>
                  <a:pt x="2189" y="59886"/>
                </a:lnTo>
                <a:lnTo>
                  <a:pt x="8340" y="72268"/>
                </a:lnTo>
                <a:lnTo>
                  <a:pt x="17831" y="82135"/>
                </a:lnTo>
                <a:lnTo>
                  <a:pt x="30036" y="88762"/>
                </a:lnTo>
                <a:lnTo>
                  <a:pt x="44334" y="91420"/>
                </a:lnTo>
                <a:lnTo>
                  <a:pt x="45719" y="91440"/>
                </a:lnTo>
                <a:lnTo>
                  <a:pt x="59886" y="89180"/>
                </a:lnTo>
                <a:lnTo>
                  <a:pt x="72268" y="82885"/>
                </a:lnTo>
                <a:lnTo>
                  <a:pt x="82135" y="73282"/>
                </a:lnTo>
                <a:lnTo>
                  <a:pt x="88762" y="61100"/>
                </a:lnTo>
                <a:lnTo>
                  <a:pt x="91420" y="47066"/>
                </a:lnTo>
                <a:lnTo>
                  <a:pt x="91440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333106" y="4157159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416233" y="4165899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499360" y="4130264"/>
            <a:ext cx="83127" cy="80010"/>
          </a:xfrm>
          <a:custGeom>
            <a:avLst/>
            <a:gdLst/>
            <a:ahLst/>
            <a:cxnLst/>
            <a:rect l="l" t="t" r="r" b="b"/>
            <a:pathLst>
              <a:path w="91440" h="90678">
                <a:moveTo>
                  <a:pt x="91440" y="44958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20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8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20" y="90678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40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583180" y="4058323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66307" y="3986381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749435" y="3914439"/>
            <a:ext cx="83127" cy="80009"/>
          </a:xfrm>
          <a:custGeom>
            <a:avLst/>
            <a:gdLst/>
            <a:ahLst/>
            <a:cxnLst/>
            <a:rect l="l" t="t" r="r" b="b"/>
            <a:pathLst>
              <a:path w="91440" h="90677">
                <a:moveTo>
                  <a:pt x="91440" y="44958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20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8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20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40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33255" y="3878132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20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7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20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7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916382" y="3869392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999510" y="3887545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83329" y="3931921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20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8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20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8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156759" y="3986381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40578" y="4022016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19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8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19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8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19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323706" y="4048910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20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8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20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8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406833" y="4048910"/>
            <a:ext cx="83126" cy="80681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439" y="45720"/>
                </a:moveTo>
                <a:lnTo>
                  <a:pt x="89180" y="31263"/>
                </a:lnTo>
                <a:lnTo>
                  <a:pt x="82885" y="18840"/>
                </a:lnTo>
                <a:lnTo>
                  <a:pt x="73282" y="9077"/>
                </a:lnTo>
                <a:lnTo>
                  <a:pt x="61100" y="2595"/>
                </a:lnTo>
                <a:lnTo>
                  <a:pt x="47066" y="18"/>
                </a:lnTo>
                <a:lnTo>
                  <a:pt x="45720" y="0"/>
                </a:lnTo>
                <a:lnTo>
                  <a:pt x="31263" y="2189"/>
                </a:lnTo>
                <a:lnTo>
                  <a:pt x="18840" y="8340"/>
                </a:lnTo>
                <a:lnTo>
                  <a:pt x="9077" y="17831"/>
                </a:lnTo>
                <a:lnTo>
                  <a:pt x="2595" y="30036"/>
                </a:lnTo>
                <a:lnTo>
                  <a:pt x="18" y="44334"/>
                </a:lnTo>
                <a:lnTo>
                  <a:pt x="0" y="45720"/>
                </a:lnTo>
                <a:lnTo>
                  <a:pt x="2189" y="59886"/>
                </a:lnTo>
                <a:lnTo>
                  <a:pt x="8340" y="72268"/>
                </a:lnTo>
                <a:lnTo>
                  <a:pt x="17831" y="82135"/>
                </a:lnTo>
                <a:lnTo>
                  <a:pt x="30036" y="88762"/>
                </a:lnTo>
                <a:lnTo>
                  <a:pt x="44334" y="91420"/>
                </a:lnTo>
                <a:lnTo>
                  <a:pt x="45720" y="91439"/>
                </a:lnTo>
                <a:lnTo>
                  <a:pt x="59886" y="89180"/>
                </a:lnTo>
                <a:lnTo>
                  <a:pt x="72268" y="82885"/>
                </a:lnTo>
                <a:lnTo>
                  <a:pt x="82135" y="73282"/>
                </a:lnTo>
                <a:lnTo>
                  <a:pt x="88762" y="61100"/>
                </a:lnTo>
                <a:lnTo>
                  <a:pt x="91420" y="47066"/>
                </a:lnTo>
                <a:lnTo>
                  <a:pt x="91439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490652" y="4040169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573780" y="4013275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656908" y="3986381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740728" y="3959486"/>
            <a:ext cx="82434" cy="80010"/>
          </a:xfrm>
          <a:custGeom>
            <a:avLst/>
            <a:gdLst/>
            <a:ahLst/>
            <a:cxnLst/>
            <a:rect l="l" t="t" r="r" b="b"/>
            <a:pathLst>
              <a:path w="90677" h="90678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8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823855" y="3941333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7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7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906982" y="3941333"/>
            <a:ext cx="83127" cy="80009"/>
          </a:xfrm>
          <a:custGeom>
            <a:avLst/>
            <a:gdLst/>
            <a:ahLst/>
            <a:cxnLst/>
            <a:rect l="l" t="t" r="r" b="b"/>
            <a:pathLst>
              <a:path w="91440" h="90677">
                <a:moveTo>
                  <a:pt x="91440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20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20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40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990802" y="3950074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20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7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20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7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073929" y="3968228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57057" y="3986381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20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20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40877" y="3995121"/>
            <a:ext cx="82434" cy="80010"/>
          </a:xfrm>
          <a:custGeom>
            <a:avLst/>
            <a:gdLst/>
            <a:ahLst/>
            <a:cxnLst/>
            <a:rect l="l" t="t" r="r" b="b"/>
            <a:pathLst>
              <a:path w="90677" h="90678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8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71204" y="3176867"/>
            <a:ext cx="0" cy="845148"/>
          </a:xfrm>
          <a:custGeom>
            <a:avLst/>
            <a:gdLst/>
            <a:ahLst/>
            <a:cxnLst/>
            <a:rect l="l" t="t" r="r" b="b"/>
            <a:pathLst>
              <a:path h="957834">
                <a:moveTo>
                  <a:pt x="0" y="95783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286693" y="4022016"/>
            <a:ext cx="0" cy="108248"/>
          </a:xfrm>
          <a:custGeom>
            <a:avLst/>
            <a:gdLst/>
            <a:ahLst/>
            <a:cxnLst/>
            <a:rect l="l" t="t" r="r" b="b"/>
            <a:pathLst>
              <a:path h="122681">
                <a:moveTo>
                  <a:pt x="0" y="0"/>
                </a:moveTo>
                <a:lnTo>
                  <a:pt x="0" y="122681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69820" y="4022015"/>
            <a:ext cx="0" cy="170778"/>
          </a:xfrm>
          <a:custGeom>
            <a:avLst/>
            <a:gdLst/>
            <a:ahLst/>
            <a:cxnLst/>
            <a:rect l="l" t="t" r="r" b="b"/>
            <a:pathLst>
              <a:path h="193548">
                <a:moveTo>
                  <a:pt x="0" y="0"/>
                </a:moveTo>
                <a:lnTo>
                  <a:pt x="0" y="193548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52947" y="4022016"/>
            <a:ext cx="0" cy="180190"/>
          </a:xfrm>
          <a:custGeom>
            <a:avLst/>
            <a:gdLst/>
            <a:ahLst/>
            <a:cxnLst/>
            <a:rect l="l" t="t" r="r" b="b"/>
            <a:pathLst>
              <a:path h="204215">
                <a:moveTo>
                  <a:pt x="0" y="0"/>
                </a:moveTo>
                <a:lnTo>
                  <a:pt x="0" y="204215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536767" y="4022016"/>
            <a:ext cx="0" cy="143883"/>
          </a:xfrm>
          <a:custGeom>
            <a:avLst/>
            <a:gdLst/>
            <a:ahLst/>
            <a:cxnLst/>
            <a:rect l="l" t="t" r="r" b="b"/>
            <a:pathLst>
              <a:path h="163067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19895" y="4022016"/>
            <a:ext cx="0" cy="71941"/>
          </a:xfrm>
          <a:custGeom>
            <a:avLst/>
            <a:gdLst/>
            <a:ahLst/>
            <a:cxnLst/>
            <a:rect l="l" t="t" r="r" b="b"/>
            <a:pathLst>
              <a:path h="81533">
                <a:moveTo>
                  <a:pt x="0" y="0"/>
                </a:moveTo>
                <a:lnTo>
                  <a:pt x="0" y="8153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93324" y="4012602"/>
            <a:ext cx="27016" cy="26222"/>
          </a:xfrm>
          <a:custGeom>
            <a:avLst/>
            <a:gdLst/>
            <a:ahLst/>
            <a:cxnLst/>
            <a:rect l="l" t="t" r="r" b="b"/>
            <a:pathLst>
              <a:path w="29718" h="29718">
                <a:moveTo>
                  <a:pt x="29718" y="15239"/>
                </a:moveTo>
                <a:lnTo>
                  <a:pt x="29718" y="6858"/>
                </a:lnTo>
                <a:lnTo>
                  <a:pt x="22860" y="0"/>
                </a:ln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2860" y="29718"/>
                </a:lnTo>
                <a:lnTo>
                  <a:pt x="29718" y="22860"/>
                </a:lnTo>
                <a:lnTo>
                  <a:pt x="29718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786842" y="3950073"/>
            <a:ext cx="0" cy="71942"/>
          </a:xfrm>
          <a:custGeom>
            <a:avLst/>
            <a:gdLst/>
            <a:ahLst/>
            <a:cxnLst/>
            <a:rect l="l" t="t" r="r" b="b"/>
            <a:pathLst>
              <a:path h="81534">
                <a:moveTo>
                  <a:pt x="0" y="8153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69969" y="3914439"/>
            <a:ext cx="0" cy="107576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12192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953096" y="3905026"/>
            <a:ext cx="0" cy="116989"/>
          </a:xfrm>
          <a:custGeom>
            <a:avLst/>
            <a:gdLst/>
            <a:ahLst/>
            <a:cxnLst/>
            <a:rect l="l" t="t" r="r" b="b"/>
            <a:pathLst>
              <a:path h="132587">
                <a:moveTo>
                  <a:pt x="0" y="1325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036916" y="3923180"/>
            <a:ext cx="0" cy="98835"/>
          </a:xfrm>
          <a:custGeom>
            <a:avLst/>
            <a:gdLst/>
            <a:ahLst/>
            <a:cxnLst/>
            <a:rect l="l" t="t" r="r" b="b"/>
            <a:pathLst>
              <a:path h="112013">
                <a:moveTo>
                  <a:pt x="0" y="11201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120044" y="3968227"/>
            <a:ext cx="0" cy="5378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184467" y="4012602"/>
            <a:ext cx="27016" cy="26222"/>
          </a:xfrm>
          <a:custGeom>
            <a:avLst/>
            <a:gdLst/>
            <a:ahLst/>
            <a:cxnLst/>
            <a:rect l="l" t="t" r="r" b="b"/>
            <a:pathLst>
              <a:path w="29718" h="29718">
                <a:moveTo>
                  <a:pt x="29718" y="15239"/>
                </a:moveTo>
                <a:lnTo>
                  <a:pt x="29718" y="6858"/>
                </a:lnTo>
                <a:lnTo>
                  <a:pt x="22860" y="0"/>
                </a:lnTo>
                <a:lnTo>
                  <a:pt x="6858" y="0"/>
                </a:lnTo>
                <a:lnTo>
                  <a:pt x="0" y="6858"/>
                </a:lnTo>
                <a:lnTo>
                  <a:pt x="0" y="22860"/>
                </a:lnTo>
                <a:lnTo>
                  <a:pt x="6858" y="29718"/>
                </a:lnTo>
                <a:lnTo>
                  <a:pt x="22860" y="29718"/>
                </a:lnTo>
                <a:lnTo>
                  <a:pt x="29718" y="22860"/>
                </a:lnTo>
                <a:lnTo>
                  <a:pt x="29718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277293" y="4022015"/>
            <a:ext cx="0" cy="36307"/>
          </a:xfrm>
          <a:custGeom>
            <a:avLst/>
            <a:gdLst/>
            <a:ahLst/>
            <a:cxnLst/>
            <a:rect l="l" t="t" r="r" b="b"/>
            <a:pathLst>
              <a:path h="41148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61113" y="4022016"/>
            <a:ext cx="0" cy="6320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444240" y="4022016"/>
            <a:ext cx="0" cy="63200"/>
          </a:xfrm>
          <a:custGeom>
            <a:avLst/>
            <a:gdLst/>
            <a:ahLst/>
            <a:cxnLst/>
            <a:rect l="l" t="t" r="r" b="b"/>
            <a:pathLst>
              <a:path h="71627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527367" y="4022015"/>
            <a:ext cx="0" cy="5378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611186" y="4022016"/>
            <a:ext cx="0" cy="26893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79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84617" y="4012602"/>
            <a:ext cx="27016" cy="26222"/>
          </a:xfrm>
          <a:custGeom>
            <a:avLst/>
            <a:gdLst/>
            <a:ahLst/>
            <a:cxnLst/>
            <a:rect l="l" t="t" r="r" b="b"/>
            <a:pathLst>
              <a:path w="29718" h="29718">
                <a:moveTo>
                  <a:pt x="29718" y="15239"/>
                </a:moveTo>
                <a:lnTo>
                  <a:pt x="29718" y="6858"/>
                </a:lnTo>
                <a:lnTo>
                  <a:pt x="22860" y="0"/>
                </a:lnTo>
                <a:lnTo>
                  <a:pt x="6858" y="0"/>
                </a:lnTo>
                <a:lnTo>
                  <a:pt x="0" y="6858"/>
                </a:lnTo>
                <a:lnTo>
                  <a:pt x="0" y="22860"/>
                </a:lnTo>
                <a:lnTo>
                  <a:pt x="6858" y="29718"/>
                </a:lnTo>
                <a:lnTo>
                  <a:pt x="22860" y="29718"/>
                </a:lnTo>
                <a:lnTo>
                  <a:pt x="29718" y="22860"/>
                </a:lnTo>
                <a:lnTo>
                  <a:pt x="29718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777442" y="3995121"/>
            <a:ext cx="0" cy="26894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3048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861262" y="3976967"/>
            <a:ext cx="0" cy="45048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5105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944389" y="3976967"/>
            <a:ext cx="0" cy="45048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5105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027516" y="3986380"/>
            <a:ext cx="0" cy="35635"/>
          </a:xfrm>
          <a:custGeom>
            <a:avLst/>
            <a:gdLst/>
            <a:ahLst/>
            <a:cxnLst/>
            <a:rect l="l" t="t" r="r" b="b"/>
            <a:pathLst>
              <a:path h="40386">
                <a:moveTo>
                  <a:pt x="0" y="4038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111336" y="4003862"/>
            <a:ext cx="0" cy="18154"/>
          </a:xfrm>
          <a:custGeom>
            <a:avLst/>
            <a:gdLst/>
            <a:ahLst/>
            <a:cxnLst/>
            <a:rect l="l" t="t" r="r" b="b"/>
            <a:pathLst>
              <a:path h="20574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184766" y="4012602"/>
            <a:ext cx="27016" cy="26222"/>
          </a:xfrm>
          <a:custGeom>
            <a:avLst/>
            <a:gdLst/>
            <a:ahLst/>
            <a:cxnLst/>
            <a:rect l="l" t="t" r="r" b="b"/>
            <a:pathLst>
              <a:path w="29718" h="29718">
                <a:moveTo>
                  <a:pt x="29718" y="15239"/>
                </a:moveTo>
                <a:lnTo>
                  <a:pt x="29718" y="6858"/>
                </a:lnTo>
                <a:lnTo>
                  <a:pt x="22860" y="0"/>
                </a:lnTo>
                <a:lnTo>
                  <a:pt x="6858" y="0"/>
                </a:lnTo>
                <a:lnTo>
                  <a:pt x="0" y="6858"/>
                </a:lnTo>
                <a:lnTo>
                  <a:pt x="0" y="22860"/>
                </a:lnTo>
                <a:lnTo>
                  <a:pt x="6858" y="29718"/>
                </a:lnTo>
                <a:lnTo>
                  <a:pt x="22860" y="29718"/>
                </a:lnTo>
                <a:lnTo>
                  <a:pt x="29718" y="22860"/>
                </a:lnTo>
                <a:lnTo>
                  <a:pt x="29718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277591" y="4022016"/>
            <a:ext cx="0" cy="9412"/>
          </a:xfrm>
          <a:custGeom>
            <a:avLst/>
            <a:gdLst/>
            <a:ahLst/>
            <a:cxnLst/>
            <a:rect l="l" t="t" r="r" b="b"/>
            <a:pathLst>
              <a:path h="10667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08611" y="3312011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45325" y="3347645"/>
            <a:ext cx="0" cy="674370"/>
          </a:xfrm>
          <a:custGeom>
            <a:avLst/>
            <a:gdLst/>
            <a:ahLst/>
            <a:cxnLst/>
            <a:rect l="l" t="t" r="r" b="b"/>
            <a:pathLst>
              <a:path h="764286">
                <a:moveTo>
                  <a:pt x="0" y="76428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91738" y="3626672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128453" y="3662306"/>
            <a:ext cx="0" cy="359709"/>
          </a:xfrm>
          <a:custGeom>
            <a:avLst/>
            <a:gdLst/>
            <a:ahLst/>
            <a:cxnLst/>
            <a:rect l="l" t="t" r="r" b="b"/>
            <a:pathLst>
              <a:path h="407670">
                <a:moveTo>
                  <a:pt x="0" y="40767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74866" y="3986381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201882" y="4012602"/>
            <a:ext cx="27709" cy="26222"/>
          </a:xfrm>
          <a:custGeom>
            <a:avLst/>
            <a:gdLst/>
            <a:ahLst/>
            <a:cxnLst/>
            <a:rect l="l" t="t" r="r" b="b"/>
            <a:pathLst>
              <a:path w="30480" h="29718">
                <a:moveTo>
                  <a:pt x="30480" y="15239"/>
                </a:moveTo>
                <a:lnTo>
                  <a:pt x="30480" y="6858"/>
                </a:lnTo>
                <a:lnTo>
                  <a:pt x="23621" y="0"/>
                </a:lnTo>
                <a:lnTo>
                  <a:pt x="6858" y="0"/>
                </a:lnTo>
                <a:lnTo>
                  <a:pt x="0" y="6858"/>
                </a:lnTo>
                <a:lnTo>
                  <a:pt x="0" y="22860"/>
                </a:lnTo>
                <a:lnTo>
                  <a:pt x="6858" y="29718"/>
                </a:lnTo>
                <a:lnTo>
                  <a:pt x="23621" y="29718"/>
                </a:lnTo>
                <a:lnTo>
                  <a:pt x="30480" y="22860"/>
                </a:lnTo>
                <a:lnTo>
                  <a:pt x="30480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258685" y="4282889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295400" y="4022016"/>
            <a:ext cx="0" cy="296507"/>
          </a:xfrm>
          <a:custGeom>
            <a:avLst/>
            <a:gdLst/>
            <a:ahLst/>
            <a:cxnLst/>
            <a:rect l="l" t="t" r="r" b="b"/>
            <a:pathLst>
              <a:path h="336041">
                <a:moveTo>
                  <a:pt x="0" y="0"/>
                </a:moveTo>
                <a:lnTo>
                  <a:pt x="0" y="336041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341813" y="4462407"/>
            <a:ext cx="82435" cy="80681"/>
          </a:xfrm>
          <a:custGeom>
            <a:avLst/>
            <a:gdLst/>
            <a:ahLst/>
            <a:cxnLst/>
            <a:rect l="l" t="t" r="r" b="b"/>
            <a:pathLst>
              <a:path w="90678" h="91439">
                <a:moveTo>
                  <a:pt x="90678" y="45719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8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19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8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8" y="45719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24940" y="4498714"/>
            <a:ext cx="83127" cy="80010"/>
          </a:xfrm>
          <a:custGeom>
            <a:avLst/>
            <a:gdLst/>
            <a:ahLst/>
            <a:cxnLst/>
            <a:rect l="l" t="t" r="r" b="b"/>
            <a:pathLst>
              <a:path w="91440" h="90678">
                <a:moveTo>
                  <a:pt x="91440" y="44958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8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8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40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378527" y="4022016"/>
            <a:ext cx="0" cy="476697"/>
          </a:xfrm>
          <a:custGeom>
            <a:avLst/>
            <a:gdLst/>
            <a:ahLst/>
            <a:cxnLst/>
            <a:rect l="l" t="t" r="r" b="b"/>
            <a:pathLst>
              <a:path h="540257">
                <a:moveTo>
                  <a:pt x="0" y="0"/>
                </a:moveTo>
                <a:lnTo>
                  <a:pt x="0" y="54025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462347" y="4022016"/>
            <a:ext cx="0" cy="512332"/>
          </a:xfrm>
          <a:custGeom>
            <a:avLst/>
            <a:gdLst/>
            <a:ahLst/>
            <a:cxnLst/>
            <a:rect l="l" t="t" r="r" b="b"/>
            <a:pathLst>
              <a:path h="580643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508760" y="4390465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19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7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19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7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19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545475" y="4022016"/>
            <a:ext cx="0" cy="404756"/>
          </a:xfrm>
          <a:custGeom>
            <a:avLst/>
            <a:gdLst/>
            <a:ahLst/>
            <a:cxnLst/>
            <a:rect l="l" t="t" r="r" b="b"/>
            <a:pathLst>
              <a:path h="458724">
                <a:moveTo>
                  <a:pt x="0" y="0"/>
                </a:moveTo>
                <a:lnTo>
                  <a:pt x="0" y="458724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591887" y="4202206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628602" y="4022016"/>
            <a:ext cx="0" cy="215824"/>
          </a:xfrm>
          <a:custGeom>
            <a:avLst/>
            <a:gdLst/>
            <a:ahLst/>
            <a:cxnLst/>
            <a:rect l="l" t="t" r="r" b="b"/>
            <a:pathLst>
              <a:path h="244601">
                <a:moveTo>
                  <a:pt x="0" y="0"/>
                </a:moveTo>
                <a:lnTo>
                  <a:pt x="0" y="244601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675015" y="3986381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702031" y="4012602"/>
            <a:ext cx="27709" cy="26222"/>
          </a:xfrm>
          <a:custGeom>
            <a:avLst/>
            <a:gdLst/>
            <a:ahLst/>
            <a:cxnLst/>
            <a:rect l="l" t="t" r="r" b="b"/>
            <a:pathLst>
              <a:path w="30480" h="29718">
                <a:moveTo>
                  <a:pt x="30480" y="15239"/>
                </a:moveTo>
                <a:lnTo>
                  <a:pt x="30480" y="6858"/>
                </a:lnTo>
                <a:lnTo>
                  <a:pt x="23622" y="0"/>
                </a:lnTo>
                <a:lnTo>
                  <a:pt x="6858" y="0"/>
                </a:lnTo>
                <a:lnTo>
                  <a:pt x="0" y="6858"/>
                </a:lnTo>
                <a:lnTo>
                  <a:pt x="0" y="22860"/>
                </a:lnTo>
                <a:lnTo>
                  <a:pt x="6858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758835" y="3797450"/>
            <a:ext cx="82434" cy="80009"/>
          </a:xfrm>
          <a:custGeom>
            <a:avLst/>
            <a:gdLst/>
            <a:ahLst/>
            <a:cxnLst/>
            <a:rect l="l" t="t" r="r" b="b"/>
            <a:pathLst>
              <a:path w="90677" h="90677">
                <a:moveTo>
                  <a:pt x="90677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7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7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7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795549" y="3833084"/>
            <a:ext cx="0" cy="188931"/>
          </a:xfrm>
          <a:custGeom>
            <a:avLst/>
            <a:gdLst/>
            <a:ahLst/>
            <a:cxnLst/>
            <a:rect l="l" t="t" r="r" b="b"/>
            <a:pathLst>
              <a:path h="214122">
                <a:moveTo>
                  <a:pt x="0" y="21412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841962" y="3689201"/>
            <a:ext cx="82435" cy="80681"/>
          </a:xfrm>
          <a:custGeom>
            <a:avLst/>
            <a:gdLst/>
            <a:ahLst/>
            <a:cxnLst/>
            <a:rect l="l" t="t" r="r" b="b"/>
            <a:pathLst>
              <a:path w="90678" h="91439">
                <a:moveTo>
                  <a:pt x="90678" y="45719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8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19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8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8" y="45719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25090" y="3671720"/>
            <a:ext cx="83126" cy="80009"/>
          </a:xfrm>
          <a:custGeom>
            <a:avLst/>
            <a:gdLst/>
            <a:ahLst/>
            <a:cxnLst/>
            <a:rect l="l" t="t" r="r" b="b"/>
            <a:pathLst>
              <a:path w="91439" h="90677">
                <a:moveTo>
                  <a:pt x="91439" y="44957"/>
                </a:moveTo>
                <a:lnTo>
                  <a:pt x="89143" y="30756"/>
                </a:lnTo>
                <a:lnTo>
                  <a:pt x="82749" y="18486"/>
                </a:lnTo>
                <a:lnTo>
                  <a:pt x="73005" y="8820"/>
                </a:lnTo>
                <a:lnTo>
                  <a:pt x="60656" y="2435"/>
                </a:lnTo>
                <a:lnTo>
                  <a:pt x="46449" y="5"/>
                </a:lnTo>
                <a:lnTo>
                  <a:pt x="45719" y="0"/>
                </a:lnTo>
                <a:lnTo>
                  <a:pt x="31149" y="2219"/>
                </a:lnTo>
                <a:lnTo>
                  <a:pt x="18653" y="8426"/>
                </a:lnTo>
                <a:lnTo>
                  <a:pt x="8871" y="17947"/>
                </a:lnTo>
                <a:lnTo>
                  <a:pt x="2442" y="30106"/>
                </a:lnTo>
                <a:lnTo>
                  <a:pt x="5" y="44228"/>
                </a:lnTo>
                <a:lnTo>
                  <a:pt x="0" y="44957"/>
                </a:lnTo>
                <a:lnTo>
                  <a:pt x="2189" y="59124"/>
                </a:lnTo>
                <a:lnTo>
                  <a:pt x="8340" y="71506"/>
                </a:lnTo>
                <a:lnTo>
                  <a:pt x="17831" y="81373"/>
                </a:lnTo>
                <a:lnTo>
                  <a:pt x="30036" y="88000"/>
                </a:lnTo>
                <a:lnTo>
                  <a:pt x="44334" y="90658"/>
                </a:lnTo>
                <a:lnTo>
                  <a:pt x="45719" y="90677"/>
                </a:lnTo>
                <a:lnTo>
                  <a:pt x="59886" y="88418"/>
                </a:lnTo>
                <a:lnTo>
                  <a:pt x="72268" y="82123"/>
                </a:lnTo>
                <a:lnTo>
                  <a:pt x="82135" y="72520"/>
                </a:lnTo>
                <a:lnTo>
                  <a:pt x="88762" y="60338"/>
                </a:lnTo>
                <a:lnTo>
                  <a:pt x="91420" y="46304"/>
                </a:lnTo>
                <a:lnTo>
                  <a:pt x="91439" y="44957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008909" y="3734249"/>
            <a:ext cx="82434" cy="80681"/>
          </a:xfrm>
          <a:custGeom>
            <a:avLst/>
            <a:gdLst/>
            <a:ahLst/>
            <a:cxnLst/>
            <a:rect l="l" t="t" r="r" b="b"/>
            <a:pathLst>
              <a:path w="90677" h="91439">
                <a:moveTo>
                  <a:pt x="90677" y="45719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7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19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7" y="91439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19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878676" y="3725507"/>
            <a:ext cx="0" cy="296508"/>
          </a:xfrm>
          <a:custGeom>
            <a:avLst/>
            <a:gdLst/>
            <a:ahLst/>
            <a:cxnLst/>
            <a:rect l="l" t="t" r="r" b="b"/>
            <a:pathLst>
              <a:path h="336042">
                <a:moveTo>
                  <a:pt x="0" y="3360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962496" y="3707354"/>
            <a:ext cx="0" cy="314661"/>
          </a:xfrm>
          <a:custGeom>
            <a:avLst/>
            <a:gdLst/>
            <a:ahLst/>
            <a:cxnLst/>
            <a:rect l="l" t="t" r="r" b="b"/>
            <a:pathLst>
              <a:path h="356616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045624" y="3770555"/>
            <a:ext cx="0" cy="251460"/>
          </a:xfrm>
          <a:custGeom>
            <a:avLst/>
            <a:gdLst/>
            <a:ahLst/>
            <a:cxnLst/>
            <a:rect l="l" t="t" r="r" b="b"/>
            <a:pathLst>
              <a:path h="284988">
                <a:moveTo>
                  <a:pt x="0" y="28498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083031" y="3851238"/>
            <a:ext cx="82435" cy="80009"/>
          </a:xfrm>
          <a:custGeom>
            <a:avLst/>
            <a:gdLst/>
            <a:ahLst/>
            <a:cxnLst/>
            <a:rect l="l" t="t" r="r" b="b"/>
            <a:pathLst>
              <a:path w="90678" h="90677">
                <a:moveTo>
                  <a:pt x="90678" y="44958"/>
                </a:moveTo>
                <a:lnTo>
                  <a:pt x="88381" y="30756"/>
                </a:lnTo>
                <a:lnTo>
                  <a:pt x="81987" y="18486"/>
                </a:lnTo>
                <a:lnTo>
                  <a:pt x="72243" y="8820"/>
                </a:lnTo>
                <a:lnTo>
                  <a:pt x="59894" y="2435"/>
                </a:lnTo>
                <a:lnTo>
                  <a:pt x="45687" y="5"/>
                </a:lnTo>
                <a:lnTo>
                  <a:pt x="44958" y="0"/>
                </a:lnTo>
                <a:lnTo>
                  <a:pt x="30643" y="2256"/>
                </a:lnTo>
                <a:lnTo>
                  <a:pt x="18297" y="8562"/>
                </a:lnTo>
                <a:lnTo>
                  <a:pt x="8613" y="18227"/>
                </a:lnTo>
                <a:lnTo>
                  <a:pt x="2283" y="30558"/>
                </a:lnTo>
                <a:lnTo>
                  <a:pt x="0" y="44958"/>
                </a:lnTo>
                <a:lnTo>
                  <a:pt x="2219" y="59237"/>
                </a:lnTo>
                <a:lnTo>
                  <a:pt x="8426" y="71693"/>
                </a:lnTo>
                <a:lnTo>
                  <a:pt x="17947" y="81582"/>
                </a:lnTo>
                <a:lnTo>
                  <a:pt x="30106" y="88157"/>
                </a:lnTo>
                <a:lnTo>
                  <a:pt x="44228" y="90672"/>
                </a:lnTo>
                <a:lnTo>
                  <a:pt x="44958" y="90677"/>
                </a:lnTo>
                <a:lnTo>
                  <a:pt x="59124" y="88418"/>
                </a:lnTo>
                <a:lnTo>
                  <a:pt x="71506" y="82123"/>
                </a:lnTo>
                <a:lnTo>
                  <a:pt x="81373" y="72520"/>
                </a:lnTo>
                <a:lnTo>
                  <a:pt x="88000" y="60338"/>
                </a:lnTo>
                <a:lnTo>
                  <a:pt x="90658" y="46304"/>
                </a:lnTo>
                <a:lnTo>
                  <a:pt x="90678" y="44958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119745" y="3887545"/>
            <a:ext cx="0" cy="134471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166158" y="3976968"/>
            <a:ext cx="82434" cy="80682"/>
          </a:xfrm>
          <a:custGeom>
            <a:avLst/>
            <a:gdLst/>
            <a:ahLst/>
            <a:cxnLst/>
            <a:rect l="l" t="t" r="r" b="b"/>
            <a:pathLst>
              <a:path w="90677" h="91440">
                <a:moveTo>
                  <a:pt x="90677" y="45720"/>
                </a:moveTo>
                <a:lnTo>
                  <a:pt x="88418" y="31263"/>
                </a:lnTo>
                <a:lnTo>
                  <a:pt x="82123" y="18840"/>
                </a:lnTo>
                <a:lnTo>
                  <a:pt x="72520" y="9077"/>
                </a:lnTo>
                <a:lnTo>
                  <a:pt x="60338" y="2595"/>
                </a:lnTo>
                <a:lnTo>
                  <a:pt x="46304" y="18"/>
                </a:lnTo>
                <a:lnTo>
                  <a:pt x="44957" y="0"/>
                </a:lnTo>
                <a:lnTo>
                  <a:pt x="30756" y="2225"/>
                </a:lnTo>
                <a:lnTo>
                  <a:pt x="18486" y="8473"/>
                </a:lnTo>
                <a:lnTo>
                  <a:pt x="8820" y="18106"/>
                </a:lnTo>
                <a:lnTo>
                  <a:pt x="2435" y="30485"/>
                </a:lnTo>
                <a:lnTo>
                  <a:pt x="5" y="44968"/>
                </a:lnTo>
                <a:lnTo>
                  <a:pt x="0" y="45720"/>
                </a:lnTo>
                <a:lnTo>
                  <a:pt x="2219" y="59999"/>
                </a:lnTo>
                <a:lnTo>
                  <a:pt x="8426" y="72455"/>
                </a:lnTo>
                <a:lnTo>
                  <a:pt x="17947" y="82344"/>
                </a:lnTo>
                <a:lnTo>
                  <a:pt x="30106" y="88919"/>
                </a:lnTo>
                <a:lnTo>
                  <a:pt x="44228" y="91434"/>
                </a:lnTo>
                <a:lnTo>
                  <a:pt x="44957" y="91440"/>
                </a:lnTo>
                <a:lnTo>
                  <a:pt x="59124" y="89180"/>
                </a:lnTo>
                <a:lnTo>
                  <a:pt x="71506" y="82885"/>
                </a:lnTo>
                <a:lnTo>
                  <a:pt x="81373" y="73282"/>
                </a:lnTo>
                <a:lnTo>
                  <a:pt x="88000" y="61100"/>
                </a:lnTo>
                <a:lnTo>
                  <a:pt x="90658" y="47066"/>
                </a:lnTo>
                <a:lnTo>
                  <a:pt x="90677" y="45720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202873" y="4013275"/>
            <a:ext cx="0" cy="8741"/>
          </a:xfrm>
          <a:custGeom>
            <a:avLst/>
            <a:gdLst/>
            <a:ahLst/>
            <a:cxnLst/>
            <a:rect l="l" t="t" r="r" b="b"/>
            <a:pathLst>
              <a:path h="9906">
                <a:moveTo>
                  <a:pt x="0" y="990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971204" y="4022015"/>
            <a:ext cx="3316085" cy="0"/>
          </a:xfrm>
          <a:custGeom>
            <a:avLst/>
            <a:gdLst/>
            <a:ahLst/>
            <a:cxnLst/>
            <a:rect l="l" t="t" r="r" b="b"/>
            <a:pathLst>
              <a:path w="3647693">
                <a:moveTo>
                  <a:pt x="0" y="0"/>
                </a:moveTo>
                <a:lnTo>
                  <a:pt x="364769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61066" y="3155351"/>
            <a:ext cx="3456708" cy="0"/>
          </a:xfrm>
          <a:custGeom>
            <a:avLst/>
            <a:gdLst/>
            <a:ahLst/>
            <a:cxnLst/>
            <a:rect l="l" t="t" r="r" b="b"/>
            <a:pathLst>
              <a:path w="3802379">
                <a:moveTo>
                  <a:pt x="0" y="0"/>
                </a:moveTo>
                <a:lnTo>
                  <a:pt x="38023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18120" y="315535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61066" y="4922295"/>
            <a:ext cx="3456708" cy="0"/>
          </a:xfrm>
          <a:custGeom>
            <a:avLst/>
            <a:gdLst/>
            <a:ahLst/>
            <a:cxnLst/>
            <a:rect l="l" t="t" r="r" b="b"/>
            <a:pathLst>
              <a:path w="3802379">
                <a:moveTo>
                  <a:pt x="0" y="0"/>
                </a:moveTo>
                <a:lnTo>
                  <a:pt x="38023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18120" y="492229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517775" y="3155351"/>
            <a:ext cx="0" cy="1766944"/>
          </a:xfrm>
          <a:custGeom>
            <a:avLst/>
            <a:gdLst/>
            <a:ahLst/>
            <a:cxnLst/>
            <a:rect l="l" t="t" r="r" b="b"/>
            <a:pathLst>
              <a:path h="2002536">
                <a:moveTo>
                  <a:pt x="0" y="20025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518120" y="315535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61065" y="3155352"/>
            <a:ext cx="0" cy="1766944"/>
          </a:xfrm>
          <a:custGeom>
            <a:avLst/>
            <a:gdLst/>
            <a:ahLst/>
            <a:cxnLst/>
            <a:rect l="l" t="t" r="r" b="b"/>
            <a:pathLst>
              <a:path h="2002536">
                <a:moveTo>
                  <a:pt x="0" y="20025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61412" y="315535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61066" y="4922295"/>
            <a:ext cx="3456708" cy="0"/>
          </a:xfrm>
          <a:custGeom>
            <a:avLst/>
            <a:gdLst/>
            <a:ahLst/>
            <a:cxnLst/>
            <a:rect l="l" t="t" r="r" b="b"/>
            <a:pathLst>
              <a:path w="3802379">
                <a:moveTo>
                  <a:pt x="0" y="0"/>
                </a:moveTo>
                <a:lnTo>
                  <a:pt x="38023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18120" y="492229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61065" y="3155352"/>
            <a:ext cx="0" cy="1766944"/>
          </a:xfrm>
          <a:custGeom>
            <a:avLst/>
            <a:gdLst/>
            <a:ahLst/>
            <a:cxnLst/>
            <a:rect l="l" t="t" r="r" b="b"/>
            <a:pathLst>
              <a:path h="2002536">
                <a:moveTo>
                  <a:pt x="0" y="20025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61412" y="315535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61065" y="488464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61412" y="488464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61065" y="3155352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61412" y="318359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22818" y="4884643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3164" y="488464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22818" y="3155351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23164" y="318359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84571" y="4884643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84916" y="488464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84571" y="3155351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84916" y="318359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46324" y="4884643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46669" y="488464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46324" y="3155351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46669" y="318359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17775" y="4884643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18120" y="488464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17775" y="3155351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518120" y="318359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61066" y="4922296"/>
            <a:ext cx="29094" cy="0"/>
          </a:xfrm>
          <a:custGeom>
            <a:avLst/>
            <a:gdLst/>
            <a:ahLst/>
            <a:cxnLst/>
            <a:rect l="l" t="t" r="r" b="b"/>
            <a:pathLst>
              <a:path w="32003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90505" y="49222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78982" y="4922295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479327" y="492229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61066" y="4480560"/>
            <a:ext cx="29094" cy="0"/>
          </a:xfrm>
          <a:custGeom>
            <a:avLst/>
            <a:gdLst/>
            <a:ahLst/>
            <a:cxnLst/>
            <a:rect l="l" t="t" r="r" b="b"/>
            <a:pathLst>
              <a:path w="32003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90505" y="448056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78982" y="4480559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79327" y="448056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61066" y="4038824"/>
            <a:ext cx="29094" cy="0"/>
          </a:xfrm>
          <a:custGeom>
            <a:avLst/>
            <a:gdLst/>
            <a:ahLst/>
            <a:cxnLst/>
            <a:rect l="l" t="t" r="r" b="b"/>
            <a:pathLst>
              <a:path w="32003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90505" y="403882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478982" y="4038823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79327" y="403882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61066" y="3597088"/>
            <a:ext cx="29094" cy="0"/>
          </a:xfrm>
          <a:custGeom>
            <a:avLst/>
            <a:gdLst/>
            <a:ahLst/>
            <a:cxnLst/>
            <a:rect l="l" t="t" r="r" b="b"/>
            <a:pathLst>
              <a:path w="32003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90505" y="3597089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78982" y="3597087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79327" y="359708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61066" y="3155352"/>
            <a:ext cx="29094" cy="0"/>
          </a:xfrm>
          <a:custGeom>
            <a:avLst/>
            <a:gdLst/>
            <a:ahLst/>
            <a:cxnLst/>
            <a:rect l="l" t="t" r="r" b="b"/>
            <a:pathLst>
              <a:path w="32003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90505" y="315535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78982" y="3155351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479327" y="315535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61066" y="3155351"/>
            <a:ext cx="3456708" cy="0"/>
          </a:xfrm>
          <a:custGeom>
            <a:avLst/>
            <a:gdLst/>
            <a:ahLst/>
            <a:cxnLst/>
            <a:rect l="l" t="t" r="r" b="b"/>
            <a:pathLst>
              <a:path w="3802379">
                <a:moveTo>
                  <a:pt x="0" y="0"/>
                </a:moveTo>
                <a:lnTo>
                  <a:pt x="38023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18120" y="315535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61066" y="4922295"/>
            <a:ext cx="3456708" cy="0"/>
          </a:xfrm>
          <a:custGeom>
            <a:avLst/>
            <a:gdLst/>
            <a:ahLst/>
            <a:cxnLst/>
            <a:rect l="l" t="t" r="r" b="b"/>
            <a:pathLst>
              <a:path w="3802379">
                <a:moveTo>
                  <a:pt x="0" y="0"/>
                </a:moveTo>
                <a:lnTo>
                  <a:pt x="3802379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18120" y="492229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517775" y="3155351"/>
            <a:ext cx="0" cy="1766944"/>
          </a:xfrm>
          <a:custGeom>
            <a:avLst/>
            <a:gdLst/>
            <a:ahLst/>
            <a:cxnLst/>
            <a:rect l="l" t="t" r="r" b="b"/>
            <a:pathLst>
              <a:path h="2002536">
                <a:moveTo>
                  <a:pt x="0" y="20025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18120" y="315535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61065" y="3155352"/>
            <a:ext cx="0" cy="1766944"/>
          </a:xfrm>
          <a:custGeom>
            <a:avLst/>
            <a:gdLst/>
            <a:ahLst/>
            <a:cxnLst/>
            <a:rect l="l" t="t" r="r" b="b"/>
            <a:pathLst>
              <a:path h="2002536">
                <a:moveTo>
                  <a:pt x="0" y="20025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61412" y="315535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22273" y="400117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99859" y="3587675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3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58495" y="4085888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45778" y="414236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33062" y="4151779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4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919653" y="412354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06936" y="405765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094220" y="400117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81504" y="394469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268788" y="3907043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3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345680" y="3907043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32963" y="3925868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20247" y="395410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607530" y="400117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94815" y="4029410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4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81405" y="4048236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868689" y="405765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955973" y="4038823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043256" y="401999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130541" y="4001172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3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17131" y="397293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04415" y="396352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91698" y="396352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78982" y="397293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50674" y="4028739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24384"/>
                </a:moveTo>
                <a:lnTo>
                  <a:pt x="31242" y="16001"/>
                </a:lnTo>
                <a:lnTo>
                  <a:pt x="31242" y="6858"/>
                </a:lnTo>
                <a:lnTo>
                  <a:pt x="24384" y="0"/>
                </a:lnTo>
                <a:lnTo>
                  <a:pt x="11430" y="0"/>
                </a:lnTo>
                <a:lnTo>
                  <a:pt x="11430" y="31242"/>
                </a:lnTo>
                <a:lnTo>
                  <a:pt x="24384" y="31242"/>
                </a:lnTo>
                <a:lnTo>
                  <a:pt x="31242" y="24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37958" y="3625327"/>
            <a:ext cx="0" cy="413497"/>
          </a:xfrm>
          <a:custGeom>
            <a:avLst/>
            <a:gdLst/>
            <a:ahLst/>
            <a:cxnLst/>
            <a:rect l="l" t="t" r="r" b="b"/>
            <a:pathLst>
              <a:path h="468630">
                <a:moveTo>
                  <a:pt x="0" y="46863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97287" y="4038823"/>
            <a:ext cx="0" cy="84716"/>
          </a:xfrm>
          <a:custGeom>
            <a:avLst/>
            <a:gdLst/>
            <a:ahLst/>
            <a:cxnLst/>
            <a:rect l="l" t="t" r="r" b="b"/>
            <a:pathLst>
              <a:path h="96012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84571" y="4038824"/>
            <a:ext cx="0" cy="141193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871855" y="4038824"/>
            <a:ext cx="0" cy="150606"/>
          </a:xfrm>
          <a:custGeom>
            <a:avLst/>
            <a:gdLst/>
            <a:ahLst/>
            <a:cxnLst/>
            <a:rect l="l" t="t" r="r" b="b"/>
            <a:pathLst>
              <a:path h="170687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958445" y="4038824"/>
            <a:ext cx="0" cy="122367"/>
          </a:xfrm>
          <a:custGeom>
            <a:avLst/>
            <a:gdLst/>
            <a:ahLst/>
            <a:cxnLst/>
            <a:rect l="l" t="t" r="r" b="b"/>
            <a:pathLst>
              <a:path h="138683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45729" y="4038824"/>
            <a:ext cx="0" cy="56477"/>
          </a:xfrm>
          <a:custGeom>
            <a:avLst/>
            <a:gdLst/>
            <a:ahLst/>
            <a:cxnLst/>
            <a:rect l="l" t="t" r="r" b="b"/>
            <a:pathLst>
              <a:path h="64007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122621" y="4028738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16001"/>
                </a:moveTo>
                <a:lnTo>
                  <a:pt x="31242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1242"/>
                </a:lnTo>
                <a:lnTo>
                  <a:pt x="24384" y="31242"/>
                </a:lnTo>
                <a:lnTo>
                  <a:pt x="31242" y="24384"/>
                </a:lnTo>
                <a:lnTo>
                  <a:pt x="31242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20296" y="3982345"/>
            <a:ext cx="0" cy="56478"/>
          </a:xfrm>
          <a:custGeom>
            <a:avLst/>
            <a:gdLst/>
            <a:ahLst/>
            <a:cxnLst/>
            <a:rect l="l" t="t" r="r" b="b"/>
            <a:pathLst>
              <a:path h="64008">
                <a:moveTo>
                  <a:pt x="0" y="6400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07580" y="3944694"/>
            <a:ext cx="0" cy="94129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68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384473" y="3944694"/>
            <a:ext cx="0" cy="94129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68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471756" y="3963519"/>
            <a:ext cx="0" cy="75304"/>
          </a:xfrm>
          <a:custGeom>
            <a:avLst/>
            <a:gdLst/>
            <a:ahLst/>
            <a:cxnLst/>
            <a:rect l="l" t="t" r="r" b="b"/>
            <a:pathLst>
              <a:path h="85344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59040" y="3991760"/>
            <a:ext cx="0" cy="47064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635933" y="4028738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16001"/>
                </a:moveTo>
                <a:lnTo>
                  <a:pt x="31242" y="6858"/>
                </a:lnTo>
                <a:lnTo>
                  <a:pt x="24383" y="0"/>
                </a:lnTo>
                <a:lnTo>
                  <a:pt x="6857" y="0"/>
                </a:lnTo>
                <a:lnTo>
                  <a:pt x="0" y="6858"/>
                </a:lnTo>
                <a:lnTo>
                  <a:pt x="0" y="24384"/>
                </a:lnTo>
                <a:lnTo>
                  <a:pt x="6857" y="31242"/>
                </a:lnTo>
                <a:lnTo>
                  <a:pt x="24383" y="31242"/>
                </a:lnTo>
                <a:lnTo>
                  <a:pt x="31242" y="24384"/>
                </a:lnTo>
                <a:lnTo>
                  <a:pt x="31242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733607" y="4038824"/>
            <a:ext cx="0" cy="28238"/>
          </a:xfrm>
          <a:custGeom>
            <a:avLst/>
            <a:gdLst/>
            <a:ahLst/>
            <a:cxnLst/>
            <a:rect l="l" t="t" r="r" b="b"/>
            <a:pathLst>
              <a:path h="32003">
                <a:moveTo>
                  <a:pt x="0" y="0"/>
                </a:moveTo>
                <a:lnTo>
                  <a:pt x="0" y="32003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820198" y="4038824"/>
            <a:ext cx="0" cy="47064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07482" y="4038824"/>
            <a:ext cx="0" cy="56477"/>
          </a:xfrm>
          <a:custGeom>
            <a:avLst/>
            <a:gdLst/>
            <a:ahLst/>
            <a:cxnLst/>
            <a:rect l="l" t="t" r="r" b="b"/>
            <a:pathLst>
              <a:path h="64007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94765" y="4038824"/>
            <a:ext cx="0" cy="37651"/>
          </a:xfrm>
          <a:custGeom>
            <a:avLst/>
            <a:gdLst/>
            <a:ahLst/>
            <a:cxnLst/>
            <a:rect l="l" t="t" r="r" b="b"/>
            <a:pathLst>
              <a:path h="42671">
                <a:moveTo>
                  <a:pt x="0" y="0"/>
                </a:moveTo>
                <a:lnTo>
                  <a:pt x="0" y="42671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082049" y="4038823"/>
            <a:ext cx="0" cy="18826"/>
          </a:xfrm>
          <a:custGeom>
            <a:avLst/>
            <a:gdLst/>
            <a:ahLst/>
            <a:cxnLst/>
            <a:rect l="l" t="t" r="r" b="b"/>
            <a:pathLst>
              <a:path h="21336">
                <a:moveTo>
                  <a:pt x="0" y="0"/>
                </a:moveTo>
                <a:lnTo>
                  <a:pt x="0" y="21336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58942" y="4028738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16001"/>
                </a:moveTo>
                <a:lnTo>
                  <a:pt x="31242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1242"/>
                </a:lnTo>
                <a:lnTo>
                  <a:pt x="24384" y="31242"/>
                </a:lnTo>
                <a:lnTo>
                  <a:pt x="31242" y="24384"/>
                </a:lnTo>
                <a:lnTo>
                  <a:pt x="31242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255924" y="4010584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3200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43207" y="4001171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430491" y="4001171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517775" y="4010584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3200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86449" y="335302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73733" y="3305959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225242" y="3390676"/>
            <a:ext cx="0" cy="648148"/>
          </a:xfrm>
          <a:custGeom>
            <a:avLst/>
            <a:gdLst/>
            <a:ahLst/>
            <a:cxnLst/>
            <a:rect l="l" t="t" r="r" b="b"/>
            <a:pathLst>
              <a:path h="734568">
                <a:moveTo>
                  <a:pt x="0" y="73456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12525" y="3343611"/>
            <a:ext cx="0" cy="695213"/>
          </a:xfrm>
          <a:custGeom>
            <a:avLst/>
            <a:gdLst/>
            <a:ahLst/>
            <a:cxnLst/>
            <a:rect l="l" t="t" r="r" b="b"/>
            <a:pathLst>
              <a:path h="787908">
                <a:moveTo>
                  <a:pt x="0" y="78790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361016" y="344648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99809" y="3484132"/>
            <a:ext cx="0" cy="554691"/>
          </a:xfrm>
          <a:custGeom>
            <a:avLst/>
            <a:gdLst/>
            <a:ahLst/>
            <a:cxnLst/>
            <a:rect l="l" t="t" r="r" b="b"/>
            <a:pathLst>
              <a:path h="628650">
                <a:moveTo>
                  <a:pt x="0" y="62865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448300" y="3710043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487093" y="3747694"/>
            <a:ext cx="0" cy="291129"/>
          </a:xfrm>
          <a:custGeom>
            <a:avLst/>
            <a:gdLst/>
            <a:ahLst/>
            <a:cxnLst/>
            <a:rect l="l" t="t" r="r" b="b"/>
            <a:pathLst>
              <a:path h="329946">
                <a:moveTo>
                  <a:pt x="0" y="3299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35584" y="4001172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3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63986" y="4028738"/>
            <a:ext cx="27708" cy="27566"/>
          </a:xfrm>
          <a:custGeom>
            <a:avLst/>
            <a:gdLst/>
            <a:ahLst/>
            <a:cxnLst/>
            <a:rect l="l" t="t" r="r" b="b"/>
            <a:pathLst>
              <a:path w="30479" h="31242">
                <a:moveTo>
                  <a:pt x="30479" y="16001"/>
                </a:moveTo>
                <a:lnTo>
                  <a:pt x="30479" y="6858"/>
                </a:lnTo>
                <a:lnTo>
                  <a:pt x="23621" y="0"/>
                </a:lnTo>
                <a:lnTo>
                  <a:pt x="6857" y="0"/>
                </a:lnTo>
                <a:lnTo>
                  <a:pt x="0" y="6858"/>
                </a:lnTo>
                <a:lnTo>
                  <a:pt x="0" y="24384"/>
                </a:lnTo>
                <a:lnTo>
                  <a:pt x="6857" y="31242"/>
                </a:lnTo>
                <a:lnTo>
                  <a:pt x="23621" y="31242"/>
                </a:lnTo>
                <a:lnTo>
                  <a:pt x="30479" y="24384"/>
                </a:lnTo>
                <a:lnTo>
                  <a:pt x="30479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22175" y="4245908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60967" y="4038823"/>
            <a:ext cx="0" cy="244736"/>
          </a:xfrm>
          <a:custGeom>
            <a:avLst/>
            <a:gdLst/>
            <a:ahLst/>
            <a:cxnLst/>
            <a:rect l="l" t="t" r="r" b="b"/>
            <a:pathLst>
              <a:path h="277367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709458" y="4386430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96742" y="4414669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748251" y="4038824"/>
            <a:ext cx="0" cy="385257"/>
          </a:xfrm>
          <a:custGeom>
            <a:avLst/>
            <a:gdLst/>
            <a:ahLst/>
            <a:cxnLst/>
            <a:rect l="l" t="t" r="r" b="b"/>
            <a:pathLst>
              <a:path h="436625">
                <a:moveTo>
                  <a:pt x="0" y="0"/>
                </a:moveTo>
                <a:lnTo>
                  <a:pt x="0" y="436625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35535" y="4038824"/>
            <a:ext cx="0" cy="413496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629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884025" y="4330625"/>
            <a:ext cx="86591" cy="83371"/>
          </a:xfrm>
          <a:custGeom>
            <a:avLst/>
            <a:gdLst/>
            <a:ahLst/>
            <a:cxnLst/>
            <a:rect l="l" t="t" r="r" b="b"/>
            <a:pathLst>
              <a:path w="95250" h="94487">
                <a:moveTo>
                  <a:pt x="95250" y="47244"/>
                </a:moveTo>
                <a:lnTo>
                  <a:pt x="93081" y="32904"/>
                </a:lnTo>
                <a:lnTo>
                  <a:pt x="87005" y="20448"/>
                </a:lnTo>
                <a:lnTo>
                  <a:pt x="77665" y="10457"/>
                </a:lnTo>
                <a:lnTo>
                  <a:pt x="65704" y="3513"/>
                </a:lnTo>
                <a:lnTo>
                  <a:pt x="51766" y="199"/>
                </a:lnTo>
                <a:lnTo>
                  <a:pt x="47244" y="0"/>
                </a:lnTo>
                <a:lnTo>
                  <a:pt x="32795" y="2130"/>
                </a:lnTo>
                <a:lnTo>
                  <a:pt x="20265" y="8124"/>
                </a:lnTo>
                <a:lnTo>
                  <a:pt x="10250" y="17386"/>
                </a:lnTo>
                <a:lnTo>
                  <a:pt x="3346" y="29317"/>
                </a:lnTo>
                <a:lnTo>
                  <a:pt x="150" y="43323"/>
                </a:lnTo>
                <a:lnTo>
                  <a:pt x="0" y="47244"/>
                </a:lnTo>
                <a:lnTo>
                  <a:pt x="2130" y="61407"/>
                </a:lnTo>
                <a:lnTo>
                  <a:pt x="8124" y="73888"/>
                </a:lnTo>
                <a:lnTo>
                  <a:pt x="17386" y="83997"/>
                </a:lnTo>
                <a:lnTo>
                  <a:pt x="29317" y="91042"/>
                </a:lnTo>
                <a:lnTo>
                  <a:pt x="43323" y="94332"/>
                </a:lnTo>
                <a:lnTo>
                  <a:pt x="47244" y="94487"/>
                </a:lnTo>
                <a:lnTo>
                  <a:pt x="61654" y="92324"/>
                </a:lnTo>
                <a:lnTo>
                  <a:pt x="74282" y="86284"/>
                </a:lnTo>
                <a:lnTo>
                  <a:pt x="84486" y="77041"/>
                </a:lnTo>
                <a:lnTo>
                  <a:pt x="91621" y="65269"/>
                </a:lnTo>
                <a:lnTo>
                  <a:pt x="95043" y="51643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22818" y="4038824"/>
            <a:ext cx="0" cy="328780"/>
          </a:xfrm>
          <a:custGeom>
            <a:avLst/>
            <a:gdLst/>
            <a:ahLst/>
            <a:cxnLst/>
            <a:rect l="l" t="t" r="r" b="b"/>
            <a:pathLst>
              <a:path h="372617">
                <a:moveTo>
                  <a:pt x="0" y="0"/>
                </a:moveTo>
                <a:lnTo>
                  <a:pt x="0" y="372617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71310" y="4170604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3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10101" y="4038823"/>
            <a:ext cx="0" cy="169433"/>
          </a:xfrm>
          <a:custGeom>
            <a:avLst/>
            <a:gdLst/>
            <a:ahLst/>
            <a:cxnLst/>
            <a:rect l="l" t="t" r="r" b="b"/>
            <a:pathLst>
              <a:path h="192024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57900" y="400117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086302" y="4028738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16001"/>
                </a:moveTo>
                <a:lnTo>
                  <a:pt x="31242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1242"/>
                </a:lnTo>
                <a:lnTo>
                  <a:pt x="24384" y="31242"/>
                </a:lnTo>
                <a:lnTo>
                  <a:pt x="31242" y="24384"/>
                </a:lnTo>
                <a:lnTo>
                  <a:pt x="31242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145184" y="3851237"/>
            <a:ext cx="86591" cy="83371"/>
          </a:xfrm>
          <a:custGeom>
            <a:avLst/>
            <a:gdLst/>
            <a:ahLst/>
            <a:cxnLst/>
            <a:rect l="l" t="t" r="r" b="b"/>
            <a:pathLst>
              <a:path w="95250" h="94487">
                <a:moveTo>
                  <a:pt x="95250" y="47243"/>
                </a:moveTo>
                <a:lnTo>
                  <a:pt x="93081" y="32904"/>
                </a:lnTo>
                <a:lnTo>
                  <a:pt x="87005" y="20448"/>
                </a:lnTo>
                <a:lnTo>
                  <a:pt x="77665" y="10457"/>
                </a:lnTo>
                <a:lnTo>
                  <a:pt x="65704" y="3513"/>
                </a:lnTo>
                <a:lnTo>
                  <a:pt x="51766" y="199"/>
                </a:lnTo>
                <a:lnTo>
                  <a:pt x="47244" y="0"/>
                </a:lnTo>
                <a:lnTo>
                  <a:pt x="32795" y="2130"/>
                </a:lnTo>
                <a:lnTo>
                  <a:pt x="20265" y="8124"/>
                </a:lnTo>
                <a:lnTo>
                  <a:pt x="10250" y="17386"/>
                </a:lnTo>
                <a:lnTo>
                  <a:pt x="3346" y="29317"/>
                </a:lnTo>
                <a:lnTo>
                  <a:pt x="150" y="43323"/>
                </a:lnTo>
                <a:lnTo>
                  <a:pt x="0" y="47243"/>
                </a:lnTo>
                <a:lnTo>
                  <a:pt x="2130" y="61407"/>
                </a:lnTo>
                <a:lnTo>
                  <a:pt x="8124" y="73888"/>
                </a:lnTo>
                <a:lnTo>
                  <a:pt x="17386" y="83997"/>
                </a:lnTo>
                <a:lnTo>
                  <a:pt x="29317" y="91042"/>
                </a:lnTo>
                <a:lnTo>
                  <a:pt x="43323" y="94332"/>
                </a:lnTo>
                <a:lnTo>
                  <a:pt x="47244" y="94487"/>
                </a:lnTo>
                <a:lnTo>
                  <a:pt x="61654" y="92324"/>
                </a:lnTo>
                <a:lnTo>
                  <a:pt x="74282" y="86284"/>
                </a:lnTo>
                <a:lnTo>
                  <a:pt x="84486" y="77041"/>
                </a:lnTo>
                <a:lnTo>
                  <a:pt x="91621" y="65269"/>
                </a:lnTo>
                <a:lnTo>
                  <a:pt x="95043" y="51643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22769" y="375710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310053" y="374769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397337" y="3794759"/>
            <a:ext cx="85897" cy="84044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94487" y="47244"/>
                </a:moveTo>
                <a:lnTo>
                  <a:pt x="92290" y="33080"/>
                </a:lnTo>
                <a:lnTo>
                  <a:pt x="86158" y="20599"/>
                </a:lnTo>
                <a:lnTo>
                  <a:pt x="76782" y="10490"/>
                </a:lnTo>
                <a:lnTo>
                  <a:pt x="64853" y="3445"/>
                </a:lnTo>
                <a:lnTo>
                  <a:pt x="51062" y="155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299" y="93081"/>
                </a:lnTo>
                <a:lnTo>
                  <a:pt x="73704" y="87005"/>
                </a:lnTo>
                <a:lnTo>
                  <a:pt x="83786" y="77665"/>
                </a:lnTo>
                <a:lnTo>
                  <a:pt x="90870" y="65704"/>
                </a:lnTo>
                <a:lnTo>
                  <a:pt x="94281" y="51766"/>
                </a:lnTo>
                <a:lnTo>
                  <a:pt x="94487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183976" y="3888217"/>
            <a:ext cx="0" cy="150606"/>
          </a:xfrm>
          <a:custGeom>
            <a:avLst/>
            <a:gdLst/>
            <a:ahLst/>
            <a:cxnLst/>
            <a:rect l="l" t="t" r="r" b="b"/>
            <a:pathLst>
              <a:path h="170687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61562" y="3794759"/>
            <a:ext cx="0" cy="244064"/>
          </a:xfrm>
          <a:custGeom>
            <a:avLst/>
            <a:gdLst/>
            <a:ahLst/>
            <a:cxnLst/>
            <a:rect l="l" t="t" r="r" b="b"/>
            <a:pathLst>
              <a:path h="276606">
                <a:moveTo>
                  <a:pt x="0" y="27660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348845" y="3785346"/>
            <a:ext cx="0" cy="253477"/>
          </a:xfrm>
          <a:custGeom>
            <a:avLst/>
            <a:gdLst/>
            <a:ahLst/>
            <a:cxnLst/>
            <a:rect l="l" t="t" r="r" b="b"/>
            <a:pathLst>
              <a:path h="287274">
                <a:moveTo>
                  <a:pt x="0" y="2872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436129" y="3832411"/>
            <a:ext cx="0" cy="206412"/>
          </a:xfrm>
          <a:custGeom>
            <a:avLst/>
            <a:gdLst/>
            <a:ahLst/>
            <a:cxnLst/>
            <a:rect l="l" t="t" r="r" b="b"/>
            <a:pathLst>
              <a:path h="233934">
                <a:moveTo>
                  <a:pt x="0" y="23393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483927" y="3888890"/>
            <a:ext cx="86591" cy="83371"/>
          </a:xfrm>
          <a:custGeom>
            <a:avLst/>
            <a:gdLst/>
            <a:ahLst/>
            <a:cxnLst/>
            <a:rect l="l" t="t" r="r" b="b"/>
            <a:pathLst>
              <a:path w="95250" h="94487">
                <a:moveTo>
                  <a:pt x="95250" y="47243"/>
                </a:moveTo>
                <a:lnTo>
                  <a:pt x="93081" y="32904"/>
                </a:lnTo>
                <a:lnTo>
                  <a:pt x="87005" y="20448"/>
                </a:lnTo>
                <a:lnTo>
                  <a:pt x="77665" y="10457"/>
                </a:lnTo>
                <a:lnTo>
                  <a:pt x="65704" y="3513"/>
                </a:lnTo>
                <a:lnTo>
                  <a:pt x="51766" y="199"/>
                </a:lnTo>
                <a:lnTo>
                  <a:pt x="47244" y="0"/>
                </a:lnTo>
                <a:lnTo>
                  <a:pt x="32795" y="2130"/>
                </a:lnTo>
                <a:lnTo>
                  <a:pt x="20265" y="8124"/>
                </a:lnTo>
                <a:lnTo>
                  <a:pt x="10250" y="17386"/>
                </a:lnTo>
                <a:lnTo>
                  <a:pt x="3346" y="29317"/>
                </a:lnTo>
                <a:lnTo>
                  <a:pt x="150" y="43323"/>
                </a:lnTo>
                <a:lnTo>
                  <a:pt x="0" y="47243"/>
                </a:lnTo>
                <a:lnTo>
                  <a:pt x="2130" y="61407"/>
                </a:lnTo>
                <a:lnTo>
                  <a:pt x="8124" y="73888"/>
                </a:lnTo>
                <a:lnTo>
                  <a:pt x="17386" y="83997"/>
                </a:lnTo>
                <a:lnTo>
                  <a:pt x="29317" y="91042"/>
                </a:lnTo>
                <a:lnTo>
                  <a:pt x="43323" y="94332"/>
                </a:lnTo>
                <a:lnTo>
                  <a:pt x="47244" y="94487"/>
                </a:lnTo>
                <a:lnTo>
                  <a:pt x="61654" y="92324"/>
                </a:lnTo>
                <a:lnTo>
                  <a:pt x="74282" y="86284"/>
                </a:lnTo>
                <a:lnTo>
                  <a:pt x="84486" y="77041"/>
                </a:lnTo>
                <a:lnTo>
                  <a:pt x="91621" y="65269"/>
                </a:lnTo>
                <a:lnTo>
                  <a:pt x="95043" y="51643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522720" y="3925868"/>
            <a:ext cx="0" cy="112955"/>
          </a:xfrm>
          <a:custGeom>
            <a:avLst/>
            <a:gdLst/>
            <a:ahLst/>
            <a:cxnLst/>
            <a:rect l="l" t="t" r="r" b="b"/>
            <a:pathLst>
              <a:path h="128016">
                <a:moveTo>
                  <a:pt x="0" y="12801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71211" y="400117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599613" y="4028738"/>
            <a:ext cx="28402" cy="27566"/>
          </a:xfrm>
          <a:custGeom>
            <a:avLst/>
            <a:gdLst/>
            <a:ahLst/>
            <a:cxnLst/>
            <a:rect l="l" t="t" r="r" b="b"/>
            <a:pathLst>
              <a:path w="31242" h="31242">
                <a:moveTo>
                  <a:pt x="31242" y="16001"/>
                </a:moveTo>
                <a:lnTo>
                  <a:pt x="31242" y="6858"/>
                </a:lnTo>
                <a:lnTo>
                  <a:pt x="24383" y="0"/>
                </a:lnTo>
                <a:lnTo>
                  <a:pt x="6857" y="0"/>
                </a:lnTo>
                <a:lnTo>
                  <a:pt x="0" y="6858"/>
                </a:lnTo>
                <a:lnTo>
                  <a:pt x="0" y="24384"/>
                </a:lnTo>
                <a:lnTo>
                  <a:pt x="6857" y="31242"/>
                </a:lnTo>
                <a:lnTo>
                  <a:pt x="24383" y="31242"/>
                </a:lnTo>
                <a:lnTo>
                  <a:pt x="31242" y="24384"/>
                </a:lnTo>
                <a:lnTo>
                  <a:pt x="31242" y="160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061066" y="4038823"/>
            <a:ext cx="3466407" cy="0"/>
          </a:xfrm>
          <a:custGeom>
            <a:avLst/>
            <a:gdLst/>
            <a:ahLst/>
            <a:cxnLst/>
            <a:rect l="l" t="t" r="r" b="b"/>
            <a:pathLst>
              <a:path w="3813048">
                <a:moveTo>
                  <a:pt x="3813048" y="0"/>
                </a:moveTo>
                <a:lnTo>
                  <a:pt x="0" y="0"/>
                </a:lnTo>
              </a:path>
              <a:path w="3813048">
                <a:moveTo>
                  <a:pt x="0" y="1"/>
                </a:moveTo>
                <a:lnTo>
                  <a:pt x="3813048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406493" y="403412"/>
            <a:ext cx="6780851" cy="718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5481" marR="21171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  <a:p>
            <a:pPr marL="11397">
              <a:lnSpc>
                <a:spcPct val="92732"/>
              </a:lnSpc>
              <a:spcBef>
                <a:spcPts val="253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Exponentia</a:t>
            </a:r>
            <a:r>
              <a:rPr sz="3000" dirty="0">
                <a:latin typeface="Copperplate Gothic Bold"/>
                <a:cs typeface="Copperplate Gothic Bold"/>
              </a:rPr>
              <a:t>l</a:t>
            </a:r>
            <a:r>
              <a:rPr sz="3000" spc="13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Sequence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86526" y="1481433"/>
            <a:ext cx="7259323" cy="986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115" indent="-307718">
              <a:lnSpc>
                <a:spcPts val="2293"/>
              </a:lnSpc>
              <a:spcBef>
                <a:spcPts val="18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200" i="1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200" i="1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 and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200" i="1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im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 of a complex exponential sequence are real </a:t>
            </a:r>
            <a:endParaRPr sz="2200">
              <a:latin typeface="Times New Roman"/>
              <a:cs typeface="Times New Roman"/>
            </a:endParaRPr>
          </a:p>
          <a:p>
            <a:pPr marL="319115">
              <a:lnSpc>
                <a:spcPts val="2288"/>
              </a:lnSpc>
              <a:spcBef>
                <a:spcPts val="260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sinusoidal sequences with constant 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σ</a:t>
            </a:r>
            <a:r>
              <a:rPr sz="2200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=0), growing (σ</a:t>
            </a:r>
            <a:r>
              <a:rPr sz="2200" spc="-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&gt;0), or </a:t>
            </a:r>
            <a:endParaRPr sz="2200">
              <a:latin typeface="Times New Roman"/>
              <a:cs typeface="Times New Roman"/>
            </a:endParaRPr>
          </a:p>
          <a:p>
            <a:pPr marL="319115">
              <a:lnSpc>
                <a:spcPts val="2288"/>
              </a:lnSpc>
              <a:spcBef>
                <a:spcPts val="261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attenuating 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σ</a:t>
            </a:r>
            <a:r>
              <a:rPr sz="2200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&lt;0) amplitudes for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&gt; 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327602" y="2914218"/>
            <a:ext cx="941566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spc="-22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31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2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2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339571" y="2945012"/>
            <a:ext cx="577770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spc="22" dirty="0">
                <a:latin typeface="Times New Roman"/>
                <a:cs typeface="Times New Roman"/>
              </a:rPr>
              <a:t>R</a:t>
            </a:r>
            <a:r>
              <a:rPr sz="1100" spc="-4" dirty="0">
                <a:latin typeface="Times New Roman"/>
                <a:cs typeface="Times New Roman"/>
              </a:rPr>
              <a:t>ea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8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pa</a:t>
            </a:r>
            <a:r>
              <a:rPr sz="1100" spc="-22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933142" y="3073566"/>
            <a:ext cx="123800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48822" y="3098309"/>
            <a:ext cx="11943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816764" y="3515302"/>
            <a:ext cx="240282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7293" y="3520546"/>
            <a:ext cx="231179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0.5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48822" y="3943456"/>
            <a:ext cx="11943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33142" y="3957038"/>
            <a:ext cx="123800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0880" y="4365694"/>
            <a:ext cx="277380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spc="-22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4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768273" y="4398773"/>
            <a:ext cx="288685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spc="-22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2409" y="4788604"/>
            <a:ext cx="16289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spc="-22" dirty="0">
                <a:latin typeface="Times New Roman"/>
                <a:cs typeface="Times New Roman"/>
              </a:rPr>
              <a:t>-1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884651" y="4840509"/>
            <a:ext cx="249876" cy="285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2941">
              <a:lnSpc>
                <a:spcPts val="1158"/>
              </a:lnSpc>
              <a:spcBef>
                <a:spcPts val="57"/>
              </a:spcBef>
            </a:pPr>
            <a:r>
              <a:rPr spc="-22" baseline="-6441" dirty="0">
                <a:latin typeface="Times New Roman"/>
                <a:cs typeface="Times New Roman"/>
              </a:rPr>
              <a:t>-1</a:t>
            </a:r>
            <a:endParaRPr sz="1200">
              <a:latin typeface="Times New Roman"/>
              <a:cs typeface="Times New Roman"/>
            </a:endParaRPr>
          </a:p>
          <a:p>
            <a:pPr marL="135852">
              <a:lnSpc>
                <a:spcPts val="1068"/>
              </a:lnSpc>
            </a:pPr>
            <a:r>
              <a:rPr baseline="2147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22943" y="4896181"/>
            <a:ext cx="11943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709883" y="4896181"/>
            <a:ext cx="19357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10032" y="4896180"/>
            <a:ext cx="812726" cy="34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053" marR="302136" algn="ctr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89"/>
              </a:spcBef>
            </a:pPr>
            <a:r>
              <a:rPr sz="1100" spc="17" dirty="0">
                <a:latin typeface="Times New Roman"/>
                <a:cs typeface="Times New Roman"/>
              </a:rPr>
              <a:t>T</a:t>
            </a:r>
            <a:r>
              <a:rPr sz="1100" spc="-35" dirty="0">
                <a:latin typeface="Times New Roman"/>
                <a:cs typeface="Times New Roman"/>
              </a:rPr>
              <a:t>i</a:t>
            </a:r>
            <a:r>
              <a:rPr sz="1100" spc="-26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46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ndex</a:t>
            </a:r>
            <a:r>
              <a:rPr sz="1100" spc="6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358573" y="4896181"/>
            <a:ext cx="19357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191924" y="4896181"/>
            <a:ext cx="193575" cy="166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dirty="0"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3687" y="4953465"/>
            <a:ext cx="201516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356696" y="4953465"/>
            <a:ext cx="847995" cy="361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916" marR="315247" algn="ctr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6"/>
              </a:spcBef>
            </a:pPr>
            <a:r>
              <a:rPr sz="1200" spc="13" dirty="0">
                <a:latin typeface="Times New Roman"/>
                <a:cs typeface="Times New Roman"/>
              </a:rPr>
              <a:t>T</a:t>
            </a:r>
            <a:r>
              <a:rPr sz="1200" spc="-31" dirty="0">
                <a:latin typeface="Times New Roman"/>
                <a:cs typeface="Times New Roman"/>
              </a:rPr>
              <a:t>im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-31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557191" y="4953465"/>
            <a:ext cx="201516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428644" y="4953465"/>
            <a:ext cx="201516" cy="172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006571" y="5521248"/>
            <a:ext cx="213905" cy="608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7066">
              <a:lnSpc>
                <a:spcPts val="2194"/>
              </a:lnSpc>
              <a:spcBef>
                <a:spcPts val="109"/>
              </a:spcBef>
            </a:pPr>
            <a:r>
              <a:rPr sz="2000" u="sng" dirty="0">
                <a:latin typeface="Cambria"/>
                <a:cs typeface="Cambria"/>
              </a:rPr>
              <a:t>π</a:t>
            </a:r>
            <a:endParaRPr sz="2000">
              <a:latin typeface="Cambria"/>
              <a:cs typeface="Cambria"/>
            </a:endParaRPr>
          </a:p>
          <a:p>
            <a:pPr marL="42168">
              <a:lnSpc>
                <a:spcPct val="95825"/>
              </a:lnSpc>
              <a:spcBef>
                <a:spcPts val="347"/>
              </a:spcBef>
            </a:pPr>
            <a:r>
              <a:rPr sz="1900" dirty="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37644" y="5536173"/>
            <a:ext cx="324553" cy="260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</a:pPr>
            <a:r>
              <a:rPr sz="1900" u="sng" spc="71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1</a:t>
            </a:r>
            <a:r>
              <a:rPr sz="1900" u="sng" spc="75" dirty="0">
                <a:latin typeface="Times New Roman"/>
                <a:cs typeface="Times New Roman"/>
              </a:rPr>
              <a:t> 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29063" y="5646176"/>
            <a:ext cx="1030581" cy="325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6"/>
              </a:lnSpc>
              <a:spcBef>
                <a:spcPts val="128"/>
              </a:spcBef>
            </a:pPr>
            <a:r>
              <a:rPr sz="2400" dirty="0">
                <a:latin typeface="Cambria"/>
                <a:cs typeface="Cambria"/>
              </a:rPr>
              <a:t>=</a:t>
            </a:r>
            <a:r>
              <a:rPr sz="2400" spc="31" dirty="0">
                <a:latin typeface="Cambria"/>
                <a:cs typeface="Cambr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</a:t>
            </a:r>
            <a:r>
              <a:rPr sz="2400" spc="4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Cambria"/>
                <a:cs typeface="Cambria"/>
              </a:rPr>
              <a:t>−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66706" y="5646176"/>
            <a:ext cx="439886" cy="325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6"/>
              </a:lnSpc>
              <a:spcBef>
                <a:spcPts val="128"/>
              </a:spcBef>
            </a:pPr>
            <a:r>
              <a:rPr sz="2400" dirty="0">
                <a:latin typeface="Cambria"/>
                <a:cs typeface="Cambria"/>
              </a:rPr>
              <a:t>+</a:t>
            </a:r>
            <a:r>
              <a:rPr sz="2400" spc="371" dirty="0">
                <a:latin typeface="Cambria"/>
                <a:cs typeface="Cambri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213013" y="5646176"/>
            <a:ext cx="1001295" cy="325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76"/>
              </a:lnSpc>
              <a:spcBef>
                <a:spcPts val="128"/>
              </a:spcBef>
            </a:pPr>
            <a:r>
              <a:rPr sz="2400" spc="62" dirty="0">
                <a:latin typeface="Times New Roman"/>
                <a:cs typeface="Times New Roman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27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⋅</a:t>
            </a:r>
            <a:r>
              <a:rPr sz="2400" spc="-286" dirty="0">
                <a:latin typeface="Cambria"/>
                <a:cs typeface="Cambria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u</a:t>
            </a:r>
            <a:r>
              <a:rPr sz="2400" spc="62" dirty="0">
                <a:latin typeface="Times New Roman"/>
                <a:cs typeface="Times New Roman"/>
              </a:rPr>
              <a:t>[</a:t>
            </a:r>
            <a:r>
              <a:rPr sz="2400" i="1" spc="3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72099" y="5650935"/>
            <a:ext cx="564130" cy="320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26"/>
              </a:lnSpc>
              <a:spcBef>
                <a:spcPts val="126"/>
              </a:spcBef>
            </a:pPr>
            <a:r>
              <a:rPr sz="2400" i="1" spc="-90" dirty="0">
                <a:latin typeface="Times New Roman"/>
                <a:cs typeface="Times New Roman"/>
              </a:rPr>
              <a:t>x</a:t>
            </a:r>
            <a:r>
              <a:rPr sz="2400" spc="62" dirty="0">
                <a:latin typeface="Times New Roman"/>
                <a:cs typeface="Times New Roman"/>
              </a:rPr>
              <a:t>[</a:t>
            </a:r>
            <a:r>
              <a:rPr sz="2400" i="1" spc="3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237646" y="5868996"/>
            <a:ext cx="305533" cy="260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1900" dirty="0">
                <a:latin typeface="Times New Roman"/>
                <a:cs typeface="Times New Roman"/>
              </a:rPr>
              <a:t>12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 rot="16200000">
            <a:off x="272517" y="3953980"/>
            <a:ext cx="653186" cy="162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61"/>
              </a:lnSpc>
              <a:spcBef>
                <a:spcPts val="63"/>
              </a:spcBef>
            </a:pPr>
            <a:r>
              <a:rPr sz="1100" spc="31" dirty="0">
                <a:latin typeface="Times New Roman"/>
                <a:cs typeface="Times New Roman"/>
              </a:rPr>
              <a:t>A</a:t>
            </a:r>
            <a:r>
              <a:rPr sz="1100" spc="-26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35" dirty="0">
                <a:latin typeface="Times New Roman"/>
                <a:cs typeface="Times New Roman"/>
              </a:rPr>
              <a:t>l</a:t>
            </a:r>
            <a:r>
              <a:rPr sz="1100" spc="-31" dirty="0">
                <a:latin typeface="Times New Roman"/>
                <a:cs typeface="Times New Roman"/>
              </a:rPr>
              <a:t>i</a:t>
            </a:r>
            <a:r>
              <a:rPr sz="1100" spc="-3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ude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 rot="16200000">
            <a:off x="4331552" y="3967619"/>
            <a:ext cx="681272" cy="169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19"/>
              </a:lnSpc>
              <a:spcBef>
                <a:spcPts val="66"/>
              </a:spcBef>
            </a:pPr>
            <a:r>
              <a:rPr sz="1200" spc="31" dirty="0">
                <a:latin typeface="Times New Roman"/>
                <a:cs typeface="Times New Roman"/>
              </a:rPr>
              <a:t>A</a:t>
            </a:r>
            <a:r>
              <a:rPr sz="1200" spc="-31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1" dirty="0">
                <a:latin typeface="Times New Roman"/>
                <a:cs typeface="Times New Roman"/>
              </a:rPr>
              <a:t>lit</a:t>
            </a:r>
            <a:r>
              <a:rPr sz="1200" spc="-4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061066" y="3155351"/>
            <a:ext cx="3456708" cy="235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1" name="object 91"/>
          <p:cNvSpPr txBox="1"/>
          <p:nvPr/>
        </p:nvSpPr>
        <p:spPr>
          <a:xfrm>
            <a:off x="5061066" y="3390676"/>
            <a:ext cx="164176" cy="234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90" name="object 90"/>
          <p:cNvSpPr txBox="1"/>
          <p:nvPr/>
        </p:nvSpPr>
        <p:spPr>
          <a:xfrm>
            <a:off x="5225242" y="3390676"/>
            <a:ext cx="87283" cy="64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9" name="object 89"/>
          <p:cNvSpPr txBox="1"/>
          <p:nvPr/>
        </p:nvSpPr>
        <p:spPr>
          <a:xfrm>
            <a:off x="5312526" y="3390676"/>
            <a:ext cx="3205249" cy="93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30"/>
              </a:spcBef>
            </a:pPr>
            <a:endParaRPr sz="700"/>
          </a:p>
        </p:txBody>
      </p:sp>
      <p:sp>
        <p:nvSpPr>
          <p:cNvPr id="88" name="object 88"/>
          <p:cNvSpPr txBox="1"/>
          <p:nvPr/>
        </p:nvSpPr>
        <p:spPr>
          <a:xfrm>
            <a:off x="5312525" y="3484132"/>
            <a:ext cx="87284" cy="55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7" name="object 87"/>
          <p:cNvSpPr txBox="1"/>
          <p:nvPr/>
        </p:nvSpPr>
        <p:spPr>
          <a:xfrm>
            <a:off x="5399809" y="3484133"/>
            <a:ext cx="3117965" cy="263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6" name="object 86"/>
          <p:cNvSpPr txBox="1"/>
          <p:nvPr/>
        </p:nvSpPr>
        <p:spPr>
          <a:xfrm>
            <a:off x="8517775" y="3597087"/>
            <a:ext cx="0" cy="883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5" name="object 85"/>
          <p:cNvSpPr txBox="1"/>
          <p:nvPr/>
        </p:nvSpPr>
        <p:spPr>
          <a:xfrm>
            <a:off x="5061066" y="3625327"/>
            <a:ext cx="76892" cy="41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4" name="object 84"/>
          <p:cNvSpPr txBox="1"/>
          <p:nvPr/>
        </p:nvSpPr>
        <p:spPr>
          <a:xfrm>
            <a:off x="5137958" y="3625327"/>
            <a:ext cx="87284" cy="41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3" name="object 83"/>
          <p:cNvSpPr txBox="1"/>
          <p:nvPr/>
        </p:nvSpPr>
        <p:spPr>
          <a:xfrm>
            <a:off x="5399809" y="3747695"/>
            <a:ext cx="87283" cy="291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2" name="object 82"/>
          <p:cNvSpPr txBox="1"/>
          <p:nvPr/>
        </p:nvSpPr>
        <p:spPr>
          <a:xfrm>
            <a:off x="5487093" y="3747694"/>
            <a:ext cx="774469" cy="140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1" name="object 81"/>
          <p:cNvSpPr txBox="1"/>
          <p:nvPr/>
        </p:nvSpPr>
        <p:spPr>
          <a:xfrm>
            <a:off x="6261562" y="3747695"/>
            <a:ext cx="87283" cy="291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0" name="object 80"/>
          <p:cNvSpPr txBox="1"/>
          <p:nvPr/>
        </p:nvSpPr>
        <p:spPr>
          <a:xfrm>
            <a:off x="6348846" y="3747695"/>
            <a:ext cx="2168929" cy="8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79" name="object 79"/>
          <p:cNvSpPr txBox="1"/>
          <p:nvPr/>
        </p:nvSpPr>
        <p:spPr>
          <a:xfrm>
            <a:off x="6348845" y="3832411"/>
            <a:ext cx="87284" cy="206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8" name="object 78"/>
          <p:cNvSpPr txBox="1"/>
          <p:nvPr/>
        </p:nvSpPr>
        <p:spPr>
          <a:xfrm>
            <a:off x="6436129" y="3832411"/>
            <a:ext cx="2081645" cy="93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30"/>
              </a:spcBef>
            </a:pPr>
            <a:endParaRPr sz="700"/>
          </a:p>
        </p:txBody>
      </p:sp>
      <p:sp>
        <p:nvSpPr>
          <p:cNvPr id="77" name="object 77"/>
          <p:cNvSpPr txBox="1"/>
          <p:nvPr/>
        </p:nvSpPr>
        <p:spPr>
          <a:xfrm>
            <a:off x="5487093" y="3888216"/>
            <a:ext cx="696884" cy="150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6" name="object 76"/>
          <p:cNvSpPr txBox="1"/>
          <p:nvPr/>
        </p:nvSpPr>
        <p:spPr>
          <a:xfrm>
            <a:off x="6183977" y="3888216"/>
            <a:ext cx="77585" cy="150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5" name="object 75"/>
          <p:cNvSpPr txBox="1"/>
          <p:nvPr/>
        </p:nvSpPr>
        <p:spPr>
          <a:xfrm>
            <a:off x="6436129" y="3925868"/>
            <a:ext cx="86591" cy="11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4" name="object 74"/>
          <p:cNvSpPr txBox="1"/>
          <p:nvPr/>
        </p:nvSpPr>
        <p:spPr>
          <a:xfrm>
            <a:off x="6522720" y="3925868"/>
            <a:ext cx="784860" cy="11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3" name="object 73"/>
          <p:cNvSpPr txBox="1"/>
          <p:nvPr/>
        </p:nvSpPr>
        <p:spPr>
          <a:xfrm>
            <a:off x="7307580" y="3925868"/>
            <a:ext cx="76892" cy="11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2" name="object 72"/>
          <p:cNvSpPr txBox="1"/>
          <p:nvPr/>
        </p:nvSpPr>
        <p:spPr>
          <a:xfrm>
            <a:off x="7384473" y="3925868"/>
            <a:ext cx="1133301" cy="113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1" name="object 71"/>
          <p:cNvSpPr txBox="1"/>
          <p:nvPr/>
        </p:nvSpPr>
        <p:spPr>
          <a:xfrm>
            <a:off x="5061065" y="4038992"/>
            <a:ext cx="599902" cy="24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0" name="object 70"/>
          <p:cNvSpPr txBox="1"/>
          <p:nvPr/>
        </p:nvSpPr>
        <p:spPr>
          <a:xfrm>
            <a:off x="5660968" y="4038992"/>
            <a:ext cx="87283" cy="244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9" name="object 69"/>
          <p:cNvSpPr txBox="1"/>
          <p:nvPr/>
        </p:nvSpPr>
        <p:spPr>
          <a:xfrm>
            <a:off x="5748251" y="4038992"/>
            <a:ext cx="87284" cy="385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8" name="object 68"/>
          <p:cNvSpPr txBox="1"/>
          <p:nvPr/>
        </p:nvSpPr>
        <p:spPr>
          <a:xfrm>
            <a:off x="5835535" y="4038992"/>
            <a:ext cx="87283" cy="32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7" name="object 67"/>
          <p:cNvSpPr txBox="1"/>
          <p:nvPr/>
        </p:nvSpPr>
        <p:spPr>
          <a:xfrm>
            <a:off x="5922819" y="4038992"/>
            <a:ext cx="87283" cy="16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6" name="object 66"/>
          <p:cNvSpPr txBox="1"/>
          <p:nvPr/>
        </p:nvSpPr>
        <p:spPr>
          <a:xfrm>
            <a:off x="6010101" y="4038992"/>
            <a:ext cx="687185" cy="84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4"/>
              </a:spcBef>
            </a:pPr>
            <a:endParaRPr sz="700"/>
          </a:p>
        </p:txBody>
      </p:sp>
      <p:sp>
        <p:nvSpPr>
          <p:cNvPr id="65" name="object 65"/>
          <p:cNvSpPr txBox="1"/>
          <p:nvPr/>
        </p:nvSpPr>
        <p:spPr>
          <a:xfrm>
            <a:off x="6697288" y="4038992"/>
            <a:ext cx="87283" cy="84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4"/>
              </a:spcBef>
            </a:pPr>
            <a:endParaRPr sz="700"/>
          </a:p>
        </p:txBody>
      </p:sp>
      <p:sp>
        <p:nvSpPr>
          <p:cNvPr id="64" name="object 64"/>
          <p:cNvSpPr txBox="1"/>
          <p:nvPr/>
        </p:nvSpPr>
        <p:spPr>
          <a:xfrm>
            <a:off x="6784571" y="4038992"/>
            <a:ext cx="87284" cy="16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3" name="object 63"/>
          <p:cNvSpPr txBox="1"/>
          <p:nvPr/>
        </p:nvSpPr>
        <p:spPr>
          <a:xfrm>
            <a:off x="6871855" y="4038992"/>
            <a:ext cx="86591" cy="16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2" name="object 62"/>
          <p:cNvSpPr txBox="1"/>
          <p:nvPr/>
        </p:nvSpPr>
        <p:spPr>
          <a:xfrm>
            <a:off x="6958446" y="4038992"/>
            <a:ext cx="1559328" cy="16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1" name="object 61"/>
          <p:cNvSpPr txBox="1"/>
          <p:nvPr/>
        </p:nvSpPr>
        <p:spPr>
          <a:xfrm>
            <a:off x="7045729" y="4038992"/>
            <a:ext cx="17456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220297" y="4038992"/>
            <a:ext cx="25145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71756" y="4038992"/>
            <a:ext cx="872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59040" y="4038992"/>
            <a:ext cx="26115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20199" y="4038992"/>
            <a:ext cx="8728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907482" y="4038992"/>
            <a:ext cx="872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94766" y="4038992"/>
            <a:ext cx="34844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43207" y="4038992"/>
            <a:ext cx="872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430491" y="4038992"/>
            <a:ext cx="8728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10101" y="4123540"/>
            <a:ext cx="774469" cy="8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51" name="object 51"/>
          <p:cNvSpPr txBox="1"/>
          <p:nvPr/>
        </p:nvSpPr>
        <p:spPr>
          <a:xfrm>
            <a:off x="5922818" y="4208257"/>
            <a:ext cx="2594956" cy="159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0" name="object 50"/>
          <p:cNvSpPr txBox="1"/>
          <p:nvPr/>
        </p:nvSpPr>
        <p:spPr>
          <a:xfrm>
            <a:off x="5061066" y="4283560"/>
            <a:ext cx="687185" cy="140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9" name="object 49"/>
          <p:cNvSpPr txBox="1"/>
          <p:nvPr/>
        </p:nvSpPr>
        <p:spPr>
          <a:xfrm>
            <a:off x="5835535" y="4367604"/>
            <a:ext cx="2682239" cy="56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449"/>
              </a:lnSpc>
              <a:spcBef>
                <a:spcPts val="4"/>
              </a:spcBef>
            </a:pPr>
            <a:endParaRPr sz="400"/>
          </a:p>
        </p:txBody>
      </p:sp>
      <p:sp>
        <p:nvSpPr>
          <p:cNvPr id="48" name="object 48"/>
          <p:cNvSpPr txBox="1"/>
          <p:nvPr/>
        </p:nvSpPr>
        <p:spPr>
          <a:xfrm>
            <a:off x="5061066" y="4424081"/>
            <a:ext cx="3456708" cy="49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7" name="object 47"/>
          <p:cNvSpPr txBox="1"/>
          <p:nvPr/>
        </p:nvSpPr>
        <p:spPr>
          <a:xfrm>
            <a:off x="8517775" y="4480560"/>
            <a:ext cx="0" cy="442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971204" y="3176867"/>
            <a:ext cx="3306387" cy="170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971204" y="3347645"/>
            <a:ext cx="74121" cy="674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4" name="object 44"/>
          <p:cNvSpPr txBox="1"/>
          <p:nvPr/>
        </p:nvSpPr>
        <p:spPr>
          <a:xfrm>
            <a:off x="1045326" y="3347646"/>
            <a:ext cx="3232265" cy="31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3" name="object 43"/>
          <p:cNvSpPr txBox="1"/>
          <p:nvPr/>
        </p:nvSpPr>
        <p:spPr>
          <a:xfrm>
            <a:off x="4277591" y="3599778"/>
            <a:ext cx="0" cy="1268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2" name="object 42"/>
          <p:cNvSpPr txBox="1"/>
          <p:nvPr/>
        </p:nvSpPr>
        <p:spPr>
          <a:xfrm>
            <a:off x="1045326" y="3662307"/>
            <a:ext cx="83126" cy="359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1" name="object 41"/>
          <p:cNvSpPr txBox="1"/>
          <p:nvPr/>
        </p:nvSpPr>
        <p:spPr>
          <a:xfrm>
            <a:off x="1128453" y="3662306"/>
            <a:ext cx="750224" cy="170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0" name="object 40"/>
          <p:cNvSpPr txBox="1"/>
          <p:nvPr/>
        </p:nvSpPr>
        <p:spPr>
          <a:xfrm>
            <a:off x="1878677" y="3662307"/>
            <a:ext cx="83819" cy="359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9" name="object 39"/>
          <p:cNvSpPr txBox="1"/>
          <p:nvPr/>
        </p:nvSpPr>
        <p:spPr>
          <a:xfrm>
            <a:off x="1962496" y="3662306"/>
            <a:ext cx="2315095" cy="108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14"/>
              </a:spcBef>
            </a:pPr>
            <a:endParaRPr sz="900"/>
          </a:p>
        </p:txBody>
      </p:sp>
      <p:sp>
        <p:nvSpPr>
          <p:cNvPr id="38" name="object 38"/>
          <p:cNvSpPr txBox="1"/>
          <p:nvPr/>
        </p:nvSpPr>
        <p:spPr>
          <a:xfrm>
            <a:off x="1962497" y="3770555"/>
            <a:ext cx="83127" cy="25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7" name="object 37"/>
          <p:cNvSpPr txBox="1"/>
          <p:nvPr/>
        </p:nvSpPr>
        <p:spPr>
          <a:xfrm>
            <a:off x="2045624" y="3770556"/>
            <a:ext cx="2231966" cy="116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6" name="object 36"/>
          <p:cNvSpPr txBox="1"/>
          <p:nvPr/>
        </p:nvSpPr>
        <p:spPr>
          <a:xfrm>
            <a:off x="1128453" y="3833084"/>
            <a:ext cx="667096" cy="189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5" name="object 35"/>
          <p:cNvSpPr txBox="1"/>
          <p:nvPr/>
        </p:nvSpPr>
        <p:spPr>
          <a:xfrm>
            <a:off x="1795550" y="3833084"/>
            <a:ext cx="83126" cy="189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4" name="object 34"/>
          <p:cNvSpPr txBox="1"/>
          <p:nvPr/>
        </p:nvSpPr>
        <p:spPr>
          <a:xfrm>
            <a:off x="2045624" y="3887545"/>
            <a:ext cx="74121" cy="13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3" name="object 33"/>
          <p:cNvSpPr txBox="1"/>
          <p:nvPr/>
        </p:nvSpPr>
        <p:spPr>
          <a:xfrm>
            <a:off x="2119745" y="3887545"/>
            <a:ext cx="750224" cy="13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2" name="object 32"/>
          <p:cNvSpPr txBox="1"/>
          <p:nvPr/>
        </p:nvSpPr>
        <p:spPr>
          <a:xfrm>
            <a:off x="2869970" y="3887545"/>
            <a:ext cx="83126" cy="13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1" name="object 31"/>
          <p:cNvSpPr txBox="1"/>
          <p:nvPr/>
        </p:nvSpPr>
        <p:spPr>
          <a:xfrm>
            <a:off x="2953096" y="3887545"/>
            <a:ext cx="83820" cy="13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0" name="object 30"/>
          <p:cNvSpPr txBox="1"/>
          <p:nvPr/>
        </p:nvSpPr>
        <p:spPr>
          <a:xfrm>
            <a:off x="3036917" y="3887545"/>
            <a:ext cx="1240674" cy="134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971204" y="4022183"/>
            <a:ext cx="324196" cy="296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1295400" y="4022183"/>
            <a:ext cx="83127" cy="296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7" name="object 27"/>
          <p:cNvSpPr txBox="1"/>
          <p:nvPr/>
        </p:nvSpPr>
        <p:spPr>
          <a:xfrm>
            <a:off x="1378528" y="4022183"/>
            <a:ext cx="83819" cy="4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6" name="object 26"/>
          <p:cNvSpPr txBox="1"/>
          <p:nvPr/>
        </p:nvSpPr>
        <p:spPr>
          <a:xfrm>
            <a:off x="1462347" y="4022183"/>
            <a:ext cx="83127" cy="404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5" name="object 25"/>
          <p:cNvSpPr txBox="1"/>
          <p:nvPr/>
        </p:nvSpPr>
        <p:spPr>
          <a:xfrm>
            <a:off x="1545475" y="4022183"/>
            <a:ext cx="83126" cy="2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4" name="object 24"/>
          <p:cNvSpPr txBox="1"/>
          <p:nvPr/>
        </p:nvSpPr>
        <p:spPr>
          <a:xfrm>
            <a:off x="1628602" y="4022184"/>
            <a:ext cx="658091" cy="108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13"/>
              </a:spcBef>
            </a:pPr>
            <a:endParaRPr sz="900"/>
          </a:p>
        </p:txBody>
      </p:sp>
      <p:sp>
        <p:nvSpPr>
          <p:cNvPr id="23" name="object 23"/>
          <p:cNvSpPr txBox="1"/>
          <p:nvPr/>
        </p:nvSpPr>
        <p:spPr>
          <a:xfrm>
            <a:off x="2286693" y="4022184"/>
            <a:ext cx="83126" cy="108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13"/>
              </a:spcBef>
            </a:pPr>
            <a:endParaRPr sz="900"/>
          </a:p>
        </p:txBody>
      </p:sp>
      <p:sp>
        <p:nvSpPr>
          <p:cNvPr id="22" name="object 22"/>
          <p:cNvSpPr txBox="1"/>
          <p:nvPr/>
        </p:nvSpPr>
        <p:spPr>
          <a:xfrm>
            <a:off x="2369820" y="4022183"/>
            <a:ext cx="83127" cy="2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1" name="object 21"/>
          <p:cNvSpPr txBox="1"/>
          <p:nvPr/>
        </p:nvSpPr>
        <p:spPr>
          <a:xfrm>
            <a:off x="2452948" y="4022183"/>
            <a:ext cx="83819" cy="2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0" name="object 20"/>
          <p:cNvSpPr txBox="1"/>
          <p:nvPr/>
        </p:nvSpPr>
        <p:spPr>
          <a:xfrm>
            <a:off x="2536768" y="4022183"/>
            <a:ext cx="1740823" cy="2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9" name="object 19"/>
          <p:cNvSpPr txBox="1"/>
          <p:nvPr/>
        </p:nvSpPr>
        <p:spPr>
          <a:xfrm>
            <a:off x="2619895" y="4022183"/>
            <a:ext cx="16694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86842" y="4022183"/>
            <a:ext cx="33320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20044" y="4022183"/>
            <a:ext cx="15724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77293" y="4022183"/>
            <a:ext cx="8381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61113" y="4022183"/>
            <a:ext cx="8312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44241" y="4022183"/>
            <a:ext cx="831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27367" y="4022183"/>
            <a:ext cx="33389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61262" y="4022183"/>
            <a:ext cx="8312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44389" y="4022183"/>
            <a:ext cx="8312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7517" y="4022183"/>
            <a:ext cx="25007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8602" y="4130264"/>
            <a:ext cx="741217" cy="107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1545475" y="4237841"/>
            <a:ext cx="2732115" cy="188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971203" y="4318523"/>
            <a:ext cx="407324" cy="180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462348" y="4426772"/>
            <a:ext cx="2815243" cy="71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538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5" name="object 5"/>
          <p:cNvSpPr txBox="1"/>
          <p:nvPr/>
        </p:nvSpPr>
        <p:spPr>
          <a:xfrm>
            <a:off x="971204" y="4498714"/>
            <a:ext cx="3306387" cy="368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249189" y="5615930"/>
            <a:ext cx="7066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442652" y="5615930"/>
            <a:ext cx="7115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0198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object 395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87830" y="4097319"/>
            <a:ext cx="3403368" cy="0"/>
          </a:xfrm>
          <a:custGeom>
            <a:avLst/>
            <a:gdLst/>
            <a:ahLst/>
            <a:cxnLst/>
            <a:rect l="l" t="t" r="r" b="b"/>
            <a:pathLst>
              <a:path w="3743705">
                <a:moveTo>
                  <a:pt x="0" y="0"/>
                </a:moveTo>
                <a:lnTo>
                  <a:pt x="3743705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391544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87830" y="5836696"/>
            <a:ext cx="3403368" cy="0"/>
          </a:xfrm>
          <a:custGeom>
            <a:avLst/>
            <a:gdLst/>
            <a:ahLst/>
            <a:cxnLst/>
            <a:rect l="l" t="t" r="r" b="b"/>
            <a:pathLst>
              <a:path w="3743705">
                <a:moveTo>
                  <a:pt x="0" y="0"/>
                </a:moveTo>
                <a:lnTo>
                  <a:pt x="3743705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391544" y="58366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391198" y="4097319"/>
            <a:ext cx="0" cy="1739377"/>
          </a:xfrm>
          <a:custGeom>
            <a:avLst/>
            <a:gdLst/>
            <a:ahLst/>
            <a:cxnLst/>
            <a:rect l="l" t="t" r="r" b="b"/>
            <a:pathLst>
              <a:path h="1971294">
                <a:moveTo>
                  <a:pt x="0" y="19712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391544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87829" y="4097319"/>
            <a:ext cx="0" cy="1739377"/>
          </a:xfrm>
          <a:custGeom>
            <a:avLst/>
            <a:gdLst/>
            <a:ahLst/>
            <a:cxnLst/>
            <a:rect l="l" t="t" r="r" b="b"/>
            <a:pathLst>
              <a:path h="1971294">
                <a:moveTo>
                  <a:pt x="0" y="19712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88175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87830" y="5836696"/>
            <a:ext cx="3403368" cy="0"/>
          </a:xfrm>
          <a:custGeom>
            <a:avLst/>
            <a:gdLst/>
            <a:ahLst/>
            <a:cxnLst/>
            <a:rect l="l" t="t" r="r" b="b"/>
            <a:pathLst>
              <a:path w="3743705">
                <a:moveTo>
                  <a:pt x="0" y="0"/>
                </a:moveTo>
                <a:lnTo>
                  <a:pt x="3743705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91544" y="58366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87829" y="4097319"/>
            <a:ext cx="0" cy="1739377"/>
          </a:xfrm>
          <a:custGeom>
            <a:avLst/>
            <a:gdLst/>
            <a:ahLst/>
            <a:cxnLst/>
            <a:rect l="l" t="t" r="r" b="b"/>
            <a:pathLst>
              <a:path h="1971294">
                <a:moveTo>
                  <a:pt x="0" y="19712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88175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87829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88175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87829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88175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50324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50669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50324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50669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122516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122862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122516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122862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685011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685356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685011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685356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256511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256856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256511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256856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819005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819351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819005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819351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391198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391544" y="579971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391198" y="4097319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91544" y="412488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87830" y="5836696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16576" y="58366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53099" y="5836696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353444" y="58366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87830" y="5485055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16576" y="548505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353099" y="5485055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353444" y="5485056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87830" y="5133415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16576" y="513341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353099" y="5133415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353444" y="513341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87830" y="4791187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16576" y="479118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353099" y="4791187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353444" y="4791188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87830" y="4439546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16576" y="443954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353099" y="4439546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353444" y="443954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87830" y="4097319"/>
            <a:ext cx="28401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0" y="0"/>
                </a:moveTo>
                <a:lnTo>
                  <a:pt x="31241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16576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353099" y="4097319"/>
            <a:ext cx="38099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41909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353444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87830" y="4097319"/>
            <a:ext cx="3403368" cy="0"/>
          </a:xfrm>
          <a:custGeom>
            <a:avLst/>
            <a:gdLst/>
            <a:ahLst/>
            <a:cxnLst/>
            <a:rect l="l" t="t" r="r" b="b"/>
            <a:pathLst>
              <a:path w="3743705">
                <a:moveTo>
                  <a:pt x="0" y="0"/>
                </a:moveTo>
                <a:lnTo>
                  <a:pt x="3743705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391544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87830" y="5836696"/>
            <a:ext cx="3403368" cy="0"/>
          </a:xfrm>
          <a:custGeom>
            <a:avLst/>
            <a:gdLst/>
            <a:ahLst/>
            <a:cxnLst/>
            <a:rect l="l" t="t" r="r" b="b"/>
            <a:pathLst>
              <a:path w="3743705">
                <a:moveTo>
                  <a:pt x="0" y="0"/>
                </a:moveTo>
                <a:lnTo>
                  <a:pt x="3743705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391544" y="583669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391198" y="4097319"/>
            <a:ext cx="0" cy="1739377"/>
          </a:xfrm>
          <a:custGeom>
            <a:avLst/>
            <a:gdLst/>
            <a:ahLst/>
            <a:cxnLst/>
            <a:rect l="l" t="t" r="r" b="b"/>
            <a:pathLst>
              <a:path h="1971294">
                <a:moveTo>
                  <a:pt x="0" y="19712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391544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87829" y="4097319"/>
            <a:ext cx="0" cy="1739377"/>
          </a:xfrm>
          <a:custGeom>
            <a:avLst/>
            <a:gdLst/>
            <a:ahLst/>
            <a:cxnLst/>
            <a:rect l="l" t="t" r="r" b="b"/>
            <a:pathLst>
              <a:path h="1971294">
                <a:moveTo>
                  <a:pt x="0" y="19712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88175" y="409732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9729" y="5790304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54331" y="5790304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6" h="93725">
                <a:moveTo>
                  <a:pt x="93726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6" y="46481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68631" y="5781563"/>
            <a:ext cx="85205" cy="82026"/>
          </a:xfrm>
          <a:custGeom>
            <a:avLst/>
            <a:gdLst/>
            <a:ahLst/>
            <a:cxnLst/>
            <a:rect l="l" t="t" r="r" b="b"/>
            <a:pathLst>
              <a:path w="93725" h="92963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3"/>
                </a:lnTo>
                <a:lnTo>
                  <a:pt x="60754" y="90737"/>
                </a:lnTo>
                <a:lnTo>
                  <a:pt x="73311" y="84549"/>
                </a:lnTo>
                <a:lnTo>
                  <a:pt x="83445" y="75140"/>
                </a:lnTo>
                <a:lnTo>
                  <a:pt x="90449" y="63251"/>
                </a:lnTo>
                <a:lnTo>
                  <a:pt x="93614" y="4962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82931" y="5781563"/>
            <a:ext cx="85205" cy="82026"/>
          </a:xfrm>
          <a:custGeom>
            <a:avLst/>
            <a:gdLst/>
            <a:ahLst/>
            <a:cxnLst/>
            <a:rect l="l" t="t" r="r" b="b"/>
            <a:pathLst>
              <a:path w="93725" h="92963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3"/>
                </a:lnTo>
                <a:lnTo>
                  <a:pt x="60754" y="90737"/>
                </a:lnTo>
                <a:lnTo>
                  <a:pt x="73311" y="84549"/>
                </a:lnTo>
                <a:lnTo>
                  <a:pt x="83445" y="75140"/>
                </a:lnTo>
                <a:lnTo>
                  <a:pt x="90449" y="63251"/>
                </a:lnTo>
                <a:lnTo>
                  <a:pt x="93614" y="4962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397924" y="5781563"/>
            <a:ext cx="84513" cy="82026"/>
          </a:xfrm>
          <a:custGeom>
            <a:avLst/>
            <a:gdLst/>
            <a:ahLst/>
            <a:cxnLst/>
            <a:rect l="l" t="t" r="r" b="b"/>
            <a:pathLst>
              <a:path w="92964" h="92963">
                <a:moveTo>
                  <a:pt x="92964" y="46481"/>
                </a:moveTo>
                <a:lnTo>
                  <a:pt x="90701" y="32173"/>
                </a:lnTo>
                <a:lnTo>
                  <a:pt x="84418" y="19718"/>
                </a:lnTo>
                <a:lnTo>
                  <a:pt x="74874" y="9776"/>
                </a:lnTo>
                <a:lnTo>
                  <a:pt x="62826" y="3007"/>
                </a:lnTo>
                <a:lnTo>
                  <a:pt x="49033" y="70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3"/>
                </a:lnTo>
                <a:lnTo>
                  <a:pt x="60503" y="90701"/>
                </a:lnTo>
                <a:lnTo>
                  <a:pt x="72913" y="84418"/>
                </a:lnTo>
                <a:lnTo>
                  <a:pt x="82953" y="74874"/>
                </a:lnTo>
                <a:lnTo>
                  <a:pt x="89865" y="62826"/>
                </a:lnTo>
                <a:lnTo>
                  <a:pt x="92890" y="49033"/>
                </a:lnTo>
                <a:lnTo>
                  <a:pt x="92964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512224" y="5781563"/>
            <a:ext cx="85205" cy="82026"/>
          </a:xfrm>
          <a:custGeom>
            <a:avLst/>
            <a:gdLst/>
            <a:ahLst/>
            <a:cxnLst/>
            <a:rect l="l" t="t" r="r" b="b"/>
            <a:pathLst>
              <a:path w="93726" h="92963">
                <a:moveTo>
                  <a:pt x="93726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3"/>
                </a:lnTo>
                <a:lnTo>
                  <a:pt x="60754" y="90737"/>
                </a:lnTo>
                <a:lnTo>
                  <a:pt x="73311" y="84549"/>
                </a:lnTo>
                <a:lnTo>
                  <a:pt x="83445" y="75140"/>
                </a:lnTo>
                <a:lnTo>
                  <a:pt x="90449" y="63251"/>
                </a:lnTo>
                <a:lnTo>
                  <a:pt x="93614" y="49620"/>
                </a:lnTo>
                <a:lnTo>
                  <a:pt x="93726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26524" y="5772150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40824" y="5772150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855124" y="5762737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969424" y="5762737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84416" y="5753323"/>
            <a:ext cx="84513" cy="82699"/>
          </a:xfrm>
          <a:custGeom>
            <a:avLst/>
            <a:gdLst/>
            <a:ahLst/>
            <a:cxnLst/>
            <a:rect l="l" t="t" r="r" b="b"/>
            <a:pathLst>
              <a:path w="92964" h="93725">
                <a:moveTo>
                  <a:pt x="92964" y="46482"/>
                </a:moveTo>
                <a:lnTo>
                  <a:pt x="90701" y="32173"/>
                </a:lnTo>
                <a:lnTo>
                  <a:pt x="84418" y="19718"/>
                </a:lnTo>
                <a:lnTo>
                  <a:pt x="74874" y="9776"/>
                </a:lnTo>
                <a:lnTo>
                  <a:pt x="62826" y="3007"/>
                </a:lnTo>
                <a:lnTo>
                  <a:pt x="49033" y="70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394" y="91493"/>
                </a:lnTo>
                <a:lnTo>
                  <a:pt x="72727" y="85268"/>
                </a:lnTo>
                <a:lnTo>
                  <a:pt x="82741" y="75758"/>
                </a:lnTo>
                <a:lnTo>
                  <a:pt x="89696" y="63670"/>
                </a:lnTo>
                <a:lnTo>
                  <a:pt x="92852" y="49712"/>
                </a:lnTo>
                <a:lnTo>
                  <a:pt x="92964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189018" y="5743911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303318" y="5735171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417618" y="5716345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531918" y="5706932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646911" y="5688778"/>
            <a:ext cx="84513" cy="82699"/>
          </a:xfrm>
          <a:custGeom>
            <a:avLst/>
            <a:gdLst/>
            <a:ahLst/>
            <a:cxnLst/>
            <a:rect l="l" t="t" r="r" b="b"/>
            <a:pathLst>
              <a:path w="92964" h="93725">
                <a:moveTo>
                  <a:pt x="92964" y="46481"/>
                </a:moveTo>
                <a:lnTo>
                  <a:pt x="90701" y="32173"/>
                </a:lnTo>
                <a:lnTo>
                  <a:pt x="84418" y="19718"/>
                </a:lnTo>
                <a:lnTo>
                  <a:pt x="74874" y="9776"/>
                </a:lnTo>
                <a:lnTo>
                  <a:pt x="62826" y="3007"/>
                </a:lnTo>
                <a:lnTo>
                  <a:pt x="49033" y="70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394" y="91493"/>
                </a:lnTo>
                <a:lnTo>
                  <a:pt x="72727" y="85268"/>
                </a:lnTo>
                <a:lnTo>
                  <a:pt x="82741" y="75758"/>
                </a:lnTo>
                <a:lnTo>
                  <a:pt x="89696" y="63670"/>
                </a:lnTo>
                <a:lnTo>
                  <a:pt x="92852" y="49712"/>
                </a:lnTo>
                <a:lnTo>
                  <a:pt x="92964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761211" y="5669953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75511" y="5642386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6" h="93725">
                <a:moveTo>
                  <a:pt x="93726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6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989811" y="5605407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104111" y="5568427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218411" y="5531448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323706" y="5475643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38006" y="5411097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6" h="93725">
                <a:moveTo>
                  <a:pt x="93726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6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52306" y="5337138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6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1" y="93726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38798" y="4420721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353098" y="4143711"/>
            <a:ext cx="85205" cy="82027"/>
          </a:xfrm>
          <a:custGeom>
            <a:avLst/>
            <a:gdLst/>
            <a:ahLst/>
            <a:cxnLst/>
            <a:rect l="l" t="t" r="r" b="b"/>
            <a:pathLst>
              <a:path w="93725" h="92964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4"/>
                </a:lnTo>
                <a:lnTo>
                  <a:pt x="60754" y="90737"/>
                </a:lnTo>
                <a:lnTo>
                  <a:pt x="73311" y="84549"/>
                </a:lnTo>
                <a:lnTo>
                  <a:pt x="83445" y="75140"/>
                </a:lnTo>
                <a:lnTo>
                  <a:pt x="90449" y="63251"/>
                </a:lnTo>
                <a:lnTo>
                  <a:pt x="93614" y="4962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87829" y="5827283"/>
            <a:ext cx="0" cy="9413"/>
          </a:xfrm>
          <a:custGeom>
            <a:avLst/>
            <a:gdLst/>
            <a:ahLst/>
            <a:cxnLst/>
            <a:rect l="l" t="t" r="r" b="b"/>
            <a:pathLst>
              <a:path h="10668">
                <a:moveTo>
                  <a:pt x="0" y="1066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92431" y="5827283"/>
            <a:ext cx="0" cy="9413"/>
          </a:xfrm>
          <a:custGeom>
            <a:avLst/>
            <a:gdLst/>
            <a:ahLst/>
            <a:cxnLst/>
            <a:rect l="l" t="t" r="r" b="b"/>
            <a:pathLst>
              <a:path h="10668">
                <a:moveTo>
                  <a:pt x="0" y="1066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206731" y="5818542"/>
            <a:ext cx="0" cy="18154"/>
          </a:xfrm>
          <a:custGeom>
            <a:avLst/>
            <a:gdLst/>
            <a:ahLst/>
            <a:cxnLst/>
            <a:rect l="l" t="t" r="r" b="b"/>
            <a:pathLst>
              <a:path h="20574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321031" y="5818542"/>
            <a:ext cx="0" cy="18154"/>
          </a:xfrm>
          <a:custGeom>
            <a:avLst/>
            <a:gdLst/>
            <a:ahLst/>
            <a:cxnLst/>
            <a:rect l="l" t="t" r="r" b="b"/>
            <a:pathLst>
              <a:path h="20574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436024" y="5818542"/>
            <a:ext cx="0" cy="18154"/>
          </a:xfrm>
          <a:custGeom>
            <a:avLst/>
            <a:gdLst/>
            <a:ahLst/>
            <a:cxnLst/>
            <a:rect l="l" t="t" r="r" b="b"/>
            <a:pathLst>
              <a:path h="20574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550324" y="5818542"/>
            <a:ext cx="0" cy="18154"/>
          </a:xfrm>
          <a:custGeom>
            <a:avLst/>
            <a:gdLst/>
            <a:ahLst/>
            <a:cxnLst/>
            <a:rect l="l" t="t" r="r" b="b"/>
            <a:pathLst>
              <a:path h="20574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664624" y="5809130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312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778924" y="5809130"/>
            <a:ext cx="0" cy="27566"/>
          </a:xfrm>
          <a:custGeom>
            <a:avLst/>
            <a:gdLst/>
            <a:ahLst/>
            <a:cxnLst/>
            <a:rect l="l" t="t" r="r" b="b"/>
            <a:pathLst>
              <a:path h="31242">
                <a:moveTo>
                  <a:pt x="0" y="312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893224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07524" y="5799716"/>
            <a:ext cx="0" cy="36979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122516" y="5790304"/>
            <a:ext cx="0" cy="46391"/>
          </a:xfrm>
          <a:custGeom>
            <a:avLst/>
            <a:gdLst/>
            <a:ahLst/>
            <a:cxnLst/>
            <a:rect l="l" t="t" r="r" b="b"/>
            <a:pathLst>
              <a:path h="52577">
                <a:moveTo>
                  <a:pt x="0" y="5257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227118" y="5780891"/>
            <a:ext cx="0" cy="55805"/>
          </a:xfrm>
          <a:custGeom>
            <a:avLst/>
            <a:gdLst/>
            <a:ahLst/>
            <a:cxnLst/>
            <a:rect l="l" t="t" r="r" b="b"/>
            <a:pathLst>
              <a:path h="63246">
                <a:moveTo>
                  <a:pt x="0" y="632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341418" y="5772150"/>
            <a:ext cx="0" cy="64545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7315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455718" y="5753323"/>
            <a:ext cx="0" cy="83372"/>
          </a:xfrm>
          <a:custGeom>
            <a:avLst/>
            <a:gdLst/>
            <a:ahLst/>
            <a:cxnLst/>
            <a:rect l="l" t="t" r="r" b="b"/>
            <a:pathLst>
              <a:path h="94488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570018" y="5743912"/>
            <a:ext cx="0" cy="92784"/>
          </a:xfrm>
          <a:custGeom>
            <a:avLst/>
            <a:gdLst/>
            <a:ahLst/>
            <a:cxnLst/>
            <a:rect l="l" t="t" r="r" b="b"/>
            <a:pathLst>
              <a:path h="105155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685011" y="5725758"/>
            <a:ext cx="0" cy="110938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12573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799311" y="5706932"/>
            <a:ext cx="0" cy="129764"/>
          </a:xfrm>
          <a:custGeom>
            <a:avLst/>
            <a:gdLst/>
            <a:ahLst/>
            <a:cxnLst/>
            <a:rect l="l" t="t" r="r" b="b"/>
            <a:pathLst>
              <a:path h="147066">
                <a:moveTo>
                  <a:pt x="0" y="14706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913611" y="5679365"/>
            <a:ext cx="0" cy="157331"/>
          </a:xfrm>
          <a:custGeom>
            <a:avLst/>
            <a:gdLst/>
            <a:ahLst/>
            <a:cxnLst/>
            <a:rect l="l" t="t" r="r" b="b"/>
            <a:pathLst>
              <a:path h="178308">
                <a:moveTo>
                  <a:pt x="0" y="17830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027911" y="5642386"/>
            <a:ext cx="0" cy="194310"/>
          </a:xfrm>
          <a:custGeom>
            <a:avLst/>
            <a:gdLst/>
            <a:ahLst/>
            <a:cxnLst/>
            <a:rect l="l" t="t" r="r" b="b"/>
            <a:pathLst>
              <a:path h="220218">
                <a:moveTo>
                  <a:pt x="0" y="22021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142211" y="5605407"/>
            <a:ext cx="0" cy="231289"/>
          </a:xfrm>
          <a:custGeom>
            <a:avLst/>
            <a:gdLst/>
            <a:ahLst/>
            <a:cxnLst/>
            <a:rect l="l" t="t" r="r" b="b"/>
            <a:pathLst>
              <a:path h="262127">
                <a:moveTo>
                  <a:pt x="0" y="262127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256511" y="5568427"/>
            <a:ext cx="0" cy="268269"/>
          </a:xfrm>
          <a:custGeom>
            <a:avLst/>
            <a:gdLst/>
            <a:ahLst/>
            <a:cxnLst/>
            <a:rect l="l" t="t" r="r" b="b"/>
            <a:pathLst>
              <a:path h="304038">
                <a:moveTo>
                  <a:pt x="0" y="30403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361805" y="5512622"/>
            <a:ext cx="0" cy="324074"/>
          </a:xfrm>
          <a:custGeom>
            <a:avLst/>
            <a:gdLst/>
            <a:ahLst/>
            <a:cxnLst/>
            <a:rect l="l" t="t" r="r" b="b"/>
            <a:pathLst>
              <a:path h="367284">
                <a:moveTo>
                  <a:pt x="0" y="36728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476105" y="5448076"/>
            <a:ext cx="0" cy="388620"/>
          </a:xfrm>
          <a:custGeom>
            <a:avLst/>
            <a:gdLst/>
            <a:ahLst/>
            <a:cxnLst/>
            <a:rect l="l" t="t" r="r" b="b"/>
            <a:pathLst>
              <a:path h="440436">
                <a:moveTo>
                  <a:pt x="0" y="4404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590405" y="5374117"/>
            <a:ext cx="0" cy="462579"/>
          </a:xfrm>
          <a:custGeom>
            <a:avLst/>
            <a:gdLst/>
            <a:ahLst/>
            <a:cxnLst/>
            <a:rect l="l" t="t" r="r" b="b"/>
            <a:pathLst>
              <a:path h="524256">
                <a:moveTo>
                  <a:pt x="0" y="52425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666606" y="5244353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704705" y="5281332"/>
            <a:ext cx="0" cy="555364"/>
          </a:xfrm>
          <a:custGeom>
            <a:avLst/>
            <a:gdLst/>
            <a:ahLst/>
            <a:cxnLst/>
            <a:rect l="l" t="t" r="r" b="b"/>
            <a:pathLst>
              <a:path h="629412">
                <a:moveTo>
                  <a:pt x="0" y="62941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780906" y="5133415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5" h="93725">
                <a:moveTo>
                  <a:pt x="93725" y="46481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5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819005" y="5170394"/>
            <a:ext cx="0" cy="666302"/>
          </a:xfrm>
          <a:custGeom>
            <a:avLst/>
            <a:gdLst/>
            <a:ahLst/>
            <a:cxnLst/>
            <a:rect l="l" t="t" r="r" b="b"/>
            <a:pathLst>
              <a:path h="755142">
                <a:moveTo>
                  <a:pt x="0" y="7551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895899" y="4994910"/>
            <a:ext cx="84512" cy="82699"/>
          </a:xfrm>
          <a:custGeom>
            <a:avLst/>
            <a:gdLst/>
            <a:ahLst/>
            <a:cxnLst/>
            <a:rect l="l" t="t" r="r" b="b"/>
            <a:pathLst>
              <a:path w="92963" h="93725">
                <a:moveTo>
                  <a:pt x="92963" y="46481"/>
                </a:moveTo>
                <a:lnTo>
                  <a:pt x="90701" y="32173"/>
                </a:lnTo>
                <a:lnTo>
                  <a:pt x="84418" y="19718"/>
                </a:lnTo>
                <a:lnTo>
                  <a:pt x="74874" y="9776"/>
                </a:lnTo>
                <a:lnTo>
                  <a:pt x="62826" y="3007"/>
                </a:lnTo>
                <a:lnTo>
                  <a:pt x="49033" y="70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1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394" y="91493"/>
                </a:lnTo>
                <a:lnTo>
                  <a:pt x="72727" y="85268"/>
                </a:lnTo>
                <a:lnTo>
                  <a:pt x="82741" y="75758"/>
                </a:lnTo>
                <a:lnTo>
                  <a:pt x="89696" y="63670"/>
                </a:lnTo>
                <a:lnTo>
                  <a:pt x="92852" y="49712"/>
                </a:lnTo>
                <a:lnTo>
                  <a:pt x="92963" y="46481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933998" y="5031890"/>
            <a:ext cx="0" cy="804806"/>
          </a:xfrm>
          <a:custGeom>
            <a:avLst/>
            <a:gdLst/>
            <a:ahLst/>
            <a:cxnLst/>
            <a:rect l="l" t="t" r="r" b="b"/>
            <a:pathLst>
              <a:path h="912113">
                <a:moveTo>
                  <a:pt x="0" y="912113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10198" y="4837580"/>
            <a:ext cx="85205" cy="82699"/>
          </a:xfrm>
          <a:custGeom>
            <a:avLst/>
            <a:gdLst/>
            <a:ahLst/>
            <a:cxnLst/>
            <a:rect l="l" t="t" r="r" b="b"/>
            <a:pathLst>
              <a:path w="93726" h="93725">
                <a:moveTo>
                  <a:pt x="93726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2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59" y="60754"/>
                </a:lnTo>
                <a:lnTo>
                  <a:pt x="8207" y="73311"/>
                </a:lnTo>
                <a:lnTo>
                  <a:pt x="17502" y="83445"/>
                </a:lnTo>
                <a:lnTo>
                  <a:pt x="29398" y="90449"/>
                </a:lnTo>
                <a:lnTo>
                  <a:pt x="43255" y="93614"/>
                </a:lnTo>
                <a:lnTo>
                  <a:pt x="46482" y="93725"/>
                </a:lnTo>
                <a:lnTo>
                  <a:pt x="60645" y="91528"/>
                </a:lnTo>
                <a:lnTo>
                  <a:pt x="73126" y="85396"/>
                </a:lnTo>
                <a:lnTo>
                  <a:pt x="83235" y="76020"/>
                </a:lnTo>
                <a:lnTo>
                  <a:pt x="90280" y="64091"/>
                </a:lnTo>
                <a:lnTo>
                  <a:pt x="93570" y="50300"/>
                </a:lnTo>
                <a:lnTo>
                  <a:pt x="93726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048298" y="4874559"/>
            <a:ext cx="0" cy="962137"/>
          </a:xfrm>
          <a:custGeom>
            <a:avLst/>
            <a:gdLst/>
            <a:ahLst/>
            <a:cxnLst/>
            <a:rect l="l" t="t" r="r" b="b"/>
            <a:pathLst>
              <a:path h="1090422">
                <a:moveTo>
                  <a:pt x="0" y="109042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124498" y="4652683"/>
            <a:ext cx="85205" cy="82026"/>
          </a:xfrm>
          <a:custGeom>
            <a:avLst/>
            <a:gdLst/>
            <a:ahLst/>
            <a:cxnLst/>
            <a:rect l="l" t="t" r="r" b="b"/>
            <a:pathLst>
              <a:path w="93725" h="92963">
                <a:moveTo>
                  <a:pt x="93725" y="46482"/>
                </a:moveTo>
                <a:lnTo>
                  <a:pt x="91493" y="32283"/>
                </a:lnTo>
                <a:lnTo>
                  <a:pt x="85268" y="19902"/>
                </a:lnTo>
                <a:lnTo>
                  <a:pt x="75758" y="9984"/>
                </a:lnTo>
                <a:lnTo>
                  <a:pt x="63670" y="3171"/>
                </a:lnTo>
                <a:lnTo>
                  <a:pt x="49712" y="107"/>
                </a:lnTo>
                <a:lnTo>
                  <a:pt x="46481" y="0"/>
                </a:lnTo>
                <a:lnTo>
                  <a:pt x="32173" y="2193"/>
                </a:lnTo>
                <a:lnTo>
                  <a:pt x="19718" y="8336"/>
                </a:lnTo>
                <a:lnTo>
                  <a:pt x="9776" y="17767"/>
                </a:lnTo>
                <a:lnTo>
                  <a:pt x="3007" y="29827"/>
                </a:lnTo>
                <a:lnTo>
                  <a:pt x="70" y="43857"/>
                </a:lnTo>
                <a:lnTo>
                  <a:pt x="0" y="46482"/>
                </a:lnTo>
                <a:lnTo>
                  <a:pt x="2193" y="60503"/>
                </a:lnTo>
                <a:lnTo>
                  <a:pt x="8336" y="72913"/>
                </a:lnTo>
                <a:lnTo>
                  <a:pt x="17767" y="82953"/>
                </a:lnTo>
                <a:lnTo>
                  <a:pt x="29827" y="89865"/>
                </a:lnTo>
                <a:lnTo>
                  <a:pt x="43857" y="92890"/>
                </a:lnTo>
                <a:lnTo>
                  <a:pt x="46481" y="92963"/>
                </a:lnTo>
                <a:lnTo>
                  <a:pt x="60754" y="90737"/>
                </a:lnTo>
                <a:lnTo>
                  <a:pt x="73311" y="84549"/>
                </a:lnTo>
                <a:lnTo>
                  <a:pt x="83445" y="75140"/>
                </a:lnTo>
                <a:lnTo>
                  <a:pt x="90449" y="63251"/>
                </a:lnTo>
                <a:lnTo>
                  <a:pt x="93614" y="49620"/>
                </a:lnTo>
                <a:lnTo>
                  <a:pt x="93725" y="46482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162598" y="4689662"/>
            <a:ext cx="0" cy="1147034"/>
          </a:xfrm>
          <a:custGeom>
            <a:avLst/>
            <a:gdLst/>
            <a:ahLst/>
            <a:cxnLst/>
            <a:rect l="l" t="t" r="r" b="b"/>
            <a:pathLst>
              <a:path h="1299972">
                <a:moveTo>
                  <a:pt x="0" y="12999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76898" y="4457700"/>
            <a:ext cx="0" cy="1378996"/>
          </a:xfrm>
          <a:custGeom>
            <a:avLst/>
            <a:gdLst/>
            <a:ahLst/>
            <a:cxnLst/>
            <a:rect l="l" t="t" r="r" b="b"/>
            <a:pathLst>
              <a:path h="1562862">
                <a:moveTo>
                  <a:pt x="0" y="156286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391198" y="4180691"/>
            <a:ext cx="0" cy="1656005"/>
          </a:xfrm>
          <a:custGeom>
            <a:avLst/>
            <a:gdLst/>
            <a:ahLst/>
            <a:cxnLst/>
            <a:rect l="l" t="t" r="r" b="b"/>
            <a:pathLst>
              <a:path h="1876806">
                <a:moveTo>
                  <a:pt x="0" y="187680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18562" y="4143710"/>
            <a:ext cx="3467793" cy="0"/>
          </a:xfrm>
          <a:custGeom>
            <a:avLst/>
            <a:gdLst/>
            <a:ahLst/>
            <a:cxnLst/>
            <a:rect l="l" t="t" r="r" b="b"/>
            <a:pathLst>
              <a:path w="3814572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586701" y="414371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18562" y="5916706"/>
            <a:ext cx="3467793" cy="0"/>
          </a:xfrm>
          <a:custGeom>
            <a:avLst/>
            <a:gdLst/>
            <a:ahLst/>
            <a:cxnLst/>
            <a:rect l="l" t="t" r="r" b="b"/>
            <a:pathLst>
              <a:path w="3814572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86701" y="591670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86355" y="4143710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86701" y="414371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18562" y="4143711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18907" y="414371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18562" y="5916706"/>
            <a:ext cx="3467793" cy="0"/>
          </a:xfrm>
          <a:custGeom>
            <a:avLst/>
            <a:gdLst/>
            <a:ahLst/>
            <a:cxnLst/>
            <a:rect l="l" t="t" r="r" b="b"/>
            <a:pathLst>
              <a:path w="3814572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86701" y="591670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18562" y="4143711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18907" y="414371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18562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18907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18562" y="4143711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18907" y="417195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92140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92485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92140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92485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74724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75069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74724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75069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847609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47955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847609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47955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30885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31231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30885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431231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03771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04116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03771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04116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86355" y="5879054"/>
            <a:ext cx="0" cy="37652"/>
          </a:xfrm>
          <a:custGeom>
            <a:avLst/>
            <a:gdLst/>
            <a:ahLst/>
            <a:cxnLst/>
            <a:rect l="l" t="t" r="r" b="b"/>
            <a:pathLst>
              <a:path h="42672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586701" y="5879055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86355" y="4143710"/>
            <a:ext cx="0" cy="28239"/>
          </a:xfrm>
          <a:custGeom>
            <a:avLst/>
            <a:gdLst/>
            <a:ahLst/>
            <a:cxnLst/>
            <a:rect l="l" t="t" r="r" b="b"/>
            <a:pathLst>
              <a:path h="32004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586701" y="4171950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8562" y="5916706"/>
            <a:ext cx="29095" cy="0"/>
          </a:xfrm>
          <a:custGeom>
            <a:avLst/>
            <a:gdLst/>
            <a:ahLst/>
            <a:cxnLst/>
            <a:rect l="l" t="t" r="r" b="b"/>
            <a:pathLst>
              <a:path w="3200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48003" y="591670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47562" y="5916706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47908" y="591670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18562" y="5473625"/>
            <a:ext cx="29095" cy="0"/>
          </a:xfrm>
          <a:custGeom>
            <a:avLst/>
            <a:gdLst/>
            <a:ahLst/>
            <a:cxnLst/>
            <a:rect l="l" t="t" r="r" b="b"/>
            <a:pathLst>
              <a:path w="3200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48003" y="5472954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47562" y="5473624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47908" y="547295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18562" y="5029872"/>
            <a:ext cx="29095" cy="0"/>
          </a:xfrm>
          <a:custGeom>
            <a:avLst/>
            <a:gdLst/>
            <a:ahLst/>
            <a:cxnLst/>
            <a:rect l="l" t="t" r="r" b="b"/>
            <a:pathLst>
              <a:path w="3200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48003" y="5029873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547562" y="5029871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47908" y="502987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18562" y="4586792"/>
            <a:ext cx="29095" cy="0"/>
          </a:xfrm>
          <a:custGeom>
            <a:avLst/>
            <a:gdLst/>
            <a:ahLst/>
            <a:cxnLst/>
            <a:rect l="l" t="t" r="r" b="b"/>
            <a:pathLst>
              <a:path w="3200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48003" y="458679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47562" y="4586791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47908" y="458679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118562" y="4143711"/>
            <a:ext cx="29095" cy="0"/>
          </a:xfrm>
          <a:custGeom>
            <a:avLst/>
            <a:gdLst/>
            <a:ahLst/>
            <a:cxnLst/>
            <a:rect l="l" t="t" r="r" b="b"/>
            <a:pathLst>
              <a:path w="3200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148003" y="414371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47562" y="4143710"/>
            <a:ext cx="38793" cy="0"/>
          </a:xfrm>
          <a:custGeom>
            <a:avLst/>
            <a:gdLst/>
            <a:ahLst/>
            <a:cxnLst/>
            <a:rect l="l" t="t" r="r" b="b"/>
            <a:pathLst>
              <a:path w="42672">
                <a:moveTo>
                  <a:pt x="42672" y="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47908" y="414371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18562" y="4143710"/>
            <a:ext cx="3467793" cy="0"/>
          </a:xfrm>
          <a:custGeom>
            <a:avLst/>
            <a:gdLst/>
            <a:ahLst/>
            <a:cxnLst/>
            <a:rect l="l" t="t" r="r" b="b"/>
            <a:pathLst>
              <a:path w="3814572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86701" y="414371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18562" y="5916706"/>
            <a:ext cx="3467793" cy="0"/>
          </a:xfrm>
          <a:custGeom>
            <a:avLst/>
            <a:gdLst/>
            <a:ahLst/>
            <a:cxnLst/>
            <a:rect l="l" t="t" r="r" b="b"/>
            <a:pathLst>
              <a:path w="3814572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586701" y="5916707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586355" y="4143710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586701" y="4143711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18562" y="4143711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118907" y="4143712"/>
            <a:ext cx="0" cy="671"/>
          </a:xfrm>
          <a:custGeom>
            <a:avLst/>
            <a:gdLst/>
            <a:ahLst/>
            <a:cxnLst/>
            <a:rect l="l" t="t" r="r" b="b"/>
            <a:pathLst>
              <a:path h="761">
                <a:moveTo>
                  <a:pt x="0" y="0"/>
                </a:moveTo>
                <a:lnTo>
                  <a:pt x="0" y="761"/>
                </a:lnTo>
              </a:path>
            </a:pathLst>
          </a:custGeom>
          <a:ln w="20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79769" y="4106059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02482" y="5115260"/>
            <a:ext cx="87284" cy="84044"/>
          </a:xfrm>
          <a:custGeom>
            <a:avLst/>
            <a:gdLst/>
            <a:ahLst/>
            <a:cxnLst/>
            <a:rect l="l" t="t" r="r" b="b"/>
            <a:pathLst>
              <a:path w="96012" h="95250">
                <a:moveTo>
                  <a:pt x="96012" y="47243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5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3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5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2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19553" y="519056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235931" y="525645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42611" y="5322345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58989" y="5369411"/>
            <a:ext cx="87283" cy="84044"/>
          </a:xfrm>
          <a:custGeom>
            <a:avLst/>
            <a:gdLst/>
            <a:ahLst/>
            <a:cxnLst/>
            <a:rect l="l" t="t" r="r" b="b"/>
            <a:pathLst>
              <a:path w="96011" h="95250">
                <a:moveTo>
                  <a:pt x="96011" y="47243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5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3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5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1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576060" y="5425888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6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3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6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3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6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92438" y="5463539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5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4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5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4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5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808816" y="5511276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925195" y="5548928"/>
            <a:ext cx="87283" cy="84044"/>
          </a:xfrm>
          <a:custGeom>
            <a:avLst/>
            <a:gdLst/>
            <a:ahLst/>
            <a:cxnLst/>
            <a:rect l="l" t="t" r="r" b="b"/>
            <a:pathLst>
              <a:path w="96011" h="95250">
                <a:moveTo>
                  <a:pt x="96011" y="47243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5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3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5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1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42265" y="557716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158644" y="560540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275022" y="563364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392093" y="5661883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498773" y="5680709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615151" y="5699535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731529" y="5718361"/>
            <a:ext cx="87284" cy="84044"/>
          </a:xfrm>
          <a:custGeom>
            <a:avLst/>
            <a:gdLst/>
            <a:ahLst/>
            <a:cxnLst/>
            <a:rect l="l" t="t" r="r" b="b"/>
            <a:pathLst>
              <a:path w="96012" h="95250">
                <a:moveTo>
                  <a:pt x="96012" y="47244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6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4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6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2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848600" y="573718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964978" y="5746601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081356" y="5756014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197734" y="5774839"/>
            <a:ext cx="87284" cy="84044"/>
          </a:xfrm>
          <a:custGeom>
            <a:avLst/>
            <a:gdLst/>
            <a:ahLst/>
            <a:cxnLst/>
            <a:rect l="l" t="t" r="r" b="b"/>
            <a:pathLst>
              <a:path w="96012" h="95250">
                <a:moveTo>
                  <a:pt x="96012" y="47243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6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3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6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2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14805" y="5784252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6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4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6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4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6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31184" y="5793666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5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4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5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4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5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547562" y="5803078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1">
                <a:moveTo>
                  <a:pt x="95250" y="48005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3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5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3" y="96011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5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118562" y="4143711"/>
            <a:ext cx="0" cy="1772995"/>
          </a:xfrm>
          <a:custGeom>
            <a:avLst/>
            <a:gdLst/>
            <a:ahLst/>
            <a:cxnLst/>
            <a:rect l="l" t="t" r="r" b="b"/>
            <a:pathLst>
              <a:path h="2009394">
                <a:moveTo>
                  <a:pt x="0" y="200939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87142" y="4275493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5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4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5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4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5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25935" y="4313144"/>
            <a:ext cx="0" cy="1603562"/>
          </a:xfrm>
          <a:custGeom>
            <a:avLst/>
            <a:gdLst/>
            <a:ahLst/>
            <a:cxnLst/>
            <a:rect l="l" t="t" r="r" b="b"/>
            <a:pathLst>
              <a:path h="1817370">
                <a:moveTo>
                  <a:pt x="0" y="181737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303520" y="4436185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42313" y="4473837"/>
            <a:ext cx="0" cy="1442869"/>
          </a:xfrm>
          <a:custGeom>
            <a:avLst/>
            <a:gdLst/>
            <a:ahLst/>
            <a:cxnLst/>
            <a:rect l="l" t="t" r="r" b="b"/>
            <a:pathLst>
              <a:path h="1635252">
                <a:moveTo>
                  <a:pt x="0" y="163525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419898" y="4577378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3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4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3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4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3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58691" y="4615030"/>
            <a:ext cx="0" cy="1301675"/>
          </a:xfrm>
          <a:custGeom>
            <a:avLst/>
            <a:gdLst/>
            <a:ahLst/>
            <a:cxnLst/>
            <a:rect l="l" t="t" r="r" b="b"/>
            <a:pathLst>
              <a:path h="1475232">
                <a:moveTo>
                  <a:pt x="0" y="147523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36276" y="4709832"/>
            <a:ext cx="87284" cy="84044"/>
          </a:xfrm>
          <a:custGeom>
            <a:avLst/>
            <a:gdLst/>
            <a:ahLst/>
            <a:cxnLst/>
            <a:rect l="l" t="t" r="r" b="b"/>
            <a:pathLst>
              <a:path w="96012" h="95250">
                <a:moveTo>
                  <a:pt x="96012" y="47243"/>
                </a:moveTo>
                <a:lnTo>
                  <a:pt x="93777" y="33188"/>
                </a:lnTo>
                <a:lnTo>
                  <a:pt x="87564" y="20783"/>
                </a:lnTo>
                <a:lnTo>
                  <a:pt x="78109" y="10701"/>
                </a:lnTo>
                <a:lnTo>
                  <a:pt x="66146" y="3617"/>
                </a:lnTo>
                <a:lnTo>
                  <a:pt x="52412" y="206"/>
                </a:lnTo>
                <a:lnTo>
                  <a:pt x="48006" y="0"/>
                </a:lnTo>
                <a:lnTo>
                  <a:pt x="33595" y="2163"/>
                </a:lnTo>
                <a:lnTo>
                  <a:pt x="20967" y="8203"/>
                </a:lnTo>
                <a:lnTo>
                  <a:pt x="10763" y="17446"/>
                </a:lnTo>
                <a:lnTo>
                  <a:pt x="3628" y="29218"/>
                </a:lnTo>
                <a:lnTo>
                  <a:pt x="206" y="42844"/>
                </a:lnTo>
                <a:lnTo>
                  <a:pt x="0" y="47243"/>
                </a:lnTo>
                <a:lnTo>
                  <a:pt x="2135" y="61546"/>
                </a:lnTo>
                <a:lnTo>
                  <a:pt x="8121" y="74100"/>
                </a:lnTo>
                <a:lnTo>
                  <a:pt x="17330" y="84277"/>
                </a:lnTo>
                <a:lnTo>
                  <a:pt x="29133" y="91448"/>
                </a:lnTo>
                <a:lnTo>
                  <a:pt x="42902" y="94986"/>
                </a:lnTo>
                <a:lnTo>
                  <a:pt x="48006" y="95250"/>
                </a:lnTo>
                <a:lnTo>
                  <a:pt x="62025" y="93114"/>
                </a:lnTo>
                <a:lnTo>
                  <a:pt x="74527" y="87128"/>
                </a:lnTo>
                <a:lnTo>
                  <a:pt x="84792" y="77919"/>
                </a:lnTo>
                <a:lnTo>
                  <a:pt x="92102" y="66116"/>
                </a:lnTo>
                <a:lnTo>
                  <a:pt x="95739" y="52347"/>
                </a:lnTo>
                <a:lnTo>
                  <a:pt x="96012" y="47243"/>
                </a:lnTo>
                <a:close/>
              </a:path>
            </a:pathLst>
          </a:custGeom>
          <a:ln w="761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75069" y="4747484"/>
            <a:ext cx="0" cy="1169222"/>
          </a:xfrm>
          <a:custGeom>
            <a:avLst/>
            <a:gdLst/>
            <a:ahLst/>
            <a:cxnLst/>
            <a:rect l="l" t="t" r="r" b="b"/>
            <a:pathLst>
              <a:path h="1325118">
                <a:moveTo>
                  <a:pt x="0" y="132511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53347" y="4822787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92140" y="4860439"/>
            <a:ext cx="0" cy="1056266"/>
          </a:xfrm>
          <a:custGeom>
            <a:avLst/>
            <a:gdLst/>
            <a:ahLst/>
            <a:cxnLst/>
            <a:rect l="l" t="t" r="r" b="b"/>
            <a:pathLst>
              <a:path h="1197102">
                <a:moveTo>
                  <a:pt x="0" y="119710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769725" y="4935742"/>
            <a:ext cx="86591" cy="84044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47244"/>
                </a:moveTo>
                <a:lnTo>
                  <a:pt x="93081" y="33188"/>
                </a:lnTo>
                <a:lnTo>
                  <a:pt x="87005" y="20783"/>
                </a:lnTo>
                <a:lnTo>
                  <a:pt x="77665" y="10701"/>
                </a:lnTo>
                <a:lnTo>
                  <a:pt x="65704" y="3617"/>
                </a:lnTo>
                <a:lnTo>
                  <a:pt x="51766" y="206"/>
                </a:lnTo>
                <a:lnTo>
                  <a:pt x="47243" y="0"/>
                </a:lnTo>
                <a:lnTo>
                  <a:pt x="32795" y="2197"/>
                </a:lnTo>
                <a:lnTo>
                  <a:pt x="20265" y="8329"/>
                </a:lnTo>
                <a:lnTo>
                  <a:pt x="10250" y="17705"/>
                </a:lnTo>
                <a:lnTo>
                  <a:pt x="3346" y="29634"/>
                </a:lnTo>
                <a:lnTo>
                  <a:pt x="150" y="43425"/>
                </a:lnTo>
                <a:lnTo>
                  <a:pt x="0" y="47244"/>
                </a:lnTo>
                <a:lnTo>
                  <a:pt x="2097" y="61654"/>
                </a:lnTo>
                <a:lnTo>
                  <a:pt x="8001" y="74282"/>
                </a:lnTo>
                <a:lnTo>
                  <a:pt x="17129" y="84486"/>
                </a:lnTo>
                <a:lnTo>
                  <a:pt x="28899" y="91621"/>
                </a:lnTo>
                <a:lnTo>
                  <a:pt x="42728" y="95043"/>
                </a:lnTo>
                <a:lnTo>
                  <a:pt x="47243" y="95250"/>
                </a:lnTo>
                <a:lnTo>
                  <a:pt x="61546" y="93114"/>
                </a:lnTo>
                <a:lnTo>
                  <a:pt x="74100" y="87128"/>
                </a:lnTo>
                <a:lnTo>
                  <a:pt x="84277" y="77919"/>
                </a:lnTo>
                <a:lnTo>
                  <a:pt x="91448" y="66116"/>
                </a:lnTo>
                <a:lnTo>
                  <a:pt x="94986" y="52347"/>
                </a:lnTo>
                <a:lnTo>
                  <a:pt x="95250" y="47244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808518" y="4973394"/>
            <a:ext cx="0" cy="943311"/>
          </a:xfrm>
          <a:custGeom>
            <a:avLst/>
            <a:gdLst/>
            <a:ahLst/>
            <a:cxnLst/>
            <a:rect l="l" t="t" r="r" b="b"/>
            <a:pathLst>
              <a:path h="1069086">
                <a:moveTo>
                  <a:pt x="0" y="106908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86104" y="5029872"/>
            <a:ext cx="86591" cy="84716"/>
          </a:xfrm>
          <a:custGeom>
            <a:avLst/>
            <a:gdLst/>
            <a:ahLst/>
            <a:cxnLst/>
            <a:rect l="l" t="t" r="r" b="b"/>
            <a:pathLst>
              <a:path w="95250" h="96012">
                <a:moveTo>
                  <a:pt x="95250" y="48005"/>
                </a:moveTo>
                <a:lnTo>
                  <a:pt x="93114" y="33703"/>
                </a:lnTo>
                <a:lnTo>
                  <a:pt x="87128" y="21149"/>
                </a:lnTo>
                <a:lnTo>
                  <a:pt x="77919" y="10972"/>
                </a:lnTo>
                <a:lnTo>
                  <a:pt x="66116" y="3801"/>
                </a:lnTo>
                <a:lnTo>
                  <a:pt x="52347" y="263"/>
                </a:lnTo>
                <a:lnTo>
                  <a:pt x="47243" y="0"/>
                </a:lnTo>
                <a:lnTo>
                  <a:pt x="32904" y="2168"/>
                </a:lnTo>
                <a:lnTo>
                  <a:pt x="20448" y="8244"/>
                </a:lnTo>
                <a:lnTo>
                  <a:pt x="10457" y="17584"/>
                </a:lnTo>
                <a:lnTo>
                  <a:pt x="3513" y="29545"/>
                </a:lnTo>
                <a:lnTo>
                  <a:pt x="199" y="43483"/>
                </a:lnTo>
                <a:lnTo>
                  <a:pt x="0" y="48005"/>
                </a:lnTo>
                <a:lnTo>
                  <a:pt x="2097" y="62132"/>
                </a:lnTo>
                <a:lnTo>
                  <a:pt x="8001" y="74710"/>
                </a:lnTo>
                <a:lnTo>
                  <a:pt x="17129" y="85004"/>
                </a:lnTo>
                <a:lnTo>
                  <a:pt x="28899" y="92278"/>
                </a:lnTo>
                <a:lnTo>
                  <a:pt x="42728" y="95798"/>
                </a:lnTo>
                <a:lnTo>
                  <a:pt x="47243" y="96012"/>
                </a:lnTo>
                <a:lnTo>
                  <a:pt x="61546" y="93811"/>
                </a:lnTo>
                <a:lnTo>
                  <a:pt x="74100" y="87690"/>
                </a:lnTo>
                <a:lnTo>
                  <a:pt x="84277" y="78365"/>
                </a:lnTo>
                <a:lnTo>
                  <a:pt x="91448" y="66556"/>
                </a:lnTo>
                <a:lnTo>
                  <a:pt x="94986" y="52979"/>
                </a:lnTo>
                <a:lnTo>
                  <a:pt x="95250" y="48005"/>
                </a:lnTo>
                <a:close/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924895" y="5067524"/>
            <a:ext cx="0" cy="849182"/>
          </a:xfrm>
          <a:custGeom>
            <a:avLst/>
            <a:gdLst/>
            <a:ahLst/>
            <a:cxnLst/>
            <a:rect l="l" t="t" r="r" b="b"/>
            <a:pathLst>
              <a:path h="962406">
                <a:moveTo>
                  <a:pt x="0" y="96240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41275" y="5152912"/>
            <a:ext cx="0" cy="763793"/>
          </a:xfrm>
          <a:custGeom>
            <a:avLst/>
            <a:gdLst/>
            <a:ahLst/>
            <a:cxnLst/>
            <a:rect l="l" t="t" r="r" b="b"/>
            <a:pathLst>
              <a:path h="865632">
                <a:moveTo>
                  <a:pt x="0" y="86563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58345" y="5228216"/>
            <a:ext cx="0" cy="688489"/>
          </a:xfrm>
          <a:custGeom>
            <a:avLst/>
            <a:gdLst/>
            <a:ahLst/>
            <a:cxnLst/>
            <a:rect l="l" t="t" r="r" b="b"/>
            <a:pathLst>
              <a:path h="780288">
                <a:moveTo>
                  <a:pt x="0" y="78028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274724" y="5294106"/>
            <a:ext cx="0" cy="622599"/>
          </a:xfrm>
          <a:custGeom>
            <a:avLst/>
            <a:gdLst/>
            <a:ahLst/>
            <a:cxnLst/>
            <a:rect l="l" t="t" r="r" b="b"/>
            <a:pathLst>
              <a:path h="705612">
                <a:moveTo>
                  <a:pt x="0" y="70561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81404" y="5359997"/>
            <a:ext cx="0" cy="556708"/>
          </a:xfrm>
          <a:custGeom>
            <a:avLst/>
            <a:gdLst/>
            <a:ahLst/>
            <a:cxnLst/>
            <a:rect l="l" t="t" r="r" b="b"/>
            <a:pathLst>
              <a:path h="630936">
                <a:moveTo>
                  <a:pt x="0" y="63093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97781" y="5407061"/>
            <a:ext cx="0" cy="509644"/>
          </a:xfrm>
          <a:custGeom>
            <a:avLst/>
            <a:gdLst/>
            <a:ahLst/>
            <a:cxnLst/>
            <a:rect l="l" t="t" r="r" b="b"/>
            <a:pathLst>
              <a:path h="577596">
                <a:moveTo>
                  <a:pt x="0" y="57759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614853" y="5463539"/>
            <a:ext cx="0" cy="453166"/>
          </a:xfrm>
          <a:custGeom>
            <a:avLst/>
            <a:gdLst/>
            <a:ahLst/>
            <a:cxnLst/>
            <a:rect l="l" t="t" r="r" b="b"/>
            <a:pathLst>
              <a:path h="513588">
                <a:moveTo>
                  <a:pt x="0" y="51358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731231" y="5501863"/>
            <a:ext cx="0" cy="414842"/>
          </a:xfrm>
          <a:custGeom>
            <a:avLst/>
            <a:gdLst/>
            <a:ahLst/>
            <a:cxnLst/>
            <a:rect l="l" t="t" r="r" b="b"/>
            <a:pathLst>
              <a:path h="470154">
                <a:moveTo>
                  <a:pt x="0" y="47015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847609" y="5548928"/>
            <a:ext cx="0" cy="367777"/>
          </a:xfrm>
          <a:custGeom>
            <a:avLst/>
            <a:gdLst/>
            <a:ahLst/>
            <a:cxnLst/>
            <a:rect l="l" t="t" r="r" b="b"/>
            <a:pathLst>
              <a:path h="416814">
                <a:moveTo>
                  <a:pt x="0" y="41681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64680" y="5586581"/>
            <a:ext cx="0" cy="330125"/>
          </a:xfrm>
          <a:custGeom>
            <a:avLst/>
            <a:gdLst/>
            <a:ahLst/>
            <a:cxnLst/>
            <a:rect l="l" t="t" r="r" b="b"/>
            <a:pathLst>
              <a:path h="374142">
                <a:moveTo>
                  <a:pt x="0" y="3741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81058" y="5614819"/>
            <a:ext cx="0" cy="301886"/>
          </a:xfrm>
          <a:custGeom>
            <a:avLst/>
            <a:gdLst/>
            <a:ahLst/>
            <a:cxnLst/>
            <a:rect l="l" t="t" r="r" b="b"/>
            <a:pathLst>
              <a:path h="342138">
                <a:moveTo>
                  <a:pt x="0" y="34213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197436" y="5643057"/>
            <a:ext cx="0" cy="273648"/>
          </a:xfrm>
          <a:custGeom>
            <a:avLst/>
            <a:gdLst/>
            <a:ahLst/>
            <a:cxnLst/>
            <a:rect l="l" t="t" r="r" b="b"/>
            <a:pathLst>
              <a:path h="310134">
                <a:moveTo>
                  <a:pt x="0" y="31013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313815" y="5671297"/>
            <a:ext cx="0" cy="245409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3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430885" y="5699535"/>
            <a:ext cx="0" cy="217170"/>
          </a:xfrm>
          <a:custGeom>
            <a:avLst/>
            <a:gdLst/>
            <a:ahLst/>
            <a:cxnLst/>
            <a:rect l="l" t="t" r="r" b="b"/>
            <a:pathLst>
              <a:path h="246126">
                <a:moveTo>
                  <a:pt x="0" y="24612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537565" y="5718361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224790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653944" y="5737187"/>
            <a:ext cx="0" cy="179518"/>
          </a:xfrm>
          <a:custGeom>
            <a:avLst/>
            <a:gdLst/>
            <a:ahLst/>
            <a:cxnLst/>
            <a:rect l="l" t="t" r="r" b="b"/>
            <a:pathLst>
              <a:path h="203454">
                <a:moveTo>
                  <a:pt x="0" y="20345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70322" y="5756014"/>
            <a:ext cx="0" cy="160692"/>
          </a:xfrm>
          <a:custGeom>
            <a:avLst/>
            <a:gdLst/>
            <a:ahLst/>
            <a:cxnLst/>
            <a:rect l="l" t="t" r="r" b="b"/>
            <a:pathLst>
              <a:path h="182118">
                <a:moveTo>
                  <a:pt x="0" y="182118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87393" y="5774840"/>
            <a:ext cx="0" cy="141866"/>
          </a:xfrm>
          <a:custGeom>
            <a:avLst/>
            <a:gdLst/>
            <a:ahLst/>
            <a:cxnLst/>
            <a:rect l="l" t="t" r="r" b="b"/>
            <a:pathLst>
              <a:path h="160781">
                <a:moveTo>
                  <a:pt x="0" y="160781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03771" y="5784251"/>
            <a:ext cx="0" cy="132454"/>
          </a:xfrm>
          <a:custGeom>
            <a:avLst/>
            <a:gdLst/>
            <a:ahLst/>
            <a:cxnLst/>
            <a:rect l="l" t="t" r="r" b="b"/>
            <a:pathLst>
              <a:path h="150114">
                <a:moveTo>
                  <a:pt x="0" y="15011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20149" y="5793665"/>
            <a:ext cx="0" cy="123041"/>
          </a:xfrm>
          <a:custGeom>
            <a:avLst/>
            <a:gdLst/>
            <a:ahLst/>
            <a:cxnLst/>
            <a:rect l="l" t="t" r="r" b="b"/>
            <a:pathLst>
              <a:path h="139446">
                <a:moveTo>
                  <a:pt x="0" y="139446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36527" y="5812492"/>
            <a:ext cx="0" cy="104214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118109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3598" y="5821904"/>
            <a:ext cx="0" cy="94802"/>
          </a:xfrm>
          <a:custGeom>
            <a:avLst/>
            <a:gdLst/>
            <a:ahLst/>
            <a:cxnLst/>
            <a:rect l="l" t="t" r="r" b="b"/>
            <a:pathLst>
              <a:path h="107442">
                <a:moveTo>
                  <a:pt x="0" y="107442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69976" y="5831317"/>
            <a:ext cx="0" cy="85389"/>
          </a:xfrm>
          <a:custGeom>
            <a:avLst/>
            <a:gdLst/>
            <a:ahLst/>
            <a:cxnLst/>
            <a:rect l="l" t="t" r="r" b="b"/>
            <a:pathLst>
              <a:path h="96774">
                <a:moveTo>
                  <a:pt x="0" y="96774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86355" y="5840730"/>
            <a:ext cx="0" cy="75975"/>
          </a:xfrm>
          <a:custGeom>
            <a:avLst/>
            <a:gdLst/>
            <a:ahLst/>
            <a:cxnLst/>
            <a:rect l="l" t="t" r="r" b="b"/>
            <a:pathLst>
              <a:path h="86105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76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943302" y="262253"/>
            <a:ext cx="7623656" cy="94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5481" marR="21171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  <a:p>
            <a:pPr marL="11397">
              <a:lnSpc>
                <a:spcPct val="92732"/>
              </a:lnSpc>
              <a:spcBef>
                <a:spcPts val="253"/>
              </a:spcBef>
            </a:pPr>
            <a:r>
              <a:rPr lang="en-US" sz="3000" spc="4" dirty="0">
                <a:latin typeface="Copperplate Gothic Bold"/>
                <a:cs typeface="Copperplate Gothic Bold"/>
              </a:rPr>
              <a:t>             </a:t>
            </a:r>
            <a:r>
              <a:rPr sz="3000" spc="4" dirty="0">
                <a:latin typeface="Copperplate Gothic Bold"/>
                <a:cs typeface="Copperplate Gothic Bold"/>
              </a:rPr>
              <a:t>Exponentia</a:t>
            </a:r>
            <a:r>
              <a:rPr sz="3000" dirty="0">
                <a:latin typeface="Copperplate Gothic Bold"/>
                <a:cs typeface="Copperplate Gothic Bold"/>
              </a:rPr>
              <a:t>l</a:t>
            </a:r>
            <a:r>
              <a:rPr sz="3000" spc="13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Sequence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87911" y="1550013"/>
            <a:ext cx="7688124" cy="664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 special case of the exponential signal is very commonly used in</a:t>
            </a:r>
            <a:endParaRPr sz="2200">
              <a:latin typeface="Times New Roman"/>
              <a:cs typeface="Times New Roman"/>
            </a:endParaRPr>
          </a:p>
          <a:p>
            <a:pPr marL="319115" marR="41245">
              <a:lnSpc>
                <a:spcPts val="2293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DSP:</a:t>
            </a:r>
            <a:r>
              <a:rPr sz="22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=real constant, and</a:t>
            </a:r>
            <a:r>
              <a:rPr sz="2200"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jω</a:t>
            </a:r>
            <a:r>
              <a:rPr sz="2200" i="1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r>
              <a:rPr sz="2200" i="1" spc="18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is purely imaginary, i.e.,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02008" y="2306791"/>
            <a:ext cx="464520" cy="271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8"/>
              </a:lnSpc>
              <a:spcBef>
                <a:spcPts val="106"/>
              </a:spcBef>
            </a:pPr>
            <a:r>
              <a:rPr sz="2400" i="1" spc="31" baseline="8282" dirty="0">
                <a:latin typeface="Times New Roman"/>
                <a:cs typeface="Times New Roman"/>
              </a:rPr>
              <a:t>j</a:t>
            </a:r>
            <a:r>
              <a:rPr sz="2500" spc="75" baseline="7684" dirty="0">
                <a:latin typeface="Cambria"/>
                <a:cs typeface="Cambria"/>
              </a:rPr>
              <a:t>ω</a:t>
            </a:r>
            <a:r>
              <a:rPr sz="1700" i="1" baseline="-8919" dirty="0">
                <a:latin typeface="Times New Roman"/>
                <a:cs typeface="Times New Roman"/>
              </a:rPr>
              <a:t>o</a:t>
            </a:r>
            <a:r>
              <a:rPr sz="1700" i="1" spc="-165" baseline="-8919" dirty="0">
                <a:latin typeface="Times New Roman"/>
                <a:cs typeface="Times New Roman"/>
              </a:rPr>
              <a:t> </a:t>
            </a:r>
            <a:r>
              <a:rPr sz="2400" i="1" baseline="8282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709799" y="2335907"/>
            <a:ext cx="3448845" cy="407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08"/>
              </a:lnSpc>
              <a:spcBef>
                <a:spcPts val="160"/>
              </a:spcBef>
            </a:pPr>
            <a:r>
              <a:rPr sz="3000" baseline="5169" dirty="0">
                <a:latin typeface="Cambria"/>
                <a:cs typeface="Cambria"/>
              </a:rPr>
              <a:t>=</a:t>
            </a:r>
            <a:r>
              <a:rPr sz="3000" spc="302" baseline="5169" dirty="0">
                <a:latin typeface="Cambria"/>
                <a:cs typeface="Cambria"/>
              </a:rPr>
              <a:t> </a:t>
            </a:r>
            <a:r>
              <a:rPr sz="3000" i="1" spc="26" baseline="5270" dirty="0">
                <a:latin typeface="Times New Roman"/>
                <a:cs typeface="Times New Roman"/>
              </a:rPr>
              <a:t>A</a:t>
            </a:r>
            <a:r>
              <a:rPr sz="4000" spc="-80" baseline="3855" dirty="0">
                <a:latin typeface="Cambria"/>
                <a:cs typeface="Cambria"/>
              </a:rPr>
              <a:t>(</a:t>
            </a:r>
            <a:r>
              <a:rPr sz="3000" baseline="5270" dirty="0">
                <a:latin typeface="Times New Roman"/>
                <a:cs typeface="Times New Roman"/>
              </a:rPr>
              <a:t>cos</a:t>
            </a:r>
            <a:r>
              <a:rPr sz="3000" spc="-367" baseline="5270" dirty="0">
                <a:latin typeface="Times New Roman"/>
                <a:cs typeface="Times New Roman"/>
              </a:rPr>
              <a:t> </a:t>
            </a:r>
            <a:r>
              <a:rPr sz="4200" spc="-247" baseline="3668" dirty="0">
                <a:latin typeface="Cambria"/>
                <a:cs typeface="Cambria"/>
              </a:rPr>
              <a:t>[</a:t>
            </a:r>
            <a:r>
              <a:rPr sz="3100" baseline="4944" dirty="0">
                <a:latin typeface="Cambria"/>
                <a:cs typeface="Cambria"/>
              </a:rPr>
              <a:t>ω</a:t>
            </a:r>
            <a:r>
              <a:rPr sz="3100" spc="-327" baseline="4944" dirty="0">
                <a:latin typeface="Cambria"/>
                <a:cs typeface="Cambria"/>
              </a:rPr>
              <a:t> </a:t>
            </a:r>
            <a:r>
              <a:rPr sz="2400" baseline="-11595" dirty="0">
                <a:latin typeface="Times New Roman"/>
                <a:cs typeface="Times New Roman"/>
              </a:rPr>
              <a:t>0</a:t>
            </a:r>
            <a:r>
              <a:rPr sz="2400" spc="-224" baseline="-11595" dirty="0">
                <a:latin typeface="Times New Roman"/>
                <a:cs typeface="Times New Roman"/>
              </a:rPr>
              <a:t> </a:t>
            </a:r>
            <a:r>
              <a:rPr sz="3000" i="1" spc="107" baseline="5270" dirty="0">
                <a:latin typeface="Times New Roman"/>
                <a:cs typeface="Times New Roman"/>
              </a:rPr>
              <a:t>n</a:t>
            </a:r>
            <a:r>
              <a:rPr sz="4200" spc="120" baseline="3668" dirty="0">
                <a:latin typeface="Cambria"/>
                <a:cs typeface="Cambria"/>
              </a:rPr>
              <a:t>]</a:t>
            </a:r>
            <a:r>
              <a:rPr sz="3000" baseline="5169" dirty="0">
                <a:latin typeface="Cambria"/>
                <a:cs typeface="Cambria"/>
              </a:rPr>
              <a:t>+ </a:t>
            </a:r>
            <a:r>
              <a:rPr sz="3000" spc="-17" baseline="5169" dirty="0">
                <a:latin typeface="Cambria"/>
                <a:cs typeface="Cambria"/>
              </a:rPr>
              <a:t> </a:t>
            </a:r>
            <a:r>
              <a:rPr sz="3000" i="1" baseline="5270" dirty="0">
                <a:latin typeface="Times New Roman"/>
                <a:cs typeface="Times New Roman"/>
              </a:rPr>
              <a:t>j</a:t>
            </a:r>
            <a:r>
              <a:rPr sz="3000" i="1" spc="-165" baseline="5270" dirty="0">
                <a:latin typeface="Times New Roman"/>
                <a:cs typeface="Times New Roman"/>
              </a:rPr>
              <a:t> </a:t>
            </a:r>
            <a:r>
              <a:rPr sz="3000" baseline="5270" dirty="0">
                <a:latin typeface="Times New Roman"/>
                <a:cs typeface="Times New Roman"/>
              </a:rPr>
              <a:t>sin</a:t>
            </a:r>
            <a:r>
              <a:rPr sz="3000" spc="-304" baseline="5270" dirty="0">
                <a:latin typeface="Times New Roman"/>
                <a:cs typeface="Times New Roman"/>
              </a:rPr>
              <a:t> </a:t>
            </a:r>
            <a:r>
              <a:rPr sz="4200" spc="-247" baseline="3668" dirty="0">
                <a:latin typeface="Cambria"/>
                <a:cs typeface="Cambria"/>
              </a:rPr>
              <a:t>[</a:t>
            </a:r>
            <a:r>
              <a:rPr sz="3100" baseline="4944" dirty="0">
                <a:latin typeface="Cambria"/>
                <a:cs typeface="Cambria"/>
              </a:rPr>
              <a:t>ω</a:t>
            </a:r>
            <a:r>
              <a:rPr sz="3100" spc="-322" baseline="4944" dirty="0">
                <a:latin typeface="Cambria"/>
                <a:cs typeface="Cambria"/>
              </a:rPr>
              <a:t> </a:t>
            </a:r>
            <a:r>
              <a:rPr sz="2400" baseline="-11595" dirty="0">
                <a:latin typeface="Times New Roman"/>
                <a:cs typeface="Times New Roman"/>
              </a:rPr>
              <a:t>0</a:t>
            </a:r>
            <a:r>
              <a:rPr sz="2400" spc="-224" baseline="-11595" dirty="0">
                <a:latin typeface="Times New Roman"/>
                <a:cs typeface="Times New Roman"/>
              </a:rPr>
              <a:t> </a:t>
            </a:r>
            <a:r>
              <a:rPr sz="3000" i="1" spc="107" baseline="5270" dirty="0">
                <a:latin typeface="Times New Roman"/>
                <a:cs typeface="Times New Roman"/>
              </a:rPr>
              <a:t>n</a:t>
            </a:r>
            <a:r>
              <a:rPr sz="4200" spc="-157" baseline="3668" dirty="0">
                <a:latin typeface="Cambria"/>
                <a:cs typeface="Cambria"/>
              </a:rPr>
              <a:t>]</a:t>
            </a:r>
            <a:r>
              <a:rPr sz="4000" baseline="3855" dirty="0">
                <a:latin typeface="Cambria"/>
                <a:cs typeface="Cambria"/>
              </a:rPr>
              <a:t>)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140726" y="2391850"/>
            <a:ext cx="1051523" cy="272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49"/>
              </a:lnSpc>
              <a:spcBef>
                <a:spcPts val="107"/>
              </a:spcBef>
            </a:pPr>
            <a:r>
              <a:rPr sz="2000" i="1" spc="-31" dirty="0">
                <a:latin typeface="Times New Roman"/>
                <a:cs typeface="Times New Roman"/>
              </a:rPr>
              <a:t>x</a:t>
            </a:r>
            <a:r>
              <a:rPr sz="2000" spc="90" dirty="0">
                <a:latin typeface="Times New Roman"/>
                <a:cs typeface="Times New Roman"/>
              </a:rPr>
              <a:t>[</a:t>
            </a:r>
            <a:r>
              <a:rPr sz="2000" i="1" spc="84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302" dirty="0">
                <a:latin typeface="Cambria"/>
                <a:cs typeface="Cambri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87911" y="3031879"/>
            <a:ext cx="7380028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If both A and α are purely real, then we have a real exponential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99638" y="3355353"/>
            <a:ext cx="107873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960553" y="3361010"/>
            <a:ext cx="328931" cy="43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1"/>
              </a:lnSpc>
              <a:spcBef>
                <a:spcPts val="172"/>
              </a:spcBef>
            </a:pPr>
            <a:r>
              <a:rPr sz="2700" i="1" baseline="39133" dirty="0">
                <a:latin typeface="Times New Roman"/>
                <a:cs typeface="Times New Roman"/>
              </a:rPr>
              <a:t>n</a:t>
            </a:r>
            <a:r>
              <a:rPr sz="2700" i="1" spc="-170" baseline="3913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114921" y="3383352"/>
            <a:ext cx="1066262" cy="326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16"/>
              </a:lnSpc>
              <a:spcBef>
                <a:spcPts val="130"/>
              </a:spcBef>
            </a:pPr>
            <a:r>
              <a:rPr sz="2300" i="1" spc="-75" dirty="0">
                <a:latin typeface="Times New Roman"/>
                <a:cs typeface="Times New Roman"/>
              </a:rPr>
              <a:t>A</a:t>
            </a:r>
            <a:r>
              <a:rPr sz="2300" spc="102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Cambria"/>
                <a:cs typeface="Cambria"/>
              </a:rPr>
              <a:t>α</a:t>
            </a:r>
            <a:r>
              <a:rPr sz="2400" spc="77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∈</a:t>
            </a:r>
            <a:r>
              <a:rPr sz="2300" spc="-29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ℜ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457633" y="3391407"/>
            <a:ext cx="536268" cy="40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22"/>
              </a:lnSpc>
              <a:spcBef>
                <a:spcPts val="161"/>
              </a:spcBef>
            </a:pPr>
            <a:r>
              <a:rPr sz="2900" i="1" spc="-22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Cambria"/>
                <a:cs typeface="Cambria"/>
              </a:rPr>
              <a:t>α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531361" y="3396709"/>
            <a:ext cx="439146" cy="30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72"/>
              </a:lnSpc>
              <a:spcBef>
                <a:spcPts val="123"/>
              </a:spcBef>
            </a:pPr>
            <a:r>
              <a:rPr sz="2300" dirty="0">
                <a:latin typeface="Cambria"/>
                <a:cs typeface="Cambria"/>
              </a:rPr>
              <a:t>−∞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74013" y="3396709"/>
            <a:ext cx="228932" cy="30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72"/>
              </a:lnSpc>
              <a:spcBef>
                <a:spcPts val="123"/>
              </a:spcBef>
            </a:pPr>
            <a:r>
              <a:rPr sz="2300" dirty="0">
                <a:latin typeface="Cambria"/>
                <a:cs typeface="Cambria"/>
              </a:rPr>
              <a:t>&lt;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27755" y="3396709"/>
            <a:ext cx="228932" cy="30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72"/>
              </a:lnSpc>
              <a:spcBef>
                <a:spcPts val="123"/>
              </a:spcBef>
            </a:pPr>
            <a:r>
              <a:rPr sz="2300" dirty="0">
                <a:latin typeface="Cambria"/>
                <a:cs typeface="Cambria"/>
              </a:rPr>
              <a:t>&lt;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658428" y="3396710"/>
            <a:ext cx="353719" cy="313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1"/>
              </a:lnSpc>
              <a:spcBef>
                <a:spcPts val="124"/>
              </a:spcBef>
            </a:pPr>
            <a:r>
              <a:rPr sz="2300" spc="13" dirty="0">
                <a:latin typeface="Cambria"/>
                <a:cs typeface="Cambria"/>
              </a:rPr>
              <a:t>∞</a:t>
            </a:r>
            <a:r>
              <a:rPr sz="23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10221" y="3401282"/>
            <a:ext cx="214776" cy="30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27"/>
              </a:lnSpc>
              <a:spcBef>
                <a:spcPts val="121"/>
              </a:spcBef>
            </a:pPr>
            <a:r>
              <a:rPr sz="2300" i="1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144520" y="3408095"/>
            <a:ext cx="280233" cy="379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42"/>
              </a:lnSpc>
              <a:spcBef>
                <a:spcPts val="152"/>
              </a:spcBef>
            </a:pPr>
            <a:r>
              <a:rPr sz="2900" dirty="0">
                <a:latin typeface="Cambria"/>
                <a:cs typeface="Cambria"/>
              </a:rPr>
              <a:t>=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483661" y="3413805"/>
            <a:ext cx="675562" cy="379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15"/>
              </a:lnSpc>
              <a:spcBef>
                <a:spcPts val="151"/>
              </a:spcBef>
            </a:pPr>
            <a:r>
              <a:rPr sz="2900" i="1" spc="-102" dirty="0">
                <a:latin typeface="Times New Roman"/>
                <a:cs typeface="Times New Roman"/>
              </a:rPr>
              <a:t>x</a:t>
            </a:r>
            <a:r>
              <a:rPr sz="2900" spc="80" dirty="0">
                <a:latin typeface="Times New Roman"/>
                <a:cs typeface="Times New Roman"/>
              </a:rPr>
              <a:t>[</a:t>
            </a:r>
            <a:r>
              <a:rPr sz="2900" i="1" spc="53" dirty="0"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]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568178" y="3849324"/>
            <a:ext cx="131994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30351" y="3849324"/>
            <a:ext cx="236454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1.2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425470" y="3853681"/>
            <a:ext cx="142066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Cambria"/>
                <a:cs typeface="Cambria"/>
              </a:rPr>
              <a:t>α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729386" y="3891422"/>
            <a:ext cx="406247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291" dirty="0">
                <a:latin typeface="Times New Roman"/>
                <a:cs typeface="Times New Roman"/>
              </a:rPr>
              <a:t> </a:t>
            </a:r>
            <a:r>
              <a:rPr sz="1200" spc="4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.9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583911" y="3895741"/>
            <a:ext cx="144333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51"/>
              </a:lnSpc>
              <a:spcBef>
                <a:spcPts val="67"/>
              </a:spcBef>
            </a:pPr>
            <a:r>
              <a:rPr sz="1200" dirty="0">
                <a:latin typeface="Cambria"/>
                <a:cs typeface="Cambria"/>
              </a:rPr>
              <a:t>α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85784" y="4016065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913053" y="4061532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85784" y="4358292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13053" y="4504613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85784" y="4709933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913053" y="4947694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85784" y="5052161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90638" y="5390774"/>
            <a:ext cx="12412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5784" y="5403801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61984" y="5755441"/>
            <a:ext cx="122236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90638" y="5833854"/>
            <a:ext cx="12412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38184" y="5866380"/>
            <a:ext cx="122236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00678" y="5866380"/>
            <a:ext cx="122236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034771" y="5866380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263371" y="5866380"/>
            <a:ext cx="835694" cy="356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8308" marR="310808" algn="ctr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78"/>
              </a:spcBef>
            </a:pPr>
            <a:r>
              <a:rPr sz="1200" spc="13" dirty="0">
                <a:latin typeface="Times New Roman"/>
                <a:cs typeface="Times New Roman"/>
              </a:rPr>
              <a:t>T</a:t>
            </a:r>
            <a:r>
              <a:rPr sz="1200" spc="-26" dirty="0">
                <a:latin typeface="Times New Roman"/>
                <a:cs typeface="Times New Roman"/>
              </a:rPr>
              <a:t>i</a:t>
            </a:r>
            <a:r>
              <a:rPr sz="1200" spc="-31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31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ndex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68766" y="5866380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31260" y="5866380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03453" y="5866380"/>
            <a:ext cx="198381" cy="17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68224" y="5947482"/>
            <a:ext cx="12412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41802" y="5947482"/>
            <a:ext cx="12412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85593" y="5947482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418348" y="5947483"/>
            <a:ext cx="851051" cy="361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247" marR="316885" algn="ctr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6"/>
              </a:spcBef>
            </a:pPr>
            <a:r>
              <a:rPr sz="1200" spc="22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im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spc="-8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2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341062" y="5947482"/>
            <a:ext cx="2029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914640" y="5947482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97224" y="5947482"/>
            <a:ext cx="201565" cy="17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 rot="16200000">
            <a:off x="355039" y="4896739"/>
            <a:ext cx="671811" cy="166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97"/>
              </a:lnSpc>
              <a:spcBef>
                <a:spcPts val="65"/>
              </a:spcBef>
            </a:pPr>
            <a:r>
              <a:rPr sz="1200" spc="31" dirty="0">
                <a:latin typeface="Times New Roman"/>
                <a:cs typeface="Times New Roman"/>
              </a:rPr>
              <a:t>A</a:t>
            </a:r>
            <a:r>
              <a:rPr sz="1200" spc="-31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1" dirty="0">
                <a:latin typeface="Times New Roman"/>
                <a:cs typeface="Times New Roman"/>
              </a:rPr>
              <a:t>lit</a:t>
            </a:r>
            <a:r>
              <a:rPr sz="1200" spc="4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 rot="16200000">
            <a:off x="4474389" y="4958622"/>
            <a:ext cx="683544" cy="170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4"/>
              </a:lnSpc>
              <a:spcBef>
                <a:spcPts val="66"/>
              </a:spcBef>
            </a:pPr>
            <a:r>
              <a:rPr sz="1200" spc="31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lit</a:t>
            </a:r>
            <a:r>
              <a:rPr sz="1200" dirty="0">
                <a:latin typeface="Times New Roman"/>
                <a:cs typeface="Times New Roman"/>
              </a:rPr>
              <a:t>ude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18562" y="4143711"/>
            <a:ext cx="3467793" cy="169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8" name="object 78"/>
          <p:cNvSpPr txBox="1"/>
          <p:nvPr/>
        </p:nvSpPr>
        <p:spPr>
          <a:xfrm>
            <a:off x="5118562" y="4313144"/>
            <a:ext cx="107373" cy="1603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7" name="object 77"/>
          <p:cNvSpPr txBox="1"/>
          <p:nvPr/>
        </p:nvSpPr>
        <p:spPr>
          <a:xfrm>
            <a:off x="5225935" y="4313144"/>
            <a:ext cx="3360420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6" name="object 76"/>
          <p:cNvSpPr txBox="1"/>
          <p:nvPr/>
        </p:nvSpPr>
        <p:spPr>
          <a:xfrm>
            <a:off x="5225935" y="4473837"/>
            <a:ext cx="116378" cy="1442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5" name="object 75"/>
          <p:cNvSpPr txBox="1"/>
          <p:nvPr/>
        </p:nvSpPr>
        <p:spPr>
          <a:xfrm>
            <a:off x="5342313" y="4473837"/>
            <a:ext cx="3244041" cy="14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4" name="object 74"/>
          <p:cNvSpPr txBox="1"/>
          <p:nvPr/>
        </p:nvSpPr>
        <p:spPr>
          <a:xfrm>
            <a:off x="5342313" y="4615030"/>
            <a:ext cx="116377" cy="1301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3" name="object 73"/>
          <p:cNvSpPr txBox="1"/>
          <p:nvPr/>
        </p:nvSpPr>
        <p:spPr>
          <a:xfrm>
            <a:off x="5458691" y="4615029"/>
            <a:ext cx="3127663" cy="132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2" name="object 72"/>
          <p:cNvSpPr txBox="1"/>
          <p:nvPr/>
        </p:nvSpPr>
        <p:spPr>
          <a:xfrm>
            <a:off x="5458692" y="4747484"/>
            <a:ext cx="116377" cy="1169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1" name="object 71"/>
          <p:cNvSpPr txBox="1"/>
          <p:nvPr/>
        </p:nvSpPr>
        <p:spPr>
          <a:xfrm>
            <a:off x="5575069" y="4747485"/>
            <a:ext cx="3011285" cy="112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0" name="object 70"/>
          <p:cNvSpPr txBox="1"/>
          <p:nvPr/>
        </p:nvSpPr>
        <p:spPr>
          <a:xfrm>
            <a:off x="5575070" y="4860439"/>
            <a:ext cx="117070" cy="1056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9" name="object 69"/>
          <p:cNvSpPr txBox="1"/>
          <p:nvPr/>
        </p:nvSpPr>
        <p:spPr>
          <a:xfrm>
            <a:off x="5692140" y="4860439"/>
            <a:ext cx="2894215" cy="112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8" name="object 68"/>
          <p:cNvSpPr txBox="1"/>
          <p:nvPr/>
        </p:nvSpPr>
        <p:spPr>
          <a:xfrm>
            <a:off x="5692140" y="4973394"/>
            <a:ext cx="116378" cy="943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7" name="object 67"/>
          <p:cNvSpPr txBox="1"/>
          <p:nvPr/>
        </p:nvSpPr>
        <p:spPr>
          <a:xfrm>
            <a:off x="5808519" y="4973394"/>
            <a:ext cx="2777835" cy="94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36"/>
              </a:spcBef>
            </a:pPr>
            <a:endParaRPr sz="700"/>
          </a:p>
        </p:txBody>
      </p:sp>
      <p:sp>
        <p:nvSpPr>
          <p:cNvPr id="66" name="object 66"/>
          <p:cNvSpPr txBox="1"/>
          <p:nvPr/>
        </p:nvSpPr>
        <p:spPr>
          <a:xfrm>
            <a:off x="8586355" y="5029872"/>
            <a:ext cx="0" cy="88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5" name="object 65"/>
          <p:cNvSpPr txBox="1"/>
          <p:nvPr/>
        </p:nvSpPr>
        <p:spPr>
          <a:xfrm>
            <a:off x="5808519" y="5067524"/>
            <a:ext cx="116377" cy="84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4" name="object 64"/>
          <p:cNvSpPr txBox="1"/>
          <p:nvPr/>
        </p:nvSpPr>
        <p:spPr>
          <a:xfrm>
            <a:off x="5924896" y="5067525"/>
            <a:ext cx="2661458" cy="85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10"/>
              </a:spcBef>
            </a:pPr>
            <a:endParaRPr sz="700"/>
          </a:p>
        </p:txBody>
      </p:sp>
      <p:sp>
        <p:nvSpPr>
          <p:cNvPr id="63" name="object 63"/>
          <p:cNvSpPr txBox="1"/>
          <p:nvPr/>
        </p:nvSpPr>
        <p:spPr>
          <a:xfrm>
            <a:off x="5924896" y="5152912"/>
            <a:ext cx="116378" cy="763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2" name="object 62"/>
          <p:cNvSpPr txBox="1"/>
          <p:nvPr/>
        </p:nvSpPr>
        <p:spPr>
          <a:xfrm>
            <a:off x="6041275" y="5152912"/>
            <a:ext cx="117070" cy="763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1" name="object 61"/>
          <p:cNvSpPr txBox="1"/>
          <p:nvPr/>
        </p:nvSpPr>
        <p:spPr>
          <a:xfrm>
            <a:off x="6158346" y="5152912"/>
            <a:ext cx="2428009" cy="141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0" name="object 60"/>
          <p:cNvSpPr txBox="1"/>
          <p:nvPr/>
        </p:nvSpPr>
        <p:spPr>
          <a:xfrm>
            <a:off x="6158346" y="5294106"/>
            <a:ext cx="116378" cy="62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9" name="object 59"/>
          <p:cNvSpPr txBox="1"/>
          <p:nvPr/>
        </p:nvSpPr>
        <p:spPr>
          <a:xfrm>
            <a:off x="6274724" y="5294106"/>
            <a:ext cx="106680" cy="62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8" name="object 58"/>
          <p:cNvSpPr txBox="1"/>
          <p:nvPr/>
        </p:nvSpPr>
        <p:spPr>
          <a:xfrm>
            <a:off x="6381404" y="5294107"/>
            <a:ext cx="2204951" cy="112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7" name="object 57"/>
          <p:cNvSpPr txBox="1"/>
          <p:nvPr/>
        </p:nvSpPr>
        <p:spPr>
          <a:xfrm>
            <a:off x="6381404" y="5407061"/>
            <a:ext cx="116377" cy="509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6497781" y="5407061"/>
            <a:ext cx="117071" cy="509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6614853" y="5407061"/>
            <a:ext cx="1971502" cy="94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41"/>
              </a:spcBef>
            </a:pPr>
            <a:endParaRPr sz="700"/>
          </a:p>
        </p:txBody>
      </p:sp>
      <p:sp>
        <p:nvSpPr>
          <p:cNvPr id="54" name="object 54"/>
          <p:cNvSpPr txBox="1"/>
          <p:nvPr/>
        </p:nvSpPr>
        <p:spPr>
          <a:xfrm>
            <a:off x="6614853" y="5501863"/>
            <a:ext cx="116377" cy="414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3" name="object 53"/>
          <p:cNvSpPr txBox="1"/>
          <p:nvPr/>
        </p:nvSpPr>
        <p:spPr>
          <a:xfrm>
            <a:off x="6731231" y="5501863"/>
            <a:ext cx="116378" cy="414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2" name="object 52"/>
          <p:cNvSpPr txBox="1"/>
          <p:nvPr/>
        </p:nvSpPr>
        <p:spPr>
          <a:xfrm>
            <a:off x="6847609" y="5501863"/>
            <a:ext cx="1738745" cy="8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51" name="object 51"/>
          <p:cNvSpPr txBox="1"/>
          <p:nvPr/>
        </p:nvSpPr>
        <p:spPr>
          <a:xfrm>
            <a:off x="6847610" y="5586581"/>
            <a:ext cx="117070" cy="33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0" name="object 50"/>
          <p:cNvSpPr txBox="1"/>
          <p:nvPr/>
        </p:nvSpPr>
        <p:spPr>
          <a:xfrm>
            <a:off x="6964680" y="5586581"/>
            <a:ext cx="116378" cy="33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9" name="object 49"/>
          <p:cNvSpPr txBox="1"/>
          <p:nvPr/>
        </p:nvSpPr>
        <p:spPr>
          <a:xfrm>
            <a:off x="7081059" y="5586581"/>
            <a:ext cx="116377" cy="33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8" name="object 48"/>
          <p:cNvSpPr txBox="1"/>
          <p:nvPr/>
        </p:nvSpPr>
        <p:spPr>
          <a:xfrm>
            <a:off x="7197436" y="5586581"/>
            <a:ext cx="1388918" cy="8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47" name="object 47"/>
          <p:cNvSpPr txBox="1"/>
          <p:nvPr/>
        </p:nvSpPr>
        <p:spPr>
          <a:xfrm>
            <a:off x="7197436" y="5671297"/>
            <a:ext cx="116378" cy="245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7313815" y="5671297"/>
            <a:ext cx="117070" cy="245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7430885" y="5671297"/>
            <a:ext cx="106680" cy="245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4" name="object 44"/>
          <p:cNvSpPr txBox="1"/>
          <p:nvPr/>
        </p:nvSpPr>
        <p:spPr>
          <a:xfrm>
            <a:off x="7537566" y="5671297"/>
            <a:ext cx="116378" cy="245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3" name="object 43"/>
          <p:cNvSpPr txBox="1"/>
          <p:nvPr/>
        </p:nvSpPr>
        <p:spPr>
          <a:xfrm>
            <a:off x="7653944" y="5671297"/>
            <a:ext cx="932410" cy="8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42" name="object 42"/>
          <p:cNvSpPr txBox="1"/>
          <p:nvPr/>
        </p:nvSpPr>
        <p:spPr>
          <a:xfrm>
            <a:off x="7653944" y="5756014"/>
            <a:ext cx="116377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1" name="object 41"/>
          <p:cNvSpPr txBox="1"/>
          <p:nvPr/>
        </p:nvSpPr>
        <p:spPr>
          <a:xfrm>
            <a:off x="7770322" y="5756014"/>
            <a:ext cx="117070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0" name="object 40"/>
          <p:cNvSpPr txBox="1"/>
          <p:nvPr/>
        </p:nvSpPr>
        <p:spPr>
          <a:xfrm>
            <a:off x="7887393" y="5756014"/>
            <a:ext cx="116378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9" name="object 39"/>
          <p:cNvSpPr txBox="1"/>
          <p:nvPr/>
        </p:nvSpPr>
        <p:spPr>
          <a:xfrm>
            <a:off x="8003771" y="5756014"/>
            <a:ext cx="116378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8" name="object 38"/>
          <p:cNvSpPr txBox="1"/>
          <p:nvPr/>
        </p:nvSpPr>
        <p:spPr>
          <a:xfrm>
            <a:off x="8120150" y="5756014"/>
            <a:ext cx="116377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7" name="object 37"/>
          <p:cNvSpPr txBox="1"/>
          <p:nvPr/>
        </p:nvSpPr>
        <p:spPr>
          <a:xfrm>
            <a:off x="8236528" y="5756014"/>
            <a:ext cx="117070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6" name="object 36"/>
          <p:cNvSpPr txBox="1"/>
          <p:nvPr/>
        </p:nvSpPr>
        <p:spPr>
          <a:xfrm>
            <a:off x="8353598" y="5756014"/>
            <a:ext cx="116378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5" name="object 35"/>
          <p:cNvSpPr txBox="1"/>
          <p:nvPr/>
        </p:nvSpPr>
        <p:spPr>
          <a:xfrm>
            <a:off x="8469976" y="5756014"/>
            <a:ext cx="116378" cy="16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4" name="object 34"/>
          <p:cNvSpPr txBox="1"/>
          <p:nvPr/>
        </p:nvSpPr>
        <p:spPr>
          <a:xfrm>
            <a:off x="987830" y="4097319"/>
            <a:ext cx="3403368" cy="360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3" name="object 33"/>
          <p:cNvSpPr txBox="1"/>
          <p:nvPr/>
        </p:nvSpPr>
        <p:spPr>
          <a:xfrm>
            <a:off x="987829" y="4457700"/>
            <a:ext cx="3289069" cy="231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2" name="object 32"/>
          <p:cNvSpPr txBox="1"/>
          <p:nvPr/>
        </p:nvSpPr>
        <p:spPr>
          <a:xfrm>
            <a:off x="4276899" y="4457700"/>
            <a:ext cx="114299" cy="1378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1" name="object 31"/>
          <p:cNvSpPr txBox="1"/>
          <p:nvPr/>
        </p:nvSpPr>
        <p:spPr>
          <a:xfrm>
            <a:off x="987829" y="4689662"/>
            <a:ext cx="3174769" cy="184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0" name="object 30"/>
          <p:cNvSpPr txBox="1"/>
          <p:nvPr/>
        </p:nvSpPr>
        <p:spPr>
          <a:xfrm>
            <a:off x="4162599" y="4689662"/>
            <a:ext cx="114299" cy="114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4391198" y="4791187"/>
            <a:ext cx="0" cy="342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987829" y="4874559"/>
            <a:ext cx="3060469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7" name="object 27"/>
          <p:cNvSpPr txBox="1"/>
          <p:nvPr/>
        </p:nvSpPr>
        <p:spPr>
          <a:xfrm>
            <a:off x="4048298" y="4874559"/>
            <a:ext cx="114300" cy="962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6" name="object 26"/>
          <p:cNvSpPr txBox="1"/>
          <p:nvPr/>
        </p:nvSpPr>
        <p:spPr>
          <a:xfrm>
            <a:off x="987829" y="5031890"/>
            <a:ext cx="2946169" cy="138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5" name="object 25"/>
          <p:cNvSpPr txBox="1"/>
          <p:nvPr/>
        </p:nvSpPr>
        <p:spPr>
          <a:xfrm>
            <a:off x="3933999" y="5031890"/>
            <a:ext cx="114299" cy="804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4" name="object 24"/>
          <p:cNvSpPr txBox="1"/>
          <p:nvPr/>
        </p:nvSpPr>
        <p:spPr>
          <a:xfrm>
            <a:off x="4391198" y="5133415"/>
            <a:ext cx="0" cy="351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3" name="object 23"/>
          <p:cNvSpPr txBox="1"/>
          <p:nvPr/>
        </p:nvSpPr>
        <p:spPr>
          <a:xfrm>
            <a:off x="987829" y="5170394"/>
            <a:ext cx="2831176" cy="11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22" name="object 22"/>
          <p:cNvSpPr txBox="1"/>
          <p:nvPr/>
        </p:nvSpPr>
        <p:spPr>
          <a:xfrm>
            <a:off x="3819005" y="5170394"/>
            <a:ext cx="114993" cy="666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1" name="object 21"/>
          <p:cNvSpPr txBox="1"/>
          <p:nvPr/>
        </p:nvSpPr>
        <p:spPr>
          <a:xfrm>
            <a:off x="987829" y="5281333"/>
            <a:ext cx="2716876" cy="92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24"/>
              </a:spcBef>
            </a:pPr>
            <a:endParaRPr sz="700"/>
          </a:p>
        </p:txBody>
      </p:sp>
      <p:sp>
        <p:nvSpPr>
          <p:cNvPr id="20" name="object 20"/>
          <p:cNvSpPr txBox="1"/>
          <p:nvPr/>
        </p:nvSpPr>
        <p:spPr>
          <a:xfrm>
            <a:off x="3704706" y="5281332"/>
            <a:ext cx="114299" cy="555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9" name="object 19"/>
          <p:cNvSpPr txBox="1"/>
          <p:nvPr/>
        </p:nvSpPr>
        <p:spPr>
          <a:xfrm>
            <a:off x="987829" y="5374117"/>
            <a:ext cx="2602576" cy="138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8" name="object 18"/>
          <p:cNvSpPr txBox="1"/>
          <p:nvPr/>
        </p:nvSpPr>
        <p:spPr>
          <a:xfrm>
            <a:off x="3590406" y="5374117"/>
            <a:ext cx="114299" cy="46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4391198" y="5485056"/>
            <a:ext cx="0" cy="352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987829" y="5512622"/>
            <a:ext cx="2373976" cy="92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718"/>
              </a:lnSpc>
              <a:spcBef>
                <a:spcPts val="25"/>
              </a:spcBef>
            </a:pPr>
            <a:endParaRPr sz="700"/>
          </a:p>
        </p:txBody>
      </p:sp>
      <p:sp>
        <p:nvSpPr>
          <p:cNvPr id="15" name="object 15"/>
          <p:cNvSpPr txBox="1"/>
          <p:nvPr/>
        </p:nvSpPr>
        <p:spPr>
          <a:xfrm>
            <a:off x="3361806" y="5512622"/>
            <a:ext cx="114299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4" name="object 14"/>
          <p:cNvSpPr txBox="1"/>
          <p:nvPr/>
        </p:nvSpPr>
        <p:spPr>
          <a:xfrm>
            <a:off x="3476105" y="5512622"/>
            <a:ext cx="114300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987829" y="5605407"/>
            <a:ext cx="2154382" cy="73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583"/>
              </a:lnSpc>
              <a:spcBef>
                <a:spcPts val="8"/>
              </a:spcBef>
            </a:pPr>
            <a:endParaRPr sz="600"/>
          </a:p>
        </p:txBody>
      </p:sp>
      <p:sp>
        <p:nvSpPr>
          <p:cNvPr id="12" name="object 12"/>
          <p:cNvSpPr txBox="1"/>
          <p:nvPr/>
        </p:nvSpPr>
        <p:spPr>
          <a:xfrm>
            <a:off x="3142211" y="5605407"/>
            <a:ext cx="114299" cy="231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256511" y="5605407"/>
            <a:ext cx="105295" cy="231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987829" y="5679366"/>
            <a:ext cx="1925782" cy="73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583"/>
              </a:lnSpc>
              <a:spcBef>
                <a:spcPts val="8"/>
              </a:spcBef>
            </a:pPr>
            <a:endParaRPr sz="600"/>
          </a:p>
        </p:txBody>
      </p:sp>
      <p:sp>
        <p:nvSpPr>
          <p:cNvPr id="9" name="object 9"/>
          <p:cNvSpPr txBox="1"/>
          <p:nvPr/>
        </p:nvSpPr>
        <p:spPr>
          <a:xfrm>
            <a:off x="2913611" y="5679365"/>
            <a:ext cx="114300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3027911" y="5679365"/>
            <a:ext cx="114299" cy="15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987830" y="5753323"/>
            <a:ext cx="1467888" cy="8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9"/>
              </a:spcBef>
            </a:pPr>
            <a:endParaRPr sz="600"/>
          </a:p>
        </p:txBody>
      </p:sp>
      <p:sp>
        <p:nvSpPr>
          <p:cNvPr id="6" name="object 6"/>
          <p:cNvSpPr txBox="1"/>
          <p:nvPr/>
        </p:nvSpPr>
        <p:spPr>
          <a:xfrm>
            <a:off x="2455718" y="5753323"/>
            <a:ext cx="114300" cy="8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9"/>
              </a:spcBef>
            </a:pPr>
            <a:endParaRPr sz="600"/>
          </a:p>
        </p:txBody>
      </p:sp>
      <p:sp>
        <p:nvSpPr>
          <p:cNvPr id="5" name="object 5"/>
          <p:cNvSpPr txBox="1"/>
          <p:nvPr/>
        </p:nvSpPr>
        <p:spPr>
          <a:xfrm>
            <a:off x="2570018" y="5753323"/>
            <a:ext cx="114993" cy="8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9"/>
              </a:spcBef>
            </a:pPr>
            <a:endParaRPr sz="600"/>
          </a:p>
        </p:txBody>
      </p:sp>
      <p:sp>
        <p:nvSpPr>
          <p:cNvPr id="4" name="object 4"/>
          <p:cNvSpPr txBox="1"/>
          <p:nvPr/>
        </p:nvSpPr>
        <p:spPr>
          <a:xfrm>
            <a:off x="2685011" y="5753323"/>
            <a:ext cx="114300" cy="8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9"/>
              </a:spcBef>
            </a:pPr>
            <a:endParaRPr sz="600"/>
          </a:p>
        </p:txBody>
      </p:sp>
      <p:sp>
        <p:nvSpPr>
          <p:cNvPr id="3" name="object 3"/>
          <p:cNvSpPr txBox="1"/>
          <p:nvPr/>
        </p:nvSpPr>
        <p:spPr>
          <a:xfrm>
            <a:off x="2799311" y="5753323"/>
            <a:ext cx="114300" cy="8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9"/>
              </a:spcBef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35007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9614" y="2499136"/>
            <a:ext cx="1668779" cy="8068"/>
          </a:xfrm>
          <a:custGeom>
            <a:avLst/>
            <a:gdLst/>
            <a:ahLst/>
            <a:cxnLst/>
            <a:rect l="l" t="t" r="r" b="b"/>
            <a:pathLst>
              <a:path w="1835657" h="9144">
                <a:moveTo>
                  <a:pt x="0" y="0"/>
                </a:moveTo>
                <a:lnTo>
                  <a:pt x="0" y="9144"/>
                </a:lnTo>
                <a:lnTo>
                  <a:pt x="1835657" y="9144"/>
                </a:lnTo>
                <a:lnTo>
                  <a:pt x="1835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89614" y="2931458"/>
            <a:ext cx="1668779" cy="8741"/>
          </a:xfrm>
          <a:custGeom>
            <a:avLst/>
            <a:gdLst/>
            <a:ahLst/>
            <a:cxnLst/>
            <a:rect l="l" t="t" r="r" b="b"/>
            <a:pathLst>
              <a:path w="1835657" h="9906">
                <a:moveTo>
                  <a:pt x="0" y="0"/>
                </a:moveTo>
                <a:lnTo>
                  <a:pt x="0" y="9906"/>
                </a:lnTo>
                <a:lnTo>
                  <a:pt x="1835657" y="9906"/>
                </a:lnTo>
                <a:lnTo>
                  <a:pt x="1835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7928" y="2507204"/>
            <a:ext cx="1651461" cy="424255"/>
          </a:xfrm>
          <a:custGeom>
            <a:avLst/>
            <a:gdLst/>
            <a:ahLst/>
            <a:cxnLst/>
            <a:rect l="l" t="t" r="r" b="b"/>
            <a:pathLst>
              <a:path w="1816607" h="480822">
                <a:moveTo>
                  <a:pt x="0" y="0"/>
                </a:moveTo>
                <a:lnTo>
                  <a:pt x="0" y="480822"/>
                </a:lnTo>
                <a:lnTo>
                  <a:pt x="1816607" y="480821"/>
                </a:lnTo>
                <a:lnTo>
                  <a:pt x="1816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8922" y="2498462"/>
            <a:ext cx="1668780" cy="441064"/>
          </a:xfrm>
          <a:custGeom>
            <a:avLst/>
            <a:gdLst/>
            <a:ahLst/>
            <a:cxnLst/>
            <a:rect l="l" t="t" r="r" b="b"/>
            <a:pathLst>
              <a:path w="1835658" h="499872">
                <a:moveTo>
                  <a:pt x="0" y="499872"/>
                </a:moveTo>
                <a:lnTo>
                  <a:pt x="0" y="0"/>
                </a:lnTo>
                <a:lnTo>
                  <a:pt x="1835658" y="0"/>
                </a:lnTo>
                <a:lnTo>
                  <a:pt x="1835658" y="499872"/>
                </a:lnTo>
                <a:lnTo>
                  <a:pt x="0" y="49987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35591" y="722785"/>
            <a:ext cx="2879876" cy="40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dirty="0">
                <a:latin typeface="Copperplate Gothic Bold"/>
                <a:cs typeface="Copperplate Gothic Bold"/>
              </a:rPr>
              <a:t>Periodicity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227648" y="1519542"/>
            <a:ext cx="1856823" cy="352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17"/>
              </a:lnSpc>
              <a:spcBef>
                <a:spcPts val="145"/>
              </a:spcBef>
            </a:pPr>
            <a:r>
              <a:rPr sz="3400" i="1" baseline="9094" dirty="0">
                <a:latin typeface="Times New Roman"/>
                <a:cs typeface="Times New Roman"/>
              </a:rPr>
              <a:t>A</a:t>
            </a:r>
            <a:r>
              <a:rPr sz="3400" i="1" spc="-407" baseline="9094" dirty="0">
                <a:latin typeface="Times New Roman"/>
                <a:cs typeface="Times New Roman"/>
              </a:rPr>
              <a:t> </a:t>
            </a:r>
            <a:r>
              <a:rPr sz="3400" baseline="9094" dirty="0">
                <a:latin typeface="Times New Roman"/>
                <a:cs typeface="Times New Roman"/>
              </a:rPr>
              <a:t>cos</a:t>
            </a:r>
            <a:r>
              <a:rPr sz="3400" spc="35" baseline="9094" dirty="0">
                <a:latin typeface="Times New Roman"/>
                <a:cs typeface="Times New Roman"/>
              </a:rPr>
              <a:t>(</a:t>
            </a:r>
            <a:r>
              <a:rPr sz="3400" spc="-39" baseline="8920" dirty="0">
                <a:latin typeface="Cambria"/>
                <a:cs typeface="Cambria"/>
              </a:rPr>
              <a:t>ω</a:t>
            </a:r>
            <a:r>
              <a:rPr sz="2600" i="1" baseline="-7628" dirty="0">
                <a:latin typeface="Times New Roman"/>
                <a:cs typeface="Times New Roman"/>
              </a:rPr>
              <a:t>o</a:t>
            </a:r>
            <a:r>
              <a:rPr sz="2600" i="1" spc="-318" baseline="-7628" dirty="0">
                <a:latin typeface="Times New Roman"/>
                <a:cs typeface="Times New Roman"/>
              </a:rPr>
              <a:t> </a:t>
            </a:r>
            <a:r>
              <a:rPr sz="3400" i="1" baseline="9094" dirty="0">
                <a:latin typeface="Times New Roman"/>
                <a:cs typeface="Times New Roman"/>
              </a:rPr>
              <a:t>n</a:t>
            </a:r>
            <a:r>
              <a:rPr sz="3400" i="1" spc="-177" baseline="9094" dirty="0">
                <a:latin typeface="Times New Roman"/>
                <a:cs typeface="Times New Roman"/>
              </a:rPr>
              <a:t> </a:t>
            </a:r>
            <a:r>
              <a:rPr sz="3400" baseline="8920" dirty="0">
                <a:latin typeface="Cambria"/>
                <a:cs typeface="Cambria"/>
              </a:rPr>
              <a:t>+</a:t>
            </a:r>
            <a:r>
              <a:rPr sz="3400" spc="-4" baseline="8920" dirty="0">
                <a:latin typeface="Cambria"/>
                <a:cs typeface="Cambria"/>
              </a:rPr>
              <a:t>φ</a:t>
            </a:r>
            <a:r>
              <a:rPr sz="3400" baseline="9094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6526" y="1548668"/>
            <a:ext cx="2630389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Sinusoidal 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8685" y="1550085"/>
            <a:ext cx="284898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and complex exponential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0647" y="1811834"/>
            <a:ext cx="470505" cy="285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4"/>
              </a:lnSpc>
              <a:spcBef>
                <a:spcPts val="109"/>
              </a:spcBef>
            </a:pPr>
            <a:r>
              <a:rPr sz="2500" i="1" baseline="7834" dirty="0">
                <a:latin typeface="Times New Roman"/>
                <a:cs typeface="Times New Roman"/>
              </a:rPr>
              <a:t>j</a:t>
            </a:r>
            <a:r>
              <a:rPr sz="2600" spc="13" baseline="7290" dirty="0">
                <a:latin typeface="Cambria"/>
                <a:cs typeface="Cambria"/>
              </a:rPr>
              <a:t>ω</a:t>
            </a:r>
            <a:r>
              <a:rPr i="1" baseline="-8589" dirty="0">
                <a:latin typeface="Times New Roman"/>
                <a:cs typeface="Times New Roman"/>
              </a:rPr>
              <a:t>o</a:t>
            </a:r>
            <a:r>
              <a:rPr i="1" spc="-210" baseline="-8589" dirty="0">
                <a:latin typeface="Times New Roman"/>
                <a:cs typeface="Times New Roman"/>
              </a:rPr>
              <a:t> </a:t>
            </a:r>
            <a:r>
              <a:rPr sz="2500" i="1" baseline="7834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253" y="1872142"/>
            <a:ext cx="108006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7514" y="1948594"/>
            <a:ext cx="529832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2200"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periodic sequences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of period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3296" y="1905468"/>
            <a:ext cx="344902" cy="281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08"/>
              </a:lnSpc>
              <a:spcBef>
                <a:spcPts val="110"/>
              </a:spcBef>
            </a:pPr>
            <a:r>
              <a:rPr sz="2100" i="1" dirty="0">
                <a:latin typeface="Times New Roman"/>
                <a:cs typeface="Times New Roman"/>
              </a:rPr>
              <a:t>Be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253" y="2194199"/>
            <a:ext cx="5309316" cy="341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70"/>
              </a:lnSpc>
              <a:spcBef>
                <a:spcPts val="133"/>
              </a:spcBef>
            </a:pP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200" i="1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= 2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πr,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where 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and  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r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are positive integers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526" y="2579385"/>
            <a:ext cx="3698275" cy="61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Smallest value of</a:t>
            </a:r>
            <a:r>
              <a:rPr sz="2200"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satisfying</a:t>
            </a:r>
            <a:endParaRPr sz="2200"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period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of the 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9655" y="2580802"/>
            <a:ext cx="223483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is the</a:t>
            </a:r>
            <a:r>
              <a:rPr sz="2200"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fundamental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525" y="3288045"/>
            <a:ext cx="8034020" cy="679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Any sequence that does not satisfy this condition is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aperiodic</a:t>
            </a:r>
            <a:endParaRPr sz="2200" dirty="0">
              <a:latin typeface="Times New Roman"/>
              <a:cs typeface="Times New Roman"/>
            </a:endParaRPr>
          </a:p>
          <a:p>
            <a:pPr marL="11397" marR="41245">
              <a:lnSpc>
                <a:spcPct val="95825"/>
              </a:lnSpc>
              <a:spcBef>
                <a:spcPts val="503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To verify the above fact, consider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713" y="4131146"/>
            <a:ext cx="3522287" cy="856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8419">
              <a:lnSpc>
                <a:spcPts val="2760"/>
              </a:lnSpc>
              <a:spcBef>
                <a:spcPts val="137"/>
              </a:spcBef>
            </a:pPr>
            <a:r>
              <a:rPr sz="3200" i="1" spc="-192" baseline="8454" dirty="0">
                <a:latin typeface="Times New Roman"/>
                <a:cs typeface="Times New Roman"/>
              </a:rPr>
              <a:t>x</a:t>
            </a:r>
            <a:r>
              <a:rPr sz="2400" spc="-48" baseline="-8052" dirty="0">
                <a:latin typeface="Times New Roman"/>
                <a:cs typeface="Times New Roman"/>
              </a:rPr>
              <a:t>1</a:t>
            </a:r>
            <a:r>
              <a:rPr sz="3200" spc="62" baseline="8454" dirty="0">
                <a:latin typeface="Times New Roman"/>
                <a:cs typeface="Times New Roman"/>
              </a:rPr>
              <a:t>[</a:t>
            </a:r>
            <a:r>
              <a:rPr sz="3200" i="1" spc="45" baseline="8454" dirty="0">
                <a:latin typeface="Times New Roman"/>
                <a:cs typeface="Times New Roman"/>
              </a:rPr>
              <a:t>n</a:t>
            </a:r>
            <a:r>
              <a:rPr sz="3200" baseline="8454" dirty="0">
                <a:latin typeface="Times New Roman"/>
                <a:cs typeface="Times New Roman"/>
              </a:rPr>
              <a:t>]</a:t>
            </a:r>
            <a:r>
              <a:rPr sz="3200" spc="-147" baseline="8454" dirty="0">
                <a:latin typeface="Times New Roman"/>
                <a:cs typeface="Times New Roman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=</a:t>
            </a:r>
            <a:r>
              <a:rPr sz="3200" spc="-30" baseline="8292" dirty="0">
                <a:latin typeface="Cambria"/>
                <a:cs typeface="Cambria"/>
              </a:rPr>
              <a:t> </a:t>
            </a:r>
            <a:r>
              <a:rPr sz="3200" baseline="8454" dirty="0">
                <a:latin typeface="Times New Roman"/>
                <a:cs typeface="Times New Roman"/>
              </a:rPr>
              <a:t>cos</a:t>
            </a:r>
            <a:r>
              <a:rPr sz="3200" spc="43" baseline="8454" dirty="0">
                <a:latin typeface="Times New Roman"/>
                <a:cs typeface="Times New Roman"/>
              </a:rPr>
              <a:t>(</a:t>
            </a:r>
            <a:r>
              <a:rPr sz="3200" spc="-26" baseline="8292" dirty="0">
                <a:latin typeface="Cambria"/>
                <a:cs typeface="Cambria"/>
              </a:rPr>
              <a:t>ω</a:t>
            </a:r>
            <a:r>
              <a:rPr sz="2400" i="1" spc="92" baseline="-8052" dirty="0">
                <a:latin typeface="Times New Roman"/>
                <a:cs typeface="Times New Roman"/>
              </a:rPr>
              <a:t>o</a:t>
            </a:r>
            <a:r>
              <a:rPr sz="3200" i="1" baseline="8454" dirty="0">
                <a:latin typeface="Times New Roman"/>
                <a:cs typeface="Times New Roman"/>
              </a:rPr>
              <a:t>n</a:t>
            </a:r>
            <a:r>
              <a:rPr sz="3200" i="1" spc="-118" baseline="8454" dirty="0">
                <a:latin typeface="Times New Roman"/>
                <a:cs typeface="Times New Roman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+</a:t>
            </a:r>
            <a:r>
              <a:rPr sz="3200" spc="-92" baseline="8292" dirty="0">
                <a:latin typeface="Cambria"/>
                <a:cs typeface="Cambria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φ</a:t>
            </a:r>
            <a:r>
              <a:rPr sz="3200" baseline="8454" dirty="0">
                <a:latin typeface="Times New Roman"/>
                <a:cs typeface="Times New Roman"/>
              </a:rPr>
              <a:t>)</a:t>
            </a:r>
            <a:endParaRPr lang="en-US" sz="3200" baseline="8454" dirty="0">
              <a:latin typeface="Times New Roman"/>
              <a:cs typeface="Times New Roman"/>
            </a:endParaRPr>
          </a:p>
          <a:p>
            <a:pPr marL="11397" marR="48419">
              <a:lnSpc>
                <a:spcPts val="2760"/>
              </a:lnSpc>
              <a:spcBef>
                <a:spcPts val="137"/>
              </a:spcBef>
            </a:pPr>
            <a:r>
              <a:rPr sz="2000" i="1" spc="53" dirty="0">
                <a:latin typeface="Times New Roman"/>
                <a:cs typeface="Times New Roman"/>
              </a:rPr>
              <a:t>x</a:t>
            </a:r>
            <a:r>
              <a:rPr sz="2400" baseline="-18221" dirty="0">
                <a:latin typeface="Times New Roman"/>
                <a:cs typeface="Times New Roman"/>
              </a:rPr>
              <a:t>2</a:t>
            </a:r>
            <a:r>
              <a:rPr sz="2400" spc="-264" baseline="-18221" dirty="0">
                <a:latin typeface="Times New Roman"/>
                <a:cs typeface="Times New Roman"/>
              </a:rPr>
              <a:t> </a:t>
            </a:r>
            <a:r>
              <a:rPr sz="2000" spc="62" dirty="0">
                <a:latin typeface="Times New Roman"/>
                <a:cs typeface="Times New Roman"/>
              </a:rPr>
              <a:t>[</a:t>
            </a:r>
            <a:r>
              <a:rPr sz="2000" i="1" spc="3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48" dirty="0">
                <a:latin typeface="Cambria"/>
                <a:cs typeface="Cambr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</a:t>
            </a:r>
            <a:r>
              <a:rPr sz="2000" spc="-53" dirty="0">
                <a:latin typeface="Times New Roman"/>
                <a:cs typeface="Times New Roman"/>
              </a:rPr>
              <a:t>(</a:t>
            </a:r>
            <a:r>
              <a:rPr sz="2100" spc="67" dirty="0">
                <a:latin typeface="Cambria"/>
                <a:cs typeface="Cambria"/>
              </a:rPr>
              <a:t>ω</a:t>
            </a:r>
            <a:r>
              <a:rPr sz="2400" i="1" baseline="-18221" dirty="0">
                <a:latin typeface="Times New Roman"/>
                <a:cs typeface="Times New Roman"/>
              </a:rPr>
              <a:t>o</a:t>
            </a:r>
            <a:r>
              <a:rPr sz="2400" i="1" spc="-241" baseline="-1822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+</a:t>
            </a:r>
            <a:r>
              <a:rPr sz="2000" spc="-197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φ</a:t>
            </a:r>
            <a:r>
              <a:rPr sz="2100" spc="-273" dirty="0">
                <a:latin typeface="Cambria"/>
                <a:cs typeface="Cambr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4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</a:t>
            </a:r>
            <a:r>
              <a:rPr sz="2000" spc="-318" dirty="0">
                <a:latin typeface="Times New Roman"/>
                <a:cs typeface="Times New Roman"/>
              </a:rPr>
              <a:t> </a:t>
            </a:r>
            <a:r>
              <a:rPr sz="2100" spc="57" dirty="0">
                <a:latin typeface="Cambria"/>
                <a:cs typeface="Cambria"/>
              </a:rPr>
              <a:t>ω</a:t>
            </a:r>
            <a:r>
              <a:rPr sz="2400" i="1" baseline="-18221" dirty="0">
                <a:latin typeface="Times New Roman"/>
                <a:cs typeface="Times New Roman"/>
              </a:rPr>
              <a:t>o</a:t>
            </a:r>
            <a:r>
              <a:rPr sz="2400" i="1" spc="-107" baseline="-1822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447" y="4141231"/>
            <a:ext cx="4813554" cy="88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403">
              <a:lnSpc>
                <a:spcPts val="2760"/>
              </a:lnSpc>
              <a:spcBef>
                <a:spcPts val="137"/>
              </a:spcBef>
            </a:pPr>
            <a:r>
              <a:rPr sz="3200" i="1" spc="-8" baseline="8454" dirty="0">
                <a:latin typeface="Times New Roman"/>
                <a:cs typeface="Times New Roman"/>
              </a:rPr>
              <a:t>x</a:t>
            </a:r>
            <a:r>
              <a:rPr sz="2400" spc="71" baseline="-8052" dirty="0">
                <a:latin typeface="Times New Roman"/>
                <a:cs typeface="Times New Roman"/>
              </a:rPr>
              <a:t>2</a:t>
            </a:r>
            <a:r>
              <a:rPr sz="3200" spc="67" baseline="8454" dirty="0">
                <a:latin typeface="Times New Roman"/>
                <a:cs typeface="Times New Roman"/>
              </a:rPr>
              <a:t>[</a:t>
            </a:r>
            <a:r>
              <a:rPr sz="3200" i="1" spc="39" baseline="8454" dirty="0">
                <a:latin typeface="Times New Roman"/>
                <a:cs typeface="Times New Roman"/>
              </a:rPr>
              <a:t>n</a:t>
            </a:r>
            <a:r>
              <a:rPr sz="3200" baseline="8454" dirty="0">
                <a:latin typeface="Times New Roman"/>
                <a:cs typeface="Times New Roman"/>
              </a:rPr>
              <a:t>]</a:t>
            </a:r>
            <a:r>
              <a:rPr sz="3200" spc="-147" baseline="8454" dirty="0">
                <a:latin typeface="Times New Roman"/>
                <a:cs typeface="Times New Roman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=</a:t>
            </a:r>
            <a:r>
              <a:rPr sz="3200" spc="-21" baseline="8292" dirty="0">
                <a:latin typeface="Cambria"/>
                <a:cs typeface="Cambria"/>
              </a:rPr>
              <a:t> </a:t>
            </a:r>
            <a:r>
              <a:rPr sz="3200" baseline="8454" dirty="0">
                <a:latin typeface="Times New Roman"/>
                <a:cs typeface="Times New Roman"/>
              </a:rPr>
              <a:t>cos</a:t>
            </a:r>
            <a:r>
              <a:rPr sz="3200" spc="34" baseline="8454" dirty="0">
                <a:latin typeface="Times New Roman"/>
                <a:cs typeface="Times New Roman"/>
              </a:rPr>
              <a:t>(</a:t>
            </a:r>
            <a:r>
              <a:rPr sz="3200" spc="-26" baseline="8292" dirty="0">
                <a:latin typeface="Cambria"/>
                <a:cs typeface="Cambria"/>
              </a:rPr>
              <a:t>ω</a:t>
            </a:r>
            <a:r>
              <a:rPr sz="2400" i="1" baseline="-8052" dirty="0">
                <a:latin typeface="Times New Roman"/>
                <a:cs typeface="Times New Roman"/>
              </a:rPr>
              <a:t>o</a:t>
            </a:r>
            <a:r>
              <a:rPr sz="2400" i="1" spc="-102" baseline="-8052" dirty="0">
                <a:latin typeface="Times New Roman"/>
                <a:cs typeface="Times New Roman"/>
              </a:rPr>
              <a:t> </a:t>
            </a:r>
            <a:r>
              <a:rPr sz="3200" spc="67" baseline="8454" dirty="0">
                <a:latin typeface="Times New Roman"/>
                <a:cs typeface="Times New Roman"/>
              </a:rPr>
              <a:t>(</a:t>
            </a:r>
            <a:r>
              <a:rPr sz="3200" i="1" baseline="8454" dirty="0">
                <a:latin typeface="Times New Roman"/>
                <a:cs typeface="Times New Roman"/>
              </a:rPr>
              <a:t>n</a:t>
            </a:r>
            <a:r>
              <a:rPr sz="3200" i="1" spc="-147" baseline="8454" dirty="0">
                <a:latin typeface="Times New Roman"/>
                <a:cs typeface="Times New Roman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+</a:t>
            </a:r>
            <a:r>
              <a:rPr sz="3200" spc="41" baseline="8292" dirty="0">
                <a:latin typeface="Cambria"/>
                <a:cs typeface="Cambria"/>
              </a:rPr>
              <a:t> </a:t>
            </a:r>
            <a:r>
              <a:rPr sz="3200" i="1" baseline="8454" dirty="0">
                <a:latin typeface="Times New Roman"/>
                <a:cs typeface="Times New Roman"/>
              </a:rPr>
              <a:t>N</a:t>
            </a:r>
            <a:r>
              <a:rPr sz="3200" i="1" spc="-273" baseline="8454" dirty="0">
                <a:latin typeface="Times New Roman"/>
                <a:cs typeface="Times New Roman"/>
              </a:rPr>
              <a:t> </a:t>
            </a:r>
            <a:r>
              <a:rPr sz="3200" baseline="8454" dirty="0">
                <a:latin typeface="Times New Roman"/>
                <a:cs typeface="Times New Roman"/>
              </a:rPr>
              <a:t>)</a:t>
            </a:r>
            <a:r>
              <a:rPr sz="3200" spc="-157" baseline="8454" dirty="0">
                <a:latin typeface="Times New Roman"/>
                <a:cs typeface="Times New Roman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+</a:t>
            </a:r>
            <a:r>
              <a:rPr sz="3200" spc="-97" baseline="8292" dirty="0">
                <a:latin typeface="Cambria"/>
                <a:cs typeface="Cambria"/>
              </a:rPr>
              <a:t> </a:t>
            </a:r>
            <a:r>
              <a:rPr sz="3200" baseline="8292" dirty="0">
                <a:latin typeface="Cambria"/>
                <a:cs typeface="Cambria"/>
              </a:rPr>
              <a:t>φ</a:t>
            </a:r>
            <a:r>
              <a:rPr sz="3200" baseline="8454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11397" marR="50375">
              <a:lnSpc>
                <a:spcPts val="2351"/>
              </a:lnSpc>
              <a:spcBef>
                <a:spcPts val="975"/>
              </a:spcBef>
            </a:pPr>
            <a:r>
              <a:rPr sz="2000" dirty="0">
                <a:latin typeface="Cambria"/>
                <a:cs typeface="Cambria"/>
              </a:rPr>
              <a:t>−</a:t>
            </a:r>
            <a:r>
              <a:rPr sz="2000" spc="-135" dirty="0">
                <a:latin typeface="Cambria"/>
                <a:cs typeface="Cambr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</a:t>
            </a:r>
            <a:r>
              <a:rPr sz="2000" spc="-35" dirty="0">
                <a:latin typeface="Times New Roman"/>
                <a:cs typeface="Times New Roman"/>
              </a:rPr>
              <a:t>(</a:t>
            </a:r>
            <a:r>
              <a:rPr sz="2100" spc="62" dirty="0">
                <a:latin typeface="Cambria"/>
                <a:cs typeface="Cambria"/>
              </a:rPr>
              <a:t>ω</a:t>
            </a:r>
            <a:r>
              <a:rPr sz="2400" i="1" baseline="-18221" dirty="0">
                <a:latin typeface="Times New Roman"/>
                <a:cs typeface="Times New Roman"/>
              </a:rPr>
              <a:t>o</a:t>
            </a:r>
            <a:r>
              <a:rPr sz="2400" i="1" spc="-237" baseline="-1822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+</a:t>
            </a:r>
            <a:r>
              <a:rPr sz="2000" spc="-192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φ</a:t>
            </a:r>
            <a:r>
              <a:rPr sz="2100" spc="-273" dirty="0">
                <a:latin typeface="Cambria"/>
                <a:cs typeface="Cambr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7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</a:t>
            </a:r>
            <a:r>
              <a:rPr sz="2000" spc="-241" dirty="0">
                <a:latin typeface="Times New Roman"/>
                <a:cs typeface="Times New Roman"/>
              </a:rPr>
              <a:t> </a:t>
            </a:r>
            <a:r>
              <a:rPr sz="2100" spc="57" dirty="0">
                <a:latin typeface="Cambria"/>
                <a:cs typeface="Cambria"/>
              </a:rPr>
              <a:t>ω</a:t>
            </a:r>
            <a:r>
              <a:rPr sz="2400" i="1" baseline="-18221" dirty="0">
                <a:latin typeface="Times New Roman"/>
                <a:cs typeface="Times New Roman"/>
              </a:rPr>
              <a:t>o</a:t>
            </a:r>
            <a:r>
              <a:rPr sz="2400" i="1" spc="-107" baseline="-1822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431" y="5028629"/>
            <a:ext cx="4565882" cy="115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1182">
              <a:lnSpc>
                <a:spcPts val="2652"/>
              </a:lnSpc>
              <a:spcBef>
                <a:spcPts val="132"/>
              </a:spcBef>
            </a:pPr>
            <a:r>
              <a:rPr sz="3000" baseline="9046" dirty="0">
                <a:latin typeface="Cambria"/>
                <a:cs typeface="Cambria"/>
              </a:rPr>
              <a:t>=</a:t>
            </a:r>
            <a:r>
              <a:rPr sz="3000" spc="48" baseline="9046" dirty="0">
                <a:latin typeface="Cambria"/>
                <a:cs typeface="Cambria"/>
              </a:rPr>
              <a:t> </a:t>
            </a:r>
            <a:r>
              <a:rPr sz="3000" baseline="9223" dirty="0">
                <a:latin typeface="Times New Roman"/>
                <a:cs typeface="Times New Roman"/>
              </a:rPr>
              <a:t>cos</a:t>
            </a:r>
            <a:r>
              <a:rPr sz="3000" spc="-53" baseline="9223" dirty="0">
                <a:latin typeface="Times New Roman"/>
                <a:cs typeface="Times New Roman"/>
              </a:rPr>
              <a:t>(</a:t>
            </a:r>
            <a:r>
              <a:rPr sz="3200" spc="71" baseline="8469" dirty="0">
                <a:latin typeface="Cambria"/>
                <a:cs typeface="Cambria"/>
              </a:rPr>
              <a:t>ω</a:t>
            </a:r>
            <a:r>
              <a:rPr sz="2400" i="1" baseline="-6625" dirty="0">
                <a:latin typeface="Times New Roman"/>
                <a:cs typeface="Times New Roman"/>
              </a:rPr>
              <a:t>o</a:t>
            </a:r>
            <a:r>
              <a:rPr sz="2400" i="1" spc="-241" baseline="-6625" dirty="0">
                <a:latin typeface="Times New Roman"/>
                <a:cs typeface="Times New Roman"/>
              </a:rPr>
              <a:t> </a:t>
            </a:r>
            <a:r>
              <a:rPr sz="3000" i="1" baseline="9223" dirty="0">
                <a:latin typeface="Times New Roman"/>
                <a:cs typeface="Times New Roman"/>
              </a:rPr>
              <a:t>n</a:t>
            </a:r>
            <a:r>
              <a:rPr sz="3000" i="1" spc="-120" baseline="9223" dirty="0">
                <a:latin typeface="Times New Roman"/>
                <a:cs typeface="Times New Roman"/>
              </a:rPr>
              <a:t> </a:t>
            </a:r>
            <a:r>
              <a:rPr sz="3000" baseline="9046" dirty="0">
                <a:latin typeface="Cambria"/>
                <a:cs typeface="Cambria"/>
              </a:rPr>
              <a:t>+</a:t>
            </a:r>
            <a:r>
              <a:rPr sz="3000" spc="-197" baseline="9046" dirty="0">
                <a:latin typeface="Cambria"/>
                <a:cs typeface="Cambria"/>
              </a:rPr>
              <a:t> </a:t>
            </a:r>
            <a:r>
              <a:rPr sz="3200" baseline="8469" dirty="0">
                <a:latin typeface="Cambria"/>
                <a:cs typeface="Cambria"/>
              </a:rPr>
              <a:t>φ</a:t>
            </a:r>
            <a:r>
              <a:rPr sz="3200" spc="-273" baseline="8469" dirty="0">
                <a:latin typeface="Cambria"/>
                <a:cs typeface="Cambria"/>
              </a:rPr>
              <a:t> </a:t>
            </a:r>
            <a:r>
              <a:rPr sz="3000" baseline="9223" dirty="0">
                <a:latin typeface="Times New Roman"/>
                <a:cs typeface="Times New Roman"/>
              </a:rPr>
              <a:t>)</a:t>
            </a:r>
            <a:r>
              <a:rPr sz="3000" spc="8" baseline="9223" dirty="0">
                <a:latin typeface="Times New Roman"/>
                <a:cs typeface="Times New Roman"/>
              </a:rPr>
              <a:t> </a:t>
            </a:r>
            <a:r>
              <a:rPr sz="3000" baseline="9046" dirty="0">
                <a:latin typeface="Cambria"/>
                <a:cs typeface="Cambria"/>
              </a:rPr>
              <a:t>=</a:t>
            </a:r>
            <a:r>
              <a:rPr sz="3000" spc="179" baseline="9046" dirty="0">
                <a:latin typeface="Cambria"/>
                <a:cs typeface="Cambria"/>
              </a:rPr>
              <a:t> </a:t>
            </a:r>
            <a:r>
              <a:rPr sz="3000" i="1" spc="-125" baseline="9223" dirty="0">
                <a:latin typeface="Times New Roman"/>
                <a:cs typeface="Times New Roman"/>
              </a:rPr>
              <a:t>x</a:t>
            </a:r>
            <a:r>
              <a:rPr sz="2400" baseline="-6625" dirty="0">
                <a:latin typeface="Times New Roman"/>
                <a:cs typeface="Times New Roman"/>
              </a:rPr>
              <a:t>1</a:t>
            </a:r>
            <a:r>
              <a:rPr sz="3000" spc="62" baseline="9223" dirty="0">
                <a:latin typeface="Times New Roman"/>
                <a:cs typeface="Times New Roman"/>
              </a:rPr>
              <a:t>[</a:t>
            </a:r>
            <a:r>
              <a:rPr sz="3000" i="1" spc="35" baseline="9223" dirty="0">
                <a:latin typeface="Times New Roman"/>
                <a:cs typeface="Times New Roman"/>
              </a:rPr>
              <a:t>n</a:t>
            </a:r>
            <a:r>
              <a:rPr sz="3000" baseline="9223" dirty="0">
                <a:latin typeface="Times New Roman"/>
                <a:cs typeface="Times New Roman"/>
              </a:rPr>
              <a:t>]  </a:t>
            </a:r>
            <a:r>
              <a:rPr sz="3000" spc="205" baseline="9223" dirty="0">
                <a:latin typeface="Times New Roman"/>
                <a:cs typeface="Times New Roman"/>
              </a:rPr>
              <a:t> </a:t>
            </a:r>
            <a:r>
              <a:rPr sz="3000" b="1" baseline="9223" dirty="0">
                <a:latin typeface="Times New Roman"/>
                <a:cs typeface="Times New Roman"/>
              </a:rPr>
              <a:t>iff </a:t>
            </a:r>
            <a:r>
              <a:rPr sz="3000" b="1" spc="292" baseline="9223" dirty="0">
                <a:latin typeface="Times New Roman"/>
                <a:cs typeface="Times New Roman"/>
              </a:rPr>
              <a:t> </a:t>
            </a:r>
            <a:r>
              <a:rPr sz="3000" baseline="9223" dirty="0">
                <a:latin typeface="Times New Roman"/>
                <a:cs typeface="Times New Roman"/>
              </a:rPr>
              <a:t>sin</a:t>
            </a:r>
            <a:r>
              <a:rPr sz="3000" spc="-247" baseline="9223" dirty="0">
                <a:latin typeface="Times New Roman"/>
                <a:cs typeface="Times New Roman"/>
              </a:rPr>
              <a:t> </a:t>
            </a:r>
            <a:r>
              <a:rPr sz="3200" spc="65" baseline="8469" dirty="0">
                <a:latin typeface="Cambria"/>
                <a:cs typeface="Cambria"/>
              </a:rPr>
              <a:t>ω</a:t>
            </a:r>
            <a:r>
              <a:rPr sz="2400" i="1" baseline="-6625" dirty="0">
                <a:latin typeface="Times New Roman"/>
                <a:cs typeface="Times New Roman"/>
              </a:rPr>
              <a:t>o</a:t>
            </a:r>
            <a:r>
              <a:rPr sz="2400" i="1" spc="-101" baseline="-6625" dirty="0">
                <a:latin typeface="Times New Roman"/>
                <a:cs typeface="Times New Roman"/>
              </a:rPr>
              <a:t> </a:t>
            </a:r>
            <a:r>
              <a:rPr sz="3000" i="1" baseline="9223" dirty="0">
                <a:latin typeface="Times New Roman"/>
                <a:cs typeface="Times New Roman"/>
              </a:rPr>
              <a:t>N</a:t>
            </a:r>
            <a:r>
              <a:rPr sz="3000" i="1" spc="237" baseline="9223" dirty="0">
                <a:latin typeface="Times New Roman"/>
                <a:cs typeface="Times New Roman"/>
              </a:rPr>
              <a:t> </a:t>
            </a:r>
            <a:r>
              <a:rPr sz="3000" baseline="9046" dirty="0">
                <a:latin typeface="Cambria"/>
                <a:cs typeface="Cambria"/>
              </a:rPr>
              <a:t>=</a:t>
            </a:r>
            <a:endParaRPr sz="2000" dirty="0">
              <a:latin typeface="Cambria"/>
              <a:cs typeface="Cambria"/>
            </a:endParaRPr>
          </a:p>
          <a:p>
            <a:pPr marL="450408">
              <a:lnSpc>
                <a:spcPct val="95825"/>
              </a:lnSpc>
              <a:spcBef>
                <a:spcPts val="976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Thes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tw</a:t>
            </a:r>
            <a:r>
              <a:rPr dirty="0">
                <a:latin typeface="Garamond"/>
                <a:cs typeface="Garamond"/>
              </a:rPr>
              <a:t>o</a:t>
            </a:r>
            <a:r>
              <a:rPr spc="-22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condition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-6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ar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me</a:t>
            </a:r>
            <a:r>
              <a:rPr dirty="0">
                <a:latin typeface="Garamond"/>
                <a:cs typeface="Garamond"/>
              </a:rPr>
              <a:t>t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f</a:t>
            </a:r>
            <a:r>
              <a:rPr spc="4" dirty="0">
                <a:latin typeface="Garamond"/>
                <a:cs typeface="Garamond"/>
              </a:rPr>
              <a:t> an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onl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if</a:t>
            </a:r>
            <a:endParaRPr dirty="0">
              <a:latin typeface="Garamond"/>
              <a:cs typeface="Garamond"/>
            </a:endParaRPr>
          </a:p>
          <a:p>
            <a:pPr marL="11397">
              <a:lnSpc>
                <a:spcPct val="95825"/>
              </a:lnSpc>
              <a:spcBef>
                <a:spcPts val="958"/>
              </a:spcBef>
            </a:pP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3493" y="5028628"/>
            <a:ext cx="1431960" cy="339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52"/>
              </a:lnSpc>
              <a:spcBef>
                <a:spcPts val="132"/>
              </a:spcBef>
            </a:pPr>
            <a:r>
              <a:rPr sz="3000" baseline="9223" dirty="0">
                <a:latin typeface="Times New Roman"/>
                <a:cs typeface="Times New Roman"/>
              </a:rPr>
              <a:t>and </a:t>
            </a:r>
            <a:r>
              <a:rPr sz="3000" spc="91" baseline="9223" dirty="0">
                <a:latin typeface="Times New Roman"/>
                <a:cs typeface="Times New Roman"/>
              </a:rPr>
              <a:t> </a:t>
            </a:r>
            <a:r>
              <a:rPr sz="3000" baseline="9223" dirty="0">
                <a:latin typeface="Times New Roman"/>
                <a:cs typeface="Times New Roman"/>
              </a:rPr>
              <a:t>cos</a:t>
            </a:r>
            <a:r>
              <a:rPr sz="3000" spc="-318" baseline="9223" dirty="0">
                <a:latin typeface="Times New Roman"/>
                <a:cs typeface="Times New Roman"/>
              </a:rPr>
              <a:t> </a:t>
            </a:r>
            <a:r>
              <a:rPr sz="3200" spc="57" baseline="8469" dirty="0">
                <a:latin typeface="Cambria"/>
                <a:cs typeface="Cambria"/>
              </a:rPr>
              <a:t>ω</a:t>
            </a:r>
            <a:r>
              <a:rPr sz="2400" i="1" baseline="-6625" dirty="0">
                <a:latin typeface="Times New Roman"/>
                <a:cs typeface="Times New Roman"/>
              </a:rPr>
              <a:t>o</a:t>
            </a:r>
            <a:r>
              <a:rPr sz="2400" i="1" spc="-102" baseline="-6625" dirty="0">
                <a:latin typeface="Times New Roman"/>
                <a:cs typeface="Times New Roman"/>
              </a:rPr>
              <a:t> </a:t>
            </a:r>
            <a:r>
              <a:rPr sz="3000" i="1" baseline="9223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6153" y="5040248"/>
            <a:ext cx="369173" cy="275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63"/>
              </a:lnSpc>
              <a:spcBef>
                <a:spcPts val="108"/>
              </a:spcBef>
            </a:pPr>
            <a:r>
              <a:rPr sz="2000" dirty="0">
                <a:latin typeface="Cambria"/>
                <a:cs typeface="Cambria"/>
              </a:rPr>
              <a:t>=</a:t>
            </a:r>
            <a:r>
              <a:rPr sz="2000" spc="-138" dirty="0">
                <a:latin typeface="Cambria"/>
                <a:cs typeface="Cambr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272" y="5044225"/>
            <a:ext cx="189835" cy="271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22"/>
              </a:lnSpc>
              <a:spcBef>
                <a:spcPts val="106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104" y="5585798"/>
            <a:ext cx="284575" cy="615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90"/>
              </a:lnSpc>
              <a:spcBef>
                <a:spcPts val="124"/>
              </a:spcBef>
            </a:pPr>
            <a:r>
              <a:rPr sz="3600" i="1" u="sng" baseline="-1073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54466" marR="53077">
              <a:lnSpc>
                <a:spcPts val="2401"/>
              </a:lnSpc>
            </a:pPr>
            <a:r>
              <a:rPr sz="3600" i="1" baseline="1073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3535" y="5606626"/>
            <a:ext cx="422027" cy="674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indent="15726">
              <a:lnSpc>
                <a:spcPts val="2786"/>
              </a:lnSpc>
              <a:spcBef>
                <a:spcPts val="228"/>
              </a:spcBef>
            </a:pPr>
            <a:r>
              <a:rPr sz="2400" u="sng" spc="39" dirty="0">
                <a:latin typeface="Times New Roman"/>
                <a:cs typeface="Times New Roman"/>
              </a:rPr>
              <a:t>2</a:t>
            </a:r>
            <a:r>
              <a:rPr sz="2400" u="sng" dirty="0">
                <a:latin typeface="Cambria"/>
                <a:cs typeface="Cambria"/>
              </a:rPr>
              <a:t>π</a:t>
            </a:r>
            <a:r>
              <a:rPr sz="2400" dirty="0">
                <a:latin typeface="Cambria"/>
                <a:cs typeface="Cambria"/>
              </a:rPr>
              <a:t> </a:t>
            </a:r>
          </a:p>
          <a:p>
            <a:pPr marL="11397">
              <a:lnSpc>
                <a:spcPts val="2840"/>
              </a:lnSpc>
            </a:pPr>
            <a:r>
              <a:rPr sz="2400" spc="-45" dirty="0">
                <a:latin typeface="Cambria"/>
                <a:cs typeface="Cambria"/>
              </a:rPr>
              <a:t>ω</a:t>
            </a:r>
            <a:r>
              <a:rPr sz="2700" i="1" baseline="-18842" dirty="0">
                <a:latin typeface="Times New Roman"/>
                <a:cs typeface="Times New Roman"/>
              </a:rPr>
              <a:t>o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106" y="5781514"/>
            <a:ext cx="240463" cy="324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98"/>
              </a:lnSpc>
              <a:spcBef>
                <a:spcPts val="129"/>
              </a:spcBef>
            </a:pPr>
            <a:r>
              <a:rPr sz="2400" dirty="0">
                <a:latin typeface="Cambria"/>
                <a:cs typeface="Cambria"/>
              </a:rPr>
              <a:t>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9094" y="2498632"/>
            <a:ext cx="1706353" cy="440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43">
              <a:lnSpc>
                <a:spcPts val="3531"/>
              </a:lnSpc>
              <a:spcBef>
                <a:spcPts val="176"/>
              </a:spcBef>
            </a:pPr>
            <a:r>
              <a:rPr sz="4200" spc="-45" baseline="7220" dirty="0">
                <a:latin typeface="Cambria"/>
                <a:cs typeface="Cambria"/>
              </a:rPr>
              <a:t>ω</a:t>
            </a:r>
            <a:r>
              <a:rPr sz="3200" i="1" baseline="-9662" dirty="0">
                <a:latin typeface="Times New Roman"/>
                <a:cs typeface="Times New Roman"/>
              </a:rPr>
              <a:t>o</a:t>
            </a:r>
            <a:r>
              <a:rPr sz="3200" i="1" spc="-277" baseline="-9662" dirty="0">
                <a:latin typeface="Times New Roman"/>
                <a:cs typeface="Times New Roman"/>
              </a:rPr>
              <a:t> </a:t>
            </a:r>
            <a:r>
              <a:rPr sz="4200" i="1" baseline="7362" dirty="0">
                <a:latin typeface="Times New Roman"/>
                <a:cs typeface="Times New Roman"/>
              </a:rPr>
              <a:t>N</a:t>
            </a:r>
            <a:r>
              <a:rPr sz="4200" i="1" spc="242" baseline="7362" dirty="0">
                <a:latin typeface="Times New Roman"/>
                <a:cs typeface="Times New Roman"/>
              </a:rPr>
              <a:t> </a:t>
            </a:r>
            <a:r>
              <a:rPr sz="4200" baseline="7220" dirty="0">
                <a:latin typeface="Cambria"/>
                <a:cs typeface="Cambria"/>
              </a:rPr>
              <a:t>=</a:t>
            </a:r>
            <a:r>
              <a:rPr sz="4200" spc="22" baseline="7220" dirty="0">
                <a:latin typeface="Cambria"/>
                <a:cs typeface="Cambria"/>
              </a:rPr>
              <a:t> </a:t>
            </a:r>
            <a:r>
              <a:rPr sz="4200" spc="48" baseline="7362" dirty="0">
                <a:latin typeface="Times New Roman"/>
                <a:cs typeface="Times New Roman"/>
              </a:rPr>
              <a:t>2</a:t>
            </a:r>
            <a:r>
              <a:rPr sz="4200" spc="26" baseline="7220" dirty="0">
                <a:latin typeface="Cambria"/>
                <a:cs typeface="Cambria"/>
              </a:rPr>
              <a:t>π</a:t>
            </a:r>
            <a:r>
              <a:rPr sz="4200" i="1" baseline="7362" dirty="0">
                <a:latin typeface="Times New Roman"/>
                <a:cs typeface="Times New Roman"/>
              </a:rPr>
              <a:t>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3003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6377" y="5304192"/>
            <a:ext cx="40177" cy="23532"/>
          </a:xfrm>
          <a:custGeom>
            <a:avLst/>
            <a:gdLst/>
            <a:ahLst/>
            <a:cxnLst/>
            <a:rect l="l" t="t" r="r" b="b"/>
            <a:pathLst>
              <a:path w="44195" h="26670">
                <a:moveTo>
                  <a:pt x="0" y="26670"/>
                </a:moveTo>
                <a:lnTo>
                  <a:pt x="44195" y="0"/>
                </a:lnTo>
              </a:path>
            </a:pathLst>
          </a:custGeom>
          <a:ln w="175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6554" y="5312260"/>
            <a:ext cx="55418" cy="106232"/>
          </a:xfrm>
          <a:custGeom>
            <a:avLst/>
            <a:gdLst/>
            <a:ahLst/>
            <a:cxnLst/>
            <a:rect l="l" t="t" r="r" b="b"/>
            <a:pathLst>
              <a:path w="60960" h="120396">
                <a:moveTo>
                  <a:pt x="0" y="0"/>
                </a:moveTo>
                <a:lnTo>
                  <a:pt x="60960" y="120396"/>
                </a:lnTo>
              </a:path>
            </a:pathLst>
          </a:custGeom>
          <a:ln w="351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0286" y="5091056"/>
            <a:ext cx="79663" cy="327436"/>
          </a:xfrm>
          <a:custGeom>
            <a:avLst/>
            <a:gdLst/>
            <a:ahLst/>
            <a:cxnLst/>
            <a:rect l="l" t="t" r="r" b="b"/>
            <a:pathLst>
              <a:path w="87629" h="371094">
                <a:moveTo>
                  <a:pt x="0" y="371094"/>
                </a:moveTo>
                <a:lnTo>
                  <a:pt x="87629" y="0"/>
                </a:lnTo>
              </a:path>
            </a:pathLst>
          </a:custGeom>
          <a:ln w="175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9949" y="5091056"/>
            <a:ext cx="176645" cy="0"/>
          </a:xfrm>
          <a:custGeom>
            <a:avLst/>
            <a:gdLst/>
            <a:ahLst/>
            <a:cxnLst/>
            <a:rect l="l" t="t" r="r" b="b"/>
            <a:pathLst>
              <a:path w="194309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175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03273" y="699685"/>
            <a:ext cx="3319982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Periodicity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911" y="1550013"/>
            <a:ext cx="7873425" cy="61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Note that any </a:t>
            </a:r>
            <a:r>
              <a:rPr sz="2200" b="1" i="1" dirty="0">
                <a:solidFill>
                  <a:srgbClr val="000065"/>
                </a:solidFill>
                <a:latin typeface="Times New Roman"/>
                <a:cs typeface="Times New Roman"/>
              </a:rPr>
              <a:t>continuous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sinusoidal /exponential signal is periodic,</a:t>
            </a:r>
            <a:endParaRPr sz="2200" dirty="0"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however, not all discrete sinusoidal sequences are:</a:t>
            </a:r>
            <a:endParaRPr lang="en-US" sz="220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endParaRPr lang="en-US" sz="220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endParaRPr lang="en-US" sz="220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endParaRPr lang="en-US" sz="2200" dirty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319115" marR="41245">
              <a:lnSpc>
                <a:spcPct val="95825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603" y="2590800"/>
            <a:ext cx="3953102" cy="288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4"/>
              </a:lnSpc>
              <a:spcBef>
                <a:spcPts val="112"/>
              </a:spcBef>
            </a:pPr>
            <a:r>
              <a:rPr sz="2700" baseline="8696" dirty="0">
                <a:latin typeface="Times New Roman"/>
                <a:cs typeface="Times New Roman"/>
              </a:rPr>
              <a:t>ª</a:t>
            </a:r>
            <a:r>
              <a:rPr sz="2700" spc="-1027" baseline="8696" dirty="0">
                <a:latin typeface="Times New Roman"/>
                <a:cs typeface="Times New Roman"/>
              </a:rPr>
              <a:t> </a:t>
            </a:r>
            <a:r>
              <a:rPr sz="2700" baseline="8888" dirty="0">
                <a:latin typeface="Garamond"/>
                <a:cs typeface="Garamond"/>
              </a:rPr>
              <a:t>A</a:t>
            </a:r>
            <a:r>
              <a:rPr sz="2700" spc="-12" baseline="8888" dirty="0">
                <a:latin typeface="Garamond"/>
                <a:cs typeface="Garamond"/>
              </a:rPr>
              <a:t> </a:t>
            </a:r>
            <a:r>
              <a:rPr sz="2700" baseline="8888" dirty="0">
                <a:latin typeface="Garamond"/>
                <a:cs typeface="Garamond"/>
              </a:rPr>
              <a:t>discrete</a:t>
            </a:r>
            <a:r>
              <a:rPr sz="2700" spc="4" baseline="8888" dirty="0">
                <a:latin typeface="Garamond"/>
                <a:cs typeface="Garamond"/>
              </a:rPr>
              <a:t> </a:t>
            </a:r>
            <a:r>
              <a:rPr sz="2700" baseline="8888" dirty="0">
                <a:latin typeface="Garamond"/>
                <a:cs typeface="Garamond"/>
              </a:rPr>
              <a:t>time sequence </a:t>
            </a:r>
            <a:r>
              <a:rPr sz="2700" b="1" baseline="8888" dirty="0">
                <a:latin typeface="Garamond"/>
                <a:cs typeface="Garamond"/>
              </a:rPr>
              <a:t>sin</a:t>
            </a:r>
            <a:r>
              <a:rPr sz="2700" b="1" spc="8" baseline="8888" dirty="0">
                <a:latin typeface="Garamond"/>
                <a:cs typeface="Garamond"/>
              </a:rPr>
              <a:t>(</a:t>
            </a:r>
            <a:r>
              <a:rPr sz="2700" b="1" baseline="8696" dirty="0">
                <a:latin typeface="Times New Roman"/>
                <a:cs typeface="Times New Roman"/>
              </a:rPr>
              <a:t>ω</a:t>
            </a:r>
            <a:r>
              <a:rPr sz="1700" b="1" spc="4" baseline="-8919" dirty="0">
                <a:latin typeface="Times New Roman"/>
                <a:cs typeface="Times New Roman"/>
              </a:rPr>
              <a:t>0</a:t>
            </a:r>
            <a:r>
              <a:rPr sz="2700" b="1" baseline="8696" dirty="0">
                <a:latin typeface="Times New Roman"/>
                <a:cs typeface="Times New Roman"/>
              </a:rPr>
              <a:t>n+φ)</a:t>
            </a:r>
            <a:r>
              <a:rPr sz="2700" b="1" spc="-79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or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7695" y="2590800"/>
            <a:ext cx="444019" cy="250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56"/>
              </a:lnSpc>
              <a:spcBef>
                <a:spcPts val="98"/>
              </a:spcBef>
            </a:pPr>
            <a:r>
              <a:rPr b="1" dirty="0">
                <a:latin typeface="Times New Roman"/>
                <a:cs typeface="Times New Roman"/>
              </a:rPr>
              <a:t>e</a:t>
            </a:r>
            <a:r>
              <a:rPr sz="1700" b="1" baseline="26758" dirty="0">
                <a:latin typeface="Times New Roman"/>
                <a:cs typeface="Times New Roman"/>
              </a:rPr>
              <a:t>j</a:t>
            </a:r>
            <a:r>
              <a:rPr sz="1700" b="1" spc="-8" baseline="26758" dirty="0">
                <a:latin typeface="Times New Roman"/>
                <a:cs typeface="Times New Roman"/>
              </a:rPr>
              <a:t>ω</a:t>
            </a:r>
            <a:r>
              <a:rPr sz="900" b="1" spc="4" baseline="24846" dirty="0">
                <a:latin typeface="Times New Roman"/>
                <a:cs typeface="Times New Roman"/>
              </a:rPr>
              <a:t>0</a:t>
            </a:r>
            <a:r>
              <a:rPr sz="1700" b="1" baseline="26758" dirty="0">
                <a:latin typeface="Times New Roman"/>
                <a:cs typeface="Times New Roman"/>
              </a:rPr>
              <a:t>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3159" y="2590800"/>
            <a:ext cx="3010223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latin typeface="Times New Roman"/>
                <a:cs typeface="Times New Roman"/>
              </a:rPr>
              <a:t>is periodic with period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N,</a:t>
            </a:r>
            <a:r>
              <a:rPr spc="-1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if 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6603" y="3022384"/>
            <a:ext cx="7301777" cy="28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35"/>
              </a:lnSpc>
              <a:spcBef>
                <a:spcPts val="111"/>
              </a:spcBef>
            </a:pPr>
            <a:r>
              <a:rPr sz="2700" baseline="8696" dirty="0">
                <a:latin typeface="Times New Roman"/>
                <a:cs typeface="Times New Roman"/>
              </a:rPr>
              <a:t>only</a:t>
            </a:r>
            <a:r>
              <a:rPr sz="2700" spc="-31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if,</a:t>
            </a:r>
            <a:r>
              <a:rPr sz="2700" spc="-24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there exists an</a:t>
            </a:r>
            <a:r>
              <a:rPr sz="2700" spc="-16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integer</a:t>
            </a:r>
            <a:r>
              <a:rPr sz="2700" spc="4" baseline="8696" dirty="0">
                <a:latin typeface="Times New Roman"/>
                <a:cs typeface="Times New Roman"/>
              </a:rPr>
              <a:t> </a:t>
            </a:r>
            <a:r>
              <a:rPr sz="2700" i="1" spc="-4" baseline="8696" dirty="0">
                <a:latin typeface="Times New Roman"/>
                <a:cs typeface="Times New Roman"/>
              </a:rPr>
              <a:t>m</a:t>
            </a:r>
            <a:r>
              <a:rPr sz="2700" baseline="8696" dirty="0">
                <a:latin typeface="Times New Roman"/>
                <a:cs typeface="Times New Roman"/>
              </a:rPr>
              <a:t>,</a:t>
            </a:r>
            <a:r>
              <a:rPr sz="2700" spc="-4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such</a:t>
            </a:r>
            <a:r>
              <a:rPr sz="2700" spc="-32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that</a:t>
            </a:r>
            <a:r>
              <a:rPr sz="2700" spc="-8" baseline="8696" dirty="0">
                <a:latin typeface="Times New Roman"/>
                <a:cs typeface="Times New Roman"/>
              </a:rPr>
              <a:t> </a:t>
            </a:r>
            <a:r>
              <a:rPr sz="2700" i="1" baseline="8696" dirty="0">
                <a:latin typeface="Times New Roman"/>
                <a:cs typeface="Times New Roman"/>
              </a:rPr>
              <a:t>mT</a:t>
            </a:r>
            <a:r>
              <a:rPr sz="1700" i="1" baseline="-8919" dirty="0">
                <a:latin typeface="Times New Roman"/>
                <a:cs typeface="Times New Roman"/>
              </a:rPr>
              <a:t>0</a:t>
            </a:r>
            <a:r>
              <a:rPr sz="1700" i="1" spc="157" baseline="-8919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is an</a:t>
            </a:r>
            <a:r>
              <a:rPr sz="2700" spc="-16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integer, where</a:t>
            </a:r>
            <a:r>
              <a:rPr sz="2700" spc="-43" baseline="8696" dirty="0">
                <a:latin typeface="Times New Roman"/>
                <a:cs typeface="Times New Roman"/>
              </a:rPr>
              <a:t> </a:t>
            </a:r>
            <a:r>
              <a:rPr sz="2700" spc="4" baseline="8696" dirty="0">
                <a:latin typeface="Times New Roman"/>
                <a:cs typeface="Times New Roman"/>
              </a:rPr>
              <a:t>T</a:t>
            </a:r>
            <a:r>
              <a:rPr sz="1700" spc="4" baseline="-8919" dirty="0">
                <a:latin typeface="Times New Roman"/>
                <a:cs typeface="Times New Roman"/>
              </a:rPr>
              <a:t>0</a:t>
            </a:r>
            <a:r>
              <a:rPr sz="2700" baseline="8696" dirty="0">
                <a:latin typeface="Times New Roman"/>
                <a:cs typeface="Times New Roman"/>
              </a:rPr>
              <a:t>=</a:t>
            </a:r>
            <a:r>
              <a:rPr sz="2700" spc="4" baseline="8696" dirty="0">
                <a:latin typeface="Times New Roman"/>
                <a:cs typeface="Times New Roman"/>
              </a:rPr>
              <a:t>2</a:t>
            </a:r>
            <a:r>
              <a:rPr sz="2700" baseline="8696" dirty="0">
                <a:latin typeface="Times New Roman"/>
                <a:cs typeface="Times New Roman"/>
              </a:rPr>
              <a:t>π/</a:t>
            </a:r>
            <a:r>
              <a:rPr sz="2700" spc="-28" baseline="8696" dirty="0">
                <a:latin typeface="Times New Roman"/>
                <a:cs typeface="Times New Roman"/>
              </a:rPr>
              <a:t> </a:t>
            </a:r>
            <a:r>
              <a:rPr sz="2700" baseline="8696" dirty="0">
                <a:latin typeface="Times New Roman"/>
                <a:cs typeface="Times New Roman"/>
              </a:rPr>
              <a:t>ω</a:t>
            </a:r>
            <a:r>
              <a:rPr sz="1700" spc="4" baseline="-8919" dirty="0">
                <a:latin typeface="Times New Roman"/>
                <a:cs typeface="Times New Roman"/>
              </a:rPr>
              <a:t>0</a:t>
            </a:r>
            <a:r>
              <a:rPr sz="2700" baseline="8696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0273" y="3429000"/>
            <a:ext cx="7312713" cy="525071"/>
            <a:chOff x="979545" y="2816550"/>
            <a:chExt cx="7312713" cy="525071"/>
          </a:xfrm>
        </p:grpSpPr>
        <p:sp>
          <p:nvSpPr>
            <p:cNvPr id="17" name="object 17"/>
            <p:cNvSpPr txBox="1"/>
            <p:nvPr/>
          </p:nvSpPr>
          <p:spPr>
            <a:xfrm>
              <a:off x="979545" y="2816550"/>
              <a:ext cx="3263237" cy="5250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2297"/>
                </a:lnSpc>
                <a:spcBef>
                  <a:spcPts val="115"/>
                </a:spcBef>
              </a:pPr>
              <a:r>
                <a:rPr sz="2700" baseline="10145" dirty="0">
                  <a:latin typeface="Times New Roman"/>
                  <a:cs typeface="Times New Roman"/>
                </a:rPr>
                <a:t>ª</a:t>
              </a:r>
              <a:r>
                <a:rPr sz="2700" spc="-1027" baseline="10145" dirty="0">
                  <a:latin typeface="Times New Roman"/>
                  <a:cs typeface="Times New Roman"/>
                </a:rPr>
                <a:t> </a:t>
              </a:r>
              <a:r>
                <a:rPr sz="2700" baseline="10145" dirty="0">
                  <a:latin typeface="Times New Roman"/>
                  <a:cs typeface="Times New Roman"/>
                </a:rPr>
                <a:t>In</a:t>
              </a:r>
              <a:r>
                <a:rPr sz="2700" spc="-14" baseline="10145" dirty="0">
                  <a:latin typeface="Times New Roman"/>
                  <a:cs typeface="Times New Roman"/>
                </a:rPr>
                <a:t> </a:t>
              </a:r>
              <a:r>
                <a:rPr sz="2700" baseline="10145" dirty="0">
                  <a:latin typeface="Times New Roman"/>
                  <a:cs typeface="Times New Roman"/>
                </a:rPr>
                <a:t>other</a:t>
              </a:r>
              <a:r>
                <a:rPr sz="2700" spc="-37" baseline="10145" dirty="0">
                  <a:latin typeface="Times New Roman"/>
                  <a:cs typeface="Times New Roman"/>
                </a:rPr>
                <a:t> </a:t>
              </a:r>
              <a:r>
                <a:rPr sz="2700" baseline="10145" dirty="0">
                  <a:latin typeface="Times New Roman"/>
                  <a:cs typeface="Times New Roman"/>
                </a:rPr>
                <a:t>words,</a:t>
              </a:r>
              <a:r>
                <a:rPr sz="2700" spc="-48" baseline="10145" dirty="0">
                  <a:latin typeface="Times New Roman"/>
                  <a:cs typeface="Times New Roman"/>
                </a:rPr>
                <a:t> </a:t>
              </a:r>
              <a:r>
                <a:rPr sz="2700" i="1" baseline="10145" dirty="0">
                  <a:latin typeface="Times New Roman"/>
                  <a:cs typeface="Times New Roman"/>
                </a:rPr>
                <a:t>ω</a:t>
              </a:r>
              <a:r>
                <a:rPr sz="1700" i="1" spc="8" baseline="-6837" dirty="0">
                  <a:latin typeface="Garamond"/>
                  <a:cs typeface="Garamond"/>
                </a:rPr>
                <a:t>0</a:t>
              </a:r>
              <a:r>
                <a:rPr sz="2700" i="1" baseline="10370" dirty="0">
                  <a:latin typeface="Garamond"/>
                  <a:cs typeface="Garamond"/>
                </a:rPr>
                <a:t>N</a:t>
              </a:r>
              <a:r>
                <a:rPr sz="2700" i="1" spc="-13" baseline="10370" dirty="0">
                  <a:latin typeface="Garamond"/>
                  <a:cs typeface="Garamond"/>
                </a:rPr>
                <a:t> </a:t>
              </a:r>
              <a:r>
                <a:rPr sz="2700" baseline="10370" dirty="0">
                  <a:latin typeface="Garamond"/>
                  <a:cs typeface="Garamond"/>
                </a:rPr>
                <a:t>=</a:t>
              </a:r>
              <a:r>
                <a:rPr sz="2700" spc="-7" baseline="10370" dirty="0">
                  <a:latin typeface="Garamond"/>
                  <a:cs typeface="Garamond"/>
                </a:rPr>
                <a:t> </a:t>
              </a:r>
              <a:r>
                <a:rPr sz="2700" baseline="10370" dirty="0">
                  <a:latin typeface="Garamond"/>
                  <a:cs typeface="Garamond"/>
                </a:rPr>
                <a:t>2</a:t>
              </a:r>
              <a:r>
                <a:rPr sz="2700" i="1" baseline="10145" dirty="0">
                  <a:latin typeface="Times New Roman"/>
                  <a:cs typeface="Times New Roman"/>
                </a:rPr>
                <a:t>π</a:t>
              </a:r>
              <a:r>
                <a:rPr sz="2700" i="1" baseline="10370" dirty="0">
                  <a:latin typeface="Garamond"/>
                  <a:cs typeface="Garamond"/>
                </a:rPr>
                <a:t>r</a:t>
              </a:r>
              <a:r>
                <a:rPr sz="2700" i="1" spc="-4" baseline="10370" dirty="0">
                  <a:latin typeface="Garamond"/>
                  <a:cs typeface="Garamond"/>
                </a:rPr>
                <a:t> </a:t>
              </a:r>
              <a:r>
                <a:rPr sz="2700" baseline="10370" dirty="0">
                  <a:latin typeface="Garamond"/>
                  <a:cs typeface="Garamond"/>
                </a:rPr>
                <a:t>must</a:t>
              </a:r>
              <a:endParaRPr dirty="0">
                <a:latin typeface="Garamond"/>
                <a:cs typeface="Garamond"/>
              </a:endParaRPr>
            </a:p>
            <a:p>
              <a:pPr marL="267854" marR="41385">
                <a:lnSpc>
                  <a:spcPts val="1871"/>
                </a:lnSpc>
              </a:pPr>
              <a:r>
                <a:rPr sz="2700" baseline="2962" dirty="0">
                  <a:latin typeface="Garamond"/>
                  <a:cs typeface="Garamond"/>
                </a:rPr>
                <a:t>must be</a:t>
              </a:r>
              <a:r>
                <a:rPr sz="2700" spc="-16" baseline="2962" dirty="0">
                  <a:latin typeface="Garamond"/>
                  <a:cs typeface="Garamond"/>
                </a:rPr>
                <a:t> </a:t>
              </a:r>
              <a:r>
                <a:rPr sz="2700" baseline="2962" dirty="0">
                  <a:latin typeface="Garamond"/>
                  <a:cs typeface="Garamond"/>
                </a:rPr>
                <a:t>rational</a:t>
              </a:r>
              <a:r>
                <a:rPr sz="2700" spc="-52" baseline="2962" dirty="0">
                  <a:latin typeface="Garamond"/>
                  <a:cs typeface="Garamond"/>
                </a:rPr>
                <a:t> </a:t>
              </a:r>
              <a:r>
                <a:rPr sz="2700" baseline="2962" dirty="0">
                  <a:latin typeface="Garamond"/>
                  <a:cs typeface="Garamond"/>
                </a:rPr>
                <a:t>number.</a:t>
              </a:r>
              <a:endParaRPr dirty="0">
                <a:latin typeface="Garamond"/>
                <a:cs typeface="Garamond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59775" y="2832781"/>
              <a:ext cx="271983" cy="2463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934"/>
                </a:lnSpc>
                <a:spcBef>
                  <a:spcPts val="96"/>
                </a:spcBef>
              </a:pPr>
              <a:r>
                <a:rPr sz="2700" baseline="2962" dirty="0">
                  <a:latin typeface="Garamond"/>
                  <a:cs typeface="Garamond"/>
                </a:rPr>
                <a:t>be</a:t>
              </a:r>
              <a:endParaRPr dirty="0">
                <a:latin typeface="Garamond"/>
                <a:cs typeface="Garamond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431905" y="2832781"/>
              <a:ext cx="780733" cy="2463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934"/>
                </a:lnSpc>
                <a:spcBef>
                  <a:spcPts val="96"/>
                </a:spcBef>
              </a:pPr>
              <a:r>
                <a:rPr sz="2700" baseline="2962" dirty="0">
                  <a:latin typeface="Garamond"/>
                  <a:cs typeface="Garamond"/>
                </a:rPr>
                <a:t>satisfied</a:t>
              </a:r>
              <a:endParaRPr dirty="0">
                <a:latin typeface="Garamond"/>
                <a:cs typeface="Garamond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213074" y="2832781"/>
              <a:ext cx="3079184" cy="2463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934"/>
                </a:lnSpc>
                <a:spcBef>
                  <a:spcPts val="96"/>
                </a:spcBef>
              </a:pPr>
              <a:r>
                <a:rPr sz="2700" baseline="2962" dirty="0">
                  <a:latin typeface="Garamond"/>
                  <a:cs typeface="Garamond"/>
                </a:rPr>
                <a:t>with</a:t>
              </a:r>
              <a:r>
                <a:rPr sz="2700" spc="-30" baseline="2962" dirty="0">
                  <a:latin typeface="Garamond"/>
                  <a:cs typeface="Garamond"/>
                </a:rPr>
                <a:t> </a:t>
              </a:r>
              <a:r>
                <a:rPr sz="2700" baseline="2962" dirty="0">
                  <a:latin typeface="Garamond"/>
                  <a:cs typeface="Garamond"/>
                </a:rPr>
                <a:t>two</a:t>
              </a:r>
              <a:r>
                <a:rPr sz="2700" spc="-26" baseline="2962" dirty="0">
                  <a:latin typeface="Garamond"/>
                  <a:cs typeface="Garamond"/>
                </a:rPr>
                <a:t> </a:t>
              </a:r>
              <a:r>
                <a:rPr sz="2700" baseline="2962" dirty="0">
                  <a:latin typeface="Garamond"/>
                  <a:cs typeface="Garamond"/>
                </a:rPr>
                <a:t>integers </a:t>
              </a:r>
              <a:r>
                <a:rPr sz="2700" i="1" baseline="2962" dirty="0">
                  <a:latin typeface="Garamond"/>
                  <a:cs typeface="Garamond"/>
                </a:rPr>
                <a:t>N</a:t>
              </a:r>
              <a:r>
                <a:rPr sz="2700" i="1" spc="-13" baseline="2962" dirty="0">
                  <a:latin typeface="Garamond"/>
                  <a:cs typeface="Garamond"/>
                </a:rPr>
                <a:t> </a:t>
              </a:r>
              <a:r>
                <a:rPr sz="2700" spc="4" baseline="2962" dirty="0">
                  <a:latin typeface="Garamond"/>
                  <a:cs typeface="Garamond"/>
                </a:rPr>
                <a:t>an</a:t>
              </a:r>
              <a:r>
                <a:rPr sz="2700" baseline="2962" dirty="0">
                  <a:latin typeface="Garamond"/>
                  <a:cs typeface="Garamond"/>
                </a:rPr>
                <a:t>d</a:t>
              </a:r>
              <a:r>
                <a:rPr sz="2700" spc="-25" baseline="2962" dirty="0">
                  <a:latin typeface="Garamond"/>
                  <a:cs typeface="Garamond"/>
                </a:rPr>
                <a:t> </a:t>
              </a:r>
              <a:r>
                <a:rPr sz="2700" i="1" baseline="2962" dirty="0">
                  <a:latin typeface="Garamond"/>
                  <a:cs typeface="Garamond"/>
                </a:rPr>
                <a:t>r</a:t>
              </a:r>
              <a:r>
                <a:rPr sz="2700" baseline="2962" dirty="0">
                  <a:latin typeface="Garamond"/>
                  <a:cs typeface="Garamond"/>
                </a:rPr>
                <a:t>,</a:t>
              </a:r>
              <a:r>
                <a:rPr sz="2700" spc="-4" baseline="2962" dirty="0">
                  <a:latin typeface="Garamond"/>
                  <a:cs typeface="Garamond"/>
                </a:rPr>
                <a:t> </a:t>
              </a:r>
              <a:r>
                <a:rPr sz="2700" baseline="2962" dirty="0">
                  <a:latin typeface="Garamond"/>
                  <a:cs typeface="Garamond"/>
                </a:rPr>
                <a:t>or</a:t>
              </a:r>
              <a:r>
                <a:rPr sz="2700" spc="-14" baseline="2962" dirty="0">
                  <a:latin typeface="Garamond"/>
                  <a:cs typeface="Garamond"/>
                </a:rPr>
                <a:t> </a:t>
              </a:r>
              <a:r>
                <a:rPr sz="2700" i="1" baseline="2962" dirty="0">
                  <a:latin typeface="Garamond"/>
                  <a:cs typeface="Garamond"/>
                </a:rPr>
                <a:t>N/r</a:t>
              </a:r>
              <a:endParaRPr>
                <a:latin typeface="Garamond"/>
                <a:cs typeface="Garamond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8605" y="4325194"/>
            <a:ext cx="7400015" cy="1667185"/>
            <a:chOff x="903568" y="3819215"/>
            <a:chExt cx="7400015" cy="1667185"/>
          </a:xfrm>
        </p:grpSpPr>
        <p:sp>
          <p:nvSpPr>
            <p:cNvPr id="10" name="object 10"/>
            <p:cNvSpPr txBox="1"/>
            <p:nvPr/>
          </p:nvSpPr>
          <p:spPr>
            <a:xfrm>
              <a:off x="3335712" y="4288016"/>
              <a:ext cx="365683" cy="2360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835"/>
                </a:lnSpc>
                <a:spcBef>
                  <a:spcPts val="92"/>
                </a:spcBef>
              </a:pPr>
              <a:r>
                <a:rPr sz="1700" i="1" dirty="0">
                  <a:latin typeface="Times New Roman"/>
                  <a:cs typeface="Times New Roman"/>
                </a:rPr>
                <a:t>j</a:t>
              </a:r>
              <a:r>
                <a:rPr sz="1700" i="1" spc="-300" dirty="0">
                  <a:latin typeface="Times New Roman"/>
                  <a:cs typeface="Times New Roman"/>
                </a:rPr>
                <a:t> </a:t>
              </a:r>
              <a:r>
                <a:rPr sz="1700" spc="93" dirty="0">
                  <a:latin typeface="Times New Roman"/>
                  <a:cs typeface="Times New Roman"/>
                </a:rPr>
                <a:t>7</a:t>
              </a:r>
              <a:r>
                <a:rPr sz="1700" i="1" dirty="0">
                  <a:latin typeface="Times New Roman"/>
                  <a:cs typeface="Times New Roman"/>
                </a:rPr>
                <a:t>n</a:t>
              </a:r>
              <a:endParaRPr sz="170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344022" y="4909333"/>
              <a:ext cx="635146" cy="24945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974"/>
                </a:lnSpc>
                <a:spcBef>
                  <a:spcPts val="99"/>
                </a:spcBef>
              </a:pPr>
              <a:r>
                <a:rPr sz="1700" i="1" spc="98" dirty="0">
                  <a:latin typeface="Times New Roman"/>
                  <a:cs typeface="Times New Roman"/>
                </a:rPr>
                <a:t>j</a:t>
              </a:r>
              <a:r>
                <a:rPr sz="1700" spc="4" dirty="0">
                  <a:latin typeface="Times New Roman"/>
                  <a:cs typeface="Times New Roman"/>
                </a:rPr>
                <a:t>3.</a:t>
              </a:r>
              <a:r>
                <a:rPr sz="1700" spc="-8" dirty="0">
                  <a:latin typeface="Times New Roman"/>
                  <a:cs typeface="Times New Roman"/>
                </a:rPr>
                <a:t>7</a:t>
              </a:r>
              <a:r>
                <a:rPr spc="-22" dirty="0">
                  <a:latin typeface="Cambria"/>
                  <a:cs typeface="Cambria"/>
                </a:rPr>
                <a:t>π</a:t>
              </a:r>
              <a:r>
                <a:rPr sz="1700" i="1" dirty="0">
                  <a:latin typeface="Times New Roman"/>
                  <a:cs typeface="Times New Roman"/>
                </a:rPr>
                <a:t>n</a:t>
              </a:r>
              <a:endParaRPr sz="1700">
                <a:latin typeface="Times New Roman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03568" y="3819215"/>
              <a:ext cx="7400015" cy="1667185"/>
              <a:chOff x="903568" y="3802971"/>
              <a:chExt cx="7400015" cy="1667185"/>
            </a:xfrm>
          </p:grpSpPr>
          <p:sp>
            <p:nvSpPr>
              <p:cNvPr id="13" name="object 13"/>
              <p:cNvSpPr txBox="1"/>
              <p:nvPr/>
            </p:nvSpPr>
            <p:spPr>
              <a:xfrm>
                <a:off x="903568" y="4040531"/>
                <a:ext cx="3103868" cy="24748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1929"/>
                  </a:lnSpc>
                  <a:spcBef>
                    <a:spcPts val="96"/>
                  </a:spcBef>
                </a:pPr>
                <a:r>
                  <a:rPr dirty="0">
                    <a:latin typeface="Times New Roman"/>
                    <a:cs typeface="Times New Roman"/>
                  </a:rPr>
                  <a:t>ª</a:t>
                </a:r>
                <a:r>
                  <a:rPr spc="-1027" dirty="0">
                    <a:latin typeface="Times New Roman"/>
                    <a:cs typeface="Times New Roman"/>
                  </a:rPr>
                  <a:t> </a:t>
                </a:r>
                <a:r>
                  <a:rPr dirty="0">
                    <a:latin typeface="Times New Roman"/>
                    <a:cs typeface="Times New Roman"/>
                  </a:rPr>
                  <a:t>Are</a:t>
                </a:r>
                <a:r>
                  <a:rPr spc="-26" dirty="0">
                    <a:latin typeface="Times New Roman"/>
                    <a:cs typeface="Times New Roman"/>
                  </a:rPr>
                  <a:t> </a:t>
                </a:r>
                <a:r>
                  <a:rPr dirty="0">
                    <a:latin typeface="Times New Roman"/>
                    <a:cs typeface="Times New Roman"/>
                  </a:rPr>
                  <a:t>these sequences</a:t>
                </a:r>
                <a:r>
                  <a:rPr spc="-72" dirty="0">
                    <a:latin typeface="Times New Roman"/>
                    <a:cs typeface="Times New Roman"/>
                  </a:rPr>
                  <a:t> </a:t>
                </a:r>
                <a:r>
                  <a:rPr dirty="0">
                    <a:latin typeface="Times New Roman"/>
                    <a:cs typeface="Times New Roman"/>
                  </a:rPr>
                  <a:t>periodic?</a:t>
                </a: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5677834" y="3802971"/>
                <a:ext cx="2625749" cy="8512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 marR="50284">
                  <a:lnSpc>
                    <a:spcPts val="2822"/>
                  </a:lnSpc>
                  <a:spcBef>
                    <a:spcPts val="141"/>
                  </a:spcBef>
                </a:pPr>
                <a:r>
                  <a:rPr sz="2500" dirty="0">
                    <a:latin typeface="Times New Roman"/>
                    <a:cs typeface="Times New Roman"/>
                  </a:rPr>
                  <a:t>3</a:t>
                </a:r>
                <a:r>
                  <a:rPr sz="2500" spc="-426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cos</a:t>
                </a:r>
                <a:r>
                  <a:rPr sz="2500" spc="-31" dirty="0">
                    <a:latin typeface="Times New Roman"/>
                    <a:cs typeface="Times New Roman"/>
                  </a:rPr>
                  <a:t>(</a:t>
                </a:r>
                <a:r>
                  <a:rPr sz="2500" dirty="0">
                    <a:latin typeface="Times New Roman"/>
                    <a:cs typeface="Times New Roman"/>
                  </a:rPr>
                  <a:t>5</a:t>
                </a:r>
                <a:r>
                  <a:rPr sz="2500" i="1" dirty="0">
                    <a:latin typeface="Times New Roman"/>
                    <a:cs typeface="Times New Roman"/>
                  </a:rPr>
                  <a:t>n</a:t>
                </a:r>
                <a:r>
                  <a:rPr sz="2500" i="1" spc="-179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Cambria"/>
                    <a:cs typeface="Cambria"/>
                  </a:rPr>
                  <a:t>+</a:t>
                </a:r>
                <a:r>
                  <a:rPr sz="2500" spc="-224" dirty="0">
                    <a:latin typeface="Cambria"/>
                    <a:cs typeface="Cambria"/>
                  </a:rPr>
                  <a:t> </a:t>
                </a:r>
                <a:r>
                  <a:rPr sz="2600" dirty="0">
                    <a:latin typeface="Cambria"/>
                    <a:cs typeface="Cambria"/>
                  </a:rPr>
                  <a:t>π</a:t>
                </a:r>
                <a:r>
                  <a:rPr sz="2600" spc="-57" dirty="0">
                    <a:latin typeface="Cambria"/>
                    <a:cs typeface="Cambria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/</a:t>
                </a:r>
                <a:r>
                  <a:rPr sz="2500" spc="-183" dirty="0">
                    <a:latin typeface="Times New Roman"/>
                    <a:cs typeface="Times New Roman"/>
                  </a:rPr>
                  <a:t> </a:t>
                </a:r>
                <a:r>
                  <a:rPr sz="2500" spc="-4" dirty="0">
                    <a:latin typeface="Times New Roman"/>
                    <a:cs typeface="Times New Roman"/>
                  </a:rPr>
                  <a:t>2</a:t>
                </a:r>
                <a:r>
                  <a:rPr sz="2500" dirty="0">
                    <a:latin typeface="Times New Roman"/>
                    <a:cs typeface="Times New Roman"/>
                  </a:rPr>
                  <a:t>)</a:t>
                </a:r>
              </a:p>
              <a:p>
                <a:pPr marL="23044">
                  <a:lnSpc>
                    <a:spcPts val="3047"/>
                  </a:lnSpc>
                  <a:spcBef>
                    <a:spcPts val="2112"/>
                  </a:spcBef>
                </a:pPr>
                <a:r>
                  <a:rPr sz="3700" baseline="-1054" dirty="0">
                    <a:latin typeface="Times New Roman"/>
                    <a:cs typeface="Times New Roman"/>
                  </a:rPr>
                  <a:t>5</a:t>
                </a:r>
                <a:r>
                  <a:rPr sz="3700" spc="-426" baseline="-1054" dirty="0">
                    <a:latin typeface="Times New Roman"/>
                    <a:cs typeface="Times New Roman"/>
                  </a:rPr>
                  <a:t> </a:t>
                </a:r>
                <a:r>
                  <a:rPr sz="3700" baseline="-1054" dirty="0">
                    <a:latin typeface="Times New Roman"/>
                    <a:cs typeface="Times New Roman"/>
                  </a:rPr>
                  <a:t>sin</a:t>
                </a:r>
                <a:r>
                  <a:rPr sz="3700" spc="-4" baseline="-1054" dirty="0">
                    <a:latin typeface="Times New Roman"/>
                    <a:cs typeface="Times New Roman"/>
                  </a:rPr>
                  <a:t>(</a:t>
                </a:r>
                <a:r>
                  <a:rPr sz="3700" spc="-191" baseline="-1054" dirty="0">
                    <a:latin typeface="Times New Roman"/>
                    <a:cs typeface="Times New Roman"/>
                  </a:rPr>
                  <a:t>3</a:t>
                </a:r>
                <a:r>
                  <a:rPr sz="2600" spc="-39" dirty="0">
                    <a:latin typeface="Cambria"/>
                    <a:cs typeface="Cambria"/>
                  </a:rPr>
                  <a:t>π</a:t>
                </a:r>
                <a:r>
                  <a:rPr sz="3700" i="1" baseline="-1054" dirty="0">
                    <a:latin typeface="Times New Roman"/>
                    <a:cs typeface="Times New Roman"/>
                  </a:rPr>
                  <a:t>n</a:t>
                </a:r>
                <a:r>
                  <a:rPr sz="3700" i="1" spc="-155" baseline="-1054" dirty="0">
                    <a:latin typeface="Times New Roman"/>
                    <a:cs typeface="Times New Roman"/>
                  </a:rPr>
                  <a:t> </a:t>
                </a:r>
                <a:r>
                  <a:rPr sz="3700" baseline="-1033" dirty="0">
                    <a:latin typeface="Cambria"/>
                    <a:cs typeface="Cambria"/>
                  </a:rPr>
                  <a:t>+</a:t>
                </a:r>
                <a:r>
                  <a:rPr sz="3700" spc="-224" baseline="-1033" dirty="0">
                    <a:latin typeface="Cambria"/>
                    <a:cs typeface="Cambria"/>
                  </a:rPr>
                  <a:t> </a:t>
                </a:r>
                <a:r>
                  <a:rPr sz="2600" dirty="0">
                    <a:latin typeface="Cambria"/>
                    <a:cs typeface="Cambria"/>
                  </a:rPr>
                  <a:t>π</a:t>
                </a:r>
                <a:r>
                  <a:rPr sz="2600" spc="-57" dirty="0">
                    <a:latin typeface="Cambria"/>
                    <a:cs typeface="Cambria"/>
                  </a:rPr>
                  <a:t> </a:t>
                </a:r>
                <a:r>
                  <a:rPr sz="3700" baseline="-1054" dirty="0">
                    <a:latin typeface="Times New Roman"/>
                    <a:cs typeface="Times New Roman"/>
                  </a:rPr>
                  <a:t>/</a:t>
                </a:r>
                <a:r>
                  <a:rPr sz="3700" spc="-183" baseline="-1054" dirty="0">
                    <a:latin typeface="Times New Roman"/>
                    <a:cs typeface="Times New Roman"/>
                  </a:rPr>
                  <a:t> </a:t>
                </a:r>
                <a:r>
                  <a:rPr sz="3700" spc="-4" baseline="-1054" dirty="0">
                    <a:latin typeface="Times New Roman"/>
                    <a:cs typeface="Times New Roman"/>
                  </a:rPr>
                  <a:t>2</a:t>
                </a:r>
                <a:r>
                  <a:rPr sz="3700" baseline="-1054" dirty="0">
                    <a:latin typeface="Times New Roman"/>
                    <a:cs typeface="Times New Roman"/>
                  </a:rPr>
                  <a:t>)</a:t>
                </a:r>
                <a:endParaRPr sz="25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853492" y="3817448"/>
                <a:ext cx="826026" cy="33754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2679"/>
                  </a:lnSpc>
                  <a:spcBef>
                    <a:spcPts val="134"/>
                  </a:spcBef>
                </a:pPr>
                <a:r>
                  <a:rPr sz="2500" i="1" spc="-93" dirty="0">
                    <a:latin typeface="Times New Roman"/>
                    <a:cs typeface="Times New Roman"/>
                  </a:rPr>
                  <a:t>x</a:t>
                </a:r>
                <a:r>
                  <a:rPr sz="2500" spc="62" dirty="0">
                    <a:latin typeface="Times New Roman"/>
                    <a:cs typeface="Times New Roman"/>
                  </a:rPr>
                  <a:t>[</a:t>
                </a:r>
                <a:r>
                  <a:rPr sz="2500" i="1" spc="39" dirty="0">
                    <a:latin typeface="Times New Roman"/>
                    <a:cs typeface="Times New Roman"/>
                  </a:rPr>
                  <a:t>n</a:t>
                </a:r>
                <a:r>
                  <a:rPr sz="2500" dirty="0">
                    <a:latin typeface="Times New Roman"/>
                    <a:cs typeface="Times New Roman"/>
                  </a:rPr>
                  <a:t>]</a:t>
                </a:r>
                <a:r>
                  <a:rPr sz="2500" spc="-120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Cambria"/>
                    <a:cs typeface="Cambria"/>
                  </a:rPr>
                  <a:t>=</a:t>
                </a: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2428226" y="4360449"/>
                <a:ext cx="913148" cy="2937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2315"/>
                  </a:lnSpc>
                  <a:spcBef>
                    <a:spcPts val="116"/>
                  </a:spcBef>
                </a:pPr>
                <a:r>
                  <a:rPr sz="2100" i="1" spc="-39" dirty="0">
                    <a:latin typeface="Times New Roman"/>
                    <a:cs typeface="Times New Roman"/>
                  </a:rPr>
                  <a:t>y</a:t>
                </a:r>
                <a:r>
                  <a:rPr sz="2100" spc="62" dirty="0">
                    <a:latin typeface="Times New Roman"/>
                    <a:cs typeface="Times New Roman"/>
                  </a:rPr>
                  <a:t>[</a:t>
                </a:r>
                <a:r>
                  <a:rPr sz="2100" i="1" spc="45" dirty="0">
                    <a:latin typeface="Times New Roman"/>
                    <a:cs typeface="Times New Roman"/>
                  </a:rPr>
                  <a:t>n</a:t>
                </a:r>
                <a:r>
                  <a:rPr sz="2100" dirty="0">
                    <a:latin typeface="Times New Roman"/>
                    <a:cs typeface="Times New Roman"/>
                  </a:rPr>
                  <a:t>]</a:t>
                </a:r>
                <a:r>
                  <a:rPr sz="2100" spc="-51" dirty="0">
                    <a:latin typeface="Times New Roman"/>
                    <a:cs typeface="Times New Roman"/>
                  </a:rPr>
                  <a:t> </a:t>
                </a:r>
                <a:r>
                  <a:rPr sz="2100" dirty="0">
                    <a:latin typeface="Cambria"/>
                    <a:cs typeface="Cambria"/>
                  </a:rPr>
                  <a:t>=</a:t>
                </a:r>
                <a:r>
                  <a:rPr sz="2100" spc="53" dirty="0">
                    <a:latin typeface="Cambria"/>
                    <a:cs typeface="Cambria"/>
                  </a:rPr>
                  <a:t> </a:t>
                </a:r>
                <a:r>
                  <a:rPr sz="2100" i="1" dirty="0">
                    <a:latin typeface="Times New Roman"/>
                    <a:cs typeface="Times New Roman"/>
                  </a:rPr>
                  <a:t>e</a:t>
                </a:r>
                <a:endParaRPr sz="210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865269" y="4460889"/>
                <a:ext cx="826026" cy="33754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2679"/>
                  </a:lnSpc>
                  <a:spcBef>
                    <a:spcPts val="134"/>
                  </a:spcBef>
                </a:pPr>
                <a:r>
                  <a:rPr sz="2500" i="1" spc="-93" dirty="0">
                    <a:latin typeface="Times New Roman"/>
                    <a:cs typeface="Times New Roman"/>
                  </a:rPr>
                  <a:t>x</a:t>
                </a:r>
                <a:r>
                  <a:rPr sz="2500" spc="62" dirty="0">
                    <a:latin typeface="Times New Roman"/>
                    <a:cs typeface="Times New Roman"/>
                  </a:rPr>
                  <a:t>[</a:t>
                </a:r>
                <a:r>
                  <a:rPr sz="2500" i="1" spc="39" dirty="0">
                    <a:latin typeface="Times New Roman"/>
                    <a:cs typeface="Times New Roman"/>
                  </a:rPr>
                  <a:t>n</a:t>
                </a:r>
                <a:r>
                  <a:rPr sz="2500" dirty="0">
                    <a:latin typeface="Times New Roman"/>
                    <a:cs typeface="Times New Roman"/>
                  </a:rPr>
                  <a:t>]</a:t>
                </a:r>
                <a:r>
                  <a:rPr sz="2500" spc="-120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Cambria"/>
                    <a:cs typeface="Cambria"/>
                  </a:rPr>
                  <a:t>=</a:t>
                </a:r>
                <a:endParaRPr sz="2500">
                  <a:latin typeface="Cambria"/>
                  <a:cs typeface="Cambria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2435846" y="4995150"/>
                <a:ext cx="913148" cy="2937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2315"/>
                  </a:lnSpc>
                  <a:spcBef>
                    <a:spcPts val="116"/>
                  </a:spcBef>
                </a:pPr>
                <a:r>
                  <a:rPr sz="2100" i="1" spc="-39" dirty="0">
                    <a:latin typeface="Times New Roman"/>
                    <a:cs typeface="Times New Roman"/>
                  </a:rPr>
                  <a:t>y</a:t>
                </a:r>
                <a:r>
                  <a:rPr sz="2100" spc="62" dirty="0">
                    <a:latin typeface="Times New Roman"/>
                    <a:cs typeface="Times New Roman"/>
                  </a:rPr>
                  <a:t>[</a:t>
                </a:r>
                <a:r>
                  <a:rPr sz="2100" i="1" spc="39" dirty="0">
                    <a:latin typeface="Times New Roman"/>
                    <a:cs typeface="Times New Roman"/>
                  </a:rPr>
                  <a:t>n</a:t>
                </a:r>
                <a:r>
                  <a:rPr sz="2100" dirty="0">
                    <a:latin typeface="Times New Roman"/>
                    <a:cs typeface="Times New Roman"/>
                  </a:rPr>
                  <a:t>]</a:t>
                </a:r>
                <a:r>
                  <a:rPr sz="2100" spc="-47" dirty="0">
                    <a:latin typeface="Times New Roman"/>
                    <a:cs typeface="Times New Roman"/>
                  </a:rPr>
                  <a:t> </a:t>
                </a:r>
                <a:r>
                  <a:rPr sz="2100" dirty="0">
                    <a:latin typeface="Cambria"/>
                    <a:cs typeface="Cambria"/>
                  </a:rPr>
                  <a:t>=</a:t>
                </a:r>
                <a:r>
                  <a:rPr sz="2100" spc="53" dirty="0">
                    <a:latin typeface="Cambria"/>
                    <a:cs typeface="Cambria"/>
                  </a:rPr>
                  <a:t> </a:t>
                </a:r>
                <a:r>
                  <a:rPr sz="2100" i="1" dirty="0">
                    <a:latin typeface="Times New Roman"/>
                    <a:cs typeface="Times New Roman"/>
                  </a:rPr>
                  <a:t>e</a:t>
                </a:r>
                <a:endParaRPr sz="2100">
                  <a:latin typeface="Times New Roman"/>
                  <a:cs typeface="Times New Roman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814668" y="5117900"/>
                <a:ext cx="3201565" cy="35225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1397">
                  <a:lnSpc>
                    <a:spcPts val="2822"/>
                  </a:lnSpc>
                  <a:spcBef>
                    <a:spcPts val="141"/>
                  </a:spcBef>
                </a:pPr>
                <a:r>
                  <a:rPr sz="2500" i="1" spc="-98" dirty="0">
                    <a:latin typeface="Times New Roman"/>
                    <a:cs typeface="Times New Roman"/>
                  </a:rPr>
                  <a:t>x</a:t>
                </a:r>
                <a:r>
                  <a:rPr sz="2500" spc="57" dirty="0">
                    <a:latin typeface="Times New Roman"/>
                    <a:cs typeface="Times New Roman"/>
                  </a:rPr>
                  <a:t>[</a:t>
                </a:r>
                <a:r>
                  <a:rPr sz="2500" i="1" spc="39" dirty="0">
                    <a:latin typeface="Times New Roman"/>
                    <a:cs typeface="Times New Roman"/>
                  </a:rPr>
                  <a:t>n</a:t>
                </a:r>
                <a:r>
                  <a:rPr sz="2500" dirty="0">
                    <a:latin typeface="Times New Roman"/>
                    <a:cs typeface="Times New Roman"/>
                  </a:rPr>
                  <a:t>]</a:t>
                </a:r>
                <a:r>
                  <a:rPr sz="2500" spc="-120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Cambria"/>
                    <a:cs typeface="Cambria"/>
                  </a:rPr>
                  <a:t>=</a:t>
                </a:r>
                <a:r>
                  <a:rPr sz="2500" spc="-13" dirty="0">
                    <a:latin typeface="Cambria"/>
                    <a:cs typeface="Cambria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5</a:t>
                </a:r>
                <a:r>
                  <a:rPr sz="2500" spc="-426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sin( </a:t>
                </a:r>
                <a:r>
                  <a:rPr sz="2500" spc="437" dirty="0">
                    <a:latin typeface="Times New Roman"/>
                    <a:cs typeface="Times New Roman"/>
                  </a:rPr>
                  <a:t> </a:t>
                </a:r>
                <a:r>
                  <a:rPr sz="2500" spc="-130" dirty="0">
                    <a:latin typeface="Times New Roman"/>
                    <a:cs typeface="Times New Roman"/>
                  </a:rPr>
                  <a:t>3</a:t>
                </a:r>
                <a:r>
                  <a:rPr sz="2600" spc="-46" dirty="0">
                    <a:latin typeface="Cambria"/>
                    <a:cs typeface="Cambria"/>
                  </a:rPr>
                  <a:t>π</a:t>
                </a:r>
                <a:r>
                  <a:rPr sz="2500" i="1" dirty="0">
                    <a:latin typeface="Times New Roman"/>
                    <a:cs typeface="Times New Roman"/>
                  </a:rPr>
                  <a:t>n</a:t>
                </a:r>
                <a:r>
                  <a:rPr sz="2500" i="1" spc="-126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Cambria"/>
                    <a:cs typeface="Cambria"/>
                  </a:rPr>
                  <a:t>+</a:t>
                </a:r>
                <a:r>
                  <a:rPr sz="2500" spc="-224" dirty="0">
                    <a:latin typeface="Cambria"/>
                    <a:cs typeface="Cambria"/>
                  </a:rPr>
                  <a:t> </a:t>
                </a:r>
                <a:r>
                  <a:rPr sz="2600" dirty="0">
                    <a:latin typeface="Cambria"/>
                    <a:cs typeface="Cambria"/>
                  </a:rPr>
                  <a:t>π</a:t>
                </a:r>
                <a:r>
                  <a:rPr sz="2600" spc="-57" dirty="0">
                    <a:latin typeface="Cambria"/>
                    <a:cs typeface="Cambria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/</a:t>
                </a:r>
                <a:r>
                  <a:rPr sz="2500" spc="-181" dirty="0">
                    <a:latin typeface="Times New Roman"/>
                    <a:cs typeface="Times New Roman"/>
                  </a:rPr>
                  <a:t> </a:t>
                </a:r>
                <a:r>
                  <a:rPr sz="2500" dirty="0">
                    <a:latin typeface="Times New Roman"/>
                    <a:cs typeface="Times New Roman"/>
                  </a:rPr>
                  <a:t>2)</a:t>
                </a:r>
              </a:p>
            </p:txBody>
          </p:sp>
        </p:grpSp>
      </p:grp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0134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0572" y="1578685"/>
            <a:ext cx="5877791" cy="4710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5455" y="510754"/>
            <a:ext cx="3527800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Periodicity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11" y="1550013"/>
            <a:ext cx="2233758" cy="1258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655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Try this:</a:t>
            </a:r>
            <a:endParaRPr sz="2200">
              <a:latin typeface="Times New Roman"/>
              <a:cs typeface="Times New Roman"/>
            </a:endParaRPr>
          </a:p>
          <a:p>
            <a:pPr marL="421688" marR="35655">
              <a:lnSpc>
                <a:spcPct val="95825"/>
              </a:lnSpc>
              <a:spcBef>
                <a:spcPts val="319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n=0:1:1000;</a:t>
            </a:r>
            <a:endParaRPr>
              <a:latin typeface="Garamond"/>
              <a:cs typeface="Garamond"/>
            </a:endParaRPr>
          </a:p>
          <a:p>
            <a:pPr marL="421688">
              <a:lnSpc>
                <a:spcPct val="95825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x=sin(2*0.01*n);</a:t>
            </a:r>
            <a:endParaRPr>
              <a:latin typeface="Garamond"/>
              <a:cs typeface="Garamond"/>
            </a:endParaRPr>
          </a:p>
          <a:p>
            <a:pPr marL="421688" marR="35655">
              <a:lnSpc>
                <a:spcPct val="95825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plot(n,x)</a:t>
            </a:r>
            <a:endParaRPr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77752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6526" y="508304"/>
            <a:ext cx="8200681" cy="831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54" algn="ctr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Properties</a:t>
            </a:r>
            <a:endParaRPr sz="3000" dirty="0">
              <a:latin typeface="Copperplate Gothic Bold"/>
              <a:cs typeface="Copperplate Gothic Bold"/>
            </a:endParaRPr>
          </a:p>
          <a:p>
            <a:pPr marR="763" algn="ctr">
              <a:lnSpc>
                <a:spcPct val="92732"/>
              </a:lnSpc>
            </a:pPr>
            <a:r>
              <a:rPr sz="3000" spc="4" dirty="0">
                <a:latin typeface="Copperplate Gothic Bold"/>
                <a:cs typeface="Copperplate Gothic Bold"/>
              </a:rPr>
              <a:t>o</a:t>
            </a:r>
            <a:r>
              <a:rPr sz="3000" dirty="0">
                <a:latin typeface="Copperplate Gothic Bold"/>
                <a:cs typeface="Copperplate Gothic Bold"/>
              </a:rPr>
              <a:t>f</a:t>
            </a:r>
            <a:r>
              <a:rPr sz="3000" spc="-230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Discret</a:t>
            </a:r>
            <a:r>
              <a:rPr sz="3000" dirty="0">
                <a:latin typeface="Copperplate Gothic Bold"/>
                <a:cs typeface="Copperplate Gothic Bold"/>
              </a:rPr>
              <a:t>e</a:t>
            </a:r>
            <a:r>
              <a:rPr sz="3000" spc="1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Signals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7502" y="2215729"/>
            <a:ext cx="3620926" cy="298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42"/>
              </a:lnSpc>
              <a:spcBef>
                <a:spcPts val="117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- Consider</a:t>
            </a:r>
            <a:r>
              <a:rPr sz="2200" spc="5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]=</a:t>
            </a:r>
            <a:r>
              <a:rPr sz="2200" spc="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20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j</a:t>
            </a:r>
            <a:r>
              <a:rPr sz="2200" i="1" spc="-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1100" i="1" spc="4" baseline="28987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200" i="1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200" i="1" spc="35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]=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1324" y="2215729"/>
            <a:ext cx="509909" cy="298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42"/>
              </a:lnSpc>
              <a:spcBef>
                <a:spcPts val="117"/>
              </a:spcBef>
            </a:pPr>
            <a:r>
              <a:rPr sz="2200" spc="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20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j</a:t>
            </a:r>
            <a:r>
              <a:rPr sz="2200" i="1" spc="-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1100" i="1" spc="4" baseline="28987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200" i="1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526" y="2222438"/>
            <a:ext cx="122655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u="heavy" dirty="0">
                <a:solidFill>
                  <a:srgbClr val="800000"/>
                </a:solidFill>
                <a:latin typeface="Times New Roman"/>
                <a:cs typeface="Times New Roman"/>
              </a:rPr>
              <a:t>Property 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4470" y="2222438"/>
            <a:ext cx="2050899" cy="341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70"/>
              </a:lnSpc>
              <a:spcBef>
                <a:spcPts val="133"/>
              </a:spcBef>
            </a:pP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with</a:t>
            </a:r>
            <a:r>
              <a:rPr sz="3200" spc="53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3200" spc="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&lt;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200" i="1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&lt;π 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7343" y="2544495"/>
            <a:ext cx="5666442" cy="72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70"/>
              </a:lnSpc>
              <a:spcBef>
                <a:spcPts val="133"/>
              </a:spcBef>
            </a:pP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2π</a:t>
            </a:r>
            <a:r>
              <a:rPr sz="3200" i="1" spc="-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≤ 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200" i="1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≤ 2π</a:t>
            </a:r>
            <a:r>
              <a:rPr sz="3200" spc="-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3200" i="1" spc="-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+1),</a:t>
            </a:r>
            <a:r>
              <a:rPr sz="3200" spc="-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where</a:t>
            </a:r>
            <a:r>
              <a:rPr sz="3200" spc="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i="1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k </a:t>
            </a:r>
            <a:r>
              <a:rPr sz="320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is any positive integer.</a:t>
            </a:r>
            <a:endParaRPr sz="2200" dirty="0">
              <a:latin typeface="Times New Roman"/>
              <a:cs typeface="Times New Roman"/>
            </a:endParaRPr>
          </a:p>
          <a:p>
            <a:pPr marL="1139698" marR="48621">
              <a:lnSpc>
                <a:spcPts val="2290"/>
              </a:lnSpc>
              <a:spcBef>
                <a:spcPts val="100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If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ω</a:t>
            </a:r>
            <a:r>
              <a:rPr sz="2200" b="1" i="1" spc="4" baseline="-21740" dirty="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=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ω</a:t>
            </a:r>
            <a:r>
              <a:rPr sz="2200" b="1" i="1" spc="4" baseline="-21740" dirty="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sz="2200" b="1" dirty="0">
                <a:solidFill>
                  <a:srgbClr val="800000"/>
                </a:solidFill>
                <a:latin typeface="Times New Roman"/>
                <a:cs typeface="Times New Roman"/>
              </a:rPr>
              <a:t>+ 2π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,  then 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 =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9072" y="3704304"/>
            <a:ext cx="457127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Thus,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 and </a:t>
            </a:r>
            <a:r>
              <a:rPr sz="22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] are </a:t>
            </a:r>
            <a:r>
              <a:rPr sz="2200" i="1" dirty="0">
                <a:solidFill>
                  <a:srgbClr val="FE3200"/>
                </a:solidFill>
                <a:latin typeface="Times New Roman"/>
                <a:cs typeface="Times New Roman"/>
              </a:rPr>
              <a:t>indistinguishable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526" y="4477510"/>
            <a:ext cx="124115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What does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104" y="4477510"/>
            <a:ext cx="125641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this mean?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253" y="5250716"/>
            <a:ext cx="746567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Two periodic discrete exponential s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quences are indistinguishable,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8595" y="5250716"/>
            <a:ext cx="23369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253" y="5572773"/>
            <a:ext cx="613779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their angular frequencies are 2π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k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apart from each other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9294" y="5572773"/>
            <a:ext cx="3411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!!!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1452107" y="2326789"/>
            <a:ext cx="6931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8738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14251" y="726141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251" y="685800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1066800"/>
                <a:ext cx="5943600" cy="172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latin typeface="Cambria Math"/>
                  </a:rPr>
                  <a:t>1. Check the following signal is periodic or not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0.02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0.02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So it is rational hence the given signal is periodic.</a:t>
                </a:r>
              </a:p>
              <a:p>
                <a:r>
                  <a:rPr lang="en-US" dirty="0">
                    <a:ea typeface="Cambria Math"/>
                  </a:rPr>
                  <a:t>N= 100 is the fundamental period</a:t>
                </a:r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66800"/>
                <a:ext cx="5943600" cy="1726306"/>
              </a:xfrm>
              <a:prstGeom prst="rect">
                <a:avLst/>
              </a:prstGeom>
              <a:blipFill rotWithShape="1">
                <a:blip r:embed="rId3"/>
                <a:stretch>
                  <a:fillRect l="-923" t="-2120" b="-4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799" y="3844122"/>
                <a:ext cx="5791201" cy="172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/>
                  </a:rPr>
                  <a:t>2</a:t>
                </a:r>
                <a:r>
                  <a:rPr lang="en-US" b="0" i="1" dirty="0">
                    <a:latin typeface="Cambria Math"/>
                  </a:rPr>
                  <a:t>. Check the following signal is periodic or not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So it is irrational hence the given signal is not periodic.</a:t>
                </a:r>
              </a:p>
              <a:p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844122"/>
                <a:ext cx="5791201" cy="1726306"/>
              </a:xfrm>
              <a:prstGeom prst="rect">
                <a:avLst/>
              </a:prstGeom>
              <a:blipFill rotWithShape="1">
                <a:blip r:embed="rId4"/>
                <a:stretch>
                  <a:fillRect l="-841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792162"/>
          </a:xfrm>
        </p:spPr>
        <p:txBody>
          <a:bodyPr>
            <a:normAutofit/>
          </a:bodyPr>
          <a:lstStyle/>
          <a:p>
            <a:pPr lvl="0" algn="l"/>
            <a:r>
              <a:rPr lang="en-US" u="sng" dirty="0">
                <a:solidFill>
                  <a:srgbClr val="C00000"/>
                </a:solidFill>
              </a:rPr>
              <a:t>Some Practical Signals: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Audio Signals</a:t>
            </a:r>
          </a:p>
          <a:p>
            <a:pPr lvl="1"/>
            <a:r>
              <a:rPr lang="en-US" sz="2800" dirty="0"/>
              <a:t>Video Signals</a:t>
            </a:r>
          </a:p>
          <a:p>
            <a:pPr lvl="1"/>
            <a:r>
              <a:rPr lang="en-US" sz="2800" dirty="0"/>
              <a:t>Seismic Signals</a:t>
            </a:r>
          </a:p>
          <a:p>
            <a:pPr lvl="1"/>
            <a:r>
              <a:rPr lang="en-US" sz="2800" dirty="0"/>
              <a:t>Biomedical Signals</a:t>
            </a:r>
          </a:p>
          <a:p>
            <a:pPr lvl="1"/>
            <a:r>
              <a:rPr lang="en-US" sz="2800" dirty="0"/>
              <a:t>Time Series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304800"/>
                <a:ext cx="8229600" cy="212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/>
                  </a:rPr>
                  <a:t>3</a:t>
                </a:r>
                <a:r>
                  <a:rPr lang="en-US" b="0" i="1" dirty="0">
                    <a:latin typeface="Cambria Math"/>
                  </a:rPr>
                  <a:t>. Check the following signal is periodic or not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ea typeface="Cambria Math"/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=5,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So it is a ratio of two integer.  hence the given signal is periodic. The fundamental period is the LCM of  3 and 5 which is N=15</a:t>
                </a:r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229600" cy="2126608"/>
              </a:xfrm>
              <a:prstGeom prst="rect">
                <a:avLst/>
              </a:prstGeom>
              <a:blipFill rotWithShape="1">
                <a:blip r:embed="rId2"/>
                <a:stretch>
                  <a:fillRect l="-593" t="-1719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438400"/>
                <a:ext cx="8229600" cy="4332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/>
                  </a:rPr>
                  <a:t>4</a:t>
                </a:r>
                <a:r>
                  <a:rPr lang="en-US" b="0" i="1" dirty="0">
                    <a:latin typeface="Cambria Math"/>
                  </a:rPr>
                  <a:t>. Check the following signal is periodic or not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endParaRPr lang="en-US" b="0" i="1" dirty="0">
                  <a:latin typeface="Cambria Math"/>
                  <a:ea typeface="Cambria Math"/>
                </a:endParaRPr>
              </a:p>
              <a:p>
                <a:r>
                  <a:rPr lang="en-US" i="1" dirty="0">
                    <a:latin typeface="Cambria Math"/>
                    <a:ea typeface="Cambria Math"/>
                  </a:rPr>
                  <a:t>1 is a dc signal with an arbitrary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endParaRPr lang="en-US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𝑜𝑟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=3,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𝑇h𝑒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𝑟𝑎𝑡𝑖𝑜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= rational number.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𝑇h𝑒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𝑟𝑎𝑡𝑖𝑜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7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>
                    <a:ea typeface="Cambria Math"/>
                  </a:rPr>
                  <a:t> rational number</a:t>
                </a:r>
              </a:p>
              <a:p>
                <a:r>
                  <a:rPr lang="en-US" dirty="0">
                    <a:ea typeface="Cambria Math"/>
                  </a:rPr>
                  <a:t> So it is a ratio of two integer.  hence the given signal is periodic. The fundamental period is the LCM of  1, 3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ea typeface="Cambria Math"/>
                  </a:rPr>
                  <a:t>which is N=10.5</a:t>
                </a:r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8229600" cy="4332981"/>
              </a:xfrm>
              <a:prstGeom prst="rect">
                <a:avLst/>
              </a:prstGeom>
              <a:blipFill rotWithShape="1">
                <a:blip r:embed="rId3"/>
                <a:stretch>
                  <a:fillRect l="-593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23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7811" y="699672"/>
            <a:ext cx="3973701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Classification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7843" y="699672"/>
            <a:ext cx="639145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of</a:t>
            </a:r>
            <a:endParaRPr sz="340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0182" y="699672"/>
            <a:ext cx="2073874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Signals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11" y="1550013"/>
            <a:ext cx="4945671" cy="228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655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We have already seen some:</a:t>
            </a:r>
            <a:endParaRPr sz="2200">
              <a:latin typeface="Times New Roman"/>
              <a:cs typeface="Times New Roman"/>
            </a:endParaRPr>
          </a:p>
          <a:p>
            <a:pPr marL="421688" marR="35655">
              <a:lnSpc>
                <a:spcPct val="95825"/>
              </a:lnSpc>
              <a:spcBef>
                <a:spcPts val="319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Continuous</a:t>
            </a:r>
            <a:r>
              <a:rPr spc="-81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discrete</a:t>
            </a:r>
            <a:endParaRPr>
              <a:latin typeface="Garamond"/>
              <a:cs typeface="Garamond"/>
            </a:endParaRPr>
          </a:p>
          <a:p>
            <a:pPr marL="421688" marR="35655">
              <a:lnSpc>
                <a:spcPct val="95825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Periodic</a:t>
            </a:r>
            <a:r>
              <a:rPr spc="-57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aperiodic</a:t>
            </a:r>
            <a:endParaRPr>
              <a:latin typeface="Garamond"/>
              <a:cs typeface="Garamond"/>
            </a:endParaRPr>
          </a:p>
          <a:p>
            <a:pPr marL="11397" marR="35655">
              <a:lnSpc>
                <a:spcPct val="95825"/>
              </a:lnSpc>
              <a:spcBef>
                <a:spcPts val="613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Here are some others:</a:t>
            </a:r>
            <a:endParaRPr sz="2200">
              <a:latin typeface="Times New Roman"/>
              <a:cs typeface="Times New Roman"/>
            </a:endParaRPr>
          </a:p>
          <a:p>
            <a:pPr marL="421688">
              <a:lnSpc>
                <a:spcPct val="95825"/>
              </a:lnSpc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Symmetric</a:t>
            </a:r>
            <a:r>
              <a:rPr spc="4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antisymmetric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nonsymmetric</a:t>
            </a:r>
            <a:endParaRPr>
              <a:latin typeface="Garamond"/>
              <a:cs typeface="Garamond"/>
            </a:endParaRPr>
          </a:p>
          <a:p>
            <a:pPr marL="421688" marR="35655">
              <a:lnSpc>
                <a:spcPct val="95825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Energy</a:t>
            </a:r>
            <a:r>
              <a:rPr spc="-49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power</a:t>
            </a:r>
            <a:r>
              <a:rPr spc="-43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sequences</a:t>
            </a:r>
            <a:endParaRPr>
              <a:latin typeface="Garamond"/>
              <a:cs typeface="Garamond"/>
            </a:endParaRPr>
          </a:p>
          <a:p>
            <a:pPr marL="421688" marR="35655">
              <a:lnSpc>
                <a:spcPct val="95825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Bounded</a:t>
            </a:r>
            <a:r>
              <a:rPr spc="-63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vs. unbounded</a:t>
            </a:r>
            <a:r>
              <a:rPr spc="-79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sequences</a:t>
            </a:r>
            <a:endParaRPr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547" y="3906091"/>
            <a:ext cx="1274264" cy="2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Absolut</a:t>
            </a:r>
            <a:r>
              <a:rPr sz="2700" spc="8" baseline="2962" dirty="0">
                <a:latin typeface="Garamond"/>
                <a:cs typeface="Garamond"/>
              </a:rPr>
              <a:t>e</a:t>
            </a:r>
            <a:r>
              <a:rPr sz="2700" baseline="2962" dirty="0">
                <a:latin typeface="Garamond"/>
                <a:cs typeface="Garamond"/>
              </a:rPr>
              <a:t>ly</a:t>
            </a:r>
            <a:endParaRPr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7075" y="3915915"/>
            <a:ext cx="971200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baseline="2962" dirty="0">
                <a:latin typeface="Garamond"/>
                <a:cs typeface="Garamond"/>
              </a:rPr>
              <a:t>summable</a:t>
            </a:r>
            <a:endParaRPr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369" y="3915915"/>
            <a:ext cx="1906346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baseline="2962" dirty="0">
                <a:latin typeface="Garamond"/>
                <a:cs typeface="Garamond"/>
              </a:rPr>
              <a:t>vs. square summable</a:t>
            </a:r>
            <a:endParaRPr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809" y="3915915"/>
            <a:ext cx="1054752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baseline="2962" dirty="0">
                <a:latin typeface="Garamond"/>
                <a:cs typeface="Garamond"/>
              </a:rPr>
              <a:t>sequ</a:t>
            </a:r>
            <a:r>
              <a:rPr sz="2700" spc="8" baseline="2962" dirty="0">
                <a:latin typeface="Garamond"/>
                <a:cs typeface="Garamond"/>
              </a:rPr>
              <a:t>e</a:t>
            </a:r>
            <a:r>
              <a:rPr sz="2700" baseline="2962" dirty="0">
                <a:latin typeface="Garamond"/>
                <a:cs typeface="Garamond"/>
              </a:rPr>
              <a:t>n</a:t>
            </a:r>
            <a:r>
              <a:rPr sz="2700" spc="8" baseline="2962" dirty="0">
                <a:latin typeface="Garamond"/>
                <a:cs typeface="Garamond"/>
              </a:rPr>
              <a:t>c</a:t>
            </a:r>
            <a:r>
              <a:rPr sz="2700" baseline="2962" dirty="0">
                <a:latin typeface="Garamond"/>
                <a:cs typeface="Garamond"/>
              </a:rPr>
              <a:t>es*</a:t>
            </a:r>
            <a:endParaRPr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2542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961" y="2807073"/>
            <a:ext cx="5427517" cy="1242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9300" y="4926330"/>
            <a:ext cx="4902430" cy="107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7455" y="699685"/>
            <a:ext cx="2764892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Symmetry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11" y="1494387"/>
            <a:ext cx="3032102" cy="247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pc="-1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discrete 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called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47" y="1799452"/>
            <a:ext cx="239429" cy="515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solidFill>
                  <a:srgbClr val="800000"/>
                </a:solidFill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386"/>
              </a:spcBef>
            </a:pPr>
            <a:r>
              <a:rPr sz="1600" dirty="0">
                <a:solidFill>
                  <a:srgbClr val="800000"/>
                </a:solidFill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320" y="1799516"/>
            <a:ext cx="3923980" cy="52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2522">
              <a:lnSpc>
                <a:spcPts val="1844"/>
              </a:lnSpc>
              <a:spcBef>
                <a:spcPts val="92"/>
              </a:spcBef>
            </a:pPr>
            <a:r>
              <a:rPr sz="2600" b="1" spc="4" baseline="3118" dirty="0">
                <a:solidFill>
                  <a:srgbClr val="800000"/>
                </a:solidFill>
                <a:latin typeface="Garamond"/>
                <a:cs typeface="Garamond"/>
              </a:rPr>
              <a:t>Symmetri</a:t>
            </a:r>
            <a:r>
              <a:rPr sz="2600" b="1" baseline="3118" dirty="0">
                <a:solidFill>
                  <a:srgbClr val="800000"/>
                </a:solidFill>
                <a:latin typeface="Garamond"/>
                <a:cs typeface="Garamond"/>
              </a:rPr>
              <a:t>c</a:t>
            </a:r>
            <a:r>
              <a:rPr sz="2600" b="1" spc="9" baseline="3118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2400" baseline="3292" dirty="0">
                <a:latin typeface="Garamond"/>
                <a:cs typeface="Garamond"/>
              </a:rPr>
              <a:t>if, </a:t>
            </a:r>
            <a:r>
              <a:rPr sz="2600" b="1" baseline="3118" dirty="0">
                <a:latin typeface="Garamond"/>
                <a:cs typeface="Garamond"/>
              </a:rPr>
              <a:t>x</a:t>
            </a:r>
            <a:r>
              <a:rPr sz="2400" b="1" spc="4" baseline="3292" dirty="0">
                <a:latin typeface="Garamond"/>
                <a:cs typeface="Garamond"/>
              </a:rPr>
              <a:t>[</a:t>
            </a:r>
            <a:r>
              <a:rPr sz="2600" b="1" spc="8" baseline="3118" dirty="0">
                <a:latin typeface="Garamond"/>
                <a:cs typeface="Garamond"/>
              </a:rPr>
              <a:t>n</a:t>
            </a:r>
            <a:r>
              <a:rPr sz="2400" b="1" baseline="3292" dirty="0">
                <a:latin typeface="Garamond"/>
                <a:cs typeface="Garamond"/>
              </a:rPr>
              <a:t>]</a:t>
            </a:r>
            <a:r>
              <a:rPr sz="2400" b="1" spc="-107" baseline="3292" dirty="0">
                <a:latin typeface="Garamond"/>
                <a:cs typeface="Garamond"/>
              </a:rPr>
              <a:t> </a:t>
            </a:r>
            <a:r>
              <a:rPr sz="2400" b="1" baseline="3292" dirty="0">
                <a:latin typeface="Garamond"/>
                <a:cs typeface="Garamond"/>
              </a:rPr>
              <a:t>= </a:t>
            </a:r>
            <a:r>
              <a:rPr sz="2600" b="1" spc="4" baseline="3118" dirty="0">
                <a:latin typeface="Garamond"/>
                <a:cs typeface="Garamond"/>
              </a:rPr>
              <a:t>x</a:t>
            </a:r>
            <a:r>
              <a:rPr sz="2400" b="1" spc="4" baseline="3292" dirty="0">
                <a:latin typeface="Garamond"/>
                <a:cs typeface="Garamond"/>
              </a:rPr>
              <a:t>[</a:t>
            </a:r>
            <a:r>
              <a:rPr sz="2400" b="1" baseline="3292" dirty="0">
                <a:latin typeface="Garamond"/>
                <a:cs typeface="Garamond"/>
              </a:rPr>
              <a:t>-</a:t>
            </a:r>
            <a:r>
              <a:rPr sz="2600" b="1" spc="8" baseline="3118" dirty="0">
                <a:latin typeface="Garamond"/>
                <a:cs typeface="Garamond"/>
              </a:rPr>
              <a:t>n</a:t>
            </a:r>
            <a:r>
              <a:rPr sz="2400" b="1" baseline="3292" dirty="0">
                <a:latin typeface="Garamond"/>
                <a:cs typeface="Garamond"/>
              </a:rPr>
              <a:t>]</a:t>
            </a:r>
            <a:endParaRPr sz="1600" dirty="0">
              <a:latin typeface="Garamond"/>
              <a:cs typeface="Garamond"/>
            </a:endParaRPr>
          </a:p>
          <a:p>
            <a:pPr marL="11397">
              <a:lnSpc>
                <a:spcPct val="93750"/>
              </a:lnSpc>
              <a:spcBef>
                <a:spcPts val="320"/>
              </a:spcBef>
            </a:pPr>
            <a:r>
              <a:rPr sz="1700" b="1" spc="4" dirty="0">
                <a:solidFill>
                  <a:srgbClr val="800000"/>
                </a:solidFill>
                <a:latin typeface="Garamond"/>
                <a:cs typeface="Garamond"/>
              </a:rPr>
              <a:t>Conjugate-symmetri</a:t>
            </a:r>
            <a:r>
              <a:rPr sz="1700" b="1" dirty="0">
                <a:solidFill>
                  <a:srgbClr val="800000"/>
                </a:solidFill>
                <a:latin typeface="Garamond"/>
                <a:cs typeface="Garamond"/>
              </a:rPr>
              <a:t>c </a:t>
            </a:r>
            <a:r>
              <a:rPr sz="1700" b="1" spc="15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1600" dirty="0">
                <a:latin typeface="Garamond"/>
                <a:cs typeface="Garamond"/>
              </a:rPr>
              <a:t>if </a:t>
            </a:r>
            <a:r>
              <a:rPr sz="1700" b="1" dirty="0">
                <a:latin typeface="Garamond"/>
                <a:cs typeface="Garamond"/>
              </a:rPr>
              <a:t>x</a:t>
            </a:r>
            <a:r>
              <a:rPr sz="1600" b="1" spc="-4" dirty="0">
                <a:latin typeface="Garamond"/>
                <a:cs typeface="Garamond"/>
              </a:rPr>
              <a:t>[</a:t>
            </a:r>
            <a:r>
              <a:rPr sz="1700" b="1" spc="8" dirty="0">
                <a:latin typeface="Garamond"/>
                <a:cs typeface="Garamond"/>
              </a:rPr>
              <a:t>n</a:t>
            </a:r>
            <a:r>
              <a:rPr sz="1600" b="1" spc="-4" dirty="0">
                <a:latin typeface="Garamond"/>
                <a:cs typeface="Garamond"/>
              </a:rPr>
              <a:t>]</a:t>
            </a:r>
            <a:r>
              <a:rPr sz="1600" b="1" spc="4" dirty="0">
                <a:latin typeface="Garamond"/>
                <a:cs typeface="Garamond"/>
              </a:rPr>
              <a:t>=</a:t>
            </a:r>
            <a:r>
              <a:rPr sz="1700" b="1" dirty="0">
                <a:latin typeface="Garamond"/>
                <a:cs typeface="Garamond"/>
              </a:rPr>
              <a:t>x</a:t>
            </a:r>
            <a:r>
              <a:rPr sz="1600" b="1" dirty="0">
                <a:latin typeface="Garamond"/>
                <a:cs typeface="Garamond"/>
              </a:rPr>
              <a:t>*[</a:t>
            </a:r>
            <a:r>
              <a:rPr sz="1600" b="1" spc="4" dirty="0">
                <a:latin typeface="Garamond"/>
                <a:cs typeface="Garamond"/>
              </a:rPr>
              <a:t>-</a:t>
            </a:r>
            <a:r>
              <a:rPr sz="1700" b="1" spc="8" dirty="0">
                <a:latin typeface="Garamond"/>
                <a:cs typeface="Garamond"/>
              </a:rPr>
              <a:t>n</a:t>
            </a:r>
            <a:r>
              <a:rPr sz="1600" b="1" spc="4" dirty="0">
                <a:latin typeface="Garamond"/>
                <a:cs typeface="Garamond"/>
              </a:rPr>
              <a:t>]</a:t>
            </a:r>
            <a:r>
              <a:rPr sz="1600" dirty="0">
                <a:latin typeface="Garamond"/>
                <a:cs typeface="Garamond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9184" y="2373762"/>
            <a:ext cx="103809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993" y="2373762"/>
            <a:ext cx="7120615" cy="366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dirty="0">
                <a:latin typeface="Arial"/>
                <a:cs typeface="Arial"/>
              </a:rPr>
              <a:t>if</a:t>
            </a:r>
            <a:r>
              <a:rPr sz="1300" spc="-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x[n]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real,</a:t>
            </a:r>
            <a:r>
              <a:rPr sz="1300" spc="-2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then</a:t>
            </a:r>
            <a:r>
              <a:rPr sz="1300" spc="-2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symmetric</a:t>
            </a:r>
            <a:r>
              <a:rPr sz="1300" spc="-57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21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con</a:t>
            </a:r>
            <a:r>
              <a:rPr sz="1300" spc="4" dirty="0">
                <a:latin typeface="Arial"/>
                <a:cs typeface="Arial"/>
              </a:rPr>
              <a:t>j</a:t>
            </a:r>
            <a:r>
              <a:rPr sz="1300" dirty="0">
                <a:latin typeface="Arial"/>
                <a:cs typeface="Arial"/>
              </a:rPr>
              <a:t>ugate-symmetric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are</a:t>
            </a:r>
            <a:r>
              <a:rPr sz="1300" spc="-22" dirty="0">
                <a:latin typeface="Arial"/>
                <a:cs typeface="Arial"/>
              </a:rPr>
              <a:t> </a:t>
            </a:r>
            <a:r>
              <a:rPr sz="1300" spc="4" dirty="0">
                <a:latin typeface="Arial"/>
                <a:cs typeface="Arial"/>
              </a:rPr>
              <a:t>t</a:t>
            </a:r>
            <a:r>
              <a:rPr sz="1300" dirty="0">
                <a:latin typeface="Arial"/>
                <a:cs typeface="Arial"/>
              </a:rPr>
              <a:t>he</a:t>
            </a:r>
            <a:r>
              <a:rPr sz="1300" spc="-1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same,</a:t>
            </a:r>
            <a:r>
              <a:rPr sz="1300" spc="-3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21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7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sign</a:t>
            </a:r>
            <a:r>
              <a:rPr sz="1300" spc="4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l</a:t>
            </a:r>
            <a:r>
              <a:rPr sz="1300" spc="-32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also</a:t>
            </a:r>
            <a:r>
              <a:rPr sz="1300" spc="-22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referred</a:t>
            </a:r>
            <a:endParaRPr sz="1300">
              <a:latin typeface="Arial"/>
              <a:cs typeface="Arial"/>
            </a:endParaRPr>
          </a:p>
          <a:p>
            <a:pPr marL="11412" marR="23899">
              <a:lnSpc>
                <a:spcPct val="95825"/>
              </a:lnSpc>
            </a:pPr>
            <a:r>
              <a:rPr sz="1300" dirty="0">
                <a:latin typeface="Arial"/>
                <a:cs typeface="Arial"/>
              </a:rPr>
              <a:t>to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</a:t>
            </a:r>
            <a:r>
              <a:rPr sz="1300" spc="-1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</a:t>
            </a:r>
            <a:r>
              <a:rPr sz="1300" spc="-13" dirty="0">
                <a:latin typeface="Arial"/>
                <a:cs typeface="Arial"/>
              </a:rPr>
              <a:t> </a:t>
            </a:r>
            <a:r>
              <a:rPr sz="1300" b="1" i="1" spc="-4" dirty="0">
                <a:solidFill>
                  <a:srgbClr val="800000"/>
                </a:solidFill>
                <a:latin typeface="Arial"/>
                <a:cs typeface="Arial"/>
              </a:rPr>
              <a:t>eve</a:t>
            </a:r>
            <a:r>
              <a:rPr sz="1300" b="1" i="1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300" b="1" i="1" spc="-32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00" b="1" i="1" spc="-4" dirty="0">
                <a:solidFill>
                  <a:srgbClr val="800000"/>
                </a:solidFill>
                <a:latin typeface="Arial"/>
                <a:cs typeface="Arial"/>
              </a:rPr>
              <a:t>sequence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1611" y="3471714"/>
            <a:ext cx="1219380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sz="1300" b="1" i="1" spc="-3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300" b="1" i="1" spc="-8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r>
              <a:rPr sz="1300" b="1" i="1"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547" y="4148653"/>
            <a:ext cx="23942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solidFill>
                  <a:srgbClr val="800000"/>
                </a:solidFill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320" y="4148717"/>
            <a:ext cx="4101407" cy="235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44"/>
              </a:lnSpc>
              <a:spcBef>
                <a:spcPts val="92"/>
              </a:spcBef>
            </a:pPr>
            <a:r>
              <a:rPr sz="2600" b="1" spc="4" baseline="3118" dirty="0">
                <a:solidFill>
                  <a:srgbClr val="800000"/>
                </a:solidFill>
                <a:latin typeface="Garamond"/>
                <a:cs typeface="Garamond"/>
              </a:rPr>
              <a:t>Conjugate-antisymmetri</a:t>
            </a:r>
            <a:r>
              <a:rPr sz="2600" b="1" baseline="3118" dirty="0">
                <a:solidFill>
                  <a:srgbClr val="800000"/>
                </a:solidFill>
                <a:latin typeface="Garamond"/>
                <a:cs typeface="Garamond"/>
              </a:rPr>
              <a:t>c</a:t>
            </a:r>
            <a:r>
              <a:rPr sz="2600" b="1" spc="9" baseline="3118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2400" baseline="3292" dirty="0">
                <a:latin typeface="Garamond"/>
                <a:cs typeface="Garamond"/>
              </a:rPr>
              <a:t>if </a:t>
            </a:r>
            <a:r>
              <a:rPr sz="2600" b="1" baseline="3118" dirty="0">
                <a:latin typeface="Garamond"/>
                <a:cs typeface="Garamond"/>
              </a:rPr>
              <a:t>x</a:t>
            </a:r>
            <a:r>
              <a:rPr sz="2400" b="1" spc="4" baseline="3292" dirty="0">
                <a:latin typeface="Garamond"/>
                <a:cs typeface="Garamond"/>
              </a:rPr>
              <a:t>[</a:t>
            </a:r>
            <a:r>
              <a:rPr sz="2600" b="1" spc="8" baseline="3118" dirty="0">
                <a:latin typeface="Garamond"/>
                <a:cs typeface="Garamond"/>
              </a:rPr>
              <a:t>n</a:t>
            </a:r>
            <a:r>
              <a:rPr sz="2400" b="1" baseline="3292" dirty="0">
                <a:latin typeface="Garamond"/>
                <a:cs typeface="Garamond"/>
              </a:rPr>
              <a:t>]=-</a:t>
            </a:r>
            <a:r>
              <a:rPr sz="2600" b="1" spc="4" baseline="3118" dirty="0">
                <a:latin typeface="Garamond"/>
                <a:cs typeface="Garamond"/>
              </a:rPr>
              <a:t>x</a:t>
            </a:r>
            <a:r>
              <a:rPr sz="2400" b="1" spc="4" baseline="3292" dirty="0">
                <a:latin typeface="Garamond"/>
                <a:cs typeface="Garamond"/>
              </a:rPr>
              <a:t>*[</a:t>
            </a:r>
            <a:r>
              <a:rPr sz="2400" b="1" baseline="3292" dirty="0">
                <a:latin typeface="Garamond"/>
                <a:cs typeface="Garamond"/>
              </a:rPr>
              <a:t>-</a:t>
            </a:r>
            <a:r>
              <a:rPr sz="2600" b="1" spc="8" baseline="3118" dirty="0">
                <a:latin typeface="Garamond"/>
                <a:cs typeface="Garamond"/>
              </a:rPr>
              <a:t>n</a:t>
            </a:r>
            <a:r>
              <a:rPr sz="2400" b="1" baseline="3292" dirty="0">
                <a:latin typeface="Garamond"/>
                <a:cs typeface="Garamond"/>
              </a:rPr>
              <a:t>]</a:t>
            </a:r>
            <a:endParaRPr sz="160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184" y="4431161"/>
            <a:ext cx="103809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993" y="4431161"/>
            <a:ext cx="5392833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dirty="0">
                <a:latin typeface="Arial"/>
                <a:cs typeface="Arial"/>
              </a:rPr>
              <a:t>If x[n]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real,</a:t>
            </a:r>
            <a:r>
              <a:rPr sz="1300" spc="-2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1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4" dirty="0">
                <a:latin typeface="Arial"/>
                <a:cs typeface="Arial"/>
              </a:rPr>
              <a:t>i</a:t>
            </a:r>
            <a:r>
              <a:rPr sz="1300" dirty="0">
                <a:latin typeface="Arial"/>
                <a:cs typeface="Arial"/>
              </a:rPr>
              <a:t>gnal</a:t>
            </a:r>
            <a:r>
              <a:rPr sz="1300" spc="-37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</a:t>
            </a:r>
            <a:r>
              <a:rPr sz="1300" spc="-9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called</a:t>
            </a:r>
            <a:r>
              <a:rPr sz="1300" spc="-32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</a:t>
            </a:r>
            <a:r>
              <a:rPr sz="1300" spc="-4" dirty="0">
                <a:latin typeface="Arial"/>
                <a:cs typeface="Arial"/>
              </a:rPr>
              <a:t>m</a:t>
            </a:r>
            <a:r>
              <a:rPr sz="1300" dirty="0">
                <a:latin typeface="Arial"/>
                <a:cs typeface="Arial"/>
              </a:rPr>
              <a:t>p</a:t>
            </a:r>
            <a:r>
              <a:rPr sz="1300" spc="-4" dirty="0">
                <a:latin typeface="Arial"/>
                <a:cs typeface="Arial"/>
              </a:rPr>
              <a:t>l</a:t>
            </a:r>
            <a:r>
              <a:rPr sz="1300" dirty="0">
                <a:latin typeface="Arial"/>
                <a:cs typeface="Arial"/>
              </a:rPr>
              <a:t>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</a:t>
            </a:r>
            <a:r>
              <a:rPr sz="1300" spc="-13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ant</a:t>
            </a:r>
            <a:r>
              <a:rPr sz="1300" spc="-4" dirty="0">
                <a:latin typeface="Arial"/>
                <a:cs typeface="Arial"/>
              </a:rPr>
              <a:t>i</a:t>
            </a:r>
            <a:r>
              <a:rPr sz="1300" dirty="0">
                <a:latin typeface="Arial"/>
                <a:cs typeface="Arial"/>
              </a:rPr>
              <a:t>sym</a:t>
            </a:r>
            <a:r>
              <a:rPr sz="1300" spc="-4" dirty="0">
                <a:latin typeface="Arial"/>
                <a:cs typeface="Arial"/>
              </a:rPr>
              <a:t>m</a:t>
            </a:r>
            <a:r>
              <a:rPr sz="1300" dirty="0">
                <a:latin typeface="Arial"/>
                <a:cs typeface="Arial"/>
              </a:rPr>
              <a:t>etric</a:t>
            </a:r>
            <a:r>
              <a:rPr sz="1300" spc="-82" dirty="0">
                <a:latin typeface="Arial"/>
                <a:cs typeface="Arial"/>
              </a:rPr>
              <a:t> </a:t>
            </a:r>
            <a:r>
              <a:rPr sz="1300" spc="-4" dirty="0">
                <a:latin typeface="Arial"/>
                <a:cs typeface="Arial"/>
              </a:rPr>
              <a:t>o</a:t>
            </a:r>
            <a:r>
              <a:rPr sz="1300" dirty="0">
                <a:latin typeface="Arial"/>
                <a:cs typeface="Arial"/>
              </a:rPr>
              <a:t>r</a:t>
            </a:r>
            <a:r>
              <a:rPr sz="1300" spc="2" dirty="0">
                <a:latin typeface="Arial"/>
                <a:cs typeface="Arial"/>
              </a:rPr>
              <a:t> </a:t>
            </a:r>
            <a:r>
              <a:rPr sz="1300" b="1" i="1" spc="-4" dirty="0">
                <a:solidFill>
                  <a:srgbClr val="800000"/>
                </a:solidFill>
                <a:latin typeface="Arial"/>
                <a:cs typeface="Arial"/>
              </a:rPr>
              <a:t>od</a:t>
            </a:r>
            <a:r>
              <a:rPr sz="1300" b="1" i="1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1300" b="1" i="1" spc="-22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00" b="1" i="1" spc="-4" dirty="0">
                <a:solidFill>
                  <a:srgbClr val="800000"/>
                </a:solidFill>
                <a:latin typeface="Arial"/>
                <a:cs typeface="Arial"/>
              </a:rPr>
              <a:t>sequen</a:t>
            </a:r>
            <a:r>
              <a:rPr sz="1300" b="1" i="1" dirty="0">
                <a:solidFill>
                  <a:srgbClr val="800000"/>
                </a:solidFill>
                <a:latin typeface="Arial"/>
                <a:cs typeface="Arial"/>
              </a:rPr>
              <a:t>ce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0144" y="5375143"/>
            <a:ext cx="1156109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Odd</a:t>
            </a:r>
            <a:r>
              <a:rPr sz="1300" b="1" i="1" spc="-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300" b="1" i="1" spc="-8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r>
              <a:rPr sz="1300" b="1" i="1"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i="1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Rectangle 2"/>
          <p:cNvSpPr/>
          <p:nvPr/>
        </p:nvSpPr>
        <p:spPr>
          <a:xfrm>
            <a:off x="5164556" y="4061140"/>
            <a:ext cx="29126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7" marR="32522">
              <a:lnSpc>
                <a:spcPts val="1844"/>
              </a:lnSpc>
              <a:spcBef>
                <a:spcPts val="92"/>
              </a:spcBef>
            </a:pPr>
            <a:r>
              <a:rPr lang="pt-BR" sz="2400" b="1" spc="4" baseline="3118" dirty="0">
                <a:solidFill>
                  <a:srgbClr val="800000"/>
                </a:solidFill>
                <a:latin typeface="Garamond"/>
                <a:cs typeface="Garamond"/>
              </a:rPr>
              <a:t>Symmetri</a:t>
            </a:r>
            <a:r>
              <a:rPr lang="pt-BR" sz="2400" b="1" baseline="3118" dirty="0">
                <a:solidFill>
                  <a:srgbClr val="800000"/>
                </a:solidFill>
                <a:latin typeface="Garamond"/>
                <a:cs typeface="Garamond"/>
              </a:rPr>
              <a:t>c</a:t>
            </a:r>
            <a:r>
              <a:rPr lang="pt-BR" sz="2400" b="1" spc="9" baseline="3118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lang="pt-BR" sz="2400" baseline="3292" dirty="0">
                <a:latin typeface="Garamond"/>
                <a:cs typeface="Garamond"/>
              </a:rPr>
              <a:t>if, </a:t>
            </a:r>
            <a:r>
              <a:rPr lang="pt-BR" sz="2400" b="1" baseline="3118" dirty="0">
                <a:latin typeface="Garamond"/>
                <a:cs typeface="Garamond"/>
              </a:rPr>
              <a:t>x</a:t>
            </a:r>
            <a:r>
              <a:rPr lang="pt-BR" sz="2400" b="1" spc="4" baseline="3292" dirty="0">
                <a:latin typeface="Garamond"/>
                <a:cs typeface="Garamond"/>
              </a:rPr>
              <a:t>[</a:t>
            </a:r>
            <a:r>
              <a:rPr lang="pt-BR" sz="2400" b="1" spc="8" baseline="3118" dirty="0">
                <a:latin typeface="Garamond"/>
                <a:cs typeface="Garamond"/>
              </a:rPr>
              <a:t>n</a:t>
            </a:r>
            <a:r>
              <a:rPr lang="pt-BR" sz="2400" b="1" baseline="3292" dirty="0">
                <a:latin typeface="Garamond"/>
                <a:cs typeface="Garamond"/>
              </a:rPr>
              <a:t>]</a:t>
            </a:r>
            <a:r>
              <a:rPr lang="pt-BR" sz="2400" b="1" spc="-107" baseline="3292" dirty="0">
                <a:latin typeface="Garamond"/>
                <a:cs typeface="Garamond"/>
              </a:rPr>
              <a:t> </a:t>
            </a:r>
            <a:r>
              <a:rPr lang="pt-BR" sz="2400" b="1" baseline="3292" dirty="0">
                <a:latin typeface="Garamond"/>
                <a:cs typeface="Garamond"/>
              </a:rPr>
              <a:t>= -</a:t>
            </a:r>
            <a:r>
              <a:rPr lang="pt-BR" sz="2400" b="1" spc="4" baseline="3118" dirty="0">
                <a:latin typeface="Garamond"/>
                <a:cs typeface="Garamond"/>
              </a:rPr>
              <a:t>x</a:t>
            </a:r>
            <a:r>
              <a:rPr lang="pt-BR" sz="2400" b="1" spc="4" baseline="3292" dirty="0">
                <a:latin typeface="Garamond"/>
                <a:cs typeface="Garamond"/>
              </a:rPr>
              <a:t>[</a:t>
            </a:r>
            <a:r>
              <a:rPr lang="pt-BR" sz="2400" b="1" baseline="3292" dirty="0">
                <a:latin typeface="Garamond"/>
                <a:cs typeface="Garamond"/>
              </a:rPr>
              <a:t>-</a:t>
            </a:r>
            <a:r>
              <a:rPr lang="pt-BR" sz="2400" b="1" spc="8" baseline="3118" dirty="0">
                <a:latin typeface="Garamond"/>
                <a:cs typeface="Garamond"/>
              </a:rPr>
              <a:t>n</a:t>
            </a:r>
            <a:r>
              <a:rPr lang="pt-BR" sz="2400" b="1" baseline="3292" dirty="0">
                <a:latin typeface="Garamond"/>
                <a:cs typeface="Garamond"/>
              </a:rPr>
              <a:t>]</a:t>
            </a:r>
            <a:endParaRPr lang="pt-BR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2775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552" y="1969993"/>
            <a:ext cx="2303318" cy="8068"/>
          </a:xfrm>
          <a:custGeom>
            <a:avLst/>
            <a:gdLst/>
            <a:ahLst/>
            <a:cxnLst/>
            <a:rect l="l" t="t" r="r" b="b"/>
            <a:pathLst>
              <a:path w="2533650" h="9144">
                <a:moveTo>
                  <a:pt x="0" y="0"/>
                </a:moveTo>
                <a:lnTo>
                  <a:pt x="0" y="9144"/>
                </a:lnTo>
                <a:lnTo>
                  <a:pt x="2533650" y="9144"/>
                </a:lnTo>
                <a:lnTo>
                  <a:pt x="2533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1552" y="2290034"/>
            <a:ext cx="2303318" cy="8741"/>
          </a:xfrm>
          <a:custGeom>
            <a:avLst/>
            <a:gdLst/>
            <a:ahLst/>
            <a:cxnLst/>
            <a:rect l="l" t="t" r="r" b="b"/>
            <a:pathLst>
              <a:path w="2533650" h="9906">
                <a:moveTo>
                  <a:pt x="0" y="0"/>
                </a:moveTo>
                <a:lnTo>
                  <a:pt x="0" y="9906"/>
                </a:lnTo>
                <a:lnTo>
                  <a:pt x="2533650" y="9906"/>
                </a:lnTo>
                <a:lnTo>
                  <a:pt x="2533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9865" y="1978062"/>
            <a:ext cx="2286000" cy="311972"/>
          </a:xfrm>
          <a:custGeom>
            <a:avLst/>
            <a:gdLst/>
            <a:ahLst/>
            <a:cxnLst/>
            <a:rect l="l" t="t" r="r" b="b"/>
            <a:pathLst>
              <a:path w="2514600" h="353568">
                <a:moveTo>
                  <a:pt x="0" y="0"/>
                </a:moveTo>
                <a:lnTo>
                  <a:pt x="0" y="353568"/>
                </a:lnTo>
                <a:lnTo>
                  <a:pt x="2514600" y="353568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0860" y="1969322"/>
            <a:ext cx="2303318" cy="328781"/>
          </a:xfrm>
          <a:custGeom>
            <a:avLst/>
            <a:gdLst/>
            <a:ahLst/>
            <a:cxnLst/>
            <a:rect l="l" t="t" r="r" b="b"/>
            <a:pathLst>
              <a:path w="2533650" h="372618">
                <a:moveTo>
                  <a:pt x="0" y="372617"/>
                </a:moveTo>
                <a:lnTo>
                  <a:pt x="0" y="0"/>
                </a:lnTo>
                <a:lnTo>
                  <a:pt x="2533650" y="0"/>
                </a:lnTo>
                <a:lnTo>
                  <a:pt x="2533650" y="372617"/>
                </a:lnTo>
                <a:lnTo>
                  <a:pt x="0" y="372617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0662" y="4429460"/>
            <a:ext cx="2661457" cy="8068"/>
          </a:xfrm>
          <a:custGeom>
            <a:avLst/>
            <a:gdLst/>
            <a:ahLst/>
            <a:cxnLst/>
            <a:rect l="l" t="t" r="r" b="b"/>
            <a:pathLst>
              <a:path w="2927603" h="9144">
                <a:moveTo>
                  <a:pt x="0" y="0"/>
                </a:moveTo>
                <a:lnTo>
                  <a:pt x="0" y="9144"/>
                </a:lnTo>
                <a:lnTo>
                  <a:pt x="2927603" y="9144"/>
                </a:lnTo>
                <a:lnTo>
                  <a:pt x="2927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0662" y="4799254"/>
            <a:ext cx="2661457" cy="8741"/>
          </a:xfrm>
          <a:custGeom>
            <a:avLst/>
            <a:gdLst/>
            <a:ahLst/>
            <a:cxnLst/>
            <a:rect l="l" t="t" r="r" b="b"/>
            <a:pathLst>
              <a:path w="2927603" h="9906">
                <a:moveTo>
                  <a:pt x="0" y="0"/>
                </a:moveTo>
                <a:lnTo>
                  <a:pt x="0" y="9906"/>
                </a:lnTo>
                <a:lnTo>
                  <a:pt x="2927603" y="9905"/>
                </a:lnTo>
                <a:lnTo>
                  <a:pt x="2927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8975" y="4437528"/>
            <a:ext cx="2644139" cy="361726"/>
          </a:xfrm>
          <a:custGeom>
            <a:avLst/>
            <a:gdLst/>
            <a:ahLst/>
            <a:cxnLst/>
            <a:rect l="l" t="t" r="r" b="b"/>
            <a:pathLst>
              <a:path w="2908553" h="409956">
                <a:moveTo>
                  <a:pt x="0" y="0"/>
                </a:moveTo>
                <a:lnTo>
                  <a:pt x="0" y="409956"/>
                </a:lnTo>
                <a:lnTo>
                  <a:pt x="2908553" y="409955"/>
                </a:lnTo>
                <a:lnTo>
                  <a:pt x="29085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9969" y="4428789"/>
            <a:ext cx="2661458" cy="378535"/>
          </a:xfrm>
          <a:custGeom>
            <a:avLst/>
            <a:gdLst/>
            <a:ahLst/>
            <a:cxnLst/>
            <a:rect l="l" t="t" r="r" b="b"/>
            <a:pathLst>
              <a:path w="2927604" h="429006">
                <a:moveTo>
                  <a:pt x="0" y="429006"/>
                </a:moveTo>
                <a:lnTo>
                  <a:pt x="0" y="0"/>
                </a:lnTo>
                <a:lnTo>
                  <a:pt x="2927604" y="0"/>
                </a:lnTo>
                <a:lnTo>
                  <a:pt x="2927604" y="429005"/>
                </a:lnTo>
                <a:lnTo>
                  <a:pt x="0" y="42900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82179" y="699685"/>
            <a:ext cx="2840168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Symmetry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525" y="1546158"/>
            <a:ext cx="7530122" cy="247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Any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real 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can be</a:t>
            </a:r>
            <a:r>
              <a:rPr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expressed</a:t>
            </a:r>
            <a:r>
              <a:rPr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 a</a:t>
            </a:r>
            <a:r>
              <a:rPr spc="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sum</a:t>
            </a:r>
            <a:r>
              <a:rPr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its even</a:t>
            </a:r>
            <a:r>
              <a:rPr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part and</a:t>
            </a:r>
            <a:r>
              <a:rPr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its odd</a:t>
            </a:r>
            <a:r>
              <a:rPr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part: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264" y="2191457"/>
            <a:ext cx="621555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where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1319" y="2586654"/>
            <a:ext cx="3000268" cy="414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57"/>
              </a:lnSpc>
              <a:spcBef>
                <a:spcPts val="162"/>
              </a:spcBef>
            </a:pPr>
            <a:r>
              <a:rPr sz="3300" i="1" spc="-45" baseline="7099" dirty="0">
                <a:latin typeface="Times New Roman"/>
                <a:cs typeface="Times New Roman"/>
              </a:rPr>
              <a:t>x</a:t>
            </a:r>
            <a:r>
              <a:rPr sz="2700" i="1" baseline="-8696" dirty="0">
                <a:latin typeface="Times New Roman"/>
                <a:cs typeface="Times New Roman"/>
              </a:rPr>
              <a:t>e</a:t>
            </a:r>
            <a:r>
              <a:rPr sz="2700" i="1" spc="98" baseline="-8696" dirty="0">
                <a:latin typeface="Times New Roman"/>
                <a:cs typeface="Times New Roman"/>
              </a:rPr>
              <a:t>v</a:t>
            </a:r>
            <a:r>
              <a:rPr sz="3300" spc="62" baseline="7099" dirty="0">
                <a:latin typeface="Times New Roman"/>
                <a:cs typeface="Times New Roman"/>
              </a:rPr>
              <a:t>[</a:t>
            </a:r>
            <a:r>
              <a:rPr sz="3300" i="1" spc="35" baseline="7099" dirty="0">
                <a:latin typeface="Times New Roman"/>
                <a:cs typeface="Times New Roman"/>
              </a:rPr>
              <a:t>n</a:t>
            </a:r>
            <a:r>
              <a:rPr sz="3300" baseline="7099" dirty="0">
                <a:latin typeface="Times New Roman"/>
                <a:cs typeface="Times New Roman"/>
              </a:rPr>
              <a:t>]</a:t>
            </a:r>
            <a:r>
              <a:rPr sz="3300" spc="-190" baseline="7099" dirty="0">
                <a:latin typeface="Times New Roman"/>
                <a:cs typeface="Times New Roman"/>
              </a:rPr>
              <a:t> </a:t>
            </a:r>
            <a:r>
              <a:rPr sz="3300" baseline="6963" dirty="0">
                <a:latin typeface="Cambria"/>
                <a:cs typeface="Cambria"/>
              </a:rPr>
              <a:t>=</a:t>
            </a:r>
            <a:r>
              <a:rPr sz="3300" spc="-11" baseline="6963" dirty="0">
                <a:latin typeface="Cambria"/>
                <a:cs typeface="Cambria"/>
              </a:rPr>
              <a:t> </a:t>
            </a:r>
            <a:r>
              <a:rPr sz="2700" spc="-431" baseline="34785" dirty="0">
                <a:latin typeface="Times New Roman"/>
                <a:cs typeface="Times New Roman"/>
              </a:rPr>
              <a:t> </a:t>
            </a:r>
            <a:r>
              <a:rPr sz="2700" u="sng" baseline="34785" dirty="0">
                <a:latin typeface="Times New Roman"/>
                <a:cs typeface="Times New Roman"/>
              </a:rPr>
              <a:t>1</a:t>
            </a:r>
            <a:r>
              <a:rPr sz="2700" spc="-165" baseline="34785" dirty="0">
                <a:latin typeface="Times New Roman"/>
                <a:cs typeface="Times New Roman"/>
              </a:rPr>
              <a:t> </a:t>
            </a:r>
            <a:r>
              <a:rPr sz="4000" spc="120" baseline="5782" dirty="0">
                <a:latin typeface="Cambria"/>
                <a:cs typeface="Cambria"/>
              </a:rPr>
              <a:t>(</a:t>
            </a:r>
            <a:r>
              <a:rPr sz="3300" i="1" spc="-80" baseline="7099" dirty="0">
                <a:latin typeface="Times New Roman"/>
                <a:cs typeface="Times New Roman"/>
              </a:rPr>
              <a:t>x</a:t>
            </a:r>
            <a:r>
              <a:rPr sz="3300" spc="62" baseline="7099" dirty="0">
                <a:latin typeface="Times New Roman"/>
                <a:cs typeface="Times New Roman"/>
              </a:rPr>
              <a:t>[</a:t>
            </a:r>
            <a:r>
              <a:rPr sz="3300" i="1" spc="35" baseline="7099" dirty="0">
                <a:latin typeface="Times New Roman"/>
                <a:cs typeface="Times New Roman"/>
              </a:rPr>
              <a:t>n</a:t>
            </a:r>
            <a:r>
              <a:rPr sz="3300" baseline="7099" dirty="0">
                <a:latin typeface="Times New Roman"/>
                <a:cs typeface="Times New Roman"/>
              </a:rPr>
              <a:t>]</a:t>
            </a:r>
            <a:r>
              <a:rPr sz="3300" spc="-273" baseline="7099" dirty="0">
                <a:latin typeface="Times New Roman"/>
                <a:cs typeface="Times New Roman"/>
              </a:rPr>
              <a:t> </a:t>
            </a:r>
            <a:r>
              <a:rPr sz="3300" baseline="6963" dirty="0">
                <a:latin typeface="Cambria"/>
                <a:cs typeface="Cambria"/>
              </a:rPr>
              <a:t>+</a:t>
            </a:r>
            <a:r>
              <a:rPr sz="3300" spc="32" baseline="6963" dirty="0">
                <a:latin typeface="Cambria"/>
                <a:cs typeface="Cambria"/>
              </a:rPr>
              <a:t> </a:t>
            </a:r>
            <a:r>
              <a:rPr sz="3300" i="1" spc="-80" baseline="7099" dirty="0">
                <a:latin typeface="Times New Roman"/>
                <a:cs typeface="Times New Roman"/>
              </a:rPr>
              <a:t>x</a:t>
            </a:r>
            <a:r>
              <a:rPr sz="3300" spc="62" baseline="7099" dirty="0">
                <a:latin typeface="Times New Roman"/>
                <a:cs typeface="Times New Roman"/>
              </a:rPr>
              <a:t>[</a:t>
            </a:r>
            <a:r>
              <a:rPr sz="3300" spc="71" baseline="6963" dirty="0">
                <a:latin typeface="Cambria"/>
                <a:cs typeface="Cambria"/>
              </a:rPr>
              <a:t>−</a:t>
            </a:r>
            <a:r>
              <a:rPr sz="3300" i="1" spc="35" baseline="7099" dirty="0">
                <a:latin typeface="Times New Roman"/>
                <a:cs typeface="Times New Roman"/>
              </a:rPr>
              <a:t>n</a:t>
            </a:r>
            <a:r>
              <a:rPr sz="3300" spc="-4" baseline="7099" dirty="0">
                <a:latin typeface="Times New Roman"/>
                <a:cs typeface="Times New Roman"/>
              </a:rPr>
              <a:t>]</a:t>
            </a:r>
            <a:r>
              <a:rPr sz="4000" baseline="5782" dirty="0">
                <a:latin typeface="Cambria"/>
                <a:cs typeface="Cambria"/>
              </a:rPr>
              <a:t>)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6297" y="2604808"/>
            <a:ext cx="3331069" cy="353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257"/>
              </a:lnSpc>
              <a:spcBef>
                <a:spcPts val="162"/>
              </a:spcBef>
            </a:pPr>
            <a:r>
              <a:rPr sz="3300" i="1" spc="-44" baseline="7099" dirty="0">
                <a:latin typeface="Times New Roman"/>
                <a:cs typeface="Times New Roman"/>
              </a:rPr>
              <a:t>x</a:t>
            </a:r>
            <a:r>
              <a:rPr sz="2700" i="1" baseline="-8696" dirty="0">
                <a:latin typeface="Times New Roman"/>
                <a:cs typeface="Times New Roman"/>
              </a:rPr>
              <a:t>od</a:t>
            </a:r>
            <a:r>
              <a:rPr sz="2700" i="1" spc="-170" baseline="-8696" dirty="0">
                <a:latin typeface="Times New Roman"/>
                <a:cs typeface="Times New Roman"/>
              </a:rPr>
              <a:t> </a:t>
            </a:r>
            <a:r>
              <a:rPr sz="3300" spc="57" baseline="7099" dirty="0">
                <a:latin typeface="Times New Roman"/>
                <a:cs typeface="Times New Roman"/>
              </a:rPr>
              <a:t>[</a:t>
            </a:r>
            <a:r>
              <a:rPr sz="3300" i="1" spc="39" baseline="7099" dirty="0">
                <a:latin typeface="Times New Roman"/>
                <a:cs typeface="Times New Roman"/>
              </a:rPr>
              <a:t>n</a:t>
            </a:r>
            <a:r>
              <a:rPr sz="3300" baseline="7099" dirty="0">
                <a:latin typeface="Times New Roman"/>
                <a:cs typeface="Times New Roman"/>
              </a:rPr>
              <a:t>]</a:t>
            </a:r>
            <a:r>
              <a:rPr sz="3300" spc="-174" baseline="7099" dirty="0">
                <a:latin typeface="Times New Roman"/>
                <a:cs typeface="Times New Roman"/>
              </a:rPr>
              <a:t> </a:t>
            </a:r>
            <a:r>
              <a:rPr sz="3300" baseline="6963" dirty="0">
                <a:latin typeface="Cambria"/>
                <a:cs typeface="Cambria"/>
              </a:rPr>
              <a:t>=</a:t>
            </a:r>
            <a:r>
              <a:rPr sz="3300" spc="-11" baseline="6963" dirty="0">
                <a:latin typeface="Cambria"/>
                <a:cs typeface="Cambria"/>
              </a:rPr>
              <a:t> </a:t>
            </a:r>
            <a:r>
              <a:rPr sz="2700" spc="-431" baseline="34785" dirty="0">
                <a:latin typeface="Times New Roman"/>
                <a:cs typeface="Times New Roman"/>
              </a:rPr>
              <a:t> </a:t>
            </a:r>
            <a:r>
              <a:rPr sz="2700" u="sng" baseline="34785" dirty="0">
                <a:latin typeface="Times New Roman"/>
                <a:cs typeface="Times New Roman"/>
              </a:rPr>
              <a:t>1</a:t>
            </a:r>
            <a:r>
              <a:rPr sz="2700" spc="-165" baseline="34785" dirty="0">
                <a:latin typeface="Times New Roman"/>
                <a:cs typeface="Times New Roman"/>
              </a:rPr>
              <a:t> </a:t>
            </a:r>
            <a:r>
              <a:rPr sz="4000" spc="120" baseline="5782" dirty="0">
                <a:latin typeface="Cambria"/>
                <a:cs typeface="Cambria"/>
              </a:rPr>
              <a:t>(</a:t>
            </a:r>
            <a:r>
              <a:rPr sz="3300" i="1" spc="-80" baseline="7099" dirty="0">
                <a:latin typeface="Times New Roman"/>
                <a:cs typeface="Times New Roman"/>
              </a:rPr>
              <a:t>x</a:t>
            </a:r>
            <a:r>
              <a:rPr sz="3300" spc="62" baseline="7099" dirty="0">
                <a:latin typeface="Times New Roman"/>
                <a:cs typeface="Times New Roman"/>
              </a:rPr>
              <a:t>[</a:t>
            </a:r>
            <a:r>
              <a:rPr sz="3300" i="1" spc="35" baseline="7099" dirty="0">
                <a:latin typeface="Times New Roman"/>
                <a:cs typeface="Times New Roman"/>
              </a:rPr>
              <a:t>n</a:t>
            </a:r>
            <a:r>
              <a:rPr sz="3300" baseline="7099" dirty="0">
                <a:latin typeface="Times New Roman"/>
                <a:cs typeface="Times New Roman"/>
              </a:rPr>
              <a:t>]</a:t>
            </a:r>
            <a:r>
              <a:rPr sz="3300" spc="-273" baseline="7099" dirty="0">
                <a:latin typeface="Times New Roman"/>
                <a:cs typeface="Times New Roman"/>
              </a:rPr>
              <a:t> </a:t>
            </a:r>
            <a:r>
              <a:rPr sz="3300" baseline="6963" dirty="0">
                <a:latin typeface="Cambria"/>
                <a:cs typeface="Cambria"/>
              </a:rPr>
              <a:t>−</a:t>
            </a:r>
            <a:r>
              <a:rPr sz="3300" spc="1" baseline="6963" dirty="0">
                <a:latin typeface="Cambria"/>
                <a:cs typeface="Cambria"/>
              </a:rPr>
              <a:t> </a:t>
            </a:r>
            <a:r>
              <a:rPr sz="3300" i="1" spc="-80" baseline="7099" dirty="0">
                <a:latin typeface="Times New Roman"/>
                <a:cs typeface="Times New Roman"/>
              </a:rPr>
              <a:t>x</a:t>
            </a:r>
            <a:r>
              <a:rPr sz="3300" spc="62" baseline="7099" dirty="0">
                <a:latin typeface="Times New Roman"/>
                <a:cs typeface="Times New Roman"/>
              </a:rPr>
              <a:t>[</a:t>
            </a:r>
            <a:r>
              <a:rPr sz="3300" spc="71" baseline="6963" dirty="0">
                <a:latin typeface="Cambria"/>
                <a:cs typeface="Cambria"/>
              </a:rPr>
              <a:t>−</a:t>
            </a:r>
            <a:r>
              <a:rPr sz="3300" i="1" spc="35" baseline="7099" dirty="0">
                <a:latin typeface="Times New Roman"/>
                <a:cs typeface="Times New Roman"/>
              </a:rPr>
              <a:t>n</a:t>
            </a:r>
            <a:r>
              <a:rPr sz="3300" spc="-4" baseline="7099" dirty="0">
                <a:latin typeface="Times New Roman"/>
                <a:cs typeface="Times New Roman"/>
              </a:rPr>
              <a:t>]</a:t>
            </a:r>
            <a:r>
              <a:rPr sz="4000" baseline="5782" dirty="0">
                <a:latin typeface="Cambria"/>
                <a:cs typeface="Cambria"/>
              </a:rPr>
              <a:t>)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7261" y="2817264"/>
            <a:ext cx="172595" cy="245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16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9368" y="2835417"/>
            <a:ext cx="172595" cy="245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16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526" y="3801236"/>
            <a:ext cx="7937677" cy="51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Any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complex</a:t>
            </a:r>
            <a:r>
              <a:rPr spc="-6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can be</a:t>
            </a:r>
            <a:r>
              <a:rPr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expressed</a:t>
            </a:r>
            <a:r>
              <a:rPr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 a sum</a:t>
            </a:r>
            <a:r>
              <a:rPr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its conjugate-symmetric part</a:t>
            </a:r>
            <a:endParaRPr>
              <a:latin typeface="Times New Roman"/>
              <a:cs typeface="Times New Roman"/>
            </a:endParaRPr>
          </a:p>
          <a:p>
            <a:pPr marL="319126" marR="34336">
              <a:lnSpc>
                <a:spcPct val="95825"/>
              </a:lnSpc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its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conjugate-antisymmetric part: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264" y="4715475"/>
            <a:ext cx="621555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where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4077" y="5390264"/>
            <a:ext cx="3317923" cy="4254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29"/>
              </a:lnSpc>
              <a:spcBef>
                <a:spcPts val="166"/>
              </a:spcBef>
            </a:pPr>
            <a:r>
              <a:rPr sz="3400" i="1" spc="-48" baseline="6957" dirty="0">
                <a:latin typeface="Times New Roman"/>
                <a:cs typeface="Times New Roman"/>
              </a:rPr>
              <a:t>x</a:t>
            </a:r>
            <a:r>
              <a:rPr sz="2700" i="1" baseline="-10145" dirty="0">
                <a:latin typeface="Times New Roman"/>
                <a:cs typeface="Times New Roman"/>
              </a:rPr>
              <a:t>cs</a:t>
            </a:r>
            <a:r>
              <a:rPr sz="2700" i="1" spc="-327" baseline="-10145" dirty="0">
                <a:latin typeface="Times New Roman"/>
                <a:cs typeface="Times New Roman"/>
              </a:rPr>
              <a:t> </a:t>
            </a:r>
            <a:r>
              <a:rPr sz="3400" spc="62" baseline="6957" dirty="0">
                <a:latin typeface="Times New Roman"/>
                <a:cs typeface="Times New Roman"/>
              </a:rPr>
              <a:t>[</a:t>
            </a:r>
            <a:r>
              <a:rPr sz="3400" i="1" spc="39" baseline="6957" dirty="0">
                <a:latin typeface="Times New Roman"/>
                <a:cs typeface="Times New Roman"/>
              </a:rPr>
              <a:t>n</a:t>
            </a:r>
            <a:r>
              <a:rPr sz="3400" baseline="6957" dirty="0">
                <a:latin typeface="Times New Roman"/>
                <a:cs typeface="Times New Roman"/>
              </a:rPr>
              <a:t>]</a:t>
            </a:r>
            <a:r>
              <a:rPr sz="3400" spc="-174" baseline="6957" dirty="0">
                <a:latin typeface="Times New Roman"/>
                <a:cs typeface="Times New Roman"/>
              </a:rPr>
              <a:t> </a:t>
            </a:r>
            <a:r>
              <a:rPr sz="3400" baseline="6823" dirty="0">
                <a:latin typeface="Cambria"/>
                <a:cs typeface="Cambria"/>
              </a:rPr>
              <a:t>=</a:t>
            </a:r>
            <a:r>
              <a:rPr sz="3400" spc="-11" baseline="6823" dirty="0">
                <a:latin typeface="Cambria"/>
                <a:cs typeface="Cambria"/>
              </a:rPr>
              <a:t> </a:t>
            </a:r>
            <a:r>
              <a:rPr sz="2700" spc="-436" baseline="36234" dirty="0">
                <a:latin typeface="Times New Roman"/>
                <a:cs typeface="Times New Roman"/>
              </a:rPr>
              <a:t> </a:t>
            </a:r>
            <a:r>
              <a:rPr sz="2700" u="sng" baseline="36234" dirty="0">
                <a:latin typeface="Times New Roman"/>
                <a:cs typeface="Times New Roman"/>
              </a:rPr>
              <a:t>1</a:t>
            </a:r>
            <a:r>
              <a:rPr sz="2700" spc="-143" baseline="36234" dirty="0">
                <a:latin typeface="Times New Roman"/>
                <a:cs typeface="Times New Roman"/>
              </a:rPr>
              <a:t> </a:t>
            </a:r>
            <a:r>
              <a:rPr sz="4000" spc="120" baseline="5686" dirty="0">
                <a:latin typeface="Cambria"/>
                <a:cs typeface="Cambria"/>
              </a:rPr>
              <a:t>(</a:t>
            </a:r>
            <a:r>
              <a:rPr sz="3400" i="1" spc="-80" baseline="6957" dirty="0">
                <a:latin typeface="Times New Roman"/>
                <a:cs typeface="Times New Roman"/>
              </a:rPr>
              <a:t>x</a:t>
            </a:r>
            <a:r>
              <a:rPr sz="3400" spc="62" baseline="6957" dirty="0">
                <a:latin typeface="Times New Roman"/>
                <a:cs typeface="Times New Roman"/>
              </a:rPr>
              <a:t>[</a:t>
            </a:r>
            <a:r>
              <a:rPr sz="3400" i="1" spc="39" baseline="6957" dirty="0">
                <a:latin typeface="Times New Roman"/>
                <a:cs typeface="Times New Roman"/>
              </a:rPr>
              <a:t>n</a:t>
            </a:r>
            <a:r>
              <a:rPr sz="3400" baseline="6957" dirty="0">
                <a:latin typeface="Times New Roman"/>
                <a:cs typeface="Times New Roman"/>
              </a:rPr>
              <a:t>]</a:t>
            </a:r>
            <a:r>
              <a:rPr sz="3400" spc="-277" baseline="6957" dirty="0">
                <a:latin typeface="Times New Roman"/>
                <a:cs typeface="Times New Roman"/>
              </a:rPr>
              <a:t> </a:t>
            </a:r>
            <a:r>
              <a:rPr sz="3400" baseline="6823" dirty="0">
                <a:latin typeface="Cambria"/>
                <a:cs typeface="Cambria"/>
              </a:rPr>
              <a:t>+</a:t>
            </a:r>
            <a:r>
              <a:rPr sz="3400" spc="32" baseline="6823" dirty="0">
                <a:latin typeface="Cambria"/>
                <a:cs typeface="Cambria"/>
              </a:rPr>
              <a:t> </a:t>
            </a:r>
            <a:r>
              <a:rPr sz="3400" i="1" baseline="6957" dirty="0">
                <a:latin typeface="Times New Roman"/>
                <a:cs typeface="Times New Roman"/>
              </a:rPr>
              <a:t>x</a:t>
            </a:r>
            <a:r>
              <a:rPr sz="3400" i="1" spc="-286" baseline="6957" dirty="0">
                <a:latin typeface="Times New Roman"/>
                <a:cs typeface="Times New Roman"/>
              </a:rPr>
              <a:t> </a:t>
            </a:r>
            <a:r>
              <a:rPr sz="3400" spc="84" baseline="6957" dirty="0">
                <a:latin typeface="Times New Roman"/>
                <a:cs typeface="Times New Roman"/>
              </a:rPr>
              <a:t>*</a:t>
            </a:r>
            <a:r>
              <a:rPr sz="3400" spc="62" baseline="6957" dirty="0">
                <a:latin typeface="Times New Roman"/>
                <a:cs typeface="Times New Roman"/>
              </a:rPr>
              <a:t>[</a:t>
            </a:r>
            <a:r>
              <a:rPr sz="3400" spc="71" baseline="6823" dirty="0">
                <a:latin typeface="Cambria"/>
                <a:cs typeface="Cambria"/>
              </a:rPr>
              <a:t>−</a:t>
            </a:r>
            <a:r>
              <a:rPr sz="3400" i="1" spc="39" baseline="6957" dirty="0">
                <a:latin typeface="Times New Roman"/>
                <a:cs typeface="Times New Roman"/>
              </a:rPr>
              <a:t>n</a:t>
            </a:r>
            <a:r>
              <a:rPr sz="3400" spc="-8" baseline="6957" dirty="0">
                <a:latin typeface="Times New Roman"/>
                <a:cs typeface="Times New Roman"/>
              </a:rPr>
              <a:t>]</a:t>
            </a:r>
            <a:r>
              <a:rPr sz="4000" baseline="5686" dirty="0">
                <a:latin typeface="Cambria"/>
                <a:cs typeface="Cambria"/>
              </a:rPr>
              <a:t>)</a:t>
            </a:r>
            <a:endParaRPr sz="27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2260" y="5395644"/>
            <a:ext cx="3697558" cy="42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329"/>
              </a:lnSpc>
              <a:spcBef>
                <a:spcPts val="166"/>
              </a:spcBef>
            </a:pPr>
            <a:r>
              <a:rPr sz="3400" i="1" spc="-48" baseline="6957" dirty="0">
                <a:latin typeface="Times New Roman"/>
                <a:cs typeface="Times New Roman"/>
              </a:rPr>
              <a:t>x</a:t>
            </a:r>
            <a:r>
              <a:rPr sz="2700" i="1" baseline="-10145" dirty="0">
                <a:latin typeface="Times New Roman"/>
                <a:cs typeface="Times New Roman"/>
              </a:rPr>
              <a:t>ca</a:t>
            </a:r>
            <a:r>
              <a:rPr sz="2700" i="1" spc="-331" baseline="-10145" dirty="0">
                <a:latin typeface="Times New Roman"/>
                <a:cs typeface="Times New Roman"/>
              </a:rPr>
              <a:t> </a:t>
            </a:r>
            <a:r>
              <a:rPr sz="3400" spc="62" baseline="6957" dirty="0">
                <a:latin typeface="Times New Roman"/>
                <a:cs typeface="Times New Roman"/>
              </a:rPr>
              <a:t>[</a:t>
            </a:r>
            <a:r>
              <a:rPr sz="3400" i="1" spc="39" baseline="6957" dirty="0">
                <a:latin typeface="Times New Roman"/>
                <a:cs typeface="Times New Roman"/>
              </a:rPr>
              <a:t>n</a:t>
            </a:r>
            <a:r>
              <a:rPr sz="3400" baseline="6957" dirty="0">
                <a:latin typeface="Times New Roman"/>
                <a:cs typeface="Times New Roman"/>
              </a:rPr>
              <a:t>]</a:t>
            </a:r>
            <a:r>
              <a:rPr sz="3400" spc="-170" baseline="6957" dirty="0">
                <a:latin typeface="Times New Roman"/>
                <a:cs typeface="Times New Roman"/>
              </a:rPr>
              <a:t> </a:t>
            </a:r>
            <a:r>
              <a:rPr sz="3400" baseline="6823" dirty="0">
                <a:latin typeface="Cambria"/>
                <a:cs typeface="Cambria"/>
              </a:rPr>
              <a:t>=</a:t>
            </a:r>
            <a:r>
              <a:rPr sz="3400" spc="-11" baseline="6823" dirty="0">
                <a:latin typeface="Cambria"/>
                <a:cs typeface="Cambria"/>
              </a:rPr>
              <a:t> </a:t>
            </a:r>
            <a:r>
              <a:rPr sz="2700" spc="-441" baseline="36234" dirty="0">
                <a:latin typeface="Times New Roman"/>
                <a:cs typeface="Times New Roman"/>
              </a:rPr>
              <a:t> </a:t>
            </a:r>
            <a:r>
              <a:rPr sz="2700" u="sng" baseline="36234" dirty="0">
                <a:latin typeface="Times New Roman"/>
                <a:cs typeface="Times New Roman"/>
              </a:rPr>
              <a:t>1</a:t>
            </a:r>
            <a:r>
              <a:rPr sz="2700" spc="-138" baseline="36234" dirty="0">
                <a:latin typeface="Times New Roman"/>
                <a:cs typeface="Times New Roman"/>
              </a:rPr>
              <a:t> </a:t>
            </a:r>
            <a:r>
              <a:rPr sz="4000" spc="116" baseline="5686" dirty="0">
                <a:latin typeface="Cambria"/>
                <a:cs typeface="Cambria"/>
              </a:rPr>
              <a:t>(</a:t>
            </a:r>
            <a:r>
              <a:rPr sz="3400" i="1" spc="-80" baseline="6957" dirty="0">
                <a:latin typeface="Times New Roman"/>
                <a:cs typeface="Times New Roman"/>
              </a:rPr>
              <a:t>x</a:t>
            </a:r>
            <a:r>
              <a:rPr sz="3400" spc="67" baseline="6957" dirty="0">
                <a:latin typeface="Times New Roman"/>
                <a:cs typeface="Times New Roman"/>
              </a:rPr>
              <a:t>[</a:t>
            </a:r>
            <a:r>
              <a:rPr sz="3400" i="1" spc="39" baseline="6957" dirty="0">
                <a:latin typeface="Times New Roman"/>
                <a:cs typeface="Times New Roman"/>
              </a:rPr>
              <a:t>n</a:t>
            </a:r>
            <a:r>
              <a:rPr sz="3400" baseline="6957" dirty="0">
                <a:latin typeface="Times New Roman"/>
                <a:cs typeface="Times New Roman"/>
              </a:rPr>
              <a:t>]</a:t>
            </a:r>
            <a:r>
              <a:rPr sz="3400" spc="-277" baseline="6957" dirty="0">
                <a:latin typeface="Times New Roman"/>
                <a:cs typeface="Times New Roman"/>
              </a:rPr>
              <a:t> </a:t>
            </a:r>
            <a:r>
              <a:rPr sz="3400" baseline="6823" dirty="0">
                <a:latin typeface="Cambria"/>
                <a:cs typeface="Cambria"/>
              </a:rPr>
              <a:t>−</a:t>
            </a:r>
            <a:r>
              <a:rPr sz="3400" spc="-7" baseline="6823" dirty="0">
                <a:latin typeface="Cambria"/>
                <a:cs typeface="Cambria"/>
              </a:rPr>
              <a:t> </a:t>
            </a:r>
            <a:r>
              <a:rPr sz="3400" i="1" baseline="6957" dirty="0">
                <a:latin typeface="Times New Roman"/>
                <a:cs typeface="Times New Roman"/>
              </a:rPr>
              <a:t>x</a:t>
            </a:r>
            <a:r>
              <a:rPr sz="3400" i="1" spc="-277" baseline="6957" dirty="0">
                <a:latin typeface="Times New Roman"/>
                <a:cs typeface="Times New Roman"/>
              </a:rPr>
              <a:t> </a:t>
            </a:r>
            <a:r>
              <a:rPr sz="3400" spc="80" baseline="6957" dirty="0">
                <a:latin typeface="Times New Roman"/>
                <a:cs typeface="Times New Roman"/>
              </a:rPr>
              <a:t>*</a:t>
            </a:r>
            <a:r>
              <a:rPr sz="3400" spc="67" baseline="6957" dirty="0">
                <a:latin typeface="Times New Roman"/>
                <a:cs typeface="Times New Roman"/>
              </a:rPr>
              <a:t>[</a:t>
            </a:r>
            <a:r>
              <a:rPr sz="3400" spc="71" baseline="6823" dirty="0">
                <a:latin typeface="Cambria"/>
                <a:cs typeface="Cambria"/>
              </a:rPr>
              <a:t>−</a:t>
            </a:r>
            <a:r>
              <a:rPr sz="3400" i="1" spc="35" baseline="6957" dirty="0">
                <a:latin typeface="Times New Roman"/>
                <a:cs typeface="Times New Roman"/>
              </a:rPr>
              <a:t>n</a:t>
            </a:r>
            <a:r>
              <a:rPr sz="3400" spc="-4" baseline="6957" dirty="0">
                <a:latin typeface="Times New Roman"/>
                <a:cs typeface="Times New Roman"/>
              </a:rPr>
              <a:t>]</a:t>
            </a:r>
            <a:r>
              <a:rPr sz="4000" baseline="5686" dirty="0">
                <a:latin typeface="Cambria"/>
                <a:cs typeface="Cambria"/>
              </a:rPr>
              <a:t>)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8343" y="5628273"/>
            <a:ext cx="175475" cy="249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43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2178" y="5633652"/>
            <a:ext cx="175475" cy="249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43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142" y="4428957"/>
            <a:ext cx="2724455" cy="378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092">
              <a:lnSpc>
                <a:spcPts val="3029"/>
              </a:lnSpc>
              <a:spcBef>
                <a:spcPts val="151"/>
              </a:spcBef>
            </a:pPr>
            <a:r>
              <a:rPr sz="3600" i="1" spc="-84" baseline="7515" dirty="0">
                <a:latin typeface="Times New Roman"/>
                <a:cs typeface="Times New Roman"/>
              </a:rPr>
              <a:t>x</a:t>
            </a:r>
            <a:r>
              <a:rPr sz="3600" spc="67" baseline="7515" dirty="0">
                <a:latin typeface="Times New Roman"/>
                <a:cs typeface="Times New Roman"/>
              </a:rPr>
              <a:t>[</a:t>
            </a:r>
            <a:r>
              <a:rPr sz="3600" i="1" spc="45" baseline="7515" dirty="0">
                <a:latin typeface="Times New Roman"/>
                <a:cs typeface="Times New Roman"/>
              </a:rPr>
              <a:t>n</a:t>
            </a:r>
            <a:r>
              <a:rPr sz="3600" baseline="7515" dirty="0">
                <a:latin typeface="Times New Roman"/>
                <a:cs typeface="Times New Roman"/>
              </a:rPr>
              <a:t>]</a:t>
            </a:r>
            <a:r>
              <a:rPr sz="3600" spc="-183" baseline="7515" dirty="0">
                <a:latin typeface="Times New Roman"/>
                <a:cs typeface="Times New Roman"/>
              </a:rPr>
              <a:t> </a:t>
            </a:r>
            <a:r>
              <a:rPr sz="3600" baseline="7371" dirty="0">
                <a:latin typeface="Cambria"/>
                <a:cs typeface="Cambria"/>
              </a:rPr>
              <a:t>=</a:t>
            </a:r>
            <a:r>
              <a:rPr sz="3600" spc="108" baseline="7371" dirty="0">
                <a:latin typeface="Cambria"/>
                <a:cs typeface="Cambria"/>
              </a:rPr>
              <a:t> </a:t>
            </a:r>
            <a:r>
              <a:rPr sz="3600" i="1" spc="-53" baseline="7515" dirty="0">
                <a:latin typeface="Times New Roman"/>
                <a:cs typeface="Times New Roman"/>
              </a:rPr>
              <a:t>x</a:t>
            </a:r>
            <a:r>
              <a:rPr sz="3000" i="1" baseline="-9223" dirty="0">
                <a:latin typeface="Times New Roman"/>
                <a:cs typeface="Times New Roman"/>
              </a:rPr>
              <a:t>cs</a:t>
            </a:r>
            <a:r>
              <a:rPr sz="3000" i="1" spc="-363" baseline="-9223" dirty="0">
                <a:latin typeface="Times New Roman"/>
                <a:cs typeface="Times New Roman"/>
              </a:rPr>
              <a:t> </a:t>
            </a:r>
            <a:r>
              <a:rPr sz="3600" spc="67" baseline="7515" dirty="0">
                <a:latin typeface="Times New Roman"/>
                <a:cs typeface="Times New Roman"/>
              </a:rPr>
              <a:t>[</a:t>
            </a:r>
            <a:r>
              <a:rPr sz="3600" i="1" spc="45" baseline="7515" dirty="0">
                <a:latin typeface="Times New Roman"/>
                <a:cs typeface="Times New Roman"/>
              </a:rPr>
              <a:t>n</a:t>
            </a:r>
            <a:r>
              <a:rPr sz="3600" baseline="7515" dirty="0">
                <a:latin typeface="Times New Roman"/>
                <a:cs typeface="Times New Roman"/>
              </a:rPr>
              <a:t>]</a:t>
            </a:r>
            <a:r>
              <a:rPr sz="3600" spc="-304" baseline="7515" dirty="0">
                <a:latin typeface="Times New Roman"/>
                <a:cs typeface="Times New Roman"/>
              </a:rPr>
              <a:t> </a:t>
            </a:r>
            <a:r>
              <a:rPr sz="3600" baseline="7371" dirty="0">
                <a:latin typeface="Cambria"/>
                <a:cs typeface="Cambria"/>
              </a:rPr>
              <a:t>+</a:t>
            </a:r>
            <a:r>
              <a:rPr sz="3600" spc="40" baseline="7371" dirty="0">
                <a:latin typeface="Cambria"/>
                <a:cs typeface="Cambria"/>
              </a:rPr>
              <a:t> </a:t>
            </a:r>
            <a:r>
              <a:rPr sz="3600" i="1" spc="-53" baseline="7515" dirty="0">
                <a:latin typeface="Times New Roman"/>
                <a:cs typeface="Times New Roman"/>
              </a:rPr>
              <a:t>x</a:t>
            </a:r>
            <a:r>
              <a:rPr sz="3000" i="1" baseline="-9223" dirty="0">
                <a:latin typeface="Times New Roman"/>
                <a:cs typeface="Times New Roman"/>
              </a:rPr>
              <a:t>ca</a:t>
            </a:r>
            <a:r>
              <a:rPr sz="3000" i="1" spc="-367" baseline="-9223" dirty="0">
                <a:latin typeface="Times New Roman"/>
                <a:cs typeface="Times New Roman"/>
              </a:rPr>
              <a:t> </a:t>
            </a:r>
            <a:r>
              <a:rPr sz="3600" spc="67" baseline="7515" dirty="0">
                <a:latin typeface="Times New Roman"/>
                <a:cs typeface="Times New Roman"/>
              </a:rPr>
              <a:t>[</a:t>
            </a:r>
            <a:r>
              <a:rPr sz="3600" i="1" spc="45" baseline="7515" dirty="0">
                <a:latin typeface="Times New Roman"/>
                <a:cs typeface="Times New Roman"/>
              </a:rPr>
              <a:t>n</a:t>
            </a:r>
            <a:r>
              <a:rPr sz="3600" baseline="7515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1033" y="1969490"/>
            <a:ext cx="2358575" cy="32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45">
              <a:lnSpc>
                <a:spcPts val="2629"/>
              </a:lnSpc>
              <a:spcBef>
                <a:spcPts val="131"/>
              </a:spcBef>
            </a:pPr>
            <a:r>
              <a:rPr sz="3200" i="1" spc="-75" baseline="7401" dirty="0">
                <a:latin typeface="Times New Roman"/>
                <a:cs typeface="Times New Roman"/>
              </a:rPr>
              <a:t>x</a:t>
            </a:r>
            <a:r>
              <a:rPr sz="3200" spc="57" baseline="7401" dirty="0">
                <a:latin typeface="Times New Roman"/>
                <a:cs typeface="Times New Roman"/>
              </a:rPr>
              <a:t>[</a:t>
            </a:r>
            <a:r>
              <a:rPr sz="3200" i="1" spc="35" baseline="7401" dirty="0">
                <a:latin typeface="Times New Roman"/>
                <a:cs typeface="Times New Roman"/>
              </a:rPr>
              <a:t>n</a:t>
            </a:r>
            <a:r>
              <a:rPr sz="3200" baseline="7401" dirty="0">
                <a:latin typeface="Times New Roman"/>
                <a:cs typeface="Times New Roman"/>
              </a:rPr>
              <a:t>]</a:t>
            </a:r>
            <a:r>
              <a:rPr sz="3200" spc="-199" baseline="7401" dirty="0">
                <a:latin typeface="Times New Roman"/>
                <a:cs typeface="Times New Roman"/>
              </a:rPr>
              <a:t> </a:t>
            </a:r>
            <a:r>
              <a:rPr sz="3200" baseline="7259" dirty="0">
                <a:latin typeface="Cambria"/>
                <a:cs typeface="Cambria"/>
              </a:rPr>
              <a:t>=</a:t>
            </a:r>
            <a:r>
              <a:rPr sz="3200" spc="79" baseline="7259" dirty="0">
                <a:latin typeface="Cambria"/>
                <a:cs typeface="Cambria"/>
              </a:rPr>
              <a:t> </a:t>
            </a:r>
            <a:r>
              <a:rPr sz="3200" i="1" spc="-39" baseline="7401" dirty="0">
                <a:latin typeface="Times New Roman"/>
                <a:cs typeface="Times New Roman"/>
              </a:rPr>
              <a:t>x</a:t>
            </a:r>
            <a:r>
              <a:rPr sz="2400" i="1" baseline="-9938" dirty="0">
                <a:latin typeface="Times New Roman"/>
                <a:cs typeface="Times New Roman"/>
              </a:rPr>
              <a:t>e</a:t>
            </a:r>
            <a:r>
              <a:rPr sz="2400" i="1" spc="93" baseline="-9938" dirty="0">
                <a:latin typeface="Times New Roman"/>
                <a:cs typeface="Times New Roman"/>
              </a:rPr>
              <a:t>v</a:t>
            </a:r>
            <a:r>
              <a:rPr sz="3200" spc="57" baseline="7401" dirty="0">
                <a:latin typeface="Times New Roman"/>
                <a:cs typeface="Times New Roman"/>
              </a:rPr>
              <a:t>[</a:t>
            </a:r>
            <a:r>
              <a:rPr sz="3200" i="1" spc="35" baseline="7401" dirty="0">
                <a:latin typeface="Times New Roman"/>
                <a:cs typeface="Times New Roman"/>
              </a:rPr>
              <a:t>n</a:t>
            </a:r>
            <a:r>
              <a:rPr sz="3200" baseline="7401" dirty="0">
                <a:latin typeface="Times New Roman"/>
                <a:cs typeface="Times New Roman"/>
              </a:rPr>
              <a:t>]</a:t>
            </a:r>
            <a:r>
              <a:rPr sz="3200" spc="-264" baseline="7401" dirty="0">
                <a:latin typeface="Times New Roman"/>
                <a:cs typeface="Times New Roman"/>
              </a:rPr>
              <a:t> </a:t>
            </a:r>
            <a:r>
              <a:rPr sz="3200" baseline="7259" dirty="0">
                <a:latin typeface="Cambria"/>
                <a:cs typeface="Cambria"/>
              </a:rPr>
              <a:t>+</a:t>
            </a:r>
            <a:r>
              <a:rPr sz="3200" spc="12" baseline="7259" dirty="0">
                <a:latin typeface="Cambria"/>
                <a:cs typeface="Cambria"/>
              </a:rPr>
              <a:t> </a:t>
            </a:r>
            <a:r>
              <a:rPr sz="3200" i="1" spc="-44" baseline="7401" dirty="0">
                <a:latin typeface="Times New Roman"/>
                <a:cs typeface="Times New Roman"/>
              </a:rPr>
              <a:t>x</a:t>
            </a:r>
            <a:r>
              <a:rPr sz="2400" i="1" baseline="-9938" dirty="0">
                <a:latin typeface="Times New Roman"/>
                <a:cs typeface="Times New Roman"/>
              </a:rPr>
              <a:t>od</a:t>
            </a:r>
            <a:r>
              <a:rPr sz="2400" i="1" spc="-133" baseline="-9938" dirty="0">
                <a:latin typeface="Times New Roman"/>
                <a:cs typeface="Times New Roman"/>
              </a:rPr>
              <a:t> </a:t>
            </a:r>
            <a:r>
              <a:rPr sz="3200" spc="57" baseline="7401" dirty="0">
                <a:latin typeface="Times New Roman"/>
                <a:cs typeface="Times New Roman"/>
              </a:rPr>
              <a:t>[</a:t>
            </a:r>
            <a:r>
              <a:rPr sz="3200" i="1" spc="35" baseline="7401" dirty="0">
                <a:latin typeface="Times New Roman"/>
                <a:cs typeface="Times New Roman"/>
              </a:rPr>
              <a:t>n</a:t>
            </a:r>
            <a:r>
              <a:rPr sz="3200" baseline="7401" dirty="0">
                <a:latin typeface="Times New Roman"/>
                <a:cs typeface="Times New Roman"/>
              </a:rPr>
              <a:t>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1128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838200"/>
                <a:ext cx="6249531" cy="549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𝐹𝑖𝑛𝑑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𝑒𝑣𝑒𝑛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𝑜𝑑𝑑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𝑐𝑜𝑚𝑝𝑜𝑛𝑒𝑛𝑡𝑠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𝑠𝑖𝑔𝑛𝑎𝑙𝑠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−3, 1,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,−4, 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−3, 1,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i="1">
                            <a:latin typeface="Cambria Math"/>
                          </a:rPr>
                          <m:t>,−4, 2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−4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−3+2, 1−4, 2+2, −4+1, 2−3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                          </a:t>
                </a:r>
              </a:p>
              <a:p>
                <a:r>
                  <a:rPr lang="en-US" dirty="0"/>
                  <a:t>                       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−0.5, −1.5, 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−1.5, −0.5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2, 1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4, 2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2, −4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1, 2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                         </a:t>
                </a:r>
              </a:p>
              <a:p>
                <a:r>
                  <a:rPr lang="en-US" dirty="0"/>
                  <a:t>                      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2.5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 2</m:t>
                        </m:r>
                        <m:r>
                          <a:rPr lang="en-US" i="1">
                            <a:latin typeface="Cambria Math"/>
                          </a:rPr>
                          <m:t>.5, 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</a:rPr>
                          <m:t>, </m:t>
                        </m:r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>
                            <a:latin typeface="Cambria Math"/>
                          </a:rPr>
                          <m:t>.5, 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>
                            <a:latin typeface="Cambria Math"/>
                          </a:rPr>
                          <m:t>.5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38200"/>
                <a:ext cx="6249531" cy="5490734"/>
              </a:xfrm>
              <a:prstGeom prst="rect">
                <a:avLst/>
              </a:prstGeom>
              <a:blipFill rotWithShape="1">
                <a:blip r:embed="rId2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9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2042" y="3073325"/>
            <a:ext cx="1860665" cy="67235"/>
          </a:xfrm>
          <a:custGeom>
            <a:avLst/>
            <a:gdLst/>
            <a:ahLst/>
            <a:cxnLst/>
            <a:rect l="l" t="t" r="r" b="b"/>
            <a:pathLst>
              <a:path w="2046731" h="76200">
                <a:moveTo>
                  <a:pt x="1970532" y="42672"/>
                </a:moveTo>
                <a:lnTo>
                  <a:pt x="1970531" y="76200"/>
                </a:lnTo>
                <a:lnTo>
                  <a:pt x="1982724" y="42672"/>
                </a:lnTo>
                <a:lnTo>
                  <a:pt x="1986533" y="41148"/>
                </a:lnTo>
                <a:lnTo>
                  <a:pt x="1988057" y="38100"/>
                </a:lnTo>
                <a:lnTo>
                  <a:pt x="1986533" y="34289"/>
                </a:lnTo>
                <a:lnTo>
                  <a:pt x="198272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1970532" y="42672"/>
                </a:lnTo>
                <a:close/>
              </a:path>
              <a:path w="2046731" h="76200">
                <a:moveTo>
                  <a:pt x="1986533" y="34289"/>
                </a:moveTo>
                <a:lnTo>
                  <a:pt x="1988057" y="38100"/>
                </a:lnTo>
                <a:lnTo>
                  <a:pt x="1986533" y="41148"/>
                </a:lnTo>
                <a:lnTo>
                  <a:pt x="1982724" y="42672"/>
                </a:lnTo>
                <a:lnTo>
                  <a:pt x="1970531" y="76200"/>
                </a:lnTo>
                <a:lnTo>
                  <a:pt x="2046731" y="38100"/>
                </a:lnTo>
                <a:lnTo>
                  <a:pt x="1970531" y="0"/>
                </a:lnTo>
                <a:lnTo>
                  <a:pt x="1970532" y="33528"/>
                </a:lnTo>
                <a:lnTo>
                  <a:pt x="1982724" y="33527"/>
                </a:lnTo>
                <a:lnTo>
                  <a:pt x="1986533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29296" y="235995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41148" y="1524"/>
                </a:moveTo>
                <a:lnTo>
                  <a:pt x="38100" y="0"/>
                </a:lnTo>
                <a:lnTo>
                  <a:pt x="34289" y="1524"/>
                </a:lnTo>
                <a:lnTo>
                  <a:pt x="33527" y="5334"/>
                </a:lnTo>
                <a:lnTo>
                  <a:pt x="41148" y="1524"/>
                </a:lnTo>
                <a:close/>
              </a:path>
              <a:path w="76200" h="76200">
                <a:moveTo>
                  <a:pt x="76200" y="17525"/>
                </a:moveTo>
                <a:lnTo>
                  <a:pt x="42672" y="5334"/>
                </a:lnTo>
                <a:lnTo>
                  <a:pt x="42671" y="17525"/>
                </a:lnTo>
                <a:lnTo>
                  <a:pt x="76200" y="17525"/>
                </a:lnTo>
                <a:close/>
              </a:path>
              <a:path w="76200" h="76200">
                <a:moveTo>
                  <a:pt x="0" y="17525"/>
                </a:moveTo>
                <a:lnTo>
                  <a:pt x="33528" y="17526"/>
                </a:lnTo>
                <a:lnTo>
                  <a:pt x="33527" y="1236726"/>
                </a:lnTo>
                <a:lnTo>
                  <a:pt x="34289" y="1240536"/>
                </a:lnTo>
                <a:lnTo>
                  <a:pt x="38100" y="1242060"/>
                </a:lnTo>
                <a:lnTo>
                  <a:pt x="41148" y="1240536"/>
                </a:lnTo>
                <a:lnTo>
                  <a:pt x="42672" y="1236726"/>
                </a:lnTo>
                <a:lnTo>
                  <a:pt x="42672" y="5334"/>
                </a:lnTo>
                <a:lnTo>
                  <a:pt x="76200" y="17525"/>
                </a:lnTo>
                <a:lnTo>
                  <a:pt x="38100" y="-58674"/>
                </a:lnTo>
                <a:lnTo>
                  <a:pt x="0" y="17525"/>
                </a:lnTo>
                <a:lnTo>
                  <a:pt x="33527" y="5334"/>
                </a:lnTo>
                <a:lnTo>
                  <a:pt x="34289" y="1524"/>
                </a:lnTo>
                <a:lnTo>
                  <a:pt x="38100" y="0"/>
                </a:lnTo>
                <a:lnTo>
                  <a:pt x="41148" y="1524"/>
                </a:lnTo>
                <a:lnTo>
                  <a:pt x="33527" y="5334"/>
                </a:lnTo>
                <a:lnTo>
                  <a:pt x="0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63339" y="2655129"/>
            <a:ext cx="1787928" cy="546615"/>
          </a:xfrm>
          <a:custGeom>
            <a:avLst/>
            <a:gdLst/>
            <a:ahLst/>
            <a:cxnLst/>
            <a:rect l="l" t="t" r="r" b="b"/>
            <a:pathLst>
              <a:path w="1966721" h="619497">
                <a:moveTo>
                  <a:pt x="0" y="619497"/>
                </a:moveTo>
                <a:lnTo>
                  <a:pt x="3899" y="599958"/>
                </a:lnTo>
                <a:lnTo>
                  <a:pt x="7830" y="580481"/>
                </a:lnTo>
                <a:lnTo>
                  <a:pt x="11802" y="561139"/>
                </a:lnTo>
                <a:lnTo>
                  <a:pt x="15825" y="542005"/>
                </a:lnTo>
                <a:lnTo>
                  <a:pt x="19907" y="523152"/>
                </a:lnTo>
                <a:lnTo>
                  <a:pt x="24057" y="504653"/>
                </a:lnTo>
                <a:lnTo>
                  <a:pt x="28286" y="486582"/>
                </a:lnTo>
                <a:lnTo>
                  <a:pt x="32601" y="469011"/>
                </a:lnTo>
                <a:lnTo>
                  <a:pt x="37012" y="452014"/>
                </a:lnTo>
                <a:lnTo>
                  <a:pt x="41528" y="435664"/>
                </a:lnTo>
                <a:lnTo>
                  <a:pt x="46159" y="420035"/>
                </a:lnTo>
                <a:lnTo>
                  <a:pt x="50913" y="405198"/>
                </a:lnTo>
                <a:lnTo>
                  <a:pt x="55800" y="391228"/>
                </a:lnTo>
                <a:lnTo>
                  <a:pt x="60828" y="378197"/>
                </a:lnTo>
                <a:lnTo>
                  <a:pt x="66008" y="366180"/>
                </a:lnTo>
                <a:lnTo>
                  <a:pt x="71347" y="355248"/>
                </a:lnTo>
                <a:lnTo>
                  <a:pt x="76856" y="345474"/>
                </a:lnTo>
                <a:lnTo>
                  <a:pt x="82542" y="336934"/>
                </a:lnTo>
                <a:lnTo>
                  <a:pt x="94487" y="323841"/>
                </a:lnTo>
                <a:lnTo>
                  <a:pt x="109757" y="316981"/>
                </a:lnTo>
                <a:lnTo>
                  <a:pt x="117969" y="317029"/>
                </a:lnTo>
                <a:lnTo>
                  <a:pt x="135303" y="322826"/>
                </a:lnTo>
                <a:lnTo>
                  <a:pt x="144327" y="328071"/>
                </a:lnTo>
                <a:lnTo>
                  <a:pt x="153524" y="334547"/>
                </a:lnTo>
                <a:lnTo>
                  <a:pt x="162845" y="342001"/>
                </a:lnTo>
                <a:lnTo>
                  <a:pt x="172240" y="350182"/>
                </a:lnTo>
                <a:lnTo>
                  <a:pt x="181661" y="358838"/>
                </a:lnTo>
                <a:lnTo>
                  <a:pt x="191058" y="367719"/>
                </a:lnTo>
                <a:lnTo>
                  <a:pt x="200384" y="376573"/>
                </a:lnTo>
                <a:lnTo>
                  <a:pt x="209588" y="385149"/>
                </a:lnTo>
                <a:lnTo>
                  <a:pt x="218621" y="393195"/>
                </a:lnTo>
                <a:lnTo>
                  <a:pt x="227436" y="400461"/>
                </a:lnTo>
                <a:lnTo>
                  <a:pt x="235982" y="406693"/>
                </a:lnTo>
                <a:lnTo>
                  <a:pt x="244211" y="411642"/>
                </a:lnTo>
                <a:lnTo>
                  <a:pt x="245363" y="412233"/>
                </a:lnTo>
                <a:lnTo>
                  <a:pt x="255678" y="417873"/>
                </a:lnTo>
                <a:lnTo>
                  <a:pt x="265650" y="424418"/>
                </a:lnTo>
                <a:lnTo>
                  <a:pt x="275339" y="431540"/>
                </a:lnTo>
                <a:lnTo>
                  <a:pt x="284804" y="438909"/>
                </a:lnTo>
                <a:lnTo>
                  <a:pt x="294106" y="446198"/>
                </a:lnTo>
                <a:lnTo>
                  <a:pt x="303302" y="453076"/>
                </a:lnTo>
                <a:lnTo>
                  <a:pt x="312454" y="459216"/>
                </a:lnTo>
                <a:lnTo>
                  <a:pt x="321621" y="464289"/>
                </a:lnTo>
                <a:lnTo>
                  <a:pt x="330862" y="467965"/>
                </a:lnTo>
                <a:lnTo>
                  <a:pt x="340237" y="469917"/>
                </a:lnTo>
                <a:lnTo>
                  <a:pt x="349805" y="469815"/>
                </a:lnTo>
                <a:lnTo>
                  <a:pt x="359626" y="467331"/>
                </a:lnTo>
                <a:lnTo>
                  <a:pt x="369760" y="462136"/>
                </a:lnTo>
                <a:lnTo>
                  <a:pt x="377190" y="456501"/>
                </a:lnTo>
                <a:lnTo>
                  <a:pt x="384261" y="449726"/>
                </a:lnTo>
                <a:lnTo>
                  <a:pt x="391514" y="441585"/>
                </a:lnTo>
                <a:lnTo>
                  <a:pt x="398922" y="432222"/>
                </a:lnTo>
                <a:lnTo>
                  <a:pt x="406455" y="421782"/>
                </a:lnTo>
                <a:lnTo>
                  <a:pt x="414086" y="410410"/>
                </a:lnTo>
                <a:lnTo>
                  <a:pt x="421785" y="398252"/>
                </a:lnTo>
                <a:lnTo>
                  <a:pt x="429524" y="385453"/>
                </a:lnTo>
                <a:lnTo>
                  <a:pt x="437274" y="372158"/>
                </a:lnTo>
                <a:lnTo>
                  <a:pt x="445007" y="358512"/>
                </a:lnTo>
                <a:lnTo>
                  <a:pt x="452695" y="344660"/>
                </a:lnTo>
                <a:lnTo>
                  <a:pt x="460308" y="330748"/>
                </a:lnTo>
                <a:lnTo>
                  <a:pt x="467819" y="316920"/>
                </a:lnTo>
                <a:lnTo>
                  <a:pt x="475198" y="303322"/>
                </a:lnTo>
                <a:lnTo>
                  <a:pt x="482417" y="290099"/>
                </a:lnTo>
                <a:lnTo>
                  <a:pt x="489447" y="277396"/>
                </a:lnTo>
                <a:lnTo>
                  <a:pt x="496261" y="265358"/>
                </a:lnTo>
                <a:lnTo>
                  <a:pt x="502828" y="254130"/>
                </a:lnTo>
                <a:lnTo>
                  <a:pt x="509121" y="243858"/>
                </a:lnTo>
                <a:lnTo>
                  <a:pt x="515111" y="234687"/>
                </a:lnTo>
                <a:lnTo>
                  <a:pt x="524242" y="220365"/>
                </a:lnTo>
                <a:lnTo>
                  <a:pt x="532154" y="206100"/>
                </a:lnTo>
                <a:lnTo>
                  <a:pt x="539123" y="192145"/>
                </a:lnTo>
                <a:lnTo>
                  <a:pt x="545428" y="178752"/>
                </a:lnTo>
                <a:lnTo>
                  <a:pt x="551345" y="166173"/>
                </a:lnTo>
                <a:lnTo>
                  <a:pt x="557151" y="154660"/>
                </a:lnTo>
                <a:lnTo>
                  <a:pt x="563124" y="144465"/>
                </a:lnTo>
                <a:lnTo>
                  <a:pt x="569539" y="135842"/>
                </a:lnTo>
                <a:lnTo>
                  <a:pt x="576674" y="129042"/>
                </a:lnTo>
                <a:lnTo>
                  <a:pt x="584806" y="124317"/>
                </a:lnTo>
                <a:lnTo>
                  <a:pt x="594212" y="121921"/>
                </a:lnTo>
                <a:lnTo>
                  <a:pt x="603503" y="121911"/>
                </a:lnTo>
                <a:lnTo>
                  <a:pt x="611081" y="123463"/>
                </a:lnTo>
                <a:lnTo>
                  <a:pt x="619154" y="126556"/>
                </a:lnTo>
                <a:lnTo>
                  <a:pt x="627684" y="131037"/>
                </a:lnTo>
                <a:lnTo>
                  <a:pt x="636633" y="136756"/>
                </a:lnTo>
                <a:lnTo>
                  <a:pt x="645962" y="143561"/>
                </a:lnTo>
                <a:lnTo>
                  <a:pt x="655635" y="151301"/>
                </a:lnTo>
                <a:lnTo>
                  <a:pt x="665611" y="159825"/>
                </a:lnTo>
                <a:lnTo>
                  <a:pt x="675854" y="168981"/>
                </a:lnTo>
                <a:lnTo>
                  <a:pt x="686325" y="178617"/>
                </a:lnTo>
                <a:lnTo>
                  <a:pt x="696986" y="188584"/>
                </a:lnTo>
                <a:lnTo>
                  <a:pt x="707799" y="198729"/>
                </a:lnTo>
                <a:lnTo>
                  <a:pt x="718725" y="208900"/>
                </a:lnTo>
                <a:lnTo>
                  <a:pt x="729726" y="218948"/>
                </a:lnTo>
                <a:lnTo>
                  <a:pt x="740765" y="228719"/>
                </a:lnTo>
                <a:lnTo>
                  <a:pt x="751802" y="238064"/>
                </a:lnTo>
                <a:lnTo>
                  <a:pt x="762801" y="246830"/>
                </a:lnTo>
                <a:lnTo>
                  <a:pt x="773722" y="254867"/>
                </a:lnTo>
                <a:lnTo>
                  <a:pt x="784527" y="262023"/>
                </a:lnTo>
                <a:lnTo>
                  <a:pt x="792479" y="266691"/>
                </a:lnTo>
                <a:lnTo>
                  <a:pt x="803613" y="272963"/>
                </a:lnTo>
                <a:lnTo>
                  <a:pt x="814770" y="279319"/>
                </a:lnTo>
                <a:lnTo>
                  <a:pt x="837192" y="292036"/>
                </a:lnTo>
                <a:lnTo>
                  <a:pt x="859818" y="304344"/>
                </a:lnTo>
                <a:lnTo>
                  <a:pt x="882722" y="315746"/>
                </a:lnTo>
                <a:lnTo>
                  <a:pt x="905975" y="325746"/>
                </a:lnTo>
                <a:lnTo>
                  <a:pt x="929652" y="333847"/>
                </a:lnTo>
                <a:lnTo>
                  <a:pt x="953825" y="339551"/>
                </a:lnTo>
                <a:lnTo>
                  <a:pt x="978566" y="342361"/>
                </a:lnTo>
                <a:lnTo>
                  <a:pt x="991173" y="342526"/>
                </a:lnTo>
                <a:lnTo>
                  <a:pt x="999743" y="342129"/>
                </a:lnTo>
                <a:lnTo>
                  <a:pt x="1022743" y="339745"/>
                </a:lnTo>
                <a:lnTo>
                  <a:pt x="1046396" y="335405"/>
                </a:lnTo>
                <a:lnTo>
                  <a:pt x="1070580" y="329208"/>
                </a:lnTo>
                <a:lnTo>
                  <a:pt x="1095170" y="321256"/>
                </a:lnTo>
                <a:lnTo>
                  <a:pt x="1120044" y="311649"/>
                </a:lnTo>
                <a:lnTo>
                  <a:pt x="1145078" y="300487"/>
                </a:lnTo>
                <a:lnTo>
                  <a:pt x="1170149" y="287871"/>
                </a:lnTo>
                <a:lnTo>
                  <a:pt x="1195132" y="273902"/>
                </a:lnTo>
                <a:lnTo>
                  <a:pt x="1219906" y="258681"/>
                </a:lnTo>
                <a:lnTo>
                  <a:pt x="1244345" y="242307"/>
                </a:lnTo>
                <a:lnTo>
                  <a:pt x="1269403" y="220979"/>
                </a:lnTo>
                <a:lnTo>
                  <a:pt x="1282306" y="207614"/>
                </a:lnTo>
                <a:lnTo>
                  <a:pt x="1295393" y="192838"/>
                </a:lnTo>
                <a:lnTo>
                  <a:pt x="1308615" y="176942"/>
                </a:lnTo>
                <a:lnTo>
                  <a:pt x="1321923" y="160217"/>
                </a:lnTo>
                <a:lnTo>
                  <a:pt x="1335268" y="142955"/>
                </a:lnTo>
                <a:lnTo>
                  <a:pt x="1348599" y="125447"/>
                </a:lnTo>
                <a:lnTo>
                  <a:pt x="1361869" y="107984"/>
                </a:lnTo>
                <a:lnTo>
                  <a:pt x="1375028" y="90859"/>
                </a:lnTo>
                <a:lnTo>
                  <a:pt x="1388028" y="74363"/>
                </a:lnTo>
                <a:lnTo>
                  <a:pt x="1400818" y="58787"/>
                </a:lnTo>
                <a:lnTo>
                  <a:pt x="1413349" y="44422"/>
                </a:lnTo>
                <a:lnTo>
                  <a:pt x="1425573" y="31561"/>
                </a:lnTo>
                <a:lnTo>
                  <a:pt x="1437441" y="20493"/>
                </a:lnTo>
                <a:lnTo>
                  <a:pt x="1448903" y="11512"/>
                </a:lnTo>
                <a:lnTo>
                  <a:pt x="1459910" y="4909"/>
                </a:lnTo>
                <a:lnTo>
                  <a:pt x="1470413" y="974"/>
                </a:lnTo>
                <a:lnTo>
                  <a:pt x="1480362" y="0"/>
                </a:lnTo>
                <a:lnTo>
                  <a:pt x="1489709" y="2277"/>
                </a:lnTo>
                <a:lnTo>
                  <a:pt x="1498319" y="8642"/>
                </a:lnTo>
                <a:lnTo>
                  <a:pt x="1506144" y="19201"/>
                </a:lnTo>
                <a:lnTo>
                  <a:pt x="1513268" y="33498"/>
                </a:lnTo>
                <a:lnTo>
                  <a:pt x="1519775" y="51075"/>
                </a:lnTo>
                <a:lnTo>
                  <a:pt x="1525750" y="71476"/>
                </a:lnTo>
                <a:lnTo>
                  <a:pt x="1531276" y="94243"/>
                </a:lnTo>
                <a:lnTo>
                  <a:pt x="1536437" y="118918"/>
                </a:lnTo>
                <a:lnTo>
                  <a:pt x="1541318" y="145045"/>
                </a:lnTo>
                <a:lnTo>
                  <a:pt x="1546003" y="172167"/>
                </a:lnTo>
                <a:lnTo>
                  <a:pt x="1550574" y="199825"/>
                </a:lnTo>
                <a:lnTo>
                  <a:pt x="1555117" y="227564"/>
                </a:lnTo>
                <a:lnTo>
                  <a:pt x="1559716" y="254926"/>
                </a:lnTo>
                <a:lnTo>
                  <a:pt x="1564454" y="281453"/>
                </a:lnTo>
                <a:lnTo>
                  <a:pt x="1569415" y="306688"/>
                </a:lnTo>
                <a:lnTo>
                  <a:pt x="1574684" y="330175"/>
                </a:lnTo>
                <a:lnTo>
                  <a:pt x="1580345" y="351456"/>
                </a:lnTo>
                <a:lnTo>
                  <a:pt x="1586481" y="370073"/>
                </a:lnTo>
                <a:lnTo>
                  <a:pt x="1593176" y="385571"/>
                </a:lnTo>
                <a:lnTo>
                  <a:pt x="1600515" y="397490"/>
                </a:lnTo>
                <a:lnTo>
                  <a:pt x="1608581" y="405375"/>
                </a:lnTo>
                <a:lnTo>
                  <a:pt x="1617491" y="409050"/>
                </a:lnTo>
                <a:lnTo>
                  <a:pt x="1627031" y="409129"/>
                </a:lnTo>
                <a:lnTo>
                  <a:pt x="1637133" y="405990"/>
                </a:lnTo>
                <a:lnTo>
                  <a:pt x="1647730" y="400017"/>
                </a:lnTo>
                <a:lnTo>
                  <a:pt x="1658754" y="391587"/>
                </a:lnTo>
                <a:lnTo>
                  <a:pt x="1670139" y="381084"/>
                </a:lnTo>
                <a:lnTo>
                  <a:pt x="1681816" y="368886"/>
                </a:lnTo>
                <a:lnTo>
                  <a:pt x="1693718" y="355376"/>
                </a:lnTo>
                <a:lnTo>
                  <a:pt x="1705778" y="340932"/>
                </a:lnTo>
                <a:lnTo>
                  <a:pt x="1717928" y="325936"/>
                </a:lnTo>
                <a:lnTo>
                  <a:pt x="1730102" y="310769"/>
                </a:lnTo>
                <a:lnTo>
                  <a:pt x="1742230" y="295812"/>
                </a:lnTo>
                <a:lnTo>
                  <a:pt x="1754247" y="281443"/>
                </a:lnTo>
                <a:lnTo>
                  <a:pt x="1766084" y="268046"/>
                </a:lnTo>
                <a:lnTo>
                  <a:pt x="1777674" y="255999"/>
                </a:lnTo>
                <a:lnTo>
                  <a:pt x="1788950" y="245684"/>
                </a:lnTo>
                <a:lnTo>
                  <a:pt x="1799844" y="237481"/>
                </a:lnTo>
                <a:lnTo>
                  <a:pt x="1810289" y="231772"/>
                </a:lnTo>
                <a:lnTo>
                  <a:pt x="1820217" y="228935"/>
                </a:lnTo>
                <a:lnTo>
                  <a:pt x="1829561" y="229353"/>
                </a:lnTo>
                <a:lnTo>
                  <a:pt x="1838325" y="232236"/>
                </a:lnTo>
                <a:lnTo>
                  <a:pt x="1846796" y="236715"/>
                </a:lnTo>
                <a:lnTo>
                  <a:pt x="1854988" y="242705"/>
                </a:lnTo>
                <a:lnTo>
                  <a:pt x="1862919" y="250122"/>
                </a:lnTo>
                <a:lnTo>
                  <a:pt x="1870602" y="258880"/>
                </a:lnTo>
                <a:lnTo>
                  <a:pt x="1878054" y="268896"/>
                </a:lnTo>
                <a:lnTo>
                  <a:pt x="1885290" y="280085"/>
                </a:lnTo>
                <a:lnTo>
                  <a:pt x="1892326" y="292361"/>
                </a:lnTo>
                <a:lnTo>
                  <a:pt x="1899176" y="305641"/>
                </a:lnTo>
                <a:lnTo>
                  <a:pt x="1905857" y="319840"/>
                </a:lnTo>
                <a:lnTo>
                  <a:pt x="1912383" y="334874"/>
                </a:lnTo>
                <a:lnTo>
                  <a:pt x="1918770" y="350657"/>
                </a:lnTo>
                <a:lnTo>
                  <a:pt x="1925034" y="367106"/>
                </a:lnTo>
                <a:lnTo>
                  <a:pt x="1931190" y="384135"/>
                </a:lnTo>
                <a:lnTo>
                  <a:pt x="1937254" y="401660"/>
                </a:lnTo>
                <a:lnTo>
                  <a:pt x="1943240" y="419597"/>
                </a:lnTo>
                <a:lnTo>
                  <a:pt x="1949164" y="437861"/>
                </a:lnTo>
                <a:lnTo>
                  <a:pt x="1955042" y="456366"/>
                </a:lnTo>
                <a:lnTo>
                  <a:pt x="1960890" y="475030"/>
                </a:lnTo>
                <a:lnTo>
                  <a:pt x="1966721" y="493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5202" y="3065929"/>
            <a:ext cx="1862050" cy="67235"/>
          </a:xfrm>
          <a:custGeom>
            <a:avLst/>
            <a:gdLst/>
            <a:ahLst/>
            <a:cxnLst/>
            <a:rect l="l" t="t" r="r" b="b"/>
            <a:pathLst>
              <a:path w="2048255" h="76200">
                <a:moveTo>
                  <a:pt x="1972055" y="43433"/>
                </a:moveTo>
                <a:lnTo>
                  <a:pt x="1972055" y="76200"/>
                </a:lnTo>
                <a:lnTo>
                  <a:pt x="1984248" y="43433"/>
                </a:lnTo>
                <a:lnTo>
                  <a:pt x="1988057" y="41909"/>
                </a:lnTo>
                <a:lnTo>
                  <a:pt x="1989581" y="38100"/>
                </a:lnTo>
                <a:lnTo>
                  <a:pt x="1988057" y="35051"/>
                </a:lnTo>
                <a:lnTo>
                  <a:pt x="1984248" y="33527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1972055" y="43433"/>
                </a:lnTo>
                <a:close/>
              </a:path>
              <a:path w="2048255" h="76200">
                <a:moveTo>
                  <a:pt x="1988057" y="35051"/>
                </a:moveTo>
                <a:lnTo>
                  <a:pt x="1989581" y="38100"/>
                </a:lnTo>
                <a:lnTo>
                  <a:pt x="1988057" y="41909"/>
                </a:lnTo>
                <a:lnTo>
                  <a:pt x="1984248" y="43433"/>
                </a:lnTo>
                <a:lnTo>
                  <a:pt x="1972055" y="76200"/>
                </a:lnTo>
                <a:lnTo>
                  <a:pt x="2048255" y="38100"/>
                </a:lnTo>
                <a:lnTo>
                  <a:pt x="1972055" y="0"/>
                </a:lnTo>
                <a:lnTo>
                  <a:pt x="1972055" y="33527"/>
                </a:lnTo>
                <a:lnTo>
                  <a:pt x="1984248" y="33527"/>
                </a:lnTo>
                <a:lnTo>
                  <a:pt x="1988057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2456" y="2353235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41148" y="1523"/>
                </a:moveTo>
                <a:lnTo>
                  <a:pt x="38100" y="0"/>
                </a:lnTo>
                <a:lnTo>
                  <a:pt x="34289" y="1523"/>
                </a:lnTo>
                <a:lnTo>
                  <a:pt x="33527" y="4571"/>
                </a:lnTo>
                <a:lnTo>
                  <a:pt x="41148" y="1523"/>
                </a:lnTo>
                <a:close/>
              </a:path>
              <a:path w="76200" h="76200">
                <a:moveTo>
                  <a:pt x="76200" y="17525"/>
                </a:moveTo>
                <a:lnTo>
                  <a:pt x="42672" y="4571"/>
                </a:lnTo>
                <a:lnTo>
                  <a:pt x="42671" y="17525"/>
                </a:lnTo>
                <a:lnTo>
                  <a:pt x="76200" y="17525"/>
                </a:lnTo>
                <a:close/>
              </a:path>
              <a:path w="76200" h="76200">
                <a:moveTo>
                  <a:pt x="0" y="17525"/>
                </a:moveTo>
                <a:lnTo>
                  <a:pt x="33527" y="17525"/>
                </a:lnTo>
                <a:lnTo>
                  <a:pt x="33527" y="1236725"/>
                </a:lnTo>
                <a:lnTo>
                  <a:pt x="34289" y="1239773"/>
                </a:lnTo>
                <a:lnTo>
                  <a:pt x="38100" y="1241297"/>
                </a:lnTo>
                <a:lnTo>
                  <a:pt x="41148" y="1239773"/>
                </a:lnTo>
                <a:lnTo>
                  <a:pt x="42672" y="1236725"/>
                </a:lnTo>
                <a:lnTo>
                  <a:pt x="42672" y="4571"/>
                </a:lnTo>
                <a:lnTo>
                  <a:pt x="76200" y="17525"/>
                </a:lnTo>
                <a:lnTo>
                  <a:pt x="38100" y="-58674"/>
                </a:lnTo>
                <a:lnTo>
                  <a:pt x="0" y="17525"/>
                </a:lnTo>
                <a:lnTo>
                  <a:pt x="33527" y="4571"/>
                </a:lnTo>
                <a:lnTo>
                  <a:pt x="34289" y="1523"/>
                </a:lnTo>
                <a:lnTo>
                  <a:pt x="38100" y="0"/>
                </a:lnTo>
                <a:lnTo>
                  <a:pt x="41148" y="1523"/>
                </a:lnTo>
                <a:lnTo>
                  <a:pt x="33527" y="4571"/>
                </a:lnTo>
                <a:lnTo>
                  <a:pt x="0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92040" y="2648300"/>
            <a:ext cx="1783773" cy="451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92040" y="2648300"/>
            <a:ext cx="1783773" cy="451247"/>
          </a:xfrm>
          <a:custGeom>
            <a:avLst/>
            <a:gdLst/>
            <a:ahLst/>
            <a:cxnLst/>
            <a:rect l="l" t="t" r="r" b="b"/>
            <a:pathLst>
              <a:path w="1962150" h="511413">
                <a:moveTo>
                  <a:pt x="0" y="511413"/>
                </a:moveTo>
                <a:lnTo>
                  <a:pt x="3085" y="504477"/>
                </a:lnTo>
                <a:lnTo>
                  <a:pt x="6626" y="495531"/>
                </a:lnTo>
                <a:lnTo>
                  <a:pt x="10595" y="484868"/>
                </a:lnTo>
                <a:lnTo>
                  <a:pt x="14963" y="472779"/>
                </a:lnTo>
                <a:lnTo>
                  <a:pt x="19704" y="459558"/>
                </a:lnTo>
                <a:lnTo>
                  <a:pt x="24789" y="445496"/>
                </a:lnTo>
                <a:lnTo>
                  <a:pt x="30191" y="430886"/>
                </a:lnTo>
                <a:lnTo>
                  <a:pt x="35882" y="416020"/>
                </a:lnTo>
                <a:lnTo>
                  <a:pt x="41834" y="401190"/>
                </a:lnTo>
                <a:lnTo>
                  <a:pt x="48020" y="386690"/>
                </a:lnTo>
                <a:lnTo>
                  <a:pt x="54412" y="372810"/>
                </a:lnTo>
                <a:lnTo>
                  <a:pt x="60982" y="359845"/>
                </a:lnTo>
                <a:lnTo>
                  <a:pt x="67703" y="348085"/>
                </a:lnTo>
                <a:lnTo>
                  <a:pt x="74546" y="337824"/>
                </a:lnTo>
                <a:lnTo>
                  <a:pt x="81485" y="329353"/>
                </a:lnTo>
                <a:lnTo>
                  <a:pt x="88491" y="322966"/>
                </a:lnTo>
                <a:lnTo>
                  <a:pt x="94487" y="319389"/>
                </a:lnTo>
                <a:lnTo>
                  <a:pt x="102686" y="317206"/>
                </a:lnTo>
                <a:lnTo>
                  <a:pt x="111405" y="317346"/>
                </a:lnTo>
                <a:lnTo>
                  <a:pt x="120576" y="319537"/>
                </a:lnTo>
                <a:lnTo>
                  <a:pt x="130134" y="323506"/>
                </a:lnTo>
                <a:lnTo>
                  <a:pt x="140012" y="328979"/>
                </a:lnTo>
                <a:lnTo>
                  <a:pt x="150144" y="335683"/>
                </a:lnTo>
                <a:lnTo>
                  <a:pt x="160464" y="343346"/>
                </a:lnTo>
                <a:lnTo>
                  <a:pt x="170905" y="351695"/>
                </a:lnTo>
                <a:lnTo>
                  <a:pt x="181402" y="360456"/>
                </a:lnTo>
                <a:lnTo>
                  <a:pt x="191886" y="369356"/>
                </a:lnTo>
                <a:lnTo>
                  <a:pt x="202294" y="378123"/>
                </a:lnTo>
                <a:lnTo>
                  <a:pt x="212557" y="386483"/>
                </a:lnTo>
                <a:lnTo>
                  <a:pt x="222609" y="394164"/>
                </a:lnTo>
                <a:lnTo>
                  <a:pt x="232385" y="400893"/>
                </a:lnTo>
                <a:lnTo>
                  <a:pt x="241818" y="406395"/>
                </a:lnTo>
                <a:lnTo>
                  <a:pt x="244601" y="407781"/>
                </a:lnTo>
                <a:lnTo>
                  <a:pt x="255008" y="413301"/>
                </a:lnTo>
                <a:lnTo>
                  <a:pt x="265067" y="419744"/>
                </a:lnTo>
                <a:lnTo>
                  <a:pt x="274838" y="426776"/>
                </a:lnTo>
                <a:lnTo>
                  <a:pt x="284383" y="434064"/>
                </a:lnTo>
                <a:lnTo>
                  <a:pt x="293763" y="441274"/>
                </a:lnTo>
                <a:lnTo>
                  <a:pt x="303040" y="448073"/>
                </a:lnTo>
                <a:lnTo>
                  <a:pt x="312274" y="454126"/>
                </a:lnTo>
                <a:lnTo>
                  <a:pt x="321527" y="459102"/>
                </a:lnTo>
                <a:lnTo>
                  <a:pt x="330861" y="462665"/>
                </a:lnTo>
                <a:lnTo>
                  <a:pt x="340335" y="464482"/>
                </a:lnTo>
                <a:lnTo>
                  <a:pt x="350012" y="464220"/>
                </a:lnTo>
                <a:lnTo>
                  <a:pt x="359953" y="461546"/>
                </a:lnTo>
                <a:lnTo>
                  <a:pt x="369569" y="456549"/>
                </a:lnTo>
                <a:lnTo>
                  <a:pt x="376428" y="451303"/>
                </a:lnTo>
                <a:lnTo>
                  <a:pt x="383499" y="444577"/>
                </a:lnTo>
                <a:lnTo>
                  <a:pt x="390752" y="436512"/>
                </a:lnTo>
                <a:lnTo>
                  <a:pt x="398160" y="427251"/>
                </a:lnTo>
                <a:lnTo>
                  <a:pt x="405693" y="416937"/>
                </a:lnTo>
                <a:lnTo>
                  <a:pt x="413324" y="405710"/>
                </a:lnTo>
                <a:lnTo>
                  <a:pt x="421023" y="393715"/>
                </a:lnTo>
                <a:lnTo>
                  <a:pt x="428762" y="381092"/>
                </a:lnTo>
                <a:lnTo>
                  <a:pt x="436512" y="367985"/>
                </a:lnTo>
                <a:lnTo>
                  <a:pt x="444245" y="354536"/>
                </a:lnTo>
                <a:lnTo>
                  <a:pt x="451933" y="340887"/>
                </a:lnTo>
                <a:lnTo>
                  <a:pt x="459546" y="327179"/>
                </a:lnTo>
                <a:lnTo>
                  <a:pt x="467057" y="313557"/>
                </a:lnTo>
                <a:lnTo>
                  <a:pt x="474436" y="300161"/>
                </a:lnTo>
                <a:lnTo>
                  <a:pt x="481655" y="287135"/>
                </a:lnTo>
                <a:lnTo>
                  <a:pt x="488685" y="274620"/>
                </a:lnTo>
                <a:lnTo>
                  <a:pt x="495499" y="262759"/>
                </a:lnTo>
                <a:lnTo>
                  <a:pt x="502066" y="251693"/>
                </a:lnTo>
                <a:lnTo>
                  <a:pt x="508359" y="241567"/>
                </a:lnTo>
                <a:lnTo>
                  <a:pt x="514350" y="232521"/>
                </a:lnTo>
                <a:lnTo>
                  <a:pt x="523470" y="218054"/>
                </a:lnTo>
                <a:lnTo>
                  <a:pt x="531371" y="203704"/>
                </a:lnTo>
                <a:lnTo>
                  <a:pt x="538326" y="189716"/>
                </a:lnTo>
                <a:lnTo>
                  <a:pt x="544609" y="176336"/>
                </a:lnTo>
                <a:lnTo>
                  <a:pt x="550493" y="163810"/>
                </a:lnTo>
                <a:lnTo>
                  <a:pt x="556251" y="152384"/>
                </a:lnTo>
                <a:lnTo>
                  <a:pt x="562156" y="142305"/>
                </a:lnTo>
                <a:lnTo>
                  <a:pt x="568482" y="133817"/>
                </a:lnTo>
                <a:lnTo>
                  <a:pt x="575502" y="127167"/>
                </a:lnTo>
                <a:lnTo>
                  <a:pt x="583489" y="122600"/>
                </a:lnTo>
                <a:lnTo>
                  <a:pt x="592716" y="120364"/>
                </a:lnTo>
                <a:lnTo>
                  <a:pt x="601979" y="120507"/>
                </a:lnTo>
                <a:lnTo>
                  <a:pt x="609608" y="122062"/>
                </a:lnTo>
                <a:lnTo>
                  <a:pt x="617736" y="125152"/>
                </a:lnTo>
                <a:lnTo>
                  <a:pt x="626327" y="129627"/>
                </a:lnTo>
                <a:lnTo>
                  <a:pt x="635338" y="135334"/>
                </a:lnTo>
                <a:lnTo>
                  <a:pt x="644731" y="142123"/>
                </a:lnTo>
                <a:lnTo>
                  <a:pt x="654467" y="149842"/>
                </a:lnTo>
                <a:lnTo>
                  <a:pt x="664505" y="158339"/>
                </a:lnTo>
                <a:lnTo>
                  <a:pt x="674807" y="167463"/>
                </a:lnTo>
                <a:lnTo>
                  <a:pt x="685331" y="177062"/>
                </a:lnTo>
                <a:lnTo>
                  <a:pt x="696040" y="186986"/>
                </a:lnTo>
                <a:lnTo>
                  <a:pt x="706892" y="197082"/>
                </a:lnTo>
                <a:lnTo>
                  <a:pt x="717849" y="207200"/>
                </a:lnTo>
                <a:lnTo>
                  <a:pt x="728871" y="217187"/>
                </a:lnTo>
                <a:lnTo>
                  <a:pt x="739918" y="226893"/>
                </a:lnTo>
                <a:lnTo>
                  <a:pt x="750950" y="236165"/>
                </a:lnTo>
                <a:lnTo>
                  <a:pt x="761929" y="244853"/>
                </a:lnTo>
                <a:lnTo>
                  <a:pt x="772813" y="252805"/>
                </a:lnTo>
                <a:lnTo>
                  <a:pt x="783565" y="259869"/>
                </a:lnTo>
                <a:lnTo>
                  <a:pt x="790193" y="263763"/>
                </a:lnTo>
                <a:lnTo>
                  <a:pt x="801528" y="269949"/>
                </a:lnTo>
                <a:lnTo>
                  <a:pt x="812871" y="276223"/>
                </a:lnTo>
                <a:lnTo>
                  <a:pt x="835617" y="288782"/>
                </a:lnTo>
                <a:lnTo>
                  <a:pt x="858498" y="300947"/>
                </a:lnTo>
                <a:lnTo>
                  <a:pt x="881582" y="312224"/>
                </a:lnTo>
                <a:lnTo>
                  <a:pt x="904937" y="322119"/>
                </a:lnTo>
                <a:lnTo>
                  <a:pt x="928630" y="330136"/>
                </a:lnTo>
                <a:lnTo>
                  <a:pt x="952729" y="335784"/>
                </a:lnTo>
                <a:lnTo>
                  <a:pt x="977302" y="338566"/>
                </a:lnTo>
                <a:lnTo>
                  <a:pt x="989788" y="338728"/>
                </a:lnTo>
                <a:lnTo>
                  <a:pt x="996695" y="338439"/>
                </a:lnTo>
                <a:lnTo>
                  <a:pt x="1019696" y="336056"/>
                </a:lnTo>
                <a:lnTo>
                  <a:pt x="1043354" y="331721"/>
                </a:lnTo>
                <a:lnTo>
                  <a:pt x="1067552" y="325539"/>
                </a:lnTo>
                <a:lnTo>
                  <a:pt x="1092171" y="317615"/>
                </a:lnTo>
                <a:lnTo>
                  <a:pt x="1117091" y="308054"/>
                </a:lnTo>
                <a:lnTo>
                  <a:pt x="1142195" y="296962"/>
                </a:lnTo>
                <a:lnTo>
                  <a:pt x="1167362" y="284443"/>
                </a:lnTo>
                <a:lnTo>
                  <a:pt x="1192475" y="270602"/>
                </a:lnTo>
                <a:lnTo>
                  <a:pt x="1217413" y="255546"/>
                </a:lnTo>
                <a:lnTo>
                  <a:pt x="1242059" y="239379"/>
                </a:lnTo>
                <a:lnTo>
                  <a:pt x="1267074" y="218300"/>
                </a:lnTo>
                <a:lnTo>
                  <a:pt x="1279928" y="205075"/>
                </a:lnTo>
                <a:lnTo>
                  <a:pt x="1292949" y="190446"/>
                </a:lnTo>
                <a:lnTo>
                  <a:pt x="1306091" y="174704"/>
                </a:lnTo>
                <a:lnTo>
                  <a:pt x="1319308" y="158139"/>
                </a:lnTo>
                <a:lnTo>
                  <a:pt x="1332552" y="141041"/>
                </a:lnTo>
                <a:lnTo>
                  <a:pt x="1345777" y="123701"/>
                </a:lnTo>
                <a:lnTo>
                  <a:pt x="1358935" y="106409"/>
                </a:lnTo>
                <a:lnTo>
                  <a:pt x="1371980" y="89455"/>
                </a:lnTo>
                <a:lnTo>
                  <a:pt x="1384866" y="73130"/>
                </a:lnTo>
                <a:lnTo>
                  <a:pt x="1397544" y="57724"/>
                </a:lnTo>
                <a:lnTo>
                  <a:pt x="1409969" y="43527"/>
                </a:lnTo>
                <a:lnTo>
                  <a:pt x="1422093" y="30830"/>
                </a:lnTo>
                <a:lnTo>
                  <a:pt x="1433869" y="19923"/>
                </a:lnTo>
                <a:lnTo>
                  <a:pt x="1445251" y="11096"/>
                </a:lnTo>
                <a:lnTo>
                  <a:pt x="1456192" y="4639"/>
                </a:lnTo>
                <a:lnTo>
                  <a:pt x="1466645" y="844"/>
                </a:lnTo>
                <a:lnTo>
                  <a:pt x="1476563" y="0"/>
                </a:lnTo>
                <a:lnTo>
                  <a:pt x="1485900" y="2397"/>
                </a:lnTo>
                <a:lnTo>
                  <a:pt x="1494509" y="8625"/>
                </a:lnTo>
                <a:lnTo>
                  <a:pt x="1502334" y="19008"/>
                </a:lnTo>
                <a:lnTo>
                  <a:pt x="1509460" y="33092"/>
                </a:lnTo>
                <a:lnTo>
                  <a:pt x="1515971" y="50427"/>
                </a:lnTo>
                <a:lnTo>
                  <a:pt x="1521952" y="70560"/>
                </a:lnTo>
                <a:lnTo>
                  <a:pt x="1527486" y="93039"/>
                </a:lnTo>
                <a:lnTo>
                  <a:pt x="1532660" y="117412"/>
                </a:lnTo>
                <a:lnTo>
                  <a:pt x="1537557" y="143227"/>
                </a:lnTo>
                <a:lnTo>
                  <a:pt x="1542262" y="170031"/>
                </a:lnTo>
                <a:lnTo>
                  <a:pt x="1546859" y="197374"/>
                </a:lnTo>
                <a:lnTo>
                  <a:pt x="1551434" y="224802"/>
                </a:lnTo>
                <a:lnTo>
                  <a:pt x="1556071" y="251863"/>
                </a:lnTo>
                <a:lnTo>
                  <a:pt x="1560853" y="278107"/>
                </a:lnTo>
                <a:lnTo>
                  <a:pt x="1565867" y="303080"/>
                </a:lnTo>
                <a:lnTo>
                  <a:pt x="1571196" y="326330"/>
                </a:lnTo>
                <a:lnTo>
                  <a:pt x="1576925" y="347406"/>
                </a:lnTo>
                <a:lnTo>
                  <a:pt x="1583139" y="365855"/>
                </a:lnTo>
                <a:lnTo>
                  <a:pt x="1589922" y="381226"/>
                </a:lnTo>
                <a:lnTo>
                  <a:pt x="1597358" y="393066"/>
                </a:lnTo>
                <a:lnTo>
                  <a:pt x="1605533" y="400923"/>
                </a:lnTo>
                <a:lnTo>
                  <a:pt x="1614335" y="404484"/>
                </a:lnTo>
                <a:lnTo>
                  <a:pt x="1623775" y="404452"/>
                </a:lnTo>
                <a:lnTo>
                  <a:pt x="1633786" y="401208"/>
                </a:lnTo>
                <a:lnTo>
                  <a:pt x="1644298" y="395138"/>
                </a:lnTo>
                <a:lnTo>
                  <a:pt x="1655242" y="386623"/>
                </a:lnTo>
                <a:lnTo>
                  <a:pt x="1666549" y="376049"/>
                </a:lnTo>
                <a:lnTo>
                  <a:pt x="1678150" y="363797"/>
                </a:lnTo>
                <a:lnTo>
                  <a:pt x="1689975" y="350253"/>
                </a:lnTo>
                <a:lnTo>
                  <a:pt x="1701956" y="335798"/>
                </a:lnTo>
                <a:lnTo>
                  <a:pt x="1714023" y="320818"/>
                </a:lnTo>
                <a:lnTo>
                  <a:pt x="1726108" y="305694"/>
                </a:lnTo>
                <a:lnTo>
                  <a:pt x="1738140" y="290811"/>
                </a:lnTo>
                <a:lnTo>
                  <a:pt x="1750051" y="276552"/>
                </a:lnTo>
                <a:lnTo>
                  <a:pt x="1761772" y="263300"/>
                </a:lnTo>
                <a:lnTo>
                  <a:pt x="1773233" y="251440"/>
                </a:lnTo>
                <a:lnTo>
                  <a:pt x="1784366" y="241354"/>
                </a:lnTo>
                <a:lnTo>
                  <a:pt x="1795101" y="233426"/>
                </a:lnTo>
                <a:lnTo>
                  <a:pt x="1805369" y="228039"/>
                </a:lnTo>
                <a:lnTo>
                  <a:pt x="1815101" y="225578"/>
                </a:lnTo>
                <a:lnTo>
                  <a:pt x="1824227" y="226425"/>
                </a:lnTo>
                <a:lnTo>
                  <a:pt x="1833073" y="230401"/>
                </a:lnTo>
                <a:lnTo>
                  <a:pt x="1841771" y="236908"/>
                </a:lnTo>
                <a:lnTo>
                  <a:pt x="1850313" y="245697"/>
                </a:lnTo>
                <a:lnTo>
                  <a:pt x="1858688" y="256521"/>
                </a:lnTo>
                <a:lnTo>
                  <a:pt x="1866888" y="269132"/>
                </a:lnTo>
                <a:lnTo>
                  <a:pt x="1874901" y="283284"/>
                </a:lnTo>
                <a:lnTo>
                  <a:pt x="1882719" y="298729"/>
                </a:lnTo>
                <a:lnTo>
                  <a:pt x="1890333" y="315219"/>
                </a:lnTo>
                <a:lnTo>
                  <a:pt x="1897731" y="332507"/>
                </a:lnTo>
                <a:lnTo>
                  <a:pt x="1904904" y="350345"/>
                </a:lnTo>
                <a:lnTo>
                  <a:pt x="1911843" y="368486"/>
                </a:lnTo>
                <a:lnTo>
                  <a:pt x="1918539" y="386682"/>
                </a:lnTo>
                <a:lnTo>
                  <a:pt x="1924980" y="404687"/>
                </a:lnTo>
                <a:lnTo>
                  <a:pt x="1931158" y="422252"/>
                </a:lnTo>
                <a:lnTo>
                  <a:pt x="1937063" y="439130"/>
                </a:lnTo>
                <a:lnTo>
                  <a:pt x="1942685" y="455074"/>
                </a:lnTo>
                <a:lnTo>
                  <a:pt x="1948014" y="469835"/>
                </a:lnTo>
                <a:lnTo>
                  <a:pt x="1953041" y="483168"/>
                </a:lnTo>
                <a:lnTo>
                  <a:pt x="1957756" y="494823"/>
                </a:lnTo>
                <a:lnTo>
                  <a:pt x="1962150" y="504555"/>
                </a:lnTo>
                <a:lnTo>
                  <a:pt x="0" y="5114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3002" y="5204012"/>
            <a:ext cx="1859973" cy="67235"/>
          </a:xfrm>
          <a:custGeom>
            <a:avLst/>
            <a:gdLst/>
            <a:ahLst/>
            <a:cxnLst/>
            <a:rect l="l" t="t" r="r" b="b"/>
            <a:pathLst>
              <a:path w="2045970" h="76200">
                <a:moveTo>
                  <a:pt x="1969769" y="42671"/>
                </a:moveTo>
                <a:lnTo>
                  <a:pt x="1969770" y="76200"/>
                </a:lnTo>
                <a:lnTo>
                  <a:pt x="1982724" y="42672"/>
                </a:lnTo>
                <a:lnTo>
                  <a:pt x="1985772" y="41148"/>
                </a:lnTo>
                <a:lnTo>
                  <a:pt x="1987296" y="38100"/>
                </a:lnTo>
                <a:lnTo>
                  <a:pt x="1985772" y="34290"/>
                </a:lnTo>
                <a:lnTo>
                  <a:pt x="198272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969769" y="42671"/>
                </a:lnTo>
                <a:close/>
              </a:path>
              <a:path w="2045970" h="76200">
                <a:moveTo>
                  <a:pt x="1985772" y="34290"/>
                </a:moveTo>
                <a:lnTo>
                  <a:pt x="1987296" y="38100"/>
                </a:lnTo>
                <a:lnTo>
                  <a:pt x="1985772" y="41148"/>
                </a:lnTo>
                <a:lnTo>
                  <a:pt x="1982724" y="42672"/>
                </a:lnTo>
                <a:lnTo>
                  <a:pt x="1969770" y="76200"/>
                </a:lnTo>
                <a:lnTo>
                  <a:pt x="2045970" y="38100"/>
                </a:lnTo>
                <a:lnTo>
                  <a:pt x="1969770" y="0"/>
                </a:lnTo>
                <a:lnTo>
                  <a:pt x="1969770" y="32766"/>
                </a:lnTo>
                <a:lnTo>
                  <a:pt x="1982724" y="32766"/>
                </a:lnTo>
                <a:lnTo>
                  <a:pt x="1985772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9564" y="4438874"/>
            <a:ext cx="69273" cy="1147034"/>
          </a:xfrm>
          <a:custGeom>
            <a:avLst/>
            <a:gdLst/>
            <a:ahLst/>
            <a:cxnLst/>
            <a:rect l="l" t="t" r="r" b="b"/>
            <a:pathLst>
              <a:path w="76200" h="1299972">
                <a:moveTo>
                  <a:pt x="41909" y="60198"/>
                </a:moveTo>
                <a:lnTo>
                  <a:pt x="35051" y="60198"/>
                </a:lnTo>
                <a:lnTo>
                  <a:pt x="33527" y="63246"/>
                </a:lnTo>
                <a:lnTo>
                  <a:pt x="43433" y="63246"/>
                </a:lnTo>
                <a:lnTo>
                  <a:pt x="76200" y="76200"/>
                </a:lnTo>
                <a:lnTo>
                  <a:pt x="41909" y="60198"/>
                </a:lnTo>
                <a:close/>
              </a:path>
              <a:path w="76200" h="1299972">
                <a:moveTo>
                  <a:pt x="0" y="76200"/>
                </a:moveTo>
                <a:lnTo>
                  <a:pt x="38100" y="58674"/>
                </a:lnTo>
                <a:lnTo>
                  <a:pt x="38100" y="0"/>
                </a:lnTo>
                <a:lnTo>
                  <a:pt x="0" y="76200"/>
                </a:lnTo>
                <a:close/>
              </a:path>
              <a:path w="76200" h="1299972">
                <a:moveTo>
                  <a:pt x="76200" y="76200"/>
                </a:moveTo>
                <a:lnTo>
                  <a:pt x="38100" y="0"/>
                </a:lnTo>
                <a:lnTo>
                  <a:pt x="38100" y="58674"/>
                </a:lnTo>
                <a:lnTo>
                  <a:pt x="0" y="76200"/>
                </a:lnTo>
                <a:lnTo>
                  <a:pt x="33527" y="76199"/>
                </a:lnTo>
                <a:lnTo>
                  <a:pt x="33528" y="1295400"/>
                </a:lnTo>
                <a:lnTo>
                  <a:pt x="35052" y="1299210"/>
                </a:lnTo>
                <a:lnTo>
                  <a:pt x="38100" y="1299972"/>
                </a:lnTo>
                <a:lnTo>
                  <a:pt x="41910" y="1299210"/>
                </a:lnTo>
                <a:lnTo>
                  <a:pt x="43434" y="1295400"/>
                </a:lnTo>
                <a:lnTo>
                  <a:pt x="43433" y="76199"/>
                </a:lnTo>
                <a:lnTo>
                  <a:pt x="76200" y="76200"/>
                </a:lnTo>
                <a:lnTo>
                  <a:pt x="43433" y="63246"/>
                </a:lnTo>
                <a:lnTo>
                  <a:pt x="33527" y="63246"/>
                </a:lnTo>
                <a:lnTo>
                  <a:pt x="35051" y="60198"/>
                </a:lnTo>
                <a:lnTo>
                  <a:pt x="41909" y="6019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4298" y="4784532"/>
            <a:ext cx="1787929" cy="7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4298" y="4784532"/>
            <a:ext cx="1787929" cy="7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4298" y="4784532"/>
            <a:ext cx="1787929" cy="7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4298" y="4784532"/>
            <a:ext cx="1787929" cy="7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4298" y="4784532"/>
            <a:ext cx="1787929" cy="7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4298" y="4784532"/>
            <a:ext cx="1787929" cy="745562"/>
          </a:xfrm>
          <a:custGeom>
            <a:avLst/>
            <a:gdLst/>
            <a:ahLst/>
            <a:cxnLst/>
            <a:rect l="l" t="t" r="r" b="b"/>
            <a:pathLst>
              <a:path w="1966722" h="844970">
                <a:moveTo>
                  <a:pt x="0" y="497507"/>
                </a:moveTo>
                <a:lnTo>
                  <a:pt x="3369" y="490433"/>
                </a:lnTo>
                <a:lnTo>
                  <a:pt x="7258" y="481245"/>
                </a:lnTo>
                <a:lnTo>
                  <a:pt x="11633" y="470288"/>
                </a:lnTo>
                <a:lnTo>
                  <a:pt x="16461" y="457907"/>
                </a:lnTo>
                <a:lnTo>
                  <a:pt x="21709" y="444445"/>
                </a:lnTo>
                <a:lnTo>
                  <a:pt x="27343" y="430248"/>
                </a:lnTo>
                <a:lnTo>
                  <a:pt x="33331" y="415659"/>
                </a:lnTo>
                <a:lnTo>
                  <a:pt x="39638" y="401023"/>
                </a:lnTo>
                <a:lnTo>
                  <a:pt x="46233" y="386684"/>
                </a:lnTo>
                <a:lnTo>
                  <a:pt x="53081" y="372986"/>
                </a:lnTo>
                <a:lnTo>
                  <a:pt x="60149" y="360275"/>
                </a:lnTo>
                <a:lnTo>
                  <a:pt x="67405" y="348894"/>
                </a:lnTo>
                <a:lnTo>
                  <a:pt x="74815" y="339188"/>
                </a:lnTo>
                <a:lnTo>
                  <a:pt x="82345" y="331501"/>
                </a:lnTo>
                <a:lnTo>
                  <a:pt x="93726" y="324533"/>
                </a:lnTo>
                <a:lnTo>
                  <a:pt x="110822" y="320541"/>
                </a:lnTo>
                <a:lnTo>
                  <a:pt x="120219" y="319974"/>
                </a:lnTo>
                <a:lnTo>
                  <a:pt x="130069" y="320444"/>
                </a:lnTo>
                <a:lnTo>
                  <a:pt x="150790" y="324746"/>
                </a:lnTo>
                <a:lnTo>
                  <a:pt x="161492" y="328705"/>
                </a:lnTo>
                <a:lnTo>
                  <a:pt x="172309" y="333952"/>
                </a:lnTo>
                <a:lnTo>
                  <a:pt x="183156" y="340552"/>
                </a:lnTo>
                <a:lnTo>
                  <a:pt x="193949" y="348566"/>
                </a:lnTo>
                <a:lnTo>
                  <a:pt x="204604" y="358059"/>
                </a:lnTo>
                <a:lnTo>
                  <a:pt x="215036" y="369093"/>
                </a:lnTo>
                <a:lnTo>
                  <a:pt x="225161" y="381731"/>
                </a:lnTo>
                <a:lnTo>
                  <a:pt x="234894" y="396036"/>
                </a:lnTo>
                <a:lnTo>
                  <a:pt x="244150" y="412071"/>
                </a:lnTo>
                <a:lnTo>
                  <a:pt x="251126" y="427915"/>
                </a:lnTo>
                <a:lnTo>
                  <a:pt x="257456" y="446706"/>
                </a:lnTo>
                <a:lnTo>
                  <a:pt x="263613" y="468780"/>
                </a:lnTo>
                <a:lnTo>
                  <a:pt x="269619" y="493618"/>
                </a:lnTo>
                <a:lnTo>
                  <a:pt x="275498" y="520700"/>
                </a:lnTo>
                <a:lnTo>
                  <a:pt x="281271" y="549509"/>
                </a:lnTo>
                <a:lnTo>
                  <a:pt x="286961" y="579525"/>
                </a:lnTo>
                <a:lnTo>
                  <a:pt x="292589" y="610228"/>
                </a:lnTo>
                <a:lnTo>
                  <a:pt x="298179" y="641101"/>
                </a:lnTo>
                <a:lnTo>
                  <a:pt x="303752" y="671624"/>
                </a:lnTo>
                <a:lnTo>
                  <a:pt x="309330" y="701278"/>
                </a:lnTo>
                <a:lnTo>
                  <a:pt x="314937" y="729545"/>
                </a:lnTo>
                <a:lnTo>
                  <a:pt x="320594" y="755905"/>
                </a:lnTo>
                <a:lnTo>
                  <a:pt x="326324" y="779840"/>
                </a:lnTo>
                <a:lnTo>
                  <a:pt x="332148" y="800831"/>
                </a:lnTo>
                <a:lnTo>
                  <a:pt x="338090" y="818358"/>
                </a:lnTo>
                <a:lnTo>
                  <a:pt x="344171" y="831903"/>
                </a:lnTo>
                <a:lnTo>
                  <a:pt x="356840" y="844970"/>
                </a:lnTo>
                <a:lnTo>
                  <a:pt x="363474" y="843455"/>
                </a:lnTo>
                <a:lnTo>
                  <a:pt x="377368" y="822316"/>
                </a:lnTo>
                <a:lnTo>
                  <a:pt x="384735" y="803605"/>
                </a:lnTo>
                <a:lnTo>
                  <a:pt x="392332" y="780227"/>
                </a:lnTo>
                <a:lnTo>
                  <a:pt x="400121" y="752753"/>
                </a:lnTo>
                <a:lnTo>
                  <a:pt x="408064" y="721753"/>
                </a:lnTo>
                <a:lnTo>
                  <a:pt x="416124" y="687797"/>
                </a:lnTo>
                <a:lnTo>
                  <a:pt x="424263" y="651455"/>
                </a:lnTo>
                <a:lnTo>
                  <a:pt x="432443" y="613299"/>
                </a:lnTo>
                <a:lnTo>
                  <a:pt x="440626" y="573898"/>
                </a:lnTo>
                <a:lnTo>
                  <a:pt x="448775" y="533822"/>
                </a:lnTo>
                <a:lnTo>
                  <a:pt x="456852" y="493642"/>
                </a:lnTo>
                <a:lnTo>
                  <a:pt x="464819" y="453929"/>
                </a:lnTo>
                <a:lnTo>
                  <a:pt x="472639" y="415252"/>
                </a:lnTo>
                <a:lnTo>
                  <a:pt x="480274" y="378183"/>
                </a:lnTo>
                <a:lnTo>
                  <a:pt x="487686" y="343290"/>
                </a:lnTo>
                <a:lnTo>
                  <a:pt x="494837" y="311146"/>
                </a:lnTo>
                <a:lnTo>
                  <a:pt x="501690" y="282320"/>
                </a:lnTo>
                <a:lnTo>
                  <a:pt x="508206" y="257382"/>
                </a:lnTo>
                <a:lnTo>
                  <a:pt x="514349" y="236903"/>
                </a:lnTo>
                <a:lnTo>
                  <a:pt x="523433" y="209589"/>
                </a:lnTo>
                <a:lnTo>
                  <a:pt x="531296" y="186832"/>
                </a:lnTo>
                <a:lnTo>
                  <a:pt x="538202" y="168234"/>
                </a:lnTo>
                <a:lnTo>
                  <a:pt x="544418" y="153398"/>
                </a:lnTo>
                <a:lnTo>
                  <a:pt x="555834" y="133422"/>
                </a:lnTo>
                <a:lnTo>
                  <a:pt x="567666" y="123723"/>
                </a:lnTo>
                <a:lnTo>
                  <a:pt x="582034" y="121121"/>
                </a:lnTo>
                <a:lnTo>
                  <a:pt x="590832" y="121487"/>
                </a:lnTo>
                <a:lnTo>
                  <a:pt x="610361" y="123480"/>
                </a:lnTo>
                <a:lnTo>
                  <a:pt x="626784" y="126352"/>
                </a:lnTo>
                <a:lnTo>
                  <a:pt x="644632" y="131223"/>
                </a:lnTo>
                <a:lnTo>
                  <a:pt x="663717" y="138701"/>
                </a:lnTo>
                <a:lnTo>
                  <a:pt x="683854" y="149396"/>
                </a:lnTo>
                <a:lnTo>
                  <a:pt x="704855" y="163917"/>
                </a:lnTo>
                <a:lnTo>
                  <a:pt x="715621" y="172803"/>
                </a:lnTo>
                <a:lnTo>
                  <a:pt x="726534" y="182874"/>
                </a:lnTo>
                <a:lnTo>
                  <a:pt x="737569" y="194205"/>
                </a:lnTo>
                <a:lnTo>
                  <a:pt x="748704" y="206874"/>
                </a:lnTo>
                <a:lnTo>
                  <a:pt x="759915" y="220957"/>
                </a:lnTo>
                <a:lnTo>
                  <a:pt x="771178" y="236529"/>
                </a:lnTo>
                <a:lnTo>
                  <a:pt x="782472" y="253667"/>
                </a:lnTo>
                <a:lnTo>
                  <a:pt x="791718" y="268907"/>
                </a:lnTo>
                <a:lnTo>
                  <a:pt x="802622" y="289404"/>
                </a:lnTo>
                <a:lnTo>
                  <a:pt x="813828" y="314374"/>
                </a:lnTo>
                <a:lnTo>
                  <a:pt x="825303" y="343217"/>
                </a:lnTo>
                <a:lnTo>
                  <a:pt x="837017" y="375331"/>
                </a:lnTo>
                <a:lnTo>
                  <a:pt x="848939" y="410115"/>
                </a:lnTo>
                <a:lnTo>
                  <a:pt x="861038" y="446968"/>
                </a:lnTo>
                <a:lnTo>
                  <a:pt x="873284" y="485289"/>
                </a:lnTo>
                <a:lnTo>
                  <a:pt x="885645" y="524476"/>
                </a:lnTo>
                <a:lnTo>
                  <a:pt x="898090" y="563928"/>
                </a:lnTo>
                <a:lnTo>
                  <a:pt x="910589" y="603044"/>
                </a:lnTo>
                <a:lnTo>
                  <a:pt x="923112" y="641223"/>
                </a:lnTo>
                <a:lnTo>
                  <a:pt x="935626" y="677863"/>
                </a:lnTo>
                <a:lnTo>
                  <a:pt x="948101" y="712364"/>
                </a:lnTo>
                <a:lnTo>
                  <a:pt x="960507" y="744124"/>
                </a:lnTo>
                <a:lnTo>
                  <a:pt x="972812" y="772541"/>
                </a:lnTo>
                <a:lnTo>
                  <a:pt x="984985" y="797016"/>
                </a:lnTo>
                <a:lnTo>
                  <a:pt x="996996" y="816945"/>
                </a:lnTo>
                <a:lnTo>
                  <a:pt x="1008814" y="831729"/>
                </a:lnTo>
                <a:lnTo>
                  <a:pt x="1020408" y="840766"/>
                </a:lnTo>
                <a:lnTo>
                  <a:pt x="1031748" y="843455"/>
                </a:lnTo>
                <a:lnTo>
                  <a:pt x="1042855" y="839482"/>
                </a:lnTo>
                <a:lnTo>
                  <a:pt x="1053789" y="829317"/>
                </a:lnTo>
                <a:lnTo>
                  <a:pt x="1064570" y="813535"/>
                </a:lnTo>
                <a:lnTo>
                  <a:pt x="1075218" y="792712"/>
                </a:lnTo>
                <a:lnTo>
                  <a:pt x="1085754" y="767422"/>
                </a:lnTo>
                <a:lnTo>
                  <a:pt x="1096199" y="738240"/>
                </a:lnTo>
                <a:lnTo>
                  <a:pt x="1106573" y="705740"/>
                </a:lnTo>
                <a:lnTo>
                  <a:pt x="1116896" y="670499"/>
                </a:lnTo>
                <a:lnTo>
                  <a:pt x="1127190" y="633091"/>
                </a:lnTo>
                <a:lnTo>
                  <a:pt x="1137475" y="594091"/>
                </a:lnTo>
                <a:lnTo>
                  <a:pt x="1147771" y="554073"/>
                </a:lnTo>
                <a:lnTo>
                  <a:pt x="1158099" y="513613"/>
                </a:lnTo>
                <a:lnTo>
                  <a:pt x="1168480" y="473285"/>
                </a:lnTo>
                <a:lnTo>
                  <a:pt x="1178934" y="433665"/>
                </a:lnTo>
                <a:lnTo>
                  <a:pt x="1189482" y="395328"/>
                </a:lnTo>
                <a:lnTo>
                  <a:pt x="1200143" y="358847"/>
                </a:lnTo>
                <a:lnTo>
                  <a:pt x="1210940" y="324800"/>
                </a:lnTo>
                <a:lnTo>
                  <a:pt x="1221892" y="293759"/>
                </a:lnTo>
                <a:lnTo>
                  <a:pt x="1233021" y="266300"/>
                </a:lnTo>
                <a:lnTo>
                  <a:pt x="1244345" y="242999"/>
                </a:lnTo>
                <a:lnTo>
                  <a:pt x="1256006" y="222191"/>
                </a:lnTo>
                <a:lnTo>
                  <a:pt x="1268086" y="201673"/>
                </a:lnTo>
                <a:lnTo>
                  <a:pt x="1280526" y="181552"/>
                </a:lnTo>
                <a:lnTo>
                  <a:pt x="1293266" y="161934"/>
                </a:lnTo>
                <a:lnTo>
                  <a:pt x="1306246" y="142927"/>
                </a:lnTo>
                <a:lnTo>
                  <a:pt x="1319406" y="124637"/>
                </a:lnTo>
                <a:lnTo>
                  <a:pt x="1332687" y="107171"/>
                </a:lnTo>
                <a:lnTo>
                  <a:pt x="1346027" y="90636"/>
                </a:lnTo>
                <a:lnTo>
                  <a:pt x="1359367" y="75138"/>
                </a:lnTo>
                <a:lnTo>
                  <a:pt x="1372647" y="60786"/>
                </a:lnTo>
                <a:lnTo>
                  <a:pt x="1385807" y="47685"/>
                </a:lnTo>
                <a:lnTo>
                  <a:pt x="1398788" y="35942"/>
                </a:lnTo>
                <a:lnTo>
                  <a:pt x="1411528" y="25665"/>
                </a:lnTo>
                <a:lnTo>
                  <a:pt x="1436048" y="9934"/>
                </a:lnTo>
                <a:lnTo>
                  <a:pt x="1458888" y="1347"/>
                </a:lnTo>
                <a:lnTo>
                  <a:pt x="1469528" y="0"/>
                </a:lnTo>
                <a:lnTo>
                  <a:pt x="1479568" y="759"/>
                </a:lnTo>
                <a:lnTo>
                  <a:pt x="1497562" y="9992"/>
                </a:lnTo>
                <a:lnTo>
                  <a:pt x="1512549" y="34704"/>
                </a:lnTo>
                <a:lnTo>
                  <a:pt x="1519086" y="52237"/>
                </a:lnTo>
                <a:lnTo>
                  <a:pt x="1525095" y="72609"/>
                </a:lnTo>
                <a:lnTo>
                  <a:pt x="1530658" y="95361"/>
                </a:lnTo>
                <a:lnTo>
                  <a:pt x="1535857" y="120034"/>
                </a:lnTo>
                <a:lnTo>
                  <a:pt x="1540776" y="146170"/>
                </a:lnTo>
                <a:lnTo>
                  <a:pt x="1545495" y="173310"/>
                </a:lnTo>
                <a:lnTo>
                  <a:pt x="1550098" y="200994"/>
                </a:lnTo>
                <a:lnTo>
                  <a:pt x="1554667" y="228764"/>
                </a:lnTo>
                <a:lnTo>
                  <a:pt x="1559283" y="256160"/>
                </a:lnTo>
                <a:lnTo>
                  <a:pt x="1564030" y="282725"/>
                </a:lnTo>
                <a:lnTo>
                  <a:pt x="1568990" y="307998"/>
                </a:lnTo>
                <a:lnTo>
                  <a:pt x="1574244" y="331522"/>
                </a:lnTo>
                <a:lnTo>
                  <a:pt x="1579875" y="352837"/>
                </a:lnTo>
                <a:lnTo>
                  <a:pt x="1585966" y="371484"/>
                </a:lnTo>
                <a:lnTo>
                  <a:pt x="1592599" y="387004"/>
                </a:lnTo>
                <a:lnTo>
                  <a:pt x="1599856" y="398939"/>
                </a:lnTo>
                <a:lnTo>
                  <a:pt x="1607820" y="406829"/>
                </a:lnTo>
                <a:lnTo>
                  <a:pt x="1616729" y="410401"/>
                </a:lnTo>
                <a:lnTo>
                  <a:pt x="1626269" y="410397"/>
                </a:lnTo>
                <a:lnTo>
                  <a:pt x="1636371" y="407197"/>
                </a:lnTo>
                <a:lnTo>
                  <a:pt x="1646968" y="401178"/>
                </a:lnTo>
                <a:lnTo>
                  <a:pt x="1657992" y="392720"/>
                </a:lnTo>
                <a:lnTo>
                  <a:pt x="1669377" y="382202"/>
                </a:lnTo>
                <a:lnTo>
                  <a:pt x="1681054" y="370002"/>
                </a:lnTo>
                <a:lnTo>
                  <a:pt x="1692956" y="356500"/>
                </a:lnTo>
                <a:lnTo>
                  <a:pt x="1705016" y="342075"/>
                </a:lnTo>
                <a:lnTo>
                  <a:pt x="1717166" y="327105"/>
                </a:lnTo>
                <a:lnTo>
                  <a:pt x="1729340" y="311969"/>
                </a:lnTo>
                <a:lnTo>
                  <a:pt x="1741468" y="297046"/>
                </a:lnTo>
                <a:lnTo>
                  <a:pt x="1753485" y="282716"/>
                </a:lnTo>
                <a:lnTo>
                  <a:pt x="1765322" y="269356"/>
                </a:lnTo>
                <a:lnTo>
                  <a:pt x="1776912" y="257346"/>
                </a:lnTo>
                <a:lnTo>
                  <a:pt x="1788188" y="247065"/>
                </a:lnTo>
                <a:lnTo>
                  <a:pt x="1799082" y="238892"/>
                </a:lnTo>
                <a:lnTo>
                  <a:pt x="1809527" y="233205"/>
                </a:lnTo>
                <a:lnTo>
                  <a:pt x="1819455" y="230384"/>
                </a:lnTo>
                <a:lnTo>
                  <a:pt x="1828799" y="230807"/>
                </a:lnTo>
                <a:lnTo>
                  <a:pt x="1837677" y="233690"/>
                </a:lnTo>
                <a:lnTo>
                  <a:pt x="1846261" y="238169"/>
                </a:lnTo>
                <a:lnTo>
                  <a:pt x="1854564" y="244157"/>
                </a:lnTo>
                <a:lnTo>
                  <a:pt x="1862602" y="251570"/>
                </a:lnTo>
                <a:lnTo>
                  <a:pt x="1870388" y="260323"/>
                </a:lnTo>
                <a:lnTo>
                  <a:pt x="1877937" y="270330"/>
                </a:lnTo>
                <a:lnTo>
                  <a:pt x="1885263" y="281506"/>
                </a:lnTo>
                <a:lnTo>
                  <a:pt x="1892381" y="293767"/>
                </a:lnTo>
                <a:lnTo>
                  <a:pt x="1899304" y="307026"/>
                </a:lnTo>
                <a:lnTo>
                  <a:pt x="1906047" y="321199"/>
                </a:lnTo>
                <a:lnTo>
                  <a:pt x="1912625" y="336201"/>
                </a:lnTo>
                <a:lnTo>
                  <a:pt x="1919051" y="351947"/>
                </a:lnTo>
                <a:lnTo>
                  <a:pt x="1925340" y="368351"/>
                </a:lnTo>
                <a:lnTo>
                  <a:pt x="1931506" y="385328"/>
                </a:lnTo>
                <a:lnTo>
                  <a:pt x="1937563" y="402793"/>
                </a:lnTo>
                <a:lnTo>
                  <a:pt x="1943526" y="420661"/>
                </a:lnTo>
                <a:lnTo>
                  <a:pt x="1949409" y="438847"/>
                </a:lnTo>
                <a:lnTo>
                  <a:pt x="1955227" y="457265"/>
                </a:lnTo>
                <a:lnTo>
                  <a:pt x="1960993" y="475831"/>
                </a:lnTo>
                <a:lnTo>
                  <a:pt x="1966722" y="4944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72049" y="4549812"/>
            <a:ext cx="500842" cy="291129"/>
          </a:xfrm>
          <a:custGeom>
            <a:avLst/>
            <a:gdLst/>
            <a:ahLst/>
            <a:cxnLst/>
            <a:rect l="l" t="t" r="r" b="b"/>
            <a:pathLst>
              <a:path w="550926" h="329946">
                <a:moveTo>
                  <a:pt x="550926" y="164592"/>
                </a:moveTo>
                <a:lnTo>
                  <a:pt x="413004" y="0"/>
                </a:lnTo>
                <a:lnTo>
                  <a:pt x="413004" y="82296"/>
                </a:lnTo>
                <a:lnTo>
                  <a:pt x="0" y="82296"/>
                </a:lnTo>
                <a:lnTo>
                  <a:pt x="0" y="247650"/>
                </a:lnTo>
                <a:lnTo>
                  <a:pt x="413004" y="247650"/>
                </a:lnTo>
                <a:lnTo>
                  <a:pt x="413004" y="329946"/>
                </a:lnTo>
                <a:lnTo>
                  <a:pt x="550926" y="16459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2049" y="4549812"/>
            <a:ext cx="500842" cy="291129"/>
          </a:xfrm>
          <a:custGeom>
            <a:avLst/>
            <a:gdLst/>
            <a:ahLst/>
            <a:cxnLst/>
            <a:rect l="l" t="t" r="r" b="b"/>
            <a:pathLst>
              <a:path w="550926" h="329946">
                <a:moveTo>
                  <a:pt x="413004" y="0"/>
                </a:moveTo>
                <a:lnTo>
                  <a:pt x="413004" y="82296"/>
                </a:lnTo>
                <a:lnTo>
                  <a:pt x="0" y="82296"/>
                </a:lnTo>
                <a:lnTo>
                  <a:pt x="0" y="247650"/>
                </a:lnTo>
                <a:lnTo>
                  <a:pt x="413004" y="247650"/>
                </a:lnTo>
                <a:lnTo>
                  <a:pt x="413004" y="329946"/>
                </a:lnTo>
                <a:lnTo>
                  <a:pt x="550926" y="164592"/>
                </a:lnTo>
                <a:lnTo>
                  <a:pt x="41300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99660" y="5173083"/>
            <a:ext cx="1859972" cy="67235"/>
          </a:xfrm>
          <a:custGeom>
            <a:avLst/>
            <a:gdLst/>
            <a:ahLst/>
            <a:cxnLst/>
            <a:rect l="l" t="t" r="r" b="b"/>
            <a:pathLst>
              <a:path w="2045969" h="76200">
                <a:moveTo>
                  <a:pt x="1969769" y="42671"/>
                </a:moveTo>
                <a:lnTo>
                  <a:pt x="1969769" y="76200"/>
                </a:lnTo>
                <a:lnTo>
                  <a:pt x="1982723" y="42672"/>
                </a:lnTo>
                <a:lnTo>
                  <a:pt x="1985771" y="41148"/>
                </a:lnTo>
                <a:lnTo>
                  <a:pt x="1987295" y="38100"/>
                </a:lnTo>
                <a:lnTo>
                  <a:pt x="1985771" y="34289"/>
                </a:lnTo>
                <a:lnTo>
                  <a:pt x="1982723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969769" y="42671"/>
                </a:lnTo>
                <a:close/>
              </a:path>
              <a:path w="2045969" h="76200">
                <a:moveTo>
                  <a:pt x="1985771" y="34289"/>
                </a:moveTo>
                <a:lnTo>
                  <a:pt x="1987295" y="38100"/>
                </a:lnTo>
                <a:lnTo>
                  <a:pt x="1985771" y="41148"/>
                </a:lnTo>
                <a:lnTo>
                  <a:pt x="1982723" y="42672"/>
                </a:lnTo>
                <a:lnTo>
                  <a:pt x="1969769" y="76200"/>
                </a:lnTo>
                <a:lnTo>
                  <a:pt x="2045969" y="38100"/>
                </a:lnTo>
                <a:lnTo>
                  <a:pt x="1969769" y="0"/>
                </a:lnTo>
                <a:lnTo>
                  <a:pt x="1969770" y="32766"/>
                </a:lnTo>
                <a:lnTo>
                  <a:pt x="1982723" y="32766"/>
                </a:lnTo>
                <a:lnTo>
                  <a:pt x="1985771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6222" y="4407945"/>
            <a:ext cx="69273" cy="1147034"/>
          </a:xfrm>
          <a:custGeom>
            <a:avLst/>
            <a:gdLst/>
            <a:ahLst/>
            <a:cxnLst/>
            <a:rect l="l" t="t" r="r" b="b"/>
            <a:pathLst>
              <a:path w="76200" h="1299972">
                <a:moveTo>
                  <a:pt x="41909" y="60198"/>
                </a:moveTo>
                <a:lnTo>
                  <a:pt x="35051" y="60198"/>
                </a:lnTo>
                <a:lnTo>
                  <a:pt x="33527" y="64007"/>
                </a:lnTo>
                <a:lnTo>
                  <a:pt x="43433" y="64007"/>
                </a:lnTo>
                <a:lnTo>
                  <a:pt x="76200" y="76200"/>
                </a:lnTo>
                <a:lnTo>
                  <a:pt x="41909" y="60198"/>
                </a:lnTo>
                <a:close/>
              </a:path>
              <a:path w="76200" h="1299972">
                <a:moveTo>
                  <a:pt x="0" y="76200"/>
                </a:moveTo>
                <a:lnTo>
                  <a:pt x="38100" y="58674"/>
                </a:lnTo>
                <a:lnTo>
                  <a:pt x="38100" y="0"/>
                </a:lnTo>
                <a:lnTo>
                  <a:pt x="0" y="76200"/>
                </a:lnTo>
                <a:close/>
              </a:path>
              <a:path w="76200" h="1299972">
                <a:moveTo>
                  <a:pt x="76200" y="76200"/>
                </a:moveTo>
                <a:lnTo>
                  <a:pt x="38100" y="0"/>
                </a:lnTo>
                <a:lnTo>
                  <a:pt x="38100" y="58674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1295400"/>
                </a:lnTo>
                <a:lnTo>
                  <a:pt x="35052" y="1299210"/>
                </a:lnTo>
                <a:lnTo>
                  <a:pt x="38100" y="1299972"/>
                </a:lnTo>
                <a:lnTo>
                  <a:pt x="41910" y="1299210"/>
                </a:lnTo>
                <a:lnTo>
                  <a:pt x="43434" y="1295400"/>
                </a:lnTo>
                <a:lnTo>
                  <a:pt x="43433" y="76199"/>
                </a:lnTo>
                <a:lnTo>
                  <a:pt x="76200" y="76200"/>
                </a:lnTo>
                <a:lnTo>
                  <a:pt x="43433" y="64007"/>
                </a:lnTo>
                <a:lnTo>
                  <a:pt x="33527" y="64007"/>
                </a:lnTo>
                <a:lnTo>
                  <a:pt x="35051" y="60198"/>
                </a:lnTo>
                <a:lnTo>
                  <a:pt x="41909" y="6019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0956" y="4570211"/>
            <a:ext cx="1787929" cy="643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0956" y="4570211"/>
            <a:ext cx="1787929" cy="643464"/>
          </a:xfrm>
          <a:custGeom>
            <a:avLst/>
            <a:gdLst/>
            <a:ahLst/>
            <a:cxnLst/>
            <a:rect l="l" t="t" r="r" b="b"/>
            <a:pathLst>
              <a:path w="1966722" h="729259">
                <a:moveTo>
                  <a:pt x="0" y="700781"/>
                </a:moveTo>
                <a:lnTo>
                  <a:pt x="2563" y="693275"/>
                </a:lnTo>
                <a:lnTo>
                  <a:pt x="5442" y="683934"/>
                </a:lnTo>
                <a:lnTo>
                  <a:pt x="8623" y="672981"/>
                </a:lnTo>
                <a:lnTo>
                  <a:pt x="12088" y="660639"/>
                </a:lnTo>
                <a:lnTo>
                  <a:pt x="15823" y="647132"/>
                </a:lnTo>
                <a:lnTo>
                  <a:pt x="19812" y="632681"/>
                </a:lnTo>
                <a:lnTo>
                  <a:pt x="24041" y="617511"/>
                </a:lnTo>
                <a:lnTo>
                  <a:pt x="28492" y="601843"/>
                </a:lnTo>
                <a:lnTo>
                  <a:pt x="33152" y="585901"/>
                </a:lnTo>
                <a:lnTo>
                  <a:pt x="38004" y="569908"/>
                </a:lnTo>
                <a:lnTo>
                  <a:pt x="43034" y="554086"/>
                </a:lnTo>
                <a:lnTo>
                  <a:pt x="48225" y="538658"/>
                </a:lnTo>
                <a:lnTo>
                  <a:pt x="53562" y="523848"/>
                </a:lnTo>
                <a:lnTo>
                  <a:pt x="59031" y="509878"/>
                </a:lnTo>
                <a:lnTo>
                  <a:pt x="64615" y="496970"/>
                </a:lnTo>
                <a:lnTo>
                  <a:pt x="70299" y="485349"/>
                </a:lnTo>
                <a:lnTo>
                  <a:pt x="76067" y="475236"/>
                </a:lnTo>
                <a:lnTo>
                  <a:pt x="81905" y="466855"/>
                </a:lnTo>
                <a:lnTo>
                  <a:pt x="87796" y="460428"/>
                </a:lnTo>
                <a:lnTo>
                  <a:pt x="100818" y="453839"/>
                </a:lnTo>
                <a:lnTo>
                  <a:pt x="108577" y="453671"/>
                </a:lnTo>
                <a:lnTo>
                  <a:pt x="116909" y="455476"/>
                </a:lnTo>
                <a:lnTo>
                  <a:pt x="125719" y="459055"/>
                </a:lnTo>
                <a:lnTo>
                  <a:pt x="134913" y="464206"/>
                </a:lnTo>
                <a:lnTo>
                  <a:pt x="144395" y="470731"/>
                </a:lnTo>
                <a:lnTo>
                  <a:pt x="154072" y="478430"/>
                </a:lnTo>
                <a:lnTo>
                  <a:pt x="163850" y="487103"/>
                </a:lnTo>
                <a:lnTo>
                  <a:pt x="173633" y="496551"/>
                </a:lnTo>
                <a:lnTo>
                  <a:pt x="183327" y="506573"/>
                </a:lnTo>
                <a:lnTo>
                  <a:pt x="192838" y="516971"/>
                </a:lnTo>
                <a:lnTo>
                  <a:pt x="202071" y="527543"/>
                </a:lnTo>
                <a:lnTo>
                  <a:pt x="210932" y="538092"/>
                </a:lnTo>
                <a:lnTo>
                  <a:pt x="219326" y="548416"/>
                </a:lnTo>
                <a:lnTo>
                  <a:pt x="227159" y="558316"/>
                </a:lnTo>
                <a:lnTo>
                  <a:pt x="234336" y="567592"/>
                </a:lnTo>
                <a:lnTo>
                  <a:pt x="240763" y="576045"/>
                </a:lnTo>
                <a:lnTo>
                  <a:pt x="249005" y="588461"/>
                </a:lnTo>
                <a:lnTo>
                  <a:pt x="252874" y="597203"/>
                </a:lnTo>
                <a:lnTo>
                  <a:pt x="256258" y="607125"/>
                </a:lnTo>
                <a:lnTo>
                  <a:pt x="259208" y="617973"/>
                </a:lnTo>
                <a:lnTo>
                  <a:pt x="261770" y="629499"/>
                </a:lnTo>
                <a:lnTo>
                  <a:pt x="263996" y="641450"/>
                </a:lnTo>
                <a:lnTo>
                  <a:pt x="265933" y="653576"/>
                </a:lnTo>
                <a:lnTo>
                  <a:pt x="267632" y="665626"/>
                </a:lnTo>
                <a:lnTo>
                  <a:pt x="269141" y="677349"/>
                </a:lnTo>
                <a:lnTo>
                  <a:pt x="270509" y="688494"/>
                </a:lnTo>
                <a:lnTo>
                  <a:pt x="271786" y="698811"/>
                </a:lnTo>
                <a:lnTo>
                  <a:pt x="273021" y="708048"/>
                </a:lnTo>
                <a:lnTo>
                  <a:pt x="275560" y="722280"/>
                </a:lnTo>
                <a:lnTo>
                  <a:pt x="280280" y="729259"/>
                </a:lnTo>
                <a:lnTo>
                  <a:pt x="282293" y="726750"/>
                </a:lnTo>
                <a:lnTo>
                  <a:pt x="287274" y="712973"/>
                </a:lnTo>
                <a:lnTo>
                  <a:pt x="290154" y="700181"/>
                </a:lnTo>
                <a:lnTo>
                  <a:pt x="293081" y="682119"/>
                </a:lnTo>
                <a:lnTo>
                  <a:pt x="296057" y="659427"/>
                </a:lnTo>
                <a:lnTo>
                  <a:pt x="299081" y="632744"/>
                </a:lnTo>
                <a:lnTo>
                  <a:pt x="302156" y="602710"/>
                </a:lnTo>
                <a:lnTo>
                  <a:pt x="305283" y="569963"/>
                </a:lnTo>
                <a:lnTo>
                  <a:pt x="308461" y="535145"/>
                </a:lnTo>
                <a:lnTo>
                  <a:pt x="311694" y="498894"/>
                </a:lnTo>
                <a:lnTo>
                  <a:pt x="314982" y="461850"/>
                </a:lnTo>
                <a:lnTo>
                  <a:pt x="318325" y="424652"/>
                </a:lnTo>
                <a:lnTo>
                  <a:pt x="321726" y="387939"/>
                </a:lnTo>
                <a:lnTo>
                  <a:pt x="325185" y="352352"/>
                </a:lnTo>
                <a:lnTo>
                  <a:pt x="328703" y="318530"/>
                </a:lnTo>
                <a:lnTo>
                  <a:pt x="332282" y="287112"/>
                </a:lnTo>
                <a:lnTo>
                  <a:pt x="335922" y="258738"/>
                </a:lnTo>
                <a:lnTo>
                  <a:pt x="339626" y="234047"/>
                </a:lnTo>
                <a:lnTo>
                  <a:pt x="343393" y="213679"/>
                </a:lnTo>
                <a:lnTo>
                  <a:pt x="347226" y="198274"/>
                </a:lnTo>
                <a:lnTo>
                  <a:pt x="351125" y="188470"/>
                </a:lnTo>
                <a:lnTo>
                  <a:pt x="355092" y="184907"/>
                </a:lnTo>
                <a:lnTo>
                  <a:pt x="359284" y="188164"/>
                </a:lnTo>
                <a:lnTo>
                  <a:pt x="363619" y="198138"/>
                </a:lnTo>
                <a:lnTo>
                  <a:pt x="368081" y="214104"/>
                </a:lnTo>
                <a:lnTo>
                  <a:pt x="372654" y="235340"/>
                </a:lnTo>
                <a:lnTo>
                  <a:pt x="377320" y="261119"/>
                </a:lnTo>
                <a:lnTo>
                  <a:pt x="382064" y="290719"/>
                </a:lnTo>
                <a:lnTo>
                  <a:pt x="386868" y="323416"/>
                </a:lnTo>
                <a:lnTo>
                  <a:pt x="391716" y="358485"/>
                </a:lnTo>
                <a:lnTo>
                  <a:pt x="396592" y="395202"/>
                </a:lnTo>
                <a:lnTo>
                  <a:pt x="401478" y="432843"/>
                </a:lnTo>
                <a:lnTo>
                  <a:pt x="406359" y="470684"/>
                </a:lnTo>
                <a:lnTo>
                  <a:pt x="411217" y="508001"/>
                </a:lnTo>
                <a:lnTo>
                  <a:pt x="416037" y="544070"/>
                </a:lnTo>
                <a:lnTo>
                  <a:pt x="420801" y="578167"/>
                </a:lnTo>
                <a:lnTo>
                  <a:pt x="425493" y="609568"/>
                </a:lnTo>
                <a:lnTo>
                  <a:pt x="430097" y="637548"/>
                </a:lnTo>
                <a:lnTo>
                  <a:pt x="434595" y="661383"/>
                </a:lnTo>
                <a:lnTo>
                  <a:pt x="438972" y="680350"/>
                </a:lnTo>
                <a:lnTo>
                  <a:pt x="443210" y="693724"/>
                </a:lnTo>
                <a:lnTo>
                  <a:pt x="447294" y="700781"/>
                </a:lnTo>
                <a:lnTo>
                  <a:pt x="451309" y="702147"/>
                </a:lnTo>
                <a:lnTo>
                  <a:pt x="455138" y="698974"/>
                </a:lnTo>
                <a:lnTo>
                  <a:pt x="458800" y="691672"/>
                </a:lnTo>
                <a:lnTo>
                  <a:pt x="462314" y="680652"/>
                </a:lnTo>
                <a:lnTo>
                  <a:pt x="465701" y="666325"/>
                </a:lnTo>
                <a:lnTo>
                  <a:pt x="468978" y="649099"/>
                </a:lnTo>
                <a:lnTo>
                  <a:pt x="472167" y="629387"/>
                </a:lnTo>
                <a:lnTo>
                  <a:pt x="475286" y="607598"/>
                </a:lnTo>
                <a:lnTo>
                  <a:pt x="478355" y="584142"/>
                </a:lnTo>
                <a:lnTo>
                  <a:pt x="481393" y="559430"/>
                </a:lnTo>
                <a:lnTo>
                  <a:pt x="484419" y="533873"/>
                </a:lnTo>
                <a:lnTo>
                  <a:pt x="487454" y="507880"/>
                </a:lnTo>
                <a:lnTo>
                  <a:pt x="490516" y="481861"/>
                </a:lnTo>
                <a:lnTo>
                  <a:pt x="493625" y="456228"/>
                </a:lnTo>
                <a:lnTo>
                  <a:pt x="496800" y="431391"/>
                </a:lnTo>
                <a:lnTo>
                  <a:pt x="500060" y="407759"/>
                </a:lnTo>
                <a:lnTo>
                  <a:pt x="503426" y="385743"/>
                </a:lnTo>
                <a:lnTo>
                  <a:pt x="506917" y="365754"/>
                </a:lnTo>
                <a:lnTo>
                  <a:pt x="510552" y="348202"/>
                </a:lnTo>
                <a:lnTo>
                  <a:pt x="514350" y="333497"/>
                </a:lnTo>
                <a:lnTo>
                  <a:pt x="519177" y="316358"/>
                </a:lnTo>
                <a:lnTo>
                  <a:pt x="523870" y="299578"/>
                </a:lnTo>
                <a:lnTo>
                  <a:pt x="528488" y="283284"/>
                </a:lnTo>
                <a:lnTo>
                  <a:pt x="533091" y="267602"/>
                </a:lnTo>
                <a:lnTo>
                  <a:pt x="537736" y="252659"/>
                </a:lnTo>
                <a:lnTo>
                  <a:pt x="542485" y="238581"/>
                </a:lnTo>
                <a:lnTo>
                  <a:pt x="552530" y="213526"/>
                </a:lnTo>
                <a:lnTo>
                  <a:pt x="563700" y="193448"/>
                </a:lnTo>
                <a:lnTo>
                  <a:pt x="576471" y="179359"/>
                </a:lnTo>
                <a:lnTo>
                  <a:pt x="591318" y="172272"/>
                </a:lnTo>
                <a:lnTo>
                  <a:pt x="599668" y="171669"/>
                </a:lnTo>
                <a:lnTo>
                  <a:pt x="602742" y="171953"/>
                </a:lnTo>
                <a:lnTo>
                  <a:pt x="618176" y="176768"/>
                </a:lnTo>
                <a:lnTo>
                  <a:pt x="636148" y="187065"/>
                </a:lnTo>
                <a:lnTo>
                  <a:pt x="655994" y="202108"/>
                </a:lnTo>
                <a:lnTo>
                  <a:pt x="677052" y="221160"/>
                </a:lnTo>
                <a:lnTo>
                  <a:pt x="687828" y="231960"/>
                </a:lnTo>
                <a:lnTo>
                  <a:pt x="698658" y="243486"/>
                </a:lnTo>
                <a:lnTo>
                  <a:pt x="709460" y="255647"/>
                </a:lnTo>
                <a:lnTo>
                  <a:pt x="720150" y="268349"/>
                </a:lnTo>
                <a:lnTo>
                  <a:pt x="730647" y="281503"/>
                </a:lnTo>
                <a:lnTo>
                  <a:pt x="740865" y="295014"/>
                </a:lnTo>
                <a:lnTo>
                  <a:pt x="750724" y="308792"/>
                </a:lnTo>
                <a:lnTo>
                  <a:pt x="760140" y="322744"/>
                </a:lnTo>
                <a:lnTo>
                  <a:pt x="769030" y="336778"/>
                </a:lnTo>
                <a:lnTo>
                  <a:pt x="777312" y="350803"/>
                </a:lnTo>
                <a:lnTo>
                  <a:pt x="784902" y="364726"/>
                </a:lnTo>
                <a:lnTo>
                  <a:pt x="791718" y="378455"/>
                </a:lnTo>
                <a:lnTo>
                  <a:pt x="797867" y="393096"/>
                </a:lnTo>
                <a:lnTo>
                  <a:pt x="803331" y="410246"/>
                </a:lnTo>
                <a:lnTo>
                  <a:pt x="808179" y="429522"/>
                </a:lnTo>
                <a:lnTo>
                  <a:pt x="812480" y="450541"/>
                </a:lnTo>
                <a:lnTo>
                  <a:pt x="816304" y="472920"/>
                </a:lnTo>
                <a:lnTo>
                  <a:pt x="819719" y="496276"/>
                </a:lnTo>
                <a:lnTo>
                  <a:pt x="822794" y="520226"/>
                </a:lnTo>
                <a:lnTo>
                  <a:pt x="825599" y="544388"/>
                </a:lnTo>
                <a:lnTo>
                  <a:pt x="828203" y="568379"/>
                </a:lnTo>
                <a:lnTo>
                  <a:pt x="830675" y="591815"/>
                </a:lnTo>
                <a:lnTo>
                  <a:pt x="833084" y="614314"/>
                </a:lnTo>
                <a:lnTo>
                  <a:pt x="835499" y="635493"/>
                </a:lnTo>
                <a:lnTo>
                  <a:pt x="837990" y="654969"/>
                </a:lnTo>
                <a:lnTo>
                  <a:pt x="840625" y="672359"/>
                </a:lnTo>
                <a:lnTo>
                  <a:pt x="843474" y="687280"/>
                </a:lnTo>
                <a:lnTo>
                  <a:pt x="846606" y="699349"/>
                </a:lnTo>
                <a:lnTo>
                  <a:pt x="850090" y="708183"/>
                </a:lnTo>
                <a:lnTo>
                  <a:pt x="858390" y="714616"/>
                </a:lnTo>
                <a:lnTo>
                  <a:pt x="863346" y="711449"/>
                </a:lnTo>
                <a:lnTo>
                  <a:pt x="868809" y="702710"/>
                </a:lnTo>
                <a:lnTo>
                  <a:pt x="874660" y="687507"/>
                </a:lnTo>
                <a:lnTo>
                  <a:pt x="880865" y="666589"/>
                </a:lnTo>
                <a:lnTo>
                  <a:pt x="887388" y="640705"/>
                </a:lnTo>
                <a:lnTo>
                  <a:pt x="894195" y="610603"/>
                </a:lnTo>
                <a:lnTo>
                  <a:pt x="901250" y="577033"/>
                </a:lnTo>
                <a:lnTo>
                  <a:pt x="908518" y="540741"/>
                </a:lnTo>
                <a:lnTo>
                  <a:pt x="915966" y="502478"/>
                </a:lnTo>
                <a:lnTo>
                  <a:pt x="923558" y="462993"/>
                </a:lnTo>
                <a:lnTo>
                  <a:pt x="931259" y="423032"/>
                </a:lnTo>
                <a:lnTo>
                  <a:pt x="939034" y="383346"/>
                </a:lnTo>
                <a:lnTo>
                  <a:pt x="946849" y="344684"/>
                </a:lnTo>
                <a:lnTo>
                  <a:pt x="954668" y="307792"/>
                </a:lnTo>
                <a:lnTo>
                  <a:pt x="962457" y="273421"/>
                </a:lnTo>
                <a:lnTo>
                  <a:pt x="970180" y="242319"/>
                </a:lnTo>
                <a:lnTo>
                  <a:pt x="977804" y="215235"/>
                </a:lnTo>
                <a:lnTo>
                  <a:pt x="985293" y="192917"/>
                </a:lnTo>
                <a:lnTo>
                  <a:pt x="992612" y="176114"/>
                </a:lnTo>
                <a:lnTo>
                  <a:pt x="999726" y="165574"/>
                </a:lnTo>
                <a:lnTo>
                  <a:pt x="1006601" y="162047"/>
                </a:lnTo>
                <a:lnTo>
                  <a:pt x="1013219" y="166423"/>
                </a:lnTo>
                <a:lnTo>
                  <a:pt x="1019813" y="177895"/>
                </a:lnTo>
                <a:lnTo>
                  <a:pt x="1026382" y="195695"/>
                </a:lnTo>
                <a:lnTo>
                  <a:pt x="1032924" y="219057"/>
                </a:lnTo>
                <a:lnTo>
                  <a:pt x="1039439" y="247213"/>
                </a:lnTo>
                <a:lnTo>
                  <a:pt x="1045925" y="279395"/>
                </a:lnTo>
                <a:lnTo>
                  <a:pt x="1052382" y="314835"/>
                </a:lnTo>
                <a:lnTo>
                  <a:pt x="1058808" y="352767"/>
                </a:lnTo>
                <a:lnTo>
                  <a:pt x="1065201" y="392422"/>
                </a:lnTo>
                <a:lnTo>
                  <a:pt x="1071562" y="433034"/>
                </a:lnTo>
                <a:lnTo>
                  <a:pt x="1077888" y="473834"/>
                </a:lnTo>
                <a:lnTo>
                  <a:pt x="1084179" y="514055"/>
                </a:lnTo>
                <a:lnTo>
                  <a:pt x="1090434" y="552929"/>
                </a:lnTo>
                <a:lnTo>
                  <a:pt x="1096650" y="589690"/>
                </a:lnTo>
                <a:lnTo>
                  <a:pt x="1102828" y="623569"/>
                </a:lnTo>
                <a:lnTo>
                  <a:pt x="1108966" y="653800"/>
                </a:lnTo>
                <a:lnTo>
                  <a:pt x="1115062" y="679613"/>
                </a:lnTo>
                <a:lnTo>
                  <a:pt x="1121116" y="700243"/>
                </a:lnTo>
                <a:lnTo>
                  <a:pt x="1127127" y="714921"/>
                </a:lnTo>
                <a:lnTo>
                  <a:pt x="1133094" y="722879"/>
                </a:lnTo>
                <a:lnTo>
                  <a:pt x="1138846" y="724987"/>
                </a:lnTo>
                <a:lnTo>
                  <a:pt x="1144253" y="722642"/>
                </a:lnTo>
                <a:lnTo>
                  <a:pt x="1149368" y="716216"/>
                </a:lnTo>
                <a:lnTo>
                  <a:pt x="1154247" y="706079"/>
                </a:lnTo>
                <a:lnTo>
                  <a:pt x="1158942" y="692602"/>
                </a:lnTo>
                <a:lnTo>
                  <a:pt x="1163509" y="676156"/>
                </a:lnTo>
                <a:lnTo>
                  <a:pt x="1168001" y="657112"/>
                </a:lnTo>
                <a:lnTo>
                  <a:pt x="1172474" y="635841"/>
                </a:lnTo>
                <a:lnTo>
                  <a:pt x="1176980" y="612713"/>
                </a:lnTo>
                <a:lnTo>
                  <a:pt x="1181576" y="588101"/>
                </a:lnTo>
                <a:lnTo>
                  <a:pt x="1186314" y="562374"/>
                </a:lnTo>
                <a:lnTo>
                  <a:pt x="1191249" y="535903"/>
                </a:lnTo>
                <a:lnTo>
                  <a:pt x="1196436" y="509060"/>
                </a:lnTo>
                <a:lnTo>
                  <a:pt x="1201929" y="482215"/>
                </a:lnTo>
                <a:lnTo>
                  <a:pt x="1207781" y="455739"/>
                </a:lnTo>
                <a:lnTo>
                  <a:pt x="1214048" y="430003"/>
                </a:lnTo>
                <a:lnTo>
                  <a:pt x="1220784" y="405378"/>
                </a:lnTo>
                <a:lnTo>
                  <a:pt x="1228043" y="382236"/>
                </a:lnTo>
                <a:lnTo>
                  <a:pt x="1235878" y="360946"/>
                </a:lnTo>
                <a:lnTo>
                  <a:pt x="1244346" y="341879"/>
                </a:lnTo>
                <a:lnTo>
                  <a:pt x="1253633" y="323063"/>
                </a:lnTo>
                <a:lnTo>
                  <a:pt x="1263827" y="302492"/>
                </a:lnTo>
                <a:lnTo>
                  <a:pt x="1274828" y="280492"/>
                </a:lnTo>
                <a:lnTo>
                  <a:pt x="1286536" y="257389"/>
                </a:lnTo>
                <a:lnTo>
                  <a:pt x="1298852" y="233509"/>
                </a:lnTo>
                <a:lnTo>
                  <a:pt x="1311677" y="209177"/>
                </a:lnTo>
                <a:lnTo>
                  <a:pt x="1324912" y="184720"/>
                </a:lnTo>
                <a:lnTo>
                  <a:pt x="1338456" y="160462"/>
                </a:lnTo>
                <a:lnTo>
                  <a:pt x="1352210" y="136731"/>
                </a:lnTo>
                <a:lnTo>
                  <a:pt x="1366075" y="113851"/>
                </a:lnTo>
                <a:lnTo>
                  <a:pt x="1379952" y="92148"/>
                </a:lnTo>
                <a:lnTo>
                  <a:pt x="1393740" y="71948"/>
                </a:lnTo>
                <a:lnTo>
                  <a:pt x="1407341" y="53578"/>
                </a:lnTo>
                <a:lnTo>
                  <a:pt x="1420656" y="37361"/>
                </a:lnTo>
                <a:lnTo>
                  <a:pt x="1433583" y="23625"/>
                </a:lnTo>
                <a:lnTo>
                  <a:pt x="1457882" y="4897"/>
                </a:lnTo>
                <a:lnTo>
                  <a:pt x="1479443" y="0"/>
                </a:lnTo>
                <a:lnTo>
                  <a:pt x="1488948" y="3551"/>
                </a:lnTo>
                <a:lnTo>
                  <a:pt x="1505402" y="27308"/>
                </a:lnTo>
                <a:lnTo>
                  <a:pt x="1512549" y="47461"/>
                </a:lnTo>
                <a:lnTo>
                  <a:pt x="1519086" y="72265"/>
                </a:lnTo>
                <a:lnTo>
                  <a:pt x="1525095" y="101075"/>
                </a:lnTo>
                <a:lnTo>
                  <a:pt x="1530658" y="133243"/>
                </a:lnTo>
                <a:lnTo>
                  <a:pt x="1535857" y="168121"/>
                </a:lnTo>
                <a:lnTo>
                  <a:pt x="1540776" y="205061"/>
                </a:lnTo>
                <a:lnTo>
                  <a:pt x="1545495" y="243416"/>
                </a:lnTo>
                <a:lnTo>
                  <a:pt x="1550098" y="282539"/>
                </a:lnTo>
                <a:lnTo>
                  <a:pt x="1554667" y="321781"/>
                </a:lnTo>
                <a:lnTo>
                  <a:pt x="1559283" y="360497"/>
                </a:lnTo>
                <a:lnTo>
                  <a:pt x="1564030" y="398037"/>
                </a:lnTo>
                <a:lnTo>
                  <a:pt x="1568990" y="433754"/>
                </a:lnTo>
                <a:lnTo>
                  <a:pt x="1574244" y="467002"/>
                </a:lnTo>
                <a:lnTo>
                  <a:pt x="1579875" y="497132"/>
                </a:lnTo>
                <a:lnTo>
                  <a:pt x="1585966" y="523497"/>
                </a:lnTo>
                <a:lnTo>
                  <a:pt x="1592599" y="545450"/>
                </a:lnTo>
                <a:lnTo>
                  <a:pt x="1599856" y="562342"/>
                </a:lnTo>
                <a:lnTo>
                  <a:pt x="1607820" y="573527"/>
                </a:lnTo>
                <a:lnTo>
                  <a:pt x="1616729" y="578486"/>
                </a:lnTo>
                <a:lnTo>
                  <a:pt x="1626269" y="578401"/>
                </a:lnTo>
                <a:lnTo>
                  <a:pt x="1636371" y="573809"/>
                </a:lnTo>
                <a:lnTo>
                  <a:pt x="1646968" y="565243"/>
                </a:lnTo>
                <a:lnTo>
                  <a:pt x="1657992" y="553239"/>
                </a:lnTo>
                <a:lnTo>
                  <a:pt x="1669377" y="538332"/>
                </a:lnTo>
                <a:lnTo>
                  <a:pt x="1681054" y="521057"/>
                </a:lnTo>
                <a:lnTo>
                  <a:pt x="1692956" y="501948"/>
                </a:lnTo>
                <a:lnTo>
                  <a:pt x="1705016" y="481541"/>
                </a:lnTo>
                <a:lnTo>
                  <a:pt x="1717166" y="460370"/>
                </a:lnTo>
                <a:lnTo>
                  <a:pt x="1729340" y="438971"/>
                </a:lnTo>
                <a:lnTo>
                  <a:pt x="1741468" y="417878"/>
                </a:lnTo>
                <a:lnTo>
                  <a:pt x="1753485" y="397627"/>
                </a:lnTo>
                <a:lnTo>
                  <a:pt x="1765322" y="378751"/>
                </a:lnTo>
                <a:lnTo>
                  <a:pt x="1776912" y="361787"/>
                </a:lnTo>
                <a:lnTo>
                  <a:pt x="1788188" y="347268"/>
                </a:lnTo>
                <a:lnTo>
                  <a:pt x="1799082" y="335731"/>
                </a:lnTo>
                <a:lnTo>
                  <a:pt x="1809527" y="327709"/>
                </a:lnTo>
                <a:lnTo>
                  <a:pt x="1819455" y="323738"/>
                </a:lnTo>
                <a:lnTo>
                  <a:pt x="1828800" y="324353"/>
                </a:lnTo>
                <a:lnTo>
                  <a:pt x="1846261" y="335032"/>
                </a:lnTo>
                <a:lnTo>
                  <a:pt x="1854564" y="343575"/>
                </a:lnTo>
                <a:lnTo>
                  <a:pt x="1862602" y="354096"/>
                </a:lnTo>
                <a:lnTo>
                  <a:pt x="1870388" y="366478"/>
                </a:lnTo>
                <a:lnTo>
                  <a:pt x="1877937" y="380603"/>
                </a:lnTo>
                <a:lnTo>
                  <a:pt x="1885263" y="396353"/>
                </a:lnTo>
                <a:lnTo>
                  <a:pt x="1892381" y="413611"/>
                </a:lnTo>
                <a:lnTo>
                  <a:pt x="1899304" y="432259"/>
                </a:lnTo>
                <a:lnTo>
                  <a:pt x="1906047" y="452179"/>
                </a:lnTo>
                <a:lnTo>
                  <a:pt x="1912625" y="473253"/>
                </a:lnTo>
                <a:lnTo>
                  <a:pt x="1919051" y="495364"/>
                </a:lnTo>
                <a:lnTo>
                  <a:pt x="1925340" y="518395"/>
                </a:lnTo>
                <a:lnTo>
                  <a:pt x="1931506" y="542226"/>
                </a:lnTo>
                <a:lnTo>
                  <a:pt x="1937563" y="566741"/>
                </a:lnTo>
                <a:lnTo>
                  <a:pt x="1943526" y="591821"/>
                </a:lnTo>
                <a:lnTo>
                  <a:pt x="1949409" y="617350"/>
                </a:lnTo>
                <a:lnTo>
                  <a:pt x="1955227" y="643209"/>
                </a:lnTo>
                <a:lnTo>
                  <a:pt x="1960993" y="669281"/>
                </a:lnTo>
                <a:lnTo>
                  <a:pt x="1966722" y="6954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0820" y="5694156"/>
            <a:ext cx="1694411" cy="8068"/>
          </a:xfrm>
          <a:custGeom>
            <a:avLst/>
            <a:gdLst/>
            <a:ahLst/>
            <a:cxnLst/>
            <a:rect l="l" t="t" r="r" b="b"/>
            <a:pathLst>
              <a:path w="1863852" h="9144">
                <a:moveTo>
                  <a:pt x="0" y="0"/>
                </a:moveTo>
                <a:lnTo>
                  <a:pt x="0" y="9144"/>
                </a:lnTo>
                <a:lnTo>
                  <a:pt x="1863852" y="9144"/>
                </a:lnTo>
                <a:lnTo>
                  <a:pt x="1863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0820" y="6224644"/>
            <a:ext cx="1694411" cy="8740"/>
          </a:xfrm>
          <a:custGeom>
            <a:avLst/>
            <a:gdLst/>
            <a:ahLst/>
            <a:cxnLst/>
            <a:rect l="l" t="t" r="r" b="b"/>
            <a:pathLst>
              <a:path w="1863852" h="9905">
                <a:moveTo>
                  <a:pt x="0" y="0"/>
                </a:moveTo>
                <a:lnTo>
                  <a:pt x="0" y="9905"/>
                </a:lnTo>
                <a:lnTo>
                  <a:pt x="1863852" y="9905"/>
                </a:lnTo>
                <a:lnTo>
                  <a:pt x="1863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9133" y="5702225"/>
            <a:ext cx="1677093" cy="522418"/>
          </a:xfrm>
          <a:custGeom>
            <a:avLst/>
            <a:gdLst/>
            <a:ahLst/>
            <a:cxnLst/>
            <a:rect l="l" t="t" r="r" b="b"/>
            <a:pathLst>
              <a:path w="1844802" h="592074">
                <a:moveTo>
                  <a:pt x="0" y="0"/>
                </a:moveTo>
                <a:lnTo>
                  <a:pt x="0" y="592074"/>
                </a:lnTo>
                <a:lnTo>
                  <a:pt x="1844802" y="592074"/>
                </a:lnTo>
                <a:lnTo>
                  <a:pt x="1844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3993" y="5821904"/>
            <a:ext cx="0" cy="322729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29896" y="5821904"/>
            <a:ext cx="0" cy="322729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0127" y="5693485"/>
            <a:ext cx="1694411" cy="539227"/>
          </a:xfrm>
          <a:custGeom>
            <a:avLst/>
            <a:gdLst/>
            <a:ahLst/>
            <a:cxnLst/>
            <a:rect l="l" t="t" r="r" b="b"/>
            <a:pathLst>
              <a:path w="1863852" h="611124">
                <a:moveTo>
                  <a:pt x="0" y="611124"/>
                </a:moveTo>
                <a:lnTo>
                  <a:pt x="0" y="0"/>
                </a:lnTo>
                <a:lnTo>
                  <a:pt x="1863852" y="0"/>
                </a:lnTo>
                <a:lnTo>
                  <a:pt x="1863852" y="611124"/>
                </a:lnTo>
                <a:lnTo>
                  <a:pt x="0" y="611124"/>
                </a:lnTo>
                <a:close/>
              </a:path>
            </a:pathLst>
          </a:custGeom>
          <a:ln w="19049">
            <a:solidFill>
              <a:srgbClr val="3233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6946" y="508304"/>
            <a:ext cx="5827206" cy="831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11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Energ</a:t>
            </a:r>
            <a:r>
              <a:rPr sz="3000" dirty="0">
                <a:latin typeface="Copperplate Gothic Bold"/>
                <a:cs typeface="Copperplate Gothic Bold"/>
              </a:rPr>
              <a:t>y</a:t>
            </a:r>
            <a:r>
              <a:rPr sz="3000" spc="7" dirty="0">
                <a:latin typeface="Copperplate Gothic Bold"/>
                <a:cs typeface="Copperplate Gothic Bold"/>
              </a:rPr>
              <a:t> </a:t>
            </a:r>
            <a:r>
              <a:rPr sz="3000" dirty="0">
                <a:latin typeface="Copperplate Gothic Bold"/>
                <a:cs typeface="Copperplate Gothic Bold"/>
              </a:rPr>
              <a:t>&amp;</a:t>
            </a:r>
            <a:r>
              <a:rPr sz="3000" spc="-15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Power</a:t>
            </a:r>
            <a:endParaRPr sz="3000" dirty="0">
              <a:latin typeface="Copperplate Gothic Bold"/>
              <a:cs typeface="Copperplate Gothic Bold"/>
            </a:endParaRPr>
          </a:p>
          <a:p>
            <a:pPr marL="1290138">
              <a:lnSpc>
                <a:spcPct val="92732"/>
              </a:lnSpc>
            </a:pPr>
            <a:r>
              <a:rPr sz="3000" spc="4" dirty="0">
                <a:latin typeface="Copperplate Gothic Bold"/>
                <a:cs typeface="Copperplate Gothic Bold"/>
              </a:rPr>
              <a:t>I</a:t>
            </a:r>
            <a:r>
              <a:rPr sz="3000" dirty="0">
                <a:latin typeface="Copperplate Gothic Bold"/>
                <a:cs typeface="Copperplate Gothic Bold"/>
              </a:rPr>
              <a:t>n</a:t>
            </a:r>
            <a:r>
              <a:rPr sz="3000" spc="-19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Signals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11" y="1536379"/>
            <a:ext cx="7993131" cy="418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66"/>
              </a:lnSpc>
              <a:spcBef>
                <a:spcPts val="78"/>
              </a:spcBef>
            </a:pP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Â  </a:t>
            </a:r>
            <a:r>
              <a:rPr sz="1400" spc="3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It is often useful to define the “s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ze” or “strength” of a signal. </a:t>
            </a:r>
            <a:r>
              <a:rPr sz="1400" spc="-4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at is, we would like to be able to use a</a:t>
            </a:r>
            <a:endParaRPr sz="1400">
              <a:latin typeface="Times New Roman"/>
              <a:cs typeface="Times New Roman"/>
            </a:endParaRPr>
          </a:p>
          <a:p>
            <a:pPr marL="319116" marR="27530">
              <a:lnSpc>
                <a:spcPct val="95825"/>
              </a:lnSpc>
            </a:pP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single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number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that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represents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average</a:t>
            </a:r>
            <a:r>
              <a:rPr sz="1400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1400" spc="-8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rength of the signal. How </a:t>
            </a:r>
            <a:r>
              <a:rPr sz="1400" spc="-8" dirty="0">
                <a:solidFill>
                  <a:srgbClr val="000065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000065"/>
                </a:solidFill>
                <a:latin typeface="Times New Roman"/>
                <a:cs typeface="Times New Roman"/>
              </a:rPr>
              <a:t>ould we do that?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547" y="2010571"/>
            <a:ext cx="23942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320" y="2019422"/>
            <a:ext cx="7000121" cy="466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54"/>
              </a:lnSpc>
              <a:spcBef>
                <a:spcPts val="87"/>
              </a:spcBef>
            </a:pPr>
            <a:r>
              <a:rPr sz="2400" baseline="3292" dirty="0">
                <a:latin typeface="Garamond"/>
                <a:cs typeface="Garamond"/>
              </a:rPr>
              <a:t>A reasonable answer would be to use the area</a:t>
            </a:r>
            <a:r>
              <a:rPr sz="2400" spc="-4" baseline="3292" dirty="0">
                <a:latin typeface="Garamond"/>
                <a:cs typeface="Garamond"/>
              </a:rPr>
              <a:t> </a:t>
            </a:r>
            <a:r>
              <a:rPr sz="2400" baseline="3292" dirty="0">
                <a:latin typeface="Garamond"/>
                <a:cs typeface="Garamond"/>
              </a:rPr>
              <a:t>under the curve. The larger the area, the</a:t>
            </a:r>
            <a:endParaRPr sz="1600">
              <a:latin typeface="Garamond"/>
              <a:cs typeface="Garamond"/>
            </a:endParaRPr>
          </a:p>
          <a:p>
            <a:pPr marL="11397" marR="30772">
              <a:lnSpc>
                <a:spcPct val="93749"/>
              </a:lnSpc>
              <a:spcBef>
                <a:spcPts val="38"/>
              </a:spcBef>
            </a:pPr>
            <a:r>
              <a:rPr sz="1600" dirty="0">
                <a:latin typeface="Garamond"/>
                <a:cs typeface="Garamond"/>
              </a:rPr>
              <a:t>stronger the signal.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3547" y="3418478"/>
            <a:ext cx="23942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3320" y="3427329"/>
            <a:ext cx="7507797" cy="950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54"/>
              </a:lnSpc>
              <a:spcBef>
                <a:spcPts val="87"/>
              </a:spcBef>
            </a:pPr>
            <a:r>
              <a:rPr sz="2400" baseline="3292" dirty="0">
                <a:latin typeface="Garamond"/>
                <a:cs typeface="Garamond"/>
              </a:rPr>
              <a:t>B</a:t>
            </a:r>
            <a:r>
              <a:rPr sz="2400" spc="4" baseline="3292" dirty="0">
                <a:latin typeface="Garamond"/>
                <a:cs typeface="Garamond"/>
              </a:rPr>
              <a:t>u</a:t>
            </a:r>
            <a:r>
              <a:rPr sz="2400" baseline="3292" dirty="0">
                <a:latin typeface="Garamond"/>
                <a:cs typeface="Garamond"/>
              </a:rPr>
              <a:t>t if the signal has neg</a:t>
            </a:r>
            <a:r>
              <a:rPr sz="2400" spc="4" baseline="3292" dirty="0">
                <a:latin typeface="Garamond"/>
                <a:cs typeface="Garamond"/>
              </a:rPr>
              <a:t>a</a:t>
            </a:r>
            <a:r>
              <a:rPr sz="2400" baseline="3292" dirty="0">
                <a:latin typeface="Garamond"/>
                <a:cs typeface="Garamond"/>
              </a:rPr>
              <a:t>tive are</a:t>
            </a:r>
            <a:r>
              <a:rPr sz="2400" spc="4" baseline="3292" dirty="0">
                <a:latin typeface="Garamond"/>
                <a:cs typeface="Garamond"/>
              </a:rPr>
              <a:t>a</a:t>
            </a:r>
            <a:r>
              <a:rPr sz="2400" baseline="3292" dirty="0">
                <a:latin typeface="Garamond"/>
                <a:cs typeface="Garamond"/>
              </a:rPr>
              <a:t>s, then the tot</a:t>
            </a:r>
            <a:r>
              <a:rPr sz="2400" spc="-17" baseline="3292" dirty="0">
                <a:latin typeface="Garamond"/>
                <a:cs typeface="Garamond"/>
              </a:rPr>
              <a:t>a</a:t>
            </a:r>
            <a:r>
              <a:rPr sz="2400" baseline="3292" dirty="0">
                <a:latin typeface="Garamond"/>
                <a:cs typeface="Garamond"/>
              </a:rPr>
              <a:t>l area </a:t>
            </a:r>
            <a:r>
              <a:rPr sz="2400" spc="8" baseline="3292" dirty="0">
                <a:latin typeface="Garamond"/>
                <a:cs typeface="Garamond"/>
              </a:rPr>
              <a:t>i</a:t>
            </a:r>
            <a:r>
              <a:rPr sz="2400" baseline="3292" dirty="0">
                <a:latin typeface="Garamond"/>
                <a:cs typeface="Garamond"/>
              </a:rPr>
              <a:t>s reduced</a:t>
            </a:r>
            <a:r>
              <a:rPr sz="2400" spc="4" baseline="3292" dirty="0">
                <a:latin typeface="Garamond"/>
                <a:cs typeface="Garamond"/>
              </a:rPr>
              <a:t> </a:t>
            </a:r>
            <a:r>
              <a:rPr sz="2400" baseline="3292" dirty="0">
                <a:latin typeface="Garamond"/>
                <a:cs typeface="Garamond"/>
              </a:rPr>
              <a:t>by the negative</a:t>
            </a:r>
            <a:r>
              <a:rPr sz="2400" spc="4" baseline="3292" dirty="0">
                <a:latin typeface="Garamond"/>
                <a:cs typeface="Garamond"/>
              </a:rPr>
              <a:t> </a:t>
            </a:r>
            <a:r>
              <a:rPr sz="2400" baseline="3292" dirty="0">
                <a:latin typeface="Garamond"/>
                <a:cs typeface="Garamond"/>
              </a:rPr>
              <a:t>parts. </a:t>
            </a:r>
            <a:r>
              <a:rPr sz="2400" spc="4" baseline="3292" dirty="0">
                <a:latin typeface="Garamond"/>
                <a:cs typeface="Garamond"/>
              </a:rPr>
              <a:t>Y</a:t>
            </a:r>
            <a:r>
              <a:rPr sz="2400" baseline="3292" dirty="0">
                <a:latin typeface="Garamond"/>
                <a:cs typeface="Garamond"/>
              </a:rPr>
              <a:t>et, a</a:t>
            </a:r>
            <a:endParaRPr sz="1600">
              <a:latin typeface="Garamond"/>
              <a:cs typeface="Garamond"/>
            </a:endParaRPr>
          </a:p>
          <a:p>
            <a:pPr marL="11397" marR="30772">
              <a:lnSpc>
                <a:spcPct val="93749"/>
              </a:lnSpc>
              <a:spcBef>
                <a:spcPts val="38"/>
              </a:spcBef>
            </a:pPr>
            <a:r>
              <a:rPr sz="1600" dirty="0">
                <a:latin typeface="Garamond"/>
                <a:cs typeface="Garamond"/>
              </a:rPr>
              <a:t>negative signal is not necessarily a weaker sig</a:t>
            </a:r>
            <a:r>
              <a:rPr sz="1600" spc="-4" dirty="0">
                <a:latin typeface="Garamond"/>
                <a:cs typeface="Garamond"/>
              </a:rPr>
              <a:t>n</a:t>
            </a:r>
            <a:r>
              <a:rPr sz="1600" dirty="0">
                <a:latin typeface="Garamond"/>
                <a:cs typeface="Garamond"/>
              </a:rPr>
              <a:t>al. In fact, -110 V will</a:t>
            </a:r>
            <a:r>
              <a:rPr sz="1600" spc="4" dirty="0">
                <a:latin typeface="Garamond"/>
                <a:cs typeface="Garamond"/>
              </a:rPr>
              <a:t> </a:t>
            </a:r>
            <a:r>
              <a:rPr sz="1600" dirty="0">
                <a:latin typeface="Garamond"/>
                <a:cs typeface="Garamond"/>
              </a:rPr>
              <a:t>jolt you as much as</a:t>
            </a:r>
            <a:endParaRPr sz="1600">
              <a:latin typeface="Garamond"/>
              <a:cs typeface="Garamond"/>
            </a:endParaRPr>
          </a:p>
          <a:p>
            <a:pPr marL="11397" marR="276382">
              <a:lnSpc>
                <a:spcPts val="1816"/>
              </a:lnSpc>
              <a:spcBef>
                <a:spcPts val="121"/>
              </a:spcBef>
            </a:pPr>
            <a:r>
              <a:rPr sz="1600" dirty="0">
                <a:latin typeface="Garamond"/>
                <a:cs typeface="Garamond"/>
              </a:rPr>
              <a:t>+110 V will. So, we need another approach. C</a:t>
            </a:r>
            <a:r>
              <a:rPr sz="1600" spc="-8" dirty="0">
                <a:latin typeface="Garamond"/>
                <a:cs typeface="Garamond"/>
              </a:rPr>
              <a:t>a</a:t>
            </a:r>
            <a:r>
              <a:rPr sz="1600" dirty="0">
                <a:latin typeface="Garamond"/>
                <a:cs typeface="Garamond"/>
              </a:rPr>
              <a:t>lculating the area under the </a:t>
            </a:r>
            <a:r>
              <a:rPr sz="1600" spc="-4" dirty="0">
                <a:latin typeface="Garamond"/>
                <a:cs typeface="Garamond"/>
              </a:rPr>
              <a:t>“</a:t>
            </a:r>
            <a:r>
              <a:rPr sz="1600" spc="4" dirty="0">
                <a:latin typeface="Garamond"/>
                <a:cs typeface="Garamond"/>
              </a:rPr>
              <a:t>s</a:t>
            </a:r>
            <a:r>
              <a:rPr sz="1600" dirty="0">
                <a:latin typeface="Garamond"/>
                <a:cs typeface="Garamond"/>
              </a:rPr>
              <a:t>quare of </a:t>
            </a:r>
            <a:r>
              <a:rPr sz="1600" spc="-8" dirty="0">
                <a:latin typeface="Garamond"/>
                <a:cs typeface="Garamond"/>
              </a:rPr>
              <a:t>t</a:t>
            </a:r>
            <a:r>
              <a:rPr sz="1600" dirty="0">
                <a:latin typeface="Garamond"/>
                <a:cs typeface="Garamond"/>
              </a:rPr>
              <a:t>he </a:t>
            </a:r>
            <a:endParaRPr sz="1600">
              <a:latin typeface="Garamond"/>
              <a:cs typeface="Garamond"/>
            </a:endParaRPr>
          </a:p>
          <a:p>
            <a:pPr marL="11397" marR="276382">
              <a:lnSpc>
                <a:spcPts val="1816"/>
              </a:lnSpc>
              <a:spcBef>
                <a:spcPts val="121"/>
              </a:spcBef>
            </a:pPr>
            <a:r>
              <a:rPr sz="1600" dirty="0">
                <a:latin typeface="Garamond"/>
                <a:cs typeface="Garamond"/>
              </a:rPr>
              <a:t>absolute value of the signal” solves this problem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9474" y="4345448"/>
            <a:ext cx="485860" cy="211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38"/>
              </a:lnSpc>
              <a:spcBef>
                <a:spcPts val="82"/>
              </a:spcBef>
            </a:pPr>
            <a:r>
              <a:rPr sz="2200" i="1" baseline="-1811" dirty="0">
                <a:latin typeface="Arial"/>
                <a:cs typeface="Arial"/>
              </a:rPr>
              <a:t>|x(t)</a:t>
            </a:r>
            <a:r>
              <a:rPr sz="2200" i="1" spc="-4" baseline="-1811" dirty="0">
                <a:latin typeface="Arial"/>
                <a:cs typeface="Arial"/>
              </a:rPr>
              <a:t>|</a:t>
            </a:r>
            <a:r>
              <a:rPr sz="1500" i="1" baseline="23717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7478" y="4512147"/>
            <a:ext cx="319467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7"/>
              </a:lnSpc>
              <a:spcBef>
                <a:spcPts val="77"/>
              </a:spcBef>
            </a:pPr>
            <a:r>
              <a:rPr sz="1400" i="1" spc="4" dirty="0">
                <a:latin typeface="Arial"/>
                <a:cs typeface="Arial"/>
              </a:rPr>
              <a:t>x(t)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546" y="5893409"/>
            <a:ext cx="23942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319" y="5902260"/>
            <a:ext cx="5278118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54"/>
              </a:lnSpc>
              <a:spcBef>
                <a:spcPts val="87"/>
              </a:spcBef>
            </a:pPr>
            <a:r>
              <a:rPr sz="2400" baseline="3292" dirty="0">
                <a:latin typeface="Garamond"/>
                <a:cs typeface="Garamond"/>
              </a:rPr>
              <a:t>This area is defined as the energy of the (continuous time) signal.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3153" y="6049286"/>
            <a:ext cx="224501" cy="16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56"/>
              </a:lnSpc>
              <a:spcBef>
                <a:spcPts val="63"/>
              </a:spcBef>
            </a:pPr>
            <a:r>
              <a:rPr sz="1100" spc="-4" dirty="0">
                <a:latin typeface="Cambria"/>
                <a:cs typeface="Cambria"/>
              </a:rPr>
              <a:t>−∞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300" y="5693653"/>
            <a:ext cx="2306609" cy="517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2016">
              <a:lnSpc>
                <a:spcPts val="1019"/>
              </a:lnSpc>
              <a:spcBef>
                <a:spcPts val="324"/>
              </a:spcBef>
            </a:pPr>
            <a:r>
              <a:rPr sz="1700" baseline="-13647" dirty="0">
                <a:latin typeface="Cambria"/>
                <a:cs typeface="Cambria"/>
              </a:rPr>
              <a:t>∞                     </a:t>
            </a:r>
            <a:r>
              <a:rPr sz="1700" spc="119" baseline="-13647" dirty="0">
                <a:latin typeface="Cambria"/>
                <a:cs typeface="Cambria"/>
              </a:rPr>
              <a:t> </a:t>
            </a:r>
            <a:r>
              <a:rPr sz="1700" baseline="-20871" dirty="0">
                <a:latin typeface="Times New Roman"/>
                <a:cs typeface="Times New Roman"/>
              </a:rPr>
              <a:t>2</a:t>
            </a:r>
            <a:endParaRPr sz="1100" dirty="0">
              <a:latin typeface="Times New Roman"/>
              <a:cs typeface="Times New Roman"/>
            </a:endParaRPr>
          </a:p>
          <a:p>
            <a:pPr marL="53166">
              <a:lnSpc>
                <a:spcPts val="2822"/>
              </a:lnSpc>
              <a:spcBef>
                <a:spcPts val="90"/>
              </a:spcBef>
            </a:pPr>
            <a:r>
              <a:rPr sz="2900" i="1" baseline="22920" dirty="0">
                <a:latin typeface="Times New Roman"/>
                <a:cs typeface="Times New Roman"/>
              </a:rPr>
              <a:t>E</a:t>
            </a:r>
            <a:r>
              <a:rPr sz="2900" i="1" spc="62" baseline="22920" dirty="0">
                <a:latin typeface="Times New Roman"/>
                <a:cs typeface="Times New Roman"/>
              </a:rPr>
              <a:t> </a:t>
            </a:r>
            <a:r>
              <a:rPr sz="2900" baseline="22481" dirty="0">
                <a:latin typeface="Cambria"/>
                <a:cs typeface="Cambria"/>
              </a:rPr>
              <a:t>=</a:t>
            </a:r>
            <a:r>
              <a:rPr sz="2900" spc="48" baseline="22481" dirty="0">
                <a:latin typeface="Cambria"/>
                <a:cs typeface="Cambria"/>
              </a:rPr>
              <a:t> </a:t>
            </a:r>
            <a:r>
              <a:rPr sz="2900" dirty="0">
                <a:latin typeface="Cambria"/>
                <a:cs typeface="Cambria"/>
              </a:rPr>
              <a:t>∫   </a:t>
            </a:r>
            <a:r>
              <a:rPr sz="2900" i="1" baseline="22920" dirty="0">
                <a:latin typeface="Times New Roman"/>
                <a:cs typeface="Times New Roman"/>
              </a:rPr>
              <a:t>x</a:t>
            </a:r>
            <a:r>
              <a:rPr sz="2900" i="1" spc="-255" baseline="22920" dirty="0">
                <a:latin typeface="Times New Roman"/>
                <a:cs typeface="Times New Roman"/>
              </a:rPr>
              <a:t> </a:t>
            </a:r>
            <a:r>
              <a:rPr sz="3800" spc="107" baseline="14216" dirty="0">
                <a:latin typeface="Cambria"/>
                <a:cs typeface="Cambria"/>
              </a:rPr>
              <a:t>(</a:t>
            </a:r>
            <a:r>
              <a:rPr sz="2900" i="1" baseline="22920" dirty="0">
                <a:latin typeface="Times New Roman"/>
                <a:cs typeface="Times New Roman"/>
              </a:rPr>
              <a:t>t</a:t>
            </a:r>
            <a:r>
              <a:rPr sz="2900" i="1" spc="-255" baseline="22920" dirty="0">
                <a:latin typeface="Times New Roman"/>
                <a:cs typeface="Times New Roman"/>
              </a:rPr>
              <a:t> </a:t>
            </a:r>
            <a:r>
              <a:rPr sz="3800" baseline="14216" dirty="0">
                <a:latin typeface="Cambria"/>
                <a:cs typeface="Cambria"/>
              </a:rPr>
              <a:t>)  </a:t>
            </a:r>
            <a:r>
              <a:rPr sz="3800" spc="280" baseline="14216" dirty="0">
                <a:latin typeface="Cambria"/>
                <a:cs typeface="Cambria"/>
              </a:rPr>
              <a:t> </a:t>
            </a:r>
            <a:r>
              <a:rPr sz="2900" i="1" spc="4" baseline="22920" dirty="0">
                <a:latin typeface="Times New Roman"/>
                <a:cs typeface="Times New Roman"/>
              </a:rPr>
              <a:t>d</a:t>
            </a:r>
            <a:r>
              <a:rPr sz="2900" i="1" baseline="22920" dirty="0">
                <a:latin typeface="Times New Roman"/>
                <a:cs typeface="Times New Roman"/>
              </a:rPr>
              <a:t>t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13744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4590" y="1864435"/>
            <a:ext cx="3257204" cy="12775"/>
          </a:xfrm>
          <a:custGeom>
            <a:avLst/>
            <a:gdLst/>
            <a:ahLst/>
            <a:cxnLst/>
            <a:rect l="l" t="t" r="r" b="b"/>
            <a:pathLst>
              <a:path w="3582924" h="14478">
                <a:moveTo>
                  <a:pt x="0" y="0"/>
                </a:moveTo>
                <a:lnTo>
                  <a:pt x="0" y="14478"/>
                </a:lnTo>
                <a:lnTo>
                  <a:pt x="3582924" y="14478"/>
                </a:lnTo>
                <a:lnTo>
                  <a:pt x="3582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34590" y="2518634"/>
            <a:ext cx="3257204" cy="12775"/>
          </a:xfrm>
          <a:custGeom>
            <a:avLst/>
            <a:gdLst/>
            <a:ahLst/>
            <a:cxnLst/>
            <a:rect l="l" t="t" r="r" b="b"/>
            <a:pathLst>
              <a:path w="3582924" h="14478">
                <a:moveTo>
                  <a:pt x="0" y="0"/>
                </a:moveTo>
                <a:lnTo>
                  <a:pt x="0" y="14478"/>
                </a:lnTo>
                <a:lnTo>
                  <a:pt x="3582924" y="14478"/>
                </a:lnTo>
                <a:lnTo>
                  <a:pt x="3582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2800" y="5468918"/>
            <a:ext cx="2265911" cy="8068"/>
          </a:xfrm>
          <a:custGeom>
            <a:avLst/>
            <a:gdLst/>
            <a:ahLst/>
            <a:cxnLst/>
            <a:rect l="l" t="t" r="r" b="b"/>
            <a:pathLst>
              <a:path w="2492502" h="9144">
                <a:moveTo>
                  <a:pt x="0" y="0"/>
                </a:moveTo>
                <a:lnTo>
                  <a:pt x="0" y="9144"/>
                </a:lnTo>
                <a:lnTo>
                  <a:pt x="2492502" y="9144"/>
                </a:lnTo>
                <a:lnTo>
                  <a:pt x="24925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52800" y="6028989"/>
            <a:ext cx="2265911" cy="8741"/>
          </a:xfrm>
          <a:custGeom>
            <a:avLst/>
            <a:gdLst/>
            <a:ahLst/>
            <a:cxnLst/>
            <a:rect l="l" t="t" r="r" b="b"/>
            <a:pathLst>
              <a:path w="2492502" h="9906">
                <a:moveTo>
                  <a:pt x="0" y="0"/>
                </a:moveTo>
                <a:lnTo>
                  <a:pt x="0" y="9906"/>
                </a:lnTo>
                <a:lnTo>
                  <a:pt x="2492502" y="9906"/>
                </a:lnTo>
                <a:lnTo>
                  <a:pt x="24925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1113" y="5476986"/>
            <a:ext cx="2248593" cy="552002"/>
          </a:xfrm>
          <a:custGeom>
            <a:avLst/>
            <a:gdLst/>
            <a:ahLst/>
            <a:cxnLst/>
            <a:rect l="l" t="t" r="r" b="b"/>
            <a:pathLst>
              <a:path w="2473452" h="625602">
                <a:moveTo>
                  <a:pt x="0" y="0"/>
                </a:moveTo>
                <a:lnTo>
                  <a:pt x="0" y="625602"/>
                </a:lnTo>
                <a:lnTo>
                  <a:pt x="2473452" y="625602"/>
                </a:lnTo>
                <a:lnTo>
                  <a:pt x="2473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7513" y="5618853"/>
            <a:ext cx="0" cy="268269"/>
          </a:xfrm>
          <a:custGeom>
            <a:avLst/>
            <a:gdLst/>
            <a:ahLst/>
            <a:cxnLst/>
            <a:rect l="l" t="t" r="r" b="b"/>
            <a:pathLst>
              <a:path h="304038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43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8780" y="5618853"/>
            <a:ext cx="0" cy="268269"/>
          </a:xfrm>
          <a:custGeom>
            <a:avLst/>
            <a:gdLst/>
            <a:ahLst/>
            <a:cxnLst/>
            <a:rect l="l" t="t" r="r" b="b"/>
            <a:pathLst>
              <a:path h="304038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43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107" y="5468245"/>
            <a:ext cx="2265911" cy="568811"/>
          </a:xfrm>
          <a:custGeom>
            <a:avLst/>
            <a:gdLst/>
            <a:ahLst/>
            <a:cxnLst/>
            <a:rect l="l" t="t" r="r" b="b"/>
            <a:pathLst>
              <a:path w="2492502" h="644652">
                <a:moveTo>
                  <a:pt x="0" y="644652"/>
                </a:moveTo>
                <a:lnTo>
                  <a:pt x="0" y="0"/>
                </a:lnTo>
                <a:lnTo>
                  <a:pt x="2492502" y="0"/>
                </a:lnTo>
                <a:lnTo>
                  <a:pt x="2492502" y="644652"/>
                </a:lnTo>
                <a:lnTo>
                  <a:pt x="0" y="64465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0912" y="3849893"/>
            <a:ext cx="1864822" cy="8067"/>
          </a:xfrm>
          <a:custGeom>
            <a:avLst/>
            <a:gdLst/>
            <a:ahLst/>
            <a:cxnLst/>
            <a:rect l="l" t="t" r="r" b="b"/>
            <a:pathLst>
              <a:path w="2051304" h="9143">
                <a:moveTo>
                  <a:pt x="0" y="0"/>
                </a:moveTo>
                <a:lnTo>
                  <a:pt x="0" y="9143"/>
                </a:lnTo>
                <a:lnTo>
                  <a:pt x="2051304" y="9143"/>
                </a:lnTo>
                <a:lnTo>
                  <a:pt x="2051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0912" y="4487955"/>
            <a:ext cx="1864822" cy="8740"/>
          </a:xfrm>
          <a:custGeom>
            <a:avLst/>
            <a:gdLst/>
            <a:ahLst/>
            <a:cxnLst/>
            <a:rect l="l" t="t" r="r" b="b"/>
            <a:pathLst>
              <a:path w="2051304" h="9905">
                <a:moveTo>
                  <a:pt x="0" y="0"/>
                </a:moveTo>
                <a:lnTo>
                  <a:pt x="0" y="9905"/>
                </a:lnTo>
                <a:lnTo>
                  <a:pt x="2051304" y="9905"/>
                </a:lnTo>
                <a:lnTo>
                  <a:pt x="2051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79226" y="3857960"/>
            <a:ext cx="1847503" cy="629995"/>
          </a:xfrm>
          <a:custGeom>
            <a:avLst/>
            <a:gdLst/>
            <a:ahLst/>
            <a:cxnLst/>
            <a:rect l="l" t="t" r="r" b="b"/>
            <a:pathLst>
              <a:path w="2032253" h="713994">
                <a:moveTo>
                  <a:pt x="0" y="0"/>
                </a:moveTo>
                <a:lnTo>
                  <a:pt x="0" y="713994"/>
                </a:lnTo>
                <a:lnTo>
                  <a:pt x="2032253" y="713994"/>
                </a:lnTo>
                <a:lnTo>
                  <a:pt x="2032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3486" y="4019997"/>
            <a:ext cx="0" cy="305921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49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7793" y="4019997"/>
            <a:ext cx="0" cy="305921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49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70220" y="3849219"/>
            <a:ext cx="1864822" cy="646804"/>
          </a:xfrm>
          <a:custGeom>
            <a:avLst/>
            <a:gdLst/>
            <a:ahLst/>
            <a:cxnLst/>
            <a:rect l="l" t="t" r="r" b="b"/>
            <a:pathLst>
              <a:path w="2051304" h="733044">
                <a:moveTo>
                  <a:pt x="0" y="733044"/>
                </a:moveTo>
                <a:lnTo>
                  <a:pt x="0" y="0"/>
                </a:lnTo>
                <a:lnTo>
                  <a:pt x="2051304" y="0"/>
                </a:lnTo>
                <a:lnTo>
                  <a:pt x="2051304" y="733044"/>
                </a:lnTo>
                <a:lnTo>
                  <a:pt x="0" y="733044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091" y="508304"/>
            <a:ext cx="8437154" cy="831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01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Energ</a:t>
            </a:r>
            <a:r>
              <a:rPr sz="3000" dirty="0">
                <a:latin typeface="Copperplate Gothic Bold"/>
                <a:cs typeface="Copperplate Gothic Bold"/>
              </a:rPr>
              <a:t>y</a:t>
            </a:r>
            <a:r>
              <a:rPr sz="3000" spc="7" dirty="0">
                <a:latin typeface="Copperplate Gothic Bold"/>
                <a:cs typeface="Copperplate Gothic Bold"/>
              </a:rPr>
              <a:t> </a:t>
            </a:r>
            <a:r>
              <a:rPr sz="3000" dirty="0">
                <a:latin typeface="Copperplate Gothic Bold"/>
                <a:cs typeface="Copperplate Gothic Bold"/>
              </a:rPr>
              <a:t>&amp;</a:t>
            </a:r>
            <a:r>
              <a:rPr sz="3000" spc="-15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Power</a:t>
            </a:r>
            <a:endParaRPr sz="3000" dirty="0">
              <a:latin typeface="Copperplate Gothic Bold"/>
              <a:cs typeface="Copperplate Gothic Bold"/>
            </a:endParaRPr>
          </a:p>
          <a:p>
            <a:pPr marL="663760">
              <a:lnSpc>
                <a:spcPct val="92732"/>
              </a:lnSpc>
            </a:pPr>
            <a:r>
              <a:rPr sz="3000" spc="4" dirty="0">
                <a:latin typeface="Copperplate Gothic Bold"/>
                <a:cs typeface="Copperplate Gothic Bold"/>
              </a:rPr>
              <a:t>i</a:t>
            </a:r>
            <a:r>
              <a:rPr sz="3000" dirty="0">
                <a:latin typeface="Copperplate Gothic Bold"/>
                <a:cs typeface="Copperplate Gothic Bold"/>
              </a:rPr>
              <a:t>n</a:t>
            </a:r>
            <a:r>
              <a:rPr sz="3000" spc="-186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Sequences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525" y="1589189"/>
            <a:ext cx="6308471" cy="247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Total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energy</a:t>
            </a:r>
            <a:r>
              <a:rPr b="1" i="1" spc="-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(d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screte)</a:t>
            </a:r>
            <a:r>
              <a:rPr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similarly defined</a:t>
            </a:r>
            <a:r>
              <a:rPr spc="-5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666" y="2743200"/>
            <a:ext cx="7826989" cy="1160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r>
              <a:rPr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infinite length 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with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finite s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mple values may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or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may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ot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have</a:t>
            </a:r>
            <a:r>
              <a:rPr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finite</a:t>
            </a:r>
            <a:endParaRPr dirty="0">
              <a:latin typeface="Times New Roman"/>
              <a:cs typeface="Times New Roman"/>
            </a:endParaRPr>
          </a:p>
          <a:p>
            <a:pPr marL="319126" marR="34336">
              <a:lnSpc>
                <a:spcPct val="95825"/>
              </a:lnSpc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energy</a:t>
            </a:r>
            <a:r>
              <a:rPr spc="-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(see example 2.6,</a:t>
            </a:r>
            <a:r>
              <a:rPr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page</a:t>
            </a:r>
            <a:r>
              <a:rPr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54,</a:t>
            </a:r>
            <a:r>
              <a:rPr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Mitra)</a:t>
            </a:r>
            <a:endParaRPr dirty="0">
              <a:latin typeface="Times New Roman"/>
              <a:cs typeface="Times New Roman"/>
            </a:endParaRPr>
          </a:p>
          <a:p>
            <a:pPr marL="11397" marR="34336">
              <a:lnSpc>
                <a:spcPct val="95825"/>
              </a:lnSpc>
              <a:spcBef>
                <a:spcPts val="515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finite length 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with finite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sample values has</a:t>
            </a:r>
            <a:r>
              <a:rPr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finite energy</a:t>
            </a:r>
            <a:endParaRPr dirty="0">
              <a:latin typeface="Times New Roman"/>
              <a:cs typeface="Times New Roman"/>
            </a:endParaRPr>
          </a:p>
          <a:p>
            <a:pPr marL="11397" marR="34336">
              <a:lnSpc>
                <a:spcPct val="95825"/>
              </a:lnSpc>
              <a:spcBef>
                <a:spcPts val="515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We define the energy</a:t>
            </a:r>
            <a:r>
              <a:rPr spc="-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sequence</a:t>
            </a:r>
            <a:r>
              <a:rPr spc="-6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over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finite in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erval</a:t>
            </a:r>
            <a:r>
              <a:rPr spc="4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&lt;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&lt;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i="1" spc="4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0660" y="3861252"/>
            <a:ext cx="170395" cy="197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16"/>
              </a:lnSpc>
              <a:spcBef>
                <a:spcPts val="75"/>
              </a:spcBef>
            </a:pPr>
            <a:r>
              <a:rPr sz="1400" i="1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1186" y="3939245"/>
            <a:ext cx="140286" cy="197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16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5791" y="4308934"/>
            <a:ext cx="495023" cy="200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48"/>
              </a:lnSpc>
              <a:spcBef>
                <a:spcPts val="77"/>
              </a:spcBef>
            </a:pPr>
            <a:r>
              <a:rPr sz="1400" i="1" spc="67" dirty="0">
                <a:latin typeface="Times New Roman"/>
                <a:cs typeface="Times New Roman"/>
              </a:rPr>
              <a:t>n</a:t>
            </a:r>
            <a:r>
              <a:rPr sz="1400" spc="62" dirty="0">
                <a:latin typeface="Cambria"/>
                <a:cs typeface="Cambria"/>
              </a:rPr>
              <a:t>=</a:t>
            </a:r>
            <a:r>
              <a:rPr sz="1400" dirty="0">
                <a:latin typeface="Cambria"/>
                <a:cs typeface="Cambria"/>
              </a:rPr>
              <a:t>−</a:t>
            </a:r>
            <a:r>
              <a:rPr sz="1400" spc="-152" dirty="0">
                <a:latin typeface="Cambria"/>
                <a:cs typeface="Cambria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525" y="4757975"/>
            <a:ext cx="7961144" cy="51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156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However,</a:t>
            </a:r>
            <a:r>
              <a:rPr spc="-7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signal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infinitely long,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say,</a:t>
            </a:r>
            <a:r>
              <a:rPr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such</a:t>
            </a:r>
            <a:r>
              <a:rPr spc="-3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 the 60Hz</a:t>
            </a:r>
            <a:r>
              <a:rPr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mains,</a:t>
            </a:r>
            <a:r>
              <a:rPr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energy</a:t>
            </a:r>
            <a:endParaRPr>
              <a:latin typeface="Times New Roman"/>
              <a:cs typeface="Times New Roman"/>
            </a:endParaRPr>
          </a:p>
          <a:p>
            <a:pPr marL="319126">
              <a:lnSpc>
                <a:spcPct val="95825"/>
              </a:lnSpc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becomes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infinite.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Hence we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define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average</a:t>
            </a:r>
            <a:r>
              <a:rPr b="1" i="1" spc="-57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power</a:t>
            </a:r>
            <a:r>
              <a:rPr b="1" i="1" spc="-4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r>
              <a:rPr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00065"/>
                </a:solidFill>
                <a:latin typeface="Times New Roman"/>
                <a:cs typeface="Times New Roman"/>
              </a:rPr>
              <a:t>aperiodic</a:t>
            </a:r>
            <a:r>
              <a:rPr b="1" i="1" spc="-7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264" y="5297038"/>
            <a:ext cx="2463879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“energy</a:t>
            </a:r>
            <a:r>
              <a:rPr spc="-5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per</a:t>
            </a:r>
            <a:r>
              <a:rPr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unit t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me”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7823" y="5546792"/>
            <a:ext cx="580707" cy="32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900" i="1" spc="-71" baseline="-2696" dirty="0">
                <a:latin typeface="Times New Roman"/>
                <a:cs typeface="Times New Roman"/>
              </a:rPr>
              <a:t>x</a:t>
            </a:r>
            <a:r>
              <a:rPr sz="2900" spc="48" baseline="-2696" dirty="0">
                <a:latin typeface="Times New Roman"/>
                <a:cs typeface="Times New Roman"/>
              </a:rPr>
              <a:t>[</a:t>
            </a:r>
            <a:r>
              <a:rPr sz="2900" i="1" spc="31" baseline="-2696" dirty="0">
                <a:latin typeface="Times New Roman"/>
                <a:cs typeface="Times New Roman"/>
              </a:rPr>
              <a:t>n</a:t>
            </a:r>
            <a:r>
              <a:rPr sz="2900" baseline="-2696" dirty="0">
                <a:latin typeface="Times New Roman"/>
                <a:cs typeface="Times New Roman"/>
              </a:rPr>
              <a:t>]</a:t>
            </a:r>
            <a:r>
              <a:rPr sz="2900" spc="-300" baseline="-2696" dirty="0">
                <a:latin typeface="Times New Roman"/>
                <a:cs typeface="Times New Roman"/>
              </a:rPr>
              <a:t> </a:t>
            </a:r>
            <a:r>
              <a:rPr baseline="47239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4749" y="5563598"/>
            <a:ext cx="420167" cy="175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42"/>
              </a:lnSpc>
              <a:tabLst>
                <a:tab pos="376100" algn="l"/>
              </a:tabLst>
            </a:pPr>
            <a:r>
              <a:rPr sz="1200" u="sng" dirty="0">
                <a:latin typeface="Times New Roman"/>
                <a:cs typeface="Times New Roman"/>
              </a:rPr>
              <a:t>   </a:t>
            </a:r>
            <a:r>
              <a:rPr sz="1200" u="sng" spc="-7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1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9643" y="5601973"/>
            <a:ext cx="907173" cy="27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31"/>
              </a:lnSpc>
              <a:spcBef>
                <a:spcPts val="106"/>
              </a:spcBef>
            </a:pPr>
            <a:r>
              <a:rPr sz="1900" i="1" dirty="0">
                <a:latin typeface="Times New Roman"/>
                <a:cs typeface="Times New Roman"/>
              </a:rPr>
              <a:t>P </a:t>
            </a:r>
            <a:r>
              <a:rPr sz="1900" i="1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272" dirty="0">
                <a:latin typeface="Cambria"/>
                <a:cs typeface="Cambr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9144" y="5618779"/>
            <a:ext cx="240975" cy="26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31"/>
              </a:lnSpc>
              <a:spcBef>
                <a:spcPts val="106"/>
              </a:spcBef>
            </a:pPr>
            <a:r>
              <a:rPr sz="1900" dirty="0">
                <a:latin typeface="Cambria"/>
                <a:cs typeface="Cambria"/>
              </a:rPr>
              <a:t>∑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281" y="5468415"/>
            <a:ext cx="2265737" cy="568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980">
              <a:lnSpc>
                <a:spcPct val="95825"/>
              </a:lnSpc>
              <a:spcBef>
                <a:spcPts val="22"/>
              </a:spcBef>
            </a:pPr>
            <a:r>
              <a:rPr sz="1200" i="1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144125">
              <a:lnSpc>
                <a:spcPts val="2441"/>
              </a:lnSpc>
              <a:spcBef>
                <a:spcPts val="818"/>
              </a:spcBef>
            </a:pPr>
            <a:r>
              <a:rPr baseline="38650" dirty="0">
                <a:latin typeface="Times New Roman"/>
                <a:cs typeface="Times New Roman"/>
              </a:rPr>
              <a:t>x      </a:t>
            </a:r>
            <a:r>
              <a:rPr spc="104" baseline="38650" dirty="0">
                <a:latin typeface="Times New Roman"/>
                <a:cs typeface="Times New Roman"/>
              </a:rPr>
              <a:t> </a:t>
            </a:r>
            <a:r>
              <a:rPr i="1" baseline="2147" dirty="0">
                <a:latin typeface="Times New Roman"/>
                <a:cs typeface="Times New Roman"/>
              </a:rPr>
              <a:t>K</a:t>
            </a:r>
            <a:r>
              <a:rPr i="1" spc="-147" baseline="2147" dirty="0">
                <a:latin typeface="Times New Roman"/>
                <a:cs typeface="Times New Roman"/>
              </a:rPr>
              <a:t> </a:t>
            </a:r>
            <a:r>
              <a:rPr spc="17" baseline="2106" dirty="0">
                <a:latin typeface="Cambria"/>
                <a:cs typeface="Cambria"/>
              </a:rPr>
              <a:t>→</a:t>
            </a:r>
            <a:r>
              <a:rPr baseline="2106" dirty="0">
                <a:latin typeface="Cambria"/>
                <a:cs typeface="Cambria"/>
              </a:rPr>
              <a:t>∞</a:t>
            </a:r>
            <a:r>
              <a:rPr spc="100" baseline="2106" dirty="0">
                <a:latin typeface="Cambria"/>
                <a:cs typeface="Cambria"/>
              </a:rPr>
              <a:t> </a:t>
            </a:r>
            <a:r>
              <a:rPr baseline="25767" dirty="0">
                <a:latin typeface="Times New Roman"/>
                <a:cs typeface="Times New Roman"/>
              </a:rPr>
              <a:t>2</a:t>
            </a:r>
            <a:r>
              <a:rPr spc="-188" baseline="25767" dirty="0">
                <a:latin typeface="Times New Roman"/>
                <a:cs typeface="Times New Roman"/>
              </a:rPr>
              <a:t> </a:t>
            </a:r>
            <a:r>
              <a:rPr i="1" baseline="25767" dirty="0">
                <a:latin typeface="Times New Roman"/>
                <a:cs typeface="Times New Roman"/>
              </a:rPr>
              <a:t>K</a:t>
            </a:r>
            <a:r>
              <a:rPr i="1" spc="-117" baseline="25767" dirty="0">
                <a:latin typeface="Times New Roman"/>
                <a:cs typeface="Times New Roman"/>
              </a:rPr>
              <a:t> </a:t>
            </a:r>
            <a:r>
              <a:rPr spc="-57" baseline="25273" dirty="0">
                <a:latin typeface="Cambria"/>
                <a:cs typeface="Cambria"/>
              </a:rPr>
              <a:t>+</a:t>
            </a:r>
            <a:r>
              <a:rPr baseline="25767" dirty="0">
                <a:latin typeface="Times New Roman"/>
                <a:cs typeface="Times New Roman"/>
              </a:rPr>
              <a:t>1</a:t>
            </a:r>
            <a:r>
              <a:rPr spc="-88" baseline="25767" dirty="0">
                <a:latin typeface="Times New Roman"/>
                <a:cs typeface="Times New Roman"/>
              </a:rPr>
              <a:t> </a:t>
            </a:r>
            <a:r>
              <a:rPr i="1" spc="57" baseline="-12883" dirty="0">
                <a:latin typeface="Times New Roman"/>
                <a:cs typeface="Times New Roman"/>
              </a:rPr>
              <a:t>n</a:t>
            </a:r>
            <a:r>
              <a:rPr spc="53" baseline="-12636" dirty="0">
                <a:latin typeface="Cambria"/>
                <a:cs typeface="Cambria"/>
              </a:rPr>
              <a:t>=</a:t>
            </a:r>
            <a:r>
              <a:rPr baseline="-12636" dirty="0">
                <a:latin typeface="Cambria"/>
                <a:cs typeface="Cambria"/>
              </a:rPr>
              <a:t>−</a:t>
            </a:r>
            <a:r>
              <a:rPr spc="-129" baseline="-12636" dirty="0">
                <a:latin typeface="Cambria"/>
                <a:cs typeface="Cambria"/>
              </a:rPr>
              <a:t> </a:t>
            </a:r>
            <a:r>
              <a:rPr i="1" baseline="-12883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0393" y="3849389"/>
            <a:ext cx="1864648" cy="646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993"/>
              </a:lnSpc>
              <a:spcBef>
                <a:spcPts val="199"/>
              </a:spcBef>
            </a:pPr>
            <a:r>
              <a:rPr sz="3700" dirty="0">
                <a:latin typeface="Cambria"/>
                <a:cs typeface="Cambria"/>
              </a:rPr>
              <a:t>ε</a:t>
            </a:r>
            <a:r>
              <a:rPr sz="3700" spc="-561" dirty="0">
                <a:latin typeface="Cambria"/>
                <a:cs typeface="Cambria"/>
              </a:rPr>
              <a:t> </a:t>
            </a:r>
            <a:r>
              <a:rPr sz="2100" i="1" spc="75" baseline="-22442" dirty="0">
                <a:latin typeface="Times New Roman"/>
                <a:cs typeface="Times New Roman"/>
              </a:rPr>
              <a:t>x</a:t>
            </a:r>
            <a:r>
              <a:rPr sz="2100" baseline="-22442" dirty="0">
                <a:latin typeface="Times New Roman"/>
                <a:cs typeface="Times New Roman"/>
              </a:rPr>
              <a:t>,</a:t>
            </a:r>
            <a:r>
              <a:rPr sz="2100" spc="-255" baseline="-22442" dirty="0">
                <a:latin typeface="Times New Roman"/>
                <a:cs typeface="Times New Roman"/>
              </a:rPr>
              <a:t> </a:t>
            </a:r>
            <a:r>
              <a:rPr sz="2100" i="1" baseline="-22442" dirty="0">
                <a:latin typeface="Times New Roman"/>
                <a:cs typeface="Times New Roman"/>
              </a:rPr>
              <a:t>K </a:t>
            </a:r>
            <a:r>
              <a:rPr sz="2100" i="1" spc="152" baseline="-22442" dirty="0">
                <a:latin typeface="Times New Roman"/>
                <a:cs typeface="Times New Roman"/>
              </a:rPr>
              <a:t> </a:t>
            </a:r>
            <a:r>
              <a:rPr sz="3400" baseline="1137" dirty="0">
                <a:latin typeface="Cambria"/>
                <a:cs typeface="Cambria"/>
              </a:rPr>
              <a:t>=  </a:t>
            </a:r>
            <a:r>
              <a:rPr sz="3400" spc="10" baseline="1137" dirty="0">
                <a:latin typeface="Cambria"/>
                <a:cs typeface="Cambria"/>
              </a:rPr>
              <a:t> </a:t>
            </a:r>
            <a:r>
              <a:rPr sz="3400" baseline="-3411" dirty="0">
                <a:latin typeface="Cambria"/>
                <a:cs typeface="Cambria"/>
              </a:rPr>
              <a:t>∑</a:t>
            </a:r>
            <a:r>
              <a:rPr sz="3400" spc="120" baseline="-3411" dirty="0">
                <a:latin typeface="Cambria"/>
                <a:cs typeface="Cambria"/>
              </a:rPr>
              <a:t> </a:t>
            </a:r>
            <a:r>
              <a:rPr sz="3400" i="1" spc="-84" baseline="1159" dirty="0">
                <a:latin typeface="Times New Roman"/>
                <a:cs typeface="Times New Roman"/>
              </a:rPr>
              <a:t>x</a:t>
            </a:r>
            <a:r>
              <a:rPr sz="3400" spc="62" baseline="1159" dirty="0">
                <a:latin typeface="Times New Roman"/>
                <a:cs typeface="Times New Roman"/>
              </a:rPr>
              <a:t>[</a:t>
            </a:r>
            <a:r>
              <a:rPr sz="3400" i="1" spc="35" baseline="1159" dirty="0">
                <a:latin typeface="Times New Roman"/>
                <a:cs typeface="Times New Roman"/>
              </a:rPr>
              <a:t>n</a:t>
            </a:r>
            <a:r>
              <a:rPr sz="3400" baseline="1159" dirty="0">
                <a:latin typeface="Times New Roman"/>
                <a:cs typeface="Times New Roman"/>
              </a:rPr>
              <a:t>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296295" y="5574921"/>
            <a:ext cx="14686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522151" y="5574921"/>
            <a:ext cx="14752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95201"/>
              </p:ext>
            </p:extLst>
          </p:nvPr>
        </p:nvGraphicFramePr>
        <p:xfrm>
          <a:off x="1263539" y="1712931"/>
          <a:ext cx="40846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879600" imgH="431800" progId="Equation.3">
                  <p:embed/>
                </p:oleObj>
              </mc:Choice>
              <mc:Fallback>
                <p:oleObj name="Equation" r:id="rId4" imgW="1879600" imgH="4318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539" y="1712931"/>
                        <a:ext cx="408463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13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9800" y="1690967"/>
            <a:ext cx="2075411" cy="8067"/>
          </a:xfrm>
          <a:custGeom>
            <a:avLst/>
            <a:gdLst/>
            <a:ahLst/>
            <a:cxnLst/>
            <a:rect l="l" t="t" r="r" b="b"/>
            <a:pathLst>
              <a:path w="2282952" h="9143">
                <a:moveTo>
                  <a:pt x="0" y="0"/>
                </a:moveTo>
                <a:lnTo>
                  <a:pt x="0" y="9143"/>
                </a:lnTo>
                <a:lnTo>
                  <a:pt x="2282952" y="9143"/>
                </a:lnTo>
                <a:lnTo>
                  <a:pt x="2282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9800" y="2273225"/>
            <a:ext cx="2075411" cy="8741"/>
          </a:xfrm>
          <a:custGeom>
            <a:avLst/>
            <a:gdLst/>
            <a:ahLst/>
            <a:cxnLst/>
            <a:rect l="l" t="t" r="r" b="b"/>
            <a:pathLst>
              <a:path w="2282952" h="9906">
                <a:moveTo>
                  <a:pt x="0" y="0"/>
                </a:moveTo>
                <a:lnTo>
                  <a:pt x="0" y="9906"/>
                </a:lnTo>
                <a:lnTo>
                  <a:pt x="2282952" y="9905"/>
                </a:lnTo>
                <a:lnTo>
                  <a:pt x="2282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28113" y="1699035"/>
            <a:ext cx="2058093" cy="574189"/>
          </a:xfrm>
          <a:custGeom>
            <a:avLst/>
            <a:gdLst/>
            <a:ahLst/>
            <a:cxnLst/>
            <a:rect l="l" t="t" r="r" b="b"/>
            <a:pathLst>
              <a:path w="2263902" h="650748">
                <a:moveTo>
                  <a:pt x="0" y="0"/>
                </a:moveTo>
                <a:lnTo>
                  <a:pt x="0" y="650748"/>
                </a:lnTo>
                <a:lnTo>
                  <a:pt x="2263902" y="650748"/>
                </a:lnTo>
                <a:lnTo>
                  <a:pt x="2263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9107" y="1690295"/>
            <a:ext cx="2075411" cy="590998"/>
          </a:xfrm>
          <a:custGeom>
            <a:avLst/>
            <a:gdLst/>
            <a:ahLst/>
            <a:cxnLst/>
            <a:rect l="l" t="t" r="r" b="b"/>
            <a:pathLst>
              <a:path w="2282952" h="669798">
                <a:moveTo>
                  <a:pt x="0" y="669798"/>
                </a:moveTo>
                <a:lnTo>
                  <a:pt x="0" y="0"/>
                </a:lnTo>
                <a:lnTo>
                  <a:pt x="2282952" y="0"/>
                </a:lnTo>
                <a:lnTo>
                  <a:pt x="2282952" y="669798"/>
                </a:lnTo>
                <a:lnTo>
                  <a:pt x="0" y="669798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2874" y="2946250"/>
            <a:ext cx="1793470" cy="8068"/>
          </a:xfrm>
          <a:custGeom>
            <a:avLst/>
            <a:gdLst/>
            <a:ahLst/>
            <a:cxnLst/>
            <a:rect l="l" t="t" r="r" b="b"/>
            <a:pathLst>
              <a:path w="1972817" h="9144">
                <a:moveTo>
                  <a:pt x="0" y="0"/>
                </a:moveTo>
                <a:lnTo>
                  <a:pt x="0" y="9144"/>
                </a:lnTo>
                <a:lnTo>
                  <a:pt x="1972817" y="9144"/>
                </a:lnTo>
                <a:lnTo>
                  <a:pt x="19728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2874" y="3661633"/>
            <a:ext cx="1793470" cy="8741"/>
          </a:xfrm>
          <a:custGeom>
            <a:avLst/>
            <a:gdLst/>
            <a:ahLst/>
            <a:cxnLst/>
            <a:rect l="l" t="t" r="r" b="b"/>
            <a:pathLst>
              <a:path w="1972817" h="9906">
                <a:moveTo>
                  <a:pt x="0" y="0"/>
                </a:moveTo>
                <a:lnTo>
                  <a:pt x="0" y="9906"/>
                </a:lnTo>
                <a:lnTo>
                  <a:pt x="1972817" y="9906"/>
                </a:lnTo>
                <a:lnTo>
                  <a:pt x="19728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1186" y="2954318"/>
            <a:ext cx="1776153" cy="707315"/>
          </a:xfrm>
          <a:custGeom>
            <a:avLst/>
            <a:gdLst/>
            <a:ahLst/>
            <a:cxnLst/>
            <a:rect l="l" t="t" r="r" b="b"/>
            <a:pathLst>
              <a:path w="1953768" h="801624">
                <a:moveTo>
                  <a:pt x="0" y="0"/>
                </a:moveTo>
                <a:lnTo>
                  <a:pt x="0" y="801624"/>
                </a:lnTo>
                <a:lnTo>
                  <a:pt x="1953768" y="801624"/>
                </a:lnTo>
                <a:lnTo>
                  <a:pt x="1953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51416" y="3165438"/>
            <a:ext cx="0" cy="293145"/>
          </a:xfrm>
          <a:custGeom>
            <a:avLst/>
            <a:gdLst/>
            <a:ahLst/>
            <a:cxnLst/>
            <a:rect l="l" t="t" r="r" b="b"/>
            <a:pathLst>
              <a:path h="332231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1476" y="3165438"/>
            <a:ext cx="0" cy="293145"/>
          </a:xfrm>
          <a:custGeom>
            <a:avLst/>
            <a:gdLst/>
            <a:ahLst/>
            <a:cxnLst/>
            <a:rect l="l" t="t" r="r" b="b"/>
            <a:pathLst>
              <a:path h="332231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2182" y="2945577"/>
            <a:ext cx="1793471" cy="724124"/>
          </a:xfrm>
          <a:custGeom>
            <a:avLst/>
            <a:gdLst/>
            <a:ahLst/>
            <a:cxnLst/>
            <a:rect l="l" t="t" r="r" b="b"/>
            <a:pathLst>
              <a:path w="1972818" h="820674">
                <a:moveTo>
                  <a:pt x="0" y="820674"/>
                </a:moveTo>
                <a:lnTo>
                  <a:pt x="0" y="0"/>
                </a:lnTo>
                <a:lnTo>
                  <a:pt x="1972818" y="0"/>
                </a:lnTo>
                <a:lnTo>
                  <a:pt x="1972818" y="820674"/>
                </a:lnTo>
                <a:lnTo>
                  <a:pt x="0" y="820674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5435" y="1861745"/>
            <a:ext cx="538249" cy="311972"/>
          </a:xfrm>
          <a:custGeom>
            <a:avLst/>
            <a:gdLst/>
            <a:ahLst/>
            <a:cxnLst/>
            <a:rect l="l" t="t" r="r" b="b"/>
            <a:pathLst>
              <a:path w="592074" h="353568">
                <a:moveTo>
                  <a:pt x="592074" y="176783"/>
                </a:moveTo>
                <a:lnTo>
                  <a:pt x="444246" y="0"/>
                </a:lnTo>
                <a:lnTo>
                  <a:pt x="444246" y="88391"/>
                </a:lnTo>
                <a:lnTo>
                  <a:pt x="0" y="88391"/>
                </a:lnTo>
                <a:lnTo>
                  <a:pt x="0" y="265175"/>
                </a:lnTo>
                <a:lnTo>
                  <a:pt x="444246" y="265175"/>
                </a:lnTo>
                <a:lnTo>
                  <a:pt x="444246" y="353567"/>
                </a:lnTo>
                <a:lnTo>
                  <a:pt x="592074" y="176783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5435" y="1861745"/>
            <a:ext cx="538249" cy="311972"/>
          </a:xfrm>
          <a:custGeom>
            <a:avLst/>
            <a:gdLst/>
            <a:ahLst/>
            <a:cxnLst/>
            <a:rect l="l" t="t" r="r" b="b"/>
            <a:pathLst>
              <a:path w="592074" h="353568">
                <a:moveTo>
                  <a:pt x="444246" y="0"/>
                </a:moveTo>
                <a:lnTo>
                  <a:pt x="444246" y="88391"/>
                </a:lnTo>
                <a:lnTo>
                  <a:pt x="0" y="88391"/>
                </a:lnTo>
                <a:lnTo>
                  <a:pt x="0" y="265175"/>
                </a:lnTo>
                <a:lnTo>
                  <a:pt x="444246" y="265175"/>
                </a:lnTo>
                <a:lnTo>
                  <a:pt x="444246" y="353567"/>
                </a:lnTo>
                <a:lnTo>
                  <a:pt x="592074" y="176783"/>
                </a:lnTo>
                <a:lnTo>
                  <a:pt x="4442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7431" y="403412"/>
            <a:ext cx="8256814" cy="936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01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Energ</a:t>
            </a:r>
            <a:r>
              <a:rPr sz="3000" dirty="0">
                <a:latin typeface="Copperplate Gothic Bold"/>
                <a:cs typeface="Copperplate Gothic Bold"/>
              </a:rPr>
              <a:t>y</a:t>
            </a:r>
            <a:r>
              <a:rPr sz="3000" spc="7" dirty="0">
                <a:latin typeface="Copperplate Gothic Bold"/>
                <a:cs typeface="Copperplate Gothic Bold"/>
              </a:rPr>
              <a:t> </a:t>
            </a:r>
            <a:r>
              <a:rPr sz="3000" dirty="0">
                <a:latin typeface="Copperplate Gothic Bold"/>
                <a:cs typeface="Copperplate Gothic Bold"/>
              </a:rPr>
              <a:t>&amp;</a:t>
            </a:r>
            <a:r>
              <a:rPr sz="3000" spc="-15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Power</a:t>
            </a:r>
            <a:endParaRPr sz="3000" dirty="0">
              <a:latin typeface="Copperplate Gothic Bold"/>
              <a:cs typeface="Copperplate Gothic Bold"/>
            </a:endParaRPr>
          </a:p>
          <a:p>
            <a:pPr marL="663760">
              <a:lnSpc>
                <a:spcPct val="92732"/>
              </a:lnSpc>
            </a:pPr>
            <a:r>
              <a:rPr sz="3000" spc="4" dirty="0">
                <a:latin typeface="Copperplate Gothic Bold"/>
                <a:cs typeface="Copperplate Gothic Bold"/>
              </a:rPr>
              <a:t>i</a:t>
            </a:r>
            <a:r>
              <a:rPr sz="3000" dirty="0">
                <a:latin typeface="Copperplate Gothic Bold"/>
                <a:cs typeface="Copperplate Gothic Bold"/>
              </a:rPr>
              <a:t>n</a:t>
            </a:r>
            <a:r>
              <a:rPr sz="3000" spc="-186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Sequences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953" y="1744323"/>
            <a:ext cx="946379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45019" y="2460765"/>
            <a:ext cx="424632" cy="29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6"/>
              </a:lnSpc>
              <a:spcBef>
                <a:spcPts val="115"/>
              </a:spcBef>
            </a:pPr>
            <a:r>
              <a:rPr sz="2400" spc="-843" baseline="16104" dirty="0">
                <a:latin typeface="Times New Roman"/>
                <a:cs typeface="Times New Roman"/>
              </a:rPr>
              <a:t>~</a:t>
            </a:r>
            <a:r>
              <a:rPr sz="2400" i="1" spc="84" baseline="-3220" dirty="0">
                <a:latin typeface="Times New Roman"/>
                <a:cs typeface="Times New Roman"/>
              </a:rPr>
              <a:t>x</a:t>
            </a:r>
            <a:r>
              <a:rPr sz="2400" spc="45" baseline="-3220" dirty="0">
                <a:latin typeface="Times New Roman"/>
                <a:cs typeface="Times New Roman"/>
              </a:rPr>
              <a:t>[</a:t>
            </a:r>
            <a:r>
              <a:rPr sz="2400" i="1" spc="31" baseline="-3220" dirty="0">
                <a:latin typeface="Times New Roman"/>
                <a:cs typeface="Times New Roman"/>
              </a:rPr>
              <a:t>n</a:t>
            </a:r>
            <a:r>
              <a:rPr sz="2400" baseline="-3220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953" y="2517529"/>
            <a:ext cx="5067431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 average power of a </a:t>
            </a:r>
            <a:r>
              <a:rPr sz="2200" b="1" i="1" dirty="0">
                <a:solidFill>
                  <a:srgbClr val="000065"/>
                </a:solidFill>
                <a:latin typeface="Times New Roman"/>
                <a:cs typeface="Times New Roman"/>
              </a:rPr>
              <a:t>periodic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1156" y="2518946"/>
            <a:ext cx="203257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with a period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5680" y="2841003"/>
            <a:ext cx="102621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given by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7198" y="3074526"/>
            <a:ext cx="188394" cy="217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87"/>
              </a:lnSpc>
              <a:spcBef>
                <a:spcPts val="84"/>
              </a:spcBef>
            </a:pPr>
            <a:r>
              <a:rPr sz="1600" u="sng" spc="-120" dirty="0">
                <a:latin typeface="Times New Roman"/>
                <a:cs typeface="Times New Roman"/>
              </a:rPr>
              <a:t> </a:t>
            </a:r>
            <a:r>
              <a:rPr sz="1600" u="sng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2424" y="3071293"/>
            <a:ext cx="208314" cy="282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100" dirty="0">
                <a:latin typeface="Times New Roman"/>
                <a:cs typeface="Times New Roman"/>
              </a:rPr>
              <a:t>~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2787" y="3072516"/>
            <a:ext cx="153761" cy="217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87"/>
              </a:lnSpc>
              <a:spcBef>
                <a:spcPts val="84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328" y="3138145"/>
            <a:ext cx="380765" cy="553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00" marR="30241">
              <a:lnSpc>
                <a:spcPts val="2777"/>
              </a:lnSpc>
              <a:spcBef>
                <a:spcPts val="138"/>
              </a:spcBef>
            </a:pPr>
            <a:r>
              <a:rPr sz="2600" dirty="0">
                <a:latin typeface="Cambria"/>
                <a:cs typeface="Cambria"/>
              </a:rPr>
              <a:t>∑</a:t>
            </a:r>
          </a:p>
          <a:p>
            <a:pPr marL="11397">
              <a:lnSpc>
                <a:spcPts val="1605"/>
              </a:lnSpc>
            </a:pPr>
            <a:r>
              <a:rPr sz="2400" i="1" spc="75" baseline="1656" dirty="0">
                <a:latin typeface="Times New Roman"/>
                <a:cs typeface="Times New Roman"/>
              </a:rPr>
              <a:t>n</a:t>
            </a:r>
            <a:r>
              <a:rPr sz="2400" spc="48" baseline="1624" dirty="0">
                <a:latin typeface="Cambria"/>
                <a:cs typeface="Cambria"/>
              </a:rPr>
              <a:t>=</a:t>
            </a:r>
            <a:r>
              <a:rPr sz="2400" baseline="1656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6609" y="3152522"/>
            <a:ext cx="210185" cy="282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7"/>
              </a:lnSpc>
              <a:spcBef>
                <a:spcPts val="112"/>
              </a:spcBef>
            </a:pPr>
            <a:r>
              <a:rPr sz="2100" dirty="0">
                <a:latin typeface="Cambria"/>
                <a:cs typeface="Cambria"/>
              </a:rPr>
              <a:t>=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9590" y="3972008"/>
            <a:ext cx="1404435" cy="25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Th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-22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average</a:t>
            </a:r>
            <a:endParaRPr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2828" y="3981832"/>
            <a:ext cx="5504092" cy="24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700" spc="4" baseline="2962" dirty="0">
                <a:latin typeface="Garamond"/>
                <a:cs typeface="Garamond"/>
              </a:rPr>
              <a:t>powe</a:t>
            </a:r>
            <a:r>
              <a:rPr sz="2700" baseline="2962" dirty="0">
                <a:latin typeface="Garamond"/>
                <a:cs typeface="Garamond"/>
              </a:rPr>
              <a:t>r</a:t>
            </a:r>
            <a:r>
              <a:rPr sz="2700" spc="-43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o</a:t>
            </a:r>
            <a:r>
              <a:rPr sz="2700" baseline="2962" dirty="0">
                <a:latin typeface="Garamond"/>
                <a:cs typeface="Garamond"/>
              </a:rPr>
              <a:t>f </a:t>
            </a:r>
            <a:r>
              <a:rPr sz="2700" spc="4" baseline="2962" dirty="0">
                <a:latin typeface="Garamond"/>
                <a:cs typeface="Garamond"/>
              </a:rPr>
              <a:t>a</a:t>
            </a:r>
            <a:r>
              <a:rPr sz="2700" baseline="2962" dirty="0">
                <a:latin typeface="Garamond"/>
                <a:cs typeface="Garamond"/>
              </a:rPr>
              <a:t>n</a:t>
            </a:r>
            <a:r>
              <a:rPr sz="2700" spc="-16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infinite-lengt</a:t>
            </a:r>
            <a:r>
              <a:rPr sz="2700" baseline="2962" dirty="0">
                <a:latin typeface="Garamond"/>
                <a:cs typeface="Garamond"/>
              </a:rPr>
              <a:t>h</a:t>
            </a:r>
            <a:r>
              <a:rPr sz="2700" spc="-97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sequenc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8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ma</a:t>
            </a:r>
            <a:r>
              <a:rPr sz="2700" baseline="2962" dirty="0">
                <a:latin typeface="Garamond"/>
                <a:cs typeface="Garamond"/>
              </a:rPr>
              <a:t>y </a:t>
            </a:r>
            <a:r>
              <a:rPr sz="2700" spc="4" baseline="2962" dirty="0">
                <a:latin typeface="Garamond"/>
                <a:cs typeface="Garamond"/>
              </a:rPr>
              <a:t>b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-16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finit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4" baseline="2962" dirty="0">
                <a:latin typeface="Garamond"/>
                <a:cs typeface="Garamond"/>
              </a:rPr>
              <a:t> o</a:t>
            </a:r>
            <a:r>
              <a:rPr sz="2700" baseline="2962" dirty="0">
                <a:latin typeface="Garamond"/>
                <a:cs typeface="Garamond"/>
              </a:rPr>
              <a:t>r</a:t>
            </a:r>
            <a:r>
              <a:rPr sz="2700" spc="-14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infinite</a:t>
            </a:r>
            <a:endParaRPr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589" y="4294055"/>
            <a:ext cx="7249804" cy="111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7"/>
              </a:lnSpc>
              <a:spcBef>
                <a:spcPts val="101"/>
              </a:spcBef>
            </a:pPr>
            <a:r>
              <a:rPr sz="2700" baseline="2898" dirty="0">
                <a:latin typeface="Times New Roman"/>
                <a:cs typeface="Times New Roman"/>
              </a:rPr>
              <a:t>ª</a:t>
            </a:r>
            <a:r>
              <a:rPr sz="2700" spc="-1027" baseline="2898" dirty="0">
                <a:latin typeface="Times New Roman"/>
                <a:cs typeface="Times New Roman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A</a:t>
            </a:r>
            <a:r>
              <a:rPr sz="2700" spc="-12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si</a:t>
            </a:r>
            <a:r>
              <a:rPr sz="2700" spc="4" baseline="2962" dirty="0">
                <a:latin typeface="Garamond"/>
                <a:cs typeface="Garamond"/>
              </a:rPr>
              <a:t>gna</a:t>
            </a:r>
            <a:r>
              <a:rPr sz="2700" baseline="2962" dirty="0">
                <a:latin typeface="Garamond"/>
                <a:cs typeface="Garamond"/>
              </a:rPr>
              <a:t>l</a:t>
            </a:r>
            <a:r>
              <a:rPr sz="2700" spc="-32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wit</a:t>
            </a:r>
            <a:r>
              <a:rPr sz="2700" baseline="2962" dirty="0">
                <a:latin typeface="Garamond"/>
                <a:cs typeface="Garamond"/>
              </a:rPr>
              <a:t>h</a:t>
            </a:r>
            <a:r>
              <a:rPr sz="2700" spc="-25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finit</a:t>
            </a:r>
            <a:r>
              <a:rPr sz="2700" baseline="2962" dirty="0">
                <a:latin typeface="Garamond"/>
                <a:cs typeface="Garamond"/>
              </a:rPr>
              <a:t>e</a:t>
            </a:r>
            <a:r>
              <a:rPr sz="2700" spc="4" baseline="2962" dirty="0">
                <a:latin typeface="Garamond"/>
                <a:cs typeface="Garamond"/>
              </a:rPr>
              <a:t> energ</a:t>
            </a:r>
            <a:r>
              <a:rPr sz="2700" baseline="2962" dirty="0">
                <a:latin typeface="Garamond"/>
                <a:cs typeface="Garamond"/>
              </a:rPr>
              <a:t>y</a:t>
            </a:r>
            <a:r>
              <a:rPr sz="2700" spc="4" baseline="2962" dirty="0">
                <a:latin typeface="Garamond"/>
                <a:cs typeface="Garamond"/>
              </a:rPr>
              <a:t> i</a:t>
            </a:r>
            <a:r>
              <a:rPr sz="2700" baseline="2962" dirty="0">
                <a:latin typeface="Garamond"/>
                <a:cs typeface="Garamond"/>
              </a:rPr>
              <a:t>s</a:t>
            </a:r>
            <a:r>
              <a:rPr sz="2700" spc="4" baseline="2962" dirty="0">
                <a:latin typeface="Garamond"/>
                <a:cs typeface="Garamond"/>
              </a:rPr>
              <a:t> calle</a:t>
            </a:r>
            <a:r>
              <a:rPr sz="2700" baseline="2962" dirty="0">
                <a:latin typeface="Garamond"/>
                <a:cs typeface="Garamond"/>
              </a:rPr>
              <a:t>d</a:t>
            </a:r>
            <a:r>
              <a:rPr sz="2700" spc="-34" baseline="2962" dirty="0">
                <a:latin typeface="Garamond"/>
                <a:cs typeface="Garamond"/>
              </a:rPr>
              <a:t> </a:t>
            </a:r>
            <a:r>
              <a:rPr sz="2700" spc="4" baseline="2962" dirty="0">
                <a:latin typeface="Garamond"/>
                <a:cs typeface="Garamond"/>
              </a:rPr>
              <a:t>a</a:t>
            </a:r>
            <a:r>
              <a:rPr sz="2700" baseline="2962" dirty="0">
                <a:latin typeface="Garamond"/>
                <a:cs typeface="Garamond"/>
              </a:rPr>
              <a:t>n</a:t>
            </a:r>
            <a:r>
              <a:rPr sz="2700" spc="-16" baseline="2962" dirty="0">
                <a:latin typeface="Garamond"/>
                <a:cs typeface="Garamond"/>
              </a:rPr>
              <a:t> </a:t>
            </a:r>
            <a:r>
              <a:rPr sz="2800" b="1" baseline="2821" dirty="0">
                <a:solidFill>
                  <a:srgbClr val="800000"/>
                </a:solidFill>
                <a:latin typeface="Garamond"/>
                <a:cs typeface="Garamond"/>
              </a:rPr>
              <a:t>energy</a:t>
            </a:r>
            <a:r>
              <a:rPr sz="2800" b="1" spc="5" baseline="2821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2800" b="1" baseline="2821" dirty="0">
                <a:solidFill>
                  <a:srgbClr val="800000"/>
                </a:solidFill>
                <a:latin typeface="Garamond"/>
                <a:cs typeface="Garamond"/>
              </a:rPr>
              <a:t>signa</a:t>
            </a:r>
            <a:r>
              <a:rPr sz="2800" b="1" spc="-4" baseline="2821" dirty="0">
                <a:solidFill>
                  <a:srgbClr val="800000"/>
                </a:solidFill>
                <a:latin typeface="Garamond"/>
                <a:cs typeface="Garamond"/>
              </a:rPr>
              <a:t>l</a:t>
            </a:r>
            <a:r>
              <a:rPr sz="2700" baseline="2962" dirty="0">
                <a:latin typeface="Garamond"/>
                <a:cs typeface="Garamond"/>
              </a:rPr>
              <a:t>.</a:t>
            </a:r>
            <a:r>
              <a:rPr sz="2700" spc="41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Energy</a:t>
            </a:r>
            <a:r>
              <a:rPr sz="2700" spc="-49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signals has</a:t>
            </a:r>
            <a:r>
              <a:rPr sz="2700" spc="-22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zero</a:t>
            </a:r>
            <a:endParaRPr>
              <a:latin typeface="Garamond"/>
              <a:cs typeface="Garamond"/>
            </a:endParaRPr>
          </a:p>
          <a:p>
            <a:pPr marL="267830" marR="36111">
              <a:lnSpc>
                <a:spcPct val="93749"/>
              </a:lnSpc>
              <a:spcBef>
                <a:spcPts val="5"/>
              </a:spcBef>
            </a:pPr>
            <a:r>
              <a:rPr spc="4" dirty="0">
                <a:latin typeface="Garamond"/>
                <a:cs typeface="Garamond"/>
              </a:rPr>
              <a:t>power!</a:t>
            </a:r>
            <a:endParaRPr>
              <a:latin typeface="Garamond"/>
              <a:cs typeface="Garamond"/>
            </a:endParaRPr>
          </a:p>
          <a:p>
            <a:pPr marL="267822" marR="198004" indent="-256417">
              <a:lnSpc>
                <a:spcPts val="2171"/>
              </a:lnSpc>
              <a:spcBef>
                <a:spcPts val="43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-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signa</a:t>
            </a:r>
            <a:r>
              <a:rPr dirty="0">
                <a:latin typeface="Garamond"/>
                <a:cs typeface="Garamond"/>
              </a:rPr>
              <a:t>l</a:t>
            </a:r>
            <a:r>
              <a:rPr spc="-34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wit</a:t>
            </a:r>
            <a:r>
              <a:rPr dirty="0">
                <a:latin typeface="Garamond"/>
                <a:cs typeface="Garamond"/>
              </a:rPr>
              <a:t>h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finit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(an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31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nonzero)</a:t>
            </a:r>
            <a:r>
              <a:rPr spc="-63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power</a:t>
            </a:r>
            <a:r>
              <a:rPr spc="-43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is called</a:t>
            </a:r>
            <a:r>
              <a:rPr spc="-39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10" dirty="0"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800000"/>
                </a:solidFill>
                <a:latin typeface="Garamond"/>
                <a:cs typeface="Garamond"/>
              </a:rPr>
              <a:t>power</a:t>
            </a:r>
            <a:r>
              <a:rPr sz="1900" b="1" spc="1" dirty="0">
                <a:solidFill>
                  <a:srgbClr val="800000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800000"/>
                </a:solidFill>
                <a:latin typeface="Garamond"/>
                <a:cs typeface="Garamond"/>
              </a:rPr>
              <a:t>signa</a:t>
            </a:r>
            <a:r>
              <a:rPr sz="1900" b="1" spc="4" dirty="0">
                <a:solidFill>
                  <a:srgbClr val="800000"/>
                </a:solidFill>
                <a:latin typeface="Garamond"/>
                <a:cs typeface="Garamond"/>
              </a:rPr>
              <a:t>l</a:t>
            </a:r>
            <a:r>
              <a:rPr dirty="0">
                <a:latin typeface="Garamond"/>
                <a:cs typeface="Garamond"/>
              </a:rPr>
              <a:t>.</a:t>
            </a:r>
            <a:r>
              <a:rPr spc="41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-12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power </a:t>
            </a:r>
            <a:endParaRPr>
              <a:latin typeface="Garamond"/>
              <a:cs typeface="Garamond"/>
            </a:endParaRPr>
          </a:p>
          <a:p>
            <a:pPr marL="267822" marR="198004">
              <a:lnSpc>
                <a:spcPts val="2018"/>
              </a:lnSpc>
              <a:spcBef>
                <a:spcPts val="110"/>
              </a:spcBef>
            </a:pPr>
            <a:r>
              <a:rPr spc="4" dirty="0">
                <a:latin typeface="Garamond"/>
                <a:cs typeface="Garamond"/>
              </a:rPr>
              <a:t>signal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4" dirty="0">
                <a:latin typeface="Garamond"/>
                <a:cs typeface="Garamond"/>
              </a:rPr>
              <a:t> wit</a:t>
            </a:r>
            <a:r>
              <a:rPr dirty="0">
                <a:latin typeface="Garamond"/>
                <a:cs typeface="Garamond"/>
              </a:rPr>
              <a:t>h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nonzer</a:t>
            </a:r>
            <a:r>
              <a:rPr dirty="0">
                <a:latin typeface="Garamond"/>
                <a:cs typeface="Garamond"/>
              </a:rPr>
              <a:t>o</a:t>
            </a:r>
            <a:r>
              <a:rPr spc="-5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power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4" dirty="0">
                <a:latin typeface="Garamond"/>
                <a:cs typeface="Garamond"/>
              </a:rPr>
              <a:t> ha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-1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infinit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44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energy.</a:t>
            </a:r>
            <a:endParaRPr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2355" y="2945746"/>
            <a:ext cx="1793297" cy="723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0970" marR="629878" algn="ctr">
              <a:lnSpc>
                <a:spcPts val="1795"/>
              </a:lnSpc>
              <a:spcBef>
                <a:spcPts val="90"/>
              </a:spcBef>
            </a:pPr>
            <a:r>
              <a:rPr sz="2400" i="1" baseline="-1656" dirty="0">
                <a:latin typeface="Times New Roman"/>
                <a:cs typeface="Times New Roman"/>
              </a:rPr>
              <a:t>N</a:t>
            </a:r>
            <a:r>
              <a:rPr sz="2400" i="1" spc="-170" baseline="-1656" dirty="0">
                <a:latin typeface="Times New Roman"/>
                <a:cs typeface="Times New Roman"/>
              </a:rPr>
              <a:t> </a:t>
            </a:r>
            <a:r>
              <a:rPr sz="2400" spc="-98" baseline="-1624" dirty="0">
                <a:latin typeface="Cambria"/>
                <a:cs typeface="Cambria"/>
              </a:rPr>
              <a:t>−</a:t>
            </a:r>
            <a:r>
              <a:rPr sz="2400" baseline="-1656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29229">
              <a:lnSpc>
                <a:spcPts val="3077"/>
              </a:lnSpc>
              <a:spcBef>
                <a:spcPts val="64"/>
              </a:spcBef>
            </a:pPr>
            <a:r>
              <a:rPr sz="3100" i="1" spc="-255" baseline="22686" dirty="0">
                <a:latin typeface="Times New Roman"/>
                <a:cs typeface="Times New Roman"/>
              </a:rPr>
              <a:t>P</a:t>
            </a:r>
            <a:r>
              <a:rPr sz="2400" i="1" baseline="9938" dirty="0">
                <a:latin typeface="Times New Roman"/>
                <a:cs typeface="Times New Roman"/>
              </a:rPr>
              <a:t>x     </a:t>
            </a:r>
            <a:r>
              <a:rPr sz="2400" i="1" spc="68" baseline="9938" dirty="0">
                <a:latin typeface="Times New Roman"/>
                <a:cs typeface="Times New Roman"/>
              </a:rPr>
              <a:t> </a:t>
            </a:r>
            <a:r>
              <a:rPr sz="2400" i="1" baseline="-9938" dirty="0">
                <a:latin typeface="Times New Roman"/>
                <a:cs typeface="Times New Roman"/>
              </a:rPr>
              <a:t>N        </a:t>
            </a:r>
            <a:r>
              <a:rPr sz="2400" i="1" spc="247" baseline="-9938" dirty="0">
                <a:latin typeface="Times New Roman"/>
                <a:cs typeface="Times New Roman"/>
              </a:rPr>
              <a:t> </a:t>
            </a:r>
            <a:r>
              <a:rPr sz="3100" i="1" spc="75" baseline="22686" dirty="0">
                <a:latin typeface="Times New Roman"/>
                <a:cs typeface="Times New Roman"/>
              </a:rPr>
              <a:t>x</a:t>
            </a:r>
            <a:r>
              <a:rPr sz="3100" spc="22" baseline="22686" dirty="0">
                <a:latin typeface="Times New Roman"/>
                <a:cs typeface="Times New Roman"/>
              </a:rPr>
              <a:t>[</a:t>
            </a:r>
            <a:r>
              <a:rPr sz="3100" i="1" spc="35" baseline="22686" dirty="0">
                <a:latin typeface="Times New Roman"/>
                <a:cs typeface="Times New Roman"/>
              </a:rPr>
              <a:t>n</a:t>
            </a:r>
            <a:r>
              <a:rPr sz="3100" baseline="22686" dirty="0">
                <a:latin typeface="Times New Roman"/>
                <a:cs typeface="Times New Roman"/>
              </a:rPr>
              <a:t>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279" y="1690463"/>
            <a:ext cx="2694965" cy="662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  <a:spcBef>
                <a:spcPts val="15"/>
              </a:spcBef>
            </a:pPr>
            <a:endParaRPr sz="900" dirty="0"/>
          </a:p>
          <a:p>
            <a:pPr marL="545525" marR="12033" indent="-486204">
              <a:lnSpc>
                <a:spcPts val="3206"/>
              </a:lnSpc>
            </a:pPr>
            <a:r>
              <a:rPr i="1" spc="-165" dirty="0">
                <a:latin typeface="Times New Roman"/>
                <a:cs typeface="Times New Roman"/>
              </a:rPr>
              <a:t>P</a:t>
            </a:r>
            <a:r>
              <a:rPr sz="2200" i="1" baseline="-18117" dirty="0">
                <a:latin typeface="Times New Roman"/>
                <a:cs typeface="Times New Roman"/>
              </a:rPr>
              <a:t>x</a:t>
            </a:r>
            <a:r>
              <a:rPr sz="2200" i="1" spc="354" baseline="-18117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= </a:t>
            </a:r>
            <a:r>
              <a:rPr spc="286" dirty="0">
                <a:latin typeface="Cambria"/>
                <a:cs typeface="Cambria"/>
              </a:rPr>
              <a:t> </a:t>
            </a:r>
            <a:r>
              <a:rPr dirty="0">
                <a:latin typeface="Times New Roman"/>
                <a:cs typeface="Times New Roman"/>
              </a:rPr>
              <a:t>lim </a:t>
            </a:r>
            <a:r>
              <a:rPr spc="202" dirty="0">
                <a:latin typeface="Times New Roman"/>
                <a:cs typeface="Times New Roman"/>
              </a:rPr>
              <a:t> </a:t>
            </a:r>
            <a:r>
              <a:rPr sz="2200" u="sng" baseline="39858" dirty="0">
                <a:latin typeface="Times New Roman"/>
                <a:cs typeface="Times New Roman"/>
              </a:rPr>
              <a:t>   </a:t>
            </a:r>
            <a:r>
              <a:rPr sz="2200" u="sng" spc="51" baseline="39858" dirty="0">
                <a:latin typeface="Times New Roman"/>
                <a:cs typeface="Times New Roman"/>
              </a:rPr>
              <a:t> </a:t>
            </a:r>
            <a:r>
              <a:rPr sz="2200" u="sng" baseline="39858" dirty="0">
                <a:latin typeface="Times New Roman"/>
                <a:cs typeface="Times New Roman"/>
              </a:rPr>
              <a:t>1   </a:t>
            </a:r>
            <a:r>
              <a:rPr sz="2200" u="sng" spc="19" baseline="39858" dirty="0">
                <a:latin typeface="Times New Roman"/>
                <a:cs typeface="Times New Roman"/>
              </a:rPr>
              <a:t> </a:t>
            </a:r>
            <a:r>
              <a:rPr sz="2200" spc="-150" baseline="39858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mbria"/>
                <a:cs typeface="Cambria"/>
              </a:rPr>
              <a:t>ε</a:t>
            </a:r>
            <a:r>
              <a:rPr sz="2700" spc="-300" dirty="0">
                <a:latin typeface="Cambria"/>
                <a:cs typeface="Cambria"/>
              </a:rPr>
              <a:t> </a:t>
            </a:r>
            <a:r>
              <a:rPr sz="2200" i="1" spc="-8" baseline="-18117" dirty="0">
                <a:latin typeface="Times New Roman"/>
                <a:cs typeface="Times New Roman"/>
              </a:rPr>
              <a:t>x</a:t>
            </a:r>
            <a:r>
              <a:rPr sz="2200" spc="31" baseline="-18117" dirty="0">
                <a:latin typeface="Times New Roman"/>
                <a:cs typeface="Times New Roman"/>
              </a:rPr>
              <a:t>.</a:t>
            </a:r>
            <a:r>
              <a:rPr sz="2200" i="1" baseline="-18117" dirty="0">
                <a:latin typeface="Times New Roman"/>
                <a:cs typeface="Times New Roman"/>
              </a:rPr>
              <a:t>K </a:t>
            </a:r>
            <a:endParaRPr sz="1400" dirty="0">
              <a:latin typeface="Times New Roman"/>
              <a:cs typeface="Times New Roman"/>
            </a:endParaRPr>
          </a:p>
          <a:p>
            <a:pPr marL="545525" marR="12033">
              <a:lnSpc>
                <a:spcPts val="2018"/>
              </a:lnSpc>
            </a:pPr>
            <a:r>
              <a:rPr sz="2200" i="1" baseline="-16305" dirty="0">
                <a:latin typeface="Times New Roman"/>
                <a:cs typeface="Times New Roman"/>
              </a:rPr>
              <a:t>K</a:t>
            </a:r>
            <a:r>
              <a:rPr sz="2200" i="1" spc="-165" baseline="-16305" dirty="0">
                <a:latin typeface="Times New Roman"/>
                <a:cs typeface="Times New Roman"/>
              </a:rPr>
              <a:t> </a:t>
            </a:r>
            <a:r>
              <a:rPr sz="2200" spc="17" baseline="-15993" dirty="0">
                <a:latin typeface="Cambria"/>
                <a:cs typeface="Cambria"/>
              </a:rPr>
              <a:t>→</a:t>
            </a:r>
            <a:r>
              <a:rPr sz="2200" baseline="-15993" dirty="0">
                <a:latin typeface="Cambria"/>
                <a:cs typeface="Cambria"/>
              </a:rPr>
              <a:t>∞</a:t>
            </a:r>
            <a:r>
              <a:rPr sz="2200" spc="214" baseline="-15993" dirty="0">
                <a:latin typeface="Cambria"/>
                <a:cs typeface="Cambria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259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24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Cambria"/>
                <a:cs typeface="Cambria"/>
              </a:rPr>
              <a:t>+</a:t>
            </a:r>
            <a:r>
              <a:rPr sz="1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grpSp>
        <p:nvGrpSpPr>
          <p:cNvPr id="10" name="Group 9"/>
          <p:cNvGrpSpPr/>
          <p:nvPr/>
        </p:nvGrpSpPr>
        <p:grpSpPr>
          <a:xfrm>
            <a:off x="2303318" y="1677520"/>
            <a:ext cx="2265911" cy="581055"/>
            <a:chOff x="2303318" y="1677520"/>
            <a:chExt cx="2265911" cy="581055"/>
          </a:xfrm>
        </p:grpSpPr>
        <p:sp>
          <p:nvSpPr>
            <p:cNvPr id="29" name="object 29"/>
            <p:cNvSpPr/>
            <p:nvPr/>
          </p:nvSpPr>
          <p:spPr>
            <a:xfrm>
              <a:off x="2304012" y="1678194"/>
              <a:ext cx="2265217" cy="8067"/>
            </a:xfrm>
            <a:custGeom>
              <a:avLst/>
              <a:gdLst/>
              <a:ahLst/>
              <a:cxnLst/>
              <a:rect l="l" t="t" r="r" b="b"/>
              <a:pathLst>
                <a:path w="2491739" h="9143">
                  <a:moveTo>
                    <a:pt x="0" y="0"/>
                  </a:moveTo>
                  <a:lnTo>
                    <a:pt x="0" y="9143"/>
                  </a:lnTo>
                  <a:lnTo>
                    <a:pt x="2491739" y="9143"/>
                  </a:lnTo>
                  <a:lnTo>
                    <a:pt x="2491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4012" y="2238263"/>
              <a:ext cx="2265217" cy="8741"/>
            </a:xfrm>
            <a:custGeom>
              <a:avLst/>
              <a:gdLst/>
              <a:ahLst/>
              <a:cxnLst/>
              <a:rect l="l" t="t" r="r" b="b"/>
              <a:pathLst>
                <a:path w="2491739" h="9906">
                  <a:moveTo>
                    <a:pt x="0" y="0"/>
                  </a:moveTo>
                  <a:lnTo>
                    <a:pt x="0" y="9905"/>
                  </a:lnTo>
                  <a:lnTo>
                    <a:pt x="2491739" y="9905"/>
                  </a:lnTo>
                  <a:lnTo>
                    <a:pt x="2491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2324" y="1686260"/>
              <a:ext cx="2247900" cy="552002"/>
            </a:xfrm>
            <a:custGeom>
              <a:avLst/>
              <a:gdLst/>
              <a:ahLst/>
              <a:cxnLst/>
              <a:rect l="l" t="t" r="r" b="b"/>
              <a:pathLst>
                <a:path w="2472690" h="625602">
                  <a:moveTo>
                    <a:pt x="0" y="0"/>
                  </a:moveTo>
                  <a:lnTo>
                    <a:pt x="0" y="625602"/>
                  </a:lnTo>
                  <a:lnTo>
                    <a:pt x="2472690" y="625601"/>
                  </a:lnTo>
                  <a:lnTo>
                    <a:pt x="2472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88724" y="1828127"/>
              <a:ext cx="0" cy="268269"/>
            </a:xfrm>
            <a:custGeom>
              <a:avLst/>
              <a:gdLst/>
              <a:ahLst/>
              <a:cxnLst/>
              <a:rect l="l" t="t" r="r" b="b"/>
              <a:pathLst>
                <a:path h="304038">
                  <a:moveTo>
                    <a:pt x="0" y="0"/>
                  </a:moveTo>
                  <a:lnTo>
                    <a:pt x="0" y="304038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29298" y="1828127"/>
              <a:ext cx="0" cy="268269"/>
            </a:xfrm>
            <a:custGeom>
              <a:avLst/>
              <a:gdLst/>
              <a:ahLst/>
              <a:cxnLst/>
              <a:rect l="l" t="t" r="r" b="b"/>
              <a:pathLst>
                <a:path h="304038">
                  <a:moveTo>
                    <a:pt x="0" y="0"/>
                  </a:moveTo>
                  <a:lnTo>
                    <a:pt x="0" y="304038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03318" y="1677520"/>
              <a:ext cx="2265218" cy="568811"/>
            </a:xfrm>
            <a:custGeom>
              <a:avLst/>
              <a:gdLst/>
              <a:ahLst/>
              <a:cxnLst/>
              <a:rect l="l" t="t" r="r" b="b"/>
              <a:pathLst>
                <a:path w="2491740" h="644652">
                  <a:moveTo>
                    <a:pt x="0" y="644652"/>
                  </a:moveTo>
                  <a:lnTo>
                    <a:pt x="0" y="0"/>
                  </a:lnTo>
                  <a:lnTo>
                    <a:pt x="2491740" y="0"/>
                  </a:lnTo>
                  <a:lnTo>
                    <a:pt x="2491740" y="644651"/>
                  </a:lnTo>
                  <a:lnTo>
                    <a:pt x="0" y="644652"/>
                  </a:lnTo>
                  <a:close/>
                </a:path>
              </a:pathLst>
            </a:custGeom>
            <a:ln w="19050">
              <a:solidFill>
                <a:srgbClr val="00006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437952" y="1950371"/>
              <a:ext cx="125777" cy="175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342"/>
                </a:lnSpc>
                <a:spcBef>
                  <a:spcPts val="66"/>
                </a:spcBef>
              </a:pPr>
              <a:r>
                <a:rPr sz="1200" dirty="0">
                  <a:latin typeface="Times New Roman"/>
                  <a:cs typeface="Times New Roman"/>
                </a:rPr>
                <a:t>x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802309" y="1980201"/>
              <a:ext cx="1297170" cy="2783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2167"/>
                </a:lnSpc>
                <a:spcBef>
                  <a:spcPts val="108"/>
                </a:spcBef>
              </a:pPr>
              <a:r>
                <a:rPr i="1" baseline="8589" dirty="0">
                  <a:latin typeface="Times New Roman"/>
                  <a:cs typeface="Times New Roman"/>
                </a:rPr>
                <a:t>K</a:t>
              </a:r>
              <a:r>
                <a:rPr i="1" spc="-147" baseline="8589" dirty="0">
                  <a:latin typeface="Times New Roman"/>
                  <a:cs typeface="Times New Roman"/>
                </a:rPr>
                <a:t> </a:t>
              </a:r>
              <a:r>
                <a:rPr spc="17" baseline="8424" dirty="0">
                  <a:latin typeface="Cambria"/>
                  <a:cs typeface="Cambria"/>
                </a:rPr>
                <a:t>→</a:t>
              </a:r>
              <a:r>
                <a:rPr baseline="8424" dirty="0">
                  <a:latin typeface="Cambria"/>
                  <a:cs typeface="Cambria"/>
                </a:rPr>
                <a:t>∞</a:t>
              </a:r>
              <a:r>
                <a:rPr spc="95" baseline="8424" dirty="0">
                  <a:latin typeface="Cambria"/>
                  <a:cs typeface="Cambria"/>
                </a:rPr>
                <a:t> </a:t>
              </a:r>
              <a:r>
                <a:rPr baseline="30061" dirty="0">
                  <a:latin typeface="Times New Roman"/>
                  <a:cs typeface="Times New Roman"/>
                </a:rPr>
                <a:t>2</a:t>
              </a:r>
              <a:r>
                <a:rPr spc="-183" baseline="30061" dirty="0">
                  <a:latin typeface="Times New Roman"/>
                  <a:cs typeface="Times New Roman"/>
                </a:rPr>
                <a:t> </a:t>
              </a:r>
              <a:r>
                <a:rPr i="1" baseline="30061" dirty="0">
                  <a:latin typeface="Times New Roman"/>
                  <a:cs typeface="Times New Roman"/>
                </a:rPr>
                <a:t>K</a:t>
              </a:r>
              <a:r>
                <a:rPr i="1" spc="-117" baseline="30061" dirty="0">
                  <a:latin typeface="Times New Roman"/>
                  <a:cs typeface="Times New Roman"/>
                </a:rPr>
                <a:t> </a:t>
              </a:r>
              <a:r>
                <a:rPr spc="-57" baseline="29485" dirty="0">
                  <a:latin typeface="Cambria"/>
                  <a:cs typeface="Cambria"/>
                </a:rPr>
                <a:t>+</a:t>
              </a:r>
              <a:r>
                <a:rPr baseline="30061" dirty="0">
                  <a:latin typeface="Times New Roman"/>
                  <a:cs typeface="Times New Roman"/>
                </a:rPr>
                <a:t>1</a:t>
              </a:r>
              <a:r>
                <a:rPr spc="-88" baseline="30061" dirty="0">
                  <a:latin typeface="Times New Roman"/>
                  <a:cs typeface="Times New Roman"/>
                </a:rPr>
                <a:t> </a:t>
              </a:r>
              <a:r>
                <a:rPr i="1" spc="53" baseline="-8589" dirty="0">
                  <a:latin typeface="Times New Roman"/>
                  <a:cs typeface="Times New Roman"/>
                </a:rPr>
                <a:t>n</a:t>
              </a:r>
              <a:r>
                <a:rPr spc="53" baseline="-8424" dirty="0">
                  <a:latin typeface="Cambria"/>
                  <a:cs typeface="Cambria"/>
                </a:rPr>
                <a:t>=</a:t>
              </a:r>
              <a:r>
                <a:rPr baseline="-8424" dirty="0">
                  <a:latin typeface="Cambria"/>
                  <a:cs typeface="Cambria"/>
                </a:rPr>
                <a:t>−</a:t>
              </a:r>
              <a:r>
                <a:rPr spc="-129" baseline="-8424" dirty="0">
                  <a:latin typeface="Cambria"/>
                  <a:cs typeface="Cambria"/>
                </a:rPr>
                <a:t> </a:t>
              </a:r>
              <a:r>
                <a:rPr i="1" baseline="-8589" dirty="0">
                  <a:latin typeface="Times New Roman"/>
                  <a:cs typeface="Times New Roman"/>
                </a:rPr>
                <a:t>K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303491" y="1677689"/>
              <a:ext cx="2265045" cy="5686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480980">
                <a:lnSpc>
                  <a:spcPts val="1378"/>
                </a:lnSpc>
                <a:spcBef>
                  <a:spcPts val="91"/>
                </a:spcBef>
              </a:pPr>
              <a:r>
                <a:rPr i="1" baseline="-2147" dirty="0">
                  <a:latin typeface="Times New Roman"/>
                  <a:cs typeface="Times New Roman"/>
                </a:rPr>
                <a:t>K            </a:t>
              </a:r>
              <a:r>
                <a:rPr i="1" spc="284" baseline="-2147" dirty="0">
                  <a:latin typeface="Times New Roman"/>
                  <a:cs typeface="Times New Roman"/>
                </a:rPr>
                <a:t> </a:t>
              </a:r>
              <a:r>
                <a:rPr baseline="-27914" dirty="0">
                  <a:latin typeface="Times New Roman"/>
                  <a:cs typeface="Times New Roman"/>
                </a:rPr>
                <a:t>2</a:t>
              </a:r>
              <a:endParaRPr sz="1200" dirty="0">
                <a:latin typeface="Times New Roman"/>
                <a:cs typeface="Times New Roman"/>
              </a:endParaRPr>
            </a:p>
            <a:p>
              <a:pPr marL="27852">
                <a:lnSpc>
                  <a:spcPts val="1929"/>
                </a:lnSpc>
                <a:spcBef>
                  <a:spcPts val="27"/>
                </a:spcBef>
              </a:pPr>
              <a:r>
                <a:rPr sz="2900" i="1" baseline="5393" dirty="0">
                  <a:latin typeface="Times New Roman"/>
                  <a:cs typeface="Times New Roman"/>
                </a:rPr>
                <a:t>P </a:t>
              </a:r>
              <a:r>
                <a:rPr sz="2900" i="1" spc="34" baseline="5393" dirty="0">
                  <a:latin typeface="Times New Roman"/>
                  <a:cs typeface="Times New Roman"/>
                </a:rPr>
                <a:t> </a:t>
              </a:r>
              <a:r>
                <a:rPr sz="2900" baseline="5289" dirty="0">
                  <a:latin typeface="Cambria"/>
                  <a:cs typeface="Cambria"/>
                </a:rPr>
                <a:t>=</a:t>
              </a:r>
              <a:r>
                <a:rPr sz="2900" spc="272" baseline="5289" dirty="0">
                  <a:latin typeface="Cambria"/>
                  <a:cs typeface="Cambria"/>
                </a:rPr>
                <a:t> </a:t>
              </a:r>
              <a:r>
                <a:rPr sz="2900" baseline="5393" dirty="0">
                  <a:latin typeface="Times New Roman"/>
                  <a:cs typeface="Times New Roman"/>
                </a:rPr>
                <a:t>lim</a:t>
              </a:r>
              <a:r>
                <a:rPr sz="2900" spc="194" baseline="5393" dirty="0">
                  <a:latin typeface="Times New Roman"/>
                  <a:cs typeface="Times New Roman"/>
                </a:rPr>
                <a:t> </a:t>
              </a:r>
              <a:r>
                <a:rPr u="sng" baseline="53681" dirty="0">
                  <a:latin typeface="Times New Roman"/>
                  <a:cs typeface="Times New Roman"/>
                </a:rPr>
                <a:t>   </a:t>
              </a:r>
              <a:r>
                <a:rPr u="sng" spc="26" baseline="53681" dirty="0">
                  <a:latin typeface="Times New Roman"/>
                  <a:cs typeface="Times New Roman"/>
                </a:rPr>
                <a:t> </a:t>
              </a:r>
              <a:r>
                <a:rPr u="sng" baseline="53681" dirty="0">
                  <a:latin typeface="Times New Roman"/>
                  <a:cs typeface="Times New Roman"/>
                </a:rPr>
                <a:t>1   </a:t>
              </a:r>
              <a:r>
                <a:rPr u="sng" spc="5" baseline="53681" dirty="0">
                  <a:latin typeface="Times New Roman"/>
                  <a:cs typeface="Times New Roman"/>
                </a:rPr>
                <a:t> </a:t>
              </a:r>
              <a:r>
                <a:rPr baseline="53681" dirty="0">
                  <a:latin typeface="Times New Roman"/>
                  <a:cs typeface="Times New Roman"/>
                </a:rPr>
                <a:t>  </a:t>
              </a:r>
              <a:r>
                <a:rPr spc="193" baseline="53681" dirty="0">
                  <a:latin typeface="Times New Roman"/>
                  <a:cs typeface="Times New Roman"/>
                </a:rPr>
                <a:t> </a:t>
              </a:r>
              <a:r>
                <a:rPr sz="2900" baseline="1322" dirty="0">
                  <a:latin typeface="Cambria"/>
                  <a:cs typeface="Cambria"/>
                </a:rPr>
                <a:t>∑</a:t>
              </a:r>
              <a:r>
                <a:rPr sz="2900" spc="135" baseline="1322" dirty="0">
                  <a:latin typeface="Cambria"/>
                  <a:cs typeface="Cambria"/>
                </a:rPr>
                <a:t> </a:t>
              </a:r>
              <a:r>
                <a:rPr sz="2900" i="1" spc="-71" baseline="5393" dirty="0">
                  <a:latin typeface="Times New Roman"/>
                  <a:cs typeface="Times New Roman"/>
                </a:rPr>
                <a:t>x</a:t>
              </a:r>
              <a:r>
                <a:rPr sz="2900" spc="48" baseline="5393" dirty="0">
                  <a:latin typeface="Times New Roman"/>
                  <a:cs typeface="Times New Roman"/>
                </a:rPr>
                <a:t>[</a:t>
              </a:r>
              <a:r>
                <a:rPr sz="2900" i="1" spc="31" baseline="5393" dirty="0">
                  <a:latin typeface="Times New Roman"/>
                  <a:cs typeface="Times New Roman"/>
                </a:rPr>
                <a:t>n</a:t>
              </a:r>
              <a:r>
                <a:rPr sz="2900" baseline="5393" dirty="0">
                  <a:latin typeface="Times New Roman"/>
                  <a:cs typeface="Times New Roman"/>
                </a:rPr>
                <a:t>]</a:t>
              </a:r>
              <a:endParaRPr sz="1900" dirty="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246813" y="1784197"/>
              <a:ext cx="147561" cy="13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794">
                <a:lnSpc>
                  <a:spcPts val="897"/>
                </a:lnSpc>
              </a:pPr>
              <a:endParaRPr sz="90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473364" y="1784197"/>
              <a:ext cx="146828" cy="13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794">
                <a:lnSpc>
                  <a:spcPts val="897"/>
                </a:lnSpc>
              </a:pPr>
              <a:endParaRPr sz="900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7086600" y="1771442"/>
            <a:ext cx="18773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7368989" y="1771442"/>
            <a:ext cx="1886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92709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091" y="537883"/>
            <a:ext cx="8446019" cy="610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dirty="0">
                <a:latin typeface="Copperplate Gothic Bold"/>
                <a:cs typeface="Copperplate Gothic Bold"/>
              </a:rPr>
              <a:t>Energy</a:t>
            </a:r>
            <a:r>
              <a:rPr sz="3400" spc="14" dirty="0">
                <a:latin typeface="Copperplate Gothic Bold"/>
                <a:cs typeface="Copperplate Gothic Bold"/>
              </a:rPr>
              <a:t> </a:t>
            </a:r>
            <a:r>
              <a:rPr sz="3400" dirty="0">
                <a:latin typeface="Copperplate Gothic Bold"/>
                <a:cs typeface="Copperplate Gothic Bold"/>
              </a:rPr>
              <a:t>&amp;</a:t>
            </a:r>
            <a:r>
              <a:rPr sz="3400" spc="-203" dirty="0">
                <a:latin typeface="Copperplate Gothic Bold"/>
                <a:cs typeface="Copperplate Gothic Bold"/>
              </a:rPr>
              <a:t> </a:t>
            </a:r>
            <a:r>
              <a:rPr sz="3400" dirty="0">
                <a:latin typeface="Copperplate Gothic Bold"/>
                <a:cs typeface="Copperplate Gothic Bold"/>
              </a:rPr>
              <a:t>Power</a:t>
            </a:r>
            <a:r>
              <a:rPr sz="3400" spc="11" dirty="0">
                <a:latin typeface="Copperplate Gothic Bold"/>
                <a:cs typeface="Copperplate Gothic Bold"/>
              </a:rPr>
              <a:t> </a:t>
            </a:r>
            <a:r>
              <a:rPr sz="3400" dirty="0">
                <a:latin typeface="Copperplate Gothic Bold"/>
                <a:cs typeface="Copperplate Gothic Bold"/>
              </a:rPr>
              <a:t>Sequences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5928" y="1714660"/>
            <a:ext cx="747628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  <a:spcBef>
                <a:spcPts val="87"/>
              </a:spcBef>
            </a:pPr>
            <a:r>
              <a:rPr sz="1600" b="1" u="heavy" dirty="0">
                <a:solidFill>
                  <a:srgbClr val="800000"/>
                </a:solidFill>
                <a:latin typeface="Arial"/>
                <a:cs typeface="Arial"/>
              </a:rPr>
              <a:t>Recap: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11" y="2237830"/>
            <a:ext cx="8137033" cy="999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 sequence with finite average power is called a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power signa</a:t>
            </a:r>
            <a:r>
              <a:rPr sz="2200"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sz="2200" b="1" dirty="0">
                <a:solidFill>
                  <a:srgbClr val="000065"/>
                </a:solidFill>
                <a:latin typeface="Times New Roman"/>
                <a:cs typeface="Times New Roman"/>
              </a:rPr>
              <a:t>.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Unless</a:t>
            </a:r>
            <a:endParaRPr sz="2200" dirty="0">
              <a:latin typeface="Times New Roman"/>
              <a:cs typeface="Times New Roman"/>
            </a:endParaRPr>
          </a:p>
          <a:p>
            <a:pPr marL="319138" marR="20623">
              <a:lnSpc>
                <a:spcPct val="95825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 power is zero, a power signal has infinite energy</a:t>
            </a:r>
            <a:endParaRPr sz="2200" dirty="0">
              <a:latin typeface="Times New Roman"/>
              <a:cs typeface="Times New Roman"/>
            </a:endParaRPr>
          </a:p>
          <a:p>
            <a:pPr marL="388876" marR="360671" algn="ctr">
              <a:lnSpc>
                <a:spcPct val="95825"/>
              </a:lnSpc>
              <a:spcBef>
                <a:spcPts val="517"/>
              </a:spcBef>
            </a:pPr>
            <a:r>
              <a:rPr sz="2200" spc="98" dirty="0">
                <a:latin typeface="Times New Roman"/>
                <a:cs typeface="Times New Roman"/>
              </a:rPr>
              <a:t>ª</a:t>
            </a:r>
            <a:r>
              <a:rPr sz="2200" dirty="0">
                <a:latin typeface="Garamond"/>
                <a:cs typeface="Garamond"/>
              </a:rPr>
              <a:t>A periodic sequence</a:t>
            </a:r>
            <a:r>
              <a:rPr sz="2200" spc="4" dirty="0">
                <a:latin typeface="Garamond"/>
                <a:cs typeface="Garamond"/>
              </a:rPr>
              <a:t> </a:t>
            </a:r>
            <a:r>
              <a:rPr sz="2200" dirty="0">
                <a:latin typeface="Garamond"/>
                <a:cs typeface="Garamond"/>
              </a:rPr>
              <a:t>has a finite average power but infinite energy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911" y="3719696"/>
            <a:ext cx="7911918" cy="61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 sequence with finite energy is called an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energy signal</a:t>
            </a:r>
            <a:r>
              <a:rPr sz="2200" b="1" dirty="0">
                <a:solidFill>
                  <a:srgbClr val="000065"/>
                </a:solidFill>
                <a:latin typeface="Times New Roman"/>
                <a:cs typeface="Times New Roman"/>
              </a:rPr>
              <a:t>.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An energy</a:t>
            </a:r>
            <a:endParaRPr sz="2200">
              <a:latin typeface="Times New Roman"/>
              <a:cs typeface="Times New Roman"/>
            </a:endParaRPr>
          </a:p>
          <a:p>
            <a:pPr marL="319124" marR="41246">
              <a:lnSpc>
                <a:spcPct val="95825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signal has zero average power.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548" y="4415582"/>
            <a:ext cx="3361685" cy="303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01"/>
              </a:lnSpc>
              <a:spcBef>
                <a:spcPts val="119"/>
              </a:spcBef>
            </a:pPr>
            <a:r>
              <a:rPr sz="3200" spc="98" baseline="2415" dirty="0">
                <a:latin typeface="Times New Roman"/>
                <a:cs typeface="Times New Roman"/>
              </a:rPr>
              <a:t>ª</a:t>
            </a:r>
            <a:r>
              <a:rPr sz="3200" baseline="2469" dirty="0">
                <a:latin typeface="Garamond"/>
                <a:cs typeface="Garamond"/>
              </a:rPr>
              <a:t>A finite-length sequence has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902" y="4427383"/>
            <a:ext cx="397418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6"/>
              </a:lnSpc>
              <a:spcBef>
                <a:spcPts val="115"/>
              </a:spcBef>
            </a:pPr>
            <a:r>
              <a:rPr sz="3200" baseline="2469" dirty="0">
                <a:latin typeface="Garamond"/>
                <a:cs typeface="Garamond"/>
              </a:rPr>
              <a:t>finite energy but zero average power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17549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914400"/>
                <a:ext cx="7772400" cy="596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𝐹𝑖𝑛𝑑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𝑠𝑖𝑔𝑛𝑎𝑙𝑠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𝑝𝑜𝑤𝑒𝑟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𝑠𝑖𝑔𝑛𝑎𝑙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𝑗𝑜𝑢𝑙𝑒𝑠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Power of the signal </a:t>
                </a:r>
              </a:p>
              <a:p>
                <a:endParaRPr lang="en-US" dirty="0"/>
              </a:p>
              <a:p>
                <a:r>
                  <a:rPr lang="en-US"/>
                  <a:t>                                              =</a:t>
                </a:r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14400"/>
                <a:ext cx="7772400" cy="5964390"/>
              </a:xfrm>
              <a:prstGeom prst="rect">
                <a:avLst/>
              </a:prstGeo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06569"/>
              </p:ext>
            </p:extLst>
          </p:nvPr>
        </p:nvGraphicFramePr>
        <p:xfrm>
          <a:off x="1447800" y="1981200"/>
          <a:ext cx="408463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879600" imgH="431800" progId="Equation.3">
                  <p:embed/>
                </p:oleObj>
              </mc:Choice>
              <mc:Fallback>
                <p:oleObj name="Equation" r:id="rId4" imgW="1879600" imgH="431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4084638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56753" y="4820540"/>
            <a:ext cx="2265911" cy="581055"/>
            <a:chOff x="2303318" y="1677520"/>
            <a:chExt cx="2265911" cy="581055"/>
          </a:xfrm>
        </p:grpSpPr>
        <p:sp>
          <p:nvSpPr>
            <p:cNvPr id="6" name="object 29"/>
            <p:cNvSpPr/>
            <p:nvPr/>
          </p:nvSpPr>
          <p:spPr>
            <a:xfrm>
              <a:off x="2304012" y="1678194"/>
              <a:ext cx="2265217" cy="8067"/>
            </a:xfrm>
            <a:custGeom>
              <a:avLst/>
              <a:gdLst/>
              <a:ahLst/>
              <a:cxnLst/>
              <a:rect l="l" t="t" r="r" b="b"/>
              <a:pathLst>
                <a:path w="2491739" h="9143">
                  <a:moveTo>
                    <a:pt x="0" y="0"/>
                  </a:moveTo>
                  <a:lnTo>
                    <a:pt x="0" y="9143"/>
                  </a:lnTo>
                  <a:lnTo>
                    <a:pt x="2491739" y="9143"/>
                  </a:lnTo>
                  <a:lnTo>
                    <a:pt x="2491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30"/>
            <p:cNvSpPr/>
            <p:nvPr/>
          </p:nvSpPr>
          <p:spPr>
            <a:xfrm>
              <a:off x="2304012" y="2238263"/>
              <a:ext cx="2265217" cy="8741"/>
            </a:xfrm>
            <a:custGeom>
              <a:avLst/>
              <a:gdLst/>
              <a:ahLst/>
              <a:cxnLst/>
              <a:rect l="l" t="t" r="r" b="b"/>
              <a:pathLst>
                <a:path w="2491739" h="9906">
                  <a:moveTo>
                    <a:pt x="0" y="0"/>
                  </a:moveTo>
                  <a:lnTo>
                    <a:pt x="0" y="9905"/>
                  </a:lnTo>
                  <a:lnTo>
                    <a:pt x="2491739" y="9905"/>
                  </a:lnTo>
                  <a:lnTo>
                    <a:pt x="2491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31"/>
            <p:cNvSpPr/>
            <p:nvPr/>
          </p:nvSpPr>
          <p:spPr>
            <a:xfrm>
              <a:off x="2312324" y="1686260"/>
              <a:ext cx="2247900" cy="552002"/>
            </a:xfrm>
            <a:custGeom>
              <a:avLst/>
              <a:gdLst/>
              <a:ahLst/>
              <a:cxnLst/>
              <a:rect l="l" t="t" r="r" b="b"/>
              <a:pathLst>
                <a:path w="2472690" h="625602">
                  <a:moveTo>
                    <a:pt x="0" y="0"/>
                  </a:moveTo>
                  <a:lnTo>
                    <a:pt x="0" y="625602"/>
                  </a:lnTo>
                  <a:lnTo>
                    <a:pt x="2472690" y="625601"/>
                  </a:lnTo>
                  <a:lnTo>
                    <a:pt x="2472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32"/>
            <p:cNvSpPr/>
            <p:nvPr/>
          </p:nvSpPr>
          <p:spPr>
            <a:xfrm>
              <a:off x="3988724" y="1828127"/>
              <a:ext cx="0" cy="268269"/>
            </a:xfrm>
            <a:custGeom>
              <a:avLst/>
              <a:gdLst/>
              <a:ahLst/>
              <a:cxnLst/>
              <a:rect l="l" t="t" r="r" b="b"/>
              <a:pathLst>
                <a:path h="304038">
                  <a:moveTo>
                    <a:pt x="0" y="0"/>
                  </a:moveTo>
                  <a:lnTo>
                    <a:pt x="0" y="304038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33"/>
            <p:cNvSpPr/>
            <p:nvPr/>
          </p:nvSpPr>
          <p:spPr>
            <a:xfrm>
              <a:off x="4429298" y="1828127"/>
              <a:ext cx="0" cy="268269"/>
            </a:xfrm>
            <a:custGeom>
              <a:avLst/>
              <a:gdLst/>
              <a:ahLst/>
              <a:cxnLst/>
              <a:rect l="l" t="t" r="r" b="b"/>
              <a:pathLst>
                <a:path h="304038">
                  <a:moveTo>
                    <a:pt x="0" y="0"/>
                  </a:moveTo>
                  <a:lnTo>
                    <a:pt x="0" y="304038"/>
                  </a:lnTo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34"/>
            <p:cNvSpPr/>
            <p:nvPr/>
          </p:nvSpPr>
          <p:spPr>
            <a:xfrm>
              <a:off x="2303318" y="1677520"/>
              <a:ext cx="2265218" cy="568811"/>
            </a:xfrm>
            <a:custGeom>
              <a:avLst/>
              <a:gdLst/>
              <a:ahLst/>
              <a:cxnLst/>
              <a:rect l="l" t="t" r="r" b="b"/>
              <a:pathLst>
                <a:path w="2491740" h="644652">
                  <a:moveTo>
                    <a:pt x="0" y="644652"/>
                  </a:moveTo>
                  <a:lnTo>
                    <a:pt x="0" y="0"/>
                  </a:lnTo>
                  <a:lnTo>
                    <a:pt x="2491740" y="0"/>
                  </a:lnTo>
                  <a:lnTo>
                    <a:pt x="2491740" y="644651"/>
                  </a:lnTo>
                  <a:lnTo>
                    <a:pt x="0" y="644652"/>
                  </a:lnTo>
                  <a:close/>
                </a:path>
              </a:pathLst>
            </a:custGeom>
            <a:ln w="19050">
              <a:solidFill>
                <a:srgbClr val="00006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4"/>
            <p:cNvSpPr txBox="1"/>
            <p:nvPr/>
          </p:nvSpPr>
          <p:spPr>
            <a:xfrm>
              <a:off x="2437952" y="1950371"/>
              <a:ext cx="125777" cy="175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1342"/>
                </a:lnSpc>
                <a:spcBef>
                  <a:spcPts val="66"/>
                </a:spcBef>
              </a:pPr>
              <a:r>
                <a:rPr sz="1200" dirty="0">
                  <a:latin typeface="Times New Roman"/>
                  <a:cs typeface="Times New Roman"/>
                </a:rPr>
                <a:t>x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3" name="object 23"/>
            <p:cNvSpPr txBox="1"/>
            <p:nvPr/>
          </p:nvSpPr>
          <p:spPr>
            <a:xfrm>
              <a:off x="2802309" y="1980201"/>
              <a:ext cx="1297170" cy="2783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97">
                <a:lnSpc>
                  <a:spcPts val="2167"/>
                </a:lnSpc>
                <a:spcBef>
                  <a:spcPts val="108"/>
                </a:spcBef>
              </a:pPr>
              <a:r>
                <a:rPr i="1" baseline="8589" dirty="0">
                  <a:latin typeface="Times New Roman"/>
                  <a:cs typeface="Times New Roman"/>
                </a:rPr>
                <a:t>K</a:t>
              </a:r>
              <a:r>
                <a:rPr i="1" spc="-147" baseline="8589" dirty="0">
                  <a:latin typeface="Times New Roman"/>
                  <a:cs typeface="Times New Roman"/>
                </a:rPr>
                <a:t> </a:t>
              </a:r>
              <a:r>
                <a:rPr spc="17" baseline="8424" dirty="0">
                  <a:latin typeface="Cambria"/>
                  <a:cs typeface="Cambria"/>
                </a:rPr>
                <a:t>→</a:t>
              </a:r>
              <a:r>
                <a:rPr baseline="8424" dirty="0">
                  <a:latin typeface="Cambria"/>
                  <a:cs typeface="Cambria"/>
                </a:rPr>
                <a:t>∞</a:t>
              </a:r>
              <a:r>
                <a:rPr spc="95" baseline="8424" dirty="0">
                  <a:latin typeface="Cambria"/>
                  <a:cs typeface="Cambria"/>
                </a:rPr>
                <a:t> </a:t>
              </a:r>
              <a:r>
                <a:rPr baseline="30061" dirty="0">
                  <a:latin typeface="Times New Roman"/>
                  <a:cs typeface="Times New Roman"/>
                </a:rPr>
                <a:t>2</a:t>
              </a:r>
              <a:r>
                <a:rPr spc="-183" baseline="30061" dirty="0">
                  <a:latin typeface="Times New Roman"/>
                  <a:cs typeface="Times New Roman"/>
                </a:rPr>
                <a:t> </a:t>
              </a:r>
              <a:r>
                <a:rPr i="1" baseline="30061" dirty="0">
                  <a:latin typeface="Times New Roman"/>
                  <a:cs typeface="Times New Roman"/>
                </a:rPr>
                <a:t>K</a:t>
              </a:r>
              <a:r>
                <a:rPr i="1" spc="-117" baseline="30061" dirty="0">
                  <a:latin typeface="Times New Roman"/>
                  <a:cs typeface="Times New Roman"/>
                </a:rPr>
                <a:t> </a:t>
              </a:r>
              <a:r>
                <a:rPr spc="-57" baseline="29485" dirty="0">
                  <a:latin typeface="Cambria"/>
                  <a:cs typeface="Cambria"/>
                </a:rPr>
                <a:t>+</a:t>
              </a:r>
              <a:r>
                <a:rPr baseline="30061" dirty="0">
                  <a:latin typeface="Times New Roman"/>
                  <a:cs typeface="Times New Roman"/>
                </a:rPr>
                <a:t>1</a:t>
              </a:r>
              <a:r>
                <a:rPr spc="-88" baseline="30061" dirty="0">
                  <a:latin typeface="Times New Roman"/>
                  <a:cs typeface="Times New Roman"/>
                </a:rPr>
                <a:t> </a:t>
              </a:r>
              <a:r>
                <a:rPr i="1" spc="53" baseline="-8589" dirty="0">
                  <a:latin typeface="Times New Roman"/>
                  <a:cs typeface="Times New Roman"/>
                </a:rPr>
                <a:t>n</a:t>
              </a:r>
              <a:r>
                <a:rPr spc="53" baseline="-8424" dirty="0">
                  <a:latin typeface="Cambria"/>
                  <a:cs typeface="Cambria"/>
                </a:rPr>
                <a:t>=</a:t>
              </a:r>
              <a:r>
                <a:rPr baseline="-8424" dirty="0">
                  <a:latin typeface="Cambria"/>
                  <a:cs typeface="Cambria"/>
                </a:rPr>
                <a:t>−</a:t>
              </a:r>
              <a:r>
                <a:rPr spc="-129" baseline="-8424" dirty="0">
                  <a:latin typeface="Cambria"/>
                  <a:cs typeface="Cambria"/>
                </a:rPr>
                <a:t> </a:t>
              </a:r>
              <a:r>
                <a:rPr i="1" baseline="-8589" dirty="0">
                  <a:latin typeface="Times New Roman"/>
                  <a:cs typeface="Times New Roman"/>
                </a:rPr>
                <a:t>K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7"/>
            <p:cNvSpPr txBox="1"/>
            <p:nvPr/>
          </p:nvSpPr>
          <p:spPr>
            <a:xfrm>
              <a:off x="2303491" y="1677689"/>
              <a:ext cx="2265045" cy="56864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480980">
                <a:lnSpc>
                  <a:spcPts val="1378"/>
                </a:lnSpc>
                <a:spcBef>
                  <a:spcPts val="91"/>
                </a:spcBef>
              </a:pPr>
              <a:r>
                <a:rPr i="1" baseline="-2147" dirty="0">
                  <a:latin typeface="Times New Roman"/>
                  <a:cs typeface="Times New Roman"/>
                </a:rPr>
                <a:t>K            </a:t>
              </a:r>
              <a:r>
                <a:rPr i="1" spc="284" baseline="-2147" dirty="0">
                  <a:latin typeface="Times New Roman"/>
                  <a:cs typeface="Times New Roman"/>
                </a:rPr>
                <a:t> </a:t>
              </a:r>
              <a:r>
                <a:rPr baseline="-27914" dirty="0">
                  <a:latin typeface="Times New Roman"/>
                  <a:cs typeface="Times New Roman"/>
                </a:rPr>
                <a:t>2</a:t>
              </a:r>
              <a:endParaRPr sz="1200" dirty="0">
                <a:latin typeface="Times New Roman"/>
                <a:cs typeface="Times New Roman"/>
              </a:endParaRPr>
            </a:p>
            <a:p>
              <a:pPr marL="27852">
                <a:lnSpc>
                  <a:spcPts val="1929"/>
                </a:lnSpc>
                <a:spcBef>
                  <a:spcPts val="27"/>
                </a:spcBef>
              </a:pPr>
              <a:r>
                <a:rPr sz="2900" i="1" baseline="5393" dirty="0">
                  <a:latin typeface="Times New Roman"/>
                  <a:cs typeface="Times New Roman"/>
                </a:rPr>
                <a:t>P </a:t>
              </a:r>
              <a:r>
                <a:rPr sz="2900" i="1" spc="34" baseline="5393" dirty="0">
                  <a:latin typeface="Times New Roman"/>
                  <a:cs typeface="Times New Roman"/>
                </a:rPr>
                <a:t> </a:t>
              </a:r>
              <a:r>
                <a:rPr sz="2900" baseline="5289" dirty="0">
                  <a:latin typeface="Cambria"/>
                  <a:cs typeface="Cambria"/>
                </a:rPr>
                <a:t>=</a:t>
              </a:r>
              <a:r>
                <a:rPr sz="2900" spc="272" baseline="5289" dirty="0">
                  <a:latin typeface="Cambria"/>
                  <a:cs typeface="Cambria"/>
                </a:rPr>
                <a:t> </a:t>
              </a:r>
              <a:r>
                <a:rPr sz="2900" baseline="5393" dirty="0">
                  <a:latin typeface="Times New Roman"/>
                  <a:cs typeface="Times New Roman"/>
                </a:rPr>
                <a:t>lim</a:t>
              </a:r>
              <a:r>
                <a:rPr sz="2900" spc="194" baseline="5393" dirty="0">
                  <a:latin typeface="Times New Roman"/>
                  <a:cs typeface="Times New Roman"/>
                </a:rPr>
                <a:t> </a:t>
              </a:r>
              <a:r>
                <a:rPr u="sng" baseline="53681" dirty="0">
                  <a:latin typeface="Times New Roman"/>
                  <a:cs typeface="Times New Roman"/>
                </a:rPr>
                <a:t>   </a:t>
              </a:r>
              <a:r>
                <a:rPr u="sng" spc="26" baseline="53681" dirty="0">
                  <a:latin typeface="Times New Roman"/>
                  <a:cs typeface="Times New Roman"/>
                </a:rPr>
                <a:t> </a:t>
              </a:r>
              <a:r>
                <a:rPr u="sng" baseline="53681" dirty="0">
                  <a:latin typeface="Times New Roman"/>
                  <a:cs typeface="Times New Roman"/>
                </a:rPr>
                <a:t>1   </a:t>
              </a:r>
              <a:r>
                <a:rPr u="sng" spc="5" baseline="53681" dirty="0">
                  <a:latin typeface="Times New Roman"/>
                  <a:cs typeface="Times New Roman"/>
                </a:rPr>
                <a:t> </a:t>
              </a:r>
              <a:r>
                <a:rPr baseline="53681" dirty="0">
                  <a:latin typeface="Times New Roman"/>
                  <a:cs typeface="Times New Roman"/>
                </a:rPr>
                <a:t>  </a:t>
              </a:r>
              <a:r>
                <a:rPr spc="193" baseline="53681" dirty="0">
                  <a:latin typeface="Times New Roman"/>
                  <a:cs typeface="Times New Roman"/>
                </a:rPr>
                <a:t> </a:t>
              </a:r>
              <a:r>
                <a:rPr sz="2900" baseline="1322" dirty="0">
                  <a:latin typeface="Cambria"/>
                  <a:cs typeface="Cambria"/>
                </a:rPr>
                <a:t>∑</a:t>
              </a:r>
              <a:r>
                <a:rPr sz="2900" spc="135" baseline="1322" dirty="0">
                  <a:latin typeface="Cambria"/>
                  <a:cs typeface="Cambria"/>
                </a:rPr>
                <a:t> </a:t>
              </a:r>
              <a:r>
                <a:rPr sz="2900" i="1" spc="-71" baseline="5393" dirty="0">
                  <a:latin typeface="Times New Roman"/>
                  <a:cs typeface="Times New Roman"/>
                </a:rPr>
                <a:t>x</a:t>
              </a:r>
              <a:r>
                <a:rPr sz="2900" spc="48" baseline="5393" dirty="0">
                  <a:latin typeface="Times New Roman"/>
                  <a:cs typeface="Times New Roman"/>
                </a:rPr>
                <a:t>[</a:t>
              </a:r>
              <a:r>
                <a:rPr sz="2900" i="1" spc="31" baseline="5393" dirty="0">
                  <a:latin typeface="Times New Roman"/>
                  <a:cs typeface="Times New Roman"/>
                </a:rPr>
                <a:t>n</a:t>
              </a:r>
              <a:r>
                <a:rPr sz="2900" baseline="5393" dirty="0">
                  <a:latin typeface="Times New Roman"/>
                  <a:cs typeface="Times New Roman"/>
                </a:rPr>
                <a:t>]</a:t>
              </a:r>
              <a:endParaRPr sz="19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5"/>
            <p:cNvSpPr txBox="1"/>
            <p:nvPr/>
          </p:nvSpPr>
          <p:spPr>
            <a:xfrm>
              <a:off x="3246813" y="1784197"/>
              <a:ext cx="147561" cy="13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794">
                <a:lnSpc>
                  <a:spcPts val="897"/>
                </a:lnSpc>
              </a:pPr>
              <a:endParaRPr sz="900"/>
            </a:p>
          </p:txBody>
        </p:sp>
        <p:sp>
          <p:nvSpPr>
            <p:cNvPr id="16" name="object 4"/>
            <p:cNvSpPr txBox="1"/>
            <p:nvPr/>
          </p:nvSpPr>
          <p:spPr>
            <a:xfrm>
              <a:off x="3473364" y="1784197"/>
              <a:ext cx="146828" cy="1344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794">
                <a:lnSpc>
                  <a:spcPts val="897"/>
                </a:lnSpc>
              </a:pPr>
              <a:endParaRPr sz="900"/>
            </a:p>
          </p:txBody>
        </p:sp>
      </p:grpSp>
    </p:spTree>
    <p:extLst>
      <p:ext uri="{BB962C8B-B14F-4D97-AF65-F5344CB8AC3E}">
        <p14:creationId xmlns:p14="http://schemas.microsoft.com/office/powerpoint/2010/main" val="15808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652463" y="762000"/>
            <a:ext cx="8023225" cy="5211763"/>
            <a:chOff x="457200" y="1817299"/>
            <a:chExt cx="9143999" cy="5345501"/>
          </a:xfrm>
        </p:grpSpPr>
        <p:sp>
          <p:nvSpPr>
            <p:cNvPr id="7171" name="object 8"/>
            <p:cNvSpPr>
              <a:spLocks/>
            </p:cNvSpPr>
            <p:nvPr/>
          </p:nvSpPr>
          <p:spPr bwMode="auto">
            <a:xfrm>
              <a:off x="1255776" y="1817299"/>
              <a:ext cx="1553717" cy="1149770"/>
            </a:xfrm>
            <a:custGeom>
              <a:avLst/>
              <a:gdLst>
                <a:gd name="T0" fmla="*/ 56852 w 1553717"/>
                <a:gd name="T1" fmla="*/ 858844 h 1149770"/>
                <a:gd name="T2" fmla="*/ 115988 w 1553717"/>
                <a:gd name="T3" fmla="*/ 860216 h 1149770"/>
                <a:gd name="T4" fmla="*/ 155720 w 1553717"/>
                <a:gd name="T5" fmla="*/ 829234 h 1149770"/>
                <a:gd name="T6" fmla="*/ 185165 w 1553717"/>
                <a:gd name="T7" fmla="*/ 791026 h 1149770"/>
                <a:gd name="T8" fmla="*/ 229491 w 1553717"/>
                <a:gd name="T9" fmla="*/ 774001 h 1149770"/>
                <a:gd name="T10" fmla="*/ 266421 w 1553717"/>
                <a:gd name="T11" fmla="*/ 819418 h 1149770"/>
                <a:gd name="T12" fmla="*/ 314706 w 1553717"/>
                <a:gd name="T13" fmla="*/ 861130 h 1149770"/>
                <a:gd name="T14" fmla="*/ 376988 w 1553717"/>
                <a:gd name="T15" fmla="*/ 859060 h 1149770"/>
                <a:gd name="T16" fmla="*/ 432162 w 1553717"/>
                <a:gd name="T17" fmla="*/ 860033 h 1149770"/>
                <a:gd name="T18" fmla="*/ 466085 w 1553717"/>
                <a:gd name="T19" fmla="*/ 884233 h 1149770"/>
                <a:gd name="T20" fmla="*/ 483979 w 1553717"/>
                <a:gd name="T21" fmla="*/ 943748 h 1149770"/>
                <a:gd name="T22" fmla="*/ 498203 w 1553717"/>
                <a:gd name="T23" fmla="*/ 990904 h 1149770"/>
                <a:gd name="T24" fmla="*/ 510484 w 1553717"/>
                <a:gd name="T25" fmla="*/ 902908 h 1149770"/>
                <a:gd name="T26" fmla="*/ 512268 w 1553717"/>
                <a:gd name="T27" fmla="*/ 844498 h 1149770"/>
                <a:gd name="T28" fmla="*/ 513435 w 1553717"/>
                <a:gd name="T29" fmla="*/ 786161 h 1149770"/>
                <a:gd name="T30" fmla="*/ 514660 w 1553717"/>
                <a:gd name="T31" fmla="*/ 713564 h 1149770"/>
                <a:gd name="T32" fmla="*/ 516347 w 1553717"/>
                <a:gd name="T33" fmla="*/ 621914 h 1149770"/>
                <a:gd name="T34" fmla="*/ 519110 w 1553717"/>
                <a:gd name="T35" fmla="*/ 493857 h 1149770"/>
                <a:gd name="T36" fmla="*/ 522217 w 1553717"/>
                <a:gd name="T37" fmla="*/ 345655 h 1149770"/>
                <a:gd name="T38" fmla="*/ 525237 w 1553717"/>
                <a:gd name="T39" fmla="*/ 207669 h 1149770"/>
                <a:gd name="T40" fmla="*/ 527977 w 1553717"/>
                <a:gd name="T41" fmla="*/ 95164 h 1149770"/>
                <a:gd name="T42" fmla="*/ 530805 w 1553717"/>
                <a:gd name="T43" fmla="*/ 14741 h 1149770"/>
                <a:gd name="T44" fmla="*/ 533439 w 1553717"/>
                <a:gd name="T45" fmla="*/ 4001 h 1149770"/>
                <a:gd name="T46" fmla="*/ 535394 w 1553717"/>
                <a:gd name="T47" fmla="*/ 69490 h 1149770"/>
                <a:gd name="T48" fmla="*/ 538761 w 1553717"/>
                <a:gd name="T49" fmla="*/ 126742 h 1149770"/>
                <a:gd name="T50" fmla="*/ 543255 w 1553717"/>
                <a:gd name="T51" fmla="*/ 189988 h 1149770"/>
                <a:gd name="T52" fmla="*/ 551862 w 1553717"/>
                <a:gd name="T53" fmla="*/ 342294 h 1149770"/>
                <a:gd name="T54" fmla="*/ 557029 w 1553717"/>
                <a:gd name="T55" fmla="*/ 466599 h 1149770"/>
                <a:gd name="T56" fmla="*/ 562482 w 1553717"/>
                <a:gd name="T57" fmla="*/ 612821 h 1149770"/>
                <a:gd name="T58" fmla="*/ 567507 w 1553717"/>
                <a:gd name="T59" fmla="*/ 754456 h 1149770"/>
                <a:gd name="T60" fmla="*/ 571532 w 1553717"/>
                <a:gd name="T61" fmla="*/ 865819 h 1149770"/>
                <a:gd name="T62" fmla="*/ 575040 w 1553717"/>
                <a:gd name="T63" fmla="*/ 949253 h 1149770"/>
                <a:gd name="T64" fmla="*/ 577932 w 1553717"/>
                <a:gd name="T65" fmla="*/ 1014700 h 1149770"/>
                <a:gd name="T66" fmla="*/ 580435 w 1553717"/>
                <a:gd name="T67" fmla="*/ 1065822 h 1149770"/>
                <a:gd name="T68" fmla="*/ 584906 w 1553717"/>
                <a:gd name="T69" fmla="*/ 1146722 h 1149770"/>
                <a:gd name="T70" fmla="*/ 591998 w 1553717"/>
                <a:gd name="T71" fmla="*/ 1123436 h 1149770"/>
                <a:gd name="T72" fmla="*/ 600455 w 1553717"/>
                <a:gd name="T73" fmla="*/ 1056202 h 1149770"/>
                <a:gd name="T74" fmla="*/ 607473 w 1553717"/>
                <a:gd name="T75" fmla="*/ 992183 h 1149770"/>
                <a:gd name="T76" fmla="*/ 615384 w 1553717"/>
                <a:gd name="T77" fmla="*/ 923228 h 1149770"/>
                <a:gd name="T78" fmla="*/ 622062 w 1553717"/>
                <a:gd name="T79" fmla="*/ 870215 h 1149770"/>
                <a:gd name="T80" fmla="*/ 646175 w 1553717"/>
                <a:gd name="T81" fmla="*/ 850462 h 1149770"/>
                <a:gd name="T82" fmla="*/ 708660 w 1553717"/>
                <a:gd name="T83" fmla="*/ 850462 h 1149770"/>
                <a:gd name="T84" fmla="*/ 767522 w 1553717"/>
                <a:gd name="T85" fmla="*/ 856638 h 1149770"/>
                <a:gd name="T86" fmla="*/ 822984 w 1553717"/>
                <a:gd name="T87" fmla="*/ 845456 h 1149770"/>
                <a:gd name="T88" fmla="*/ 874573 w 1553717"/>
                <a:gd name="T89" fmla="*/ 803135 h 1149770"/>
                <a:gd name="T90" fmla="*/ 915161 w 1553717"/>
                <a:gd name="T91" fmla="*/ 763594 h 1149770"/>
                <a:gd name="T92" fmla="*/ 963102 w 1553717"/>
                <a:gd name="T93" fmla="*/ 718152 h 1149770"/>
                <a:gd name="T94" fmla="*/ 1019969 w 1553717"/>
                <a:gd name="T95" fmla="*/ 694784 h 1149770"/>
                <a:gd name="T96" fmla="*/ 1069479 w 1553717"/>
                <a:gd name="T97" fmla="*/ 716990 h 1149770"/>
                <a:gd name="T98" fmla="*/ 1118616 w 1553717"/>
                <a:gd name="T99" fmla="*/ 761308 h 1149770"/>
                <a:gd name="T100" fmla="*/ 1166974 w 1553717"/>
                <a:gd name="T101" fmla="*/ 806779 h 1149770"/>
                <a:gd name="T102" fmla="*/ 1222685 w 1553717"/>
                <a:gd name="T103" fmla="*/ 848415 h 1149770"/>
                <a:gd name="T104" fmla="*/ 1272709 w 1553717"/>
                <a:gd name="T105" fmla="*/ 859096 h 1149770"/>
                <a:gd name="T106" fmla="*/ 1334261 w 1553717"/>
                <a:gd name="T107" fmla="*/ 858844 h 1149770"/>
                <a:gd name="T108" fmla="*/ 1396944 w 1553717"/>
                <a:gd name="T109" fmla="*/ 859176 h 1149770"/>
                <a:gd name="T110" fmla="*/ 1466902 w 1553717"/>
                <a:gd name="T111" fmla="*/ 858931 h 1149770"/>
                <a:gd name="T112" fmla="*/ 1532880 w 1553717"/>
                <a:gd name="T113" fmla="*/ 860331 h 11497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53717" h="1149770">
                  <a:moveTo>
                    <a:pt x="0" y="858844"/>
                  </a:moveTo>
                  <a:lnTo>
                    <a:pt x="14654" y="858844"/>
                  </a:lnTo>
                  <a:lnTo>
                    <a:pt x="29162" y="858844"/>
                  </a:lnTo>
                  <a:lnTo>
                    <a:pt x="43302" y="858844"/>
                  </a:lnTo>
                  <a:lnTo>
                    <a:pt x="56852" y="858844"/>
                  </a:lnTo>
                  <a:lnTo>
                    <a:pt x="69592" y="858844"/>
                  </a:lnTo>
                  <a:lnTo>
                    <a:pt x="81298" y="858844"/>
                  </a:lnTo>
                  <a:lnTo>
                    <a:pt x="91750" y="858844"/>
                  </a:lnTo>
                  <a:lnTo>
                    <a:pt x="99060" y="858844"/>
                  </a:lnTo>
                  <a:lnTo>
                    <a:pt x="115988" y="860216"/>
                  </a:lnTo>
                  <a:lnTo>
                    <a:pt x="125239" y="861130"/>
                  </a:lnTo>
                  <a:lnTo>
                    <a:pt x="131826" y="858844"/>
                  </a:lnTo>
                  <a:lnTo>
                    <a:pt x="140127" y="851256"/>
                  </a:lnTo>
                  <a:lnTo>
                    <a:pt x="147946" y="840467"/>
                  </a:lnTo>
                  <a:lnTo>
                    <a:pt x="155720" y="829234"/>
                  </a:lnTo>
                  <a:lnTo>
                    <a:pt x="156972" y="827602"/>
                  </a:lnTo>
                  <a:lnTo>
                    <a:pt x="164406" y="817498"/>
                  </a:lnTo>
                  <a:lnTo>
                    <a:pt x="171875" y="806806"/>
                  </a:lnTo>
                  <a:lnTo>
                    <a:pt x="179759" y="796667"/>
                  </a:lnTo>
                  <a:lnTo>
                    <a:pt x="185165" y="791026"/>
                  </a:lnTo>
                  <a:lnTo>
                    <a:pt x="195058" y="782000"/>
                  </a:lnTo>
                  <a:lnTo>
                    <a:pt x="205885" y="773880"/>
                  </a:lnTo>
                  <a:lnTo>
                    <a:pt x="216843" y="769744"/>
                  </a:lnTo>
                  <a:lnTo>
                    <a:pt x="219456" y="769690"/>
                  </a:lnTo>
                  <a:lnTo>
                    <a:pt x="229491" y="774001"/>
                  </a:lnTo>
                  <a:lnTo>
                    <a:pt x="239295" y="782703"/>
                  </a:lnTo>
                  <a:lnTo>
                    <a:pt x="248635" y="793475"/>
                  </a:lnTo>
                  <a:lnTo>
                    <a:pt x="252222" y="797884"/>
                  </a:lnTo>
                  <a:lnTo>
                    <a:pt x="259525" y="807897"/>
                  </a:lnTo>
                  <a:lnTo>
                    <a:pt x="266421" y="819418"/>
                  </a:lnTo>
                  <a:lnTo>
                    <a:pt x="273281" y="830835"/>
                  </a:lnTo>
                  <a:lnTo>
                    <a:pt x="280476" y="840536"/>
                  </a:lnTo>
                  <a:lnTo>
                    <a:pt x="292180" y="851292"/>
                  </a:lnTo>
                  <a:lnTo>
                    <a:pt x="302601" y="857597"/>
                  </a:lnTo>
                  <a:lnTo>
                    <a:pt x="314706" y="861130"/>
                  </a:lnTo>
                  <a:lnTo>
                    <a:pt x="325899" y="862056"/>
                  </a:lnTo>
                  <a:lnTo>
                    <a:pt x="338328" y="861098"/>
                  </a:lnTo>
                  <a:lnTo>
                    <a:pt x="351477" y="859584"/>
                  </a:lnTo>
                  <a:lnTo>
                    <a:pt x="364236" y="858844"/>
                  </a:lnTo>
                  <a:lnTo>
                    <a:pt x="376988" y="859060"/>
                  </a:lnTo>
                  <a:lnTo>
                    <a:pt x="390360" y="859596"/>
                  </a:lnTo>
                  <a:lnTo>
                    <a:pt x="403502" y="860281"/>
                  </a:lnTo>
                  <a:lnTo>
                    <a:pt x="415566" y="860947"/>
                  </a:lnTo>
                  <a:lnTo>
                    <a:pt x="419099" y="861130"/>
                  </a:lnTo>
                  <a:lnTo>
                    <a:pt x="432162" y="860033"/>
                  </a:lnTo>
                  <a:lnTo>
                    <a:pt x="443457" y="858541"/>
                  </a:lnTo>
                  <a:lnTo>
                    <a:pt x="453386" y="861459"/>
                  </a:lnTo>
                  <a:lnTo>
                    <a:pt x="455675" y="863416"/>
                  </a:lnTo>
                  <a:lnTo>
                    <a:pt x="461450" y="871960"/>
                  </a:lnTo>
                  <a:lnTo>
                    <a:pt x="466085" y="884233"/>
                  </a:lnTo>
                  <a:lnTo>
                    <a:pt x="469958" y="898110"/>
                  </a:lnTo>
                  <a:lnTo>
                    <a:pt x="473446" y="911469"/>
                  </a:lnTo>
                  <a:lnTo>
                    <a:pt x="475487" y="918280"/>
                  </a:lnTo>
                  <a:lnTo>
                    <a:pt x="480246" y="931732"/>
                  </a:lnTo>
                  <a:lnTo>
                    <a:pt x="483979" y="943748"/>
                  </a:lnTo>
                  <a:lnTo>
                    <a:pt x="487299" y="954943"/>
                  </a:lnTo>
                  <a:lnTo>
                    <a:pt x="488441" y="958666"/>
                  </a:lnTo>
                  <a:lnTo>
                    <a:pt x="491785" y="969815"/>
                  </a:lnTo>
                  <a:lnTo>
                    <a:pt x="495061" y="982166"/>
                  </a:lnTo>
                  <a:lnTo>
                    <a:pt x="498203" y="990904"/>
                  </a:lnTo>
                  <a:lnTo>
                    <a:pt x="504451" y="978921"/>
                  </a:lnTo>
                  <a:lnTo>
                    <a:pt x="507140" y="958228"/>
                  </a:lnTo>
                  <a:lnTo>
                    <a:pt x="508346" y="943455"/>
                  </a:lnTo>
                  <a:lnTo>
                    <a:pt x="509461" y="925158"/>
                  </a:lnTo>
                  <a:lnTo>
                    <a:pt x="510484" y="902908"/>
                  </a:lnTo>
                  <a:lnTo>
                    <a:pt x="510871" y="892721"/>
                  </a:lnTo>
                  <a:lnTo>
                    <a:pt x="511476" y="874380"/>
                  </a:lnTo>
                  <a:lnTo>
                    <a:pt x="511753" y="864769"/>
                  </a:lnTo>
                  <a:lnTo>
                    <a:pt x="512016" y="854820"/>
                  </a:lnTo>
                  <a:lnTo>
                    <a:pt x="512268" y="844498"/>
                  </a:lnTo>
                  <a:lnTo>
                    <a:pt x="512510" y="833773"/>
                  </a:lnTo>
                  <a:lnTo>
                    <a:pt x="512746" y="822609"/>
                  </a:lnTo>
                  <a:lnTo>
                    <a:pt x="512978" y="810975"/>
                  </a:lnTo>
                  <a:lnTo>
                    <a:pt x="513206" y="798836"/>
                  </a:lnTo>
                  <a:lnTo>
                    <a:pt x="513435" y="786161"/>
                  </a:lnTo>
                  <a:lnTo>
                    <a:pt x="513667" y="772915"/>
                  </a:lnTo>
                  <a:lnTo>
                    <a:pt x="513903" y="759065"/>
                  </a:lnTo>
                  <a:lnTo>
                    <a:pt x="514145" y="744579"/>
                  </a:lnTo>
                  <a:lnTo>
                    <a:pt x="514397" y="729423"/>
                  </a:lnTo>
                  <a:lnTo>
                    <a:pt x="514660" y="713564"/>
                  </a:lnTo>
                  <a:lnTo>
                    <a:pt x="514937" y="696969"/>
                  </a:lnTo>
                  <a:lnTo>
                    <a:pt x="515230" y="679605"/>
                  </a:lnTo>
                  <a:lnTo>
                    <a:pt x="515542" y="661438"/>
                  </a:lnTo>
                  <a:lnTo>
                    <a:pt x="515873" y="642436"/>
                  </a:lnTo>
                  <a:lnTo>
                    <a:pt x="516347" y="621914"/>
                  </a:lnTo>
                  <a:lnTo>
                    <a:pt x="516852" y="599371"/>
                  </a:lnTo>
                  <a:lnTo>
                    <a:pt x="517384" y="575052"/>
                  </a:lnTo>
                  <a:lnTo>
                    <a:pt x="517940" y="549198"/>
                  </a:lnTo>
                  <a:lnTo>
                    <a:pt x="518517" y="522052"/>
                  </a:lnTo>
                  <a:lnTo>
                    <a:pt x="519110" y="493857"/>
                  </a:lnTo>
                  <a:lnTo>
                    <a:pt x="519718" y="464857"/>
                  </a:lnTo>
                  <a:lnTo>
                    <a:pt x="520336" y="435294"/>
                  </a:lnTo>
                  <a:lnTo>
                    <a:pt x="520960" y="405410"/>
                  </a:lnTo>
                  <a:lnTo>
                    <a:pt x="521588" y="375450"/>
                  </a:lnTo>
                  <a:lnTo>
                    <a:pt x="522217" y="345655"/>
                  </a:lnTo>
                  <a:lnTo>
                    <a:pt x="522841" y="316269"/>
                  </a:lnTo>
                  <a:lnTo>
                    <a:pt x="523459" y="287535"/>
                  </a:lnTo>
                  <a:lnTo>
                    <a:pt x="524067" y="259695"/>
                  </a:lnTo>
                  <a:lnTo>
                    <a:pt x="524660" y="232992"/>
                  </a:lnTo>
                  <a:lnTo>
                    <a:pt x="525237" y="207669"/>
                  </a:lnTo>
                  <a:lnTo>
                    <a:pt x="525793" y="183969"/>
                  </a:lnTo>
                  <a:lnTo>
                    <a:pt x="526325" y="162136"/>
                  </a:lnTo>
                  <a:lnTo>
                    <a:pt x="526830" y="142411"/>
                  </a:lnTo>
                  <a:lnTo>
                    <a:pt x="527304" y="125038"/>
                  </a:lnTo>
                  <a:lnTo>
                    <a:pt x="527977" y="95164"/>
                  </a:lnTo>
                  <a:lnTo>
                    <a:pt x="528608" y="70627"/>
                  </a:lnTo>
                  <a:lnTo>
                    <a:pt x="529202" y="50871"/>
                  </a:lnTo>
                  <a:lnTo>
                    <a:pt x="529763" y="35342"/>
                  </a:lnTo>
                  <a:lnTo>
                    <a:pt x="530296" y="23484"/>
                  </a:lnTo>
                  <a:lnTo>
                    <a:pt x="530805" y="14741"/>
                  </a:lnTo>
                  <a:lnTo>
                    <a:pt x="531297" y="8560"/>
                  </a:lnTo>
                  <a:lnTo>
                    <a:pt x="531774" y="4384"/>
                  </a:lnTo>
                  <a:lnTo>
                    <a:pt x="532637" y="70"/>
                  </a:lnTo>
                  <a:lnTo>
                    <a:pt x="533108" y="0"/>
                  </a:lnTo>
                  <a:lnTo>
                    <a:pt x="533439" y="4001"/>
                  </a:lnTo>
                  <a:lnTo>
                    <a:pt x="533699" y="11629"/>
                  </a:lnTo>
                  <a:lnTo>
                    <a:pt x="533955" y="22437"/>
                  </a:lnTo>
                  <a:lnTo>
                    <a:pt x="534278" y="35980"/>
                  </a:lnTo>
                  <a:lnTo>
                    <a:pt x="534734" y="51813"/>
                  </a:lnTo>
                  <a:lnTo>
                    <a:pt x="535394" y="69490"/>
                  </a:lnTo>
                  <a:lnTo>
                    <a:pt x="536325" y="88566"/>
                  </a:lnTo>
                  <a:lnTo>
                    <a:pt x="536968" y="99621"/>
                  </a:lnTo>
                  <a:lnTo>
                    <a:pt x="537528" y="108528"/>
                  </a:lnTo>
                  <a:lnTo>
                    <a:pt x="538127" y="117543"/>
                  </a:lnTo>
                  <a:lnTo>
                    <a:pt x="538761" y="126742"/>
                  </a:lnTo>
                  <a:lnTo>
                    <a:pt x="539431" y="136200"/>
                  </a:lnTo>
                  <a:lnTo>
                    <a:pt x="540135" y="145991"/>
                  </a:lnTo>
                  <a:lnTo>
                    <a:pt x="540870" y="156191"/>
                  </a:lnTo>
                  <a:lnTo>
                    <a:pt x="541637" y="166874"/>
                  </a:lnTo>
                  <a:lnTo>
                    <a:pt x="543255" y="189988"/>
                  </a:lnTo>
                  <a:lnTo>
                    <a:pt x="544977" y="215935"/>
                  </a:lnTo>
                  <a:lnTo>
                    <a:pt x="546792" y="245313"/>
                  </a:lnTo>
                  <a:lnTo>
                    <a:pt x="548687" y="278721"/>
                  </a:lnTo>
                  <a:lnTo>
                    <a:pt x="550650" y="316758"/>
                  </a:lnTo>
                  <a:lnTo>
                    <a:pt x="551862" y="342294"/>
                  </a:lnTo>
                  <a:lnTo>
                    <a:pt x="552838" y="364130"/>
                  </a:lnTo>
                  <a:lnTo>
                    <a:pt x="553849" y="387690"/>
                  </a:lnTo>
                  <a:lnTo>
                    <a:pt x="554888" y="412763"/>
                  </a:lnTo>
                  <a:lnTo>
                    <a:pt x="555950" y="439137"/>
                  </a:lnTo>
                  <a:lnTo>
                    <a:pt x="557029" y="466599"/>
                  </a:lnTo>
                  <a:lnTo>
                    <a:pt x="558120" y="494938"/>
                  </a:lnTo>
                  <a:lnTo>
                    <a:pt x="559216" y="523942"/>
                  </a:lnTo>
                  <a:lnTo>
                    <a:pt x="560312" y="553398"/>
                  </a:lnTo>
                  <a:lnTo>
                    <a:pt x="561403" y="583095"/>
                  </a:lnTo>
                  <a:lnTo>
                    <a:pt x="562482" y="612821"/>
                  </a:lnTo>
                  <a:lnTo>
                    <a:pt x="563544" y="642363"/>
                  </a:lnTo>
                  <a:lnTo>
                    <a:pt x="564583" y="671509"/>
                  </a:lnTo>
                  <a:lnTo>
                    <a:pt x="565594" y="700048"/>
                  </a:lnTo>
                  <a:lnTo>
                    <a:pt x="566570" y="727768"/>
                  </a:lnTo>
                  <a:lnTo>
                    <a:pt x="567507" y="754456"/>
                  </a:lnTo>
                  <a:lnTo>
                    <a:pt x="568397" y="779900"/>
                  </a:lnTo>
                  <a:lnTo>
                    <a:pt x="569236" y="803889"/>
                  </a:lnTo>
                  <a:lnTo>
                    <a:pt x="570018" y="826210"/>
                  </a:lnTo>
                  <a:lnTo>
                    <a:pt x="570737" y="846652"/>
                  </a:lnTo>
                  <a:lnTo>
                    <a:pt x="571532" y="865819"/>
                  </a:lnTo>
                  <a:lnTo>
                    <a:pt x="572294" y="884121"/>
                  </a:lnTo>
                  <a:lnTo>
                    <a:pt x="573023" y="901586"/>
                  </a:lnTo>
                  <a:lnTo>
                    <a:pt x="573723" y="918243"/>
                  </a:lnTo>
                  <a:lnTo>
                    <a:pt x="574394" y="934123"/>
                  </a:lnTo>
                  <a:lnTo>
                    <a:pt x="575040" y="949253"/>
                  </a:lnTo>
                  <a:lnTo>
                    <a:pt x="575660" y="963664"/>
                  </a:lnTo>
                  <a:lnTo>
                    <a:pt x="576258" y="977385"/>
                  </a:lnTo>
                  <a:lnTo>
                    <a:pt x="576835" y="990445"/>
                  </a:lnTo>
                  <a:lnTo>
                    <a:pt x="577392" y="1002874"/>
                  </a:lnTo>
                  <a:lnTo>
                    <a:pt x="577932" y="1014700"/>
                  </a:lnTo>
                  <a:lnTo>
                    <a:pt x="578457" y="1025953"/>
                  </a:lnTo>
                  <a:lnTo>
                    <a:pt x="578967" y="1036663"/>
                  </a:lnTo>
                  <a:lnTo>
                    <a:pt x="579466" y="1046858"/>
                  </a:lnTo>
                  <a:lnTo>
                    <a:pt x="579955" y="1056568"/>
                  </a:lnTo>
                  <a:lnTo>
                    <a:pt x="580435" y="1065822"/>
                  </a:lnTo>
                  <a:lnTo>
                    <a:pt x="581377" y="1083080"/>
                  </a:lnTo>
                  <a:lnTo>
                    <a:pt x="582167" y="1096588"/>
                  </a:lnTo>
                  <a:lnTo>
                    <a:pt x="583286" y="1121393"/>
                  </a:lnTo>
                  <a:lnTo>
                    <a:pt x="584119" y="1137684"/>
                  </a:lnTo>
                  <a:lnTo>
                    <a:pt x="584906" y="1146722"/>
                  </a:lnTo>
                  <a:lnTo>
                    <a:pt x="585885" y="1149770"/>
                  </a:lnTo>
                  <a:lnTo>
                    <a:pt x="587297" y="1148090"/>
                  </a:lnTo>
                  <a:lnTo>
                    <a:pt x="588843" y="1142876"/>
                  </a:lnTo>
                  <a:lnTo>
                    <a:pt x="590346" y="1134617"/>
                  </a:lnTo>
                  <a:lnTo>
                    <a:pt x="591998" y="1123436"/>
                  </a:lnTo>
                  <a:lnTo>
                    <a:pt x="593788" y="1109904"/>
                  </a:lnTo>
                  <a:lnTo>
                    <a:pt x="595703" y="1094590"/>
                  </a:lnTo>
                  <a:lnTo>
                    <a:pt x="597731" y="1078067"/>
                  </a:lnTo>
                  <a:lnTo>
                    <a:pt x="599860" y="1060904"/>
                  </a:lnTo>
                  <a:lnTo>
                    <a:pt x="600455" y="1056202"/>
                  </a:lnTo>
                  <a:lnTo>
                    <a:pt x="601624" y="1045484"/>
                  </a:lnTo>
                  <a:lnTo>
                    <a:pt x="602937" y="1033442"/>
                  </a:lnTo>
                  <a:lnTo>
                    <a:pt x="604367" y="1020356"/>
                  </a:lnTo>
                  <a:lnTo>
                    <a:pt x="605888" y="1006510"/>
                  </a:lnTo>
                  <a:lnTo>
                    <a:pt x="607473" y="992183"/>
                  </a:lnTo>
                  <a:lnTo>
                    <a:pt x="609092" y="977660"/>
                  </a:lnTo>
                  <a:lnTo>
                    <a:pt x="610721" y="963220"/>
                  </a:lnTo>
                  <a:lnTo>
                    <a:pt x="612330" y="949148"/>
                  </a:lnTo>
                  <a:lnTo>
                    <a:pt x="613894" y="935723"/>
                  </a:lnTo>
                  <a:lnTo>
                    <a:pt x="615384" y="923228"/>
                  </a:lnTo>
                  <a:lnTo>
                    <a:pt x="616773" y="911946"/>
                  </a:lnTo>
                  <a:lnTo>
                    <a:pt x="618035" y="902158"/>
                  </a:lnTo>
                  <a:lnTo>
                    <a:pt x="618743" y="896944"/>
                  </a:lnTo>
                  <a:lnTo>
                    <a:pt x="620896" y="878266"/>
                  </a:lnTo>
                  <a:lnTo>
                    <a:pt x="622062" y="870215"/>
                  </a:lnTo>
                  <a:lnTo>
                    <a:pt x="623613" y="866572"/>
                  </a:lnTo>
                  <a:lnTo>
                    <a:pt x="625601" y="863416"/>
                  </a:lnTo>
                  <a:lnTo>
                    <a:pt x="630173" y="855034"/>
                  </a:lnTo>
                  <a:lnTo>
                    <a:pt x="632460" y="852748"/>
                  </a:lnTo>
                  <a:lnTo>
                    <a:pt x="646175" y="850462"/>
                  </a:lnTo>
                  <a:lnTo>
                    <a:pt x="655368" y="849578"/>
                  </a:lnTo>
                  <a:lnTo>
                    <a:pt x="666290" y="849479"/>
                  </a:lnTo>
                  <a:lnTo>
                    <a:pt x="678979" y="849821"/>
                  </a:lnTo>
                  <a:lnTo>
                    <a:pt x="693473" y="850263"/>
                  </a:lnTo>
                  <a:lnTo>
                    <a:pt x="708660" y="850462"/>
                  </a:lnTo>
                  <a:lnTo>
                    <a:pt x="718869" y="850989"/>
                  </a:lnTo>
                  <a:lnTo>
                    <a:pt x="730067" y="852290"/>
                  </a:lnTo>
                  <a:lnTo>
                    <a:pt x="742046" y="853945"/>
                  </a:lnTo>
                  <a:lnTo>
                    <a:pt x="754600" y="855534"/>
                  </a:lnTo>
                  <a:lnTo>
                    <a:pt x="767522" y="856638"/>
                  </a:lnTo>
                  <a:lnTo>
                    <a:pt x="780608" y="856836"/>
                  </a:lnTo>
                  <a:lnTo>
                    <a:pt x="793650" y="855709"/>
                  </a:lnTo>
                  <a:lnTo>
                    <a:pt x="806441" y="852837"/>
                  </a:lnTo>
                  <a:lnTo>
                    <a:pt x="813054" y="850462"/>
                  </a:lnTo>
                  <a:lnTo>
                    <a:pt x="822984" y="845456"/>
                  </a:lnTo>
                  <a:lnTo>
                    <a:pt x="833204" y="838877"/>
                  </a:lnTo>
                  <a:lnTo>
                    <a:pt x="843593" y="831041"/>
                  </a:lnTo>
                  <a:lnTo>
                    <a:pt x="854032" y="822262"/>
                  </a:lnTo>
                  <a:lnTo>
                    <a:pt x="864398" y="812855"/>
                  </a:lnTo>
                  <a:lnTo>
                    <a:pt x="874573" y="803135"/>
                  </a:lnTo>
                  <a:lnTo>
                    <a:pt x="884434" y="793416"/>
                  </a:lnTo>
                  <a:lnTo>
                    <a:pt x="893863" y="784014"/>
                  </a:lnTo>
                  <a:lnTo>
                    <a:pt x="902738" y="775243"/>
                  </a:lnTo>
                  <a:lnTo>
                    <a:pt x="910939" y="767418"/>
                  </a:lnTo>
                  <a:lnTo>
                    <a:pt x="915161" y="763594"/>
                  </a:lnTo>
                  <a:lnTo>
                    <a:pt x="927349" y="752494"/>
                  </a:lnTo>
                  <a:lnTo>
                    <a:pt x="937836" y="742422"/>
                  </a:lnTo>
                  <a:lnTo>
                    <a:pt x="947024" y="733355"/>
                  </a:lnTo>
                  <a:lnTo>
                    <a:pt x="955312" y="725273"/>
                  </a:lnTo>
                  <a:lnTo>
                    <a:pt x="963102" y="718152"/>
                  </a:lnTo>
                  <a:lnTo>
                    <a:pt x="970025" y="712540"/>
                  </a:lnTo>
                  <a:lnTo>
                    <a:pt x="982887" y="704501"/>
                  </a:lnTo>
                  <a:lnTo>
                    <a:pt x="993896" y="699261"/>
                  </a:lnTo>
                  <a:lnTo>
                    <a:pt x="1004906" y="696326"/>
                  </a:lnTo>
                  <a:lnTo>
                    <a:pt x="1019969" y="694784"/>
                  </a:lnTo>
                  <a:lnTo>
                    <a:pt x="1031166" y="695451"/>
                  </a:lnTo>
                  <a:lnTo>
                    <a:pt x="1043650" y="699437"/>
                  </a:lnTo>
                  <a:lnTo>
                    <a:pt x="1052322" y="704158"/>
                  </a:lnTo>
                  <a:lnTo>
                    <a:pt x="1060605" y="709903"/>
                  </a:lnTo>
                  <a:lnTo>
                    <a:pt x="1069479" y="716990"/>
                  </a:lnTo>
                  <a:lnTo>
                    <a:pt x="1078858" y="725128"/>
                  </a:lnTo>
                  <a:lnTo>
                    <a:pt x="1088661" y="734022"/>
                  </a:lnTo>
                  <a:lnTo>
                    <a:pt x="1098801" y="743379"/>
                  </a:lnTo>
                  <a:lnTo>
                    <a:pt x="1109197" y="752906"/>
                  </a:lnTo>
                  <a:lnTo>
                    <a:pt x="1118616" y="761308"/>
                  </a:lnTo>
                  <a:lnTo>
                    <a:pt x="1127572" y="769568"/>
                  </a:lnTo>
                  <a:lnTo>
                    <a:pt x="1137088" y="778543"/>
                  </a:lnTo>
                  <a:lnTo>
                    <a:pt x="1146961" y="787936"/>
                  </a:lnTo>
                  <a:lnTo>
                    <a:pt x="1156990" y="797447"/>
                  </a:lnTo>
                  <a:lnTo>
                    <a:pt x="1166974" y="806779"/>
                  </a:lnTo>
                  <a:lnTo>
                    <a:pt x="1176712" y="815633"/>
                  </a:lnTo>
                  <a:lnTo>
                    <a:pt x="1186002" y="823711"/>
                  </a:lnTo>
                  <a:lnTo>
                    <a:pt x="1194643" y="830715"/>
                  </a:lnTo>
                  <a:lnTo>
                    <a:pt x="1211849" y="842486"/>
                  </a:lnTo>
                  <a:lnTo>
                    <a:pt x="1222685" y="848415"/>
                  </a:lnTo>
                  <a:lnTo>
                    <a:pt x="1232907" y="852346"/>
                  </a:lnTo>
                  <a:lnTo>
                    <a:pt x="1244288" y="855142"/>
                  </a:lnTo>
                  <a:lnTo>
                    <a:pt x="1251966" y="856558"/>
                  </a:lnTo>
                  <a:lnTo>
                    <a:pt x="1262333" y="858214"/>
                  </a:lnTo>
                  <a:lnTo>
                    <a:pt x="1272709" y="859096"/>
                  </a:lnTo>
                  <a:lnTo>
                    <a:pt x="1283642" y="859405"/>
                  </a:lnTo>
                  <a:lnTo>
                    <a:pt x="1295681" y="859338"/>
                  </a:lnTo>
                  <a:lnTo>
                    <a:pt x="1309374" y="859097"/>
                  </a:lnTo>
                  <a:lnTo>
                    <a:pt x="1325270" y="858881"/>
                  </a:lnTo>
                  <a:lnTo>
                    <a:pt x="1334261" y="858844"/>
                  </a:lnTo>
                  <a:lnTo>
                    <a:pt x="1344635" y="858995"/>
                  </a:lnTo>
                  <a:lnTo>
                    <a:pt x="1356354" y="859098"/>
                  </a:lnTo>
                  <a:lnTo>
                    <a:pt x="1369154" y="859158"/>
                  </a:lnTo>
                  <a:lnTo>
                    <a:pt x="1382772" y="859181"/>
                  </a:lnTo>
                  <a:lnTo>
                    <a:pt x="1396944" y="859176"/>
                  </a:lnTo>
                  <a:lnTo>
                    <a:pt x="1411408" y="859147"/>
                  </a:lnTo>
                  <a:lnTo>
                    <a:pt x="1425899" y="859102"/>
                  </a:lnTo>
                  <a:lnTo>
                    <a:pt x="1440154" y="859046"/>
                  </a:lnTo>
                  <a:lnTo>
                    <a:pt x="1453910" y="858987"/>
                  </a:lnTo>
                  <a:lnTo>
                    <a:pt x="1466902" y="858931"/>
                  </a:lnTo>
                  <a:lnTo>
                    <a:pt x="1478869" y="858884"/>
                  </a:lnTo>
                  <a:lnTo>
                    <a:pt x="1489546" y="858853"/>
                  </a:lnTo>
                  <a:lnTo>
                    <a:pt x="1497330" y="858844"/>
                  </a:lnTo>
                  <a:lnTo>
                    <a:pt x="1518232" y="859472"/>
                  </a:lnTo>
                  <a:lnTo>
                    <a:pt x="1532880" y="860331"/>
                  </a:lnTo>
                  <a:lnTo>
                    <a:pt x="1543085" y="861420"/>
                  </a:lnTo>
                  <a:lnTo>
                    <a:pt x="1550657" y="862740"/>
                  </a:lnTo>
                  <a:lnTo>
                    <a:pt x="1553717" y="863416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2" name="object 9"/>
            <p:cNvSpPr>
              <a:spLocks/>
            </p:cNvSpPr>
            <p:nvPr/>
          </p:nvSpPr>
          <p:spPr bwMode="auto">
            <a:xfrm>
              <a:off x="2708148" y="1823382"/>
              <a:ext cx="1554479" cy="1149865"/>
            </a:xfrm>
            <a:custGeom>
              <a:avLst/>
              <a:gdLst>
                <a:gd name="T0" fmla="*/ 57131 w 1554479"/>
                <a:gd name="T1" fmla="*/ 859619 h 1149865"/>
                <a:gd name="T2" fmla="*/ 116324 w 1554479"/>
                <a:gd name="T3" fmla="*/ 860992 h 1149865"/>
                <a:gd name="T4" fmla="*/ 155720 w 1554479"/>
                <a:gd name="T5" fmla="*/ 830089 h 1149865"/>
                <a:gd name="T6" fmla="*/ 185165 w 1554479"/>
                <a:gd name="T7" fmla="*/ 791801 h 1149865"/>
                <a:gd name="T8" fmla="*/ 229489 w 1554479"/>
                <a:gd name="T9" fmla="*/ 774269 h 1149865"/>
                <a:gd name="T10" fmla="*/ 266636 w 1554479"/>
                <a:gd name="T11" fmla="*/ 819619 h 1149865"/>
                <a:gd name="T12" fmla="*/ 314706 w 1554479"/>
                <a:gd name="T13" fmla="*/ 861143 h 1149865"/>
                <a:gd name="T14" fmla="*/ 376994 w 1554479"/>
                <a:gd name="T15" fmla="*/ 859826 h 1149865"/>
                <a:gd name="T16" fmla="*/ 432519 w 1554479"/>
                <a:gd name="T17" fmla="*/ 860166 h 1149865"/>
                <a:gd name="T18" fmla="*/ 466246 w 1554479"/>
                <a:gd name="T19" fmla="*/ 884424 h 1149865"/>
                <a:gd name="T20" fmla="*/ 484315 w 1554479"/>
                <a:gd name="T21" fmla="*/ 944207 h 1149865"/>
                <a:gd name="T22" fmla="*/ 498330 w 1554479"/>
                <a:gd name="T23" fmla="*/ 990839 h 1149865"/>
                <a:gd name="T24" fmla="*/ 509461 w 1554479"/>
                <a:gd name="T25" fmla="*/ 925215 h 1149865"/>
                <a:gd name="T26" fmla="*/ 511759 w 1554479"/>
                <a:gd name="T27" fmla="*/ 864789 h 1149865"/>
                <a:gd name="T28" fmla="*/ 513047 w 1554479"/>
                <a:gd name="T29" fmla="*/ 811058 h 1149865"/>
                <a:gd name="T30" fmla="*/ 514407 w 1554479"/>
                <a:gd name="T31" fmla="*/ 744854 h 1149865"/>
                <a:gd name="T32" fmla="*/ 516195 w 1554479"/>
                <a:gd name="T33" fmla="*/ 662105 h 1149865"/>
                <a:gd name="T34" fmla="*/ 518330 w 1554479"/>
                <a:gd name="T35" fmla="*/ 549894 h 1149865"/>
                <a:gd name="T36" fmla="*/ 521087 w 1554479"/>
                <a:gd name="T37" fmla="*/ 405862 h 1149865"/>
                <a:gd name="T38" fmla="*/ 524087 w 1554479"/>
                <a:gd name="T39" fmla="*/ 259873 h 1149865"/>
                <a:gd name="T40" fmla="*/ 527303 w 1554479"/>
                <a:gd name="T41" fmla="*/ 125051 h 1149865"/>
                <a:gd name="T42" fmla="*/ 533106 w 1554479"/>
                <a:gd name="T43" fmla="*/ 0 h 1149865"/>
                <a:gd name="T44" fmla="*/ 534711 w 1554479"/>
                <a:gd name="T45" fmla="*/ 51390 h 1149865"/>
                <a:gd name="T46" fmla="*/ 538133 w 1554479"/>
                <a:gd name="T47" fmla="*/ 118090 h 1149865"/>
                <a:gd name="T48" fmla="*/ 541657 w 1554479"/>
                <a:gd name="T49" fmla="*/ 167310 h 1149865"/>
                <a:gd name="T50" fmla="*/ 549716 w 1554479"/>
                <a:gd name="T51" fmla="*/ 298201 h 1149865"/>
                <a:gd name="T52" fmla="*/ 554894 w 1554479"/>
                <a:gd name="T53" fmla="*/ 412850 h 1149865"/>
                <a:gd name="T54" fmla="*/ 560382 w 1554479"/>
                <a:gd name="T55" fmla="*/ 553666 h 1149865"/>
                <a:gd name="T56" fmla="*/ 565855 w 1554479"/>
                <a:gd name="T57" fmla="*/ 700398 h 1149865"/>
                <a:gd name="T58" fmla="*/ 570672 w 1554479"/>
                <a:gd name="T59" fmla="*/ 826327 h 1149865"/>
                <a:gd name="T60" fmla="*/ 574109 w 1554479"/>
                <a:gd name="T61" fmla="*/ 918265 h 1149865"/>
                <a:gd name="T62" fmla="*/ 576957 w 1554479"/>
                <a:gd name="T63" fmla="*/ 990474 h 1149865"/>
                <a:gd name="T64" fmla="*/ 579486 w 1554479"/>
                <a:gd name="T65" fmla="*/ 1046890 h 1149865"/>
                <a:gd name="T66" fmla="*/ 581843 w 1554479"/>
                <a:gd name="T67" fmla="*/ 1091176 h 1149865"/>
                <a:gd name="T68" fmla="*/ 585962 w 1554479"/>
                <a:gd name="T69" fmla="*/ 1149865 h 1149865"/>
                <a:gd name="T70" fmla="*/ 593849 w 1554479"/>
                <a:gd name="T71" fmla="*/ 1109881 h 1149865"/>
                <a:gd name="T72" fmla="*/ 601790 w 1554479"/>
                <a:gd name="T73" fmla="*/ 1046247 h 1149865"/>
                <a:gd name="T74" fmla="*/ 609662 w 1554479"/>
                <a:gd name="T75" fmla="*/ 978164 h 1149865"/>
                <a:gd name="T76" fmla="*/ 617029 w 1554479"/>
                <a:gd name="T77" fmla="*/ 912498 h 1149865"/>
                <a:gd name="T78" fmla="*/ 624063 w 1554479"/>
                <a:gd name="T79" fmla="*/ 867401 h 1149865"/>
                <a:gd name="T80" fmla="*/ 655383 w 1554479"/>
                <a:gd name="T81" fmla="*/ 849886 h 1149865"/>
                <a:gd name="T82" fmla="*/ 718897 w 1554479"/>
                <a:gd name="T83" fmla="*/ 851002 h 1149865"/>
                <a:gd name="T84" fmla="*/ 780943 w 1554479"/>
                <a:gd name="T85" fmla="*/ 856849 h 1149865"/>
                <a:gd name="T86" fmla="*/ 833204 w 1554479"/>
                <a:gd name="T87" fmla="*/ 839175 h 1149865"/>
                <a:gd name="T88" fmla="*/ 884434 w 1554479"/>
                <a:gd name="T89" fmla="*/ 793601 h 1149865"/>
                <a:gd name="T90" fmla="*/ 927696 w 1554479"/>
                <a:gd name="T91" fmla="*/ 752437 h 1149865"/>
                <a:gd name="T92" fmla="*/ 970026 w 1554479"/>
                <a:gd name="T93" fmla="*/ 713315 h 1149865"/>
                <a:gd name="T94" fmla="*/ 1031402 w 1554479"/>
                <a:gd name="T95" fmla="*/ 695823 h 1149865"/>
                <a:gd name="T96" fmla="*/ 1079013 w 1554479"/>
                <a:gd name="T97" fmla="*/ 725057 h 1149865"/>
                <a:gd name="T98" fmla="*/ 1127568 w 1554479"/>
                <a:gd name="T99" fmla="*/ 770100 h 1149865"/>
                <a:gd name="T100" fmla="*/ 1176949 w 1554479"/>
                <a:gd name="T101" fmla="*/ 815637 h 1149865"/>
                <a:gd name="T102" fmla="*/ 1233152 w 1554479"/>
                <a:gd name="T103" fmla="*/ 852645 h 1149865"/>
                <a:gd name="T104" fmla="*/ 1283642 w 1554479"/>
                <a:gd name="T105" fmla="*/ 859612 h 1149865"/>
                <a:gd name="T106" fmla="*/ 1344635 w 1554479"/>
                <a:gd name="T107" fmla="*/ 859607 h 1149865"/>
                <a:gd name="T108" fmla="*/ 1411408 w 1554479"/>
                <a:gd name="T109" fmla="*/ 859353 h 1149865"/>
                <a:gd name="T110" fmla="*/ 1478869 w 1554479"/>
                <a:gd name="T111" fmla="*/ 859379 h 1149865"/>
                <a:gd name="T112" fmla="*/ 1543330 w 1554479"/>
                <a:gd name="T113" fmla="*/ 861418 h 11498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54479" h="1149865">
                  <a:moveTo>
                    <a:pt x="0" y="859619"/>
                  </a:moveTo>
                  <a:lnTo>
                    <a:pt x="14877" y="859619"/>
                  </a:lnTo>
                  <a:lnTo>
                    <a:pt x="29486" y="859619"/>
                  </a:lnTo>
                  <a:lnTo>
                    <a:pt x="43635" y="859619"/>
                  </a:lnTo>
                  <a:lnTo>
                    <a:pt x="57131" y="859619"/>
                  </a:lnTo>
                  <a:lnTo>
                    <a:pt x="69780" y="859619"/>
                  </a:lnTo>
                  <a:lnTo>
                    <a:pt x="81392" y="859619"/>
                  </a:lnTo>
                  <a:lnTo>
                    <a:pt x="91772" y="859619"/>
                  </a:lnTo>
                  <a:lnTo>
                    <a:pt x="99059" y="859619"/>
                  </a:lnTo>
                  <a:lnTo>
                    <a:pt x="116324" y="860992"/>
                  </a:lnTo>
                  <a:lnTo>
                    <a:pt x="125355" y="861905"/>
                  </a:lnTo>
                  <a:lnTo>
                    <a:pt x="131825" y="859619"/>
                  </a:lnTo>
                  <a:lnTo>
                    <a:pt x="140278" y="852109"/>
                  </a:lnTo>
                  <a:lnTo>
                    <a:pt x="147930" y="841326"/>
                  </a:lnTo>
                  <a:lnTo>
                    <a:pt x="155720" y="830089"/>
                  </a:lnTo>
                  <a:lnTo>
                    <a:pt x="157733" y="827615"/>
                  </a:lnTo>
                  <a:lnTo>
                    <a:pt x="164994" y="817277"/>
                  </a:lnTo>
                  <a:lnTo>
                    <a:pt x="172616" y="806454"/>
                  </a:lnTo>
                  <a:lnTo>
                    <a:pt x="180601" y="796470"/>
                  </a:lnTo>
                  <a:lnTo>
                    <a:pt x="185165" y="791801"/>
                  </a:lnTo>
                  <a:lnTo>
                    <a:pt x="194843" y="782480"/>
                  </a:lnTo>
                  <a:lnTo>
                    <a:pt x="205432" y="774385"/>
                  </a:lnTo>
                  <a:lnTo>
                    <a:pt x="216178" y="770406"/>
                  </a:lnTo>
                  <a:lnTo>
                    <a:pt x="219456" y="770465"/>
                  </a:lnTo>
                  <a:lnTo>
                    <a:pt x="229489" y="774269"/>
                  </a:lnTo>
                  <a:lnTo>
                    <a:pt x="239407" y="782726"/>
                  </a:lnTo>
                  <a:lnTo>
                    <a:pt x="249095" y="793418"/>
                  </a:lnTo>
                  <a:lnTo>
                    <a:pt x="252983" y="797897"/>
                  </a:lnTo>
                  <a:lnTo>
                    <a:pt x="259915" y="807999"/>
                  </a:lnTo>
                  <a:lnTo>
                    <a:pt x="266636" y="819619"/>
                  </a:lnTo>
                  <a:lnTo>
                    <a:pt x="273464" y="831107"/>
                  </a:lnTo>
                  <a:lnTo>
                    <a:pt x="280716" y="840813"/>
                  </a:lnTo>
                  <a:lnTo>
                    <a:pt x="292180" y="851306"/>
                  </a:lnTo>
                  <a:lnTo>
                    <a:pt x="302601" y="857610"/>
                  </a:lnTo>
                  <a:lnTo>
                    <a:pt x="314706" y="861143"/>
                  </a:lnTo>
                  <a:lnTo>
                    <a:pt x="325928" y="862191"/>
                  </a:lnTo>
                  <a:lnTo>
                    <a:pt x="338391" y="861493"/>
                  </a:lnTo>
                  <a:lnTo>
                    <a:pt x="351574" y="860240"/>
                  </a:lnTo>
                  <a:lnTo>
                    <a:pt x="364235" y="859619"/>
                  </a:lnTo>
                  <a:lnTo>
                    <a:pt x="376994" y="859826"/>
                  </a:lnTo>
                  <a:lnTo>
                    <a:pt x="390372" y="860296"/>
                  </a:lnTo>
                  <a:lnTo>
                    <a:pt x="403520" y="860803"/>
                  </a:lnTo>
                  <a:lnTo>
                    <a:pt x="415587" y="861119"/>
                  </a:lnTo>
                  <a:lnTo>
                    <a:pt x="419100" y="861143"/>
                  </a:lnTo>
                  <a:lnTo>
                    <a:pt x="432519" y="860166"/>
                  </a:lnTo>
                  <a:lnTo>
                    <a:pt x="444146" y="858889"/>
                  </a:lnTo>
                  <a:lnTo>
                    <a:pt x="453979" y="861946"/>
                  </a:lnTo>
                  <a:lnTo>
                    <a:pt x="455675" y="863429"/>
                  </a:lnTo>
                  <a:lnTo>
                    <a:pt x="461455" y="872189"/>
                  </a:lnTo>
                  <a:lnTo>
                    <a:pt x="466246" y="884424"/>
                  </a:lnTo>
                  <a:lnTo>
                    <a:pt x="470318" y="898160"/>
                  </a:lnTo>
                  <a:lnTo>
                    <a:pt x="473940" y="911420"/>
                  </a:lnTo>
                  <a:lnTo>
                    <a:pt x="476250" y="919055"/>
                  </a:lnTo>
                  <a:lnTo>
                    <a:pt x="480596" y="932221"/>
                  </a:lnTo>
                  <a:lnTo>
                    <a:pt x="484315" y="944207"/>
                  </a:lnTo>
                  <a:lnTo>
                    <a:pt x="488055" y="955530"/>
                  </a:lnTo>
                  <a:lnTo>
                    <a:pt x="489203" y="958679"/>
                  </a:lnTo>
                  <a:lnTo>
                    <a:pt x="492139" y="969622"/>
                  </a:lnTo>
                  <a:lnTo>
                    <a:pt x="495285" y="981894"/>
                  </a:lnTo>
                  <a:lnTo>
                    <a:pt x="498330" y="990839"/>
                  </a:lnTo>
                  <a:lnTo>
                    <a:pt x="504451" y="979267"/>
                  </a:lnTo>
                  <a:lnTo>
                    <a:pt x="505841" y="970242"/>
                  </a:lnTo>
                  <a:lnTo>
                    <a:pt x="507140" y="958485"/>
                  </a:lnTo>
                  <a:lnTo>
                    <a:pt x="508346" y="943606"/>
                  </a:lnTo>
                  <a:lnTo>
                    <a:pt x="509461" y="925215"/>
                  </a:lnTo>
                  <a:lnTo>
                    <a:pt x="510484" y="902921"/>
                  </a:lnTo>
                  <a:lnTo>
                    <a:pt x="510871" y="892734"/>
                  </a:lnTo>
                  <a:lnTo>
                    <a:pt x="511183" y="883701"/>
                  </a:lnTo>
                  <a:lnTo>
                    <a:pt x="511478" y="874396"/>
                  </a:lnTo>
                  <a:lnTo>
                    <a:pt x="511759" y="864789"/>
                  </a:lnTo>
                  <a:lnTo>
                    <a:pt x="512028" y="854845"/>
                  </a:lnTo>
                  <a:lnTo>
                    <a:pt x="512288" y="844532"/>
                  </a:lnTo>
                  <a:lnTo>
                    <a:pt x="512543" y="833819"/>
                  </a:lnTo>
                  <a:lnTo>
                    <a:pt x="512795" y="822671"/>
                  </a:lnTo>
                  <a:lnTo>
                    <a:pt x="513047" y="811058"/>
                  </a:lnTo>
                  <a:lnTo>
                    <a:pt x="513302" y="798945"/>
                  </a:lnTo>
                  <a:lnTo>
                    <a:pt x="513562" y="786301"/>
                  </a:lnTo>
                  <a:lnTo>
                    <a:pt x="513831" y="773093"/>
                  </a:lnTo>
                  <a:lnTo>
                    <a:pt x="514112" y="759288"/>
                  </a:lnTo>
                  <a:lnTo>
                    <a:pt x="514407" y="744854"/>
                  </a:lnTo>
                  <a:lnTo>
                    <a:pt x="514719" y="729758"/>
                  </a:lnTo>
                  <a:lnTo>
                    <a:pt x="515051" y="713968"/>
                  </a:lnTo>
                  <a:lnTo>
                    <a:pt x="515405" y="697450"/>
                  </a:lnTo>
                  <a:lnTo>
                    <a:pt x="515786" y="680174"/>
                  </a:lnTo>
                  <a:lnTo>
                    <a:pt x="516195" y="662105"/>
                  </a:lnTo>
                  <a:lnTo>
                    <a:pt x="516635" y="643211"/>
                  </a:lnTo>
                  <a:lnTo>
                    <a:pt x="517001" y="622684"/>
                  </a:lnTo>
                  <a:lnTo>
                    <a:pt x="517407" y="600126"/>
                  </a:lnTo>
                  <a:lnTo>
                    <a:pt x="517852" y="575781"/>
                  </a:lnTo>
                  <a:lnTo>
                    <a:pt x="518330" y="549894"/>
                  </a:lnTo>
                  <a:lnTo>
                    <a:pt x="518838" y="522708"/>
                  </a:lnTo>
                  <a:lnTo>
                    <a:pt x="519372" y="494468"/>
                  </a:lnTo>
                  <a:lnTo>
                    <a:pt x="519927" y="465418"/>
                  </a:lnTo>
                  <a:lnTo>
                    <a:pt x="520500" y="435801"/>
                  </a:lnTo>
                  <a:lnTo>
                    <a:pt x="521087" y="405862"/>
                  </a:lnTo>
                  <a:lnTo>
                    <a:pt x="521684" y="375845"/>
                  </a:lnTo>
                  <a:lnTo>
                    <a:pt x="522286" y="345993"/>
                  </a:lnTo>
                  <a:lnTo>
                    <a:pt x="522890" y="316551"/>
                  </a:lnTo>
                  <a:lnTo>
                    <a:pt x="523492" y="287763"/>
                  </a:lnTo>
                  <a:lnTo>
                    <a:pt x="524087" y="259873"/>
                  </a:lnTo>
                  <a:lnTo>
                    <a:pt x="524672" y="233124"/>
                  </a:lnTo>
                  <a:lnTo>
                    <a:pt x="525243" y="207762"/>
                  </a:lnTo>
                  <a:lnTo>
                    <a:pt x="525796" y="184029"/>
                  </a:lnTo>
                  <a:lnTo>
                    <a:pt x="526326" y="162171"/>
                  </a:lnTo>
                  <a:lnTo>
                    <a:pt x="527303" y="125051"/>
                  </a:lnTo>
                  <a:lnTo>
                    <a:pt x="528164" y="95386"/>
                  </a:lnTo>
                  <a:lnTo>
                    <a:pt x="528903" y="71011"/>
                  </a:lnTo>
                  <a:lnTo>
                    <a:pt x="530090" y="35907"/>
                  </a:lnTo>
                  <a:lnTo>
                    <a:pt x="531432" y="9043"/>
                  </a:lnTo>
                  <a:lnTo>
                    <a:pt x="533106" y="0"/>
                  </a:lnTo>
                  <a:lnTo>
                    <a:pt x="533435" y="3940"/>
                  </a:lnTo>
                  <a:lnTo>
                    <a:pt x="533693" y="11476"/>
                  </a:lnTo>
                  <a:lnTo>
                    <a:pt x="533947" y="22182"/>
                  </a:lnTo>
                  <a:lnTo>
                    <a:pt x="534264" y="35629"/>
                  </a:lnTo>
                  <a:lnTo>
                    <a:pt x="534711" y="51390"/>
                  </a:lnTo>
                  <a:lnTo>
                    <a:pt x="535354" y="69038"/>
                  </a:lnTo>
                  <a:lnTo>
                    <a:pt x="536261" y="88145"/>
                  </a:lnTo>
                  <a:lnTo>
                    <a:pt x="536970" y="100307"/>
                  </a:lnTo>
                  <a:lnTo>
                    <a:pt x="537532" y="109137"/>
                  </a:lnTo>
                  <a:lnTo>
                    <a:pt x="538133" y="118090"/>
                  </a:lnTo>
                  <a:lnTo>
                    <a:pt x="538770" y="127241"/>
                  </a:lnTo>
                  <a:lnTo>
                    <a:pt x="539443" y="136663"/>
                  </a:lnTo>
                  <a:lnTo>
                    <a:pt x="540149" y="146432"/>
                  </a:lnTo>
                  <a:lnTo>
                    <a:pt x="540888" y="156622"/>
                  </a:lnTo>
                  <a:lnTo>
                    <a:pt x="541657" y="167310"/>
                  </a:lnTo>
                  <a:lnTo>
                    <a:pt x="543282" y="190474"/>
                  </a:lnTo>
                  <a:lnTo>
                    <a:pt x="545012" y="216523"/>
                  </a:lnTo>
                  <a:lnTo>
                    <a:pt x="546834" y="246057"/>
                  </a:lnTo>
                  <a:lnTo>
                    <a:pt x="548738" y="279674"/>
                  </a:lnTo>
                  <a:lnTo>
                    <a:pt x="549716" y="298201"/>
                  </a:lnTo>
                  <a:lnTo>
                    <a:pt x="550709" y="317974"/>
                  </a:lnTo>
                  <a:lnTo>
                    <a:pt x="551862" y="342313"/>
                  </a:lnTo>
                  <a:lnTo>
                    <a:pt x="552839" y="364164"/>
                  </a:lnTo>
                  <a:lnTo>
                    <a:pt x="553851" y="387747"/>
                  </a:lnTo>
                  <a:lnTo>
                    <a:pt x="554894" y="412850"/>
                  </a:lnTo>
                  <a:lnTo>
                    <a:pt x="555962" y="439257"/>
                  </a:lnTo>
                  <a:lnTo>
                    <a:pt x="557050" y="466756"/>
                  </a:lnTo>
                  <a:lnTo>
                    <a:pt x="558152" y="495134"/>
                  </a:lnTo>
                  <a:lnTo>
                    <a:pt x="559265" y="524175"/>
                  </a:lnTo>
                  <a:lnTo>
                    <a:pt x="560382" y="553666"/>
                  </a:lnTo>
                  <a:lnTo>
                    <a:pt x="561498" y="583394"/>
                  </a:lnTo>
                  <a:lnTo>
                    <a:pt x="562609" y="613145"/>
                  </a:lnTo>
                  <a:lnTo>
                    <a:pt x="563709" y="642705"/>
                  </a:lnTo>
                  <a:lnTo>
                    <a:pt x="564793" y="671861"/>
                  </a:lnTo>
                  <a:lnTo>
                    <a:pt x="565855" y="700398"/>
                  </a:lnTo>
                  <a:lnTo>
                    <a:pt x="566892" y="728103"/>
                  </a:lnTo>
                  <a:lnTo>
                    <a:pt x="567897" y="754762"/>
                  </a:lnTo>
                  <a:lnTo>
                    <a:pt x="568865" y="780162"/>
                  </a:lnTo>
                  <a:lnTo>
                    <a:pt x="569792" y="804088"/>
                  </a:lnTo>
                  <a:lnTo>
                    <a:pt x="570672" y="826327"/>
                  </a:lnTo>
                  <a:lnTo>
                    <a:pt x="571500" y="846665"/>
                  </a:lnTo>
                  <a:lnTo>
                    <a:pt x="572184" y="865835"/>
                  </a:lnTo>
                  <a:lnTo>
                    <a:pt x="572847" y="884139"/>
                  </a:lnTo>
                  <a:lnTo>
                    <a:pt x="573488" y="901606"/>
                  </a:lnTo>
                  <a:lnTo>
                    <a:pt x="574109" y="918265"/>
                  </a:lnTo>
                  <a:lnTo>
                    <a:pt x="574711" y="934147"/>
                  </a:lnTo>
                  <a:lnTo>
                    <a:pt x="575296" y="949279"/>
                  </a:lnTo>
                  <a:lnTo>
                    <a:pt x="575865" y="963691"/>
                  </a:lnTo>
                  <a:lnTo>
                    <a:pt x="576418" y="977413"/>
                  </a:lnTo>
                  <a:lnTo>
                    <a:pt x="576957" y="990474"/>
                  </a:lnTo>
                  <a:lnTo>
                    <a:pt x="577484" y="1002904"/>
                  </a:lnTo>
                  <a:lnTo>
                    <a:pt x="577999" y="1014730"/>
                  </a:lnTo>
                  <a:lnTo>
                    <a:pt x="578503" y="1025984"/>
                  </a:lnTo>
                  <a:lnTo>
                    <a:pt x="578998" y="1036694"/>
                  </a:lnTo>
                  <a:lnTo>
                    <a:pt x="579486" y="1046890"/>
                  </a:lnTo>
                  <a:lnTo>
                    <a:pt x="579966" y="1056600"/>
                  </a:lnTo>
                  <a:lnTo>
                    <a:pt x="580441" y="1065855"/>
                  </a:lnTo>
                  <a:lnTo>
                    <a:pt x="580911" y="1074683"/>
                  </a:lnTo>
                  <a:lnTo>
                    <a:pt x="581378" y="1083114"/>
                  </a:lnTo>
                  <a:lnTo>
                    <a:pt x="581843" y="1091176"/>
                  </a:lnTo>
                  <a:lnTo>
                    <a:pt x="582167" y="1096601"/>
                  </a:lnTo>
                  <a:lnTo>
                    <a:pt x="583572" y="1121651"/>
                  </a:lnTo>
                  <a:lnTo>
                    <a:pt x="584447" y="1137974"/>
                  </a:lnTo>
                  <a:lnTo>
                    <a:pt x="585131" y="1146927"/>
                  </a:lnTo>
                  <a:lnTo>
                    <a:pt x="585962" y="1149865"/>
                  </a:lnTo>
                  <a:lnTo>
                    <a:pt x="587279" y="1148145"/>
                  </a:lnTo>
                  <a:lnTo>
                    <a:pt x="588855" y="1142875"/>
                  </a:lnTo>
                  <a:lnTo>
                    <a:pt x="590372" y="1134612"/>
                  </a:lnTo>
                  <a:lnTo>
                    <a:pt x="592041" y="1123427"/>
                  </a:lnTo>
                  <a:lnTo>
                    <a:pt x="593849" y="1109881"/>
                  </a:lnTo>
                  <a:lnTo>
                    <a:pt x="595784" y="1094534"/>
                  </a:lnTo>
                  <a:lnTo>
                    <a:pt x="597834" y="1077947"/>
                  </a:lnTo>
                  <a:lnTo>
                    <a:pt x="599986" y="1060681"/>
                  </a:lnTo>
                  <a:lnTo>
                    <a:pt x="600455" y="1056977"/>
                  </a:lnTo>
                  <a:lnTo>
                    <a:pt x="601790" y="1046247"/>
                  </a:lnTo>
                  <a:lnTo>
                    <a:pt x="603242" y="1034169"/>
                  </a:lnTo>
                  <a:lnTo>
                    <a:pt x="604782" y="1021033"/>
                  </a:lnTo>
                  <a:lnTo>
                    <a:pt x="606383" y="1007128"/>
                  </a:lnTo>
                  <a:lnTo>
                    <a:pt x="608019" y="992742"/>
                  </a:lnTo>
                  <a:lnTo>
                    <a:pt x="609662" y="978164"/>
                  </a:lnTo>
                  <a:lnTo>
                    <a:pt x="611285" y="963683"/>
                  </a:lnTo>
                  <a:lnTo>
                    <a:pt x="612861" y="949587"/>
                  </a:lnTo>
                  <a:lnTo>
                    <a:pt x="614362" y="936165"/>
                  </a:lnTo>
                  <a:lnTo>
                    <a:pt x="615760" y="923706"/>
                  </a:lnTo>
                  <a:lnTo>
                    <a:pt x="617029" y="912498"/>
                  </a:lnTo>
                  <a:lnTo>
                    <a:pt x="618142" y="902831"/>
                  </a:lnTo>
                  <a:lnTo>
                    <a:pt x="618743" y="897719"/>
                  </a:lnTo>
                  <a:lnTo>
                    <a:pt x="621276" y="879317"/>
                  </a:lnTo>
                  <a:lnTo>
                    <a:pt x="622629" y="871101"/>
                  </a:lnTo>
                  <a:lnTo>
                    <a:pt x="624063" y="867401"/>
                  </a:lnTo>
                  <a:lnTo>
                    <a:pt x="626363" y="863429"/>
                  </a:lnTo>
                  <a:lnTo>
                    <a:pt x="630936" y="855809"/>
                  </a:lnTo>
                  <a:lnTo>
                    <a:pt x="632460" y="852761"/>
                  </a:lnTo>
                  <a:lnTo>
                    <a:pt x="646176" y="850475"/>
                  </a:lnTo>
                  <a:lnTo>
                    <a:pt x="655383" y="849886"/>
                  </a:lnTo>
                  <a:lnTo>
                    <a:pt x="666325" y="849820"/>
                  </a:lnTo>
                  <a:lnTo>
                    <a:pt x="679039" y="850050"/>
                  </a:lnTo>
                  <a:lnTo>
                    <a:pt x="693564" y="850344"/>
                  </a:lnTo>
                  <a:lnTo>
                    <a:pt x="708660" y="850475"/>
                  </a:lnTo>
                  <a:lnTo>
                    <a:pt x="718897" y="851002"/>
                  </a:lnTo>
                  <a:lnTo>
                    <a:pt x="730163" y="852303"/>
                  </a:lnTo>
                  <a:lnTo>
                    <a:pt x="742229" y="853958"/>
                  </a:lnTo>
                  <a:lnTo>
                    <a:pt x="754867" y="855547"/>
                  </a:lnTo>
                  <a:lnTo>
                    <a:pt x="767847" y="856651"/>
                  </a:lnTo>
                  <a:lnTo>
                    <a:pt x="780943" y="856849"/>
                  </a:lnTo>
                  <a:lnTo>
                    <a:pt x="793926" y="855722"/>
                  </a:lnTo>
                  <a:lnTo>
                    <a:pt x="806566" y="852850"/>
                  </a:lnTo>
                  <a:lnTo>
                    <a:pt x="813053" y="850475"/>
                  </a:lnTo>
                  <a:lnTo>
                    <a:pt x="822984" y="845647"/>
                  </a:lnTo>
                  <a:lnTo>
                    <a:pt x="833204" y="839175"/>
                  </a:lnTo>
                  <a:lnTo>
                    <a:pt x="843593" y="831388"/>
                  </a:lnTo>
                  <a:lnTo>
                    <a:pt x="854032" y="822610"/>
                  </a:lnTo>
                  <a:lnTo>
                    <a:pt x="864398" y="813168"/>
                  </a:lnTo>
                  <a:lnTo>
                    <a:pt x="874573" y="803390"/>
                  </a:lnTo>
                  <a:lnTo>
                    <a:pt x="884434" y="793601"/>
                  </a:lnTo>
                  <a:lnTo>
                    <a:pt x="893863" y="784129"/>
                  </a:lnTo>
                  <a:lnTo>
                    <a:pt x="902738" y="775299"/>
                  </a:lnTo>
                  <a:lnTo>
                    <a:pt x="910939" y="767438"/>
                  </a:lnTo>
                  <a:lnTo>
                    <a:pt x="915162" y="763607"/>
                  </a:lnTo>
                  <a:lnTo>
                    <a:pt x="927696" y="752437"/>
                  </a:lnTo>
                  <a:lnTo>
                    <a:pt x="938311" y="742333"/>
                  </a:lnTo>
                  <a:lnTo>
                    <a:pt x="947483" y="733293"/>
                  </a:lnTo>
                  <a:lnTo>
                    <a:pt x="955691" y="725318"/>
                  </a:lnTo>
                  <a:lnTo>
                    <a:pt x="963410" y="718408"/>
                  </a:lnTo>
                  <a:lnTo>
                    <a:pt x="970026" y="713315"/>
                  </a:lnTo>
                  <a:lnTo>
                    <a:pt x="982803" y="704825"/>
                  </a:lnTo>
                  <a:lnTo>
                    <a:pt x="993742" y="699383"/>
                  </a:lnTo>
                  <a:lnTo>
                    <a:pt x="1004655" y="696383"/>
                  </a:lnTo>
                  <a:lnTo>
                    <a:pt x="1020080" y="694922"/>
                  </a:lnTo>
                  <a:lnTo>
                    <a:pt x="1031402" y="695823"/>
                  </a:lnTo>
                  <a:lnTo>
                    <a:pt x="1044062" y="699898"/>
                  </a:lnTo>
                  <a:lnTo>
                    <a:pt x="1052322" y="704171"/>
                  </a:lnTo>
                  <a:lnTo>
                    <a:pt x="1060798" y="709882"/>
                  </a:lnTo>
                  <a:lnTo>
                    <a:pt x="1069709" y="716935"/>
                  </a:lnTo>
                  <a:lnTo>
                    <a:pt x="1079013" y="725057"/>
                  </a:lnTo>
                  <a:lnTo>
                    <a:pt x="1088670" y="733974"/>
                  </a:lnTo>
                  <a:lnTo>
                    <a:pt x="1098638" y="743409"/>
                  </a:lnTo>
                  <a:lnTo>
                    <a:pt x="1108875" y="753090"/>
                  </a:lnTo>
                  <a:lnTo>
                    <a:pt x="1118615" y="762083"/>
                  </a:lnTo>
                  <a:lnTo>
                    <a:pt x="1127568" y="770100"/>
                  </a:lnTo>
                  <a:lnTo>
                    <a:pt x="1137087" y="778887"/>
                  </a:lnTo>
                  <a:lnTo>
                    <a:pt x="1146978" y="788140"/>
                  </a:lnTo>
                  <a:lnTo>
                    <a:pt x="1157048" y="797553"/>
                  </a:lnTo>
                  <a:lnTo>
                    <a:pt x="1167102" y="806820"/>
                  </a:lnTo>
                  <a:lnTo>
                    <a:pt x="1176949" y="815637"/>
                  </a:lnTo>
                  <a:lnTo>
                    <a:pt x="1186393" y="823699"/>
                  </a:lnTo>
                  <a:lnTo>
                    <a:pt x="1195242" y="830701"/>
                  </a:lnTo>
                  <a:lnTo>
                    <a:pt x="1212290" y="842557"/>
                  </a:lnTo>
                  <a:lnTo>
                    <a:pt x="1222958" y="848558"/>
                  </a:lnTo>
                  <a:lnTo>
                    <a:pt x="1233152" y="852645"/>
                  </a:lnTo>
                  <a:lnTo>
                    <a:pt x="1244632" y="855746"/>
                  </a:lnTo>
                  <a:lnTo>
                    <a:pt x="1251965" y="857333"/>
                  </a:lnTo>
                  <a:lnTo>
                    <a:pt x="1262333" y="858692"/>
                  </a:lnTo>
                  <a:lnTo>
                    <a:pt x="1272709" y="859385"/>
                  </a:lnTo>
                  <a:lnTo>
                    <a:pt x="1283642" y="859612"/>
                  </a:lnTo>
                  <a:lnTo>
                    <a:pt x="1295681" y="859573"/>
                  </a:lnTo>
                  <a:lnTo>
                    <a:pt x="1309374" y="859466"/>
                  </a:lnTo>
                  <a:lnTo>
                    <a:pt x="1325270" y="859493"/>
                  </a:lnTo>
                  <a:lnTo>
                    <a:pt x="1334262" y="859619"/>
                  </a:lnTo>
                  <a:lnTo>
                    <a:pt x="1344635" y="859607"/>
                  </a:lnTo>
                  <a:lnTo>
                    <a:pt x="1356354" y="859572"/>
                  </a:lnTo>
                  <a:lnTo>
                    <a:pt x="1369154" y="859524"/>
                  </a:lnTo>
                  <a:lnTo>
                    <a:pt x="1382772" y="859467"/>
                  </a:lnTo>
                  <a:lnTo>
                    <a:pt x="1396944" y="859408"/>
                  </a:lnTo>
                  <a:lnTo>
                    <a:pt x="1411408" y="859353"/>
                  </a:lnTo>
                  <a:lnTo>
                    <a:pt x="1425899" y="859310"/>
                  </a:lnTo>
                  <a:lnTo>
                    <a:pt x="1440154" y="859285"/>
                  </a:lnTo>
                  <a:lnTo>
                    <a:pt x="1453910" y="859283"/>
                  </a:lnTo>
                  <a:lnTo>
                    <a:pt x="1466902" y="859313"/>
                  </a:lnTo>
                  <a:lnTo>
                    <a:pt x="1478869" y="859379"/>
                  </a:lnTo>
                  <a:lnTo>
                    <a:pt x="1489546" y="859489"/>
                  </a:lnTo>
                  <a:lnTo>
                    <a:pt x="1497329" y="859619"/>
                  </a:lnTo>
                  <a:lnTo>
                    <a:pt x="1518112" y="859836"/>
                  </a:lnTo>
                  <a:lnTo>
                    <a:pt x="1532897" y="860452"/>
                  </a:lnTo>
                  <a:lnTo>
                    <a:pt x="1543330" y="861418"/>
                  </a:lnTo>
                  <a:lnTo>
                    <a:pt x="1551053" y="862684"/>
                  </a:lnTo>
                  <a:lnTo>
                    <a:pt x="1554479" y="863429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3" name="object 10"/>
            <p:cNvSpPr>
              <a:spLocks/>
            </p:cNvSpPr>
            <p:nvPr/>
          </p:nvSpPr>
          <p:spPr bwMode="auto">
            <a:xfrm>
              <a:off x="4120896" y="1817299"/>
              <a:ext cx="1554479" cy="1149766"/>
            </a:xfrm>
            <a:custGeom>
              <a:avLst/>
              <a:gdLst>
                <a:gd name="T0" fmla="*/ 99059 w 1554479"/>
                <a:gd name="T1" fmla="*/ 858844 h 1149766"/>
                <a:gd name="T2" fmla="*/ 148150 w 1554479"/>
                <a:gd name="T3" fmla="*/ 840739 h 1149766"/>
                <a:gd name="T4" fmla="*/ 180276 w 1554479"/>
                <a:gd name="T5" fmla="*/ 796381 h 1149766"/>
                <a:gd name="T6" fmla="*/ 220217 w 1554479"/>
                <a:gd name="T7" fmla="*/ 769690 h 1149766"/>
                <a:gd name="T8" fmla="*/ 260232 w 1554479"/>
                <a:gd name="T9" fmla="*/ 807985 h 1149766"/>
                <a:gd name="T10" fmla="*/ 302440 w 1554479"/>
                <a:gd name="T11" fmla="*/ 857427 h 1149766"/>
                <a:gd name="T12" fmla="*/ 364236 w 1554479"/>
                <a:gd name="T13" fmla="*/ 858844 h 1149766"/>
                <a:gd name="T14" fmla="*/ 419100 w 1554479"/>
                <a:gd name="T15" fmla="*/ 861130 h 1149766"/>
                <a:gd name="T16" fmla="*/ 461519 w 1554479"/>
                <a:gd name="T17" fmla="*/ 871912 h 1149766"/>
                <a:gd name="T18" fmla="*/ 480529 w 1554479"/>
                <a:gd name="T19" fmla="*/ 931732 h 1149766"/>
                <a:gd name="T20" fmla="*/ 495531 w 1554479"/>
                <a:gd name="T21" fmla="*/ 982166 h 1149766"/>
                <a:gd name="T22" fmla="*/ 507659 w 1554479"/>
                <a:gd name="T23" fmla="*/ 958228 h 1149766"/>
                <a:gd name="T24" fmla="*/ 511924 w 1554479"/>
                <a:gd name="T25" fmla="*/ 883687 h 1149766"/>
                <a:gd name="T26" fmla="*/ 513090 w 1554479"/>
                <a:gd name="T27" fmla="*/ 833773 h 1149766"/>
                <a:gd name="T28" fmla="*/ 514100 w 1554479"/>
                <a:gd name="T29" fmla="*/ 772915 h 1149766"/>
                <a:gd name="T30" fmla="*/ 515452 w 1554479"/>
                <a:gd name="T31" fmla="*/ 696969 h 1149766"/>
                <a:gd name="T32" fmla="*/ 517428 w 1554479"/>
                <a:gd name="T33" fmla="*/ 599371 h 1149766"/>
                <a:gd name="T34" fmla="*/ 520109 w 1554479"/>
                <a:gd name="T35" fmla="*/ 464857 h 1149766"/>
                <a:gd name="T36" fmla="*/ 523219 w 1554479"/>
                <a:gd name="T37" fmla="*/ 316269 h 1149766"/>
                <a:gd name="T38" fmla="*/ 526043 w 1554479"/>
                <a:gd name="T39" fmla="*/ 183969 h 1149766"/>
                <a:gd name="T40" fmla="*/ 528978 w 1554479"/>
                <a:gd name="T41" fmla="*/ 70627 h 1149766"/>
                <a:gd name="T42" fmla="*/ 531767 w 1554479"/>
                <a:gd name="T43" fmla="*/ 8560 h 1149766"/>
                <a:gd name="T44" fmla="*/ 533699 w 1554479"/>
                <a:gd name="T45" fmla="*/ 11629 h 1149766"/>
                <a:gd name="T46" fmla="*/ 536325 w 1554479"/>
                <a:gd name="T47" fmla="*/ 88566 h 1149766"/>
                <a:gd name="T48" fmla="*/ 539556 w 1554479"/>
                <a:gd name="T49" fmla="*/ 136200 h 1149766"/>
                <a:gd name="T50" fmla="*/ 543564 w 1554479"/>
                <a:gd name="T51" fmla="*/ 189988 h 1149766"/>
                <a:gd name="T52" fmla="*/ 548006 w 1554479"/>
                <a:gd name="T53" fmla="*/ 261476 h 1149766"/>
                <a:gd name="T54" fmla="*/ 551862 w 1554479"/>
                <a:gd name="T55" fmla="*/ 342294 h 1149766"/>
                <a:gd name="T56" fmla="*/ 557050 w 1554479"/>
                <a:gd name="T57" fmla="*/ 466599 h 1149766"/>
                <a:gd name="T58" fmla="*/ 562609 w 1554479"/>
                <a:gd name="T59" fmla="*/ 612821 h 1149766"/>
                <a:gd name="T60" fmla="*/ 567897 w 1554479"/>
                <a:gd name="T61" fmla="*/ 754456 h 1149766"/>
                <a:gd name="T62" fmla="*/ 572190 w 1554479"/>
                <a:gd name="T63" fmla="*/ 865822 h 1149766"/>
                <a:gd name="T64" fmla="*/ 575444 w 1554479"/>
                <a:gd name="T65" fmla="*/ 949265 h 1149766"/>
                <a:gd name="T66" fmla="*/ 578313 w 1554479"/>
                <a:gd name="T67" fmla="*/ 1014717 h 1149766"/>
                <a:gd name="T68" fmla="*/ 580724 w 1554479"/>
                <a:gd name="T69" fmla="*/ 1065841 h 1149766"/>
                <a:gd name="T70" fmla="*/ 583572 w 1554479"/>
                <a:gd name="T71" fmla="*/ 1121349 h 1149766"/>
                <a:gd name="T72" fmla="*/ 589115 w 1554479"/>
                <a:gd name="T73" fmla="*/ 1142876 h 1149766"/>
                <a:gd name="T74" fmla="*/ 598061 w 1554479"/>
                <a:gd name="T75" fmla="*/ 1078067 h 1149766"/>
                <a:gd name="T76" fmla="*/ 604782 w 1554479"/>
                <a:gd name="T77" fmla="*/ 1020356 h 1149766"/>
                <a:gd name="T78" fmla="*/ 612861 w 1554479"/>
                <a:gd name="T79" fmla="*/ 949148 h 1149766"/>
                <a:gd name="T80" fmla="*/ 618743 w 1554479"/>
                <a:gd name="T81" fmla="*/ 896944 h 1149766"/>
                <a:gd name="T82" fmla="*/ 630936 w 1554479"/>
                <a:gd name="T83" fmla="*/ 855034 h 1149766"/>
                <a:gd name="T84" fmla="*/ 678979 w 1554479"/>
                <a:gd name="T85" fmla="*/ 849821 h 1149766"/>
                <a:gd name="T86" fmla="*/ 742567 w 1554479"/>
                <a:gd name="T87" fmla="*/ 853945 h 1149766"/>
                <a:gd name="T88" fmla="*/ 806575 w 1554479"/>
                <a:gd name="T89" fmla="*/ 852837 h 1149766"/>
                <a:gd name="T90" fmla="*/ 854032 w 1554479"/>
                <a:gd name="T91" fmla="*/ 822262 h 1149766"/>
                <a:gd name="T92" fmla="*/ 902738 w 1554479"/>
                <a:gd name="T93" fmla="*/ 775243 h 1149766"/>
                <a:gd name="T94" fmla="*/ 947212 w 1554479"/>
                <a:gd name="T95" fmla="*/ 733546 h 1149766"/>
                <a:gd name="T96" fmla="*/ 994301 w 1554479"/>
                <a:gd name="T97" fmla="*/ 699128 h 1149766"/>
                <a:gd name="T98" fmla="*/ 1053083 w 1554479"/>
                <a:gd name="T99" fmla="*/ 704158 h 1149766"/>
                <a:gd name="T100" fmla="*/ 1099278 w 1554479"/>
                <a:gd name="T101" fmla="*/ 743693 h 1149766"/>
                <a:gd name="T102" fmla="*/ 1146838 w 1554479"/>
                <a:gd name="T103" fmla="*/ 787787 h 1149766"/>
                <a:gd name="T104" fmla="*/ 1194924 w 1554479"/>
                <a:gd name="T105" fmla="*/ 830448 h 1149766"/>
                <a:gd name="T106" fmla="*/ 1244801 w 1554479"/>
                <a:gd name="T107" fmla="*/ 855142 h 1149766"/>
                <a:gd name="T108" fmla="*/ 1295902 w 1554479"/>
                <a:gd name="T109" fmla="*/ 859338 h 1149766"/>
                <a:gd name="T110" fmla="*/ 1356927 w 1554479"/>
                <a:gd name="T111" fmla="*/ 859098 h 1149766"/>
                <a:gd name="T112" fmla="*/ 1426443 w 1554479"/>
                <a:gd name="T113" fmla="*/ 859100 h 1149766"/>
                <a:gd name="T114" fmla="*/ 1490104 w 1554479"/>
                <a:gd name="T115" fmla="*/ 858852 h 1149766"/>
                <a:gd name="T116" fmla="*/ 1551026 w 1554479"/>
                <a:gd name="T117" fmla="*/ 862664 h 114976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54479" h="1149766">
                  <a:moveTo>
                    <a:pt x="0" y="858844"/>
                  </a:moveTo>
                  <a:lnTo>
                    <a:pt x="14877" y="858844"/>
                  </a:lnTo>
                  <a:lnTo>
                    <a:pt x="29486" y="858844"/>
                  </a:lnTo>
                  <a:lnTo>
                    <a:pt x="43635" y="858844"/>
                  </a:lnTo>
                  <a:lnTo>
                    <a:pt x="99059" y="858844"/>
                  </a:lnTo>
                  <a:lnTo>
                    <a:pt x="116520" y="860216"/>
                  </a:lnTo>
                  <a:lnTo>
                    <a:pt x="125682" y="861130"/>
                  </a:lnTo>
                  <a:lnTo>
                    <a:pt x="131825" y="858844"/>
                  </a:lnTo>
                  <a:lnTo>
                    <a:pt x="140393" y="851370"/>
                  </a:lnTo>
                  <a:lnTo>
                    <a:pt x="148150" y="840739"/>
                  </a:lnTo>
                  <a:lnTo>
                    <a:pt x="156077" y="829611"/>
                  </a:lnTo>
                  <a:lnTo>
                    <a:pt x="157733" y="827602"/>
                  </a:lnTo>
                  <a:lnTo>
                    <a:pt x="164895" y="817391"/>
                  </a:lnTo>
                  <a:lnTo>
                    <a:pt x="172409" y="806592"/>
                  </a:lnTo>
                  <a:lnTo>
                    <a:pt x="180276" y="796381"/>
                  </a:lnTo>
                  <a:lnTo>
                    <a:pt x="185165" y="791026"/>
                  </a:lnTo>
                  <a:lnTo>
                    <a:pt x="195067" y="782138"/>
                  </a:lnTo>
                  <a:lnTo>
                    <a:pt x="206051" y="774084"/>
                  </a:lnTo>
                  <a:lnTo>
                    <a:pt x="217096" y="769803"/>
                  </a:lnTo>
                  <a:lnTo>
                    <a:pt x="220217" y="769690"/>
                  </a:lnTo>
                  <a:lnTo>
                    <a:pt x="230114" y="774001"/>
                  </a:lnTo>
                  <a:lnTo>
                    <a:pt x="239732" y="782703"/>
                  </a:lnTo>
                  <a:lnTo>
                    <a:pt x="249187" y="793475"/>
                  </a:lnTo>
                  <a:lnTo>
                    <a:pt x="252983" y="797884"/>
                  </a:lnTo>
                  <a:lnTo>
                    <a:pt x="260232" y="807985"/>
                  </a:lnTo>
                  <a:lnTo>
                    <a:pt x="266933" y="819605"/>
                  </a:lnTo>
                  <a:lnTo>
                    <a:pt x="273592" y="831094"/>
                  </a:lnTo>
                  <a:lnTo>
                    <a:pt x="280719" y="840800"/>
                  </a:lnTo>
                  <a:lnTo>
                    <a:pt x="292035" y="851160"/>
                  </a:lnTo>
                  <a:lnTo>
                    <a:pt x="302440" y="857427"/>
                  </a:lnTo>
                  <a:lnTo>
                    <a:pt x="314950" y="861046"/>
                  </a:lnTo>
                  <a:lnTo>
                    <a:pt x="326829" y="862052"/>
                  </a:lnTo>
                  <a:lnTo>
                    <a:pt x="339379" y="861053"/>
                  </a:lnTo>
                  <a:lnTo>
                    <a:pt x="352499" y="859524"/>
                  </a:lnTo>
                  <a:lnTo>
                    <a:pt x="364236" y="858844"/>
                  </a:lnTo>
                  <a:lnTo>
                    <a:pt x="377082" y="859060"/>
                  </a:lnTo>
                  <a:lnTo>
                    <a:pt x="390622" y="859596"/>
                  </a:lnTo>
                  <a:lnTo>
                    <a:pt x="403838" y="860281"/>
                  </a:lnTo>
                  <a:lnTo>
                    <a:pt x="415712" y="860947"/>
                  </a:lnTo>
                  <a:lnTo>
                    <a:pt x="419100" y="861130"/>
                  </a:lnTo>
                  <a:lnTo>
                    <a:pt x="432312" y="860033"/>
                  </a:lnTo>
                  <a:lnTo>
                    <a:pt x="443790" y="858541"/>
                  </a:lnTo>
                  <a:lnTo>
                    <a:pt x="453534" y="861459"/>
                  </a:lnTo>
                  <a:lnTo>
                    <a:pt x="455675" y="863416"/>
                  </a:lnTo>
                  <a:lnTo>
                    <a:pt x="461519" y="871912"/>
                  </a:lnTo>
                  <a:lnTo>
                    <a:pt x="466353" y="884112"/>
                  </a:lnTo>
                  <a:lnTo>
                    <a:pt x="470457" y="897922"/>
                  </a:lnTo>
                  <a:lnTo>
                    <a:pt x="474110" y="911246"/>
                  </a:lnTo>
                  <a:lnTo>
                    <a:pt x="476250" y="918280"/>
                  </a:lnTo>
                  <a:lnTo>
                    <a:pt x="480529" y="931732"/>
                  </a:lnTo>
                  <a:lnTo>
                    <a:pt x="484191" y="943748"/>
                  </a:lnTo>
                  <a:lnTo>
                    <a:pt x="487852" y="954943"/>
                  </a:lnTo>
                  <a:lnTo>
                    <a:pt x="489203" y="958666"/>
                  </a:lnTo>
                  <a:lnTo>
                    <a:pt x="492227" y="969815"/>
                  </a:lnTo>
                  <a:lnTo>
                    <a:pt x="495531" y="982166"/>
                  </a:lnTo>
                  <a:lnTo>
                    <a:pt x="498846" y="990904"/>
                  </a:lnTo>
                  <a:lnTo>
                    <a:pt x="503493" y="985698"/>
                  </a:lnTo>
                  <a:lnTo>
                    <a:pt x="504881" y="978921"/>
                  </a:lnTo>
                  <a:lnTo>
                    <a:pt x="506282" y="969907"/>
                  </a:lnTo>
                  <a:lnTo>
                    <a:pt x="507659" y="958228"/>
                  </a:lnTo>
                  <a:lnTo>
                    <a:pt x="508971" y="943455"/>
                  </a:lnTo>
                  <a:lnTo>
                    <a:pt x="510180" y="925158"/>
                  </a:lnTo>
                  <a:lnTo>
                    <a:pt x="511246" y="902908"/>
                  </a:lnTo>
                  <a:lnTo>
                    <a:pt x="511628" y="892721"/>
                  </a:lnTo>
                  <a:lnTo>
                    <a:pt x="511924" y="883687"/>
                  </a:lnTo>
                  <a:lnTo>
                    <a:pt x="512194" y="874380"/>
                  </a:lnTo>
                  <a:lnTo>
                    <a:pt x="512441" y="864769"/>
                  </a:lnTo>
                  <a:lnTo>
                    <a:pt x="512671" y="854820"/>
                  </a:lnTo>
                  <a:lnTo>
                    <a:pt x="512886" y="844498"/>
                  </a:lnTo>
                  <a:lnTo>
                    <a:pt x="513090" y="833773"/>
                  </a:lnTo>
                  <a:lnTo>
                    <a:pt x="513289" y="822609"/>
                  </a:lnTo>
                  <a:lnTo>
                    <a:pt x="513485" y="810975"/>
                  </a:lnTo>
                  <a:lnTo>
                    <a:pt x="513683" y="798836"/>
                  </a:lnTo>
                  <a:lnTo>
                    <a:pt x="513886" y="786161"/>
                  </a:lnTo>
                  <a:lnTo>
                    <a:pt x="514100" y="772915"/>
                  </a:lnTo>
                  <a:lnTo>
                    <a:pt x="514327" y="759065"/>
                  </a:lnTo>
                  <a:lnTo>
                    <a:pt x="514571" y="744579"/>
                  </a:lnTo>
                  <a:lnTo>
                    <a:pt x="514838" y="729423"/>
                  </a:lnTo>
                  <a:lnTo>
                    <a:pt x="515130" y="713564"/>
                  </a:lnTo>
                  <a:lnTo>
                    <a:pt x="515452" y="696969"/>
                  </a:lnTo>
                  <a:lnTo>
                    <a:pt x="515807" y="679605"/>
                  </a:lnTo>
                  <a:lnTo>
                    <a:pt x="516200" y="661438"/>
                  </a:lnTo>
                  <a:lnTo>
                    <a:pt x="516636" y="642436"/>
                  </a:lnTo>
                  <a:lnTo>
                    <a:pt x="517006" y="621914"/>
                  </a:lnTo>
                  <a:lnTo>
                    <a:pt x="517428" y="599371"/>
                  </a:lnTo>
                  <a:lnTo>
                    <a:pt x="517896" y="575052"/>
                  </a:lnTo>
                  <a:lnTo>
                    <a:pt x="518403" y="549198"/>
                  </a:lnTo>
                  <a:lnTo>
                    <a:pt x="518945" y="522052"/>
                  </a:lnTo>
                  <a:lnTo>
                    <a:pt x="519516" y="493857"/>
                  </a:lnTo>
                  <a:lnTo>
                    <a:pt x="520109" y="464857"/>
                  </a:lnTo>
                  <a:lnTo>
                    <a:pt x="520720" y="435294"/>
                  </a:lnTo>
                  <a:lnTo>
                    <a:pt x="521342" y="405410"/>
                  </a:lnTo>
                  <a:lnTo>
                    <a:pt x="521969" y="375450"/>
                  </a:lnTo>
                  <a:lnTo>
                    <a:pt x="522597" y="345655"/>
                  </a:lnTo>
                  <a:lnTo>
                    <a:pt x="523219" y="316269"/>
                  </a:lnTo>
                  <a:lnTo>
                    <a:pt x="523830" y="287535"/>
                  </a:lnTo>
                  <a:lnTo>
                    <a:pt x="524423" y="259695"/>
                  </a:lnTo>
                  <a:lnTo>
                    <a:pt x="524994" y="232992"/>
                  </a:lnTo>
                  <a:lnTo>
                    <a:pt x="525536" y="207669"/>
                  </a:lnTo>
                  <a:lnTo>
                    <a:pt x="526043" y="183969"/>
                  </a:lnTo>
                  <a:lnTo>
                    <a:pt x="526511" y="162136"/>
                  </a:lnTo>
                  <a:lnTo>
                    <a:pt x="526933" y="142411"/>
                  </a:lnTo>
                  <a:lnTo>
                    <a:pt x="527303" y="125038"/>
                  </a:lnTo>
                  <a:lnTo>
                    <a:pt x="528186" y="95164"/>
                  </a:lnTo>
                  <a:lnTo>
                    <a:pt x="528978" y="70627"/>
                  </a:lnTo>
                  <a:lnTo>
                    <a:pt x="529686" y="50871"/>
                  </a:lnTo>
                  <a:lnTo>
                    <a:pt x="530314" y="35342"/>
                  </a:lnTo>
                  <a:lnTo>
                    <a:pt x="530867" y="23484"/>
                  </a:lnTo>
                  <a:lnTo>
                    <a:pt x="531350" y="14741"/>
                  </a:lnTo>
                  <a:lnTo>
                    <a:pt x="531767" y="8560"/>
                  </a:lnTo>
                  <a:lnTo>
                    <a:pt x="532123" y="4384"/>
                  </a:lnTo>
                  <a:lnTo>
                    <a:pt x="532638" y="70"/>
                  </a:lnTo>
                  <a:lnTo>
                    <a:pt x="533108" y="0"/>
                  </a:lnTo>
                  <a:lnTo>
                    <a:pt x="533439" y="4001"/>
                  </a:lnTo>
                  <a:lnTo>
                    <a:pt x="533699" y="11629"/>
                  </a:lnTo>
                  <a:lnTo>
                    <a:pt x="533955" y="22437"/>
                  </a:lnTo>
                  <a:lnTo>
                    <a:pt x="534278" y="35980"/>
                  </a:lnTo>
                  <a:lnTo>
                    <a:pt x="534734" y="51813"/>
                  </a:lnTo>
                  <a:lnTo>
                    <a:pt x="535394" y="69490"/>
                  </a:lnTo>
                  <a:lnTo>
                    <a:pt x="536325" y="88566"/>
                  </a:lnTo>
                  <a:lnTo>
                    <a:pt x="536975" y="99621"/>
                  </a:lnTo>
                  <a:lnTo>
                    <a:pt x="537553" y="108528"/>
                  </a:lnTo>
                  <a:lnTo>
                    <a:pt x="538178" y="117543"/>
                  </a:lnTo>
                  <a:lnTo>
                    <a:pt x="538847" y="126742"/>
                  </a:lnTo>
                  <a:lnTo>
                    <a:pt x="539556" y="136200"/>
                  </a:lnTo>
                  <a:lnTo>
                    <a:pt x="540300" y="145991"/>
                  </a:lnTo>
                  <a:lnTo>
                    <a:pt x="541077" y="156191"/>
                  </a:lnTo>
                  <a:lnTo>
                    <a:pt x="541883" y="166874"/>
                  </a:lnTo>
                  <a:lnTo>
                    <a:pt x="542713" y="178114"/>
                  </a:lnTo>
                  <a:lnTo>
                    <a:pt x="543564" y="189988"/>
                  </a:lnTo>
                  <a:lnTo>
                    <a:pt x="544433" y="202570"/>
                  </a:lnTo>
                  <a:lnTo>
                    <a:pt x="545315" y="215935"/>
                  </a:lnTo>
                  <a:lnTo>
                    <a:pt x="546207" y="230158"/>
                  </a:lnTo>
                  <a:lnTo>
                    <a:pt x="547105" y="245313"/>
                  </a:lnTo>
                  <a:lnTo>
                    <a:pt x="548006" y="261476"/>
                  </a:lnTo>
                  <a:lnTo>
                    <a:pt x="548905" y="278721"/>
                  </a:lnTo>
                  <a:lnTo>
                    <a:pt x="549799" y="297123"/>
                  </a:lnTo>
                  <a:lnTo>
                    <a:pt x="550684" y="316758"/>
                  </a:lnTo>
                  <a:lnTo>
                    <a:pt x="550926" y="322396"/>
                  </a:lnTo>
                  <a:lnTo>
                    <a:pt x="551862" y="342294"/>
                  </a:lnTo>
                  <a:lnTo>
                    <a:pt x="552839" y="364130"/>
                  </a:lnTo>
                  <a:lnTo>
                    <a:pt x="553851" y="387690"/>
                  </a:lnTo>
                  <a:lnTo>
                    <a:pt x="554894" y="412763"/>
                  </a:lnTo>
                  <a:lnTo>
                    <a:pt x="555962" y="439137"/>
                  </a:lnTo>
                  <a:lnTo>
                    <a:pt x="557050" y="466599"/>
                  </a:lnTo>
                  <a:lnTo>
                    <a:pt x="558152" y="494938"/>
                  </a:lnTo>
                  <a:lnTo>
                    <a:pt x="559265" y="523942"/>
                  </a:lnTo>
                  <a:lnTo>
                    <a:pt x="560382" y="553398"/>
                  </a:lnTo>
                  <a:lnTo>
                    <a:pt x="561498" y="583095"/>
                  </a:lnTo>
                  <a:lnTo>
                    <a:pt x="562609" y="612821"/>
                  </a:lnTo>
                  <a:lnTo>
                    <a:pt x="563709" y="642363"/>
                  </a:lnTo>
                  <a:lnTo>
                    <a:pt x="564793" y="671509"/>
                  </a:lnTo>
                  <a:lnTo>
                    <a:pt x="565855" y="700048"/>
                  </a:lnTo>
                  <a:lnTo>
                    <a:pt x="566892" y="727768"/>
                  </a:lnTo>
                  <a:lnTo>
                    <a:pt x="567897" y="754456"/>
                  </a:lnTo>
                  <a:lnTo>
                    <a:pt x="568865" y="779900"/>
                  </a:lnTo>
                  <a:lnTo>
                    <a:pt x="569792" y="803889"/>
                  </a:lnTo>
                  <a:lnTo>
                    <a:pt x="570672" y="826210"/>
                  </a:lnTo>
                  <a:lnTo>
                    <a:pt x="571500" y="846652"/>
                  </a:lnTo>
                  <a:lnTo>
                    <a:pt x="572190" y="865822"/>
                  </a:lnTo>
                  <a:lnTo>
                    <a:pt x="572868" y="884126"/>
                  </a:lnTo>
                  <a:lnTo>
                    <a:pt x="573533" y="901593"/>
                  </a:lnTo>
                  <a:lnTo>
                    <a:pt x="574184" y="918252"/>
                  </a:lnTo>
                  <a:lnTo>
                    <a:pt x="574821" y="934133"/>
                  </a:lnTo>
                  <a:lnTo>
                    <a:pt x="575444" y="949265"/>
                  </a:lnTo>
                  <a:lnTo>
                    <a:pt x="576051" y="963678"/>
                  </a:lnTo>
                  <a:lnTo>
                    <a:pt x="576642" y="977400"/>
                  </a:lnTo>
                  <a:lnTo>
                    <a:pt x="577216" y="990461"/>
                  </a:lnTo>
                  <a:lnTo>
                    <a:pt x="577774" y="1002890"/>
                  </a:lnTo>
                  <a:lnTo>
                    <a:pt x="578313" y="1014717"/>
                  </a:lnTo>
                  <a:lnTo>
                    <a:pt x="578835" y="1025971"/>
                  </a:lnTo>
                  <a:lnTo>
                    <a:pt x="579337" y="1036681"/>
                  </a:lnTo>
                  <a:lnTo>
                    <a:pt x="579820" y="1046876"/>
                  </a:lnTo>
                  <a:lnTo>
                    <a:pt x="580282" y="1056587"/>
                  </a:lnTo>
                  <a:lnTo>
                    <a:pt x="580724" y="1065841"/>
                  </a:lnTo>
                  <a:lnTo>
                    <a:pt x="581144" y="1074669"/>
                  </a:lnTo>
                  <a:lnTo>
                    <a:pt x="581543" y="1083100"/>
                  </a:lnTo>
                  <a:lnTo>
                    <a:pt x="581919" y="1091163"/>
                  </a:lnTo>
                  <a:lnTo>
                    <a:pt x="582167" y="1096588"/>
                  </a:lnTo>
                  <a:lnTo>
                    <a:pt x="583572" y="1121349"/>
                  </a:lnTo>
                  <a:lnTo>
                    <a:pt x="584447" y="1137629"/>
                  </a:lnTo>
                  <a:lnTo>
                    <a:pt x="585131" y="1146683"/>
                  </a:lnTo>
                  <a:lnTo>
                    <a:pt x="585962" y="1149766"/>
                  </a:lnTo>
                  <a:lnTo>
                    <a:pt x="587279" y="1148130"/>
                  </a:lnTo>
                  <a:lnTo>
                    <a:pt x="589115" y="1142876"/>
                  </a:lnTo>
                  <a:lnTo>
                    <a:pt x="590802" y="1134617"/>
                  </a:lnTo>
                  <a:lnTo>
                    <a:pt x="592552" y="1123436"/>
                  </a:lnTo>
                  <a:lnTo>
                    <a:pt x="594354" y="1109904"/>
                  </a:lnTo>
                  <a:lnTo>
                    <a:pt x="596194" y="1094590"/>
                  </a:lnTo>
                  <a:lnTo>
                    <a:pt x="598061" y="1078067"/>
                  </a:lnTo>
                  <a:lnTo>
                    <a:pt x="599943" y="1060904"/>
                  </a:lnTo>
                  <a:lnTo>
                    <a:pt x="600455" y="1056202"/>
                  </a:lnTo>
                  <a:lnTo>
                    <a:pt x="601790" y="1045484"/>
                  </a:lnTo>
                  <a:lnTo>
                    <a:pt x="603242" y="1033442"/>
                  </a:lnTo>
                  <a:lnTo>
                    <a:pt x="604782" y="1020356"/>
                  </a:lnTo>
                  <a:lnTo>
                    <a:pt x="606383" y="1006510"/>
                  </a:lnTo>
                  <a:lnTo>
                    <a:pt x="608019" y="992183"/>
                  </a:lnTo>
                  <a:lnTo>
                    <a:pt x="609662" y="977660"/>
                  </a:lnTo>
                  <a:lnTo>
                    <a:pt x="611285" y="963220"/>
                  </a:lnTo>
                  <a:lnTo>
                    <a:pt x="612861" y="949148"/>
                  </a:lnTo>
                  <a:lnTo>
                    <a:pt x="614362" y="935723"/>
                  </a:lnTo>
                  <a:lnTo>
                    <a:pt x="615760" y="923228"/>
                  </a:lnTo>
                  <a:lnTo>
                    <a:pt x="617029" y="911946"/>
                  </a:lnTo>
                  <a:lnTo>
                    <a:pt x="618142" y="902158"/>
                  </a:lnTo>
                  <a:lnTo>
                    <a:pt x="618743" y="896944"/>
                  </a:lnTo>
                  <a:lnTo>
                    <a:pt x="621357" y="878310"/>
                  </a:lnTo>
                  <a:lnTo>
                    <a:pt x="622742" y="870250"/>
                  </a:lnTo>
                  <a:lnTo>
                    <a:pt x="624346" y="866609"/>
                  </a:lnTo>
                  <a:lnTo>
                    <a:pt x="626363" y="863416"/>
                  </a:lnTo>
                  <a:lnTo>
                    <a:pt x="630936" y="855034"/>
                  </a:lnTo>
                  <a:lnTo>
                    <a:pt x="632459" y="852748"/>
                  </a:lnTo>
                  <a:lnTo>
                    <a:pt x="646176" y="850462"/>
                  </a:lnTo>
                  <a:lnTo>
                    <a:pt x="655368" y="849578"/>
                  </a:lnTo>
                  <a:lnTo>
                    <a:pt x="666290" y="849479"/>
                  </a:lnTo>
                  <a:lnTo>
                    <a:pt x="678979" y="849821"/>
                  </a:lnTo>
                  <a:lnTo>
                    <a:pt x="693473" y="850263"/>
                  </a:lnTo>
                  <a:lnTo>
                    <a:pt x="708659" y="850462"/>
                  </a:lnTo>
                  <a:lnTo>
                    <a:pt x="719106" y="850989"/>
                  </a:lnTo>
                  <a:lnTo>
                    <a:pt x="730477" y="852290"/>
                  </a:lnTo>
                  <a:lnTo>
                    <a:pt x="742567" y="853945"/>
                  </a:lnTo>
                  <a:lnTo>
                    <a:pt x="755169" y="855534"/>
                  </a:lnTo>
                  <a:lnTo>
                    <a:pt x="768077" y="856638"/>
                  </a:lnTo>
                  <a:lnTo>
                    <a:pt x="781085" y="856836"/>
                  </a:lnTo>
                  <a:lnTo>
                    <a:pt x="793986" y="855709"/>
                  </a:lnTo>
                  <a:lnTo>
                    <a:pt x="806575" y="852837"/>
                  </a:lnTo>
                  <a:lnTo>
                    <a:pt x="813053" y="850462"/>
                  </a:lnTo>
                  <a:lnTo>
                    <a:pt x="822984" y="845456"/>
                  </a:lnTo>
                  <a:lnTo>
                    <a:pt x="833204" y="838877"/>
                  </a:lnTo>
                  <a:lnTo>
                    <a:pt x="843593" y="831041"/>
                  </a:lnTo>
                  <a:lnTo>
                    <a:pt x="854032" y="822262"/>
                  </a:lnTo>
                  <a:lnTo>
                    <a:pt x="864398" y="812855"/>
                  </a:lnTo>
                  <a:lnTo>
                    <a:pt x="874573" y="803135"/>
                  </a:lnTo>
                  <a:lnTo>
                    <a:pt x="884434" y="793416"/>
                  </a:lnTo>
                  <a:lnTo>
                    <a:pt x="893863" y="784014"/>
                  </a:lnTo>
                  <a:lnTo>
                    <a:pt x="902738" y="775243"/>
                  </a:lnTo>
                  <a:lnTo>
                    <a:pt x="910939" y="767418"/>
                  </a:lnTo>
                  <a:lnTo>
                    <a:pt x="915162" y="763594"/>
                  </a:lnTo>
                  <a:lnTo>
                    <a:pt x="927535" y="752572"/>
                  </a:lnTo>
                  <a:lnTo>
                    <a:pt x="938059" y="742564"/>
                  </a:lnTo>
                  <a:lnTo>
                    <a:pt x="947212" y="733546"/>
                  </a:lnTo>
                  <a:lnTo>
                    <a:pt x="955472" y="725499"/>
                  </a:lnTo>
                  <a:lnTo>
                    <a:pt x="963319" y="718399"/>
                  </a:lnTo>
                  <a:lnTo>
                    <a:pt x="970788" y="712540"/>
                  </a:lnTo>
                  <a:lnTo>
                    <a:pt x="983337" y="704391"/>
                  </a:lnTo>
                  <a:lnTo>
                    <a:pt x="994301" y="699128"/>
                  </a:lnTo>
                  <a:lnTo>
                    <a:pt x="1005495" y="696230"/>
                  </a:lnTo>
                  <a:lnTo>
                    <a:pt x="1019938" y="694791"/>
                  </a:lnTo>
                  <a:lnTo>
                    <a:pt x="1031238" y="695389"/>
                  </a:lnTo>
                  <a:lnTo>
                    <a:pt x="1043718" y="699153"/>
                  </a:lnTo>
                  <a:lnTo>
                    <a:pt x="1053083" y="704158"/>
                  </a:lnTo>
                  <a:lnTo>
                    <a:pt x="1061380" y="709945"/>
                  </a:lnTo>
                  <a:lnTo>
                    <a:pt x="1070205" y="717092"/>
                  </a:lnTo>
                  <a:lnTo>
                    <a:pt x="1079501" y="725298"/>
                  </a:lnTo>
                  <a:lnTo>
                    <a:pt x="1089211" y="734265"/>
                  </a:lnTo>
                  <a:lnTo>
                    <a:pt x="1099278" y="743693"/>
                  </a:lnTo>
                  <a:lnTo>
                    <a:pt x="1109646" y="753284"/>
                  </a:lnTo>
                  <a:lnTo>
                    <a:pt x="1118615" y="761308"/>
                  </a:lnTo>
                  <a:lnTo>
                    <a:pt x="1127525" y="769523"/>
                  </a:lnTo>
                  <a:lnTo>
                    <a:pt x="1136996" y="778447"/>
                  </a:lnTo>
                  <a:lnTo>
                    <a:pt x="1146838" y="787787"/>
                  </a:lnTo>
                  <a:lnTo>
                    <a:pt x="1156859" y="797249"/>
                  </a:lnTo>
                  <a:lnTo>
                    <a:pt x="1166869" y="806540"/>
                  </a:lnTo>
                  <a:lnTo>
                    <a:pt x="1176677" y="815366"/>
                  </a:lnTo>
                  <a:lnTo>
                    <a:pt x="1186093" y="823433"/>
                  </a:lnTo>
                  <a:lnTo>
                    <a:pt x="1194924" y="830448"/>
                  </a:lnTo>
                  <a:lnTo>
                    <a:pt x="1199388" y="833698"/>
                  </a:lnTo>
                  <a:lnTo>
                    <a:pt x="1212220" y="842486"/>
                  </a:lnTo>
                  <a:lnTo>
                    <a:pt x="1222885" y="848415"/>
                  </a:lnTo>
                  <a:lnTo>
                    <a:pt x="1233154" y="852346"/>
                  </a:lnTo>
                  <a:lnTo>
                    <a:pt x="1244801" y="855142"/>
                  </a:lnTo>
                  <a:lnTo>
                    <a:pt x="1252727" y="856558"/>
                  </a:lnTo>
                  <a:lnTo>
                    <a:pt x="1262798" y="858214"/>
                  </a:lnTo>
                  <a:lnTo>
                    <a:pt x="1272985" y="859096"/>
                  </a:lnTo>
                  <a:lnTo>
                    <a:pt x="1283836" y="859405"/>
                  </a:lnTo>
                  <a:lnTo>
                    <a:pt x="1295902" y="859338"/>
                  </a:lnTo>
                  <a:lnTo>
                    <a:pt x="1309730" y="859097"/>
                  </a:lnTo>
                  <a:lnTo>
                    <a:pt x="1325869" y="858881"/>
                  </a:lnTo>
                  <a:lnTo>
                    <a:pt x="1335024" y="858844"/>
                  </a:lnTo>
                  <a:lnTo>
                    <a:pt x="1345284" y="858996"/>
                  </a:lnTo>
                  <a:lnTo>
                    <a:pt x="1356927" y="859098"/>
                  </a:lnTo>
                  <a:lnTo>
                    <a:pt x="1369682" y="859158"/>
                  </a:lnTo>
                  <a:lnTo>
                    <a:pt x="1383281" y="859182"/>
                  </a:lnTo>
                  <a:lnTo>
                    <a:pt x="1397454" y="859175"/>
                  </a:lnTo>
                  <a:lnTo>
                    <a:pt x="1411931" y="859146"/>
                  </a:lnTo>
                  <a:lnTo>
                    <a:pt x="1426443" y="859100"/>
                  </a:lnTo>
                  <a:lnTo>
                    <a:pt x="1440721" y="859044"/>
                  </a:lnTo>
                  <a:lnTo>
                    <a:pt x="1454496" y="858985"/>
                  </a:lnTo>
                  <a:lnTo>
                    <a:pt x="1467497" y="858928"/>
                  </a:lnTo>
                  <a:lnTo>
                    <a:pt x="1479456" y="858882"/>
                  </a:lnTo>
                  <a:lnTo>
                    <a:pt x="1490104" y="858852"/>
                  </a:lnTo>
                  <a:lnTo>
                    <a:pt x="1497329" y="858844"/>
                  </a:lnTo>
                  <a:lnTo>
                    <a:pt x="1518095" y="859462"/>
                  </a:lnTo>
                  <a:lnTo>
                    <a:pt x="1532874" y="860305"/>
                  </a:lnTo>
                  <a:lnTo>
                    <a:pt x="1543304" y="861373"/>
                  </a:lnTo>
                  <a:lnTo>
                    <a:pt x="1551026" y="862664"/>
                  </a:lnTo>
                  <a:lnTo>
                    <a:pt x="1554479" y="863416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4" name="object 11"/>
            <p:cNvSpPr>
              <a:spLocks noChangeArrowheads="1"/>
            </p:cNvSpPr>
            <p:nvPr/>
          </p:nvSpPr>
          <p:spPr bwMode="auto">
            <a:xfrm>
              <a:off x="457200" y="2979419"/>
              <a:ext cx="3669029" cy="15034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b="0"/>
            </a:p>
          </p:txBody>
        </p:sp>
        <p:sp>
          <p:nvSpPr>
            <p:cNvPr id="7175" name="object 12"/>
            <p:cNvSpPr>
              <a:spLocks noChangeArrowheads="1"/>
            </p:cNvSpPr>
            <p:nvPr/>
          </p:nvSpPr>
          <p:spPr bwMode="auto">
            <a:xfrm>
              <a:off x="3740658" y="3819905"/>
              <a:ext cx="1872996" cy="1411223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b="0"/>
            </a:p>
          </p:txBody>
        </p:sp>
        <p:sp>
          <p:nvSpPr>
            <p:cNvPr id="7176" name="object 7"/>
            <p:cNvSpPr>
              <a:spLocks noChangeArrowheads="1"/>
            </p:cNvSpPr>
            <p:nvPr/>
          </p:nvSpPr>
          <p:spPr bwMode="auto">
            <a:xfrm>
              <a:off x="5798820" y="1828801"/>
              <a:ext cx="3802379" cy="533399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b="0"/>
            </a:p>
          </p:txBody>
        </p:sp>
        <p:sp>
          <p:nvSpPr>
            <p:cNvPr id="7177" name="object 6"/>
            <p:cNvSpPr>
              <a:spLocks noChangeArrowheads="1"/>
            </p:cNvSpPr>
            <p:nvPr/>
          </p:nvSpPr>
          <p:spPr bwMode="auto">
            <a:xfrm>
              <a:off x="769620" y="4693920"/>
              <a:ext cx="2108453" cy="2108453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b="0"/>
            </a:p>
          </p:txBody>
        </p:sp>
        <p:sp>
          <p:nvSpPr>
            <p:cNvPr id="7178" name="object 5"/>
            <p:cNvSpPr>
              <a:spLocks noChangeArrowheads="1"/>
            </p:cNvSpPr>
            <p:nvPr/>
          </p:nvSpPr>
          <p:spPr bwMode="auto">
            <a:xfrm>
              <a:off x="3630929" y="5295899"/>
              <a:ext cx="1882901" cy="1540001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27090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30</a:t>
            </a:fld>
            <a:endParaRPr lang="en-US"/>
          </a:p>
        </p:txBody>
      </p:sp>
      <p:pic>
        <p:nvPicPr>
          <p:cNvPr id="3075" name="Picture 3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1885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71" y="3238500"/>
            <a:ext cx="22955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78225"/>
              </p:ext>
            </p:extLst>
          </p:nvPr>
        </p:nvGraphicFramePr>
        <p:xfrm>
          <a:off x="4589205" y="2276576"/>
          <a:ext cx="2226719" cy="50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5" imgW="952087" imgH="215806" progId="Equation.3">
                  <p:embed/>
                </p:oleObj>
              </mc:Choice>
              <mc:Fallback>
                <p:oleObj r:id="rId5" imgW="952087" imgH="215806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205" y="2276576"/>
                        <a:ext cx="2226719" cy="504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13758"/>
              </p:ext>
            </p:extLst>
          </p:nvPr>
        </p:nvGraphicFramePr>
        <p:xfrm>
          <a:off x="2819400" y="5334000"/>
          <a:ext cx="2209800" cy="50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7" imgW="952087" imgH="215806" progId="Equation.3">
                  <p:embed/>
                </p:oleObj>
              </mc:Choice>
              <mc:Fallback>
                <p:oleObj r:id="rId7" imgW="952087" imgH="215806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2209800" cy="50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4838" y="58908"/>
            <a:ext cx="53631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Causal and Anti-Causal signals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8800" y="4401030"/>
            <a:ext cx="54864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signal is Anti-causal if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781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5657" y="2209800"/>
            <a:ext cx="213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30238" algn="l"/>
              </a:tabLst>
            </a:pP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signal is causal if,</a:t>
            </a:r>
            <a:endParaRPr lang="en-US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86400" y="58908"/>
            <a:ext cx="2133600" cy="1898786"/>
            <a:chOff x="5486400" y="58908"/>
            <a:chExt cx="2133600" cy="189878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614219" y="58908"/>
              <a:ext cx="0" cy="1898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1762125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V="1">
            <a:off x="5867400" y="1271894"/>
            <a:ext cx="0" cy="49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24600" y="889905"/>
            <a:ext cx="0" cy="87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838028" y="586094"/>
            <a:ext cx="0" cy="117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315200" y="457200"/>
            <a:ext cx="0" cy="130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838028" y="2718807"/>
            <a:ext cx="1961228" cy="1898786"/>
            <a:chOff x="5314028" y="-20979"/>
            <a:chExt cx="1961228" cy="189878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7162800" y="-20979"/>
              <a:ext cx="0" cy="1898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314028" y="1756014"/>
              <a:ext cx="19612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8382000" y="4005569"/>
            <a:ext cx="0" cy="49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01000" y="3623580"/>
            <a:ext cx="0" cy="87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634441" y="3319769"/>
            <a:ext cx="0" cy="117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39000" y="3009900"/>
            <a:ext cx="0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6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u="sng" dirty="0">
                <a:solidFill>
                  <a:srgbClr val="C00000"/>
                </a:solidFill>
              </a:rPr>
              <a:t>Continued</a:t>
            </a:r>
            <a:r>
              <a:rPr lang="en-US" dirty="0">
                <a:solidFill>
                  <a:srgbClr val="C00000"/>
                </a:solidFill>
              </a:rPr>
              <a:t>……………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/>
                  <a:t>Bounded Signal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Absolutely </a:t>
                </a:r>
                <a:r>
                  <a:rPr lang="en-US" dirty="0" err="1"/>
                  <a:t>Summable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latin typeface="Cambria Math"/>
                        </a:rPr>
                        <m:t>&lt; ∞</m:t>
                      </m:r>
                    </m:oMath>
                  </m:oMathPara>
                </a14:m>
                <a:endParaRPr lang="en-US" sz="2800" dirty="0"/>
              </a:p>
              <a:p>
                <a:pPr lvl="0"/>
                <a:r>
                  <a:rPr lang="en-US" dirty="0"/>
                  <a:t>Square </a:t>
                </a:r>
                <a:r>
                  <a:rPr lang="en-US" dirty="0" err="1"/>
                  <a:t>Summable</a:t>
                </a:r>
                <a:r>
                  <a:rPr lang="en-US" dirty="0"/>
                  <a:t> </a:t>
                </a:r>
                <a:endParaRPr lang="en-US"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latin typeface="Cambria Math"/>
                        </a:rPr>
                        <m:t>&lt; ∞</m:t>
                      </m:r>
                    </m:oMath>
                  </m:oMathPara>
                </a14:m>
                <a:endParaRPr lang="en-US" sz="2800" dirty="0"/>
              </a:p>
              <a:p>
                <a:pPr lvl="0"/>
                <a:r>
                  <a:rPr lang="en-US" dirty="0"/>
                  <a:t>N – periodic extended sequence		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481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Length(Support) of a signal: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en-US" dirty="0"/>
              <a:t>Finite Length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Infinite Length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Right Sided Sequence – Causal Sequence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Left Sided Sequence – </a:t>
            </a:r>
            <a:r>
              <a:rPr lang="en-US" dirty="0" err="1"/>
              <a:t>anticausal</a:t>
            </a:r>
            <a:r>
              <a:rPr lang="en-US" dirty="0"/>
              <a:t> Sequence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Sided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7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Size (Norm) of a Signal: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– Norm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}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is </a:t>
                </a:r>
                <a:r>
                  <a:rPr lang="en-US" dirty="0" err="1"/>
                  <a:t>rms</a:t>
                </a:r>
                <a:r>
                  <a:rPr lang="en-US" dirty="0"/>
                  <a:t> value of x(n)</a:t>
                </a:r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 is mean absolute value of x(n)</a:t>
                </a:r>
              </a:p>
              <a:p>
                <a:pPr marL="514350" lvl="0" indent="-51435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3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Relative absolute Error,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=0 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−1 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910" y="1550012"/>
            <a:ext cx="7208290" cy="2793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1688" marR="20622">
              <a:lnSpc>
                <a:spcPct val="95825"/>
              </a:lnSpc>
              <a:spcBef>
                <a:spcPts val="319"/>
              </a:spcBef>
            </a:pPr>
            <a:r>
              <a:rPr sz="2800" spc="4" dirty="0">
                <a:latin typeface="Garamond"/>
                <a:cs typeface="Garamond"/>
              </a:rPr>
              <a:t>Sampling</a:t>
            </a:r>
            <a:endParaRPr sz="2800" dirty="0">
              <a:latin typeface="Garamond"/>
              <a:cs typeface="Garamond"/>
            </a:endParaRPr>
          </a:p>
          <a:p>
            <a:pPr marL="421688" marR="20622">
              <a:lnSpc>
                <a:spcPct val="95825"/>
              </a:lnSpc>
              <a:spcBef>
                <a:spcPts val="431"/>
              </a:spcBef>
            </a:pPr>
            <a:r>
              <a:rPr sz="2800" dirty="0">
                <a:latin typeface="Garamond"/>
                <a:cs typeface="Garamond"/>
              </a:rPr>
              <a:t>Unit</a:t>
            </a:r>
            <a:r>
              <a:rPr sz="2800" spc="-31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impulse sequence</a:t>
            </a:r>
          </a:p>
          <a:p>
            <a:pPr marL="421688" marR="20622">
              <a:lnSpc>
                <a:spcPct val="95825"/>
              </a:lnSpc>
              <a:spcBef>
                <a:spcPts val="431"/>
              </a:spcBef>
            </a:pPr>
            <a:r>
              <a:rPr sz="2800" dirty="0">
                <a:latin typeface="Garamond"/>
                <a:cs typeface="Garamond"/>
              </a:rPr>
              <a:t>Unit</a:t>
            </a:r>
            <a:r>
              <a:rPr sz="2800" spc="-31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step sequence</a:t>
            </a:r>
            <a:endParaRPr lang="en-US" sz="2800" dirty="0">
              <a:latin typeface="Garamond"/>
              <a:cs typeface="Garamond"/>
            </a:endParaRPr>
          </a:p>
          <a:p>
            <a:pPr marL="421688" marR="20622">
              <a:lnSpc>
                <a:spcPct val="95825"/>
              </a:lnSpc>
              <a:spcBef>
                <a:spcPts val="431"/>
              </a:spcBef>
            </a:pPr>
            <a:r>
              <a:rPr lang="en-US" sz="2800" dirty="0">
                <a:latin typeface="Garamond"/>
                <a:cs typeface="Garamond"/>
              </a:rPr>
              <a:t>Complex Exponential sequence</a:t>
            </a:r>
          </a:p>
          <a:p>
            <a:pPr marL="421688" marR="20622">
              <a:lnSpc>
                <a:spcPct val="95825"/>
              </a:lnSpc>
              <a:spcBef>
                <a:spcPts val="431"/>
              </a:spcBef>
            </a:pPr>
            <a:r>
              <a:rPr lang="en-US" sz="2800" spc="4" dirty="0">
                <a:latin typeface="Garamond"/>
                <a:cs typeface="Garamond"/>
              </a:rPr>
              <a:t>Periodicity</a:t>
            </a:r>
            <a:endParaRPr lang="en-US" sz="2800" dirty="0">
              <a:latin typeface="Garamond"/>
              <a:cs typeface="Garamond"/>
            </a:endParaRPr>
          </a:p>
          <a:p>
            <a:pPr marL="421688" marR="20622">
              <a:lnSpc>
                <a:spcPct val="95825"/>
              </a:lnSpc>
              <a:spcBef>
                <a:spcPts val="431"/>
              </a:spcBef>
            </a:pPr>
            <a:endParaRPr sz="2800" dirty="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343400"/>
            <a:ext cx="2232703" cy="5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15"/>
              </a:lnSpc>
              <a:spcBef>
                <a:spcPts val="101"/>
              </a:spcBef>
            </a:pPr>
            <a:endParaRPr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Rectangle 2"/>
          <p:cNvSpPr/>
          <p:nvPr/>
        </p:nvSpPr>
        <p:spPr>
          <a:xfrm>
            <a:off x="3886200" y="685800"/>
            <a:ext cx="4267200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2"/>
              </a:lnSpc>
              <a:spcBef>
                <a:spcPts val="115"/>
              </a:spcBef>
            </a:pPr>
            <a:r>
              <a:rPr lang="en-US" sz="3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lang="en-US" sz="3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65"/>
                </a:solidFill>
                <a:latin typeface="Times New Roman"/>
                <a:cs typeface="Times New Roman"/>
              </a:rPr>
              <a:t>Discrete Time Signals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99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1267" y="5565738"/>
            <a:ext cx="0" cy="318022"/>
          </a:xfrm>
          <a:custGeom>
            <a:avLst/>
            <a:gdLst/>
            <a:ahLst/>
            <a:cxnLst/>
            <a:rect l="l" t="t" r="r" b="b"/>
            <a:pathLst>
              <a:path h="360425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24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1276" y="5565065"/>
            <a:ext cx="99060" cy="106232"/>
          </a:xfrm>
          <a:custGeom>
            <a:avLst/>
            <a:gdLst/>
            <a:ahLst/>
            <a:cxnLst/>
            <a:rect l="l" t="t" r="r" b="b"/>
            <a:pathLst>
              <a:path w="108966" h="120396">
                <a:moveTo>
                  <a:pt x="54863" y="0"/>
                </a:moveTo>
                <a:lnTo>
                  <a:pt x="0" y="120396"/>
                </a:lnTo>
                <a:lnTo>
                  <a:pt x="108966" y="120396"/>
                </a:lnTo>
                <a:lnTo>
                  <a:pt x="548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0456" y="5971167"/>
            <a:ext cx="233449" cy="244063"/>
          </a:xfrm>
          <a:custGeom>
            <a:avLst/>
            <a:gdLst/>
            <a:ahLst/>
            <a:cxnLst/>
            <a:rect l="l" t="t" r="r" b="b"/>
            <a:pathLst>
              <a:path w="256794" h="276605">
                <a:moveTo>
                  <a:pt x="38100" y="46481"/>
                </a:moveTo>
                <a:lnTo>
                  <a:pt x="39624" y="50292"/>
                </a:lnTo>
                <a:lnTo>
                  <a:pt x="55232" y="52821"/>
                </a:lnTo>
                <a:lnTo>
                  <a:pt x="46482" y="43433"/>
                </a:lnTo>
                <a:lnTo>
                  <a:pt x="39624" y="43433"/>
                </a:lnTo>
                <a:lnTo>
                  <a:pt x="38100" y="46481"/>
                </a:lnTo>
                <a:close/>
              </a:path>
              <a:path w="256794" h="276605">
                <a:moveTo>
                  <a:pt x="0" y="0"/>
                </a:moveTo>
                <a:lnTo>
                  <a:pt x="43434" y="41909"/>
                </a:lnTo>
                <a:lnTo>
                  <a:pt x="80010" y="29718"/>
                </a:lnTo>
                <a:lnTo>
                  <a:pt x="0" y="0"/>
                </a:lnTo>
                <a:close/>
              </a:path>
              <a:path w="256794" h="276605">
                <a:moveTo>
                  <a:pt x="55232" y="52821"/>
                </a:moveTo>
                <a:lnTo>
                  <a:pt x="80010" y="29718"/>
                </a:lnTo>
                <a:lnTo>
                  <a:pt x="43434" y="41909"/>
                </a:lnTo>
                <a:lnTo>
                  <a:pt x="0" y="0"/>
                </a:lnTo>
                <a:lnTo>
                  <a:pt x="23622" y="82296"/>
                </a:lnTo>
                <a:lnTo>
                  <a:pt x="48127" y="59446"/>
                </a:lnTo>
                <a:lnTo>
                  <a:pt x="248412" y="275081"/>
                </a:lnTo>
                <a:lnTo>
                  <a:pt x="252222" y="276605"/>
                </a:lnTo>
                <a:lnTo>
                  <a:pt x="255270" y="275081"/>
                </a:lnTo>
                <a:lnTo>
                  <a:pt x="256794" y="272033"/>
                </a:lnTo>
                <a:lnTo>
                  <a:pt x="256032" y="268224"/>
                </a:lnTo>
                <a:lnTo>
                  <a:pt x="55232" y="52821"/>
                </a:lnTo>
                <a:lnTo>
                  <a:pt x="39624" y="50292"/>
                </a:lnTo>
                <a:lnTo>
                  <a:pt x="38100" y="46481"/>
                </a:lnTo>
                <a:lnTo>
                  <a:pt x="39624" y="43433"/>
                </a:lnTo>
                <a:lnTo>
                  <a:pt x="46482" y="43433"/>
                </a:lnTo>
                <a:lnTo>
                  <a:pt x="55232" y="5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2728" y="699672"/>
            <a:ext cx="8030539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Discret</a:t>
            </a:r>
            <a:r>
              <a:rPr sz="3400" dirty="0">
                <a:latin typeface="Copperplate Gothic Bold"/>
                <a:cs typeface="Copperplate Gothic Bold"/>
              </a:rPr>
              <a:t>e-</a:t>
            </a:r>
            <a:r>
              <a:rPr sz="3400" spc="4" dirty="0">
                <a:latin typeface="Copperplate Gothic Bold"/>
                <a:cs typeface="Copperplate Gothic Bold"/>
              </a:rPr>
              <a:t>Tim</a:t>
            </a:r>
            <a:r>
              <a:rPr sz="3400" dirty="0">
                <a:latin typeface="Copperplate Gothic Bold"/>
                <a:cs typeface="Copperplate Gothic Bold"/>
              </a:rPr>
              <a:t>e</a:t>
            </a:r>
            <a:r>
              <a:rPr sz="3400" spc="18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Signals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11" y="1550013"/>
            <a:ext cx="8179738" cy="3062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0583" algn="ctr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 discrete-time signal, commonly referred to as a</a:t>
            </a:r>
            <a:r>
              <a:rPr sz="2200"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800000"/>
                </a:solidFill>
                <a:latin typeface="Times New Roman"/>
                <a:cs typeface="Times New Roman"/>
              </a:rPr>
              <a:t>sequence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, is only</a:t>
            </a:r>
            <a:endParaRPr sz="2200" dirty="0">
              <a:latin typeface="Times New Roman"/>
              <a:cs typeface="Times New Roman"/>
            </a:endParaRPr>
          </a:p>
          <a:p>
            <a:pPr marL="319115" marR="367166">
              <a:lnSpc>
                <a:spcPct val="99754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defined at discrete time instances, where</a:t>
            </a:r>
            <a:r>
              <a:rPr sz="2200"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is defined to take integer values only.</a:t>
            </a:r>
            <a:endParaRPr sz="2200" dirty="0">
              <a:latin typeface="Times New Roman"/>
              <a:cs typeface="Times New Roman"/>
            </a:endParaRPr>
          </a:p>
          <a:p>
            <a:pPr marL="319115" marR="317744" indent="-307718">
              <a:lnSpc>
                <a:spcPct val="99754"/>
              </a:lnSpc>
              <a:spcBef>
                <a:spcPts val="521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Discrete-time signals may also be written as a sequence of numbers inside braces:</a:t>
            </a:r>
            <a:endParaRPr sz="2200" dirty="0">
              <a:latin typeface="Times New Roman"/>
              <a:cs typeface="Times New Roman"/>
            </a:endParaRPr>
          </a:p>
          <a:p>
            <a:pPr marL="1399952" marR="1553389" algn="ctr">
              <a:lnSpc>
                <a:spcPct val="97696"/>
              </a:lnSpc>
              <a:spcBef>
                <a:spcPts val="130"/>
              </a:spcBef>
            </a:pPr>
            <a:r>
              <a:rPr sz="2300" spc="39" dirty="0">
                <a:latin typeface="Times New Roman"/>
                <a:cs typeface="Times New Roman"/>
              </a:rPr>
              <a:t>{</a:t>
            </a:r>
            <a:r>
              <a:rPr sz="2300" i="1" spc="-90" dirty="0">
                <a:latin typeface="Times New Roman"/>
                <a:cs typeface="Times New Roman"/>
              </a:rPr>
              <a:t>x</a:t>
            </a:r>
            <a:r>
              <a:rPr sz="2300" spc="57" dirty="0">
                <a:latin typeface="Times New Roman"/>
                <a:cs typeface="Times New Roman"/>
              </a:rPr>
              <a:t>[</a:t>
            </a:r>
            <a:r>
              <a:rPr sz="2300" i="1" spc="31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]}</a:t>
            </a:r>
            <a:r>
              <a:rPr sz="2300" spc="-22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mbria"/>
                <a:cs typeface="Cambria"/>
              </a:rPr>
              <a:t>=</a:t>
            </a:r>
            <a:r>
              <a:rPr sz="2300" spc="-201" dirty="0">
                <a:latin typeface="Cambria"/>
                <a:cs typeface="Cambria"/>
              </a:rPr>
              <a:t> </a:t>
            </a:r>
            <a:r>
              <a:rPr sz="2300" spc="-282" dirty="0">
                <a:latin typeface="Times New Roman"/>
                <a:cs typeface="Times New Roman"/>
              </a:rPr>
              <a:t>{</a:t>
            </a:r>
            <a:r>
              <a:rPr sz="2300" spc="57" dirty="0">
                <a:latin typeface="Times New Roman"/>
                <a:cs typeface="Times New Roman"/>
              </a:rPr>
              <a:t>K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86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mbria"/>
                <a:cs typeface="Cambria"/>
              </a:rPr>
              <a:t>−</a:t>
            </a:r>
            <a:r>
              <a:rPr sz="2300" spc="-170" dirty="0">
                <a:latin typeface="Cambria"/>
                <a:cs typeface="Cambria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-39" dirty="0">
                <a:latin typeface="Times New Roman"/>
                <a:cs typeface="Times New Roman"/>
              </a:rPr>
              <a:t>2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86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2.</a:t>
            </a:r>
            <a:r>
              <a:rPr sz="2300" b="1" spc="-53" dirty="0">
                <a:latin typeface="Times New Roman"/>
                <a:cs typeface="Times New Roman"/>
              </a:rPr>
              <a:t>2</a:t>
            </a:r>
            <a:r>
              <a:rPr sz="2300" spc="35" dirty="0">
                <a:latin typeface="Times New Roman"/>
                <a:cs typeface="Times New Roman"/>
              </a:rPr>
              <a:t>,</a:t>
            </a:r>
            <a:r>
              <a:rPr sz="2300" spc="-8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-219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322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0.</a:t>
            </a:r>
            <a:r>
              <a:rPr sz="2300" spc="-35" dirty="0">
                <a:latin typeface="Times New Roman"/>
                <a:cs typeface="Times New Roman"/>
              </a:rPr>
              <a:t>2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92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mbria"/>
                <a:cs typeface="Cambria"/>
              </a:rPr>
              <a:t>−</a:t>
            </a:r>
            <a:r>
              <a:rPr sz="2300" spc="-201" dirty="0">
                <a:latin typeface="Cambria"/>
                <a:cs typeface="Cambria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3.7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86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2.</a:t>
            </a:r>
            <a:r>
              <a:rPr sz="2300" spc="-35" dirty="0">
                <a:latin typeface="Times New Roman"/>
                <a:cs typeface="Times New Roman"/>
              </a:rPr>
              <a:t>9</a:t>
            </a:r>
            <a:r>
              <a:rPr sz="2300" spc="62" dirty="0">
                <a:latin typeface="Times New Roman"/>
                <a:cs typeface="Times New Roman"/>
              </a:rPr>
              <a:t>,</a:t>
            </a:r>
            <a:r>
              <a:rPr sz="2300" spc="-295" dirty="0">
                <a:latin typeface="Times New Roman"/>
                <a:cs typeface="Times New Roman"/>
              </a:rPr>
              <a:t>K</a:t>
            </a:r>
            <a:r>
              <a:rPr sz="2300" dirty="0">
                <a:latin typeface="Times New Roman"/>
                <a:cs typeface="Times New Roman"/>
              </a:rPr>
              <a:t>}</a:t>
            </a:r>
          </a:p>
          <a:p>
            <a:pPr marL="3744546" marR="4141979" algn="ctr">
              <a:lnSpc>
                <a:spcPts val="1992"/>
              </a:lnSpc>
              <a:spcBef>
                <a:spcPts val="100"/>
              </a:spcBef>
            </a:pPr>
            <a:r>
              <a:rPr sz="1700" dirty="0">
                <a:latin typeface="Cambria"/>
                <a:cs typeface="Cambria"/>
              </a:rPr>
              <a:t>↑</a:t>
            </a:r>
          </a:p>
          <a:p>
            <a:pPr marL="392463" marR="623958" algn="ctr">
              <a:lnSpc>
                <a:spcPct val="95825"/>
              </a:lnSpc>
              <a:spcBef>
                <a:spcPts val="1108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i="1" dirty="0">
                <a:latin typeface="Garamond"/>
                <a:cs typeface="Garamond"/>
              </a:rPr>
              <a:t>n</a:t>
            </a:r>
            <a:r>
              <a:rPr i="1" spc="-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indicate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-5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discret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time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intege</a:t>
            </a:r>
            <a:r>
              <a:rPr dirty="0">
                <a:latin typeface="Garamond"/>
                <a:cs typeface="Garamond"/>
              </a:rPr>
              <a:t>r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int</a:t>
            </a:r>
            <a:r>
              <a:rPr spc="-4"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rvals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bold-fac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60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denote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-49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tim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t=0.</a:t>
            </a:r>
            <a:endParaRPr dirty="0">
              <a:latin typeface="Garamond"/>
              <a:cs typeface="Garamond"/>
            </a:endParaRPr>
          </a:p>
          <a:p>
            <a:pPr marL="11397">
              <a:lnSpc>
                <a:spcPct val="95825"/>
              </a:lnSpc>
              <a:spcBef>
                <a:spcPts val="613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Discrete time signals are often generated from continuous time signals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639" y="4644253"/>
            <a:ext cx="3585992" cy="613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by </a:t>
            </a:r>
            <a:r>
              <a:rPr sz="2200" b="1" i="1" dirty="0">
                <a:solidFill>
                  <a:srgbClr val="000065"/>
                </a:solidFill>
                <a:latin typeface="Times New Roman"/>
                <a:cs typeface="Times New Roman"/>
              </a:rPr>
              <a:t>sampling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which can roughly</a:t>
            </a:r>
            <a:endParaRPr sz="2200">
              <a:latin typeface="Times New Roman"/>
              <a:cs typeface="Times New Roman"/>
            </a:endParaRPr>
          </a:p>
          <a:p>
            <a:pPr marL="11397" marR="41029">
              <a:lnSpc>
                <a:spcPct val="95825"/>
              </a:lnSpc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independent variable (time)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0209" y="4644253"/>
            <a:ext cx="32585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0640" y="4644253"/>
            <a:ext cx="320746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interpreted as quantizing 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6136" y="5491080"/>
            <a:ext cx="2423740" cy="372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984"/>
              </a:lnSpc>
              <a:spcBef>
                <a:spcPts val="149"/>
              </a:spcBef>
            </a:pPr>
            <a:r>
              <a:rPr sz="2800" spc="-138" dirty="0">
                <a:latin typeface="Cambria"/>
                <a:cs typeface="Cambria"/>
              </a:rPr>
              <a:t>{</a:t>
            </a:r>
            <a:r>
              <a:rPr sz="2100" i="1" spc="53" dirty="0">
                <a:latin typeface="Times New Roman"/>
                <a:cs typeface="Times New Roman"/>
              </a:rPr>
              <a:t>x</a:t>
            </a:r>
            <a:r>
              <a:rPr sz="2100" spc="57" dirty="0">
                <a:latin typeface="Times New Roman"/>
                <a:cs typeface="Times New Roman"/>
              </a:rPr>
              <a:t>(</a:t>
            </a:r>
            <a:r>
              <a:rPr sz="2100" i="1" spc="35" dirty="0">
                <a:latin typeface="Times New Roman"/>
                <a:cs typeface="Times New Roman"/>
              </a:rPr>
              <a:t>n</a:t>
            </a:r>
            <a:r>
              <a:rPr sz="2100" spc="-62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Cambria"/>
                <a:cs typeface="Cambria"/>
              </a:rPr>
              <a:t>}</a:t>
            </a:r>
            <a:r>
              <a:rPr sz="2800" spc="-416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=</a:t>
            </a:r>
            <a:r>
              <a:rPr sz="2100" spc="122" dirty="0">
                <a:latin typeface="Cambria"/>
                <a:cs typeface="Cambria"/>
              </a:rPr>
              <a:t> </a:t>
            </a:r>
            <a:r>
              <a:rPr sz="2100" i="1" spc="53" dirty="0">
                <a:latin typeface="Times New Roman"/>
                <a:cs typeface="Times New Roman"/>
              </a:rPr>
              <a:t>x</a:t>
            </a:r>
            <a:r>
              <a:rPr sz="2100" spc="53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nT</a:t>
            </a:r>
            <a:r>
              <a:rPr sz="2100" i="1" spc="30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=</a:t>
            </a:r>
            <a:r>
              <a:rPr sz="2100" spc="113" dirty="0">
                <a:latin typeface="Cambria"/>
                <a:cs typeface="Cambria"/>
              </a:rPr>
              <a:t> </a:t>
            </a:r>
            <a:r>
              <a:rPr sz="2100" i="1" spc="53" dirty="0">
                <a:latin typeface="Times New Roman"/>
                <a:cs typeface="Times New Roman"/>
              </a:rPr>
              <a:t>x</a:t>
            </a:r>
            <a:r>
              <a:rPr sz="2100" spc="-8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3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5577" y="5562136"/>
            <a:ext cx="2704181" cy="822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0772">
              <a:lnSpc>
                <a:spcPts val="2302"/>
              </a:lnSpc>
              <a:spcBef>
                <a:spcPts val="115"/>
              </a:spcBef>
            </a:pP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2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=</a:t>
            </a:r>
            <a:r>
              <a:rPr sz="2100" spc="-181" dirty="0">
                <a:latin typeface="Cambria"/>
                <a:cs typeface="Cambria"/>
              </a:rPr>
              <a:t> </a:t>
            </a:r>
            <a:r>
              <a:rPr sz="2100" spc="67" dirty="0">
                <a:latin typeface="Times New Roman"/>
                <a:cs typeface="Times New Roman"/>
              </a:rPr>
              <a:t>L</a:t>
            </a:r>
            <a:r>
              <a:rPr sz="2100" spc="35" dirty="0">
                <a:latin typeface="Times New Roman"/>
                <a:cs typeface="Times New Roman"/>
              </a:rPr>
              <a:t>,</a:t>
            </a:r>
            <a:r>
              <a:rPr sz="2100" spc="-4" dirty="0">
                <a:latin typeface="Cambria"/>
                <a:cs typeface="Cambria"/>
              </a:rPr>
              <a:t>−</a:t>
            </a:r>
            <a:r>
              <a:rPr sz="2100" spc="-26" dirty="0">
                <a:latin typeface="Times New Roman"/>
                <a:cs typeface="Times New Roman"/>
              </a:rPr>
              <a:t>2</a:t>
            </a:r>
            <a:r>
              <a:rPr sz="2100" spc="26" dirty="0">
                <a:latin typeface="Times New Roman"/>
                <a:cs typeface="Times New Roman"/>
              </a:rPr>
              <a:t>,</a:t>
            </a:r>
            <a:r>
              <a:rPr sz="2100" dirty="0">
                <a:latin typeface="Cambria"/>
                <a:cs typeface="Cambria"/>
              </a:rPr>
              <a:t>−</a:t>
            </a:r>
            <a:r>
              <a:rPr sz="2100" spc="-202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31" dirty="0">
                <a:latin typeface="Times New Roman"/>
                <a:cs typeface="Times New Roman"/>
              </a:rPr>
              <a:t>0</a:t>
            </a:r>
            <a:r>
              <a:rPr sz="2100" spc="-197" dirty="0">
                <a:latin typeface="Times New Roman"/>
                <a:cs typeface="Times New Roman"/>
              </a:rPr>
              <a:t>,</a:t>
            </a:r>
            <a:r>
              <a:rPr sz="2100" spc="-202" dirty="0">
                <a:latin typeface="Times New Roman"/>
                <a:cs typeface="Times New Roman"/>
              </a:rPr>
              <a:t>1</a:t>
            </a:r>
            <a:r>
              <a:rPr sz="2100" spc="35" dirty="0">
                <a:latin typeface="Times New Roman"/>
                <a:cs typeface="Times New Roman"/>
              </a:rPr>
              <a:t>,</a:t>
            </a:r>
            <a:r>
              <a:rPr sz="2100" spc="-31" dirty="0">
                <a:latin typeface="Times New Roman"/>
                <a:cs typeface="Times New Roman"/>
              </a:rPr>
              <a:t>2</a:t>
            </a:r>
            <a:r>
              <a:rPr sz="2100" spc="67" dirty="0">
                <a:latin typeface="Times New Roman"/>
                <a:cs typeface="Times New Roman"/>
              </a:rPr>
              <a:t>,</a:t>
            </a:r>
            <a:r>
              <a:rPr sz="210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  <a:p>
            <a:pPr marL="120807">
              <a:lnSpc>
                <a:spcPct val="95825"/>
              </a:lnSpc>
              <a:spcBef>
                <a:spcPts val="2262"/>
              </a:spcBef>
            </a:pPr>
            <a:r>
              <a:rPr sz="1600" b="1" i="1" dirty="0">
                <a:solidFill>
                  <a:srgbClr val="800000"/>
                </a:solidFill>
                <a:latin typeface="Arial"/>
                <a:cs typeface="Arial"/>
              </a:rPr>
              <a:t>Sampling interval / 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938" y="5686294"/>
            <a:ext cx="133578" cy="221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10"/>
              </a:lnSpc>
              <a:spcBef>
                <a:spcPts val="85"/>
              </a:spcBef>
            </a:pPr>
            <a:r>
              <a:rPr sz="1600" i="1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433" y="5732861"/>
            <a:ext cx="514954" cy="26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4"/>
              </a:lnSpc>
              <a:spcBef>
                <a:spcPts val="101"/>
              </a:spcBef>
            </a:pPr>
            <a:r>
              <a:rPr sz="2400" i="1" baseline="8282" dirty="0">
                <a:latin typeface="Times New Roman"/>
                <a:cs typeface="Times New Roman"/>
              </a:rPr>
              <a:t>t</a:t>
            </a:r>
            <a:r>
              <a:rPr sz="2400" i="1" spc="-255" baseline="8282" dirty="0">
                <a:latin typeface="Times New Roman"/>
                <a:cs typeface="Times New Roman"/>
              </a:rPr>
              <a:t> </a:t>
            </a:r>
            <a:r>
              <a:rPr sz="2400" spc="53" baseline="8123" dirty="0">
                <a:latin typeface="Cambria"/>
                <a:cs typeface="Cambria"/>
              </a:rPr>
              <a:t>=</a:t>
            </a:r>
            <a:r>
              <a:rPr sz="2400" i="1" baseline="8282" dirty="0">
                <a:latin typeface="Times New Roman"/>
                <a:cs typeface="Times New Roman"/>
              </a:rPr>
              <a:t>n</a:t>
            </a:r>
            <a:r>
              <a:rPr sz="2400" i="1" spc="-67" baseline="8282" dirty="0">
                <a:latin typeface="Times New Roman"/>
                <a:cs typeface="Times New Roman"/>
              </a:rPr>
              <a:t>T</a:t>
            </a:r>
            <a:r>
              <a:rPr sz="1500" i="1" baseline="-10082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7478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435982" y="3377228"/>
            <a:ext cx="3855027" cy="2946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37"/>
              </a:spcBef>
            </a:pPr>
            <a:endParaRPr sz="800" dirty="0"/>
          </a:p>
        </p:txBody>
      </p:sp>
      <p:sp>
        <p:nvSpPr>
          <p:cNvPr id="24" name="object 24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5891" y="2316928"/>
            <a:ext cx="5232861" cy="106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5566" y="2883049"/>
            <a:ext cx="81048" cy="77992"/>
          </a:xfrm>
          <a:custGeom>
            <a:avLst/>
            <a:gdLst/>
            <a:ahLst/>
            <a:cxnLst/>
            <a:rect l="l" t="t" r="r" b="b"/>
            <a:pathLst>
              <a:path w="89153" h="88391">
                <a:moveTo>
                  <a:pt x="0" y="0"/>
                </a:moveTo>
                <a:lnTo>
                  <a:pt x="0" y="88391"/>
                </a:lnTo>
                <a:lnTo>
                  <a:pt x="89153" y="88391"/>
                </a:lnTo>
                <a:lnTo>
                  <a:pt x="891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9997" y="3433034"/>
            <a:ext cx="3908366" cy="3028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0820" y="4180018"/>
            <a:ext cx="314498" cy="67235"/>
          </a:xfrm>
          <a:custGeom>
            <a:avLst/>
            <a:gdLst/>
            <a:ahLst/>
            <a:cxnLst/>
            <a:rect l="l" t="t" r="r" b="b"/>
            <a:pathLst>
              <a:path w="345948" h="76200">
                <a:moveTo>
                  <a:pt x="269747" y="42671"/>
                </a:moveTo>
                <a:lnTo>
                  <a:pt x="269748" y="76200"/>
                </a:lnTo>
                <a:lnTo>
                  <a:pt x="282701" y="42672"/>
                </a:lnTo>
                <a:lnTo>
                  <a:pt x="285750" y="41148"/>
                </a:lnTo>
                <a:lnTo>
                  <a:pt x="287274" y="38100"/>
                </a:lnTo>
                <a:lnTo>
                  <a:pt x="285750" y="34290"/>
                </a:lnTo>
                <a:lnTo>
                  <a:pt x="282701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69747" y="42671"/>
                </a:lnTo>
                <a:close/>
              </a:path>
              <a:path w="345948" h="76200">
                <a:moveTo>
                  <a:pt x="285750" y="34290"/>
                </a:moveTo>
                <a:lnTo>
                  <a:pt x="287274" y="38100"/>
                </a:lnTo>
                <a:lnTo>
                  <a:pt x="285750" y="41148"/>
                </a:lnTo>
                <a:lnTo>
                  <a:pt x="282701" y="42672"/>
                </a:lnTo>
                <a:lnTo>
                  <a:pt x="269748" y="76200"/>
                </a:lnTo>
                <a:lnTo>
                  <a:pt x="345948" y="38100"/>
                </a:lnTo>
                <a:lnTo>
                  <a:pt x="269748" y="0"/>
                </a:lnTo>
                <a:lnTo>
                  <a:pt x="269747" y="32765"/>
                </a:lnTo>
                <a:lnTo>
                  <a:pt x="282701" y="32766"/>
                </a:lnTo>
                <a:lnTo>
                  <a:pt x="285750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4859" y="3907715"/>
            <a:ext cx="286095" cy="67235"/>
          </a:xfrm>
          <a:custGeom>
            <a:avLst/>
            <a:gdLst/>
            <a:ahLst/>
            <a:cxnLst/>
            <a:rect l="l" t="t" r="r" b="b"/>
            <a:pathLst>
              <a:path w="314705" h="76200">
                <a:moveTo>
                  <a:pt x="76199" y="43433"/>
                </a:moveTo>
                <a:lnTo>
                  <a:pt x="310133" y="43433"/>
                </a:lnTo>
                <a:lnTo>
                  <a:pt x="313181" y="41909"/>
                </a:lnTo>
                <a:lnTo>
                  <a:pt x="314705" y="38100"/>
                </a:lnTo>
                <a:lnTo>
                  <a:pt x="313181" y="35051"/>
                </a:lnTo>
                <a:lnTo>
                  <a:pt x="310133" y="33527"/>
                </a:lnTo>
                <a:lnTo>
                  <a:pt x="64007" y="33527"/>
                </a:lnTo>
                <a:lnTo>
                  <a:pt x="60198" y="35051"/>
                </a:lnTo>
                <a:lnTo>
                  <a:pt x="76199" y="43433"/>
                </a:lnTo>
                <a:close/>
              </a:path>
              <a:path w="314705" h="76200">
                <a:moveTo>
                  <a:pt x="60198" y="41909"/>
                </a:moveTo>
                <a:lnTo>
                  <a:pt x="59435" y="38100"/>
                </a:lnTo>
                <a:lnTo>
                  <a:pt x="0" y="38100"/>
                </a:lnTo>
                <a:lnTo>
                  <a:pt x="76200" y="76200"/>
                </a:lnTo>
                <a:lnTo>
                  <a:pt x="60198" y="41909"/>
                </a:lnTo>
                <a:close/>
              </a:path>
              <a:path w="314705" h="76200">
                <a:moveTo>
                  <a:pt x="76199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9435" y="38100"/>
                </a:lnTo>
                <a:lnTo>
                  <a:pt x="60198" y="41909"/>
                </a:lnTo>
                <a:lnTo>
                  <a:pt x="76200" y="76200"/>
                </a:lnTo>
                <a:lnTo>
                  <a:pt x="76199" y="43433"/>
                </a:lnTo>
                <a:lnTo>
                  <a:pt x="64007" y="43433"/>
                </a:lnTo>
                <a:lnTo>
                  <a:pt x="76199" y="43433"/>
                </a:lnTo>
                <a:lnTo>
                  <a:pt x="60198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1802" y="699672"/>
            <a:ext cx="5190152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Sampling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911" y="1550012"/>
            <a:ext cx="8064188" cy="1116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algn="just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Think of sampling as a switch, that stays closed for an </a:t>
            </a:r>
            <a:r>
              <a:rPr lang="en-US" sz="2200" dirty="0">
                <a:solidFill>
                  <a:srgbClr val="000065"/>
                </a:solidFill>
                <a:latin typeface="Times New Roman"/>
                <a:cs typeface="Times New Roman"/>
              </a:rPr>
              <a:t>infinitesimally small amount of signal time. It takes samples from the continuous time.  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830" y="2630692"/>
            <a:ext cx="23363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It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3452" y="3922668"/>
            <a:ext cx="264717" cy="267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spcBef>
                <a:spcPts val="103"/>
              </a:spcBef>
            </a:pPr>
            <a:r>
              <a:rPr sz="2400" b="1" i="1" baseline="9662" dirty="0">
                <a:latin typeface="Arial"/>
                <a:cs typeface="Arial"/>
              </a:rPr>
              <a:t>T</a:t>
            </a:r>
            <a:r>
              <a:rPr sz="1600" b="1" i="1" baseline="-9662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5566" y="2883049"/>
            <a:ext cx="81048" cy="77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583"/>
              </a:lnSpc>
              <a:spcBef>
                <a:spcPts val="41"/>
              </a:spcBef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8" name="object 17"/>
          <p:cNvSpPr/>
          <p:nvPr/>
        </p:nvSpPr>
        <p:spPr>
          <a:xfrm>
            <a:off x="415637" y="3511700"/>
            <a:ext cx="3855027" cy="2946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87897" y="99060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777" y="3316717"/>
            <a:ext cx="4353097" cy="1304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3459" y="5216114"/>
            <a:ext cx="3539143" cy="1104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0546" y="605119"/>
            <a:ext cx="7822735" cy="543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Discret</a:t>
            </a:r>
            <a:r>
              <a:rPr sz="3400" dirty="0">
                <a:latin typeface="Copperplate Gothic Bold"/>
                <a:cs typeface="Copperplate Gothic Bold"/>
              </a:rPr>
              <a:t>e</a:t>
            </a:r>
            <a:r>
              <a:rPr sz="3400" spc="13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Signals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12" y="1591235"/>
            <a:ext cx="6338597" cy="247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length-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i="1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often</a:t>
            </a:r>
            <a:r>
              <a:rPr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referred</a:t>
            </a:r>
            <a:r>
              <a:rPr spc="-5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to as an</a:t>
            </a:r>
            <a:r>
              <a:rPr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800000"/>
                </a:solidFill>
                <a:latin typeface="Times New Roman"/>
                <a:cs typeface="Times New Roman"/>
              </a:rPr>
              <a:t>-point</a:t>
            </a:r>
            <a:r>
              <a:rPr b="1" spc="-46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800000"/>
                </a:solidFill>
                <a:latin typeface="Times New Roman"/>
                <a:cs typeface="Times New Roman"/>
              </a:rPr>
              <a:t>sequence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11" y="1985851"/>
            <a:ext cx="7784509" cy="490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length 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finite-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ength</a:t>
            </a:r>
            <a:r>
              <a:rPr spc="-3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can be</a:t>
            </a:r>
            <a:r>
              <a:rPr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increased by</a:t>
            </a:r>
            <a:r>
              <a:rPr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zero-paddin</a:t>
            </a:r>
            <a:r>
              <a:rPr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pc="-10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i.e., by</a:t>
            </a:r>
            <a:endParaRPr dirty="0">
              <a:latin typeface="Times New Roman"/>
              <a:cs typeface="Times New Roman"/>
            </a:endParaRPr>
          </a:p>
          <a:p>
            <a:pPr marL="319126" marR="34336">
              <a:lnSpc>
                <a:spcPts val="1943"/>
              </a:lnSpc>
            </a:pPr>
            <a:r>
              <a:rPr b="1" dirty="0">
                <a:solidFill>
                  <a:srgbClr val="000065"/>
                </a:solidFill>
                <a:latin typeface="Times New Roman"/>
                <a:cs typeface="Times New Roman"/>
              </a:rPr>
              <a:t>appending</a:t>
            </a:r>
            <a:r>
              <a:rPr b="1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it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65"/>
                </a:solidFill>
                <a:latin typeface="Times New Roman"/>
                <a:cs typeface="Times New Roman"/>
              </a:rPr>
              <a:t>with</a:t>
            </a:r>
            <a:r>
              <a:rPr b="1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65"/>
                </a:solidFill>
                <a:latin typeface="Times New Roman"/>
                <a:cs typeface="Times New Roman"/>
              </a:rPr>
              <a:t>zeros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34" y="2596363"/>
            <a:ext cx="7829043" cy="489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089" indent="-307692">
              <a:lnSpc>
                <a:spcPts val="2066"/>
              </a:lnSpc>
              <a:spcBef>
                <a:spcPts val="175"/>
              </a:spcBef>
              <a:tabLst>
                <a:tab pos="376100" algn="l"/>
              </a:tabLst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		A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rig</a:t>
            </a:r>
            <a:r>
              <a:rPr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h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t-sided</a:t>
            </a:r>
            <a:r>
              <a:rPr b="1" i="1" spc="-79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sequence 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has</a:t>
            </a:r>
            <a:r>
              <a:rPr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zero-valued</a:t>
            </a:r>
            <a:r>
              <a:rPr spc="-8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samples for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n&lt;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700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1.</a:t>
            </a:r>
            <a:r>
              <a:rPr sz="1700" spc="-31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pc="4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700" spc="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&gt;0,</a:t>
            </a:r>
            <a:r>
              <a:rPr spc="-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right- sided</a:t>
            </a:r>
            <a:r>
              <a:rPr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called a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causal</a:t>
            </a:r>
            <a:r>
              <a:rPr b="1" i="1" spc="-57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sequence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2929" y="3942148"/>
            <a:ext cx="131156" cy="183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00"/>
              </a:lnSpc>
              <a:spcBef>
                <a:spcPts val="70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299" y="4063171"/>
            <a:ext cx="235645" cy="232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13"/>
              </a:lnSpc>
              <a:spcBef>
                <a:spcPts val="91"/>
              </a:spcBef>
            </a:pPr>
            <a:r>
              <a:rPr sz="2000" i="1" baseline="13994" dirty="0">
                <a:latin typeface="Times New Roman"/>
                <a:cs typeface="Times New Roman"/>
              </a:rPr>
              <a:t>N</a:t>
            </a:r>
            <a:r>
              <a:rPr sz="1600" baseline="-4831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897" y="4907245"/>
            <a:ext cx="7411623" cy="49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134" indent="-307737">
              <a:lnSpc>
                <a:spcPts val="2066"/>
              </a:lnSpc>
              <a:spcBef>
                <a:spcPts val="171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left</a:t>
            </a:r>
            <a:r>
              <a:rPr b="1" i="1" spc="-8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sequence 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has</a:t>
            </a:r>
            <a:r>
              <a:rPr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zero-valued</a:t>
            </a:r>
            <a:r>
              <a:rPr spc="-8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samples for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n&gt;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700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2.</a:t>
            </a:r>
            <a:r>
              <a:rPr sz="1700" spc="-31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pc="4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700" spc="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&lt;0,</a:t>
            </a:r>
            <a:r>
              <a:rPr spc="-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left-s</a:t>
            </a:r>
            <a:r>
              <a:rPr spc="-8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ed sequence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called an</a:t>
            </a:r>
            <a:r>
              <a:rPr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anti-causal</a:t>
            </a:r>
            <a:r>
              <a:rPr b="1" i="1" spc="-92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800000"/>
                </a:solidFill>
                <a:latin typeface="Times New Roman"/>
                <a:cs typeface="Times New Roman"/>
              </a:rPr>
              <a:t>sequence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890" y="5815166"/>
            <a:ext cx="249606" cy="232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13"/>
              </a:lnSpc>
              <a:spcBef>
                <a:spcPts val="91"/>
              </a:spcBef>
            </a:pPr>
            <a:r>
              <a:rPr sz="2000" i="1" baseline="13994" dirty="0">
                <a:latin typeface="Times New Roman"/>
                <a:cs typeface="Times New Roman"/>
              </a:rPr>
              <a:t>N</a:t>
            </a:r>
            <a:r>
              <a:rPr sz="2000" i="1" spc="-219" baseline="13994" dirty="0">
                <a:latin typeface="Times New Roman"/>
                <a:cs typeface="Times New Roman"/>
              </a:rPr>
              <a:t> </a:t>
            </a:r>
            <a:r>
              <a:rPr sz="1600" baseline="-4831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322" y="5963751"/>
            <a:ext cx="131285" cy="183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13"/>
              </a:lnSpc>
              <a:spcBef>
                <a:spcPts val="70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11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7249" y="1774339"/>
            <a:ext cx="4445923" cy="1312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94367" y="2212041"/>
            <a:ext cx="0" cy="641424"/>
          </a:xfrm>
          <a:custGeom>
            <a:avLst/>
            <a:gdLst/>
            <a:ahLst/>
            <a:cxnLst/>
            <a:rect l="l" t="t" r="r" b="b"/>
            <a:pathLst>
              <a:path h="726947">
                <a:moveTo>
                  <a:pt x="0" y="726947"/>
                </a:moveTo>
                <a:lnTo>
                  <a:pt x="0" y="0"/>
                </a:lnTo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45184" y="2191870"/>
            <a:ext cx="80356" cy="78665"/>
          </a:xfrm>
          <a:custGeom>
            <a:avLst/>
            <a:gdLst/>
            <a:ahLst/>
            <a:cxnLst/>
            <a:rect l="l" t="t" r="r" b="b"/>
            <a:pathLst>
              <a:path w="88392" h="89154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4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822"/>
                </a:lnTo>
                <a:lnTo>
                  <a:pt x="79740" y="18437"/>
                </a:lnTo>
                <a:lnTo>
                  <a:pt x="70048" y="8623"/>
                </a:lnTo>
                <a:lnTo>
                  <a:pt x="57773" y="2205"/>
                </a:lnTo>
                <a:lnTo>
                  <a:pt x="4419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45184" y="2191870"/>
            <a:ext cx="80356" cy="78665"/>
          </a:xfrm>
          <a:custGeom>
            <a:avLst/>
            <a:gdLst/>
            <a:ahLst/>
            <a:cxnLst/>
            <a:rect l="l" t="t" r="r" b="b"/>
            <a:pathLst>
              <a:path w="88392" h="89154">
                <a:moveTo>
                  <a:pt x="44196" y="0"/>
                </a:moveTo>
                <a:lnTo>
                  <a:pt x="30140" y="2367"/>
                </a:lnTo>
                <a:lnTo>
                  <a:pt x="17946" y="8922"/>
                </a:lnTo>
                <a:lnTo>
                  <a:pt x="8360" y="18842"/>
                </a:lnTo>
                <a:lnTo>
                  <a:pt x="2130" y="31305"/>
                </a:lnTo>
                <a:lnTo>
                  <a:pt x="0" y="44957"/>
                </a:lnTo>
                <a:lnTo>
                  <a:pt x="2326" y="59127"/>
                </a:lnTo>
                <a:lnTo>
                  <a:pt x="8792" y="71397"/>
                </a:lnTo>
                <a:lnTo>
                  <a:pt x="18633" y="81001"/>
                </a:lnTo>
                <a:lnTo>
                  <a:pt x="31080" y="87170"/>
                </a:lnTo>
                <a:lnTo>
                  <a:pt x="44196" y="89154"/>
                </a:lnTo>
                <a:lnTo>
                  <a:pt x="58365" y="86827"/>
                </a:lnTo>
                <a:lnTo>
                  <a:pt x="70635" y="80361"/>
                </a:lnTo>
                <a:lnTo>
                  <a:pt x="80239" y="70520"/>
                </a:lnTo>
                <a:lnTo>
                  <a:pt x="86408" y="58073"/>
                </a:lnTo>
                <a:lnTo>
                  <a:pt x="88392" y="44957"/>
                </a:lnTo>
                <a:lnTo>
                  <a:pt x="86104" y="30822"/>
                </a:lnTo>
                <a:lnTo>
                  <a:pt x="79740" y="18437"/>
                </a:lnTo>
                <a:lnTo>
                  <a:pt x="70048" y="8623"/>
                </a:lnTo>
                <a:lnTo>
                  <a:pt x="57773" y="2205"/>
                </a:lnTo>
                <a:lnTo>
                  <a:pt x="441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1157" y="4003189"/>
            <a:ext cx="13161" cy="1528258"/>
          </a:xfrm>
          <a:custGeom>
            <a:avLst/>
            <a:gdLst/>
            <a:ahLst/>
            <a:cxnLst/>
            <a:rect l="l" t="t" r="r" b="b"/>
            <a:pathLst>
              <a:path w="14477" h="1732026">
                <a:moveTo>
                  <a:pt x="0" y="0"/>
                </a:moveTo>
                <a:lnTo>
                  <a:pt x="0" y="1732026"/>
                </a:lnTo>
                <a:lnTo>
                  <a:pt x="14477" y="1732026"/>
                </a:lnTo>
                <a:lnTo>
                  <a:pt x="14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9864" y="4003189"/>
            <a:ext cx="13162" cy="1528258"/>
          </a:xfrm>
          <a:custGeom>
            <a:avLst/>
            <a:gdLst/>
            <a:ahLst/>
            <a:cxnLst/>
            <a:rect l="l" t="t" r="r" b="b"/>
            <a:pathLst>
              <a:path w="14478" h="1732026">
                <a:moveTo>
                  <a:pt x="0" y="0"/>
                </a:moveTo>
                <a:lnTo>
                  <a:pt x="0" y="1732026"/>
                </a:lnTo>
                <a:lnTo>
                  <a:pt x="14478" y="1732026"/>
                </a:lnTo>
                <a:lnTo>
                  <a:pt x="144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3025" y="4015963"/>
            <a:ext cx="4788131" cy="1502709"/>
          </a:xfrm>
          <a:custGeom>
            <a:avLst/>
            <a:gdLst/>
            <a:ahLst/>
            <a:cxnLst/>
            <a:rect l="l" t="t" r="r" b="b"/>
            <a:pathLst>
              <a:path w="5266944" h="1703070">
                <a:moveTo>
                  <a:pt x="0" y="0"/>
                </a:moveTo>
                <a:lnTo>
                  <a:pt x="0" y="1703070"/>
                </a:lnTo>
                <a:lnTo>
                  <a:pt x="5266944" y="1703070"/>
                </a:lnTo>
                <a:lnTo>
                  <a:pt x="5266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9863" y="4003189"/>
            <a:ext cx="4814455" cy="1528258"/>
          </a:xfrm>
          <a:custGeom>
            <a:avLst/>
            <a:gdLst/>
            <a:ahLst/>
            <a:cxnLst/>
            <a:rect l="l" t="t" r="r" b="b"/>
            <a:pathLst>
              <a:path w="5295900" h="1732026">
                <a:moveTo>
                  <a:pt x="0" y="1732026"/>
                </a:moveTo>
                <a:lnTo>
                  <a:pt x="0" y="0"/>
                </a:lnTo>
                <a:lnTo>
                  <a:pt x="5295900" y="0"/>
                </a:lnTo>
                <a:lnTo>
                  <a:pt x="5295900" y="1732026"/>
                </a:lnTo>
                <a:lnTo>
                  <a:pt x="0" y="1732026"/>
                </a:lnTo>
                <a:close/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86793" y="621421"/>
            <a:ext cx="4905595" cy="25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4619" y="938601"/>
            <a:ext cx="976019" cy="40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Unit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1493" y="964042"/>
            <a:ext cx="1863691" cy="447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Impulse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5541" y="938601"/>
            <a:ext cx="2489260" cy="40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186"/>
              </a:lnSpc>
              <a:spcBef>
                <a:spcPts val="159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(sequence)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1020" y="2186316"/>
            <a:ext cx="260963" cy="380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51"/>
              </a:lnSpc>
              <a:spcBef>
                <a:spcPts val="153"/>
              </a:spcBef>
            </a:pPr>
            <a:r>
              <a:rPr sz="2900" dirty="0">
                <a:latin typeface="Cambria"/>
                <a:cs typeface="Cambria"/>
              </a:rPr>
              <a:t>⎨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13" y="3465467"/>
            <a:ext cx="4140355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  <a:spcBef>
                <a:spcPts val="87"/>
              </a:spcBef>
            </a:pPr>
            <a:r>
              <a:rPr sz="1600" dirty="0">
                <a:latin typeface="Arial"/>
                <a:cs typeface="Arial"/>
              </a:rPr>
              <a:t>The sifting property carries into discrete time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97996" y="3465467"/>
            <a:ext cx="735737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  <a:spcBef>
                <a:spcPts val="87"/>
              </a:spcBef>
            </a:pPr>
            <a:r>
              <a:rPr sz="1600" dirty="0">
                <a:latin typeface="Arial"/>
                <a:cs typeface="Arial"/>
              </a:rPr>
              <a:t>domain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662" y="4238700"/>
            <a:ext cx="3188406" cy="32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31"/>
              </a:lnSpc>
              <a:spcBef>
                <a:spcPts val="127"/>
              </a:spcBef>
            </a:pPr>
            <a:r>
              <a:rPr sz="2800" i="1" baseline="8282" dirty="0">
                <a:latin typeface="Times New Roman"/>
                <a:cs typeface="Times New Roman"/>
              </a:rPr>
              <a:t>f</a:t>
            </a:r>
            <a:r>
              <a:rPr sz="2800" i="1" spc="-138" baseline="8282" dirty="0">
                <a:latin typeface="Times New Roman"/>
                <a:cs typeface="Times New Roman"/>
              </a:rPr>
              <a:t> </a:t>
            </a:r>
            <a:r>
              <a:rPr sz="2800" spc="48" baseline="8282" dirty="0">
                <a:latin typeface="Times New Roman"/>
                <a:cs typeface="Times New Roman"/>
              </a:rPr>
              <a:t>[</a:t>
            </a:r>
            <a:r>
              <a:rPr sz="2800" i="1" spc="31" baseline="8282" dirty="0">
                <a:latin typeface="Times New Roman"/>
                <a:cs typeface="Times New Roman"/>
              </a:rPr>
              <a:t>n</a:t>
            </a:r>
            <a:r>
              <a:rPr sz="2800" spc="-152" baseline="8282" dirty="0">
                <a:latin typeface="Times New Roman"/>
                <a:cs typeface="Times New Roman"/>
              </a:rPr>
              <a:t>]</a:t>
            </a:r>
            <a:r>
              <a:rPr sz="3000" baseline="7754" dirty="0">
                <a:latin typeface="Cambria"/>
                <a:cs typeface="Cambria"/>
              </a:rPr>
              <a:t>δ</a:t>
            </a:r>
            <a:r>
              <a:rPr sz="3000" spc="-247" baseline="7754" dirty="0">
                <a:latin typeface="Cambria"/>
                <a:cs typeface="Cambria"/>
              </a:rPr>
              <a:t> </a:t>
            </a:r>
            <a:r>
              <a:rPr sz="2800" spc="48" baseline="8282" dirty="0">
                <a:latin typeface="Times New Roman"/>
                <a:cs typeface="Times New Roman"/>
              </a:rPr>
              <a:t>[</a:t>
            </a:r>
            <a:r>
              <a:rPr sz="2800" i="1" baseline="8282" dirty="0">
                <a:latin typeface="Times New Roman"/>
                <a:cs typeface="Times New Roman"/>
              </a:rPr>
              <a:t>n</a:t>
            </a:r>
            <a:r>
              <a:rPr sz="2800" i="1" spc="-143" baseline="8282" dirty="0">
                <a:latin typeface="Times New Roman"/>
                <a:cs typeface="Times New Roman"/>
              </a:rPr>
              <a:t> </a:t>
            </a:r>
            <a:r>
              <a:rPr sz="2800" baseline="8123" dirty="0">
                <a:latin typeface="Cambria"/>
                <a:cs typeface="Cambria"/>
              </a:rPr>
              <a:t>−</a:t>
            </a:r>
            <a:r>
              <a:rPr sz="2800" spc="-100" baseline="8123" dirty="0">
                <a:latin typeface="Cambria"/>
                <a:cs typeface="Cambria"/>
              </a:rPr>
              <a:t> </a:t>
            </a:r>
            <a:r>
              <a:rPr sz="2800" i="1" spc="-35" baseline="8282" dirty="0">
                <a:latin typeface="Times New Roman"/>
                <a:cs typeface="Times New Roman"/>
              </a:rPr>
              <a:t>n</a:t>
            </a:r>
            <a:r>
              <a:rPr sz="2100" baseline="-7480" dirty="0">
                <a:latin typeface="Times New Roman"/>
                <a:cs typeface="Times New Roman"/>
              </a:rPr>
              <a:t>0</a:t>
            </a:r>
            <a:r>
              <a:rPr sz="2100" spc="-134" baseline="-7480" dirty="0">
                <a:latin typeface="Times New Roman"/>
                <a:cs typeface="Times New Roman"/>
              </a:rPr>
              <a:t> </a:t>
            </a:r>
            <a:r>
              <a:rPr sz="2800" baseline="8282" dirty="0">
                <a:latin typeface="Times New Roman"/>
                <a:cs typeface="Times New Roman"/>
              </a:rPr>
              <a:t>]</a:t>
            </a:r>
            <a:r>
              <a:rPr sz="2800" spc="-125" baseline="8282" dirty="0">
                <a:latin typeface="Times New Roman"/>
                <a:cs typeface="Times New Roman"/>
              </a:rPr>
              <a:t> </a:t>
            </a:r>
            <a:r>
              <a:rPr sz="2800" baseline="8123" dirty="0">
                <a:latin typeface="Cambria"/>
                <a:cs typeface="Cambria"/>
              </a:rPr>
              <a:t>=</a:t>
            </a:r>
            <a:r>
              <a:rPr sz="2800" spc="377" baseline="8123" dirty="0">
                <a:latin typeface="Cambria"/>
                <a:cs typeface="Cambria"/>
              </a:rPr>
              <a:t> </a:t>
            </a:r>
            <a:r>
              <a:rPr sz="2800" i="1" baseline="8282" dirty="0">
                <a:latin typeface="Times New Roman"/>
                <a:cs typeface="Times New Roman"/>
              </a:rPr>
              <a:t>f</a:t>
            </a:r>
            <a:r>
              <a:rPr sz="2800" i="1" spc="-134" baseline="8282" dirty="0">
                <a:latin typeface="Times New Roman"/>
                <a:cs typeface="Times New Roman"/>
              </a:rPr>
              <a:t> </a:t>
            </a:r>
            <a:r>
              <a:rPr sz="2800" spc="48" baseline="8282" dirty="0">
                <a:latin typeface="Times New Roman"/>
                <a:cs typeface="Times New Roman"/>
              </a:rPr>
              <a:t>[</a:t>
            </a:r>
            <a:r>
              <a:rPr sz="2800" i="1" spc="-35" baseline="8282" dirty="0">
                <a:latin typeface="Times New Roman"/>
                <a:cs typeface="Times New Roman"/>
              </a:rPr>
              <a:t>n</a:t>
            </a:r>
            <a:r>
              <a:rPr sz="2100" baseline="-7480" dirty="0">
                <a:latin typeface="Times New Roman"/>
                <a:cs typeface="Times New Roman"/>
              </a:rPr>
              <a:t>0</a:t>
            </a:r>
            <a:r>
              <a:rPr sz="2100" spc="-134" baseline="-7480" dirty="0">
                <a:latin typeface="Times New Roman"/>
                <a:cs typeface="Times New Roman"/>
              </a:rPr>
              <a:t> </a:t>
            </a:r>
            <a:r>
              <a:rPr sz="2800" spc="-161" baseline="8282" dirty="0">
                <a:latin typeface="Times New Roman"/>
                <a:cs typeface="Times New Roman"/>
              </a:rPr>
              <a:t>]</a:t>
            </a:r>
            <a:r>
              <a:rPr sz="3000" baseline="7754" dirty="0">
                <a:latin typeface="Cambria"/>
                <a:cs typeface="Cambria"/>
              </a:rPr>
              <a:t>δ</a:t>
            </a:r>
            <a:r>
              <a:rPr sz="3000" spc="-241" baseline="7754" dirty="0">
                <a:latin typeface="Cambria"/>
                <a:cs typeface="Cambria"/>
              </a:rPr>
              <a:t> </a:t>
            </a:r>
            <a:r>
              <a:rPr sz="2800" spc="45" baseline="8282" dirty="0">
                <a:latin typeface="Times New Roman"/>
                <a:cs typeface="Times New Roman"/>
              </a:rPr>
              <a:t>[</a:t>
            </a:r>
            <a:r>
              <a:rPr sz="2800" i="1" baseline="8282" dirty="0">
                <a:latin typeface="Times New Roman"/>
                <a:cs typeface="Times New Roman"/>
              </a:rPr>
              <a:t>n</a:t>
            </a:r>
            <a:r>
              <a:rPr sz="2800" i="1" spc="-138" baseline="8282" dirty="0">
                <a:latin typeface="Times New Roman"/>
                <a:cs typeface="Times New Roman"/>
              </a:rPr>
              <a:t> </a:t>
            </a:r>
            <a:r>
              <a:rPr sz="2800" baseline="8123" dirty="0">
                <a:latin typeface="Cambria"/>
                <a:cs typeface="Cambria"/>
              </a:rPr>
              <a:t>−</a:t>
            </a:r>
            <a:r>
              <a:rPr sz="2800" spc="-104" baseline="8123" dirty="0">
                <a:latin typeface="Cambria"/>
                <a:cs typeface="Cambria"/>
              </a:rPr>
              <a:t> </a:t>
            </a:r>
            <a:r>
              <a:rPr sz="2800" i="1" spc="-35" baseline="8282" dirty="0">
                <a:latin typeface="Times New Roman"/>
                <a:cs typeface="Times New Roman"/>
              </a:rPr>
              <a:t>n</a:t>
            </a:r>
            <a:r>
              <a:rPr sz="2100" baseline="-7480" dirty="0">
                <a:latin typeface="Times New Roman"/>
                <a:cs typeface="Times New Roman"/>
              </a:rPr>
              <a:t>0</a:t>
            </a:r>
            <a:r>
              <a:rPr sz="2100" spc="-134" baseline="-7480" dirty="0">
                <a:latin typeface="Times New Roman"/>
                <a:cs typeface="Times New Roman"/>
              </a:rPr>
              <a:t> </a:t>
            </a:r>
            <a:r>
              <a:rPr sz="2800" baseline="8282" dirty="0">
                <a:latin typeface="Times New Roman"/>
                <a:cs typeface="Times New Roman"/>
              </a:rPr>
              <a:t>]</a:t>
            </a:r>
            <a:r>
              <a:rPr sz="2800" spc="-125" baseline="8282" dirty="0">
                <a:latin typeface="Times New Roman"/>
                <a:cs typeface="Times New Roman"/>
              </a:rPr>
              <a:t> </a:t>
            </a:r>
            <a:r>
              <a:rPr sz="2800" baseline="8123" dirty="0">
                <a:latin typeface="Cambria"/>
                <a:cs typeface="Cambria"/>
              </a:rPr>
              <a:t>=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0785" y="4290774"/>
            <a:ext cx="180523" cy="259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69"/>
              </a:lnSpc>
              <a:spcBef>
                <a:spcPts val="103"/>
              </a:spcBef>
            </a:pPr>
            <a:r>
              <a:rPr sz="1900" dirty="0">
                <a:latin typeface="Cambria"/>
                <a:cs typeface="Cambria"/>
              </a:rPr>
              <a:t>⎨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862" y="4699908"/>
            <a:ext cx="1054447" cy="267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spcBef>
                <a:spcPts val="103"/>
              </a:spcBef>
            </a:pPr>
            <a:r>
              <a:rPr sz="2400" baseline="9662" dirty="0">
                <a:latin typeface="Arial"/>
                <a:cs typeface="Arial"/>
              </a:rPr>
              <a:t>a&lt;n</a:t>
            </a:r>
            <a:r>
              <a:rPr sz="1600" baseline="-9662" dirty="0">
                <a:latin typeface="Arial"/>
                <a:cs typeface="Arial"/>
              </a:rPr>
              <a:t>0</a:t>
            </a:r>
            <a:r>
              <a:rPr sz="2400" baseline="9662" dirty="0">
                <a:latin typeface="Arial"/>
                <a:cs typeface="Arial"/>
              </a:rPr>
              <a:t>,</a:t>
            </a:r>
            <a:r>
              <a:rPr sz="2400" spc="152" baseline="9662" dirty="0">
                <a:latin typeface="Arial"/>
                <a:cs typeface="Arial"/>
              </a:rPr>
              <a:t> </a:t>
            </a:r>
            <a:r>
              <a:rPr sz="2400" spc="-4" baseline="9662" dirty="0">
                <a:latin typeface="Arial"/>
                <a:cs typeface="Arial"/>
              </a:rPr>
              <a:t>b</a:t>
            </a:r>
            <a:r>
              <a:rPr sz="2400" baseline="9662" dirty="0">
                <a:latin typeface="Arial"/>
                <a:cs typeface="Arial"/>
              </a:rPr>
              <a:t>&gt;n</a:t>
            </a:r>
            <a:r>
              <a:rPr sz="1600" baseline="-9662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528" y="4979580"/>
            <a:ext cx="304055" cy="338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15"/>
              </a:lnSpc>
              <a:spcBef>
                <a:spcPts val="136"/>
              </a:spcBef>
            </a:pPr>
            <a:r>
              <a:rPr sz="2500" dirty="0">
                <a:latin typeface="Cambria"/>
                <a:cs typeface="Cambria"/>
              </a:rPr>
              <a:t>∑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275" y="4979580"/>
            <a:ext cx="3443036" cy="338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06"/>
              </a:lnSpc>
              <a:spcBef>
                <a:spcPts val="135"/>
              </a:spcBef>
            </a:pPr>
            <a:r>
              <a:rPr sz="2800" i="1" baseline="9662" dirty="0">
                <a:latin typeface="Times New Roman"/>
                <a:cs typeface="Times New Roman"/>
              </a:rPr>
              <a:t>f</a:t>
            </a:r>
            <a:r>
              <a:rPr sz="2800" i="1" spc="-134" baseline="9662" dirty="0">
                <a:latin typeface="Times New Roman"/>
                <a:cs typeface="Times New Roman"/>
              </a:rPr>
              <a:t> </a:t>
            </a:r>
            <a:r>
              <a:rPr sz="2800" spc="48" baseline="9662" dirty="0">
                <a:latin typeface="Times New Roman"/>
                <a:cs typeface="Times New Roman"/>
              </a:rPr>
              <a:t>[</a:t>
            </a:r>
            <a:r>
              <a:rPr sz="2800" i="1" spc="31" baseline="9662" dirty="0">
                <a:latin typeface="Times New Roman"/>
                <a:cs typeface="Times New Roman"/>
              </a:rPr>
              <a:t>n</a:t>
            </a:r>
            <a:r>
              <a:rPr sz="2800" spc="-161" baseline="9662" dirty="0">
                <a:latin typeface="Times New Roman"/>
                <a:cs typeface="Times New Roman"/>
              </a:rPr>
              <a:t>]</a:t>
            </a:r>
            <a:r>
              <a:rPr sz="3000" baseline="9046" dirty="0">
                <a:latin typeface="Cambria"/>
                <a:cs typeface="Cambria"/>
              </a:rPr>
              <a:t>δ</a:t>
            </a:r>
            <a:r>
              <a:rPr sz="3000" spc="-241" baseline="9046" dirty="0">
                <a:latin typeface="Cambria"/>
                <a:cs typeface="Cambria"/>
              </a:rPr>
              <a:t> </a:t>
            </a:r>
            <a:r>
              <a:rPr sz="2800" spc="48" baseline="9662" dirty="0">
                <a:latin typeface="Times New Roman"/>
                <a:cs typeface="Times New Roman"/>
              </a:rPr>
              <a:t>[</a:t>
            </a:r>
            <a:r>
              <a:rPr sz="2800" i="1" baseline="9662" dirty="0">
                <a:latin typeface="Times New Roman"/>
                <a:cs typeface="Times New Roman"/>
              </a:rPr>
              <a:t>n</a:t>
            </a:r>
            <a:r>
              <a:rPr sz="2800" i="1" spc="-143" baseline="9662" dirty="0">
                <a:latin typeface="Times New Roman"/>
                <a:cs typeface="Times New Roman"/>
              </a:rPr>
              <a:t> </a:t>
            </a:r>
            <a:r>
              <a:rPr sz="2800" baseline="9477" dirty="0">
                <a:latin typeface="Cambria"/>
                <a:cs typeface="Cambria"/>
              </a:rPr>
              <a:t>−</a:t>
            </a:r>
            <a:r>
              <a:rPr sz="2800" spc="-100" baseline="9477" dirty="0">
                <a:latin typeface="Cambria"/>
                <a:cs typeface="Cambria"/>
              </a:rPr>
              <a:t> </a:t>
            </a:r>
            <a:r>
              <a:rPr sz="2800" i="1" spc="-35" baseline="9662" dirty="0">
                <a:latin typeface="Times New Roman"/>
                <a:cs typeface="Times New Roman"/>
              </a:rPr>
              <a:t>n</a:t>
            </a:r>
            <a:r>
              <a:rPr sz="2100" baseline="-5610" dirty="0">
                <a:latin typeface="Times New Roman"/>
                <a:cs typeface="Times New Roman"/>
              </a:rPr>
              <a:t>0</a:t>
            </a:r>
            <a:r>
              <a:rPr sz="2100" spc="-134" baseline="-5610" dirty="0">
                <a:latin typeface="Times New Roman"/>
                <a:cs typeface="Times New Roman"/>
              </a:rPr>
              <a:t> </a:t>
            </a:r>
            <a:r>
              <a:rPr sz="2800" baseline="9662" dirty="0">
                <a:latin typeface="Times New Roman"/>
                <a:cs typeface="Times New Roman"/>
              </a:rPr>
              <a:t>]</a:t>
            </a:r>
            <a:r>
              <a:rPr sz="2800" spc="-125" baseline="9662" dirty="0">
                <a:latin typeface="Times New Roman"/>
                <a:cs typeface="Times New Roman"/>
              </a:rPr>
              <a:t> </a:t>
            </a:r>
            <a:r>
              <a:rPr sz="2800" baseline="9477" dirty="0">
                <a:latin typeface="Cambria"/>
                <a:cs typeface="Cambria"/>
              </a:rPr>
              <a:t>=</a:t>
            </a:r>
            <a:r>
              <a:rPr sz="2800" spc="-100" baseline="9477" dirty="0">
                <a:latin typeface="Cambria"/>
                <a:cs typeface="Cambria"/>
              </a:rPr>
              <a:t> </a:t>
            </a:r>
            <a:r>
              <a:rPr sz="2500" dirty="0">
                <a:latin typeface="Cambria"/>
                <a:cs typeface="Cambria"/>
              </a:rPr>
              <a:t>∑</a:t>
            </a:r>
            <a:r>
              <a:rPr sz="2500" spc="89" dirty="0">
                <a:latin typeface="Cambria"/>
                <a:cs typeface="Cambria"/>
              </a:rPr>
              <a:t> </a:t>
            </a:r>
            <a:r>
              <a:rPr sz="2800" i="1" baseline="9662" dirty="0">
                <a:latin typeface="Times New Roman"/>
                <a:cs typeface="Times New Roman"/>
              </a:rPr>
              <a:t>f</a:t>
            </a:r>
            <a:r>
              <a:rPr sz="2800" i="1" spc="-134" baseline="9662" dirty="0">
                <a:latin typeface="Times New Roman"/>
                <a:cs typeface="Times New Roman"/>
              </a:rPr>
              <a:t> </a:t>
            </a:r>
            <a:r>
              <a:rPr sz="2800" spc="45" baseline="9662" dirty="0">
                <a:latin typeface="Times New Roman"/>
                <a:cs typeface="Times New Roman"/>
              </a:rPr>
              <a:t>[</a:t>
            </a:r>
            <a:r>
              <a:rPr sz="2800" i="1" spc="-35" baseline="9662" dirty="0">
                <a:latin typeface="Times New Roman"/>
                <a:cs typeface="Times New Roman"/>
              </a:rPr>
              <a:t>n</a:t>
            </a:r>
            <a:r>
              <a:rPr sz="2100" baseline="-5610" dirty="0">
                <a:latin typeface="Times New Roman"/>
                <a:cs typeface="Times New Roman"/>
              </a:rPr>
              <a:t>0</a:t>
            </a:r>
            <a:r>
              <a:rPr sz="2100" spc="-129" baseline="-5610" dirty="0">
                <a:latin typeface="Times New Roman"/>
                <a:cs typeface="Times New Roman"/>
              </a:rPr>
              <a:t> </a:t>
            </a:r>
            <a:r>
              <a:rPr sz="2800" spc="-161" baseline="9662" dirty="0">
                <a:latin typeface="Times New Roman"/>
                <a:cs typeface="Times New Roman"/>
              </a:rPr>
              <a:t>]</a:t>
            </a:r>
            <a:r>
              <a:rPr sz="3000" baseline="9046" dirty="0">
                <a:latin typeface="Cambria"/>
                <a:cs typeface="Cambria"/>
              </a:rPr>
              <a:t>δ</a:t>
            </a:r>
            <a:r>
              <a:rPr sz="3000" spc="-247" baseline="9046" dirty="0">
                <a:latin typeface="Cambria"/>
                <a:cs typeface="Cambria"/>
              </a:rPr>
              <a:t> </a:t>
            </a:r>
            <a:r>
              <a:rPr sz="2800" spc="48" baseline="9662" dirty="0">
                <a:latin typeface="Times New Roman"/>
                <a:cs typeface="Times New Roman"/>
              </a:rPr>
              <a:t>[</a:t>
            </a:r>
            <a:r>
              <a:rPr sz="2800" i="1" baseline="9662" dirty="0">
                <a:latin typeface="Times New Roman"/>
                <a:cs typeface="Times New Roman"/>
              </a:rPr>
              <a:t>n</a:t>
            </a:r>
            <a:r>
              <a:rPr sz="2800" i="1" spc="-143" baseline="9662" dirty="0">
                <a:latin typeface="Times New Roman"/>
                <a:cs typeface="Times New Roman"/>
              </a:rPr>
              <a:t> </a:t>
            </a:r>
            <a:r>
              <a:rPr sz="2800" baseline="9477" dirty="0">
                <a:latin typeface="Cambria"/>
                <a:cs typeface="Cambria"/>
              </a:rPr>
              <a:t>−</a:t>
            </a:r>
            <a:r>
              <a:rPr sz="2800" spc="-100" baseline="9477" dirty="0">
                <a:latin typeface="Cambria"/>
                <a:cs typeface="Cambria"/>
              </a:rPr>
              <a:t> </a:t>
            </a:r>
            <a:r>
              <a:rPr sz="2800" i="1" spc="-35" baseline="9662" dirty="0">
                <a:latin typeface="Times New Roman"/>
                <a:cs typeface="Times New Roman"/>
              </a:rPr>
              <a:t>n</a:t>
            </a:r>
            <a:r>
              <a:rPr sz="2100" baseline="-5610" dirty="0">
                <a:latin typeface="Times New Roman"/>
                <a:cs typeface="Times New Roman"/>
              </a:rPr>
              <a:t>0</a:t>
            </a:r>
            <a:r>
              <a:rPr sz="2100" spc="-134" baseline="-5610" dirty="0">
                <a:latin typeface="Times New Roman"/>
                <a:cs typeface="Times New Roman"/>
              </a:rPr>
              <a:t> </a:t>
            </a:r>
            <a:r>
              <a:rPr sz="2800" baseline="9662" dirty="0">
                <a:latin typeface="Times New Roman"/>
                <a:cs typeface="Times New Roman"/>
              </a:rPr>
              <a:t>]</a:t>
            </a:r>
            <a:r>
              <a:rPr sz="2800" spc="-125" baseline="9662" dirty="0">
                <a:latin typeface="Times New Roman"/>
                <a:cs typeface="Times New Roman"/>
              </a:rPr>
              <a:t> </a:t>
            </a:r>
            <a:r>
              <a:rPr sz="2800" baseline="9477" dirty="0">
                <a:latin typeface="Cambria"/>
                <a:cs typeface="Cambria"/>
              </a:rPr>
              <a:t>=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271" y="5006563"/>
            <a:ext cx="582245" cy="307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14"/>
              </a:lnSpc>
              <a:spcBef>
                <a:spcPts val="120"/>
              </a:spcBef>
            </a:pPr>
            <a:r>
              <a:rPr sz="2800" i="1" baseline="9662" dirty="0">
                <a:latin typeface="Times New Roman"/>
                <a:cs typeface="Times New Roman"/>
              </a:rPr>
              <a:t>f</a:t>
            </a:r>
            <a:r>
              <a:rPr sz="2800" i="1" spc="-134" baseline="9662" dirty="0">
                <a:latin typeface="Times New Roman"/>
                <a:cs typeface="Times New Roman"/>
              </a:rPr>
              <a:t> </a:t>
            </a:r>
            <a:r>
              <a:rPr sz="2800" spc="48" baseline="9662" dirty="0">
                <a:latin typeface="Times New Roman"/>
                <a:cs typeface="Times New Roman"/>
              </a:rPr>
              <a:t>[</a:t>
            </a:r>
            <a:r>
              <a:rPr sz="2800" i="1" spc="-35" baseline="9662" dirty="0">
                <a:latin typeface="Times New Roman"/>
                <a:cs typeface="Times New Roman"/>
              </a:rPr>
              <a:t>n</a:t>
            </a:r>
            <a:r>
              <a:rPr sz="2100" baseline="-7480" dirty="0">
                <a:latin typeface="Times New Roman"/>
                <a:cs typeface="Times New Roman"/>
              </a:rPr>
              <a:t>0</a:t>
            </a:r>
            <a:r>
              <a:rPr sz="2100" spc="-134" baseline="-7480" dirty="0">
                <a:latin typeface="Times New Roman"/>
                <a:cs typeface="Times New Roman"/>
              </a:rPr>
              <a:t> </a:t>
            </a:r>
            <a:r>
              <a:rPr sz="2800" baseline="9662" dirty="0">
                <a:latin typeface="Times New Roman"/>
                <a:cs typeface="Times New Roman"/>
              </a:rPr>
              <a:t>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950" y="4003274"/>
            <a:ext cx="4949450" cy="1940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5433" algn="r">
              <a:lnSpc>
                <a:spcPts val="2290"/>
              </a:lnSpc>
              <a:spcBef>
                <a:spcPts val="386"/>
              </a:spcBef>
            </a:pPr>
            <a:r>
              <a:rPr sz="2800" baseline="-4061" dirty="0">
                <a:latin typeface="Cambria"/>
                <a:cs typeface="Cambria"/>
              </a:rPr>
              <a:t>⎧</a:t>
            </a:r>
            <a:r>
              <a:rPr sz="2800" spc="71" baseline="-4061" dirty="0">
                <a:latin typeface="Cambria"/>
                <a:cs typeface="Cambria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34" dirty="0">
                <a:latin typeface="Times New Roman"/>
                <a:cs typeface="Times New Roman"/>
              </a:rPr>
              <a:t> 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2100" baseline="-20572" dirty="0">
                <a:latin typeface="Times New Roman"/>
                <a:cs typeface="Times New Roman"/>
              </a:rPr>
              <a:t>0</a:t>
            </a:r>
            <a:r>
              <a:rPr sz="2100" spc="-134" baseline="-2057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], 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26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21" dirty="0">
                <a:latin typeface="Cambria"/>
                <a:cs typeface="Cambria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2100" baseline="-20572" dirty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R="78330" algn="r">
              <a:lnSpc>
                <a:spcPts val="2649"/>
              </a:lnSpc>
              <a:spcBef>
                <a:spcPts val="808"/>
              </a:spcBef>
            </a:pPr>
            <a:r>
              <a:rPr lang="en-US" sz="2800" spc="-15" baseline="-14893" dirty="0">
                <a:latin typeface="Cambria"/>
                <a:cs typeface="Cambria"/>
              </a:rPr>
              <a:t>  </a:t>
            </a:r>
            <a:r>
              <a:rPr sz="2800" spc="-15" baseline="-14893" dirty="0">
                <a:latin typeface="Cambria"/>
                <a:cs typeface="Cambria"/>
              </a:rPr>
              <a:t>⎩</a:t>
            </a:r>
            <a:r>
              <a:rPr sz="1900" spc="-26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,          </a:t>
            </a:r>
            <a:r>
              <a:rPr sz="1900" spc="72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26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≠</a:t>
            </a:r>
            <a:r>
              <a:rPr sz="1900" spc="48" dirty="0">
                <a:latin typeface="Cambria"/>
                <a:cs typeface="Cambria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2100" baseline="-20572" dirty="0">
                <a:latin typeface="Times New Roman"/>
                <a:cs typeface="Times New Roman"/>
              </a:rPr>
              <a:t>0</a:t>
            </a:r>
            <a:endParaRPr sz="1400" dirty="0">
              <a:latin typeface="Times New Roman"/>
              <a:cs typeface="Times New Roman"/>
            </a:endParaRPr>
          </a:p>
          <a:p>
            <a:pPr marL="125361" marR="2701100" algn="ctr">
              <a:lnSpc>
                <a:spcPct val="95825"/>
              </a:lnSpc>
              <a:spcBef>
                <a:spcPts val="969"/>
              </a:spcBef>
            </a:pPr>
            <a:r>
              <a:rPr sz="1400" i="1" dirty="0">
                <a:latin typeface="Times New Roman"/>
                <a:cs typeface="Times New Roman"/>
              </a:rPr>
              <a:t>b                                     </a:t>
            </a:r>
            <a:r>
              <a:rPr sz="1400" i="1" spc="14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</a:t>
            </a:r>
            <a:endParaRPr sz="1400" dirty="0">
              <a:latin typeface="Times New Roman"/>
              <a:cs typeface="Times New Roman"/>
            </a:endParaRPr>
          </a:p>
          <a:p>
            <a:pPr marL="25294" marR="2598318" algn="ctr">
              <a:lnSpc>
                <a:spcPct val="97696"/>
              </a:lnSpc>
              <a:spcBef>
                <a:spcPts val="2259"/>
              </a:spcBef>
            </a:pPr>
            <a:r>
              <a:rPr sz="1400" i="1" spc="57" dirty="0">
                <a:latin typeface="Times New Roman"/>
                <a:cs typeface="Times New Roman"/>
              </a:rPr>
              <a:t>n</a:t>
            </a:r>
            <a:r>
              <a:rPr sz="1400" spc="48" dirty="0">
                <a:latin typeface="Cambria"/>
                <a:cs typeface="Cambria"/>
              </a:rPr>
              <a:t>=</a:t>
            </a:r>
            <a:r>
              <a:rPr sz="1400" i="1" dirty="0">
                <a:latin typeface="Times New Roman"/>
                <a:cs typeface="Times New Roman"/>
              </a:rPr>
              <a:t>a                                </a:t>
            </a:r>
            <a:r>
              <a:rPr sz="1400" i="1" spc="307" dirty="0">
                <a:latin typeface="Times New Roman"/>
                <a:cs typeface="Times New Roman"/>
              </a:rPr>
              <a:t> </a:t>
            </a:r>
            <a:r>
              <a:rPr sz="1400" i="1" spc="53" dirty="0">
                <a:latin typeface="Times New Roman"/>
                <a:cs typeface="Times New Roman"/>
              </a:rPr>
              <a:t>n</a:t>
            </a:r>
            <a:r>
              <a:rPr sz="1400" spc="48" dirty="0">
                <a:latin typeface="Cambria"/>
                <a:cs typeface="Cambria"/>
              </a:rPr>
              <a:t>=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4413" y="1790586"/>
                <a:ext cx="3412836" cy="586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1,                    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𝑜𝑡h𝑒𝑟𝑒𝑤𝑖𝑠𝑒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3" y="1790586"/>
                <a:ext cx="3412836" cy="5861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071983" y="5638800"/>
                <a:ext cx="4572000" cy="10958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δ(t) is non-zero only around t = 0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83" y="5638800"/>
                <a:ext cx="4572000" cy="1095877"/>
              </a:xfrm>
              <a:prstGeom prst="rect">
                <a:avLst/>
              </a:prstGeom>
              <a:blipFill rotWithShape="1">
                <a:blip r:embed="rId5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9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8206" y="3697941"/>
            <a:ext cx="6106390" cy="1947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8289" y="313333"/>
            <a:ext cx="6177348" cy="718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1053" marR="22124">
              <a:lnSpc>
                <a:spcPts val="2028"/>
              </a:lnSpc>
              <a:spcBef>
                <a:spcPts val="101"/>
              </a:spcBef>
            </a:pPr>
            <a:r>
              <a:rPr sz="2800" baseline="1426" dirty="0">
                <a:latin typeface="Copperplate Gothic Bold"/>
                <a:cs typeface="Copperplate Gothic Bold"/>
              </a:rPr>
              <a:t>Discrete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Time</a:t>
            </a:r>
            <a:r>
              <a:rPr sz="2800" spc="1" baseline="1426" dirty="0">
                <a:latin typeface="Copperplate Gothic Bold"/>
                <a:cs typeface="Copperplate Gothic Bold"/>
              </a:rPr>
              <a:t> </a:t>
            </a:r>
            <a:r>
              <a:rPr sz="2800" baseline="1426" dirty="0">
                <a:latin typeface="Copperplate Gothic Bold"/>
                <a:cs typeface="Copperplate Gothic Bold"/>
              </a:rPr>
              <a:t>Signals</a:t>
            </a:r>
            <a:endParaRPr sz="1900" dirty="0">
              <a:latin typeface="Copperplate Gothic Bold"/>
              <a:cs typeface="Copperplate Gothic Bold"/>
            </a:endParaRPr>
          </a:p>
          <a:p>
            <a:pPr marL="11397">
              <a:lnSpc>
                <a:spcPct val="92732"/>
              </a:lnSpc>
              <a:spcBef>
                <a:spcPts val="253"/>
              </a:spcBef>
            </a:pPr>
            <a:r>
              <a:rPr sz="3000" spc="4" dirty="0">
                <a:latin typeface="Copperplate Gothic Bold"/>
                <a:cs typeface="Copperplate Gothic Bold"/>
              </a:rPr>
              <a:t>Uni</a:t>
            </a:r>
            <a:r>
              <a:rPr sz="3000" dirty="0">
                <a:latin typeface="Copperplate Gothic Bold"/>
                <a:cs typeface="Copperplate Gothic Bold"/>
              </a:rPr>
              <a:t>t</a:t>
            </a:r>
            <a:r>
              <a:rPr sz="3000" spc="11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Impuls</a:t>
            </a:r>
            <a:r>
              <a:rPr sz="3000" dirty="0">
                <a:latin typeface="Copperplate Gothic Bold"/>
                <a:cs typeface="Copperplate Gothic Bold"/>
              </a:rPr>
              <a:t>e</a:t>
            </a:r>
            <a:r>
              <a:rPr sz="3000" spc="12" dirty="0">
                <a:latin typeface="Copperplate Gothic Bold"/>
                <a:cs typeface="Copperplate Gothic Bold"/>
              </a:rPr>
              <a:t> </a:t>
            </a:r>
            <a:r>
              <a:rPr sz="3000" spc="4" dirty="0">
                <a:latin typeface="Copperplate Gothic Bold"/>
                <a:cs typeface="Copperplate Gothic Bold"/>
              </a:rPr>
              <a:t>(sequence)</a:t>
            </a:r>
            <a:endParaRPr sz="300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912" y="1550013"/>
            <a:ext cx="6765355" cy="29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 sifting property has one very important consequence: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718" y="1878503"/>
            <a:ext cx="4992339" cy="364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lang="en-US" sz="2700" baseline="2962" dirty="0">
                <a:latin typeface="Garamond"/>
                <a:cs typeface="Garamond"/>
              </a:rPr>
              <a:t> A </a:t>
            </a:r>
            <a:r>
              <a:rPr sz="2700" baseline="2962" dirty="0">
                <a:latin typeface="Garamond"/>
                <a:cs typeface="Garamond"/>
              </a:rPr>
              <a:t>sequence</a:t>
            </a:r>
            <a:r>
              <a:rPr sz="2700" spc="8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can</a:t>
            </a:r>
            <a:r>
              <a:rPr sz="2700" spc="-23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be</a:t>
            </a:r>
            <a:r>
              <a:rPr sz="2700" spc="-16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generated</a:t>
            </a:r>
            <a:r>
              <a:rPr sz="2700" spc="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in</a:t>
            </a:r>
            <a:r>
              <a:rPr sz="2700" spc="-13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terms</a:t>
            </a:r>
            <a:r>
              <a:rPr sz="2700" spc="4" baseline="2962" dirty="0">
                <a:latin typeface="Garamond"/>
                <a:cs typeface="Garamond"/>
              </a:rPr>
              <a:t> </a:t>
            </a:r>
            <a:r>
              <a:rPr sz="2700" baseline="2962" dirty="0">
                <a:latin typeface="Garamond"/>
                <a:cs typeface="Garamond"/>
              </a:rPr>
              <a:t>of impulses</a:t>
            </a:r>
            <a:endParaRPr dirty="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4308" y="2242650"/>
            <a:ext cx="2514225" cy="582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21"/>
              </a:lnSpc>
              <a:spcBef>
                <a:spcPts val="110"/>
              </a:spcBef>
            </a:pPr>
            <a:r>
              <a:rPr sz="1900" i="1" spc="-71" dirty="0">
                <a:latin typeface="Times New Roman"/>
                <a:cs typeface="Times New Roman"/>
              </a:rPr>
              <a:t>x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i="1" spc="3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]</a:t>
            </a:r>
            <a:r>
              <a:rPr sz="1900" spc="-12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...</a:t>
            </a:r>
            <a:r>
              <a:rPr sz="1900" spc="-27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+</a:t>
            </a:r>
            <a:r>
              <a:rPr sz="1900" spc="21" dirty="0">
                <a:latin typeface="Cambria"/>
                <a:cs typeface="Cambria"/>
              </a:rPr>
              <a:t> </a:t>
            </a:r>
            <a:r>
              <a:rPr sz="1900" i="1" spc="-71" dirty="0">
                <a:latin typeface="Times New Roman"/>
                <a:cs typeface="Times New Roman"/>
              </a:rPr>
              <a:t>x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spc="-4" dirty="0">
                <a:latin typeface="Cambria"/>
                <a:cs typeface="Cambria"/>
              </a:rPr>
              <a:t>−</a:t>
            </a:r>
            <a:r>
              <a:rPr sz="1900" spc="-152" dirty="0">
                <a:latin typeface="Times New Roman"/>
                <a:cs typeface="Times New Roman"/>
              </a:rPr>
              <a:t>1</a:t>
            </a:r>
            <a:r>
              <a:rPr sz="1900" spc="-157" dirty="0">
                <a:latin typeface="Times New Roman"/>
                <a:cs typeface="Times New Roman"/>
              </a:rPr>
              <a:t>]</a:t>
            </a:r>
            <a:r>
              <a:rPr sz="2000" dirty="0">
                <a:latin typeface="Cambria"/>
                <a:cs typeface="Cambria"/>
              </a:rPr>
              <a:t>δ</a:t>
            </a:r>
            <a:r>
              <a:rPr sz="2000" spc="-250" dirty="0">
                <a:latin typeface="Cambria"/>
                <a:cs typeface="Cambria"/>
              </a:rPr>
              <a:t> 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4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+</a:t>
            </a:r>
            <a:r>
              <a:rPr sz="1900" spc="-277" dirty="0">
                <a:latin typeface="Cambria"/>
                <a:cs typeface="Cambria"/>
              </a:rPr>
              <a:t> </a:t>
            </a:r>
            <a:r>
              <a:rPr sz="1900" spc="-152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]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+</a:t>
            </a:r>
          </a:p>
          <a:p>
            <a:pPr marL="796449" marR="1503202" algn="ctr">
              <a:lnSpc>
                <a:spcPct val="97696"/>
              </a:lnSpc>
              <a:spcBef>
                <a:spcPts val="612"/>
              </a:spcBef>
            </a:pPr>
            <a:r>
              <a:rPr sz="1400" dirty="0">
                <a:latin typeface="Cambria"/>
                <a:cs typeface="Cambria"/>
              </a:rPr>
              <a:t>∞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4090" y="2242649"/>
            <a:ext cx="1054619" cy="280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21"/>
              </a:lnSpc>
              <a:spcBef>
                <a:spcPts val="110"/>
              </a:spcBef>
            </a:pPr>
            <a:r>
              <a:rPr sz="1900" i="1" spc="-71" dirty="0">
                <a:latin typeface="Times New Roman"/>
                <a:cs typeface="Times New Roman"/>
              </a:rPr>
              <a:t>x</a:t>
            </a:r>
            <a:r>
              <a:rPr sz="1900" spc="22" dirty="0">
                <a:latin typeface="Times New Roman"/>
                <a:cs typeface="Times New Roman"/>
              </a:rPr>
              <a:t>[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900" spc="-161" dirty="0">
                <a:latin typeface="Times New Roman"/>
                <a:cs typeface="Times New Roman"/>
              </a:rPr>
              <a:t>]</a:t>
            </a:r>
            <a:r>
              <a:rPr sz="2000" dirty="0">
                <a:latin typeface="Cambria"/>
                <a:cs typeface="Cambria"/>
              </a:rPr>
              <a:t>δ</a:t>
            </a:r>
            <a:r>
              <a:rPr sz="2000" spc="-250" dirty="0">
                <a:latin typeface="Cambria"/>
                <a:cs typeface="Cambria"/>
              </a:rPr>
              <a:t> </a:t>
            </a:r>
            <a:r>
              <a:rPr sz="1900" spc="53" dirty="0">
                <a:latin typeface="Times New Roman"/>
                <a:cs typeface="Times New Roman"/>
              </a:rPr>
              <a:t>[</a:t>
            </a:r>
            <a:r>
              <a:rPr sz="1900" i="1" spc="31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]</a:t>
            </a:r>
            <a:r>
              <a:rPr sz="1900" spc="-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+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272" y="2242649"/>
            <a:ext cx="1526259" cy="280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21"/>
              </a:lnSpc>
              <a:spcBef>
                <a:spcPts val="110"/>
              </a:spcBef>
            </a:pPr>
            <a:r>
              <a:rPr sz="1900" i="1" spc="-75" dirty="0">
                <a:latin typeface="Times New Roman"/>
                <a:cs typeface="Times New Roman"/>
              </a:rPr>
              <a:t>x</a:t>
            </a:r>
            <a:r>
              <a:rPr sz="1900" spc="-161" dirty="0">
                <a:latin typeface="Times New Roman"/>
                <a:cs typeface="Times New Roman"/>
              </a:rPr>
              <a:t>[</a:t>
            </a:r>
            <a:r>
              <a:rPr sz="1900" spc="-147" dirty="0">
                <a:latin typeface="Times New Roman"/>
                <a:cs typeface="Times New Roman"/>
              </a:rPr>
              <a:t>1</a:t>
            </a:r>
            <a:r>
              <a:rPr sz="1900" spc="-161" dirty="0">
                <a:latin typeface="Times New Roman"/>
                <a:cs typeface="Times New Roman"/>
              </a:rPr>
              <a:t>]</a:t>
            </a:r>
            <a:r>
              <a:rPr sz="2000" dirty="0">
                <a:latin typeface="Cambria"/>
                <a:cs typeface="Cambria"/>
              </a:rPr>
              <a:t>δ</a:t>
            </a:r>
            <a:r>
              <a:rPr sz="2000" spc="-250" dirty="0">
                <a:latin typeface="Cambria"/>
                <a:cs typeface="Cambria"/>
              </a:rPr>
              <a:t> 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4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−</a:t>
            </a:r>
            <a:r>
              <a:rPr sz="1900" spc="-309" dirty="0">
                <a:latin typeface="Cambria"/>
                <a:cs typeface="Cambria"/>
              </a:rPr>
              <a:t> </a:t>
            </a:r>
            <a:r>
              <a:rPr sz="1900" spc="-152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]</a:t>
            </a:r>
            <a:r>
              <a:rPr sz="1900" spc="-24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+</a:t>
            </a:r>
            <a:r>
              <a:rPr sz="1900" spc="-183" dirty="0">
                <a:latin typeface="Cambria"/>
                <a:cs typeface="Cambr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...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4619" y="2787371"/>
            <a:ext cx="310243" cy="345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768"/>
              </a:lnSpc>
              <a:spcBef>
                <a:spcPts val="138"/>
              </a:spcBef>
            </a:pPr>
            <a:r>
              <a:rPr sz="2600" dirty="0">
                <a:latin typeface="Cambria"/>
                <a:cs typeface="Cambria"/>
              </a:rPr>
              <a:t>∑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663" y="2799357"/>
            <a:ext cx="1332035" cy="280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21"/>
              </a:lnSpc>
              <a:spcBef>
                <a:spcPts val="110"/>
              </a:spcBef>
            </a:pPr>
            <a:r>
              <a:rPr sz="1900" i="1" spc="-75" dirty="0">
                <a:latin typeface="Times New Roman"/>
                <a:cs typeface="Times New Roman"/>
              </a:rPr>
              <a:t>x</a:t>
            </a:r>
            <a:r>
              <a:rPr sz="1900" spc="53" dirty="0">
                <a:latin typeface="Times New Roman"/>
                <a:cs typeface="Times New Roman"/>
              </a:rPr>
              <a:t>[</a:t>
            </a:r>
            <a:r>
              <a:rPr sz="1900" i="1" spc="22" dirty="0">
                <a:latin typeface="Times New Roman"/>
                <a:cs typeface="Times New Roman"/>
              </a:rPr>
              <a:t>m</a:t>
            </a:r>
            <a:r>
              <a:rPr sz="1900" spc="-318" dirty="0">
                <a:latin typeface="Times New Roman"/>
                <a:cs typeface="Times New Roman"/>
              </a:rPr>
              <a:t>]</a:t>
            </a:r>
            <a:r>
              <a:rPr sz="2000" dirty="0">
                <a:latin typeface="Cambria"/>
                <a:cs typeface="Cambria"/>
              </a:rPr>
              <a:t>δ</a:t>
            </a:r>
            <a:r>
              <a:rPr sz="2000" spc="-247" dirty="0">
                <a:latin typeface="Cambria"/>
                <a:cs typeface="Cambria"/>
              </a:rPr>
              <a:t> </a:t>
            </a:r>
            <a:r>
              <a:rPr sz="1900" spc="48" dirty="0">
                <a:latin typeface="Times New Roman"/>
                <a:cs typeface="Times New Roman"/>
              </a:rPr>
              <a:t>[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mbria"/>
                <a:cs typeface="Cambria"/>
              </a:rPr>
              <a:t>−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i="1" spc="17" dirty="0">
                <a:latin typeface="Times New Roman"/>
                <a:cs typeface="Times New Roman"/>
              </a:rPr>
              <a:t>m</a:t>
            </a:r>
            <a:r>
              <a:rPr sz="1900" dirty="0">
                <a:latin typeface="Times New Roman"/>
                <a:cs typeface="Times New Roman"/>
              </a:rPr>
              <a:t>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3203" y="2810675"/>
            <a:ext cx="197480" cy="26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1900" dirty="0">
                <a:latin typeface="Cambria"/>
                <a:cs typeface="Cambria"/>
              </a:rPr>
              <a:t>=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9927" y="3115921"/>
            <a:ext cx="538524" cy="20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02"/>
              </a:lnSpc>
              <a:spcBef>
                <a:spcPts val="80"/>
              </a:spcBef>
            </a:pPr>
            <a:r>
              <a:rPr sz="1400" i="1" spc="53" dirty="0">
                <a:latin typeface="Times New Roman"/>
                <a:cs typeface="Times New Roman"/>
              </a:rPr>
              <a:t>m</a:t>
            </a:r>
            <a:r>
              <a:rPr sz="1400" spc="48" dirty="0">
                <a:latin typeface="Cambria"/>
                <a:cs typeface="Cambria"/>
              </a:rPr>
              <a:t>=</a:t>
            </a:r>
            <a:r>
              <a:rPr sz="1400" dirty="0">
                <a:latin typeface="Cambria"/>
                <a:cs typeface="Cambria"/>
              </a:rPr>
              <a:t>−∞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7068" y="3708187"/>
            <a:ext cx="116283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0"/>
              </a:lnSpc>
              <a:spcBef>
                <a:spcPts val="87"/>
              </a:spcBef>
            </a:pPr>
            <a:r>
              <a:rPr sz="1600" dirty="0">
                <a:latin typeface="Arial"/>
                <a:cs typeface="Arial"/>
              </a:rPr>
              <a:t>=x[-5</a:t>
            </a:r>
            <a:r>
              <a:rPr sz="1600" spc="-4" dirty="0">
                <a:latin typeface="Arial"/>
                <a:cs typeface="Arial"/>
              </a:rPr>
              <a:t>]</a:t>
            </a:r>
            <a:r>
              <a:rPr sz="1600" dirty="0">
                <a:latin typeface="Arial"/>
                <a:cs typeface="Arial"/>
              </a:rPr>
              <a:t>δ[n+5]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091" y="5904589"/>
            <a:ext cx="7728967" cy="201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7"/>
              </a:lnSpc>
              <a:spcBef>
                <a:spcPts val="77"/>
              </a:spcBef>
            </a:pPr>
            <a:r>
              <a:rPr sz="1400" dirty="0">
                <a:latin typeface="Arial"/>
                <a:cs typeface="Arial"/>
              </a:rPr>
              <a:t>We will use this prope</a:t>
            </a:r>
            <a:r>
              <a:rPr sz="1400" spc="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ty in the future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define any system in te</a:t>
            </a:r>
            <a:r>
              <a:rPr sz="1400" spc="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ms of its </a:t>
            </a:r>
            <a:r>
              <a:rPr sz="1400" spc="-4" dirty="0">
                <a:latin typeface="Arial"/>
                <a:cs typeface="Arial"/>
              </a:rPr>
              <a:t>“</a:t>
            </a:r>
            <a:r>
              <a:rPr sz="1400" b="1" i="1" dirty="0">
                <a:solidFill>
                  <a:srgbClr val="800000"/>
                </a:solidFill>
                <a:latin typeface="Arial"/>
                <a:cs typeface="Arial"/>
              </a:rPr>
              <a:t>impulse response</a:t>
            </a:r>
            <a:r>
              <a:rPr sz="1400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419253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3124</Words>
  <Application>Microsoft Office PowerPoint</Application>
  <PresentationFormat>On-screen Show (4:3)</PresentationFormat>
  <Paragraphs>521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-2 Review of Discrete-time signals</vt:lpstr>
      <vt:lpstr>Some Practical Signals: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Continued………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Continued……………</vt:lpstr>
      <vt:lpstr>Length(Support) of a signal:</vt:lpstr>
      <vt:lpstr>Size (Norm) of a Signal:</vt:lpstr>
      <vt:lpstr>PowerPoint Presentation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&amp; Transforms</dc:title>
  <dc:creator>Suresh</dc:creator>
  <cp:lastModifiedBy>Rahul Karthik</cp:lastModifiedBy>
  <cp:revision>53</cp:revision>
  <cp:lastPrinted>2011-04-27T05:28:49Z</cp:lastPrinted>
  <dcterms:created xsi:type="dcterms:W3CDTF">2011-04-26T11:26:28Z</dcterms:created>
  <dcterms:modified xsi:type="dcterms:W3CDTF">2023-07-28T01:16:20Z</dcterms:modified>
</cp:coreProperties>
</file>