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60" r:id="rId5"/>
    <p:sldId id="261" r:id="rId6"/>
    <p:sldId id="290" r:id="rId7"/>
    <p:sldId id="292" r:id="rId8"/>
    <p:sldId id="291" r:id="rId9"/>
    <p:sldId id="279" r:id="rId10"/>
    <p:sldId id="280" r:id="rId11"/>
    <p:sldId id="281" r:id="rId12"/>
    <p:sldId id="264" r:id="rId13"/>
    <p:sldId id="265" r:id="rId14"/>
    <p:sldId id="266" r:id="rId15"/>
    <p:sldId id="267" r:id="rId16"/>
    <p:sldId id="293" r:id="rId17"/>
    <p:sldId id="294" r:id="rId18"/>
    <p:sldId id="268" r:id="rId19"/>
    <p:sldId id="269" r:id="rId20"/>
    <p:sldId id="270" r:id="rId21"/>
    <p:sldId id="295" r:id="rId22"/>
    <p:sldId id="271" r:id="rId23"/>
    <p:sldId id="297" r:id="rId24"/>
    <p:sldId id="272" r:id="rId25"/>
    <p:sldId id="273" r:id="rId26"/>
    <p:sldId id="296" r:id="rId27"/>
    <p:sldId id="274" r:id="rId28"/>
    <p:sldId id="275" r:id="rId29"/>
    <p:sldId id="282" r:id="rId30"/>
    <p:sldId id="283" r:id="rId31"/>
    <p:sldId id="298" r:id="rId32"/>
    <p:sldId id="285" r:id="rId33"/>
    <p:sldId id="286" r:id="rId34"/>
    <p:sldId id="287" r:id="rId35"/>
    <p:sldId id="288" r:id="rId36"/>
    <p:sldId id="299" r:id="rId3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 /><Relationship Id="rId3" Type="http://schemas.openxmlformats.org/officeDocument/2006/relationships/image" Target="../media/image15.wmf" /><Relationship Id="rId7" Type="http://schemas.openxmlformats.org/officeDocument/2006/relationships/image" Target="../media/image19.wmf" /><Relationship Id="rId2" Type="http://schemas.openxmlformats.org/officeDocument/2006/relationships/image" Target="../media/image14.wmf" /><Relationship Id="rId1" Type="http://schemas.openxmlformats.org/officeDocument/2006/relationships/image" Target="../media/image13.wmf" /><Relationship Id="rId6" Type="http://schemas.openxmlformats.org/officeDocument/2006/relationships/image" Target="../media/image18.wmf" /><Relationship Id="rId5" Type="http://schemas.openxmlformats.org/officeDocument/2006/relationships/image" Target="../media/image17.wmf" /><Relationship Id="rId4" Type="http://schemas.openxmlformats.org/officeDocument/2006/relationships/image" Target="../media/image16.wmf" /><Relationship Id="rId9" Type="http://schemas.openxmlformats.org/officeDocument/2006/relationships/image" Target="../media/image21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 /><Relationship Id="rId1" Type="http://schemas.openxmlformats.org/officeDocument/2006/relationships/image" Target="../media/image22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C83D710B-B7C0-42B6-93D6-2F48A7395A47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A1DF255C-033B-4F78-82CD-7B19562634F1}" type="datetime1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783FF3C6-8B5E-48BB-8180-B879D01C73AC}" type="datetime1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FDP on DSP &amp; it's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FAD9B1E-A395-46B4-BDC7-F60788699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9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 /><Relationship Id="rId13" Type="http://schemas.openxmlformats.org/officeDocument/2006/relationships/oleObject" Target="../embeddings/oleObject6.bin" /><Relationship Id="rId18" Type="http://schemas.openxmlformats.org/officeDocument/2006/relationships/image" Target="../media/image20.wmf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12" Type="http://schemas.openxmlformats.org/officeDocument/2006/relationships/image" Target="../media/image17.wmf" /><Relationship Id="rId17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9.wmf" /><Relationship Id="rId20" Type="http://schemas.openxmlformats.org/officeDocument/2006/relationships/image" Target="../media/image21.wmf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14.wmf" /><Relationship Id="rId11" Type="http://schemas.openxmlformats.org/officeDocument/2006/relationships/oleObject" Target="../embeddings/oleObject5.bin" /><Relationship Id="rId5" Type="http://schemas.openxmlformats.org/officeDocument/2006/relationships/oleObject" Target="../embeddings/oleObject2.bin" /><Relationship Id="rId15" Type="http://schemas.openxmlformats.org/officeDocument/2006/relationships/oleObject" Target="../embeddings/oleObject7.bin" /><Relationship Id="rId10" Type="http://schemas.openxmlformats.org/officeDocument/2006/relationships/image" Target="../media/image16.wmf" /><Relationship Id="rId19" Type="http://schemas.openxmlformats.org/officeDocument/2006/relationships/oleObject" Target="../embeddings/oleObject9.bin" /><Relationship Id="rId4" Type="http://schemas.openxmlformats.org/officeDocument/2006/relationships/image" Target="../media/image13.wmf" /><Relationship Id="rId9" Type="http://schemas.openxmlformats.org/officeDocument/2006/relationships/oleObject" Target="../embeddings/oleObject4.bin" /><Relationship Id="rId14" Type="http://schemas.openxmlformats.org/officeDocument/2006/relationships/image" Target="../media/image18.wmf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 /><Relationship Id="rId3" Type="http://schemas.openxmlformats.org/officeDocument/2006/relationships/image" Target="../media/image24.wmf" /><Relationship Id="rId7" Type="http://schemas.openxmlformats.org/officeDocument/2006/relationships/image" Target="../media/image28.wmf" /><Relationship Id="rId12" Type="http://schemas.openxmlformats.org/officeDocument/2006/relationships/image" Target="../media/image2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27.wmf" /><Relationship Id="rId11" Type="http://schemas.openxmlformats.org/officeDocument/2006/relationships/oleObject" Target="../embeddings/oleObject11.bin" /><Relationship Id="rId5" Type="http://schemas.openxmlformats.org/officeDocument/2006/relationships/image" Target="../media/image26.wmf" /><Relationship Id="rId10" Type="http://schemas.openxmlformats.org/officeDocument/2006/relationships/image" Target="../media/image22.wmf" /><Relationship Id="rId4" Type="http://schemas.openxmlformats.org/officeDocument/2006/relationships/image" Target="../media/image25.wmf" /><Relationship Id="rId9" Type="http://schemas.openxmlformats.org/officeDocument/2006/relationships/oleObject" Target="../embeddings/oleObject10.bin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3.png" /><Relationship Id="rId4" Type="http://schemas.openxmlformats.org/officeDocument/2006/relationships/image" Target="../media/image3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8.png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1.png" /><Relationship Id="rId4" Type="http://schemas.openxmlformats.org/officeDocument/2006/relationships/image" Target="../media/image40.png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5.png" /><Relationship Id="rId5" Type="http://schemas.openxmlformats.org/officeDocument/2006/relationships/image" Target="../media/image44.png" /><Relationship Id="rId4" Type="http://schemas.openxmlformats.org/officeDocument/2006/relationships/image" Target="../media/image43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7.png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9.png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9654540" cy="26670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Lecture -3</a:t>
            </a: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Operation on Discrete-time signals &amp; discrete-time system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49880" y="3368040"/>
            <a:ext cx="6957060" cy="24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3100"/>
              <a:t>Dr K. Mohanaprasad</a:t>
            </a:r>
          </a:p>
          <a:p>
            <a:r>
              <a:rPr lang="en-US" altLang="en-US" sz="3100"/>
              <a:t>Associate Professor</a:t>
            </a:r>
          </a:p>
          <a:p>
            <a:r>
              <a:rPr lang="en-US" altLang="en-US" sz="3100"/>
              <a:t>School of Electronics Engineering (SENSE)</a:t>
            </a:r>
          </a:p>
          <a:p>
            <a:r>
              <a:rPr lang="en-US" altLang="en-US" sz="3100"/>
              <a:t>VIT Chennai</a:t>
            </a:r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218710"/>
            <a:ext cx="1524477" cy="235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Continued</a:t>
            </a:r>
            <a:r>
              <a:rPr lang="en-US" dirty="0">
                <a:solidFill>
                  <a:srgbClr val="C00000"/>
                </a:solidFill>
              </a:rPr>
              <a:t>……….</a:t>
            </a:r>
            <a:endParaRPr lang="en-US" u="sng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220" y="5613400"/>
            <a:ext cx="6705600" cy="1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" y="1640840"/>
                <a:ext cx="9052560" cy="32816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500" dirty="0"/>
                  <a:t>Interpolation:</a:t>
                </a:r>
                <a:r>
                  <a:rPr lang="en-US" i="1" dirty="0"/>
                  <a:t> 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=0, 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±2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…….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0                    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𝑜𝑡h𝑒𝑟𝑒𝑤𝑖𝑠𝑒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447800"/>
                <a:ext cx="8229600" cy="2895600"/>
              </a:xfrm>
              <a:blipFill rotWithShape="1">
                <a:blip r:embed="rId3"/>
                <a:stretch>
                  <a:fillRect l="-2593" t="-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Continued</a:t>
            </a:r>
            <a:r>
              <a:rPr lang="en-US" dirty="0">
                <a:solidFill>
                  <a:srgbClr val="C00000"/>
                </a:solidFill>
              </a:rPr>
              <a:t>……….</a:t>
            </a:r>
            <a:endParaRPr lang="en-US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02920" y="1640840"/>
                <a:ext cx="9052560" cy="2763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500" dirty="0"/>
                  <a:t>Decimation:</a:t>
                </a:r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𝑀𝑛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447800"/>
                <a:ext cx="8229600" cy="2438400"/>
              </a:xfrm>
              <a:blipFill rotWithShape="1">
                <a:blip r:embed="rId2"/>
                <a:stretch>
                  <a:fillRect l="-2593" t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80" y="4404360"/>
            <a:ext cx="6705600" cy="109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5155" y="4127753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0" y="762000"/>
                </a:lnTo>
                <a:lnTo>
                  <a:pt x="2057400" y="762000"/>
                </a:lnTo>
                <a:lnTo>
                  <a:pt x="205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14394" y="4127753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0"/>
                </a:moveTo>
                <a:lnTo>
                  <a:pt x="0" y="762000"/>
                </a:lnTo>
                <a:lnTo>
                  <a:pt x="2057400" y="762000"/>
                </a:lnTo>
                <a:lnTo>
                  <a:pt x="2057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4022" y="4470654"/>
            <a:ext cx="690371" cy="76200"/>
          </a:xfrm>
          <a:custGeom>
            <a:avLst/>
            <a:gdLst/>
            <a:ahLst/>
            <a:cxnLst/>
            <a:rect l="l" t="t" r="r" b="b"/>
            <a:pathLst>
              <a:path w="690371" h="76200">
                <a:moveTo>
                  <a:pt x="614171" y="42671"/>
                </a:moveTo>
                <a:lnTo>
                  <a:pt x="614171" y="76200"/>
                </a:lnTo>
                <a:lnTo>
                  <a:pt x="627125" y="42672"/>
                </a:lnTo>
                <a:lnTo>
                  <a:pt x="630935" y="41148"/>
                </a:lnTo>
                <a:lnTo>
                  <a:pt x="631697" y="38100"/>
                </a:lnTo>
                <a:lnTo>
                  <a:pt x="630935" y="34290"/>
                </a:lnTo>
                <a:lnTo>
                  <a:pt x="627125" y="32766"/>
                </a:lnTo>
                <a:lnTo>
                  <a:pt x="4571" y="32766"/>
                </a:lnTo>
                <a:lnTo>
                  <a:pt x="1523" y="34290"/>
                </a:lnTo>
                <a:lnTo>
                  <a:pt x="0" y="38100"/>
                </a:lnTo>
                <a:lnTo>
                  <a:pt x="1523" y="41148"/>
                </a:lnTo>
                <a:lnTo>
                  <a:pt x="4571" y="42672"/>
                </a:lnTo>
                <a:lnTo>
                  <a:pt x="614171" y="42671"/>
                </a:lnTo>
                <a:close/>
              </a:path>
              <a:path w="690371" h="76200">
                <a:moveTo>
                  <a:pt x="630935" y="34290"/>
                </a:moveTo>
                <a:lnTo>
                  <a:pt x="631697" y="38100"/>
                </a:lnTo>
                <a:lnTo>
                  <a:pt x="630935" y="41148"/>
                </a:lnTo>
                <a:lnTo>
                  <a:pt x="627125" y="42672"/>
                </a:lnTo>
                <a:lnTo>
                  <a:pt x="614171" y="76200"/>
                </a:lnTo>
                <a:lnTo>
                  <a:pt x="690371" y="38100"/>
                </a:lnTo>
                <a:lnTo>
                  <a:pt x="614171" y="0"/>
                </a:lnTo>
                <a:lnTo>
                  <a:pt x="614171" y="32765"/>
                </a:lnTo>
                <a:lnTo>
                  <a:pt x="627125" y="32766"/>
                </a:lnTo>
                <a:lnTo>
                  <a:pt x="630935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7222" y="4470653"/>
            <a:ext cx="690372" cy="76200"/>
          </a:xfrm>
          <a:custGeom>
            <a:avLst/>
            <a:gdLst/>
            <a:ahLst/>
            <a:cxnLst/>
            <a:rect l="l" t="t" r="r" b="b"/>
            <a:pathLst>
              <a:path w="690372" h="76200">
                <a:moveTo>
                  <a:pt x="614171" y="42671"/>
                </a:moveTo>
                <a:lnTo>
                  <a:pt x="614172" y="76200"/>
                </a:lnTo>
                <a:lnTo>
                  <a:pt x="627126" y="42672"/>
                </a:lnTo>
                <a:lnTo>
                  <a:pt x="630935" y="41148"/>
                </a:lnTo>
                <a:lnTo>
                  <a:pt x="631698" y="38100"/>
                </a:lnTo>
                <a:lnTo>
                  <a:pt x="630935" y="34290"/>
                </a:lnTo>
                <a:lnTo>
                  <a:pt x="627126" y="32766"/>
                </a:lnTo>
                <a:lnTo>
                  <a:pt x="4572" y="32766"/>
                </a:lnTo>
                <a:lnTo>
                  <a:pt x="1524" y="34290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614171" y="42671"/>
                </a:lnTo>
                <a:close/>
              </a:path>
              <a:path w="690372" h="76200">
                <a:moveTo>
                  <a:pt x="630935" y="34290"/>
                </a:moveTo>
                <a:lnTo>
                  <a:pt x="631698" y="38100"/>
                </a:lnTo>
                <a:lnTo>
                  <a:pt x="630935" y="41148"/>
                </a:lnTo>
                <a:lnTo>
                  <a:pt x="627126" y="42672"/>
                </a:lnTo>
                <a:lnTo>
                  <a:pt x="614172" y="76200"/>
                </a:lnTo>
                <a:lnTo>
                  <a:pt x="690372" y="38100"/>
                </a:lnTo>
                <a:lnTo>
                  <a:pt x="614172" y="0"/>
                </a:lnTo>
                <a:lnTo>
                  <a:pt x="614171" y="32765"/>
                </a:lnTo>
                <a:lnTo>
                  <a:pt x="627126" y="32766"/>
                </a:lnTo>
                <a:lnTo>
                  <a:pt x="630935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9254" y="5543550"/>
            <a:ext cx="350519" cy="499872"/>
          </a:xfrm>
          <a:custGeom>
            <a:avLst/>
            <a:gdLst/>
            <a:ahLst/>
            <a:cxnLst/>
            <a:rect l="l" t="t" r="r" b="b"/>
            <a:pathLst>
              <a:path w="350519" h="499872">
                <a:moveTo>
                  <a:pt x="8382" y="498348"/>
                </a:moveTo>
                <a:lnTo>
                  <a:pt x="310669" y="65018"/>
                </a:lnTo>
                <a:lnTo>
                  <a:pt x="338327" y="84582"/>
                </a:lnTo>
                <a:lnTo>
                  <a:pt x="350519" y="0"/>
                </a:lnTo>
                <a:lnTo>
                  <a:pt x="313181" y="47244"/>
                </a:lnTo>
                <a:lnTo>
                  <a:pt x="275843" y="40386"/>
                </a:lnTo>
                <a:lnTo>
                  <a:pt x="303067" y="59641"/>
                </a:lnTo>
                <a:lnTo>
                  <a:pt x="310133" y="49529"/>
                </a:lnTo>
                <a:lnTo>
                  <a:pt x="316991" y="48005"/>
                </a:lnTo>
                <a:lnTo>
                  <a:pt x="319277" y="51053"/>
                </a:lnTo>
                <a:lnTo>
                  <a:pt x="317753" y="54863"/>
                </a:lnTo>
                <a:lnTo>
                  <a:pt x="303067" y="59641"/>
                </a:lnTo>
                <a:lnTo>
                  <a:pt x="762" y="492251"/>
                </a:lnTo>
                <a:lnTo>
                  <a:pt x="0" y="496062"/>
                </a:lnTo>
                <a:lnTo>
                  <a:pt x="1524" y="499110"/>
                </a:lnTo>
                <a:lnTo>
                  <a:pt x="5334" y="499872"/>
                </a:lnTo>
                <a:lnTo>
                  <a:pt x="8382" y="498348"/>
                </a:lnTo>
                <a:close/>
              </a:path>
              <a:path w="350519" h="499872">
                <a:moveTo>
                  <a:pt x="313181" y="47244"/>
                </a:moveTo>
                <a:lnTo>
                  <a:pt x="350519" y="0"/>
                </a:lnTo>
                <a:lnTo>
                  <a:pt x="275843" y="40386"/>
                </a:lnTo>
                <a:lnTo>
                  <a:pt x="313181" y="47244"/>
                </a:lnTo>
                <a:close/>
              </a:path>
              <a:path w="350519" h="499872">
                <a:moveTo>
                  <a:pt x="319277" y="51053"/>
                </a:moveTo>
                <a:lnTo>
                  <a:pt x="316991" y="48005"/>
                </a:lnTo>
                <a:lnTo>
                  <a:pt x="310133" y="49529"/>
                </a:lnTo>
                <a:lnTo>
                  <a:pt x="303067" y="59641"/>
                </a:lnTo>
                <a:lnTo>
                  <a:pt x="317753" y="54863"/>
                </a:lnTo>
                <a:lnTo>
                  <a:pt x="319277" y="51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47800" y="792961"/>
            <a:ext cx="814757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Discret</a:t>
            </a:r>
            <a:r>
              <a:rPr sz="3800" spc="0" dirty="0">
                <a:latin typeface="Copperplate Gothic Bold"/>
                <a:cs typeface="Copperplate Gothic Bold"/>
              </a:rPr>
              <a:t>e</a:t>
            </a:r>
            <a:r>
              <a:rPr sz="3800" spc="14" dirty="0">
                <a:latin typeface="Copperplate Gothic Bold"/>
                <a:cs typeface="Copperplate Gothic Bold"/>
              </a:rPr>
              <a:t> </a:t>
            </a:r>
            <a:r>
              <a:rPr sz="3800" spc="4" dirty="0">
                <a:latin typeface="Copperplate Gothic Bold"/>
                <a:cs typeface="Copperplate Gothic Bold"/>
              </a:rPr>
              <a:t>Systems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419" y="1832881"/>
            <a:ext cx="8326086" cy="18649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discrete-time system processes a given</a:t>
            </a:r>
            <a:r>
              <a:rPr sz="24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input</a:t>
            </a:r>
            <a:r>
              <a:rPr sz="2400" b="1" spc="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r>
              <a:rPr sz="2400" b="1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 to</a:t>
            </a:r>
            <a:endParaRPr sz="2400">
              <a:latin typeface="Times New Roman"/>
              <a:cs typeface="Times New Roman"/>
            </a:endParaRPr>
          </a:p>
          <a:p>
            <a:pPr marL="355600" marR="1157395" indent="0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generates an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output sequence </a:t>
            </a:r>
            <a:r>
              <a:rPr sz="24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 with more desirable properties</a:t>
            </a:r>
            <a:endParaRPr sz="2400">
              <a:latin typeface="Times New Roman"/>
              <a:cs typeface="Times New Roman"/>
            </a:endParaRPr>
          </a:p>
          <a:p>
            <a:pPr marL="355600" marR="237701" indent="-342900">
              <a:lnSpc>
                <a:spcPct val="99754"/>
              </a:lnSpc>
              <a:spcBef>
                <a:spcPts val="58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 most applications, the discrete-time system is a single-input, single-output system: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6431" y="4323179"/>
            <a:ext cx="2109729" cy="901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564" marR="4572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12"/>
              </a:spcBef>
            </a:pPr>
            <a:r>
              <a:rPr sz="2400" spc="0" dirty="0">
                <a:solidFill>
                  <a:srgbClr val="323399"/>
                </a:solidFill>
                <a:latin typeface="Times New Roman"/>
                <a:cs typeface="Times New Roman"/>
              </a:rPr>
              <a:t>Output 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896" y="4336133"/>
            <a:ext cx="1906519" cy="888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0899" marR="4572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10"/>
              </a:spcBef>
            </a:pPr>
            <a:r>
              <a:rPr sz="2400" spc="0" dirty="0">
                <a:solidFill>
                  <a:srgbClr val="323399"/>
                </a:solidFill>
                <a:latin typeface="Times New Roman"/>
                <a:cs typeface="Times New Roman"/>
              </a:rPr>
              <a:t>Input 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4306" y="5280774"/>
            <a:ext cx="1390378" cy="256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sz="1800" spc="0" dirty="0">
                <a:latin typeface="Arial"/>
                <a:cs typeface="Arial"/>
              </a:rPr>
              <a:t>y[n] = </a:t>
            </a:r>
            <a:r>
              <a:rPr sz="1800" spc="0" dirty="0">
                <a:latin typeface="Cambria"/>
                <a:cs typeface="Cambria"/>
              </a:rPr>
              <a:t>ℜ</a:t>
            </a:r>
            <a:r>
              <a:rPr sz="1800" spc="0" dirty="0">
                <a:latin typeface="Arial"/>
                <a:cs typeface="Arial"/>
              </a:rPr>
              <a:t>{x[n]}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678" y="6166284"/>
            <a:ext cx="460416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The operator that acts on the input 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4394" y="4127754"/>
            <a:ext cx="2057400" cy="761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50"/>
              </a:spcBef>
            </a:pPr>
            <a:endParaRPr sz="1000"/>
          </a:p>
          <a:p>
            <a:pPr marL="531868" marR="110417" indent="-510532">
              <a:lnSpc>
                <a:spcPts val="2160"/>
              </a:lnSpc>
              <a:spcBef>
                <a:spcPts val="108"/>
              </a:spcBef>
            </a:pPr>
            <a:r>
              <a:rPr sz="1800" spc="0" dirty="0">
                <a:solidFill>
                  <a:srgbClr val="FFFFCB"/>
                </a:solidFill>
                <a:latin typeface="Castellar"/>
                <a:cs typeface="Castellar"/>
              </a:rPr>
              <a:t>DISCRE</a:t>
            </a:r>
            <a:r>
              <a:rPr sz="1800" spc="4" dirty="0">
                <a:solidFill>
                  <a:srgbClr val="FFFFCB"/>
                </a:solidFill>
                <a:latin typeface="Castellar"/>
                <a:cs typeface="Castellar"/>
              </a:rPr>
              <a:t>T</a:t>
            </a:r>
            <a:r>
              <a:rPr sz="1800" spc="0" dirty="0">
                <a:solidFill>
                  <a:srgbClr val="FFFFCB"/>
                </a:solidFill>
                <a:latin typeface="Castellar"/>
                <a:cs typeface="Castellar"/>
              </a:rPr>
              <a:t>E</a:t>
            </a:r>
            <a:r>
              <a:rPr sz="1800" spc="14" dirty="0">
                <a:solidFill>
                  <a:srgbClr val="FFFFCB"/>
                </a:solidFill>
                <a:latin typeface="Castellar"/>
                <a:cs typeface="Castellar"/>
              </a:rPr>
              <a:t> </a:t>
            </a:r>
            <a:r>
              <a:rPr sz="1800" spc="0" dirty="0">
                <a:solidFill>
                  <a:srgbClr val="FFFFCB"/>
                </a:solidFill>
                <a:latin typeface="Castellar"/>
                <a:cs typeface="Castellar"/>
              </a:rPr>
              <a:t>TI</a:t>
            </a:r>
            <a:r>
              <a:rPr sz="1800" spc="9" dirty="0">
                <a:solidFill>
                  <a:srgbClr val="FFFFCB"/>
                </a:solidFill>
                <a:latin typeface="Castellar"/>
                <a:cs typeface="Castellar"/>
              </a:rPr>
              <a:t>M</a:t>
            </a:r>
            <a:r>
              <a:rPr sz="1800" spc="0" dirty="0">
                <a:solidFill>
                  <a:srgbClr val="FFFFCB"/>
                </a:solidFill>
                <a:latin typeface="Castellar"/>
                <a:cs typeface="Castellar"/>
              </a:rPr>
              <a:t>E SYSTEM</a:t>
            </a:r>
            <a:endParaRPr sz="1800">
              <a:latin typeface="Castellar"/>
              <a:cs typeface="Castellar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5676" y="792961"/>
            <a:ext cx="914018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Classification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of</a:t>
            </a:r>
            <a:r>
              <a:rPr sz="3800" spc="-351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Systems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2" y="1756681"/>
            <a:ext cx="8250801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Discrete time systems can be classified based on their properties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902" y="3039330"/>
            <a:ext cx="3293281" cy="1385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32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solidFill>
                  <a:srgbClr val="7F7F7F"/>
                </a:solidFill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000" spc="0" baseline="2962" dirty="0">
                <a:solidFill>
                  <a:srgbClr val="7F7F7F"/>
                </a:solidFill>
                <a:latin typeface="Garamond"/>
                <a:cs typeface="Garamond"/>
              </a:rPr>
              <a:t>Discrete</a:t>
            </a:r>
            <a:r>
              <a:rPr sz="3000" spc="4" baseline="2962" dirty="0">
                <a:solidFill>
                  <a:srgbClr val="7F7F7F"/>
                </a:solidFill>
                <a:latin typeface="Garamond"/>
                <a:cs typeface="Garamond"/>
              </a:rPr>
              <a:t> </a:t>
            </a:r>
            <a:r>
              <a:rPr sz="3000" spc="0" baseline="2962" dirty="0">
                <a:solidFill>
                  <a:srgbClr val="7F7F7F"/>
                </a:solidFill>
                <a:latin typeface="Garamond"/>
                <a:cs typeface="Garamond"/>
              </a:rPr>
              <a:t>vs. continuous</a:t>
            </a:r>
            <a:endParaRPr sz="2000">
              <a:latin typeface="Garamond"/>
              <a:cs typeface="Garamond"/>
            </a:endParaRPr>
          </a:p>
          <a:p>
            <a:pPr marL="12700" marR="39732">
              <a:lnSpc>
                <a:spcPct val="95825"/>
              </a:lnSpc>
              <a:spcBef>
                <a:spcPts val="367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Linea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-49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vs</a:t>
            </a:r>
            <a:r>
              <a:rPr sz="2000" spc="0" dirty="0">
                <a:latin typeface="Garamond"/>
                <a:cs typeface="Garamond"/>
              </a:rPr>
              <a:t>. </a:t>
            </a:r>
            <a:r>
              <a:rPr sz="2000" spc="4" dirty="0">
                <a:latin typeface="Garamond"/>
                <a:cs typeface="Garamond"/>
              </a:rPr>
              <a:t>non-linear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95825"/>
              </a:lnSpc>
              <a:spcBef>
                <a:spcPts val="480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Shift-invarian</a:t>
            </a:r>
            <a:r>
              <a:rPr sz="2000" spc="0" dirty="0">
                <a:latin typeface="Garamond"/>
                <a:cs typeface="Garamond"/>
              </a:rPr>
              <a:t>t</a:t>
            </a:r>
            <a:r>
              <a:rPr sz="2000" spc="-11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o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shift-variant</a:t>
            </a:r>
            <a:endParaRPr sz="2000">
              <a:latin typeface="Garamond"/>
              <a:cs typeface="Garamond"/>
            </a:endParaRPr>
          </a:p>
          <a:p>
            <a:pPr marL="12700" marR="39732">
              <a:lnSpc>
                <a:spcPct val="95825"/>
              </a:lnSpc>
              <a:spcBef>
                <a:spcPts val="480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Causal</a:t>
            </a:r>
            <a:r>
              <a:rPr sz="2000" spc="-50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vs. noncausal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4499283"/>
            <a:ext cx="2358936" cy="65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Memoryless vs. with</a:t>
            </a:r>
            <a:endParaRPr sz="2000">
              <a:latin typeface="Garamond"/>
              <a:cs typeface="Garamond"/>
            </a:endParaRPr>
          </a:p>
          <a:p>
            <a:pPr marL="12700" marR="39732">
              <a:lnSpc>
                <a:spcPct val="95825"/>
              </a:lnSpc>
              <a:spcBef>
                <a:spcPts val="372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Stabl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4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vs</a:t>
            </a:r>
            <a:r>
              <a:rPr sz="2000" spc="0" dirty="0">
                <a:latin typeface="Garamond"/>
                <a:cs typeface="Garamond"/>
              </a:rPr>
              <a:t>. </a:t>
            </a:r>
            <a:r>
              <a:rPr sz="2000" spc="4" dirty="0">
                <a:latin typeface="Garamond"/>
                <a:cs typeface="Garamond"/>
              </a:rPr>
              <a:t>unstable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1506" y="4510418"/>
            <a:ext cx="88066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memory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6280" y="2843022"/>
            <a:ext cx="525018" cy="420624"/>
          </a:xfrm>
          <a:custGeom>
            <a:avLst/>
            <a:gdLst/>
            <a:ahLst/>
            <a:cxnLst/>
            <a:rect l="l" t="t" r="r" b="b"/>
            <a:pathLst>
              <a:path w="525018" h="420624">
                <a:moveTo>
                  <a:pt x="525018" y="210311"/>
                </a:moveTo>
                <a:lnTo>
                  <a:pt x="419862" y="0"/>
                </a:lnTo>
                <a:lnTo>
                  <a:pt x="419862" y="105155"/>
                </a:lnTo>
                <a:lnTo>
                  <a:pt x="104394" y="105155"/>
                </a:lnTo>
                <a:lnTo>
                  <a:pt x="104394" y="0"/>
                </a:lnTo>
                <a:lnTo>
                  <a:pt x="0" y="210311"/>
                </a:lnTo>
                <a:lnTo>
                  <a:pt x="104394" y="420624"/>
                </a:lnTo>
                <a:lnTo>
                  <a:pt x="104394" y="315467"/>
                </a:lnTo>
                <a:lnTo>
                  <a:pt x="419862" y="315467"/>
                </a:lnTo>
                <a:lnTo>
                  <a:pt x="419862" y="420624"/>
                </a:lnTo>
                <a:lnTo>
                  <a:pt x="525018" y="21031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6280" y="2843022"/>
            <a:ext cx="525018" cy="420624"/>
          </a:xfrm>
          <a:custGeom>
            <a:avLst/>
            <a:gdLst/>
            <a:ahLst/>
            <a:cxnLst/>
            <a:rect l="l" t="t" r="r" b="b"/>
            <a:pathLst>
              <a:path w="525018" h="420624">
                <a:moveTo>
                  <a:pt x="0" y="210311"/>
                </a:moveTo>
                <a:lnTo>
                  <a:pt x="104394" y="420624"/>
                </a:lnTo>
                <a:lnTo>
                  <a:pt x="104394" y="315467"/>
                </a:lnTo>
                <a:lnTo>
                  <a:pt x="419862" y="315467"/>
                </a:lnTo>
                <a:lnTo>
                  <a:pt x="419862" y="420624"/>
                </a:lnTo>
                <a:lnTo>
                  <a:pt x="525018" y="210311"/>
                </a:lnTo>
                <a:lnTo>
                  <a:pt x="419862" y="0"/>
                </a:lnTo>
                <a:lnTo>
                  <a:pt x="419862" y="105155"/>
                </a:lnTo>
                <a:lnTo>
                  <a:pt x="104394" y="105155"/>
                </a:lnTo>
                <a:lnTo>
                  <a:pt x="104394" y="0"/>
                </a:lnTo>
                <a:lnTo>
                  <a:pt x="0" y="2103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8702" y="4154423"/>
            <a:ext cx="4767071" cy="1898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7400" y="792976"/>
            <a:ext cx="372804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Linearity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1748502"/>
            <a:ext cx="8812057" cy="890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593" indent="-342893">
              <a:lnSpc>
                <a:spcPts val="2116"/>
              </a:lnSpc>
              <a:spcBef>
                <a:spcPts val="25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Let y</a:t>
            </a:r>
            <a:r>
              <a:rPr sz="1950" spc="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output</a:t>
            </a:r>
            <a:r>
              <a:rPr sz="2000" spc="-5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due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 an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</a:t>
            </a:r>
            <a:r>
              <a:rPr sz="2000" spc="-4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9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950" spc="-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1950" spc="-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be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output</a:t>
            </a:r>
            <a:r>
              <a:rPr sz="2000" spc="-5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due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 an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 </a:t>
            </a:r>
            <a:endParaRPr sz="2000">
              <a:latin typeface="Times New Roman"/>
              <a:cs typeface="Times New Roman"/>
            </a:endParaRPr>
          </a:p>
          <a:p>
            <a:pPr marL="355593">
              <a:lnSpc>
                <a:spcPts val="2116"/>
              </a:lnSpc>
              <a:spcBef>
                <a:spcPts val="254"/>
              </a:spcBef>
            </a:pP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950" spc="-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[n].</a:t>
            </a:r>
            <a:r>
              <a:rPr sz="2000" spc="-4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system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said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be </a:t>
            </a:r>
            <a:r>
              <a:rPr sz="20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linear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if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following</a:t>
            </a:r>
            <a:r>
              <a:rPr sz="2000" spc="-7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superposition</a:t>
            </a:r>
            <a:r>
              <a:rPr sz="2000" spc="-10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&amp;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homogeneity </a:t>
            </a:r>
            <a:endParaRPr sz="2000">
              <a:latin typeface="Times New Roman"/>
              <a:cs typeface="Times New Roman"/>
            </a:endParaRPr>
          </a:p>
          <a:p>
            <a:pPr marL="355593">
              <a:lnSpc>
                <a:spcPts val="2299"/>
              </a:lnSpc>
              <a:spcBef>
                <a:spcPts val="254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properties</a:t>
            </a:r>
            <a:r>
              <a:rPr sz="2000" spc="-7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are satisfied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977" y="2785701"/>
            <a:ext cx="1188233" cy="404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90"/>
              </a:lnSpc>
              <a:spcBef>
                <a:spcPts val="159"/>
              </a:spcBef>
            </a:pPr>
            <a:r>
              <a:rPr sz="2800" i="1" spc="-104" dirty="0">
                <a:latin typeface="Times New Roman"/>
                <a:cs typeface="Times New Roman"/>
              </a:rPr>
              <a:t>x</a:t>
            </a:r>
            <a:r>
              <a:rPr sz="2800" spc="75" dirty="0">
                <a:latin typeface="Times New Roman"/>
                <a:cs typeface="Times New Roman"/>
              </a:rPr>
              <a:t>[</a:t>
            </a:r>
            <a:r>
              <a:rPr sz="2800" i="1" spc="50" dirty="0">
                <a:latin typeface="Times New Roman"/>
                <a:cs typeface="Times New Roman"/>
              </a:rPr>
              <a:t>n</a:t>
            </a:r>
            <a:r>
              <a:rPr sz="2800" spc="0" dirty="0">
                <a:latin typeface="Times New Roman"/>
                <a:cs typeface="Times New Roman"/>
              </a:rPr>
              <a:t>]</a:t>
            </a:r>
            <a:r>
              <a:rPr sz="2800" spc="-219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Cambria"/>
                <a:cs typeface="Cambria"/>
              </a:rPr>
              <a:t>=</a:t>
            </a:r>
            <a:r>
              <a:rPr sz="2800" spc="-254" dirty="0">
                <a:latin typeface="Cambria"/>
                <a:cs typeface="Cambria"/>
              </a:rPr>
              <a:t> </a:t>
            </a:r>
            <a:r>
              <a:rPr sz="2950" spc="0" dirty="0">
                <a:latin typeface="Cambria"/>
                <a:cs typeface="Cambria"/>
              </a:rPr>
              <a:t>α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5313" y="2785701"/>
            <a:ext cx="2096680" cy="467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20"/>
              </a:lnSpc>
              <a:spcBef>
                <a:spcPts val="181"/>
              </a:spcBef>
            </a:pPr>
            <a:r>
              <a:rPr sz="4200" i="1" spc="-209" baseline="7246" dirty="0">
                <a:latin typeface="Times New Roman"/>
                <a:cs typeface="Times New Roman"/>
              </a:rPr>
              <a:t>x</a:t>
            </a:r>
            <a:r>
              <a:rPr sz="2625" spc="-25" baseline="-11595" dirty="0">
                <a:latin typeface="Times New Roman"/>
                <a:cs typeface="Times New Roman"/>
              </a:rPr>
              <a:t>1</a:t>
            </a:r>
            <a:r>
              <a:rPr sz="4200" spc="75" baseline="7246" dirty="0">
                <a:latin typeface="Times New Roman"/>
                <a:cs typeface="Times New Roman"/>
              </a:rPr>
              <a:t>[</a:t>
            </a:r>
            <a:r>
              <a:rPr sz="4200" i="1" spc="44" baseline="7246" dirty="0">
                <a:latin typeface="Times New Roman"/>
                <a:cs typeface="Times New Roman"/>
              </a:rPr>
              <a:t>n</a:t>
            </a:r>
            <a:r>
              <a:rPr sz="4200" spc="0" baseline="7246" dirty="0">
                <a:latin typeface="Times New Roman"/>
                <a:cs typeface="Times New Roman"/>
              </a:rPr>
              <a:t>]</a:t>
            </a:r>
            <a:r>
              <a:rPr sz="4200" spc="-344" baseline="7246" dirty="0">
                <a:latin typeface="Times New Roman"/>
                <a:cs typeface="Times New Roman"/>
              </a:rPr>
              <a:t> </a:t>
            </a:r>
            <a:r>
              <a:rPr sz="4200" spc="0" baseline="7108" dirty="0">
                <a:latin typeface="Cambria"/>
                <a:cs typeface="Cambria"/>
              </a:rPr>
              <a:t>+</a:t>
            </a:r>
            <a:r>
              <a:rPr sz="4200" spc="-5" baseline="7108" dirty="0">
                <a:latin typeface="Cambria"/>
                <a:cs typeface="Cambria"/>
              </a:rPr>
              <a:t> </a:t>
            </a:r>
            <a:r>
              <a:rPr sz="4425" spc="0" baseline="6746" dirty="0">
                <a:latin typeface="Cambria"/>
                <a:cs typeface="Cambria"/>
              </a:rPr>
              <a:t>β</a:t>
            </a:r>
            <a:r>
              <a:rPr sz="4425" spc="61" baseline="6746" dirty="0">
                <a:latin typeface="Cambria"/>
                <a:cs typeface="Cambria"/>
              </a:rPr>
              <a:t> </a:t>
            </a:r>
            <a:r>
              <a:rPr sz="4200" i="1" spc="-19" baseline="7246" dirty="0">
                <a:latin typeface="Times New Roman"/>
                <a:cs typeface="Times New Roman"/>
              </a:rPr>
              <a:t>x</a:t>
            </a:r>
            <a:r>
              <a:rPr sz="2625" spc="0" baseline="-11595" dirty="0">
                <a:latin typeface="Times New Roman"/>
                <a:cs typeface="Times New Roman"/>
              </a:rPr>
              <a:t>2</a:t>
            </a:r>
            <a:r>
              <a:rPr sz="2625" spc="-325" baseline="-11595" dirty="0">
                <a:latin typeface="Times New Roman"/>
                <a:cs typeface="Times New Roman"/>
              </a:rPr>
              <a:t> </a:t>
            </a:r>
            <a:r>
              <a:rPr sz="4200" spc="75" baseline="7246" dirty="0">
                <a:latin typeface="Times New Roman"/>
                <a:cs typeface="Times New Roman"/>
              </a:rPr>
              <a:t>[</a:t>
            </a:r>
            <a:r>
              <a:rPr sz="4200" i="1" spc="44" baseline="7246" dirty="0">
                <a:latin typeface="Times New Roman"/>
                <a:cs typeface="Times New Roman"/>
              </a:rPr>
              <a:t>n</a:t>
            </a:r>
            <a:r>
              <a:rPr sz="4200" spc="0" baseline="7246" dirty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9671" y="2792368"/>
            <a:ext cx="2446056" cy="457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4125" i="1" spc="-54" baseline="7378" dirty="0">
                <a:latin typeface="Times New Roman"/>
                <a:cs typeface="Times New Roman"/>
              </a:rPr>
              <a:t>y</a:t>
            </a:r>
            <a:r>
              <a:rPr sz="4125" spc="75" baseline="7378" dirty="0">
                <a:latin typeface="Times New Roman"/>
                <a:cs typeface="Times New Roman"/>
              </a:rPr>
              <a:t>[</a:t>
            </a:r>
            <a:r>
              <a:rPr sz="4125" i="1" spc="50" baseline="7378" dirty="0">
                <a:latin typeface="Times New Roman"/>
                <a:cs typeface="Times New Roman"/>
              </a:rPr>
              <a:t>n</a:t>
            </a:r>
            <a:r>
              <a:rPr sz="4125" spc="0" baseline="7378" dirty="0">
                <a:latin typeface="Times New Roman"/>
                <a:cs typeface="Times New Roman"/>
              </a:rPr>
              <a:t>]</a:t>
            </a:r>
            <a:r>
              <a:rPr sz="4125" spc="-246" baseline="7378" dirty="0">
                <a:latin typeface="Times New Roman"/>
                <a:cs typeface="Times New Roman"/>
              </a:rPr>
              <a:t> </a:t>
            </a:r>
            <a:r>
              <a:rPr sz="4125" spc="0" baseline="7237" dirty="0">
                <a:latin typeface="Cambria"/>
                <a:cs typeface="Cambria"/>
              </a:rPr>
              <a:t>=</a:t>
            </a:r>
            <a:r>
              <a:rPr sz="4125" spc="-250" baseline="7237" dirty="0">
                <a:latin typeface="Cambria"/>
                <a:cs typeface="Cambria"/>
              </a:rPr>
              <a:t> </a:t>
            </a:r>
            <a:r>
              <a:rPr sz="4350" spc="0" baseline="6863" dirty="0">
                <a:latin typeface="Cambria"/>
                <a:cs typeface="Cambria"/>
              </a:rPr>
              <a:t>α</a:t>
            </a:r>
            <a:r>
              <a:rPr sz="4350" spc="239" baseline="6863" dirty="0">
                <a:latin typeface="Cambria"/>
                <a:cs typeface="Cambria"/>
              </a:rPr>
              <a:t> </a:t>
            </a:r>
            <a:r>
              <a:rPr sz="4125" i="1" spc="-164" baseline="7378" dirty="0">
                <a:latin typeface="Times New Roman"/>
                <a:cs typeface="Times New Roman"/>
              </a:rPr>
              <a:t>y</a:t>
            </a:r>
            <a:r>
              <a:rPr sz="2550" spc="-29" baseline="-11936" dirty="0">
                <a:latin typeface="Times New Roman"/>
                <a:cs typeface="Times New Roman"/>
              </a:rPr>
              <a:t>1</a:t>
            </a:r>
            <a:r>
              <a:rPr sz="4125" spc="75" baseline="7378" dirty="0">
                <a:latin typeface="Times New Roman"/>
                <a:cs typeface="Times New Roman"/>
              </a:rPr>
              <a:t>[</a:t>
            </a:r>
            <a:r>
              <a:rPr sz="4125" i="1" spc="50" baseline="7378" dirty="0">
                <a:latin typeface="Times New Roman"/>
                <a:cs typeface="Times New Roman"/>
              </a:rPr>
              <a:t>n</a:t>
            </a:r>
            <a:r>
              <a:rPr sz="4125" spc="0" baseline="7378" dirty="0">
                <a:latin typeface="Times New Roman"/>
                <a:cs typeface="Times New Roman"/>
              </a:rPr>
              <a:t>]</a:t>
            </a:r>
            <a:r>
              <a:rPr sz="4125" spc="-344" baseline="7378" dirty="0">
                <a:latin typeface="Times New Roman"/>
                <a:cs typeface="Times New Roman"/>
              </a:rPr>
              <a:t> </a:t>
            </a:r>
            <a:r>
              <a:rPr sz="4125" spc="0" baseline="7237" dirty="0">
                <a:latin typeface="Cambria"/>
                <a:cs typeface="Cambria"/>
              </a:rPr>
              <a:t>+</a:t>
            </a:r>
            <a:r>
              <a:rPr sz="4125" spc="-20" baseline="7237" dirty="0">
                <a:latin typeface="Cambria"/>
                <a:cs typeface="Cambria"/>
              </a:rPr>
              <a:t> </a:t>
            </a:r>
            <a:r>
              <a:rPr sz="4350" spc="0" baseline="6863" dirty="0">
                <a:latin typeface="Cambria"/>
                <a:cs typeface="Cambria"/>
              </a:rPr>
              <a:t>β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3123" y="2814207"/>
            <a:ext cx="789727" cy="435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4125" i="1" spc="25" baseline="8432" dirty="0">
                <a:latin typeface="Times New Roman"/>
                <a:cs typeface="Times New Roman"/>
              </a:rPr>
              <a:t>y</a:t>
            </a:r>
            <a:r>
              <a:rPr sz="2550" spc="0" baseline="-10231" dirty="0">
                <a:latin typeface="Times New Roman"/>
                <a:cs typeface="Times New Roman"/>
              </a:rPr>
              <a:t>2</a:t>
            </a:r>
            <a:r>
              <a:rPr sz="2550" spc="-314" baseline="-10231" dirty="0">
                <a:latin typeface="Times New Roman"/>
                <a:cs typeface="Times New Roman"/>
              </a:rPr>
              <a:t> </a:t>
            </a:r>
            <a:r>
              <a:rPr sz="4125" spc="75" baseline="8432" dirty="0">
                <a:latin typeface="Times New Roman"/>
                <a:cs typeface="Times New Roman"/>
              </a:rPr>
              <a:t>[</a:t>
            </a:r>
            <a:r>
              <a:rPr sz="4125" i="1" spc="50" baseline="8432" dirty="0">
                <a:latin typeface="Times New Roman"/>
                <a:cs typeface="Times New Roman"/>
              </a:rPr>
              <a:t>n</a:t>
            </a:r>
            <a:r>
              <a:rPr sz="4125" spc="0" baseline="8432" dirty="0">
                <a:latin typeface="Times New Roman"/>
                <a:cs typeface="Times New Roman"/>
              </a:rPr>
              <a:t>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922" y="3510640"/>
            <a:ext cx="3877287" cy="305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30"/>
              </a:lnSpc>
              <a:spcBef>
                <a:spcPts val="116"/>
              </a:spcBef>
            </a:pPr>
            <a:r>
              <a:rPr sz="2700" spc="0" baseline="9477" dirty="0">
                <a:latin typeface="Cambria"/>
                <a:cs typeface="Cambria"/>
              </a:rPr>
              <a:t>ℜ</a:t>
            </a:r>
            <a:r>
              <a:rPr sz="2700" spc="0" baseline="9662" dirty="0">
                <a:latin typeface="Arial"/>
                <a:cs typeface="Arial"/>
              </a:rPr>
              <a:t>{αx</a:t>
            </a:r>
            <a:r>
              <a:rPr sz="1800" spc="0" baseline="-9662" dirty="0">
                <a:latin typeface="Arial"/>
                <a:cs typeface="Arial"/>
              </a:rPr>
              <a:t>1</a:t>
            </a:r>
            <a:r>
              <a:rPr sz="2700" spc="-4" baseline="9662" dirty="0">
                <a:latin typeface="Arial"/>
                <a:cs typeface="Arial"/>
              </a:rPr>
              <a:t>[n]</a:t>
            </a:r>
            <a:r>
              <a:rPr sz="2700" spc="0" baseline="9662" dirty="0">
                <a:latin typeface="Arial"/>
                <a:cs typeface="Arial"/>
              </a:rPr>
              <a:t>+</a:t>
            </a:r>
            <a:r>
              <a:rPr sz="2700" spc="4" baseline="9662" dirty="0">
                <a:latin typeface="Arial"/>
                <a:cs typeface="Arial"/>
              </a:rPr>
              <a:t>β</a:t>
            </a:r>
            <a:r>
              <a:rPr sz="2700" spc="0" baseline="9662" dirty="0">
                <a:latin typeface="Arial"/>
                <a:cs typeface="Arial"/>
              </a:rPr>
              <a:t>x</a:t>
            </a:r>
            <a:r>
              <a:rPr sz="1800" spc="0" baseline="-9662" dirty="0">
                <a:latin typeface="Arial"/>
                <a:cs typeface="Arial"/>
              </a:rPr>
              <a:t>2</a:t>
            </a:r>
            <a:r>
              <a:rPr sz="2700" spc="0" baseline="9662" dirty="0">
                <a:latin typeface="Arial"/>
                <a:cs typeface="Arial"/>
              </a:rPr>
              <a:t>[n]}=</a:t>
            </a:r>
            <a:r>
              <a:rPr sz="2700" spc="54" baseline="9662" dirty="0">
                <a:latin typeface="Arial"/>
                <a:cs typeface="Arial"/>
              </a:rPr>
              <a:t> </a:t>
            </a:r>
            <a:r>
              <a:rPr sz="2700" spc="0" baseline="9662" dirty="0">
                <a:latin typeface="Arial"/>
                <a:cs typeface="Arial"/>
              </a:rPr>
              <a:t>α.</a:t>
            </a:r>
            <a:r>
              <a:rPr sz="2700" spc="0" baseline="9477" dirty="0">
                <a:latin typeface="Cambria"/>
                <a:cs typeface="Cambria"/>
              </a:rPr>
              <a:t>ℜ</a:t>
            </a:r>
            <a:r>
              <a:rPr sz="2700" spc="0" baseline="9662" dirty="0">
                <a:latin typeface="Arial"/>
                <a:cs typeface="Arial"/>
              </a:rPr>
              <a:t>{x</a:t>
            </a:r>
            <a:r>
              <a:rPr sz="1800" spc="0" baseline="-9662" dirty="0">
                <a:latin typeface="Arial"/>
                <a:cs typeface="Arial"/>
              </a:rPr>
              <a:t>1</a:t>
            </a:r>
            <a:r>
              <a:rPr sz="2700" spc="0" baseline="9662" dirty="0">
                <a:latin typeface="Arial"/>
                <a:cs typeface="Arial"/>
              </a:rPr>
              <a:t>[n]}+</a:t>
            </a:r>
            <a:r>
              <a:rPr sz="2700" spc="54" baseline="9662" dirty="0">
                <a:latin typeface="Arial"/>
                <a:cs typeface="Arial"/>
              </a:rPr>
              <a:t> </a:t>
            </a:r>
            <a:r>
              <a:rPr sz="2700" spc="4" baseline="9662" dirty="0">
                <a:latin typeface="Arial"/>
                <a:cs typeface="Arial"/>
              </a:rPr>
              <a:t>β</a:t>
            </a:r>
            <a:r>
              <a:rPr sz="2700" spc="0" baseline="9662" dirty="0">
                <a:latin typeface="Arial"/>
                <a:cs typeface="Arial"/>
              </a:rPr>
              <a:t>.{x</a:t>
            </a:r>
            <a:r>
              <a:rPr sz="1800" spc="0" baseline="-9662" dirty="0">
                <a:latin typeface="Arial"/>
                <a:cs typeface="Arial"/>
              </a:rPr>
              <a:t>2</a:t>
            </a:r>
            <a:r>
              <a:rPr sz="2700" spc="0" baseline="9662" dirty="0">
                <a:latin typeface="Arial"/>
                <a:cs typeface="Arial"/>
              </a:rPr>
              <a:t>[n]}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" y="6397599"/>
            <a:ext cx="8971836" cy="916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2" marR="4496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This property</a:t>
            </a:r>
            <a:r>
              <a:rPr sz="2000" spc="-6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must</a:t>
            </a:r>
            <a:r>
              <a:rPr sz="2000"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hold</a:t>
            </a:r>
            <a:r>
              <a:rPr sz="2000" spc="-3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any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arbitrary</a:t>
            </a:r>
            <a:r>
              <a:rPr sz="2000" spc="-6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constan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t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2000" spc="-2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α</a:t>
            </a:r>
            <a:r>
              <a:rPr sz="2000" i="1" spc="-1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β</a:t>
            </a:r>
            <a:r>
              <a:rPr sz="2000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,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000" spc="-2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all possible</a:t>
            </a:r>
            <a:endParaRPr sz="2000" dirty="0">
              <a:latin typeface="Times New Roman"/>
              <a:cs typeface="Times New Roman"/>
            </a:endParaRPr>
          </a:p>
          <a:p>
            <a:pPr marL="389134">
              <a:lnSpc>
                <a:spcPts val="2116"/>
              </a:lnSpc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inputs</a:t>
            </a:r>
            <a:r>
              <a:rPr sz="2000" spc="-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950" spc="-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950" spc="-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2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[n],</a:t>
            </a:r>
            <a:r>
              <a:rPr sz="2000"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and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can also be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generalized to any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arbitrary</a:t>
            </a:r>
            <a:r>
              <a:rPr sz="2000" spc="-6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number</a:t>
            </a:r>
            <a:r>
              <a:rPr sz="2000" spc="-6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000"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4800" y="609601"/>
            <a:ext cx="9288781" cy="691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An</a:t>
            </a:r>
            <a:r>
              <a:rPr sz="3800" spc="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Example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-</a:t>
            </a:r>
            <a:r>
              <a:rPr sz="3800" spc="-100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Accumulator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702" y="1748502"/>
            <a:ext cx="6744492" cy="28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discrete system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w</a:t>
            </a:r>
            <a:r>
              <a:rPr sz="2000" spc="9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ose</a:t>
            </a:r>
            <a:r>
              <a:rPr sz="2000" spc="-5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</a:t>
            </a:r>
            <a:r>
              <a:rPr sz="2000" spc="-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/ output</a:t>
            </a:r>
            <a:r>
              <a:rPr sz="2000" spc="-5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relationship is given</a:t>
            </a:r>
            <a:r>
              <a:rPr sz="2000" spc="-4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8482" y="2282774"/>
            <a:ext cx="280735" cy="526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56" marR="76347" algn="ctr">
              <a:lnSpc>
                <a:spcPts val="1575"/>
              </a:lnSpc>
              <a:spcBef>
                <a:spcPts val="78"/>
              </a:spcBef>
            </a:pPr>
            <a:r>
              <a:rPr sz="2250" i="1" spc="0" baseline="-1932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2570"/>
              </a:lnSpc>
              <a:spcBef>
                <a:spcPts val="49"/>
              </a:spcBef>
            </a:pPr>
            <a:r>
              <a:rPr sz="3825" spc="0" baseline="1115" dirty="0">
                <a:latin typeface="Cambria"/>
                <a:cs typeface="Cambria"/>
              </a:rPr>
              <a:t>∑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1325" y="2455821"/>
            <a:ext cx="758741" cy="32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2300" i="1" spc="-50" dirty="0">
                <a:latin typeface="Times New Roman"/>
                <a:cs typeface="Times New Roman"/>
              </a:rPr>
              <a:t>y</a:t>
            </a:r>
            <a:r>
              <a:rPr sz="2300" spc="69" dirty="0">
                <a:latin typeface="Times New Roman"/>
                <a:cs typeface="Times New Roman"/>
              </a:rPr>
              <a:t>[</a:t>
            </a:r>
            <a:r>
              <a:rPr sz="2300" i="1" spc="4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]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Cambria"/>
                <a:cs typeface="Cambria"/>
              </a:rPr>
              <a:t>=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0422" y="2460485"/>
            <a:ext cx="528326" cy="372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i="1" spc="-84" dirty="0">
                <a:latin typeface="Times New Roman"/>
                <a:cs typeface="Times New Roman"/>
              </a:rPr>
              <a:t>x</a:t>
            </a:r>
            <a:r>
              <a:rPr sz="2300" spc="29" dirty="0">
                <a:latin typeface="Times New Roman"/>
                <a:cs typeface="Times New Roman"/>
              </a:rPr>
              <a:t>[</a:t>
            </a:r>
            <a:r>
              <a:rPr sz="2300" spc="54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]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9652" y="2519354"/>
            <a:ext cx="3184294" cy="803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The second form is used, if the</a:t>
            </a:r>
            <a:endParaRPr sz="1800">
              <a:latin typeface="Arial"/>
              <a:cs typeface="Arial"/>
            </a:endParaRPr>
          </a:p>
          <a:p>
            <a:pPr marL="12700" marR="84993">
              <a:lnSpc>
                <a:spcPct val="100041"/>
              </a:lnSpc>
            </a:pPr>
            <a:r>
              <a:rPr sz="1800" spc="0" dirty="0">
                <a:latin typeface="Arial"/>
                <a:cs typeface="Arial"/>
              </a:rPr>
              <a:t>signal is causal, in which case y[-1] is the initial condition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4182" y="2791729"/>
            <a:ext cx="516360" cy="26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sz="1500" spc="79" dirty="0">
                <a:latin typeface="Times New Roman"/>
                <a:cs typeface="Times New Roman"/>
              </a:rPr>
              <a:t>l</a:t>
            </a:r>
            <a:r>
              <a:rPr sz="1500" spc="69" dirty="0">
                <a:latin typeface="Cambria"/>
                <a:cs typeface="Cambria"/>
              </a:rPr>
              <a:t>=</a:t>
            </a:r>
            <a:r>
              <a:rPr sz="1500" spc="0" dirty="0">
                <a:latin typeface="Cambria"/>
                <a:cs typeface="Cambria"/>
              </a:rPr>
              <a:t>−∞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290" y="2992994"/>
            <a:ext cx="345491" cy="754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44" marR="105860" algn="ctr">
              <a:lnSpc>
                <a:spcPts val="1575"/>
              </a:lnSpc>
              <a:spcBef>
                <a:spcPts val="78"/>
              </a:spcBef>
            </a:pPr>
            <a:r>
              <a:rPr sz="2250" i="1" spc="0" baseline="-1932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17907" marR="35070" algn="ctr">
              <a:lnSpc>
                <a:spcPts val="2440"/>
              </a:lnSpc>
              <a:spcBef>
                <a:spcPts val="43"/>
              </a:spcBef>
            </a:pPr>
            <a:r>
              <a:rPr sz="3600" spc="0" baseline="1184" dirty="0">
                <a:latin typeface="Cambria"/>
                <a:cs typeface="Cambria"/>
              </a:rPr>
              <a:t>∑</a:t>
            </a:r>
            <a:endParaRPr sz="2400">
              <a:latin typeface="Cambria"/>
              <a:cs typeface="Cambria"/>
            </a:endParaRPr>
          </a:p>
          <a:p>
            <a:pPr algn="ctr">
              <a:lnSpc>
                <a:spcPts val="1570"/>
              </a:lnSpc>
            </a:pPr>
            <a:r>
              <a:rPr sz="1500" spc="79" dirty="0">
                <a:latin typeface="Times New Roman"/>
                <a:cs typeface="Times New Roman"/>
              </a:rPr>
              <a:t>l</a:t>
            </a:r>
            <a:r>
              <a:rPr sz="1500" spc="44" dirty="0">
                <a:latin typeface="Cambria"/>
                <a:cs typeface="Cambria"/>
              </a:rPr>
              <a:t>=</a:t>
            </a:r>
            <a:r>
              <a:rPr sz="1500" spc="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7481" y="3148288"/>
            <a:ext cx="1194162" cy="340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35"/>
              </a:lnSpc>
              <a:spcBef>
                <a:spcPts val="131"/>
              </a:spcBef>
            </a:pPr>
            <a:r>
              <a:rPr sz="2400" spc="0" dirty="0">
                <a:latin typeface="Cambria"/>
                <a:cs typeface="Cambria"/>
              </a:rPr>
              <a:t>=</a:t>
            </a:r>
            <a:r>
              <a:rPr sz="2400" spc="239" dirty="0">
                <a:latin typeface="Cambria"/>
                <a:cs typeface="Cambria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y</a:t>
            </a:r>
            <a:r>
              <a:rPr sz="2400" spc="64" dirty="0">
                <a:latin typeface="Times New Roman"/>
                <a:cs typeface="Times New Roman"/>
              </a:rPr>
              <a:t>[</a:t>
            </a:r>
            <a:r>
              <a:rPr sz="2400" spc="-4" dirty="0">
                <a:latin typeface="Cambria"/>
                <a:cs typeface="Cambria"/>
              </a:rPr>
              <a:t>−</a:t>
            </a:r>
            <a:r>
              <a:rPr sz="2400" spc="-189" dirty="0">
                <a:latin typeface="Times New Roman"/>
                <a:cs typeface="Times New Roman"/>
              </a:rPr>
              <a:t>1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r>
              <a:rPr sz="2400" spc="-29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+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0996" y="3153233"/>
            <a:ext cx="618424" cy="394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i="1" spc="-94" dirty="0">
                <a:latin typeface="Times New Roman"/>
                <a:cs typeface="Times New Roman"/>
              </a:rPr>
              <a:t>x</a:t>
            </a:r>
            <a:r>
              <a:rPr sz="2400" spc="25" dirty="0">
                <a:latin typeface="Times New Roman"/>
                <a:cs typeface="Times New Roman"/>
              </a:rPr>
              <a:t>[</a:t>
            </a:r>
            <a:r>
              <a:rPr sz="2400" spc="54" dirty="0">
                <a:latin typeface="Times New Roman"/>
                <a:cs typeface="Times New Roman"/>
              </a:rPr>
              <a:t>l</a:t>
            </a:r>
            <a:r>
              <a:rPr sz="2400" spc="-129" dirty="0">
                <a:latin typeface="Times New Roman"/>
                <a:cs typeface="Times New Roman"/>
              </a:rPr>
              <a:t>]</a:t>
            </a:r>
            <a:r>
              <a:rPr sz="2400" spc="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706" y="3940580"/>
            <a:ext cx="8502219" cy="58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is known</a:t>
            </a:r>
            <a:r>
              <a:rPr sz="2000" spc="-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as an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accumulator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r>
              <a:rPr sz="2000" spc="-10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output</a:t>
            </a:r>
            <a:r>
              <a:rPr sz="2000" spc="-5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at any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given</a:t>
            </a:r>
            <a:r>
              <a:rPr sz="2000" spc="-4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time, is simply</a:t>
            </a:r>
            <a:r>
              <a:rPr sz="2000" spc="-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sum</a:t>
            </a:r>
            <a:r>
              <a:rPr sz="2000" spc="-3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of</a:t>
            </a:r>
            <a:r>
              <a:rPr sz="2000" spc="-1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  <a:p>
            <a:pPr marL="38607" marR="38061">
              <a:lnSpc>
                <a:spcPct val="95825"/>
              </a:lnSpc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inputs</a:t>
            </a:r>
            <a:r>
              <a:rPr sz="2000" spc="-5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up</a:t>
            </a:r>
            <a:r>
              <a:rPr sz="2000" spc="-2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to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that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1" y="4974806"/>
            <a:ext cx="5637745" cy="1056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0451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r>
              <a:rPr sz="20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accumu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l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ator</a:t>
            </a:r>
            <a:r>
              <a:rPr sz="2000" spc="-27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linear?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66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How</a:t>
            </a:r>
            <a:r>
              <a:rPr sz="2000"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about</a:t>
            </a:r>
            <a:r>
              <a:rPr sz="2000" spc="-4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accumulator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for</a:t>
            </a:r>
            <a:r>
              <a:rPr sz="2000" spc="-2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causal</a:t>
            </a:r>
            <a:r>
              <a:rPr sz="20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systems?</a:t>
            </a:r>
            <a:endParaRPr sz="2000">
              <a:latin typeface="Times New Roman"/>
              <a:cs typeface="Times New Roman"/>
            </a:endParaRPr>
          </a:p>
          <a:p>
            <a:pPr marL="12700" marR="50451">
              <a:lnSpc>
                <a:spcPts val="2299"/>
              </a:lnSpc>
              <a:spcBef>
                <a:spcPts val="574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How</a:t>
            </a:r>
            <a:r>
              <a:rPr sz="2000" spc="-3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about</a:t>
            </a:r>
            <a:r>
              <a:rPr sz="2000" spc="-4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system y[n]=a</a:t>
            </a:r>
            <a:r>
              <a:rPr sz="2000" spc="-9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1950" spc="4" baseline="-22298" dirty="0">
                <a:solidFill>
                  <a:srgbClr val="000065"/>
                </a:solidFill>
                <a:latin typeface="Times New Roman"/>
                <a:cs typeface="Times New Roman"/>
              </a:rPr>
              <a:t>1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[n]+b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9918" y="6015578"/>
            <a:ext cx="2910612" cy="346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5"/>
              </a:lnSpc>
              <a:spcBef>
                <a:spcPts val="133"/>
              </a:spcBef>
            </a:pPr>
            <a:r>
              <a:rPr sz="2925" i="1" spc="-9" baseline="-2973" dirty="0">
                <a:latin typeface="Times New Roman"/>
                <a:cs typeface="Times New Roman"/>
              </a:rPr>
              <a:t>y</a:t>
            </a:r>
            <a:r>
              <a:rPr sz="2925" spc="25" baseline="-2973" dirty="0">
                <a:latin typeface="Times New Roman"/>
                <a:cs typeface="Times New Roman"/>
              </a:rPr>
              <a:t>[</a:t>
            </a:r>
            <a:r>
              <a:rPr sz="2925" i="1" spc="29" baseline="-2973" dirty="0">
                <a:latin typeface="Times New Roman"/>
                <a:cs typeface="Times New Roman"/>
              </a:rPr>
              <a:t>n</a:t>
            </a:r>
            <a:r>
              <a:rPr sz="2925" spc="0" baseline="-2973" dirty="0">
                <a:latin typeface="Times New Roman"/>
                <a:cs typeface="Times New Roman"/>
              </a:rPr>
              <a:t>]</a:t>
            </a:r>
            <a:r>
              <a:rPr sz="2925" spc="-143" baseline="-2973" dirty="0">
                <a:latin typeface="Times New Roman"/>
                <a:cs typeface="Times New Roman"/>
              </a:rPr>
              <a:t> </a:t>
            </a:r>
            <a:r>
              <a:rPr sz="2925" spc="0" baseline="-2916" dirty="0">
                <a:latin typeface="Cambria"/>
                <a:cs typeface="Cambria"/>
              </a:rPr>
              <a:t>=</a:t>
            </a:r>
            <a:r>
              <a:rPr sz="2925" spc="104" baseline="-2916" dirty="0">
                <a:latin typeface="Cambria"/>
                <a:cs typeface="Cambria"/>
              </a:rPr>
              <a:t> </a:t>
            </a:r>
            <a:r>
              <a:rPr sz="2925" i="1" spc="100" baseline="-2973" dirty="0">
                <a:latin typeface="Times New Roman"/>
                <a:cs typeface="Times New Roman"/>
              </a:rPr>
              <a:t>x</a:t>
            </a:r>
            <a:r>
              <a:rPr sz="2325" spc="89" baseline="29923" dirty="0">
                <a:latin typeface="Times New Roman"/>
                <a:cs typeface="Times New Roman"/>
              </a:rPr>
              <a:t>2</a:t>
            </a:r>
            <a:r>
              <a:rPr sz="2925" spc="25" baseline="-2973" dirty="0">
                <a:latin typeface="Times New Roman"/>
                <a:cs typeface="Times New Roman"/>
              </a:rPr>
              <a:t>[</a:t>
            </a:r>
            <a:r>
              <a:rPr sz="2925" i="1" spc="34" baseline="-2973" dirty="0">
                <a:latin typeface="Times New Roman"/>
                <a:cs typeface="Times New Roman"/>
              </a:rPr>
              <a:t>n</a:t>
            </a:r>
            <a:r>
              <a:rPr sz="2925" spc="0" baseline="-2973" dirty="0">
                <a:latin typeface="Times New Roman"/>
                <a:cs typeface="Times New Roman"/>
              </a:rPr>
              <a:t>]</a:t>
            </a:r>
            <a:r>
              <a:rPr sz="2925" spc="-269" baseline="-2973" dirty="0">
                <a:latin typeface="Times New Roman"/>
                <a:cs typeface="Times New Roman"/>
              </a:rPr>
              <a:t> </a:t>
            </a:r>
            <a:r>
              <a:rPr sz="2925" spc="0" baseline="-2916" dirty="0">
                <a:latin typeface="Cambria"/>
                <a:cs typeface="Cambria"/>
              </a:rPr>
              <a:t>−</a:t>
            </a:r>
            <a:r>
              <a:rPr sz="2925" spc="4" baseline="-2916" dirty="0">
                <a:latin typeface="Cambria"/>
                <a:cs typeface="Cambria"/>
              </a:rPr>
              <a:t> </a:t>
            </a:r>
            <a:r>
              <a:rPr sz="2925" i="1" spc="-39" baseline="-2973" dirty="0">
                <a:latin typeface="Times New Roman"/>
                <a:cs typeface="Times New Roman"/>
              </a:rPr>
              <a:t>x</a:t>
            </a:r>
            <a:r>
              <a:rPr sz="2925" spc="25" baseline="-2973" dirty="0">
                <a:latin typeface="Times New Roman"/>
                <a:cs typeface="Times New Roman"/>
              </a:rPr>
              <a:t>[</a:t>
            </a:r>
            <a:r>
              <a:rPr sz="2925" i="1" spc="0" baseline="-2973" dirty="0">
                <a:latin typeface="Times New Roman"/>
                <a:cs typeface="Times New Roman"/>
              </a:rPr>
              <a:t>n</a:t>
            </a:r>
            <a:r>
              <a:rPr sz="2925" i="1" spc="-110" baseline="-2973" dirty="0">
                <a:latin typeface="Times New Roman"/>
                <a:cs typeface="Times New Roman"/>
              </a:rPr>
              <a:t> </a:t>
            </a:r>
            <a:r>
              <a:rPr sz="2925" spc="0" baseline="-2916" dirty="0">
                <a:latin typeface="Cambria"/>
                <a:cs typeface="Cambria"/>
              </a:rPr>
              <a:t>−</a:t>
            </a:r>
            <a:r>
              <a:rPr sz="2925" spc="-300" baseline="-2916" dirty="0">
                <a:latin typeface="Cambria"/>
                <a:cs typeface="Cambria"/>
              </a:rPr>
              <a:t> </a:t>
            </a:r>
            <a:r>
              <a:rPr sz="2925" spc="-159" baseline="-2973" dirty="0">
                <a:latin typeface="Times New Roman"/>
                <a:cs typeface="Times New Roman"/>
              </a:rPr>
              <a:t>1</a:t>
            </a:r>
            <a:r>
              <a:rPr sz="2925" spc="25" baseline="-2973" dirty="0">
                <a:latin typeface="Times New Roman"/>
                <a:cs typeface="Times New Roman"/>
              </a:rPr>
              <a:t>]</a:t>
            </a:r>
            <a:r>
              <a:rPr sz="2925" i="1" spc="-39" baseline="-2973" dirty="0">
                <a:latin typeface="Times New Roman"/>
                <a:cs typeface="Times New Roman"/>
              </a:rPr>
              <a:t>x</a:t>
            </a:r>
            <a:r>
              <a:rPr sz="2925" spc="25" baseline="-2973" dirty="0">
                <a:latin typeface="Times New Roman"/>
                <a:cs typeface="Times New Roman"/>
              </a:rPr>
              <a:t>[</a:t>
            </a:r>
            <a:r>
              <a:rPr sz="2925" i="1" spc="0" baseline="-2973" dirty="0">
                <a:latin typeface="Times New Roman"/>
                <a:cs typeface="Times New Roman"/>
              </a:rPr>
              <a:t>n</a:t>
            </a:r>
            <a:r>
              <a:rPr sz="2925" i="1" spc="-93" baseline="-2973" dirty="0">
                <a:latin typeface="Times New Roman"/>
                <a:cs typeface="Times New Roman"/>
              </a:rPr>
              <a:t> </a:t>
            </a:r>
            <a:r>
              <a:rPr sz="2925" spc="0" baseline="-2916" dirty="0">
                <a:latin typeface="Cambria"/>
                <a:cs typeface="Cambria"/>
              </a:rPr>
              <a:t>+</a:t>
            </a:r>
            <a:r>
              <a:rPr sz="2925" spc="-269" baseline="-2916" dirty="0">
                <a:latin typeface="Cambria"/>
                <a:cs typeface="Cambria"/>
              </a:rPr>
              <a:t> </a:t>
            </a:r>
            <a:r>
              <a:rPr sz="2925" spc="-150" baseline="-2973" dirty="0">
                <a:latin typeface="Times New Roman"/>
                <a:cs typeface="Times New Roman"/>
              </a:rPr>
              <a:t>1</a:t>
            </a:r>
            <a:r>
              <a:rPr sz="2925" spc="0" baseline="-2973" dirty="0">
                <a:latin typeface="Times New Roman"/>
                <a:cs typeface="Times New Roman"/>
              </a:rPr>
              <a:t>]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705" y="6069794"/>
            <a:ext cx="2294708" cy="280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As</a:t>
            </a:r>
            <a:r>
              <a:rPr sz="2000" spc="-2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r>
              <a:rPr sz="2000" spc="-1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exercise, try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343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Ex. </a:t>
            </a:r>
            <a:r>
              <a:rPr lang="en-US" dirty="0"/>
              <a:t>Test the Linearity of the system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84986"/>
              </p:ext>
            </p:extLst>
          </p:nvPr>
        </p:nvGraphicFramePr>
        <p:xfrm>
          <a:off x="4343400" y="597415"/>
          <a:ext cx="1905000" cy="50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901440" imgH="241200" progId="">
                  <p:embed/>
                </p:oleObj>
              </mc:Choice>
              <mc:Fallback>
                <p:oleObj r:id="rId3" imgW="901440" imgH="24120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97415"/>
                        <a:ext cx="1905000" cy="509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27084"/>
              </p:ext>
            </p:extLst>
          </p:nvPr>
        </p:nvGraphicFramePr>
        <p:xfrm>
          <a:off x="4212841" y="1219200"/>
          <a:ext cx="1969523" cy="53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888840" imgH="241200" progId="">
                  <p:embed/>
                </p:oleObj>
              </mc:Choice>
              <mc:Fallback>
                <p:oleObj r:id="rId5" imgW="888840" imgH="241200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841" y="1219200"/>
                        <a:ext cx="1969523" cy="534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92228"/>
              </p:ext>
            </p:extLst>
          </p:nvPr>
        </p:nvGraphicFramePr>
        <p:xfrm>
          <a:off x="4120586" y="1752600"/>
          <a:ext cx="2420938" cy="61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7" imgW="927000" imgH="241200" progId="">
                  <p:embed/>
                </p:oleObj>
              </mc:Choice>
              <mc:Fallback>
                <p:oleObj r:id="rId7" imgW="927000" imgH="241200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586" y="1752600"/>
                        <a:ext cx="2420938" cy="614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14561"/>
              </p:ext>
            </p:extLst>
          </p:nvPr>
        </p:nvGraphicFramePr>
        <p:xfrm>
          <a:off x="4120586" y="2590800"/>
          <a:ext cx="2889814" cy="46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9" imgW="1422360" imgH="228600" progId="">
                  <p:embed/>
                </p:oleObj>
              </mc:Choice>
              <mc:Fallback>
                <p:oleObj r:id="rId9" imgW="1422360" imgH="228600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586" y="2590800"/>
                        <a:ext cx="2889814" cy="464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72161"/>
              </p:ext>
            </p:extLst>
          </p:nvPr>
        </p:nvGraphicFramePr>
        <p:xfrm>
          <a:off x="4648200" y="3200400"/>
          <a:ext cx="352044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11" imgW="1676160" imgH="253800" progId="">
                  <p:embed/>
                </p:oleObj>
              </mc:Choice>
              <mc:Fallback>
                <p:oleObj r:id="rId11" imgW="1676160" imgH="253800" progId="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352044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68733"/>
              </p:ext>
            </p:extLst>
          </p:nvPr>
        </p:nvGraphicFramePr>
        <p:xfrm>
          <a:off x="3505200" y="4114800"/>
          <a:ext cx="355002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13" imgW="1676160" imgH="215640" progId="">
                  <p:embed/>
                </p:oleObj>
              </mc:Choice>
              <mc:Fallback>
                <p:oleObj r:id="rId13" imgW="1676160" imgH="215640" progId="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14800"/>
                        <a:ext cx="3550024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365177"/>
              </p:ext>
            </p:extLst>
          </p:nvPr>
        </p:nvGraphicFramePr>
        <p:xfrm>
          <a:off x="3429000" y="5105400"/>
          <a:ext cx="370572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15" imgW="1676160" imgH="241200" progId="">
                  <p:embed/>
                </p:oleObj>
              </mc:Choice>
              <mc:Fallback>
                <p:oleObj r:id="rId15" imgW="1676160" imgH="241200" progId="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5400"/>
                        <a:ext cx="3705726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03293"/>
              </p:ext>
            </p:extLst>
          </p:nvPr>
        </p:nvGraphicFramePr>
        <p:xfrm>
          <a:off x="2787085" y="5943600"/>
          <a:ext cx="5053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7" imgW="2666880" imgH="241200" progId="">
                  <p:embed/>
                </p:oleObj>
              </mc:Choice>
              <mc:Fallback>
                <p:oleObj r:id="rId17" imgW="2666880" imgH="241200" progId="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085" y="5943600"/>
                        <a:ext cx="5053263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26606"/>
              </p:ext>
            </p:extLst>
          </p:nvPr>
        </p:nvGraphicFramePr>
        <p:xfrm>
          <a:off x="3720536" y="6629400"/>
          <a:ext cx="2299264" cy="65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19" imgW="799920" imgH="228600" progId="">
                  <p:embed/>
                </p:oleObj>
              </mc:Choice>
              <mc:Fallback>
                <p:oleObj r:id="rId19" imgW="799920" imgH="228600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536" y="6629400"/>
                        <a:ext cx="2299264" cy="6569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248400" y="7010400"/>
            <a:ext cx="3181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Hence the system is Non-Linear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9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99" y="9342755"/>
            <a:ext cx="781050" cy="238125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9648190"/>
            <a:ext cx="952500" cy="26289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9963150"/>
            <a:ext cx="1009650" cy="26670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75" y="2057400"/>
            <a:ext cx="2686051" cy="52324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97" y="2656841"/>
            <a:ext cx="3067051" cy="609600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357" y="3429000"/>
            <a:ext cx="6019800" cy="565785"/>
          </a:xfrm>
          <a:prstGeom prst="rect">
            <a:avLst/>
          </a:prstGeom>
          <a:noFill/>
        </p:spPr>
      </p:pic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4800"/>
            <a:ext cx="1724024" cy="457200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30" y="881726"/>
            <a:ext cx="1521143" cy="413674"/>
          </a:xfrm>
          <a:prstGeom prst="rect">
            <a:avLst/>
          </a:prstGeom>
          <a:noFill/>
        </p:spPr>
      </p:pic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33" y="1485900"/>
            <a:ext cx="1864043" cy="533400"/>
          </a:xfrm>
          <a:prstGeom prst="rect">
            <a:avLst/>
          </a:prstGeom>
          <a:noFill/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38153"/>
              </p:ext>
            </p:extLst>
          </p:nvPr>
        </p:nvGraphicFramePr>
        <p:xfrm>
          <a:off x="4495799" y="4191000"/>
          <a:ext cx="293821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9" imgW="1549080" imgH="228600" progId="">
                  <p:embed/>
                </p:oleObj>
              </mc:Choice>
              <mc:Fallback>
                <p:oleObj r:id="rId9" imgW="1549080" imgH="228600" progId="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799" y="4191000"/>
                        <a:ext cx="2938216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959340"/>
              </p:ext>
            </p:extLst>
          </p:nvPr>
        </p:nvGraphicFramePr>
        <p:xfrm>
          <a:off x="3371123" y="4876800"/>
          <a:ext cx="315519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11" imgW="799920" imgH="228600" progId="">
                  <p:embed/>
                </p:oleObj>
              </mc:Choice>
              <mc:Fallback>
                <p:oleObj r:id="rId11" imgW="799920" imgH="228600" progId="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123" y="4876800"/>
                        <a:ext cx="315519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610097" y="5410200"/>
            <a:ext cx="271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Hence the system is Linear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600" y="304800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the Linearity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5414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6372" y="2360675"/>
            <a:ext cx="4248149" cy="1293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420" y="792960"/>
            <a:ext cx="927978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Shif</a:t>
            </a:r>
            <a:r>
              <a:rPr sz="3800" spc="0" dirty="0">
                <a:latin typeface="Copperplate Gothic Bold"/>
                <a:cs typeface="Copperplate Gothic Bold"/>
              </a:rPr>
              <a:t>t</a:t>
            </a:r>
            <a:r>
              <a:rPr sz="3800" spc="13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-</a:t>
            </a:r>
            <a:r>
              <a:rPr sz="3800" spc="-95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Invariance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702" y="1755005"/>
            <a:ext cx="8531084" cy="30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is said to be</a:t>
            </a:r>
            <a:r>
              <a:rPr sz="22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shift-invariant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if </a:t>
            </a:r>
            <a:r>
              <a:rPr sz="2200" spc="4" dirty="0">
                <a:solidFill>
                  <a:srgbClr val="000065"/>
                </a:solidFill>
                <a:latin typeface="Cambria"/>
                <a:cs typeface="Cambria"/>
              </a:rPr>
              <a:t>ℜ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(x[n-M])=y[n-M],</a:t>
            </a:r>
            <a:r>
              <a:rPr sz="2200" spc="6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for all n, m.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29" y="4163637"/>
            <a:ext cx="8741251" cy="641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For sequences and systems where the index </a:t>
            </a:r>
            <a:r>
              <a:rPr sz="22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is related to discrete instants</a:t>
            </a:r>
            <a:endParaRPr sz="2200">
              <a:latin typeface="Times New Roman"/>
              <a:cs typeface="Times New Roman"/>
            </a:endParaRPr>
          </a:p>
          <a:p>
            <a:pPr marL="355611" marR="42169">
              <a:lnSpc>
                <a:spcPct val="95825"/>
              </a:lnSpc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of time, this property is also called the</a:t>
            </a:r>
            <a:r>
              <a:rPr sz="22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time-invariance</a:t>
            </a:r>
            <a:r>
              <a:rPr sz="2200" b="1" i="1" spc="-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property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757" y="5301298"/>
            <a:ext cx="8506881" cy="641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Time-invariance property ensures that</a:t>
            </a:r>
            <a:r>
              <a:rPr sz="22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for a specified input, the output is</a:t>
            </a:r>
            <a:endParaRPr sz="2200">
              <a:latin typeface="Times New Roman"/>
              <a:cs typeface="Times New Roman"/>
            </a:endParaRPr>
          </a:p>
          <a:p>
            <a:pPr marL="355611" marR="42169">
              <a:lnSpc>
                <a:spcPct val="95825"/>
              </a:lnSpc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independent of the time the input is being applied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37859" y="5826251"/>
            <a:ext cx="3862578" cy="1477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4872" y="6256782"/>
            <a:ext cx="70103" cy="81533"/>
          </a:xfrm>
          <a:custGeom>
            <a:avLst/>
            <a:gdLst/>
            <a:ahLst/>
            <a:cxnLst/>
            <a:rect l="l" t="t" r="r" b="b"/>
            <a:pathLst>
              <a:path w="70103" h="81533">
                <a:moveTo>
                  <a:pt x="0" y="0"/>
                </a:moveTo>
                <a:lnTo>
                  <a:pt x="70103" y="81533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54318" y="6407658"/>
            <a:ext cx="81534" cy="81533"/>
          </a:xfrm>
          <a:custGeom>
            <a:avLst/>
            <a:gdLst/>
            <a:ahLst/>
            <a:cxnLst/>
            <a:rect l="l" t="t" r="r" b="b"/>
            <a:pathLst>
              <a:path w="81534" h="81533">
                <a:moveTo>
                  <a:pt x="0" y="0"/>
                </a:moveTo>
                <a:lnTo>
                  <a:pt x="81534" y="81533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05956" y="6559296"/>
            <a:ext cx="69342" cy="81533"/>
          </a:xfrm>
          <a:custGeom>
            <a:avLst/>
            <a:gdLst/>
            <a:ahLst/>
            <a:cxnLst/>
            <a:rect l="l" t="t" r="r" b="b"/>
            <a:pathLst>
              <a:path w="69342" h="81533">
                <a:moveTo>
                  <a:pt x="0" y="0"/>
                </a:moveTo>
                <a:lnTo>
                  <a:pt x="69342" y="81533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45402" y="6710172"/>
            <a:ext cx="70103" cy="81533"/>
          </a:xfrm>
          <a:custGeom>
            <a:avLst/>
            <a:gdLst/>
            <a:ahLst/>
            <a:cxnLst/>
            <a:rect l="l" t="t" r="r" b="b"/>
            <a:pathLst>
              <a:path w="70103" h="81533">
                <a:moveTo>
                  <a:pt x="0" y="0"/>
                </a:moveTo>
                <a:lnTo>
                  <a:pt x="70103" y="81533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4848" y="6861809"/>
            <a:ext cx="81533" cy="81534"/>
          </a:xfrm>
          <a:custGeom>
            <a:avLst/>
            <a:gdLst/>
            <a:ahLst/>
            <a:cxnLst/>
            <a:rect l="l" t="t" r="r" b="b"/>
            <a:pathLst>
              <a:path w="81533" h="81534">
                <a:moveTo>
                  <a:pt x="0" y="0"/>
                </a:moveTo>
                <a:lnTo>
                  <a:pt x="81533" y="81534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36485" y="7012685"/>
            <a:ext cx="69342" cy="81534"/>
          </a:xfrm>
          <a:custGeom>
            <a:avLst/>
            <a:gdLst/>
            <a:ahLst/>
            <a:cxnLst/>
            <a:rect l="l" t="t" r="r" b="b"/>
            <a:pathLst>
              <a:path w="69342" h="81534">
                <a:moveTo>
                  <a:pt x="0" y="0"/>
                </a:moveTo>
                <a:lnTo>
                  <a:pt x="69342" y="81534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75932" y="7175754"/>
            <a:ext cx="70103" cy="69342"/>
          </a:xfrm>
          <a:custGeom>
            <a:avLst/>
            <a:gdLst/>
            <a:ahLst/>
            <a:cxnLst/>
            <a:rect l="l" t="t" r="r" b="b"/>
            <a:pathLst>
              <a:path w="70103" h="69342">
                <a:moveTo>
                  <a:pt x="0" y="0"/>
                </a:moveTo>
                <a:lnTo>
                  <a:pt x="70103" y="6934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92518" y="7198614"/>
            <a:ext cx="57911" cy="81533"/>
          </a:xfrm>
          <a:custGeom>
            <a:avLst/>
            <a:gdLst/>
            <a:ahLst/>
            <a:cxnLst/>
            <a:rect l="l" t="t" r="r" b="b"/>
            <a:pathLst>
              <a:path w="57911" h="81533">
                <a:moveTo>
                  <a:pt x="0" y="81533"/>
                </a:moveTo>
                <a:lnTo>
                  <a:pt x="57911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08342" y="7024116"/>
            <a:ext cx="58674" cy="81533"/>
          </a:xfrm>
          <a:custGeom>
            <a:avLst/>
            <a:gdLst/>
            <a:ahLst/>
            <a:cxnLst/>
            <a:rect l="l" t="t" r="r" b="b"/>
            <a:pathLst>
              <a:path w="58674" h="81533">
                <a:moveTo>
                  <a:pt x="0" y="81533"/>
                </a:moveTo>
                <a:lnTo>
                  <a:pt x="58674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4928" y="6849618"/>
            <a:ext cx="57912" cy="81533"/>
          </a:xfrm>
          <a:custGeom>
            <a:avLst/>
            <a:gdLst/>
            <a:ahLst/>
            <a:cxnLst/>
            <a:rect l="l" t="t" r="r" b="b"/>
            <a:pathLst>
              <a:path w="57912" h="81533">
                <a:moveTo>
                  <a:pt x="0" y="81533"/>
                </a:moveTo>
                <a:lnTo>
                  <a:pt x="57912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41514" y="6675120"/>
            <a:ext cx="57911" cy="81533"/>
          </a:xfrm>
          <a:custGeom>
            <a:avLst/>
            <a:gdLst/>
            <a:ahLst/>
            <a:cxnLst/>
            <a:rect l="l" t="t" r="r" b="b"/>
            <a:pathLst>
              <a:path w="57911" h="81533">
                <a:moveTo>
                  <a:pt x="0" y="81533"/>
                </a:moveTo>
                <a:lnTo>
                  <a:pt x="57911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57338" y="6500621"/>
            <a:ext cx="58673" cy="81534"/>
          </a:xfrm>
          <a:custGeom>
            <a:avLst/>
            <a:gdLst/>
            <a:ahLst/>
            <a:cxnLst/>
            <a:rect l="l" t="t" r="r" b="b"/>
            <a:pathLst>
              <a:path w="58673" h="81534">
                <a:moveTo>
                  <a:pt x="0" y="81534"/>
                </a:moveTo>
                <a:lnTo>
                  <a:pt x="58673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73924" y="6326123"/>
            <a:ext cx="57911" cy="81534"/>
          </a:xfrm>
          <a:custGeom>
            <a:avLst/>
            <a:gdLst/>
            <a:ahLst/>
            <a:cxnLst/>
            <a:rect l="l" t="t" r="r" b="b"/>
            <a:pathLst>
              <a:path w="57911" h="81534">
                <a:moveTo>
                  <a:pt x="0" y="81534"/>
                </a:moveTo>
                <a:lnTo>
                  <a:pt x="57911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90509" y="6152387"/>
            <a:ext cx="57912" cy="80772"/>
          </a:xfrm>
          <a:custGeom>
            <a:avLst/>
            <a:gdLst/>
            <a:ahLst/>
            <a:cxnLst/>
            <a:rect l="l" t="t" r="r" b="b"/>
            <a:pathLst>
              <a:path w="57912" h="80772">
                <a:moveTo>
                  <a:pt x="0" y="80772"/>
                </a:moveTo>
                <a:lnTo>
                  <a:pt x="57912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006333" y="5977889"/>
            <a:ext cx="58674" cy="80772"/>
          </a:xfrm>
          <a:custGeom>
            <a:avLst/>
            <a:gdLst/>
            <a:ahLst/>
            <a:cxnLst/>
            <a:rect l="l" t="t" r="r" b="b"/>
            <a:pathLst>
              <a:path w="58674" h="80772">
                <a:moveTo>
                  <a:pt x="0" y="80772"/>
                </a:moveTo>
                <a:lnTo>
                  <a:pt x="58674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22920" y="5872733"/>
            <a:ext cx="11429" cy="11429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11429"/>
                </a:moveTo>
                <a:lnTo>
                  <a:pt x="11429" y="0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69402" y="5861303"/>
            <a:ext cx="81533" cy="57912"/>
          </a:xfrm>
          <a:custGeom>
            <a:avLst/>
            <a:gdLst/>
            <a:ahLst/>
            <a:cxnLst/>
            <a:rect l="l" t="t" r="r" b="b"/>
            <a:pathLst>
              <a:path w="81533" h="57912">
                <a:moveTo>
                  <a:pt x="0" y="0"/>
                </a:moveTo>
                <a:lnTo>
                  <a:pt x="81533" y="5791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43900" y="5977889"/>
            <a:ext cx="81533" cy="69342"/>
          </a:xfrm>
          <a:custGeom>
            <a:avLst/>
            <a:gdLst/>
            <a:ahLst/>
            <a:cxnLst/>
            <a:rect l="l" t="t" r="r" b="b"/>
            <a:pathLst>
              <a:path w="81533" h="69342">
                <a:moveTo>
                  <a:pt x="0" y="0"/>
                </a:moveTo>
                <a:lnTo>
                  <a:pt x="81533" y="6934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06968" y="6105144"/>
            <a:ext cx="92963" cy="58673"/>
          </a:xfrm>
          <a:custGeom>
            <a:avLst/>
            <a:gdLst/>
            <a:ahLst/>
            <a:cxnLst/>
            <a:rect l="l" t="t" r="r" b="b"/>
            <a:pathLst>
              <a:path w="92963" h="58673">
                <a:moveTo>
                  <a:pt x="0" y="0"/>
                </a:moveTo>
                <a:lnTo>
                  <a:pt x="92963" y="58673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81466" y="6221729"/>
            <a:ext cx="81533" cy="70104"/>
          </a:xfrm>
          <a:custGeom>
            <a:avLst/>
            <a:gdLst/>
            <a:ahLst/>
            <a:cxnLst/>
            <a:rect l="l" t="t" r="r" b="b"/>
            <a:pathLst>
              <a:path w="81533" h="70104">
                <a:moveTo>
                  <a:pt x="0" y="0"/>
                </a:moveTo>
                <a:lnTo>
                  <a:pt x="81533" y="70104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855964" y="6349745"/>
            <a:ext cx="81533" cy="57912"/>
          </a:xfrm>
          <a:custGeom>
            <a:avLst/>
            <a:gdLst/>
            <a:ahLst/>
            <a:cxnLst/>
            <a:rect l="l" t="t" r="r" b="b"/>
            <a:pathLst>
              <a:path w="81533" h="57912">
                <a:moveTo>
                  <a:pt x="0" y="0"/>
                </a:moveTo>
                <a:lnTo>
                  <a:pt x="81533" y="5791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018270" y="6466332"/>
            <a:ext cx="81533" cy="69342"/>
          </a:xfrm>
          <a:custGeom>
            <a:avLst/>
            <a:gdLst/>
            <a:ahLst/>
            <a:cxnLst/>
            <a:rect l="l" t="t" r="r" b="b"/>
            <a:pathLst>
              <a:path w="81533" h="69342">
                <a:moveTo>
                  <a:pt x="0" y="0"/>
                </a:moveTo>
                <a:lnTo>
                  <a:pt x="81533" y="69342"/>
                </a:lnTo>
              </a:path>
            </a:pathLst>
          </a:custGeom>
          <a:ln w="11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3148" y="4226051"/>
            <a:ext cx="4019549" cy="14554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97602" y="4123181"/>
            <a:ext cx="4006595" cy="1450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36729" y="792961"/>
            <a:ext cx="9057046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An</a:t>
            </a:r>
            <a:r>
              <a:rPr sz="3800" spc="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Example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-</a:t>
            </a:r>
            <a:r>
              <a:rPr sz="3800" spc="-100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Upsampler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6702" y="1753426"/>
            <a:ext cx="7439726" cy="306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60"/>
              </a:lnSpc>
              <a:spcBef>
                <a:spcPts val="118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whose input / output characteristics can be written as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49050" y="2119990"/>
            <a:ext cx="3304848" cy="425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275"/>
              </a:lnSpc>
              <a:spcBef>
                <a:spcPts val="163"/>
              </a:spcBef>
            </a:pPr>
            <a:r>
              <a:rPr sz="2700" spc="50" baseline="-9662" dirty="0">
                <a:latin typeface="Times New Roman"/>
                <a:cs typeface="Times New Roman"/>
              </a:rPr>
              <a:t>[</a:t>
            </a:r>
            <a:r>
              <a:rPr sz="2700" i="1" spc="29" baseline="-9662" dirty="0">
                <a:latin typeface="Times New Roman"/>
                <a:cs typeface="Times New Roman"/>
              </a:rPr>
              <a:t>n</a:t>
            </a:r>
            <a:r>
              <a:rPr sz="2700" spc="0" baseline="-9662" dirty="0">
                <a:latin typeface="Times New Roman"/>
                <a:cs typeface="Times New Roman"/>
              </a:rPr>
              <a:t>]</a:t>
            </a:r>
            <a:r>
              <a:rPr sz="2700" spc="-134" baseline="-9662" dirty="0">
                <a:latin typeface="Times New Roman"/>
                <a:cs typeface="Times New Roman"/>
              </a:rPr>
              <a:t> </a:t>
            </a:r>
            <a:r>
              <a:rPr sz="2700" spc="0" baseline="-9477" dirty="0">
                <a:latin typeface="Cambria"/>
                <a:cs typeface="Cambria"/>
              </a:rPr>
              <a:t>=</a:t>
            </a:r>
            <a:r>
              <a:rPr sz="2700" spc="-9" baseline="-9477" dirty="0">
                <a:latin typeface="Cambria"/>
                <a:cs typeface="Cambria"/>
              </a:rPr>
              <a:t> </a:t>
            </a:r>
            <a:r>
              <a:rPr sz="2700" spc="0" baseline="26853" dirty="0">
                <a:latin typeface="Cambria"/>
                <a:cs typeface="Cambria"/>
              </a:rPr>
              <a:t>⎧</a:t>
            </a:r>
            <a:r>
              <a:rPr sz="2700" spc="-294" baseline="26853" dirty="0">
                <a:latin typeface="Cambria"/>
                <a:cs typeface="Cambria"/>
              </a:rPr>
              <a:t> </a:t>
            </a:r>
            <a:r>
              <a:rPr sz="2700" i="1" spc="-64" baseline="33819" dirty="0">
                <a:latin typeface="Times New Roman"/>
                <a:cs typeface="Times New Roman"/>
              </a:rPr>
              <a:t>x</a:t>
            </a:r>
            <a:r>
              <a:rPr sz="2700" spc="54" baseline="33819" dirty="0">
                <a:latin typeface="Times New Roman"/>
                <a:cs typeface="Times New Roman"/>
              </a:rPr>
              <a:t>[</a:t>
            </a:r>
            <a:r>
              <a:rPr sz="2700" i="1" spc="0" baseline="33819" dirty="0">
                <a:latin typeface="Times New Roman"/>
                <a:cs typeface="Times New Roman"/>
              </a:rPr>
              <a:t>n</a:t>
            </a:r>
            <a:r>
              <a:rPr sz="2700" i="1" spc="-209" baseline="33819" dirty="0">
                <a:latin typeface="Times New Roman"/>
                <a:cs typeface="Times New Roman"/>
              </a:rPr>
              <a:t> </a:t>
            </a:r>
            <a:r>
              <a:rPr sz="2700" spc="0" baseline="33819" dirty="0">
                <a:latin typeface="Times New Roman"/>
                <a:cs typeface="Times New Roman"/>
              </a:rPr>
              <a:t>/</a:t>
            </a:r>
            <a:r>
              <a:rPr sz="2700" spc="-109" baseline="33819" dirty="0">
                <a:latin typeface="Times New Roman"/>
                <a:cs typeface="Times New Roman"/>
              </a:rPr>
              <a:t> </a:t>
            </a:r>
            <a:r>
              <a:rPr sz="2700" i="1" spc="44" baseline="33819" dirty="0">
                <a:latin typeface="Times New Roman"/>
                <a:cs typeface="Times New Roman"/>
              </a:rPr>
              <a:t>L</a:t>
            </a:r>
            <a:r>
              <a:rPr sz="2700" spc="0" baseline="33819" dirty="0">
                <a:latin typeface="Times New Roman"/>
                <a:cs typeface="Times New Roman"/>
              </a:rPr>
              <a:t>],  </a:t>
            </a:r>
            <a:r>
              <a:rPr sz="2700" spc="325" baseline="33819" dirty="0">
                <a:latin typeface="Times New Roman"/>
                <a:cs typeface="Times New Roman"/>
              </a:rPr>
              <a:t> </a:t>
            </a:r>
            <a:r>
              <a:rPr sz="2700" i="1" spc="0" baseline="33819" dirty="0">
                <a:latin typeface="Times New Roman"/>
                <a:cs typeface="Times New Roman"/>
              </a:rPr>
              <a:t>n</a:t>
            </a:r>
            <a:r>
              <a:rPr sz="2700" i="1" spc="-39" baseline="33819" dirty="0">
                <a:latin typeface="Times New Roman"/>
                <a:cs typeface="Times New Roman"/>
              </a:rPr>
              <a:t> </a:t>
            </a:r>
            <a:r>
              <a:rPr sz="2700" spc="0" baseline="33171" dirty="0">
                <a:latin typeface="Cambria"/>
                <a:cs typeface="Cambria"/>
              </a:rPr>
              <a:t>=</a:t>
            </a:r>
            <a:r>
              <a:rPr sz="2700" spc="-34" baseline="33171" dirty="0">
                <a:latin typeface="Cambria"/>
                <a:cs typeface="Cambria"/>
              </a:rPr>
              <a:t> </a:t>
            </a:r>
            <a:r>
              <a:rPr sz="2700" spc="-25" baseline="33819" dirty="0">
                <a:latin typeface="Times New Roman"/>
                <a:cs typeface="Times New Roman"/>
              </a:rPr>
              <a:t>0</a:t>
            </a:r>
            <a:r>
              <a:rPr sz="2700" spc="0" baseline="33819" dirty="0">
                <a:latin typeface="Times New Roman"/>
                <a:cs typeface="Times New Roman"/>
              </a:rPr>
              <a:t>,</a:t>
            </a:r>
            <a:r>
              <a:rPr sz="2700" spc="-259" baseline="33819" dirty="0">
                <a:latin typeface="Times New Roman"/>
                <a:cs typeface="Times New Roman"/>
              </a:rPr>
              <a:t> </a:t>
            </a:r>
            <a:r>
              <a:rPr sz="2700" spc="0" baseline="33171" dirty="0">
                <a:latin typeface="Cambria"/>
                <a:cs typeface="Cambria"/>
              </a:rPr>
              <a:t>± </a:t>
            </a:r>
            <a:r>
              <a:rPr sz="2700" i="1" spc="19" baseline="33819" dirty="0">
                <a:latin typeface="Times New Roman"/>
                <a:cs typeface="Times New Roman"/>
              </a:rPr>
              <a:t>L</a:t>
            </a:r>
            <a:r>
              <a:rPr sz="2700" spc="0" baseline="33819" dirty="0">
                <a:latin typeface="Times New Roman"/>
                <a:cs typeface="Times New Roman"/>
              </a:rPr>
              <a:t>,</a:t>
            </a:r>
            <a:r>
              <a:rPr sz="2700" spc="-264" baseline="33819" dirty="0">
                <a:latin typeface="Times New Roman"/>
                <a:cs typeface="Times New Roman"/>
              </a:rPr>
              <a:t> </a:t>
            </a:r>
            <a:r>
              <a:rPr sz="2700" spc="0" baseline="33171" dirty="0">
                <a:latin typeface="Cambria"/>
                <a:cs typeface="Cambria"/>
              </a:rPr>
              <a:t>±</a:t>
            </a:r>
            <a:r>
              <a:rPr sz="2700" spc="-49" baseline="33171" dirty="0">
                <a:latin typeface="Cambria"/>
                <a:cs typeface="Cambria"/>
              </a:rPr>
              <a:t> </a:t>
            </a:r>
            <a:r>
              <a:rPr sz="2700" spc="84" baseline="33819" dirty="0">
                <a:latin typeface="Times New Roman"/>
                <a:cs typeface="Times New Roman"/>
              </a:rPr>
              <a:t>2</a:t>
            </a:r>
            <a:r>
              <a:rPr sz="2700" i="1" spc="19" baseline="33819" dirty="0">
                <a:latin typeface="Times New Roman"/>
                <a:cs typeface="Times New Roman"/>
              </a:rPr>
              <a:t>L</a:t>
            </a:r>
            <a:r>
              <a:rPr sz="2700" spc="69" baseline="33819" dirty="0">
                <a:latin typeface="Times New Roman"/>
                <a:cs typeface="Times New Roman"/>
              </a:rPr>
              <a:t>,</a:t>
            </a:r>
            <a:r>
              <a:rPr sz="2700" spc="0" baseline="33819" dirty="0">
                <a:latin typeface="Times New Roman"/>
                <a:cs typeface="Times New Roman"/>
              </a:rPr>
              <a:t>.....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61621" y="2291281"/>
            <a:ext cx="16115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41317" y="2327262"/>
            <a:ext cx="1726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sz="1800" spc="0" dirty="0">
                <a:latin typeface="Cambria"/>
                <a:cs typeface="Cambria"/>
              </a:rPr>
              <a:t>⎨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56864" y="2409747"/>
            <a:ext cx="12446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i="1" spc="0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21548" y="2466549"/>
            <a:ext cx="2280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25" dirty="0">
                <a:latin typeface="Times New Roman"/>
                <a:cs typeface="Times New Roman"/>
              </a:rPr>
              <a:t>0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8536" y="2466549"/>
            <a:ext cx="9484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41317" y="2510896"/>
            <a:ext cx="1726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sz="1800" spc="0" dirty="0">
                <a:latin typeface="Cambria"/>
                <a:cs typeface="Cambria"/>
              </a:rPr>
              <a:t>⎩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729" y="2959621"/>
            <a:ext cx="8107818" cy="706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3109" marR="42169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is known as an upsampler.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14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200" spc="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This </a:t>
            </a:r>
            <a:r>
              <a:rPr sz="2200" spc="-9" dirty="0">
                <a:solidFill>
                  <a:srgbClr val="000065"/>
                </a:solidFill>
                <a:latin typeface="Times New Roman"/>
                <a:cs typeface="Times New Roman"/>
              </a:rPr>
              <a:t>s</a:t>
            </a:r>
            <a:r>
              <a:rPr sz="2200" spc="-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stem inserts</a:t>
            </a:r>
            <a:r>
              <a:rPr sz="2200" spc="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2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L </a:t>
            </a: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zeros between every sample. If the samples are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9641" y="3696481"/>
            <a:ext cx="2007140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inserted based 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89263" y="3696481"/>
            <a:ext cx="1945080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their amplitudes,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7053" y="3696481"/>
            <a:ext cx="548375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then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86713" y="3696481"/>
            <a:ext cx="408492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7888" y="3696481"/>
            <a:ext cx="843173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system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3702" y="3696481"/>
            <a:ext cx="253539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9837" y="3696481"/>
            <a:ext cx="733933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called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6585" y="3696481"/>
            <a:ext cx="330963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an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70884" y="3696481"/>
            <a:ext cx="1439677" cy="30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>
                <a:solidFill>
                  <a:srgbClr val="000065"/>
                </a:solidFill>
                <a:latin typeface="Times New Roman"/>
                <a:cs typeface="Times New Roman"/>
              </a:rPr>
              <a:t>interpolator.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2704" y="5782771"/>
            <a:ext cx="267312" cy="164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sz="1100" i="1" spc="-29" dirty="0">
                <a:latin typeface="Times New Roman"/>
                <a:cs typeface="Times New Roman"/>
              </a:rPr>
              <a:t>y</a:t>
            </a:r>
            <a:r>
              <a:rPr sz="1100" spc="0" dirty="0">
                <a:latin typeface="Times New Roman"/>
                <a:cs typeface="Times New Roman"/>
              </a:rPr>
              <a:t>[</a:t>
            </a:r>
            <a:r>
              <a:rPr sz="1100" i="1" spc="0" dirty="0">
                <a:latin typeface="Times New Roman"/>
                <a:cs typeface="Times New Roman"/>
              </a:rPr>
              <a:t>n</a:t>
            </a:r>
            <a:r>
              <a:rPr sz="1100" spc="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4070" y="6029888"/>
            <a:ext cx="206691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Is the upsampler 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4843" y="6029888"/>
            <a:ext cx="60581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time-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0866" y="6304208"/>
            <a:ext cx="20032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invariant system?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3782" y="674331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4763" y="674331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3136" y="6818325"/>
            <a:ext cx="116129" cy="1649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0"/>
              </a:lnSpc>
              <a:spcBef>
                <a:spcPts val="61"/>
              </a:spcBef>
            </a:pPr>
            <a:r>
              <a:rPr sz="1100" i="1" spc="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43262" y="6917818"/>
            <a:ext cx="403003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11   </a:t>
            </a:r>
            <a:r>
              <a:rPr sz="900" spc="113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12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9312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149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7754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0790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4628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9233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5261" y="6930008"/>
            <a:ext cx="101006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9098" y="6930008"/>
            <a:ext cx="368712" cy="141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0" dirty="0">
                <a:latin typeface="Times New Roman"/>
                <a:cs typeface="Times New Roman"/>
              </a:rPr>
              <a:t>9    </a:t>
            </a:r>
            <a:r>
              <a:rPr sz="900" spc="69" dirty="0">
                <a:latin typeface="Times New Roman"/>
                <a:cs typeface="Times New Roman"/>
              </a:rPr>
              <a:t> </a:t>
            </a:r>
            <a:r>
              <a:rPr sz="900" spc="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2020" y="2930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752" y="695"/>
                </a:lnTo>
                <a:lnTo>
                  <a:pt x="123487" y="2742"/>
                </a:lnTo>
                <a:lnTo>
                  <a:pt x="109671" y="6075"/>
                </a:lnTo>
                <a:lnTo>
                  <a:pt x="96368" y="10634"/>
                </a:lnTo>
                <a:lnTo>
                  <a:pt x="83645" y="16355"/>
                </a:lnTo>
                <a:lnTo>
                  <a:pt x="71567" y="23175"/>
                </a:lnTo>
                <a:lnTo>
                  <a:pt x="60200" y="31032"/>
                </a:lnTo>
                <a:lnTo>
                  <a:pt x="49608" y="39863"/>
                </a:lnTo>
                <a:lnTo>
                  <a:pt x="39857" y="49606"/>
                </a:lnTo>
                <a:lnTo>
                  <a:pt x="31014" y="60197"/>
                </a:lnTo>
                <a:lnTo>
                  <a:pt x="23142" y="71575"/>
                </a:lnTo>
                <a:lnTo>
                  <a:pt x="16309" y="83676"/>
                </a:lnTo>
                <a:lnTo>
                  <a:pt x="10579" y="96438"/>
                </a:lnTo>
                <a:lnTo>
                  <a:pt x="6017" y="109798"/>
                </a:lnTo>
                <a:lnTo>
                  <a:pt x="2690" y="123693"/>
                </a:lnTo>
                <a:lnTo>
                  <a:pt x="662" y="138062"/>
                </a:lnTo>
                <a:lnTo>
                  <a:pt x="0" y="152399"/>
                </a:lnTo>
                <a:lnTo>
                  <a:pt x="703" y="167047"/>
                </a:lnTo>
                <a:lnTo>
                  <a:pt x="2770" y="181312"/>
                </a:lnTo>
                <a:lnTo>
                  <a:pt x="6134" y="195128"/>
                </a:lnTo>
                <a:lnTo>
                  <a:pt x="10731" y="208431"/>
                </a:lnTo>
                <a:lnTo>
                  <a:pt x="16495" y="221154"/>
                </a:lnTo>
                <a:lnTo>
                  <a:pt x="23360" y="233232"/>
                </a:lnTo>
                <a:lnTo>
                  <a:pt x="31261" y="244599"/>
                </a:lnTo>
                <a:lnTo>
                  <a:pt x="40132" y="255191"/>
                </a:lnTo>
                <a:lnTo>
                  <a:pt x="49908" y="264942"/>
                </a:lnTo>
                <a:lnTo>
                  <a:pt x="60523" y="273785"/>
                </a:lnTo>
                <a:lnTo>
                  <a:pt x="71913" y="281657"/>
                </a:lnTo>
                <a:lnTo>
                  <a:pt x="84011" y="288490"/>
                </a:lnTo>
                <a:lnTo>
                  <a:pt x="96752" y="294220"/>
                </a:lnTo>
                <a:lnTo>
                  <a:pt x="110070" y="298782"/>
                </a:lnTo>
                <a:lnTo>
                  <a:pt x="123901" y="302109"/>
                </a:lnTo>
                <a:lnTo>
                  <a:pt x="138178" y="304137"/>
                </a:lnTo>
                <a:lnTo>
                  <a:pt x="152400" y="304799"/>
                </a:lnTo>
                <a:lnTo>
                  <a:pt x="167167" y="304096"/>
                </a:lnTo>
                <a:lnTo>
                  <a:pt x="181522" y="302029"/>
                </a:lnTo>
                <a:lnTo>
                  <a:pt x="195402" y="298665"/>
                </a:lnTo>
                <a:lnTo>
                  <a:pt x="208745" y="294068"/>
                </a:lnTo>
                <a:lnTo>
                  <a:pt x="221489" y="288304"/>
                </a:lnTo>
                <a:lnTo>
                  <a:pt x="233569" y="281439"/>
                </a:lnTo>
                <a:lnTo>
                  <a:pt x="244925" y="273538"/>
                </a:lnTo>
                <a:lnTo>
                  <a:pt x="255492" y="264667"/>
                </a:lnTo>
                <a:lnTo>
                  <a:pt x="265209" y="254891"/>
                </a:lnTo>
                <a:lnTo>
                  <a:pt x="274012" y="244276"/>
                </a:lnTo>
                <a:lnTo>
                  <a:pt x="281840" y="232886"/>
                </a:lnTo>
                <a:lnTo>
                  <a:pt x="288629" y="220788"/>
                </a:lnTo>
                <a:lnTo>
                  <a:pt x="294316" y="208047"/>
                </a:lnTo>
                <a:lnTo>
                  <a:pt x="298840" y="194729"/>
                </a:lnTo>
                <a:lnTo>
                  <a:pt x="302136" y="180898"/>
                </a:lnTo>
                <a:lnTo>
                  <a:pt x="304144" y="166621"/>
                </a:lnTo>
                <a:lnTo>
                  <a:pt x="304800" y="152399"/>
                </a:lnTo>
                <a:lnTo>
                  <a:pt x="304104" y="137632"/>
                </a:lnTo>
                <a:lnTo>
                  <a:pt x="302057" y="123277"/>
                </a:lnTo>
                <a:lnTo>
                  <a:pt x="298724" y="109397"/>
                </a:lnTo>
                <a:lnTo>
                  <a:pt x="294165" y="96054"/>
                </a:lnTo>
                <a:lnTo>
                  <a:pt x="288444" y="83310"/>
                </a:lnTo>
                <a:lnTo>
                  <a:pt x="281624" y="71230"/>
                </a:lnTo>
                <a:lnTo>
                  <a:pt x="273767" y="59874"/>
                </a:lnTo>
                <a:lnTo>
                  <a:pt x="264936" y="49307"/>
                </a:lnTo>
                <a:lnTo>
                  <a:pt x="255193" y="39590"/>
                </a:lnTo>
                <a:lnTo>
                  <a:pt x="244602" y="30787"/>
                </a:lnTo>
                <a:lnTo>
                  <a:pt x="233224" y="22959"/>
                </a:lnTo>
                <a:lnTo>
                  <a:pt x="221123" y="16170"/>
                </a:lnTo>
                <a:lnTo>
                  <a:pt x="208361" y="10483"/>
                </a:lnTo>
                <a:lnTo>
                  <a:pt x="195001" y="5959"/>
                </a:lnTo>
                <a:lnTo>
                  <a:pt x="181106" y="2663"/>
                </a:lnTo>
                <a:lnTo>
                  <a:pt x="166737" y="655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2020" y="293065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752" y="695"/>
                </a:lnTo>
                <a:lnTo>
                  <a:pt x="123487" y="2742"/>
                </a:lnTo>
                <a:lnTo>
                  <a:pt x="109671" y="6075"/>
                </a:lnTo>
                <a:lnTo>
                  <a:pt x="96368" y="10634"/>
                </a:lnTo>
                <a:lnTo>
                  <a:pt x="83645" y="16355"/>
                </a:lnTo>
                <a:lnTo>
                  <a:pt x="71567" y="23175"/>
                </a:lnTo>
                <a:lnTo>
                  <a:pt x="60200" y="31032"/>
                </a:lnTo>
                <a:lnTo>
                  <a:pt x="49608" y="39863"/>
                </a:lnTo>
                <a:lnTo>
                  <a:pt x="39857" y="49606"/>
                </a:lnTo>
                <a:lnTo>
                  <a:pt x="31014" y="60197"/>
                </a:lnTo>
                <a:lnTo>
                  <a:pt x="23142" y="71575"/>
                </a:lnTo>
                <a:lnTo>
                  <a:pt x="16309" y="83676"/>
                </a:lnTo>
                <a:lnTo>
                  <a:pt x="10579" y="96438"/>
                </a:lnTo>
                <a:lnTo>
                  <a:pt x="6017" y="109798"/>
                </a:lnTo>
                <a:lnTo>
                  <a:pt x="2690" y="123693"/>
                </a:lnTo>
                <a:lnTo>
                  <a:pt x="662" y="138062"/>
                </a:lnTo>
                <a:lnTo>
                  <a:pt x="0" y="152399"/>
                </a:lnTo>
                <a:lnTo>
                  <a:pt x="703" y="167047"/>
                </a:lnTo>
                <a:lnTo>
                  <a:pt x="2770" y="181312"/>
                </a:lnTo>
                <a:lnTo>
                  <a:pt x="6134" y="195128"/>
                </a:lnTo>
                <a:lnTo>
                  <a:pt x="10731" y="208431"/>
                </a:lnTo>
                <a:lnTo>
                  <a:pt x="16495" y="221154"/>
                </a:lnTo>
                <a:lnTo>
                  <a:pt x="23360" y="233232"/>
                </a:lnTo>
                <a:lnTo>
                  <a:pt x="31261" y="244599"/>
                </a:lnTo>
                <a:lnTo>
                  <a:pt x="40132" y="255191"/>
                </a:lnTo>
                <a:lnTo>
                  <a:pt x="49908" y="264942"/>
                </a:lnTo>
                <a:lnTo>
                  <a:pt x="60523" y="273785"/>
                </a:lnTo>
                <a:lnTo>
                  <a:pt x="71913" y="281657"/>
                </a:lnTo>
                <a:lnTo>
                  <a:pt x="84011" y="288490"/>
                </a:lnTo>
                <a:lnTo>
                  <a:pt x="96752" y="294220"/>
                </a:lnTo>
                <a:lnTo>
                  <a:pt x="110070" y="298782"/>
                </a:lnTo>
                <a:lnTo>
                  <a:pt x="123901" y="302109"/>
                </a:lnTo>
                <a:lnTo>
                  <a:pt x="138178" y="304137"/>
                </a:lnTo>
                <a:lnTo>
                  <a:pt x="152400" y="304799"/>
                </a:lnTo>
                <a:lnTo>
                  <a:pt x="167167" y="304096"/>
                </a:lnTo>
                <a:lnTo>
                  <a:pt x="181522" y="302029"/>
                </a:lnTo>
                <a:lnTo>
                  <a:pt x="195402" y="298665"/>
                </a:lnTo>
                <a:lnTo>
                  <a:pt x="208745" y="294068"/>
                </a:lnTo>
                <a:lnTo>
                  <a:pt x="221489" y="288304"/>
                </a:lnTo>
                <a:lnTo>
                  <a:pt x="233569" y="281439"/>
                </a:lnTo>
                <a:lnTo>
                  <a:pt x="244925" y="273538"/>
                </a:lnTo>
                <a:lnTo>
                  <a:pt x="255492" y="264667"/>
                </a:lnTo>
                <a:lnTo>
                  <a:pt x="265209" y="254891"/>
                </a:lnTo>
                <a:lnTo>
                  <a:pt x="274012" y="244276"/>
                </a:lnTo>
                <a:lnTo>
                  <a:pt x="281840" y="232886"/>
                </a:lnTo>
                <a:lnTo>
                  <a:pt x="288629" y="220788"/>
                </a:lnTo>
                <a:lnTo>
                  <a:pt x="294316" y="208047"/>
                </a:lnTo>
                <a:lnTo>
                  <a:pt x="298840" y="194729"/>
                </a:lnTo>
                <a:lnTo>
                  <a:pt x="302136" y="180898"/>
                </a:lnTo>
                <a:lnTo>
                  <a:pt x="304144" y="166621"/>
                </a:lnTo>
                <a:lnTo>
                  <a:pt x="304800" y="152399"/>
                </a:lnTo>
                <a:lnTo>
                  <a:pt x="304104" y="137632"/>
                </a:lnTo>
                <a:lnTo>
                  <a:pt x="302057" y="123277"/>
                </a:lnTo>
                <a:lnTo>
                  <a:pt x="298724" y="109397"/>
                </a:lnTo>
                <a:lnTo>
                  <a:pt x="294165" y="96054"/>
                </a:lnTo>
                <a:lnTo>
                  <a:pt x="288444" y="83310"/>
                </a:lnTo>
                <a:lnTo>
                  <a:pt x="281624" y="71230"/>
                </a:lnTo>
                <a:lnTo>
                  <a:pt x="273767" y="59874"/>
                </a:lnTo>
                <a:lnTo>
                  <a:pt x="264936" y="49307"/>
                </a:lnTo>
                <a:lnTo>
                  <a:pt x="255193" y="39590"/>
                </a:lnTo>
                <a:lnTo>
                  <a:pt x="244602" y="30787"/>
                </a:lnTo>
                <a:lnTo>
                  <a:pt x="233224" y="22959"/>
                </a:lnTo>
                <a:lnTo>
                  <a:pt x="221123" y="16170"/>
                </a:lnTo>
                <a:lnTo>
                  <a:pt x="208361" y="10483"/>
                </a:lnTo>
                <a:lnTo>
                  <a:pt x="195001" y="5959"/>
                </a:lnTo>
                <a:lnTo>
                  <a:pt x="181106" y="2663"/>
                </a:lnTo>
                <a:lnTo>
                  <a:pt x="166737" y="655"/>
                </a:lnTo>
                <a:lnTo>
                  <a:pt x="152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7774" y="305714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2003"/>
                </a:moveTo>
                <a:lnTo>
                  <a:pt x="0" y="44957"/>
                </a:lnTo>
                <a:lnTo>
                  <a:pt x="393953" y="44957"/>
                </a:lnTo>
                <a:lnTo>
                  <a:pt x="381000" y="76200"/>
                </a:lnTo>
                <a:lnTo>
                  <a:pt x="457200" y="38100"/>
                </a:lnTo>
                <a:lnTo>
                  <a:pt x="393953" y="32003"/>
                </a:lnTo>
                <a:lnTo>
                  <a:pt x="0" y="32003"/>
                </a:lnTo>
                <a:close/>
              </a:path>
              <a:path w="457200" h="76200">
                <a:moveTo>
                  <a:pt x="393953" y="32003"/>
                </a:moveTo>
                <a:lnTo>
                  <a:pt x="457200" y="38100"/>
                </a:lnTo>
                <a:lnTo>
                  <a:pt x="381000" y="0"/>
                </a:lnTo>
                <a:lnTo>
                  <a:pt x="380999" y="32003"/>
                </a:lnTo>
                <a:lnTo>
                  <a:pt x="393953" y="32003"/>
                </a:lnTo>
                <a:close/>
              </a:path>
              <a:path w="457200" h="76200">
                <a:moveTo>
                  <a:pt x="381000" y="76200"/>
                </a:moveTo>
                <a:lnTo>
                  <a:pt x="393953" y="44957"/>
                </a:lnTo>
                <a:lnTo>
                  <a:pt x="380999" y="4495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9774" y="3057143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2003"/>
                </a:moveTo>
                <a:lnTo>
                  <a:pt x="0" y="44957"/>
                </a:lnTo>
                <a:lnTo>
                  <a:pt x="393953" y="44957"/>
                </a:lnTo>
                <a:lnTo>
                  <a:pt x="381000" y="76200"/>
                </a:lnTo>
                <a:lnTo>
                  <a:pt x="457200" y="38100"/>
                </a:lnTo>
                <a:lnTo>
                  <a:pt x="393953" y="32003"/>
                </a:lnTo>
                <a:lnTo>
                  <a:pt x="0" y="32003"/>
                </a:lnTo>
                <a:close/>
              </a:path>
              <a:path w="457200" h="76200">
                <a:moveTo>
                  <a:pt x="393953" y="32003"/>
                </a:moveTo>
                <a:lnTo>
                  <a:pt x="457200" y="38100"/>
                </a:lnTo>
                <a:lnTo>
                  <a:pt x="381000" y="0"/>
                </a:lnTo>
                <a:lnTo>
                  <a:pt x="380999" y="32003"/>
                </a:lnTo>
                <a:lnTo>
                  <a:pt x="393953" y="32003"/>
                </a:lnTo>
                <a:close/>
              </a:path>
              <a:path w="457200" h="76200">
                <a:moveTo>
                  <a:pt x="381000" y="76200"/>
                </a:moveTo>
                <a:lnTo>
                  <a:pt x="393953" y="44957"/>
                </a:lnTo>
                <a:lnTo>
                  <a:pt x="380999" y="4495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9274" y="3235452"/>
            <a:ext cx="44195" cy="304800"/>
          </a:xfrm>
          <a:custGeom>
            <a:avLst/>
            <a:gdLst/>
            <a:ahLst/>
            <a:cxnLst/>
            <a:rect l="l" t="t" r="r" b="b"/>
            <a:pathLst>
              <a:path w="44195" h="304800">
                <a:moveTo>
                  <a:pt x="32003" y="76199"/>
                </a:moveTo>
                <a:lnTo>
                  <a:pt x="32003" y="304800"/>
                </a:lnTo>
                <a:lnTo>
                  <a:pt x="44195" y="304800"/>
                </a:lnTo>
                <a:lnTo>
                  <a:pt x="44195" y="63246"/>
                </a:lnTo>
                <a:lnTo>
                  <a:pt x="32003" y="63246"/>
                </a:lnTo>
                <a:lnTo>
                  <a:pt x="32003" y="76199"/>
                </a:lnTo>
                <a:close/>
              </a:path>
              <a:path w="44195" h="304800">
                <a:moveTo>
                  <a:pt x="44195" y="76199"/>
                </a:move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2003" y="76199"/>
                </a:lnTo>
                <a:lnTo>
                  <a:pt x="32003" y="63246"/>
                </a:lnTo>
                <a:lnTo>
                  <a:pt x="44195" y="63246"/>
                </a:lnTo>
                <a:lnTo>
                  <a:pt x="44195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8178" y="576078"/>
            <a:ext cx="7908885" cy="942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2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Som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Basi</a:t>
            </a:r>
            <a:r>
              <a:rPr sz="3350" spc="0" dirty="0">
                <a:latin typeface="Copperplate Gothic Bold"/>
                <a:cs typeface="Copperplate Gothic Bold"/>
              </a:rPr>
              <a:t>c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Operations</a:t>
            </a:r>
            <a:endParaRPr sz="3350" dirty="0">
              <a:latin typeface="Copperplate Gothic Bold"/>
              <a:cs typeface="Copperplate Gothic Bold"/>
            </a:endParaRPr>
          </a:p>
          <a:p>
            <a:pPr marL="2102866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o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-26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Sequences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978" y="1983757"/>
            <a:ext cx="4544392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Product 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modulation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) operation: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178" y="2828256"/>
            <a:ext cx="1394305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Modulator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4278" y="2851142"/>
            <a:ext cx="309066" cy="43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latin typeface="Cambria"/>
                <a:cs typeface="Cambria"/>
              </a:rPr>
              <a:t>×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9722" y="2935577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2322" y="2961485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50" y="3322754"/>
            <a:ext cx="2721114" cy="43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sz="3150" i="1" spc="-9" dirty="0">
                <a:solidFill>
                  <a:srgbClr val="CC0065"/>
                </a:solidFill>
                <a:latin typeface="Times New Roman"/>
                <a:cs typeface="Times New Roman"/>
              </a:rPr>
              <a:t>y</a:t>
            </a:r>
            <a:r>
              <a:rPr sz="3150" spc="44" dirty="0">
                <a:solidFill>
                  <a:srgbClr val="CC0065"/>
                </a:solidFill>
                <a:latin typeface="Times New Roman"/>
                <a:cs typeface="Times New Roman"/>
              </a:rPr>
              <a:t>[</a:t>
            </a:r>
            <a:r>
              <a:rPr sz="3150" i="1" spc="54" dirty="0">
                <a:solidFill>
                  <a:srgbClr val="CC0065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CC0065"/>
                </a:solidFill>
                <a:latin typeface="Times New Roman"/>
                <a:cs typeface="Times New Roman"/>
              </a:rPr>
              <a:t>]</a:t>
            </a:r>
            <a:r>
              <a:rPr sz="3150" spc="-234" dirty="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sz="3150" spc="0" dirty="0">
                <a:solidFill>
                  <a:srgbClr val="CC0065"/>
                </a:solidFill>
                <a:latin typeface="Cambria"/>
                <a:cs typeface="Cambria"/>
              </a:rPr>
              <a:t>=</a:t>
            </a:r>
            <a:r>
              <a:rPr sz="3150" spc="169" dirty="0">
                <a:solidFill>
                  <a:srgbClr val="CC0065"/>
                </a:solidFill>
                <a:latin typeface="Cambria"/>
                <a:cs typeface="Cambria"/>
              </a:rPr>
              <a:t> </a:t>
            </a:r>
            <a:r>
              <a:rPr sz="3150" i="1" spc="-59" dirty="0">
                <a:solidFill>
                  <a:srgbClr val="CC0065"/>
                </a:solidFill>
                <a:latin typeface="Times New Roman"/>
                <a:cs typeface="Times New Roman"/>
              </a:rPr>
              <a:t>x</a:t>
            </a:r>
            <a:r>
              <a:rPr sz="3150" spc="44" dirty="0">
                <a:solidFill>
                  <a:srgbClr val="CC0065"/>
                </a:solidFill>
                <a:latin typeface="Times New Roman"/>
                <a:cs typeface="Times New Roman"/>
              </a:rPr>
              <a:t>[</a:t>
            </a:r>
            <a:r>
              <a:rPr sz="3150" i="1" spc="54" dirty="0">
                <a:solidFill>
                  <a:srgbClr val="CC0065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CC0065"/>
                </a:solidFill>
                <a:latin typeface="Times New Roman"/>
                <a:cs typeface="Times New Roman"/>
              </a:rPr>
              <a:t>]</a:t>
            </a:r>
            <a:r>
              <a:rPr sz="3150" spc="-579" dirty="0">
                <a:solidFill>
                  <a:srgbClr val="CC0065"/>
                </a:solidFill>
                <a:latin typeface="Times New Roman"/>
                <a:cs typeface="Times New Roman"/>
              </a:rPr>
              <a:t> </a:t>
            </a:r>
            <a:r>
              <a:rPr sz="3150" spc="0" dirty="0">
                <a:solidFill>
                  <a:srgbClr val="CC0065"/>
                </a:solidFill>
                <a:latin typeface="Cambria"/>
                <a:cs typeface="Cambria"/>
              </a:rPr>
              <a:t>⋅</a:t>
            </a:r>
            <a:r>
              <a:rPr sz="3150" spc="-153" dirty="0">
                <a:solidFill>
                  <a:srgbClr val="CC0065"/>
                </a:solidFill>
                <a:latin typeface="Cambria"/>
                <a:cs typeface="Cambria"/>
              </a:rPr>
              <a:t> </a:t>
            </a:r>
            <a:r>
              <a:rPr sz="3150" i="1" spc="-169" dirty="0">
                <a:solidFill>
                  <a:srgbClr val="CC0065"/>
                </a:solidFill>
                <a:latin typeface="Times New Roman"/>
                <a:cs typeface="Times New Roman"/>
              </a:rPr>
              <a:t>w</a:t>
            </a:r>
            <a:r>
              <a:rPr sz="3150" spc="34" dirty="0">
                <a:solidFill>
                  <a:srgbClr val="CC0065"/>
                </a:solidFill>
                <a:latin typeface="Times New Roman"/>
                <a:cs typeface="Times New Roman"/>
              </a:rPr>
              <a:t>[</a:t>
            </a:r>
            <a:r>
              <a:rPr sz="3150" i="1" spc="64" dirty="0">
                <a:solidFill>
                  <a:srgbClr val="CC0065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CC0065"/>
                </a:solidFill>
                <a:latin typeface="Times New Roman"/>
                <a:cs typeface="Times New Roman"/>
              </a:rPr>
              <a:t>]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8830" y="3697577"/>
            <a:ext cx="629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0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978" y="4539505"/>
            <a:ext cx="7295975" cy="14999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Creating a finite-length sequence from an infinite-length</a:t>
            </a:r>
            <a:endParaRPr sz="2400">
              <a:latin typeface="Times New Roman"/>
              <a:cs typeface="Times New Roman"/>
            </a:endParaRPr>
          </a:p>
          <a:p>
            <a:pPr marL="355600" marR="337262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sequence by multiplying the latter with a finite-length sequence called a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window sequence</a:t>
            </a:r>
            <a:endParaRPr sz="2400">
              <a:latin typeface="Times New Roman"/>
              <a:cs typeface="Times New Roman"/>
            </a:endParaRPr>
          </a:p>
          <a:p>
            <a:pPr marL="12700" marR="45960">
              <a:lnSpc>
                <a:spcPct val="95825"/>
              </a:lnSpc>
              <a:spcBef>
                <a:spcPts val="58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Process called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windowing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676" y="381000"/>
            <a:ext cx="9066733" cy="113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116" algn="r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Linear</a:t>
            </a:r>
            <a:endParaRPr sz="3350" dirty="0">
              <a:latin typeface="Copperplate Gothic Bold"/>
              <a:cs typeface="Copperplate Gothic Bold"/>
            </a:endParaRPr>
          </a:p>
          <a:p>
            <a:pPr marR="12700" algn="r">
              <a:lnSpc>
                <a:spcPct val="92732"/>
              </a:lnSpc>
            </a:pPr>
            <a:r>
              <a:rPr sz="3350" spc="4" dirty="0">
                <a:latin typeface="Copperplate Gothic Bold"/>
                <a:cs typeface="Copperplate Gothic Bold"/>
              </a:rPr>
              <a:t>Tim</a:t>
            </a:r>
            <a:r>
              <a:rPr sz="3350" spc="0" dirty="0">
                <a:latin typeface="Copperplate Gothic Bold"/>
                <a:cs typeface="Copperplate Gothic Bold"/>
              </a:rPr>
              <a:t>e-</a:t>
            </a:r>
            <a:r>
              <a:rPr sz="3350" spc="4" dirty="0">
                <a:latin typeface="Copperplate Gothic Bold"/>
                <a:cs typeface="Copperplate Gothic Bold"/>
              </a:rPr>
              <a:t>Invarian</a:t>
            </a:r>
            <a:r>
              <a:rPr sz="3350" spc="0" dirty="0">
                <a:latin typeface="Copperplate Gothic Bold"/>
                <a:cs typeface="Copperplate Gothic Bold"/>
              </a:rPr>
              <a:t>t</a:t>
            </a:r>
            <a:r>
              <a:rPr sz="3350" spc="19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Systems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2" y="1756681"/>
            <a:ext cx="8761958" cy="106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that satisfies both the linearity and the time (shift)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invariance properties is called a</a:t>
            </a:r>
            <a:r>
              <a:rPr sz="2400" spc="-1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linear time (shift) invariant</a:t>
            </a:r>
            <a:r>
              <a:rPr sz="2400" b="1" i="1" spc="-9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system, LTI (LSI).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702" y="3362977"/>
            <a:ext cx="8792476" cy="106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We will see that these group of systems play a particularly important</a:t>
            </a:r>
            <a:endParaRPr sz="2400">
              <a:latin typeface="Times New Roman"/>
              <a:cs typeface="Times New Roman"/>
            </a:endParaRPr>
          </a:p>
          <a:p>
            <a:pPr marL="355600" marR="4596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role in signal processing.</a:t>
            </a:r>
            <a:endParaRPr sz="2400">
              <a:latin typeface="Times New Roman"/>
              <a:cs typeface="Times New Roman"/>
            </a:endParaRPr>
          </a:p>
          <a:p>
            <a:pPr marL="469900" marR="45960">
              <a:lnSpc>
                <a:spcPct val="95825"/>
              </a:lnSpc>
              <a:spcBef>
                <a:spcPts val="484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They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are easy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to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characterize</a:t>
            </a:r>
            <a:r>
              <a:rPr sz="2000" spc="-86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a</a:t>
            </a:r>
            <a:r>
              <a:rPr sz="2000" spc="-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analyze</a:t>
            </a:r>
            <a:r>
              <a:rPr sz="2000" spc="0" dirty="0">
                <a:latin typeface="Garamond"/>
                <a:cs typeface="Garamond"/>
              </a:rPr>
              <a:t>,</a:t>
            </a:r>
            <a:r>
              <a:rPr sz="2000" spc="-6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an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henc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eas</a:t>
            </a:r>
            <a:r>
              <a:rPr sz="2000" spc="0" dirty="0">
                <a:latin typeface="Garamond"/>
                <a:cs typeface="Garamond"/>
              </a:rPr>
              <a:t>y</a:t>
            </a:r>
            <a:r>
              <a:rPr sz="2000" spc="4" dirty="0">
                <a:latin typeface="Garamond"/>
                <a:cs typeface="Garamond"/>
              </a:rPr>
              <a:t> t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16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design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902" y="4499312"/>
            <a:ext cx="1216334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Efficient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8913" y="4510447"/>
            <a:ext cx="216389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algorithm</a:t>
            </a:r>
            <a:r>
              <a:rPr sz="3000" spc="0" baseline="2962" dirty="0">
                <a:latin typeface="Garamond"/>
                <a:cs typeface="Garamond"/>
              </a:rPr>
              <a:t>s </a:t>
            </a:r>
            <a:r>
              <a:rPr sz="3000" spc="4" baseline="2962" dirty="0">
                <a:latin typeface="Garamond"/>
                <a:cs typeface="Garamond"/>
              </a:rPr>
              <a:t>hav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35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been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2910" y="4510447"/>
            <a:ext cx="107495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devel</a:t>
            </a:r>
            <a:r>
              <a:rPr sz="3000" spc="1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ped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8311" y="4510447"/>
            <a:ext cx="50290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over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1591" y="4510447"/>
            <a:ext cx="37312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5283" y="4510447"/>
            <a:ext cx="55598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years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1773" y="4510447"/>
            <a:ext cx="35999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for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2016" y="4510447"/>
            <a:ext cx="133935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such systems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489972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Test whether the system </a:t>
            </a:r>
            <a:r>
              <a:rPr lang="en-US" sz="2400" dirty="0"/>
              <a:t>y(t) = e</a:t>
            </a:r>
            <a:r>
              <a:rPr lang="en-US" sz="2400" baseline="30000" dirty="0"/>
              <a:t>x(t) </a:t>
            </a:r>
            <a:r>
              <a:rPr lang="en-IN" sz="2400" dirty="0"/>
              <a:t> is Time-Invariant or not</a:t>
            </a:r>
            <a:endParaRPr lang="en-US" sz="2400" dirty="0"/>
          </a:p>
          <a:p>
            <a:pPr lvl="0"/>
            <a:r>
              <a:rPr lang="en-US" sz="2400" dirty="0"/>
              <a:t>y(t, t</a:t>
            </a:r>
            <a:r>
              <a:rPr lang="en-US" sz="2400" baseline="-25000" dirty="0"/>
              <a:t>0</a:t>
            </a:r>
            <a:r>
              <a:rPr lang="en-US" sz="2400" dirty="0"/>
              <a:t>) = e</a:t>
            </a:r>
            <a:r>
              <a:rPr lang="en-US" sz="2400" baseline="30000" dirty="0"/>
              <a:t>x(t-t0)</a:t>
            </a:r>
            <a:endParaRPr lang="en-US" sz="2400" dirty="0"/>
          </a:p>
          <a:p>
            <a:pPr lvl="0"/>
            <a:r>
              <a:rPr lang="en-US" sz="2400" dirty="0"/>
              <a:t>y(t-t</a:t>
            </a:r>
            <a:r>
              <a:rPr lang="en-US" sz="2400" baseline="-25000" dirty="0"/>
              <a:t>0</a:t>
            </a:r>
            <a:r>
              <a:rPr lang="en-US" sz="2400" dirty="0"/>
              <a:t>) = y(t)|</a:t>
            </a:r>
            <a:r>
              <a:rPr lang="en-US" sz="2400" baseline="-25000" dirty="0"/>
              <a:t>t = t – t0</a:t>
            </a:r>
            <a:endParaRPr lang="en-US" sz="2400" dirty="0"/>
          </a:p>
          <a:p>
            <a:r>
              <a:rPr lang="en-US" sz="2400" dirty="0"/>
              <a:t>y(t-t</a:t>
            </a:r>
            <a:r>
              <a:rPr lang="en-US" sz="2400" baseline="-25000" dirty="0"/>
              <a:t>0</a:t>
            </a:r>
            <a:r>
              <a:rPr lang="en-US" sz="2400" dirty="0"/>
              <a:t>) = e</a:t>
            </a:r>
            <a:r>
              <a:rPr lang="en-US" sz="2400" baseline="30000" dirty="0"/>
              <a:t>x(t-t0)</a:t>
            </a:r>
            <a:endParaRPr lang="en-US" sz="2400" dirty="0"/>
          </a:p>
          <a:p>
            <a:r>
              <a:rPr lang="en-IN" sz="2400" dirty="0"/>
              <a:t>Therefore</a:t>
            </a:r>
            <a:r>
              <a:rPr lang="en-US" sz="2400" dirty="0"/>
              <a:t>, y(t,t</a:t>
            </a:r>
            <a:r>
              <a:rPr lang="en-US" sz="2400" baseline="-25000" dirty="0"/>
              <a:t>0</a:t>
            </a:r>
            <a:r>
              <a:rPr lang="en-US" sz="2400" dirty="0"/>
              <a:t>) =  y(t-t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</a:p>
          <a:p>
            <a:r>
              <a:rPr lang="en-IN" sz="2400" dirty="0"/>
              <a:t>Hence, the system is Time Invariant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129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2142" y="5689091"/>
            <a:ext cx="97535" cy="0"/>
          </a:xfrm>
          <a:custGeom>
            <a:avLst/>
            <a:gdLst/>
            <a:ahLst/>
            <a:cxnLst/>
            <a:rect l="l" t="t" r="r" b="b"/>
            <a:pathLst>
              <a:path w="97535">
                <a:moveTo>
                  <a:pt x="0" y="0"/>
                </a:moveTo>
                <a:lnTo>
                  <a:pt x="97535" y="0"/>
                </a:lnTo>
              </a:path>
            </a:pathLst>
          </a:custGeom>
          <a:ln w="18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06160" y="792976"/>
            <a:ext cx="3488734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Causality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702" y="1756681"/>
            <a:ext cx="8909222" cy="753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ts val="2550"/>
              </a:lnSpc>
              <a:spcBef>
                <a:spcPts val="2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is said to be</a:t>
            </a:r>
            <a:r>
              <a:rPr sz="2400" spc="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causal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, if the output at time </a:t>
            </a:r>
            <a:r>
              <a:rPr sz="2400" spc="-9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spc="19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does not depend 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9"/>
              </a:lnSpc>
              <a:spcBef>
                <a:spcPts val="29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on the inputs that come after 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18693" y="2991988"/>
            <a:ext cx="491464" cy="394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35"/>
              </a:lnSpc>
              <a:spcBef>
                <a:spcPts val="151"/>
              </a:spcBef>
            </a:pPr>
            <a:r>
              <a:rPr sz="3600" spc="-1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spc="0" baseline="38046" dirty="0">
                <a:solidFill>
                  <a:srgbClr val="000065"/>
                </a:solidFill>
                <a:latin typeface="Times New Roman"/>
                <a:cs typeface="Times New Roman"/>
              </a:rPr>
              <a:t>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702" y="2997979"/>
            <a:ext cx="5077237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 other words, in a causal system, 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6160" y="2999585"/>
            <a:ext cx="2481558" cy="386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5"/>
              </a:lnSpc>
              <a:spcBef>
                <a:spcPts val="148"/>
              </a:spcBef>
            </a:pP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output sample y[</a:t>
            </a:r>
            <a:r>
              <a:rPr sz="3600" spc="4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4" baseline="-9058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3600" spc="0" baseline="8454" dirty="0">
                <a:solidFill>
                  <a:srgbClr val="000065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02" y="3364583"/>
            <a:ext cx="8926140" cy="1133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599" indent="-1">
              <a:lnSpc>
                <a:spcPts val="2550"/>
              </a:lnSpc>
              <a:spcBef>
                <a:spcPts val="1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depends only on input samples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 for n ≤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spc="19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and does not depend on </a:t>
            </a:r>
            <a:endParaRPr sz="2400">
              <a:latin typeface="Times New Roman"/>
              <a:cs typeface="Times New Roman"/>
            </a:endParaRPr>
          </a:p>
          <a:p>
            <a:pPr marL="355599">
              <a:lnSpc>
                <a:spcPts val="2759"/>
              </a:lnSpc>
              <a:spcBef>
                <a:spcPts val="29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input samples for n&gt;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4" baseline="-21740" dirty="0">
                <a:solidFill>
                  <a:srgbClr val="000065"/>
                </a:solidFill>
                <a:latin typeface="Times New Roman"/>
                <a:cs typeface="Times New Roman"/>
              </a:rPr>
              <a:t>0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8006">
              <a:lnSpc>
                <a:spcPct val="95825"/>
              </a:lnSpc>
              <a:spcBef>
                <a:spcPts val="84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Here are some examples: Which systems are causal?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919" y="4805253"/>
            <a:ext cx="5054386" cy="1624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70"/>
              </a:lnSpc>
              <a:spcBef>
                <a:spcPts val="133"/>
              </a:spcBef>
            </a:pPr>
            <a:r>
              <a:rPr sz="3000" i="1" spc="-4" baseline="8696" dirty="0">
                <a:latin typeface="Times New Roman"/>
                <a:cs typeface="Times New Roman"/>
              </a:rPr>
              <a:t>y</a:t>
            </a:r>
            <a:r>
              <a:rPr sz="3000" spc="25" baseline="8696" dirty="0">
                <a:latin typeface="Times New Roman"/>
                <a:cs typeface="Times New Roman"/>
              </a:rPr>
              <a:t>[</a:t>
            </a:r>
            <a:r>
              <a:rPr sz="3000" i="1" spc="39" baseline="8696" dirty="0">
                <a:latin typeface="Times New Roman"/>
                <a:cs typeface="Times New Roman"/>
              </a:rPr>
              <a:t>n</a:t>
            </a:r>
            <a:r>
              <a:rPr sz="3000" spc="0" baseline="8696" dirty="0">
                <a:latin typeface="Times New Roman"/>
                <a:cs typeface="Times New Roman"/>
              </a:rPr>
              <a:t>]</a:t>
            </a:r>
            <a:r>
              <a:rPr sz="3000" spc="-179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=</a:t>
            </a:r>
            <a:r>
              <a:rPr sz="3000" spc="-179" baseline="8529" dirty="0">
                <a:latin typeface="Cambria"/>
                <a:cs typeface="Cambria"/>
              </a:rPr>
              <a:t> </a:t>
            </a:r>
            <a:r>
              <a:rPr sz="3150" spc="-50" baseline="8123" dirty="0">
                <a:latin typeface="Cambria"/>
                <a:cs typeface="Cambria"/>
              </a:rPr>
              <a:t>α</a:t>
            </a:r>
            <a:r>
              <a:rPr sz="2325" spc="34" baseline="-7480" dirty="0">
                <a:latin typeface="Times New Roman"/>
                <a:cs typeface="Times New Roman"/>
              </a:rPr>
              <a:t>1</a:t>
            </a:r>
            <a:r>
              <a:rPr sz="3000" i="1" spc="-34" baseline="8696" dirty="0">
                <a:latin typeface="Times New Roman"/>
                <a:cs typeface="Times New Roman"/>
              </a:rPr>
              <a:t>x</a:t>
            </a:r>
            <a:r>
              <a:rPr sz="3000" spc="25" baseline="8696" dirty="0">
                <a:latin typeface="Times New Roman"/>
                <a:cs typeface="Times New Roman"/>
              </a:rPr>
              <a:t>[</a:t>
            </a:r>
            <a:r>
              <a:rPr sz="3000" i="1" spc="39" baseline="8696" dirty="0">
                <a:latin typeface="Times New Roman"/>
                <a:cs typeface="Times New Roman"/>
              </a:rPr>
              <a:t>n</a:t>
            </a:r>
            <a:r>
              <a:rPr sz="3000" spc="0" baseline="8696" dirty="0">
                <a:latin typeface="Times New Roman"/>
                <a:cs typeface="Times New Roman"/>
              </a:rPr>
              <a:t>]</a:t>
            </a:r>
            <a:r>
              <a:rPr sz="3000" spc="-279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+</a:t>
            </a:r>
            <a:r>
              <a:rPr sz="3000" spc="-239" baseline="8529" dirty="0">
                <a:latin typeface="Cambria"/>
                <a:cs typeface="Cambria"/>
              </a:rPr>
              <a:t> </a:t>
            </a:r>
            <a:r>
              <a:rPr sz="3150" spc="0" baseline="8123" dirty="0">
                <a:latin typeface="Cambria"/>
                <a:cs typeface="Cambria"/>
              </a:rPr>
              <a:t>α</a:t>
            </a:r>
            <a:r>
              <a:rPr sz="3150" spc="-334" baseline="8123" dirty="0">
                <a:latin typeface="Cambria"/>
                <a:cs typeface="Cambria"/>
              </a:rPr>
              <a:t> </a:t>
            </a:r>
            <a:r>
              <a:rPr sz="2325" spc="0" baseline="-7480" dirty="0">
                <a:latin typeface="Times New Roman"/>
                <a:cs typeface="Times New Roman"/>
              </a:rPr>
              <a:t>2</a:t>
            </a:r>
            <a:r>
              <a:rPr sz="2325" spc="-234" baseline="-7480" dirty="0">
                <a:latin typeface="Times New Roman"/>
                <a:cs typeface="Times New Roman"/>
              </a:rPr>
              <a:t> </a:t>
            </a:r>
            <a:r>
              <a:rPr sz="3000" i="1" spc="-34" baseline="8696" dirty="0">
                <a:latin typeface="Times New Roman"/>
                <a:cs typeface="Times New Roman"/>
              </a:rPr>
              <a:t>x</a:t>
            </a:r>
            <a:r>
              <a:rPr sz="3000" spc="25" baseline="8696" dirty="0">
                <a:latin typeface="Times New Roman"/>
                <a:cs typeface="Times New Roman"/>
              </a:rPr>
              <a:t>[</a:t>
            </a:r>
            <a:r>
              <a:rPr sz="3000" i="1" spc="0" baseline="8696" dirty="0">
                <a:latin typeface="Times New Roman"/>
                <a:cs typeface="Times New Roman"/>
              </a:rPr>
              <a:t>n</a:t>
            </a:r>
            <a:r>
              <a:rPr sz="3000" i="1" spc="-144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−</a:t>
            </a:r>
            <a:r>
              <a:rPr sz="3000" spc="-300" baseline="8529" dirty="0">
                <a:latin typeface="Cambria"/>
                <a:cs typeface="Cambria"/>
              </a:rPr>
              <a:t> </a:t>
            </a:r>
            <a:r>
              <a:rPr sz="3000" spc="-154" baseline="8696" dirty="0">
                <a:latin typeface="Times New Roman"/>
                <a:cs typeface="Times New Roman"/>
              </a:rPr>
              <a:t>1</a:t>
            </a:r>
            <a:r>
              <a:rPr sz="3000" spc="0" baseline="8696" dirty="0">
                <a:latin typeface="Times New Roman"/>
                <a:cs typeface="Times New Roman"/>
              </a:rPr>
              <a:t>]</a:t>
            </a:r>
            <a:r>
              <a:rPr sz="3000" spc="-279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+</a:t>
            </a:r>
            <a:r>
              <a:rPr sz="3000" spc="-239" baseline="8529" dirty="0">
                <a:latin typeface="Cambria"/>
                <a:cs typeface="Cambria"/>
              </a:rPr>
              <a:t> </a:t>
            </a:r>
            <a:r>
              <a:rPr sz="3150" spc="79" baseline="8123" dirty="0">
                <a:latin typeface="Cambria"/>
                <a:cs typeface="Cambria"/>
              </a:rPr>
              <a:t>α</a:t>
            </a:r>
            <a:r>
              <a:rPr sz="2325" spc="0" baseline="-7480" dirty="0">
                <a:latin typeface="Times New Roman"/>
                <a:cs typeface="Times New Roman"/>
              </a:rPr>
              <a:t>3</a:t>
            </a:r>
            <a:r>
              <a:rPr sz="2325" spc="-279" baseline="-7480" dirty="0">
                <a:latin typeface="Times New Roman"/>
                <a:cs typeface="Times New Roman"/>
              </a:rPr>
              <a:t> </a:t>
            </a:r>
            <a:r>
              <a:rPr sz="3000" i="1" spc="-39" baseline="8696" dirty="0">
                <a:latin typeface="Times New Roman"/>
                <a:cs typeface="Times New Roman"/>
              </a:rPr>
              <a:t>x</a:t>
            </a:r>
            <a:r>
              <a:rPr sz="3000" spc="29" baseline="8696" dirty="0">
                <a:latin typeface="Times New Roman"/>
                <a:cs typeface="Times New Roman"/>
              </a:rPr>
              <a:t>[</a:t>
            </a:r>
            <a:r>
              <a:rPr sz="3000" i="1" spc="0" baseline="8696" dirty="0">
                <a:latin typeface="Times New Roman"/>
                <a:cs typeface="Times New Roman"/>
              </a:rPr>
              <a:t>n</a:t>
            </a:r>
            <a:r>
              <a:rPr sz="3000" i="1" spc="-144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−</a:t>
            </a:r>
            <a:r>
              <a:rPr sz="3000" spc="-95" baseline="8529" dirty="0">
                <a:latin typeface="Cambria"/>
                <a:cs typeface="Cambria"/>
              </a:rPr>
              <a:t> </a:t>
            </a:r>
            <a:r>
              <a:rPr sz="3000" spc="4" baseline="8696" dirty="0">
                <a:latin typeface="Times New Roman"/>
                <a:cs typeface="Times New Roman"/>
              </a:rPr>
              <a:t>2</a:t>
            </a:r>
            <a:r>
              <a:rPr sz="3000" spc="0" baseline="8696" dirty="0">
                <a:latin typeface="Times New Roman"/>
                <a:cs typeface="Times New Roman"/>
              </a:rPr>
              <a:t>]</a:t>
            </a:r>
            <a:r>
              <a:rPr sz="3000" spc="-279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+</a:t>
            </a:r>
            <a:r>
              <a:rPr sz="3000" spc="-239" baseline="8529" dirty="0">
                <a:latin typeface="Cambria"/>
                <a:cs typeface="Cambria"/>
              </a:rPr>
              <a:t> </a:t>
            </a:r>
            <a:r>
              <a:rPr sz="3150" spc="0" baseline="8123" dirty="0">
                <a:latin typeface="Cambria"/>
                <a:cs typeface="Cambria"/>
              </a:rPr>
              <a:t>α</a:t>
            </a:r>
            <a:r>
              <a:rPr sz="3150" spc="-344" baseline="8123" dirty="0">
                <a:latin typeface="Cambria"/>
                <a:cs typeface="Cambria"/>
              </a:rPr>
              <a:t> </a:t>
            </a:r>
            <a:r>
              <a:rPr sz="2325" spc="0" baseline="-7480" dirty="0">
                <a:latin typeface="Times New Roman"/>
                <a:cs typeface="Times New Roman"/>
              </a:rPr>
              <a:t>4</a:t>
            </a:r>
            <a:r>
              <a:rPr sz="2325" spc="-225" baseline="-7480" dirty="0">
                <a:latin typeface="Times New Roman"/>
                <a:cs typeface="Times New Roman"/>
              </a:rPr>
              <a:t> </a:t>
            </a:r>
            <a:r>
              <a:rPr sz="3000" i="1" spc="-39" baseline="8696" dirty="0">
                <a:latin typeface="Times New Roman"/>
                <a:cs typeface="Times New Roman"/>
              </a:rPr>
              <a:t>x</a:t>
            </a:r>
            <a:r>
              <a:rPr sz="3000" spc="29" baseline="8696" dirty="0">
                <a:latin typeface="Times New Roman"/>
                <a:cs typeface="Times New Roman"/>
              </a:rPr>
              <a:t>[</a:t>
            </a:r>
            <a:r>
              <a:rPr sz="3000" i="1" spc="0" baseline="8696" dirty="0">
                <a:latin typeface="Times New Roman"/>
                <a:cs typeface="Times New Roman"/>
              </a:rPr>
              <a:t>n</a:t>
            </a:r>
            <a:r>
              <a:rPr sz="3000" i="1" spc="-144" baseline="8696" dirty="0">
                <a:latin typeface="Times New Roman"/>
                <a:cs typeface="Times New Roman"/>
              </a:rPr>
              <a:t> </a:t>
            </a:r>
            <a:r>
              <a:rPr sz="3000" spc="0" baseline="8529" dirty="0">
                <a:latin typeface="Cambria"/>
                <a:cs typeface="Cambria"/>
              </a:rPr>
              <a:t>−</a:t>
            </a:r>
            <a:r>
              <a:rPr sz="3000" spc="-155" baseline="8529" dirty="0">
                <a:latin typeface="Cambria"/>
                <a:cs typeface="Cambria"/>
              </a:rPr>
              <a:t> </a:t>
            </a:r>
            <a:r>
              <a:rPr sz="3000" spc="-59" baseline="8696" dirty="0">
                <a:latin typeface="Times New Roman"/>
                <a:cs typeface="Times New Roman"/>
              </a:rPr>
              <a:t>3</a:t>
            </a:r>
            <a:r>
              <a:rPr sz="3000" spc="0" baseline="8696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44692" marR="48476">
              <a:lnSpc>
                <a:spcPts val="2311"/>
              </a:lnSpc>
              <a:spcBef>
                <a:spcPts val="1006"/>
              </a:spcBef>
            </a:pPr>
            <a:r>
              <a:rPr sz="2000" i="1" spc="-4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[</a:t>
            </a:r>
            <a:r>
              <a:rPr sz="2000" i="1" spc="3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17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=</a:t>
            </a:r>
            <a:r>
              <a:rPr sz="2000" spc="-66" dirty="0">
                <a:latin typeface="Cambria"/>
                <a:cs typeface="Cambria"/>
              </a:rPr>
              <a:t> </a:t>
            </a:r>
            <a:r>
              <a:rPr sz="2000" i="1" spc="-125" dirty="0">
                <a:latin typeface="Times New Roman"/>
                <a:cs typeface="Times New Roman"/>
              </a:rPr>
              <a:t>b</a:t>
            </a:r>
            <a:r>
              <a:rPr sz="2325" spc="0" baseline="-18701" dirty="0">
                <a:latin typeface="Times New Roman"/>
                <a:cs typeface="Times New Roman"/>
              </a:rPr>
              <a:t>0</a:t>
            </a:r>
            <a:r>
              <a:rPr sz="2325" spc="-225" baseline="-18701" dirty="0">
                <a:latin typeface="Times New Roman"/>
                <a:cs typeface="Times New Roman"/>
              </a:rPr>
              <a:t> </a:t>
            </a:r>
            <a:r>
              <a:rPr sz="2000" i="1" spc="-39" dirty="0">
                <a:latin typeface="Times New Roman"/>
                <a:cs typeface="Times New Roman"/>
              </a:rPr>
              <a:t>x</a:t>
            </a:r>
            <a:r>
              <a:rPr sz="2000" spc="29" dirty="0">
                <a:latin typeface="Times New Roman"/>
                <a:cs typeface="Times New Roman"/>
              </a:rPr>
              <a:t>[</a:t>
            </a:r>
            <a:r>
              <a:rPr sz="2000" i="1" spc="3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27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+</a:t>
            </a:r>
            <a:r>
              <a:rPr sz="2000" spc="-125" dirty="0">
                <a:latin typeface="Cambria"/>
                <a:cs typeface="Cambria"/>
              </a:rPr>
              <a:t> </a:t>
            </a:r>
            <a:r>
              <a:rPr sz="2000" i="1" spc="-275" dirty="0">
                <a:latin typeface="Times New Roman"/>
                <a:cs typeface="Times New Roman"/>
              </a:rPr>
              <a:t>b</a:t>
            </a:r>
            <a:r>
              <a:rPr sz="2325" spc="34" baseline="-18701" dirty="0">
                <a:latin typeface="Times New Roman"/>
                <a:cs typeface="Times New Roman"/>
              </a:rPr>
              <a:t>1</a:t>
            </a:r>
            <a:r>
              <a:rPr sz="2000" i="1" spc="-34" dirty="0">
                <a:latin typeface="Times New Roman"/>
                <a:cs typeface="Times New Roman"/>
              </a:rPr>
              <a:t>x</a:t>
            </a:r>
            <a:r>
              <a:rPr sz="2000" spc="25" dirty="0">
                <a:latin typeface="Times New Roman"/>
                <a:cs typeface="Times New Roman"/>
              </a:rPr>
              <a:t>[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13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−</a:t>
            </a:r>
            <a:r>
              <a:rPr sz="2000" spc="-304" dirty="0">
                <a:latin typeface="Cambria"/>
                <a:cs typeface="Cambria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28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+</a:t>
            </a:r>
            <a:r>
              <a:rPr sz="2000" spc="-125" dirty="0">
                <a:latin typeface="Cambria"/>
                <a:cs typeface="Cambria"/>
              </a:rPr>
              <a:t> </a:t>
            </a:r>
            <a:r>
              <a:rPr sz="2000" i="1" spc="-94" dirty="0">
                <a:latin typeface="Times New Roman"/>
                <a:cs typeface="Times New Roman"/>
              </a:rPr>
              <a:t>b</a:t>
            </a:r>
            <a:r>
              <a:rPr sz="2325" spc="0" baseline="-18701" dirty="0">
                <a:latin typeface="Times New Roman"/>
                <a:cs typeface="Times New Roman"/>
              </a:rPr>
              <a:t>2</a:t>
            </a:r>
            <a:r>
              <a:rPr sz="2325" spc="-234" baseline="-18701" dirty="0">
                <a:latin typeface="Times New Roman"/>
                <a:cs typeface="Times New Roman"/>
              </a:rPr>
              <a:t> </a:t>
            </a:r>
            <a:r>
              <a:rPr sz="2000" i="1" spc="-34" dirty="0">
                <a:latin typeface="Times New Roman"/>
                <a:cs typeface="Times New Roman"/>
              </a:rPr>
              <a:t>x</a:t>
            </a:r>
            <a:r>
              <a:rPr sz="2000" spc="25" dirty="0">
                <a:latin typeface="Times New Roman"/>
                <a:cs typeface="Times New Roman"/>
              </a:rPr>
              <a:t>[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−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2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1492553" marR="48476">
              <a:lnSpc>
                <a:spcPts val="2311"/>
              </a:lnSpc>
              <a:spcBef>
                <a:spcPts val="650"/>
              </a:spcBef>
            </a:pPr>
            <a:r>
              <a:rPr sz="2000" spc="0" dirty="0">
                <a:latin typeface="Cambria"/>
                <a:cs typeface="Cambria"/>
              </a:rPr>
              <a:t>+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i="1" spc="-179" dirty="0">
                <a:latin typeface="Times New Roman"/>
                <a:cs typeface="Times New Roman"/>
              </a:rPr>
              <a:t>a</a:t>
            </a:r>
            <a:r>
              <a:rPr sz="2325" spc="0" baseline="-18701" dirty="0">
                <a:latin typeface="Times New Roman"/>
                <a:cs typeface="Times New Roman"/>
              </a:rPr>
              <a:t>1</a:t>
            </a:r>
            <a:r>
              <a:rPr sz="2325" spc="-269" baseline="-18701" dirty="0">
                <a:latin typeface="Times New Roman"/>
                <a:cs typeface="Times New Roman"/>
              </a:rPr>
              <a:t> </a:t>
            </a:r>
            <a:r>
              <a:rPr sz="2000" i="1" spc="-9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[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1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−</a:t>
            </a:r>
            <a:r>
              <a:rPr sz="2000" spc="-314" dirty="0">
                <a:latin typeface="Cambria"/>
                <a:cs typeface="Cambria"/>
              </a:rPr>
              <a:t> </a:t>
            </a:r>
            <a:r>
              <a:rPr sz="2000" spc="-154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28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+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i="1" spc="-9" dirty="0">
                <a:latin typeface="Times New Roman"/>
                <a:cs typeface="Times New Roman"/>
              </a:rPr>
              <a:t>a</a:t>
            </a:r>
            <a:r>
              <a:rPr sz="2325" spc="0" baseline="-18701" dirty="0">
                <a:latin typeface="Times New Roman"/>
                <a:cs typeface="Times New Roman"/>
              </a:rPr>
              <a:t>2</a:t>
            </a:r>
            <a:r>
              <a:rPr sz="2325" spc="-132" baseline="-18701" dirty="0">
                <a:latin typeface="Times New Roman"/>
                <a:cs typeface="Times New Roman"/>
              </a:rPr>
              <a:t> </a:t>
            </a:r>
            <a:r>
              <a:rPr sz="2000" i="1" spc="-9" dirty="0">
                <a:latin typeface="Times New Roman"/>
                <a:cs typeface="Times New Roman"/>
              </a:rPr>
              <a:t>y</a:t>
            </a:r>
            <a:r>
              <a:rPr sz="2000" spc="25" dirty="0">
                <a:latin typeface="Times New Roman"/>
                <a:cs typeface="Times New Roman"/>
              </a:rPr>
              <a:t>[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1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−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2]</a:t>
            </a:r>
            <a:endParaRPr sz="2000" dirty="0">
              <a:latin typeface="Times New Roman"/>
              <a:cs typeface="Times New Roman"/>
            </a:endParaRPr>
          </a:p>
          <a:p>
            <a:pPr marL="92003" marR="48476">
              <a:lnSpc>
                <a:spcPct val="97696"/>
              </a:lnSpc>
              <a:spcBef>
                <a:spcPts val="1466"/>
              </a:spcBef>
            </a:pPr>
            <a:r>
              <a:rPr sz="2000" i="1" spc="-9" dirty="0">
                <a:latin typeface="Times New Roman"/>
                <a:cs typeface="Times New Roman"/>
              </a:rPr>
              <a:t>y</a:t>
            </a:r>
            <a:r>
              <a:rPr sz="2000" spc="19" dirty="0">
                <a:latin typeface="Times New Roman"/>
                <a:cs typeface="Times New Roman"/>
              </a:rPr>
              <a:t>[</a:t>
            </a:r>
            <a:r>
              <a:rPr sz="2000" i="1" spc="2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18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=</a:t>
            </a:r>
            <a:r>
              <a:rPr sz="2000" spc="178" dirty="0">
                <a:latin typeface="Cambria"/>
                <a:cs typeface="Cambria"/>
              </a:rPr>
              <a:t> </a:t>
            </a:r>
            <a:r>
              <a:rPr sz="2000" i="1" spc="-9" dirty="0">
                <a:latin typeface="Times New Roman"/>
                <a:cs typeface="Times New Roman"/>
              </a:rPr>
              <a:t>y</a:t>
            </a:r>
            <a:r>
              <a:rPr sz="2000" spc="19" dirty="0">
                <a:latin typeface="Times New Roman"/>
                <a:cs typeface="Times New Roman"/>
              </a:rPr>
              <a:t>[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−</a:t>
            </a:r>
            <a:r>
              <a:rPr sz="2000" spc="-314" dirty="0">
                <a:latin typeface="Cambria"/>
                <a:cs typeface="Cambria"/>
              </a:rPr>
              <a:t> </a:t>
            </a:r>
            <a:r>
              <a:rPr sz="2000" spc="-154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28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+</a:t>
            </a:r>
            <a:r>
              <a:rPr sz="2000" spc="23" dirty="0">
                <a:latin typeface="Cambria"/>
                <a:cs typeface="Cambria"/>
              </a:rPr>
              <a:t> </a:t>
            </a:r>
            <a:r>
              <a:rPr sz="2000" i="1" spc="-39" dirty="0">
                <a:latin typeface="Times New Roman"/>
                <a:cs typeface="Times New Roman"/>
              </a:rPr>
              <a:t>x</a:t>
            </a:r>
            <a:r>
              <a:rPr sz="2000" spc="19" dirty="0">
                <a:latin typeface="Times New Roman"/>
                <a:cs typeface="Times New Roman"/>
              </a:rPr>
              <a:t>[</a:t>
            </a:r>
            <a:r>
              <a:rPr sz="2000" i="1" spc="2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0973" y="5444149"/>
            <a:ext cx="147754" cy="21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spc="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2872" y="5525141"/>
            <a:ext cx="3508224" cy="32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0"/>
              </a:lnSpc>
              <a:spcBef>
                <a:spcPts val="121"/>
              </a:spcBef>
            </a:pPr>
            <a:r>
              <a:rPr sz="2850" i="1" spc="-14" baseline="9154" dirty="0">
                <a:latin typeface="Times New Roman"/>
                <a:cs typeface="Times New Roman"/>
              </a:rPr>
              <a:t>y</a:t>
            </a:r>
            <a:r>
              <a:rPr sz="2850" spc="19" baseline="9154" dirty="0">
                <a:latin typeface="Times New Roman"/>
                <a:cs typeface="Times New Roman"/>
              </a:rPr>
              <a:t>[</a:t>
            </a:r>
            <a:r>
              <a:rPr sz="2850" i="1" spc="34" baseline="9154" dirty="0">
                <a:latin typeface="Times New Roman"/>
                <a:cs typeface="Times New Roman"/>
              </a:rPr>
              <a:t>n</a:t>
            </a:r>
            <a:r>
              <a:rPr sz="2850" spc="0" baseline="9154" dirty="0">
                <a:latin typeface="Times New Roman"/>
                <a:cs typeface="Times New Roman"/>
              </a:rPr>
              <a:t>]</a:t>
            </a:r>
            <a:r>
              <a:rPr sz="2850" spc="-171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=</a:t>
            </a:r>
            <a:r>
              <a:rPr sz="2850" spc="73" baseline="8978" dirty="0">
                <a:latin typeface="Cambria"/>
                <a:cs typeface="Cambria"/>
              </a:rPr>
              <a:t> </a:t>
            </a:r>
            <a:r>
              <a:rPr sz="2850" i="1" spc="-59" baseline="9154" dirty="0">
                <a:latin typeface="Times New Roman"/>
                <a:cs typeface="Times New Roman"/>
              </a:rPr>
              <a:t>x</a:t>
            </a:r>
            <a:r>
              <a:rPr sz="2175" i="1" spc="0" baseline="-7996" dirty="0">
                <a:latin typeface="Times New Roman"/>
                <a:cs typeface="Times New Roman"/>
              </a:rPr>
              <a:t>u</a:t>
            </a:r>
            <a:r>
              <a:rPr sz="2175" i="1" spc="-209" baseline="-7996" dirty="0">
                <a:latin typeface="Times New Roman"/>
                <a:cs typeface="Times New Roman"/>
              </a:rPr>
              <a:t> </a:t>
            </a:r>
            <a:r>
              <a:rPr sz="2850" spc="29" baseline="9154" dirty="0">
                <a:latin typeface="Times New Roman"/>
                <a:cs typeface="Times New Roman"/>
              </a:rPr>
              <a:t>[</a:t>
            </a:r>
            <a:r>
              <a:rPr sz="2850" i="1" spc="29" baseline="9154" dirty="0">
                <a:latin typeface="Times New Roman"/>
                <a:cs typeface="Times New Roman"/>
              </a:rPr>
              <a:t>n</a:t>
            </a:r>
            <a:r>
              <a:rPr sz="2850" spc="0" baseline="9154" dirty="0">
                <a:latin typeface="Times New Roman"/>
                <a:cs typeface="Times New Roman"/>
              </a:rPr>
              <a:t>]</a:t>
            </a:r>
            <a:r>
              <a:rPr sz="2850" spc="-264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  </a:t>
            </a:r>
            <a:r>
              <a:rPr sz="2850" spc="103" baseline="8978" dirty="0">
                <a:latin typeface="Cambria"/>
                <a:cs typeface="Cambria"/>
              </a:rPr>
              <a:t> </a:t>
            </a:r>
            <a:r>
              <a:rPr sz="2850" spc="0" baseline="9154" dirty="0">
                <a:latin typeface="Times New Roman"/>
                <a:cs typeface="Times New Roman"/>
              </a:rPr>
              <a:t>(</a:t>
            </a:r>
            <a:r>
              <a:rPr sz="2850" spc="-334" baseline="9154" dirty="0">
                <a:latin typeface="Times New Roman"/>
                <a:cs typeface="Times New Roman"/>
              </a:rPr>
              <a:t> </a:t>
            </a:r>
            <a:r>
              <a:rPr sz="2850" i="1" spc="-59" baseline="9154" dirty="0">
                <a:latin typeface="Times New Roman"/>
                <a:cs typeface="Times New Roman"/>
              </a:rPr>
              <a:t>x</a:t>
            </a:r>
            <a:r>
              <a:rPr sz="2175" i="1" spc="0" baseline="-7996" dirty="0">
                <a:latin typeface="Times New Roman"/>
                <a:cs typeface="Times New Roman"/>
              </a:rPr>
              <a:t>u</a:t>
            </a:r>
            <a:r>
              <a:rPr sz="2175" i="1" spc="-204" baseline="-7996" dirty="0">
                <a:latin typeface="Times New Roman"/>
                <a:cs typeface="Times New Roman"/>
              </a:rPr>
              <a:t> </a:t>
            </a:r>
            <a:r>
              <a:rPr sz="2850" spc="19" baseline="9154" dirty="0">
                <a:latin typeface="Times New Roman"/>
                <a:cs typeface="Times New Roman"/>
              </a:rPr>
              <a:t>[</a:t>
            </a:r>
            <a:r>
              <a:rPr sz="2850" i="1" spc="0" baseline="9154" dirty="0">
                <a:latin typeface="Times New Roman"/>
                <a:cs typeface="Times New Roman"/>
              </a:rPr>
              <a:t>n</a:t>
            </a:r>
            <a:r>
              <a:rPr sz="2850" i="1" spc="-155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−</a:t>
            </a:r>
            <a:r>
              <a:rPr sz="2850" spc="-294" baseline="8978" dirty="0">
                <a:latin typeface="Cambria"/>
                <a:cs typeface="Cambria"/>
              </a:rPr>
              <a:t> </a:t>
            </a:r>
            <a:r>
              <a:rPr sz="2850" spc="-144" baseline="9154" dirty="0">
                <a:latin typeface="Times New Roman"/>
                <a:cs typeface="Times New Roman"/>
              </a:rPr>
              <a:t>1</a:t>
            </a:r>
            <a:r>
              <a:rPr sz="2850" spc="0" baseline="9154" dirty="0">
                <a:latin typeface="Times New Roman"/>
                <a:cs typeface="Times New Roman"/>
              </a:rPr>
              <a:t>]</a:t>
            </a:r>
            <a:r>
              <a:rPr sz="2850" spc="-275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13" baseline="8978" dirty="0">
                <a:latin typeface="Cambria"/>
                <a:cs typeface="Cambria"/>
              </a:rPr>
              <a:t> </a:t>
            </a:r>
            <a:r>
              <a:rPr sz="2850" i="1" spc="-59" baseline="9154" dirty="0">
                <a:latin typeface="Times New Roman"/>
                <a:cs typeface="Times New Roman"/>
              </a:rPr>
              <a:t>x</a:t>
            </a:r>
            <a:r>
              <a:rPr sz="2175" i="1" spc="0" baseline="-7996" dirty="0">
                <a:latin typeface="Times New Roman"/>
                <a:cs typeface="Times New Roman"/>
              </a:rPr>
              <a:t>u</a:t>
            </a:r>
            <a:r>
              <a:rPr sz="2175" i="1" spc="-204" baseline="-7996" dirty="0">
                <a:latin typeface="Times New Roman"/>
                <a:cs typeface="Times New Roman"/>
              </a:rPr>
              <a:t> </a:t>
            </a:r>
            <a:r>
              <a:rPr sz="2850" spc="19" baseline="9154" dirty="0">
                <a:latin typeface="Times New Roman"/>
                <a:cs typeface="Times New Roman"/>
              </a:rPr>
              <a:t>[</a:t>
            </a:r>
            <a:r>
              <a:rPr sz="2850" i="1" spc="0" baseline="9154" dirty="0">
                <a:latin typeface="Times New Roman"/>
                <a:cs typeface="Times New Roman"/>
              </a:rPr>
              <a:t>n</a:t>
            </a:r>
            <a:r>
              <a:rPr sz="2850" i="1" spc="-155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-264" baseline="8978" dirty="0">
                <a:latin typeface="Cambria"/>
                <a:cs typeface="Cambria"/>
              </a:rPr>
              <a:t> </a:t>
            </a:r>
            <a:r>
              <a:rPr sz="2850" spc="-150" baseline="9154" dirty="0">
                <a:latin typeface="Times New Roman"/>
                <a:cs typeface="Times New Roman"/>
              </a:rPr>
              <a:t>1</a:t>
            </a:r>
            <a:r>
              <a:rPr sz="2850" spc="0" baseline="9154" dirty="0">
                <a:latin typeface="Times New Roman"/>
                <a:cs typeface="Times New Roman"/>
              </a:rPr>
              <a:t>])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3496" y="5700943"/>
            <a:ext cx="345371" cy="676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3979" marR="6337">
              <a:lnSpc>
                <a:spcPts val="1605"/>
              </a:lnSpc>
              <a:spcBef>
                <a:spcPts val="80"/>
              </a:spcBef>
            </a:pPr>
            <a:r>
              <a:rPr sz="1450" spc="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271"/>
              </a:lnSpc>
              <a:spcBef>
                <a:spcPts val="844"/>
              </a:spcBef>
            </a:pPr>
            <a:r>
              <a:rPr sz="2850" spc="0" baseline="-29929" dirty="0">
                <a:latin typeface="Cambria"/>
                <a:cs typeface="Cambria"/>
              </a:rPr>
              <a:t>+</a:t>
            </a:r>
            <a:r>
              <a:rPr sz="2850" spc="-24" baseline="-29929" dirty="0">
                <a:latin typeface="Cambria"/>
                <a:cs typeface="Cambria"/>
              </a:rPr>
              <a:t> </a:t>
            </a:r>
            <a:r>
              <a:rPr sz="1450" u="sng" spc="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3452" y="6111118"/>
            <a:ext cx="691795" cy="2701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0"/>
              </a:lnSpc>
              <a:spcBef>
                <a:spcPts val="104"/>
              </a:spcBef>
            </a:pPr>
            <a:r>
              <a:rPr sz="1900" spc="19" dirty="0">
                <a:latin typeface="Times New Roman"/>
                <a:cs typeface="Times New Roman"/>
              </a:rPr>
              <a:t>[</a:t>
            </a:r>
            <a:r>
              <a:rPr sz="1900" i="1" spc="34" dirty="0">
                <a:latin typeface="Times New Roman"/>
                <a:cs typeface="Times New Roman"/>
              </a:rPr>
              <a:t>n</a:t>
            </a:r>
            <a:r>
              <a:rPr sz="1900" spc="0" dirty="0">
                <a:latin typeface="Times New Roman"/>
                <a:cs typeface="Times New Roman"/>
              </a:rPr>
              <a:t>]</a:t>
            </a:r>
            <a:r>
              <a:rPr sz="1900" spc="-179" dirty="0">
                <a:latin typeface="Times New Roman"/>
                <a:cs typeface="Times New Roman"/>
              </a:rPr>
              <a:t> </a:t>
            </a:r>
            <a:r>
              <a:rPr sz="1900" spc="0" dirty="0">
                <a:latin typeface="Cambria"/>
                <a:cs typeface="Cambria"/>
              </a:rPr>
              <a:t>=</a:t>
            </a:r>
            <a:r>
              <a:rPr sz="1900" spc="73" dirty="0">
                <a:latin typeface="Cambria"/>
                <a:cs typeface="Cambria"/>
              </a:rPr>
              <a:t> </a:t>
            </a:r>
            <a:r>
              <a:rPr sz="1900" i="1" spc="0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5765" y="6111118"/>
            <a:ext cx="1082543" cy="32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0"/>
              </a:lnSpc>
              <a:spcBef>
                <a:spcPts val="121"/>
              </a:spcBef>
            </a:pPr>
            <a:r>
              <a:rPr sz="2175" i="1" baseline="-7996" dirty="0">
                <a:latin typeface="Times New Roman"/>
                <a:cs typeface="Times New Roman"/>
              </a:rPr>
              <a:t>u</a:t>
            </a:r>
            <a:r>
              <a:rPr sz="2175" i="1" spc="-204" baseline="-7996" dirty="0">
                <a:latin typeface="Times New Roman"/>
                <a:cs typeface="Times New Roman"/>
              </a:rPr>
              <a:t> </a:t>
            </a:r>
            <a:r>
              <a:rPr sz="2850" spc="19" baseline="9154" dirty="0">
                <a:latin typeface="Times New Roman"/>
                <a:cs typeface="Times New Roman"/>
              </a:rPr>
              <a:t>[</a:t>
            </a:r>
            <a:r>
              <a:rPr sz="2850" i="1" spc="0" baseline="9154" dirty="0">
                <a:latin typeface="Times New Roman"/>
                <a:cs typeface="Times New Roman"/>
              </a:rPr>
              <a:t>n</a:t>
            </a:r>
            <a:r>
              <a:rPr sz="2850" i="1" spc="-155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−</a:t>
            </a:r>
            <a:r>
              <a:rPr sz="2850" spc="-294" baseline="8978" dirty="0">
                <a:latin typeface="Cambria"/>
                <a:cs typeface="Cambria"/>
              </a:rPr>
              <a:t> </a:t>
            </a:r>
            <a:r>
              <a:rPr sz="2850" spc="-144" baseline="9154" dirty="0">
                <a:latin typeface="Times New Roman"/>
                <a:cs typeface="Times New Roman"/>
              </a:rPr>
              <a:t>1</a:t>
            </a:r>
            <a:r>
              <a:rPr sz="2850" spc="0" baseline="9154" dirty="0">
                <a:latin typeface="Times New Roman"/>
                <a:cs typeface="Times New Roman"/>
              </a:rPr>
              <a:t>]</a:t>
            </a:r>
            <a:r>
              <a:rPr sz="2850" spc="-264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8" baseline="8978" dirty="0">
                <a:latin typeface="Cambria"/>
                <a:cs typeface="Cambria"/>
              </a:rPr>
              <a:t> </a:t>
            </a:r>
            <a:r>
              <a:rPr sz="2850" i="1" spc="0" baseline="9154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0844" y="6111118"/>
            <a:ext cx="889209" cy="320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20"/>
              </a:lnSpc>
              <a:spcBef>
                <a:spcPts val="121"/>
              </a:spcBef>
            </a:pPr>
            <a:r>
              <a:rPr sz="2175" i="1" baseline="-7996" dirty="0">
                <a:latin typeface="Times New Roman"/>
                <a:cs typeface="Times New Roman"/>
              </a:rPr>
              <a:t>u</a:t>
            </a:r>
            <a:r>
              <a:rPr sz="2175" i="1" spc="-204" baseline="-7996" dirty="0">
                <a:latin typeface="Times New Roman"/>
                <a:cs typeface="Times New Roman"/>
              </a:rPr>
              <a:t> </a:t>
            </a:r>
            <a:r>
              <a:rPr sz="2850" spc="19" baseline="9154" dirty="0">
                <a:latin typeface="Times New Roman"/>
                <a:cs typeface="Times New Roman"/>
              </a:rPr>
              <a:t>[</a:t>
            </a:r>
            <a:r>
              <a:rPr sz="2850" i="1" spc="0" baseline="9154" dirty="0">
                <a:latin typeface="Times New Roman"/>
                <a:cs typeface="Times New Roman"/>
              </a:rPr>
              <a:t>n</a:t>
            </a:r>
            <a:r>
              <a:rPr sz="2850" i="1" spc="-155" baseline="9154" dirty="0">
                <a:latin typeface="Times New Roman"/>
                <a:cs typeface="Times New Roman"/>
              </a:rPr>
              <a:t> </a:t>
            </a:r>
            <a:r>
              <a:rPr sz="2850" spc="0" baseline="8978" dirty="0">
                <a:latin typeface="Cambria"/>
                <a:cs typeface="Cambria"/>
              </a:rPr>
              <a:t>+</a:t>
            </a:r>
            <a:r>
              <a:rPr sz="2850" spc="-80" baseline="8978" dirty="0">
                <a:latin typeface="Cambria"/>
                <a:cs typeface="Cambria"/>
              </a:rPr>
              <a:t> </a:t>
            </a:r>
            <a:r>
              <a:rPr sz="2850" spc="4" baseline="9154" dirty="0">
                <a:latin typeface="Times New Roman"/>
                <a:cs typeface="Times New Roman"/>
              </a:rPr>
              <a:t>2</a:t>
            </a:r>
            <a:r>
              <a:rPr sz="2850" spc="0" baseline="9154" dirty="0">
                <a:latin typeface="Times New Roman"/>
                <a:cs typeface="Times New Roman"/>
              </a:rPr>
              <a:t>])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8300" y="6114967"/>
            <a:ext cx="168485" cy="266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9"/>
              </a:lnSpc>
              <a:spcBef>
                <a:spcPts val="102"/>
              </a:spcBef>
            </a:pPr>
            <a:r>
              <a:rPr sz="1900" i="1" spc="0" dirty="0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509" y="6114967"/>
            <a:ext cx="1009308" cy="38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40"/>
              </a:lnSpc>
              <a:spcBef>
                <a:spcPts val="147"/>
              </a:spcBef>
            </a:pPr>
            <a:r>
              <a:rPr sz="2175" i="1" baseline="9995" dirty="0">
                <a:latin typeface="Times New Roman"/>
                <a:cs typeface="Times New Roman"/>
              </a:rPr>
              <a:t>u</a:t>
            </a:r>
            <a:r>
              <a:rPr sz="2175" i="1" spc="-204" baseline="9995" dirty="0">
                <a:latin typeface="Times New Roman"/>
                <a:cs typeface="Times New Roman"/>
              </a:rPr>
              <a:t> </a:t>
            </a:r>
            <a:r>
              <a:rPr sz="2850" spc="19" baseline="22885" dirty="0">
                <a:latin typeface="Times New Roman"/>
                <a:cs typeface="Times New Roman"/>
              </a:rPr>
              <a:t>[</a:t>
            </a:r>
            <a:r>
              <a:rPr sz="2850" i="1" spc="34" baseline="22885" dirty="0">
                <a:latin typeface="Times New Roman"/>
                <a:cs typeface="Times New Roman"/>
              </a:rPr>
              <a:t>n</a:t>
            </a:r>
            <a:r>
              <a:rPr sz="2850" spc="0" baseline="22885" dirty="0">
                <a:latin typeface="Times New Roman"/>
                <a:cs typeface="Times New Roman"/>
              </a:rPr>
              <a:t>]  </a:t>
            </a:r>
            <a:r>
              <a:rPr sz="2850" spc="182" baseline="22885" dirty="0">
                <a:latin typeface="Times New Roman"/>
                <a:cs typeface="Times New Roman"/>
              </a:rPr>
              <a:t> </a:t>
            </a:r>
            <a:r>
              <a:rPr sz="2175" spc="0" baseline="-11995" dirty="0">
                <a:latin typeface="Times New Roman"/>
                <a:cs typeface="Times New Roman"/>
              </a:rPr>
              <a:t>3</a:t>
            </a:r>
            <a:r>
              <a:rPr sz="2175" spc="-200" baseline="-11995" dirty="0">
                <a:latin typeface="Times New Roman"/>
                <a:cs typeface="Times New Roman"/>
              </a:rPr>
              <a:t> </a:t>
            </a:r>
            <a:r>
              <a:rPr sz="2850" spc="0" baseline="22885" dirty="0">
                <a:latin typeface="Times New Roman"/>
                <a:cs typeface="Times New Roman"/>
              </a:rPr>
              <a:t>(</a:t>
            </a:r>
            <a:r>
              <a:rPr sz="2850" spc="-334" baseline="22885" dirty="0">
                <a:latin typeface="Times New Roman"/>
                <a:cs typeface="Times New Roman"/>
              </a:rPr>
              <a:t> </a:t>
            </a:r>
            <a:r>
              <a:rPr sz="2850" i="1" spc="0" baseline="2288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800" y="6698401"/>
            <a:ext cx="2737269" cy="470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850" spc="0" baseline="4489" dirty="0">
                <a:latin typeface="Cambria"/>
                <a:cs typeface="Cambria"/>
              </a:rPr>
              <a:t>+</a:t>
            </a:r>
            <a:r>
              <a:rPr sz="2850" spc="-20" baseline="4489" dirty="0">
                <a:latin typeface="Cambria"/>
                <a:cs typeface="Cambria"/>
              </a:rPr>
              <a:t> </a:t>
            </a:r>
            <a:r>
              <a:rPr sz="2175" spc="-408" baseline="45980" dirty="0">
                <a:latin typeface="Times New Roman"/>
                <a:cs typeface="Times New Roman"/>
              </a:rPr>
              <a:t> </a:t>
            </a:r>
            <a:r>
              <a:rPr sz="2175" u="sng" spc="0" baseline="45980" dirty="0">
                <a:latin typeface="Times New Roman"/>
                <a:cs typeface="Times New Roman"/>
              </a:rPr>
              <a:t>2</a:t>
            </a:r>
            <a:r>
              <a:rPr sz="2175" spc="-140" baseline="45980" dirty="0">
                <a:latin typeface="Times New Roman"/>
                <a:cs typeface="Times New Roman"/>
              </a:rPr>
              <a:t> </a:t>
            </a:r>
            <a:r>
              <a:rPr sz="2850" spc="0" baseline="4577" dirty="0">
                <a:latin typeface="Times New Roman"/>
                <a:cs typeface="Times New Roman"/>
              </a:rPr>
              <a:t>(</a:t>
            </a:r>
            <a:r>
              <a:rPr sz="2850" spc="-334" baseline="4577" dirty="0">
                <a:latin typeface="Times New Roman"/>
                <a:cs typeface="Times New Roman"/>
              </a:rPr>
              <a:t> </a:t>
            </a:r>
            <a:r>
              <a:rPr sz="2850" i="1" spc="-59" baseline="4577" dirty="0">
                <a:latin typeface="Times New Roman"/>
                <a:cs typeface="Times New Roman"/>
              </a:rPr>
              <a:t>x</a:t>
            </a:r>
            <a:r>
              <a:rPr sz="2175" i="1" spc="0" baseline="-11995" dirty="0">
                <a:latin typeface="Times New Roman"/>
                <a:cs typeface="Times New Roman"/>
              </a:rPr>
              <a:t>u</a:t>
            </a:r>
            <a:r>
              <a:rPr sz="2175" i="1" spc="-204" baseline="-11995" dirty="0">
                <a:latin typeface="Times New Roman"/>
                <a:cs typeface="Times New Roman"/>
              </a:rPr>
              <a:t> </a:t>
            </a:r>
            <a:r>
              <a:rPr sz="2850" spc="19" baseline="4577" dirty="0">
                <a:latin typeface="Times New Roman"/>
                <a:cs typeface="Times New Roman"/>
              </a:rPr>
              <a:t>[</a:t>
            </a:r>
            <a:r>
              <a:rPr sz="2850" i="1" spc="0" baseline="4577" dirty="0">
                <a:latin typeface="Times New Roman"/>
                <a:cs typeface="Times New Roman"/>
              </a:rPr>
              <a:t>n</a:t>
            </a:r>
            <a:r>
              <a:rPr sz="2850" i="1" spc="-155" baseline="4577" dirty="0">
                <a:latin typeface="Times New Roman"/>
                <a:cs typeface="Times New Roman"/>
              </a:rPr>
              <a:t> </a:t>
            </a:r>
            <a:r>
              <a:rPr sz="2850" spc="0" baseline="4489" dirty="0">
                <a:latin typeface="Cambria"/>
                <a:cs typeface="Cambria"/>
              </a:rPr>
              <a:t>−</a:t>
            </a:r>
            <a:r>
              <a:rPr sz="2850" spc="-110" baseline="4489" dirty="0">
                <a:latin typeface="Cambria"/>
                <a:cs typeface="Cambria"/>
              </a:rPr>
              <a:t> </a:t>
            </a:r>
            <a:r>
              <a:rPr sz="2850" spc="4" baseline="4577" dirty="0">
                <a:latin typeface="Times New Roman"/>
                <a:cs typeface="Times New Roman"/>
              </a:rPr>
              <a:t>2</a:t>
            </a:r>
            <a:r>
              <a:rPr sz="2850" spc="0" baseline="4577" dirty="0">
                <a:latin typeface="Times New Roman"/>
                <a:cs typeface="Times New Roman"/>
              </a:rPr>
              <a:t>]</a:t>
            </a:r>
            <a:r>
              <a:rPr sz="2850" spc="-264" baseline="4577" dirty="0">
                <a:latin typeface="Times New Roman"/>
                <a:cs typeface="Times New Roman"/>
              </a:rPr>
              <a:t> </a:t>
            </a:r>
            <a:r>
              <a:rPr sz="2850" spc="0" baseline="4489" dirty="0">
                <a:latin typeface="Cambria"/>
                <a:cs typeface="Cambria"/>
              </a:rPr>
              <a:t>+</a:t>
            </a:r>
            <a:r>
              <a:rPr sz="2850" spc="8" baseline="4489" dirty="0">
                <a:latin typeface="Cambria"/>
                <a:cs typeface="Cambria"/>
              </a:rPr>
              <a:t> </a:t>
            </a:r>
            <a:r>
              <a:rPr sz="2850" i="1" spc="-59" baseline="4577" dirty="0">
                <a:latin typeface="Times New Roman"/>
                <a:cs typeface="Times New Roman"/>
              </a:rPr>
              <a:t>x</a:t>
            </a:r>
            <a:r>
              <a:rPr sz="2175" i="1" spc="0" baseline="-11995" dirty="0">
                <a:latin typeface="Times New Roman"/>
                <a:cs typeface="Times New Roman"/>
              </a:rPr>
              <a:t>u</a:t>
            </a:r>
            <a:r>
              <a:rPr sz="2175" i="1" spc="-204" baseline="-11995" dirty="0">
                <a:latin typeface="Times New Roman"/>
                <a:cs typeface="Times New Roman"/>
              </a:rPr>
              <a:t> </a:t>
            </a:r>
            <a:r>
              <a:rPr sz="2850" spc="19" baseline="4577" dirty="0">
                <a:latin typeface="Times New Roman"/>
                <a:cs typeface="Times New Roman"/>
              </a:rPr>
              <a:t>[</a:t>
            </a:r>
            <a:r>
              <a:rPr sz="2850" i="1" spc="0" baseline="4577" dirty="0">
                <a:latin typeface="Times New Roman"/>
                <a:cs typeface="Times New Roman"/>
              </a:rPr>
              <a:t>n</a:t>
            </a:r>
            <a:r>
              <a:rPr sz="2850" i="1" spc="-155" baseline="4577" dirty="0">
                <a:latin typeface="Times New Roman"/>
                <a:cs typeface="Times New Roman"/>
              </a:rPr>
              <a:t> </a:t>
            </a:r>
            <a:r>
              <a:rPr sz="2850" spc="0" baseline="4489" dirty="0">
                <a:latin typeface="Cambria"/>
                <a:cs typeface="Cambria"/>
              </a:rPr>
              <a:t>+</a:t>
            </a:r>
            <a:r>
              <a:rPr sz="2850" spc="-269" baseline="4489" dirty="0">
                <a:latin typeface="Cambria"/>
                <a:cs typeface="Cambria"/>
              </a:rPr>
              <a:t> </a:t>
            </a:r>
            <a:r>
              <a:rPr sz="2850" spc="-144" baseline="4577" dirty="0">
                <a:latin typeface="Times New Roman"/>
                <a:cs typeface="Times New Roman"/>
              </a:rPr>
              <a:t>1</a:t>
            </a:r>
            <a:r>
              <a:rPr sz="2850" spc="0" baseline="4577" dirty="0">
                <a:latin typeface="Times New Roman"/>
                <a:cs typeface="Times New Roman"/>
              </a:rPr>
              <a:t>])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5642" y="6955195"/>
            <a:ext cx="147754" cy="213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1450" spc="0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232142" y="5549391"/>
            <a:ext cx="975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33675"/>
            <a:ext cx="5655707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0600"/>
            <a:ext cx="46863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1" y="635378"/>
            <a:ext cx="9524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Causal and non-causal System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system is causal if the present value of the output signal depends only on the present or past values of the input signal.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733425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1" y="3549275"/>
            <a:ext cx="96774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system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noncausal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if the present value of the output signal depends on the future values of the input signa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2276475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3076575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4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200" y="792961"/>
            <a:ext cx="913617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An</a:t>
            </a:r>
            <a:r>
              <a:rPr sz="3800" spc="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Example</a:t>
            </a:r>
            <a:r>
              <a:rPr sz="3800" spc="16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-</a:t>
            </a:r>
            <a:r>
              <a:rPr sz="3800" spc="-100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Downsampler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2409" y="1695217"/>
            <a:ext cx="2071988" cy="422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00"/>
              </a:lnSpc>
              <a:spcBef>
                <a:spcPts val="165"/>
              </a:spcBef>
            </a:pPr>
            <a:r>
              <a:rPr sz="3050" i="1" spc="-64" dirty="0">
                <a:latin typeface="Times New Roman"/>
                <a:cs typeface="Times New Roman"/>
              </a:rPr>
              <a:t>y</a:t>
            </a:r>
            <a:r>
              <a:rPr sz="3050" spc="84" dirty="0">
                <a:latin typeface="Times New Roman"/>
                <a:cs typeface="Times New Roman"/>
              </a:rPr>
              <a:t>[</a:t>
            </a:r>
            <a:r>
              <a:rPr sz="3050" i="1" spc="50" dirty="0">
                <a:latin typeface="Times New Roman"/>
                <a:cs typeface="Times New Roman"/>
              </a:rPr>
              <a:t>n</a:t>
            </a:r>
            <a:r>
              <a:rPr sz="3050" spc="0" dirty="0">
                <a:latin typeface="Times New Roman"/>
                <a:cs typeface="Times New Roman"/>
              </a:rPr>
              <a:t>]</a:t>
            </a:r>
            <a:r>
              <a:rPr sz="3050" spc="-221" dirty="0">
                <a:latin typeface="Times New Roman"/>
                <a:cs typeface="Times New Roman"/>
              </a:rPr>
              <a:t> </a:t>
            </a:r>
            <a:r>
              <a:rPr sz="3050" spc="0" dirty="0">
                <a:latin typeface="Cambria"/>
                <a:cs typeface="Cambria"/>
              </a:rPr>
              <a:t>=</a:t>
            </a:r>
            <a:r>
              <a:rPr sz="3050" spc="143" dirty="0">
                <a:latin typeface="Cambria"/>
                <a:cs typeface="Cambria"/>
              </a:rPr>
              <a:t> </a:t>
            </a:r>
            <a:r>
              <a:rPr sz="3050" i="1" spc="-109" dirty="0">
                <a:latin typeface="Times New Roman"/>
                <a:cs typeface="Times New Roman"/>
              </a:rPr>
              <a:t>x</a:t>
            </a:r>
            <a:r>
              <a:rPr sz="3050" spc="134" dirty="0">
                <a:latin typeface="Times New Roman"/>
                <a:cs typeface="Times New Roman"/>
              </a:rPr>
              <a:t>[</a:t>
            </a:r>
            <a:r>
              <a:rPr sz="3050" i="1" spc="0" dirty="0">
                <a:latin typeface="Times New Roman"/>
                <a:cs typeface="Times New Roman"/>
              </a:rPr>
              <a:t>M</a:t>
            </a:r>
            <a:r>
              <a:rPr sz="3050" i="1" spc="39" dirty="0">
                <a:latin typeface="Times New Roman"/>
                <a:cs typeface="Times New Roman"/>
              </a:rPr>
              <a:t>n</a:t>
            </a:r>
            <a:r>
              <a:rPr sz="3050" spc="0" dirty="0">
                <a:latin typeface="Times New Roman"/>
                <a:cs typeface="Times New Roman"/>
              </a:rPr>
              <a:t>]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6752052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whose input-output characteristic satisfies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602" y="2123285"/>
            <a:ext cx="809193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where M is a (+) integer, is called a</a:t>
            </a:r>
            <a:r>
              <a:rPr sz="2400" spc="-1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downsampler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or a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decimato</a:t>
            </a:r>
            <a:r>
              <a:rPr sz="2400" b="1" i="1" spc="-4" dirty="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902" y="2528028"/>
            <a:ext cx="4864002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Such</a:t>
            </a:r>
            <a:r>
              <a:rPr sz="3000" spc="-37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system reduces the number of s</a:t>
            </a:r>
            <a:r>
              <a:rPr sz="3000" spc="9" baseline="2962" dirty="0">
                <a:latin typeface="Garamond"/>
                <a:cs typeface="Garamond"/>
              </a:rPr>
              <a:t>a</a:t>
            </a:r>
            <a:r>
              <a:rPr sz="3000" spc="0" baseline="2962" dirty="0">
                <a:latin typeface="Garamond"/>
                <a:cs typeface="Garamond"/>
              </a:rPr>
              <a:t>mples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6512" y="2539163"/>
            <a:ext cx="110995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by</a:t>
            </a:r>
            <a:r>
              <a:rPr sz="3000" spc="-1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factor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6676" y="2539163"/>
            <a:ext cx="27534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of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2168" y="2539163"/>
            <a:ext cx="27495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M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7407" y="2539163"/>
            <a:ext cx="299130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by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6751" y="2539163"/>
            <a:ext cx="1001056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removing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17956" y="2539163"/>
            <a:ext cx="27495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M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9645" y="2843963"/>
            <a:ext cx="2284488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samples from b</a:t>
            </a:r>
            <a:r>
              <a:rPr sz="3000" spc="9" baseline="2962" dirty="0">
                <a:latin typeface="Garamond"/>
                <a:cs typeface="Garamond"/>
              </a:rPr>
              <a:t>e</a:t>
            </a:r>
            <a:r>
              <a:rPr sz="3000" spc="0" baseline="2962" dirty="0">
                <a:latin typeface="Garamond"/>
                <a:cs typeface="Garamond"/>
              </a:rPr>
              <a:t>tw</a:t>
            </a:r>
            <a:r>
              <a:rPr sz="3000" spc="9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e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4450" y="2843963"/>
            <a:ext cx="58522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every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0908" y="2843963"/>
            <a:ext cx="80511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sample.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702" y="3594625"/>
            <a:ext cx="2050499" cy="696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this system</a:t>
            </a:r>
            <a:endParaRPr sz="2400">
              <a:latin typeface="Times New Roman"/>
              <a:cs typeface="Times New Roman"/>
            </a:endParaRPr>
          </a:p>
          <a:p>
            <a:pPr marL="437333" marR="540761" algn="ctr">
              <a:lnSpc>
                <a:spcPct val="95825"/>
              </a:lnSpc>
              <a:spcBef>
                <a:spcPts val="356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Garamond"/>
                <a:cs typeface="Garamond"/>
              </a:rPr>
              <a:t>Linear?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3098" y="3991759"/>
            <a:ext cx="761328" cy="415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421" marR="26631">
              <a:lnSpc>
                <a:spcPts val="1530"/>
              </a:lnSpc>
              <a:spcBef>
                <a:spcPts val="76"/>
              </a:spcBef>
            </a:pPr>
            <a:r>
              <a:rPr sz="1400" b="1" spc="0" dirty="0">
                <a:solidFill>
                  <a:srgbClr val="FFFFCB"/>
                </a:solidFill>
                <a:latin typeface="Arial"/>
                <a:cs typeface="Arial"/>
              </a:rPr>
              <a:t>In</a:t>
            </a:r>
            <a:r>
              <a:rPr sz="1400" b="1" spc="-4" dirty="0">
                <a:solidFill>
                  <a:srgbClr val="FFFFCB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FFCB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b="1" spc="0" dirty="0">
                <a:solidFill>
                  <a:srgbClr val="FFFFCB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2" y="4365962"/>
            <a:ext cx="1516551" cy="65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Time (shift)</a:t>
            </a:r>
            <a:endParaRPr sz="2000">
              <a:latin typeface="Garamond"/>
              <a:cs typeface="Garamond"/>
            </a:endParaRPr>
          </a:p>
          <a:p>
            <a:pPr marL="12700" marR="39732">
              <a:lnSpc>
                <a:spcPct val="95825"/>
              </a:lnSpc>
              <a:spcBef>
                <a:spcPts val="372"/>
              </a:spcBef>
            </a:pPr>
            <a:r>
              <a:rPr sz="2000" spc="0" dirty="0">
                <a:latin typeface="Times New Roman"/>
                <a:cs typeface="Times New Roman"/>
              </a:rPr>
              <a:t>ª</a:t>
            </a:r>
            <a:r>
              <a:rPr sz="2000" spc="-1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Garamond"/>
                <a:cs typeface="Garamond"/>
              </a:rPr>
              <a:t>Causal?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374" y="4377097"/>
            <a:ext cx="1017169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invariant?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39774" y="792976"/>
            <a:ext cx="4354710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Memory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702" y="1756681"/>
            <a:ext cx="8713166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is said to be</a:t>
            </a:r>
            <a:r>
              <a:rPr sz="2400" spc="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memoryless</a:t>
            </a:r>
            <a:r>
              <a:rPr sz="2400" b="1" i="1" spc="-9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if the output depends only on 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602" y="2123285"/>
            <a:ext cx="7039708" cy="695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current input, but not on any other past (or future) inputs.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system is said to have memory.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4352" y="2123285"/>
            <a:ext cx="13987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Otherwise,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702" y="3362977"/>
            <a:ext cx="6184206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Which of the following systems have memory?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2305" y="4136895"/>
            <a:ext cx="2103251" cy="285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5"/>
              </a:lnSpc>
              <a:spcBef>
                <a:spcPts val="109"/>
              </a:spcBef>
            </a:pPr>
            <a:r>
              <a:rPr sz="2000" i="1" spc="-9" dirty="0">
                <a:latin typeface="Times New Roman"/>
                <a:cs typeface="Times New Roman"/>
              </a:rPr>
              <a:t>y</a:t>
            </a:r>
            <a:r>
              <a:rPr sz="2000" spc="19" dirty="0">
                <a:latin typeface="Times New Roman"/>
                <a:cs typeface="Times New Roman"/>
              </a:rPr>
              <a:t>[</a:t>
            </a:r>
            <a:r>
              <a:rPr sz="2000" i="1" spc="2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18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=</a:t>
            </a:r>
            <a:r>
              <a:rPr sz="2000" spc="178" dirty="0">
                <a:latin typeface="Cambria"/>
                <a:cs typeface="Cambria"/>
              </a:rPr>
              <a:t> </a:t>
            </a:r>
            <a:r>
              <a:rPr sz="2000" i="1" spc="-9" dirty="0">
                <a:latin typeface="Times New Roman"/>
                <a:cs typeface="Times New Roman"/>
              </a:rPr>
              <a:t>y</a:t>
            </a:r>
            <a:r>
              <a:rPr sz="2000" spc="19" dirty="0">
                <a:latin typeface="Times New Roman"/>
                <a:cs typeface="Times New Roman"/>
              </a:rPr>
              <a:t>[</a:t>
            </a:r>
            <a:r>
              <a:rPr sz="2000" i="1" spc="0" dirty="0">
                <a:latin typeface="Times New Roman"/>
                <a:cs typeface="Times New Roman"/>
              </a:rPr>
              <a:t>n</a:t>
            </a:r>
            <a:r>
              <a:rPr sz="2000" i="1" spc="-1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−</a:t>
            </a:r>
            <a:r>
              <a:rPr sz="2000" spc="-314" dirty="0">
                <a:latin typeface="Cambria"/>
                <a:cs typeface="Cambria"/>
              </a:rPr>
              <a:t> </a:t>
            </a:r>
            <a:r>
              <a:rPr sz="2000" spc="-154" dirty="0">
                <a:latin typeface="Times New Roman"/>
                <a:cs typeface="Times New Roman"/>
              </a:rPr>
              <a:t>1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r>
              <a:rPr sz="2000" spc="-28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+</a:t>
            </a:r>
            <a:r>
              <a:rPr sz="2000" spc="23" dirty="0">
                <a:latin typeface="Cambria"/>
                <a:cs typeface="Cambria"/>
              </a:rPr>
              <a:t> </a:t>
            </a:r>
            <a:r>
              <a:rPr sz="2000" i="1" spc="-39" dirty="0">
                <a:latin typeface="Times New Roman"/>
                <a:cs typeface="Times New Roman"/>
              </a:rPr>
              <a:t>x</a:t>
            </a:r>
            <a:r>
              <a:rPr sz="2000" spc="19" dirty="0">
                <a:latin typeface="Times New Roman"/>
                <a:cs typeface="Times New Roman"/>
              </a:rPr>
              <a:t>[</a:t>
            </a:r>
            <a:r>
              <a:rPr sz="2000" i="1" spc="2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50887" y="4681309"/>
            <a:ext cx="1813509" cy="372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95"/>
              </a:lnSpc>
              <a:spcBef>
                <a:spcPts val="144"/>
              </a:spcBef>
            </a:pPr>
            <a:r>
              <a:rPr sz="2650" i="1" spc="-59" dirty="0">
                <a:latin typeface="Times New Roman"/>
                <a:cs typeface="Times New Roman"/>
              </a:rPr>
              <a:t>y</a:t>
            </a:r>
            <a:r>
              <a:rPr sz="2650" spc="75" dirty="0">
                <a:latin typeface="Times New Roman"/>
                <a:cs typeface="Times New Roman"/>
              </a:rPr>
              <a:t>[</a:t>
            </a:r>
            <a:r>
              <a:rPr sz="2650" i="1" spc="44" dirty="0">
                <a:latin typeface="Times New Roman"/>
                <a:cs typeface="Times New Roman"/>
              </a:rPr>
              <a:t>n</a:t>
            </a:r>
            <a:r>
              <a:rPr sz="2650" spc="0" dirty="0">
                <a:latin typeface="Times New Roman"/>
                <a:cs typeface="Times New Roman"/>
              </a:rPr>
              <a:t>]</a:t>
            </a:r>
            <a:r>
              <a:rPr sz="2650" spc="-157" dirty="0">
                <a:latin typeface="Times New Roman"/>
                <a:cs typeface="Times New Roman"/>
              </a:rPr>
              <a:t> </a:t>
            </a:r>
            <a:r>
              <a:rPr sz="2650" spc="0" dirty="0">
                <a:latin typeface="Cambria"/>
                <a:cs typeface="Cambria"/>
              </a:rPr>
              <a:t>=</a:t>
            </a:r>
            <a:r>
              <a:rPr sz="2650" spc="139" dirty="0">
                <a:latin typeface="Cambria"/>
                <a:cs typeface="Cambria"/>
              </a:rPr>
              <a:t> </a:t>
            </a:r>
            <a:r>
              <a:rPr sz="2650" i="1" spc="-95" dirty="0">
                <a:latin typeface="Times New Roman"/>
                <a:cs typeface="Times New Roman"/>
              </a:rPr>
              <a:t>x</a:t>
            </a:r>
            <a:r>
              <a:rPr sz="2650" spc="111" dirty="0">
                <a:latin typeface="Times New Roman"/>
                <a:cs typeface="Times New Roman"/>
              </a:rPr>
              <a:t>[</a:t>
            </a:r>
            <a:r>
              <a:rPr sz="2650" i="1" spc="0" dirty="0">
                <a:latin typeface="Times New Roman"/>
                <a:cs typeface="Times New Roman"/>
              </a:rPr>
              <a:t>M</a:t>
            </a:r>
            <a:r>
              <a:rPr sz="2650" i="1" spc="35" dirty="0">
                <a:latin typeface="Times New Roman"/>
                <a:cs typeface="Times New Roman"/>
              </a:rPr>
              <a:t>n</a:t>
            </a:r>
            <a:r>
              <a:rPr sz="2650" spc="0" dirty="0">
                <a:latin typeface="Times New Roman"/>
                <a:cs typeface="Times New Roman"/>
              </a:rPr>
              <a:t>]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9470" y="5408782"/>
            <a:ext cx="2790317" cy="276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1800" dirty="0">
                <a:latin typeface="Cambria"/>
                <a:cs typeface="Cambria"/>
              </a:rPr>
              <a:t>⎧</a:t>
            </a:r>
            <a:r>
              <a:rPr sz="1800" spc="-294" dirty="0">
                <a:latin typeface="Cambria"/>
                <a:cs typeface="Cambria"/>
              </a:rPr>
              <a:t> </a:t>
            </a:r>
            <a:r>
              <a:rPr sz="2700" i="1" spc="-64" baseline="4831" dirty="0">
                <a:latin typeface="Times New Roman"/>
                <a:cs typeface="Times New Roman"/>
              </a:rPr>
              <a:t>x</a:t>
            </a:r>
            <a:r>
              <a:rPr sz="2700" spc="54" baseline="4831" dirty="0">
                <a:latin typeface="Times New Roman"/>
                <a:cs typeface="Times New Roman"/>
              </a:rPr>
              <a:t>[</a:t>
            </a:r>
            <a:r>
              <a:rPr sz="2700" i="1" spc="0" baseline="4831" dirty="0">
                <a:latin typeface="Times New Roman"/>
                <a:cs typeface="Times New Roman"/>
              </a:rPr>
              <a:t>n</a:t>
            </a:r>
            <a:r>
              <a:rPr sz="2700" i="1" spc="-209" baseline="4831" dirty="0">
                <a:latin typeface="Times New Roman"/>
                <a:cs typeface="Times New Roman"/>
              </a:rPr>
              <a:t> </a:t>
            </a:r>
            <a:r>
              <a:rPr sz="2700" spc="0" baseline="4831" dirty="0">
                <a:latin typeface="Times New Roman"/>
                <a:cs typeface="Times New Roman"/>
              </a:rPr>
              <a:t>/</a:t>
            </a:r>
            <a:r>
              <a:rPr sz="2700" spc="-109" baseline="4831" dirty="0">
                <a:latin typeface="Times New Roman"/>
                <a:cs typeface="Times New Roman"/>
              </a:rPr>
              <a:t> </a:t>
            </a:r>
            <a:r>
              <a:rPr sz="2700" i="1" spc="44" baseline="4831" dirty="0">
                <a:latin typeface="Times New Roman"/>
                <a:cs typeface="Times New Roman"/>
              </a:rPr>
              <a:t>L</a:t>
            </a:r>
            <a:r>
              <a:rPr sz="2700" spc="0" baseline="4831" dirty="0">
                <a:latin typeface="Times New Roman"/>
                <a:cs typeface="Times New Roman"/>
              </a:rPr>
              <a:t>],  </a:t>
            </a:r>
            <a:r>
              <a:rPr sz="2700" spc="325" baseline="4831" dirty="0">
                <a:latin typeface="Times New Roman"/>
                <a:cs typeface="Times New Roman"/>
              </a:rPr>
              <a:t> </a:t>
            </a:r>
            <a:r>
              <a:rPr sz="2700" i="1" spc="0" baseline="4831" dirty="0">
                <a:latin typeface="Times New Roman"/>
                <a:cs typeface="Times New Roman"/>
              </a:rPr>
              <a:t>n</a:t>
            </a:r>
            <a:r>
              <a:rPr sz="2700" i="1" spc="-39" baseline="4831" dirty="0">
                <a:latin typeface="Times New Roman"/>
                <a:cs typeface="Times New Roman"/>
              </a:rPr>
              <a:t> </a:t>
            </a:r>
            <a:r>
              <a:rPr sz="2700" spc="0" baseline="4738" dirty="0">
                <a:latin typeface="Cambria"/>
                <a:cs typeface="Cambria"/>
              </a:rPr>
              <a:t>=</a:t>
            </a:r>
            <a:r>
              <a:rPr sz="2700" spc="-34" baseline="4738" dirty="0">
                <a:latin typeface="Cambria"/>
                <a:cs typeface="Cambria"/>
              </a:rPr>
              <a:t> </a:t>
            </a:r>
            <a:r>
              <a:rPr sz="2700" spc="-25" baseline="4831" dirty="0">
                <a:latin typeface="Times New Roman"/>
                <a:cs typeface="Times New Roman"/>
              </a:rPr>
              <a:t>0</a:t>
            </a:r>
            <a:r>
              <a:rPr sz="2700" spc="0" baseline="4831" dirty="0">
                <a:latin typeface="Times New Roman"/>
                <a:cs typeface="Times New Roman"/>
              </a:rPr>
              <a:t>,</a:t>
            </a:r>
            <a:r>
              <a:rPr sz="2700" spc="-259" baseline="4831" dirty="0">
                <a:latin typeface="Times New Roman"/>
                <a:cs typeface="Times New Roman"/>
              </a:rPr>
              <a:t> </a:t>
            </a:r>
            <a:r>
              <a:rPr sz="2700" spc="0" baseline="4738" dirty="0">
                <a:latin typeface="Cambria"/>
                <a:cs typeface="Cambria"/>
              </a:rPr>
              <a:t>± </a:t>
            </a:r>
            <a:r>
              <a:rPr sz="2700" i="1" spc="19" baseline="4831" dirty="0">
                <a:latin typeface="Times New Roman"/>
                <a:cs typeface="Times New Roman"/>
              </a:rPr>
              <a:t>L</a:t>
            </a:r>
            <a:r>
              <a:rPr sz="2700" spc="0" baseline="4831" dirty="0">
                <a:latin typeface="Times New Roman"/>
                <a:cs typeface="Times New Roman"/>
              </a:rPr>
              <a:t>,</a:t>
            </a:r>
            <a:r>
              <a:rPr sz="2700" spc="-264" baseline="4831" dirty="0">
                <a:latin typeface="Times New Roman"/>
                <a:cs typeface="Times New Roman"/>
              </a:rPr>
              <a:t> </a:t>
            </a:r>
            <a:r>
              <a:rPr sz="2700" spc="0" baseline="4738" dirty="0">
                <a:latin typeface="Cambria"/>
                <a:cs typeface="Cambria"/>
              </a:rPr>
              <a:t>±</a:t>
            </a:r>
            <a:r>
              <a:rPr sz="2700" spc="-49" baseline="4738" dirty="0">
                <a:latin typeface="Cambria"/>
                <a:cs typeface="Cambria"/>
              </a:rPr>
              <a:t> </a:t>
            </a:r>
            <a:r>
              <a:rPr sz="2700" spc="84" baseline="4831" dirty="0">
                <a:latin typeface="Times New Roman"/>
                <a:cs typeface="Times New Roman"/>
              </a:rPr>
              <a:t>2</a:t>
            </a:r>
            <a:r>
              <a:rPr sz="2700" i="1" spc="19" baseline="4831" dirty="0">
                <a:latin typeface="Times New Roman"/>
                <a:cs typeface="Times New Roman"/>
              </a:rPr>
              <a:t>L</a:t>
            </a:r>
            <a:r>
              <a:rPr sz="2700" spc="69" baseline="4831" dirty="0">
                <a:latin typeface="Times New Roman"/>
                <a:cs typeface="Times New Roman"/>
              </a:rPr>
              <a:t>,</a:t>
            </a:r>
            <a:r>
              <a:rPr sz="2700" spc="0" baseline="4831" dirty="0">
                <a:latin typeface="Times New Roman"/>
                <a:cs typeface="Times New Roman"/>
              </a:rPr>
              <a:t>.....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9772" y="5576422"/>
            <a:ext cx="1335779" cy="432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5"/>
              </a:lnSpc>
              <a:spcBef>
                <a:spcPts val="114"/>
              </a:spcBef>
            </a:pPr>
            <a:r>
              <a:rPr sz="2700" i="1" spc="-50" baseline="8052" dirty="0">
                <a:latin typeface="Times New Roman"/>
                <a:cs typeface="Times New Roman"/>
              </a:rPr>
              <a:t>x</a:t>
            </a:r>
            <a:r>
              <a:rPr sz="1800" i="1" spc="0" baseline="-9662" dirty="0">
                <a:latin typeface="Times New Roman"/>
                <a:cs typeface="Times New Roman"/>
              </a:rPr>
              <a:t>u</a:t>
            </a:r>
            <a:r>
              <a:rPr sz="1800" i="1" spc="-175" baseline="-9662" dirty="0">
                <a:latin typeface="Times New Roman"/>
                <a:cs typeface="Times New Roman"/>
              </a:rPr>
              <a:t> </a:t>
            </a:r>
            <a:r>
              <a:rPr sz="2700" spc="50" baseline="8052" dirty="0">
                <a:latin typeface="Times New Roman"/>
                <a:cs typeface="Times New Roman"/>
              </a:rPr>
              <a:t>[</a:t>
            </a:r>
            <a:r>
              <a:rPr sz="2700" i="1" spc="29" baseline="8052" dirty="0">
                <a:latin typeface="Times New Roman"/>
                <a:cs typeface="Times New Roman"/>
              </a:rPr>
              <a:t>n</a:t>
            </a:r>
            <a:r>
              <a:rPr sz="2700" spc="0" baseline="8052" dirty="0">
                <a:latin typeface="Times New Roman"/>
                <a:cs typeface="Times New Roman"/>
              </a:rPr>
              <a:t>]</a:t>
            </a:r>
            <a:r>
              <a:rPr sz="2700" spc="-134" baseline="8052" dirty="0">
                <a:latin typeface="Times New Roman"/>
                <a:cs typeface="Times New Roman"/>
              </a:rPr>
              <a:t> </a:t>
            </a:r>
            <a:r>
              <a:rPr sz="2700" spc="0" baseline="7897" dirty="0">
                <a:latin typeface="Cambria"/>
                <a:cs typeface="Cambria"/>
              </a:rPr>
              <a:t>=</a:t>
            </a:r>
            <a:r>
              <a:rPr sz="2700" spc="-9" baseline="7897" dirty="0">
                <a:latin typeface="Cambria"/>
                <a:cs typeface="Cambria"/>
              </a:rPr>
              <a:t> </a:t>
            </a:r>
            <a:r>
              <a:rPr lang="en-US" sz="2700" spc="-9" baseline="7897" dirty="0">
                <a:latin typeface="Cambria"/>
                <a:cs typeface="Cambria"/>
              </a:rPr>
              <a:t>    </a:t>
            </a:r>
            <a:r>
              <a:rPr sz="2700" spc="0" baseline="-1579" dirty="0">
                <a:latin typeface="Cambria"/>
                <a:cs typeface="Cambria"/>
              </a:rPr>
              <a:t>⎨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9700" y="5755341"/>
            <a:ext cx="2280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25" dirty="0">
                <a:latin typeface="Times New Roman"/>
                <a:cs typeface="Times New Roman"/>
              </a:rPr>
              <a:t>0</a:t>
            </a:r>
            <a:r>
              <a:rPr sz="1800" spc="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6688" y="5755341"/>
            <a:ext cx="9484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otherwise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661" y="5685641"/>
            <a:ext cx="392039" cy="368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lang="en-US" sz="1800" spc="0" dirty="0">
                <a:latin typeface="Cambria"/>
                <a:cs typeface="Cambria"/>
              </a:rPr>
              <a:t>     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5552" y="6255080"/>
            <a:ext cx="280735" cy="5267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456" marR="76347" algn="ctr">
              <a:lnSpc>
                <a:spcPts val="1575"/>
              </a:lnSpc>
              <a:spcBef>
                <a:spcPts val="78"/>
              </a:spcBef>
            </a:pPr>
            <a:r>
              <a:rPr sz="2250" i="1" spc="0" baseline="-1932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ts val="2570"/>
              </a:lnSpc>
              <a:spcBef>
                <a:spcPts val="49"/>
              </a:spcBef>
            </a:pPr>
            <a:r>
              <a:rPr sz="3825" spc="0" baseline="1115" dirty="0">
                <a:latin typeface="Cambria"/>
                <a:cs typeface="Cambria"/>
              </a:rPr>
              <a:t>∑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8395" y="6428127"/>
            <a:ext cx="758741" cy="322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  <a:spcBef>
                <a:spcPts val="125"/>
              </a:spcBef>
            </a:pPr>
            <a:r>
              <a:rPr sz="2300" i="1" spc="-50" dirty="0">
                <a:latin typeface="Times New Roman"/>
                <a:cs typeface="Times New Roman"/>
              </a:rPr>
              <a:t>y</a:t>
            </a:r>
            <a:r>
              <a:rPr sz="2300" spc="69" dirty="0">
                <a:latin typeface="Times New Roman"/>
                <a:cs typeface="Times New Roman"/>
              </a:rPr>
              <a:t>[</a:t>
            </a:r>
            <a:r>
              <a:rPr sz="2300" i="1" spc="44" dirty="0">
                <a:latin typeface="Times New Roman"/>
                <a:cs typeface="Times New Roman"/>
              </a:rPr>
              <a:t>n</a:t>
            </a:r>
            <a:r>
              <a:rPr sz="2300" spc="0" dirty="0">
                <a:latin typeface="Times New Roman"/>
                <a:cs typeface="Times New Roman"/>
              </a:rPr>
              <a:t>]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0" dirty="0">
                <a:latin typeface="Cambria"/>
                <a:cs typeface="Cambria"/>
              </a:rPr>
              <a:t>=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7492" y="6432791"/>
            <a:ext cx="528326" cy="372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50"/>
              </a:lnSpc>
              <a:spcBef>
                <a:spcPts val="122"/>
              </a:spcBef>
            </a:pPr>
            <a:r>
              <a:rPr sz="2300" i="1" spc="-84" dirty="0">
                <a:latin typeface="Times New Roman"/>
                <a:cs typeface="Times New Roman"/>
              </a:rPr>
              <a:t>x</a:t>
            </a:r>
            <a:r>
              <a:rPr sz="2300" spc="29" dirty="0">
                <a:latin typeface="Times New Roman"/>
                <a:cs typeface="Times New Roman"/>
              </a:rPr>
              <a:t>[</a:t>
            </a:r>
            <a:r>
              <a:rPr sz="2300" spc="54" dirty="0">
                <a:latin typeface="Times New Roman"/>
                <a:cs typeface="Times New Roman"/>
              </a:rPr>
              <a:t>l</a:t>
            </a:r>
            <a:r>
              <a:rPr sz="2300" spc="0" dirty="0">
                <a:latin typeface="Times New Roman"/>
                <a:cs typeface="Times New Roman"/>
              </a:rPr>
              <a:t>]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1252" y="6764034"/>
            <a:ext cx="516360" cy="26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84"/>
              </a:spcBef>
            </a:pPr>
            <a:r>
              <a:rPr sz="1500" spc="79" dirty="0">
                <a:latin typeface="Times New Roman"/>
                <a:cs typeface="Times New Roman"/>
              </a:rPr>
              <a:t>l</a:t>
            </a:r>
            <a:r>
              <a:rPr sz="1500" spc="69" dirty="0">
                <a:latin typeface="Cambria"/>
                <a:cs typeface="Cambria"/>
              </a:rPr>
              <a:t>=</a:t>
            </a:r>
            <a:r>
              <a:rPr sz="1500" spc="0" dirty="0">
                <a:latin typeface="Cambria"/>
                <a:cs typeface="Cambria"/>
              </a:rPr>
              <a:t>−∞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endParaRPr lang="en-US" sz="1600" dirty="0"/>
          </a:p>
          <a:p>
            <a:pPr lvl="0"/>
            <a:r>
              <a:rPr lang="en-US" dirty="0"/>
              <a:t>y(t) = x(t) sin (2t)</a:t>
            </a:r>
            <a:endParaRPr lang="en-US" sz="1600" dirty="0"/>
          </a:p>
          <a:p>
            <a:pPr lvl="0"/>
            <a:r>
              <a:rPr lang="en-US" dirty="0"/>
              <a:t>y[n] = u[n]</a:t>
            </a:r>
            <a:endParaRPr lang="en-US" sz="1600" dirty="0"/>
          </a:p>
          <a:p>
            <a:r>
              <a:rPr lang="en-US" b="1" dirty="0"/>
              <a:t> </a:t>
            </a:r>
            <a:endParaRPr lang="en-US" sz="1400" dirty="0"/>
          </a:p>
          <a:p>
            <a:pPr lvl="0"/>
            <a:r>
              <a:rPr lang="en-US" dirty="0"/>
              <a:t>A system is said to possess memory (i.e. dynamic) if its output signal depends on past or future values of the input signal.</a:t>
            </a:r>
            <a:endParaRPr lang="en-US" sz="1600" dirty="0"/>
          </a:p>
          <a:p>
            <a:r>
              <a:rPr lang="en-US" b="1" dirty="0"/>
              <a:t>Example</a:t>
            </a:r>
            <a:endParaRPr lang="en-US" sz="1600" dirty="0"/>
          </a:p>
          <a:p>
            <a:pPr lvl="1"/>
            <a:r>
              <a:rPr lang="en-US" dirty="0"/>
              <a:t>y(t) = x(t+1) + 5	</a:t>
            </a:r>
            <a:endParaRPr lang="en-US" sz="1600" dirty="0"/>
          </a:p>
          <a:p>
            <a:pPr lvl="0"/>
            <a:r>
              <a:rPr lang="en-US" dirty="0"/>
              <a:t>y[n] =  x[n] + x[n-1]</a:t>
            </a:r>
            <a:endParaRPr lang="en-US" sz="1600" dirty="0"/>
          </a:p>
          <a:p>
            <a:r>
              <a:rPr lang="en-US" b="1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442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0" y="792976"/>
            <a:ext cx="3346357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Stability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702" y="1756681"/>
            <a:ext cx="8643696" cy="106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There are several definitions of stability, which is of utmost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importance in filter design. We will use the definition of stability in the BIBO sense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02" y="3362977"/>
            <a:ext cx="8743819" cy="106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573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systems is said to be stable in the bounded input bounded output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95825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sense, if the system produces a finite (bounded) output for any finite</a:t>
            </a:r>
            <a:endParaRPr sz="2400">
              <a:latin typeface="Times New Roman"/>
              <a:cs typeface="Times New Roman"/>
            </a:endParaRPr>
          </a:p>
          <a:p>
            <a:pPr marL="355600" marR="52573">
              <a:lnSpc>
                <a:spcPct val="95825"/>
              </a:lnSpc>
              <a:spcBef>
                <a:spcPts val="115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(bounded) input, that is,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902" y="4937472"/>
            <a:ext cx="8544073" cy="637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0"/>
              </a:lnSpc>
              <a:spcBef>
                <a:spcPts val="128"/>
              </a:spcBef>
            </a:pPr>
            <a:r>
              <a:rPr sz="3000" spc="0" baseline="10145" dirty="0">
                <a:latin typeface="Times New Roman"/>
                <a:cs typeface="Times New Roman"/>
              </a:rPr>
              <a:t>ª</a:t>
            </a:r>
            <a:r>
              <a:rPr sz="3000" spc="-1144" baseline="10145" dirty="0">
                <a:latin typeface="Times New Roman"/>
                <a:cs typeface="Times New Roman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If y[n] is the</a:t>
            </a:r>
            <a:r>
              <a:rPr sz="3000" spc="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response to</a:t>
            </a:r>
            <a:r>
              <a:rPr sz="3000" spc="-16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an</a:t>
            </a:r>
            <a:r>
              <a:rPr sz="3000" spc="-18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input</a:t>
            </a:r>
            <a:r>
              <a:rPr sz="3000" spc="-40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x[n] that satisfies |x[n]</a:t>
            </a:r>
            <a:r>
              <a:rPr sz="3000" spc="4" baseline="10370" dirty="0">
                <a:latin typeface="Garamond"/>
                <a:cs typeface="Garamond"/>
              </a:rPr>
              <a:t>|</a:t>
            </a:r>
            <a:r>
              <a:rPr sz="3000" spc="0" baseline="10370" dirty="0">
                <a:latin typeface="Garamond"/>
                <a:cs typeface="Garamond"/>
              </a:rPr>
              <a:t>≤B</a:t>
            </a:r>
            <a:r>
              <a:rPr sz="1950" spc="-4" baseline="-6837" dirty="0">
                <a:latin typeface="Garamond"/>
                <a:cs typeface="Garamond"/>
              </a:rPr>
              <a:t>x</a:t>
            </a:r>
            <a:r>
              <a:rPr sz="3000" spc="0" baseline="10370" dirty="0">
                <a:latin typeface="Garamond"/>
                <a:cs typeface="Garamond"/>
              </a:rPr>
              <a:t>&lt;∞,</a:t>
            </a:r>
            <a:r>
              <a:rPr sz="3000" spc="-40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and</a:t>
            </a:r>
            <a:r>
              <a:rPr sz="3000" spc="-28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y[n] satisfies</a:t>
            </a:r>
            <a:endParaRPr sz="2000">
              <a:latin typeface="Garamond"/>
              <a:cs typeface="Garamond"/>
            </a:endParaRPr>
          </a:p>
          <a:p>
            <a:pPr marL="298457" marR="46117">
              <a:lnSpc>
                <a:spcPts val="2400"/>
              </a:lnSpc>
            </a:pPr>
            <a:r>
              <a:rPr sz="3000" spc="0" baseline="10370" dirty="0">
                <a:latin typeface="Garamond"/>
                <a:cs typeface="Garamond"/>
              </a:rPr>
              <a:t>|y[n]| ]</a:t>
            </a:r>
            <a:r>
              <a:rPr sz="3000" spc="4" baseline="10370" dirty="0">
                <a:latin typeface="Garamond"/>
                <a:cs typeface="Garamond"/>
              </a:rPr>
              <a:t>|</a:t>
            </a:r>
            <a:r>
              <a:rPr sz="3000" spc="0" baseline="10370" dirty="0">
                <a:latin typeface="Garamond"/>
                <a:cs typeface="Garamond"/>
              </a:rPr>
              <a:t>≤B</a:t>
            </a:r>
            <a:r>
              <a:rPr sz="1950" spc="0" baseline="-6837" dirty="0">
                <a:latin typeface="Garamond"/>
                <a:cs typeface="Garamond"/>
              </a:rPr>
              <a:t>y</a:t>
            </a:r>
            <a:r>
              <a:rPr sz="3000" spc="0" baseline="10370" dirty="0">
                <a:latin typeface="Garamond"/>
                <a:cs typeface="Garamond"/>
              </a:rPr>
              <a:t>&lt;∞,</a:t>
            </a:r>
            <a:r>
              <a:rPr sz="3000" spc="-40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then</a:t>
            </a:r>
            <a:r>
              <a:rPr sz="3000" spc="-3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the system is said</a:t>
            </a:r>
            <a:r>
              <a:rPr sz="3000" spc="-29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to</a:t>
            </a:r>
            <a:r>
              <a:rPr sz="3000" spc="-6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be</a:t>
            </a:r>
            <a:r>
              <a:rPr sz="3000" spc="-18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stable in</a:t>
            </a:r>
            <a:r>
              <a:rPr sz="3000" spc="-14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the BIBO</a:t>
            </a:r>
            <a:r>
              <a:rPr sz="3000" spc="-47" baseline="10370" dirty="0">
                <a:latin typeface="Garamond"/>
                <a:cs typeface="Garamond"/>
              </a:rPr>
              <a:t> </a:t>
            </a:r>
            <a:r>
              <a:rPr sz="3000" spc="0" baseline="10370" dirty="0">
                <a:latin typeface="Garamond"/>
                <a:cs typeface="Garamond"/>
              </a:rPr>
              <a:t>sense.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" y="6004830"/>
            <a:ext cx="9013730" cy="1286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227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 system (filter) that is not stable is</a:t>
            </a:r>
            <a:r>
              <a:rPr sz="2400" spc="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rarely of any practical use (except</a:t>
            </a:r>
            <a:endParaRPr sz="2400" dirty="0">
              <a:latin typeface="Times New Roman"/>
              <a:cs typeface="Times New Roman"/>
            </a:endParaRPr>
          </a:p>
          <a:p>
            <a:pPr marL="389127" marR="774847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 very specialized applications), and therefore, most filters are designed to be BIBO stable.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9311" y="2259329"/>
            <a:ext cx="3295650" cy="9144"/>
          </a:xfrm>
          <a:custGeom>
            <a:avLst/>
            <a:gdLst/>
            <a:ahLst/>
            <a:cxnLst/>
            <a:rect l="l" t="t" r="r" b="b"/>
            <a:pathLst>
              <a:path w="3295650" h="9144">
                <a:moveTo>
                  <a:pt x="0" y="0"/>
                </a:moveTo>
                <a:lnTo>
                  <a:pt x="0" y="9144"/>
                </a:lnTo>
                <a:lnTo>
                  <a:pt x="3295650" y="9144"/>
                </a:lnTo>
                <a:lnTo>
                  <a:pt x="3295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9311" y="3220974"/>
            <a:ext cx="3295650" cy="9906"/>
          </a:xfrm>
          <a:custGeom>
            <a:avLst/>
            <a:gdLst/>
            <a:ahLst/>
            <a:cxnLst/>
            <a:rect l="l" t="t" r="r" b="b"/>
            <a:pathLst>
              <a:path w="3295650" h="9906">
                <a:moveTo>
                  <a:pt x="0" y="0"/>
                </a:moveTo>
                <a:lnTo>
                  <a:pt x="0" y="9906"/>
                </a:lnTo>
                <a:lnTo>
                  <a:pt x="3295650" y="9906"/>
                </a:lnTo>
                <a:lnTo>
                  <a:pt x="32956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48455" y="2268474"/>
            <a:ext cx="3276600" cy="952500"/>
          </a:xfrm>
          <a:custGeom>
            <a:avLst/>
            <a:gdLst/>
            <a:ahLst/>
            <a:cxnLst/>
            <a:rect l="l" t="t" r="r" b="b"/>
            <a:pathLst>
              <a:path w="3276600" h="952500">
                <a:moveTo>
                  <a:pt x="0" y="0"/>
                </a:moveTo>
                <a:lnTo>
                  <a:pt x="0" y="952499"/>
                </a:lnTo>
                <a:lnTo>
                  <a:pt x="3276600" y="952499"/>
                </a:lnTo>
                <a:lnTo>
                  <a:pt x="327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8550" y="2258567"/>
            <a:ext cx="3295650" cy="971550"/>
          </a:xfrm>
          <a:custGeom>
            <a:avLst/>
            <a:gdLst/>
            <a:ahLst/>
            <a:cxnLst/>
            <a:rect l="l" t="t" r="r" b="b"/>
            <a:pathLst>
              <a:path w="3295650" h="971550">
                <a:moveTo>
                  <a:pt x="0" y="971550"/>
                </a:moveTo>
                <a:lnTo>
                  <a:pt x="0" y="0"/>
                </a:lnTo>
                <a:lnTo>
                  <a:pt x="3295650" y="0"/>
                </a:lnTo>
                <a:lnTo>
                  <a:pt x="3295650" y="971550"/>
                </a:lnTo>
                <a:lnTo>
                  <a:pt x="0" y="971550"/>
                </a:lnTo>
                <a:close/>
              </a:path>
            </a:pathLst>
          </a:custGeom>
          <a:ln w="19050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576068"/>
            <a:ext cx="8519582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A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-300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Exampl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18" dirty="0">
                <a:latin typeface="Copperplate Gothic Bold"/>
                <a:cs typeface="Copperplate Gothic Bold"/>
              </a:rPr>
              <a:t> </a:t>
            </a:r>
            <a:r>
              <a:rPr sz="3350" spc="0" dirty="0">
                <a:latin typeface="Copperplate Gothic Bold"/>
                <a:cs typeface="Copperplate Gothic Bold"/>
              </a:rPr>
              <a:t>–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000" y="1063726"/>
            <a:ext cx="4112743" cy="4546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Movin</a:t>
            </a:r>
            <a:r>
              <a:rPr sz="3350" spc="0" dirty="0">
                <a:latin typeface="Copperplate Gothic Bold"/>
                <a:cs typeface="Copperplate Gothic Bold"/>
              </a:rPr>
              <a:t>g</a:t>
            </a:r>
            <a:r>
              <a:rPr sz="3350" spc="3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Average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2843" y="1063727"/>
            <a:ext cx="1509218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Filter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02" y="1756681"/>
            <a:ext cx="7486812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 M – point moving average s</a:t>
            </a:r>
            <a:r>
              <a:rPr sz="2400" spc="-1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stem (filter) is defined 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5228" y="2348618"/>
            <a:ext cx="498601" cy="43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u="sng" spc="19" dirty="0">
                <a:latin typeface="Times New Roman"/>
                <a:cs typeface="Times New Roman"/>
              </a:rPr>
              <a:t> </a:t>
            </a:r>
            <a:r>
              <a:rPr sz="3200" u="sng" spc="0" dirty="0">
                <a:latin typeface="Times New Roman"/>
                <a:cs typeface="Times New Roman"/>
              </a:rPr>
              <a:t>1</a:t>
            </a:r>
            <a:r>
              <a:rPr sz="3200" u="sng" spc="25" dirty="0"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2874" y="2518931"/>
            <a:ext cx="1043115" cy="43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64" dirty="0">
                <a:latin typeface="Times New Roman"/>
                <a:cs typeface="Times New Roman"/>
              </a:rPr>
              <a:t>y</a:t>
            </a:r>
            <a:r>
              <a:rPr sz="3200" spc="84" dirty="0">
                <a:latin typeface="Times New Roman"/>
                <a:cs typeface="Times New Roman"/>
              </a:rPr>
              <a:t>[</a:t>
            </a:r>
            <a:r>
              <a:rPr sz="3200" i="1" spc="50" dirty="0">
                <a:latin typeface="Times New Roman"/>
                <a:cs typeface="Times New Roman"/>
              </a:rPr>
              <a:t>n</a:t>
            </a:r>
            <a:r>
              <a:rPr sz="3200" spc="0" dirty="0">
                <a:latin typeface="Times New Roman"/>
                <a:cs typeface="Times New Roman"/>
              </a:rPr>
              <a:t>]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Cambria"/>
                <a:cs typeface="Cambria"/>
              </a:rPr>
              <a:t>=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0164" y="2518931"/>
            <a:ext cx="896811" cy="438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114" dirty="0">
                <a:latin typeface="Times New Roman"/>
                <a:cs typeface="Times New Roman"/>
              </a:rPr>
              <a:t>x</a:t>
            </a:r>
            <a:r>
              <a:rPr sz="3200" spc="84" dirty="0">
                <a:latin typeface="Times New Roman"/>
                <a:cs typeface="Times New Roman"/>
              </a:rPr>
              <a:t>[</a:t>
            </a:r>
            <a:r>
              <a:rPr sz="3200" i="1" spc="0" dirty="0">
                <a:latin typeface="Times New Roman"/>
                <a:cs typeface="Times New Roman"/>
              </a:rPr>
              <a:t>n</a:t>
            </a:r>
            <a:r>
              <a:rPr sz="3200" i="1" spc="-23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Cambria"/>
                <a:cs typeface="Cambria"/>
              </a:rPr>
              <a:t>−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1074" y="2525401"/>
            <a:ext cx="437339" cy="43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-51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2062" y="2547866"/>
            <a:ext cx="375715" cy="43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0"/>
              </a:lnSpc>
              <a:spcBef>
                <a:spcPts val="170"/>
              </a:spcBef>
            </a:pPr>
            <a:r>
              <a:rPr sz="3200" spc="0" dirty="0">
                <a:latin typeface="Cambria"/>
                <a:cs typeface="Cambria"/>
              </a:rPr>
              <a:t>∑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2" y="3509281"/>
            <a:ext cx="4696527" cy="769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What would you use such a system</a:t>
            </a:r>
            <a:endParaRPr sz="2400">
              <a:latin typeface="Times New Roman"/>
              <a:cs typeface="Times New Roman"/>
            </a:endParaRPr>
          </a:p>
          <a:p>
            <a:pPr marL="12700" marR="45960">
              <a:lnSpc>
                <a:spcPct val="95825"/>
              </a:lnSpc>
              <a:spcBef>
                <a:spcPts val="56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this system stable?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028" y="3510887"/>
            <a:ext cx="5616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for?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8740" y="2258758"/>
            <a:ext cx="3295459" cy="971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6431" marR="1153110" algn="ctr">
              <a:lnSpc>
                <a:spcPct val="97696"/>
              </a:lnSpc>
              <a:spcBef>
                <a:spcPts val="250"/>
              </a:spcBef>
            </a:pPr>
            <a:r>
              <a:rPr sz="2000" i="1" spc="0" dirty="0">
                <a:latin typeface="Times New Roman"/>
                <a:cs typeface="Times New Roman"/>
              </a:rPr>
              <a:t>M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spc="-129" dirty="0">
                <a:latin typeface="Cambria"/>
                <a:cs typeface="Cambria"/>
              </a:rPr>
              <a:t>−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083492" marR="1196737" algn="ctr">
              <a:lnSpc>
                <a:spcPts val="4085"/>
              </a:lnSpc>
              <a:spcBef>
                <a:spcPts val="1170"/>
              </a:spcBef>
            </a:pPr>
            <a:r>
              <a:rPr sz="4800" i="1" spc="0" baseline="4529" dirty="0">
                <a:latin typeface="Times New Roman"/>
                <a:cs typeface="Times New Roman"/>
              </a:rPr>
              <a:t>M</a:t>
            </a:r>
            <a:r>
              <a:rPr sz="4800" i="1" spc="495" baseline="4529" dirty="0">
                <a:latin typeface="Times New Roman"/>
                <a:cs typeface="Times New Roman"/>
              </a:rPr>
              <a:t> </a:t>
            </a:r>
            <a:r>
              <a:rPr sz="3000" i="1" spc="0" baseline="-13044" dirty="0">
                <a:latin typeface="Times New Roman"/>
                <a:cs typeface="Times New Roman"/>
              </a:rPr>
              <a:t>k</a:t>
            </a:r>
            <a:r>
              <a:rPr sz="3000" i="1" spc="-264" baseline="-13044" dirty="0">
                <a:latin typeface="Times New Roman"/>
                <a:cs typeface="Times New Roman"/>
              </a:rPr>
              <a:t> </a:t>
            </a:r>
            <a:r>
              <a:rPr sz="3000" spc="59" baseline="-12794" dirty="0">
                <a:latin typeface="Cambria"/>
                <a:cs typeface="Cambria"/>
              </a:rPr>
              <a:t>=</a:t>
            </a:r>
            <a:r>
              <a:rPr sz="3000" spc="0" baseline="-13044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57928" y="2548636"/>
            <a:ext cx="1043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065517" y="2548636"/>
            <a:ext cx="10465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3152" y="386715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0"/>
                </a:moveTo>
                <a:lnTo>
                  <a:pt x="0" y="685800"/>
                </a:lnTo>
                <a:lnTo>
                  <a:pt x="1524000" y="685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3152" y="386715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0"/>
                </a:moveTo>
                <a:lnTo>
                  <a:pt x="0" y="685800"/>
                </a:lnTo>
                <a:lnTo>
                  <a:pt x="1524000" y="685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7352" y="4171950"/>
            <a:ext cx="685799" cy="76200"/>
          </a:xfrm>
          <a:custGeom>
            <a:avLst/>
            <a:gdLst/>
            <a:ahLst/>
            <a:cxnLst/>
            <a:rect l="l" t="t" r="r" b="b"/>
            <a:pathLst>
              <a:path w="685799" h="76200">
                <a:moveTo>
                  <a:pt x="0" y="32003"/>
                </a:moveTo>
                <a:lnTo>
                  <a:pt x="0" y="44196"/>
                </a:lnTo>
                <a:lnTo>
                  <a:pt x="621791" y="44196"/>
                </a:lnTo>
                <a:lnTo>
                  <a:pt x="609599" y="76200"/>
                </a:lnTo>
                <a:lnTo>
                  <a:pt x="685799" y="38100"/>
                </a:lnTo>
                <a:lnTo>
                  <a:pt x="621791" y="32003"/>
                </a:lnTo>
                <a:lnTo>
                  <a:pt x="0" y="32003"/>
                </a:lnTo>
                <a:close/>
              </a:path>
              <a:path w="685799" h="76200">
                <a:moveTo>
                  <a:pt x="621791" y="32003"/>
                </a:moveTo>
                <a:lnTo>
                  <a:pt x="685799" y="38100"/>
                </a:lnTo>
                <a:lnTo>
                  <a:pt x="609599" y="0"/>
                </a:lnTo>
                <a:lnTo>
                  <a:pt x="609600" y="32003"/>
                </a:lnTo>
                <a:lnTo>
                  <a:pt x="621791" y="32003"/>
                </a:lnTo>
                <a:close/>
              </a:path>
              <a:path w="685799" h="76200">
                <a:moveTo>
                  <a:pt x="609599" y="76200"/>
                </a:moveTo>
                <a:lnTo>
                  <a:pt x="621791" y="44196"/>
                </a:lnTo>
                <a:lnTo>
                  <a:pt x="609600" y="44196"/>
                </a:lnTo>
                <a:lnTo>
                  <a:pt x="60959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7152" y="4171949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32003"/>
                </a:moveTo>
                <a:lnTo>
                  <a:pt x="0" y="44196"/>
                </a:lnTo>
                <a:lnTo>
                  <a:pt x="621791" y="44196"/>
                </a:lnTo>
                <a:lnTo>
                  <a:pt x="609600" y="76200"/>
                </a:lnTo>
                <a:lnTo>
                  <a:pt x="685800" y="38100"/>
                </a:lnTo>
                <a:lnTo>
                  <a:pt x="621791" y="32003"/>
                </a:lnTo>
                <a:lnTo>
                  <a:pt x="0" y="32003"/>
                </a:lnTo>
                <a:close/>
              </a:path>
              <a:path w="685800" h="76200">
                <a:moveTo>
                  <a:pt x="621791" y="32003"/>
                </a:moveTo>
                <a:lnTo>
                  <a:pt x="685800" y="38100"/>
                </a:lnTo>
                <a:lnTo>
                  <a:pt x="609600" y="0"/>
                </a:lnTo>
                <a:lnTo>
                  <a:pt x="609600" y="32003"/>
                </a:lnTo>
                <a:lnTo>
                  <a:pt x="621791" y="32003"/>
                </a:lnTo>
                <a:close/>
              </a:path>
              <a:path w="685800" h="76200">
                <a:moveTo>
                  <a:pt x="609600" y="76200"/>
                </a:moveTo>
                <a:lnTo>
                  <a:pt x="621791" y="44196"/>
                </a:lnTo>
                <a:lnTo>
                  <a:pt x="609600" y="44196"/>
                </a:lnTo>
                <a:lnTo>
                  <a:pt x="6096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201" y="685801"/>
            <a:ext cx="9137734" cy="615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Discrete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Convolution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2" y="1756681"/>
            <a:ext cx="8816943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operation by far the most commonly used by DSP professionals,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602" y="2123285"/>
            <a:ext cx="4632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and most commonly misused, abused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7469" y="2123285"/>
            <a:ext cx="20680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and confused by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0383" y="2123285"/>
            <a:ext cx="11461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students.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02" y="2997979"/>
            <a:ext cx="4340134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At the heart of any DSP system: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466" y="4050383"/>
            <a:ext cx="2550588" cy="2769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9287" marR="41317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967485">
              <a:lnSpc>
                <a:spcPct val="95825"/>
              </a:lnSpc>
              <a:spcBef>
                <a:spcPts val="1212"/>
              </a:spcBef>
            </a:pPr>
            <a:r>
              <a:rPr sz="2000" spc="0" dirty="0">
                <a:solidFill>
                  <a:srgbClr val="323399"/>
                </a:solidFill>
                <a:latin typeface="Times New Roman"/>
                <a:cs typeface="Times New Roman"/>
              </a:rPr>
              <a:t>Input</a:t>
            </a:r>
            <a:r>
              <a:rPr sz="2000" spc="-42" dirty="0">
                <a:solidFill>
                  <a:srgbClr val="323399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399"/>
                </a:solid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  <a:p>
            <a:pPr marL="12700" marR="41317">
              <a:lnSpc>
                <a:spcPct val="97696"/>
              </a:lnSpc>
              <a:spcBef>
                <a:spcPts val="761"/>
              </a:spcBef>
            </a:pPr>
            <a:r>
              <a:rPr sz="1850" i="1" spc="-44" dirty="0">
                <a:latin typeface="Times New Roman"/>
                <a:cs typeface="Times New Roman"/>
              </a:rPr>
              <a:t>y</a:t>
            </a:r>
            <a:r>
              <a:rPr sz="1850" spc="50" dirty="0">
                <a:latin typeface="Times New Roman"/>
                <a:cs typeface="Times New Roman"/>
              </a:rPr>
              <a:t>[</a:t>
            </a:r>
            <a:r>
              <a:rPr sz="1850" i="1" spc="29" dirty="0">
                <a:latin typeface="Times New Roman"/>
                <a:cs typeface="Times New Roman"/>
              </a:rPr>
              <a:t>n</a:t>
            </a:r>
            <a:r>
              <a:rPr sz="1850" spc="0" dirty="0">
                <a:latin typeface="Times New Roman"/>
                <a:cs typeface="Times New Roman"/>
              </a:rPr>
              <a:t>]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=</a:t>
            </a:r>
            <a:r>
              <a:rPr sz="1850" spc="150" dirty="0">
                <a:latin typeface="Cambria"/>
                <a:cs typeface="Cambria"/>
              </a:rPr>
              <a:t> </a:t>
            </a:r>
            <a:r>
              <a:rPr sz="1850" i="1" spc="-75" dirty="0">
                <a:latin typeface="Times New Roman"/>
                <a:cs typeface="Times New Roman"/>
              </a:rPr>
              <a:t>x</a:t>
            </a:r>
            <a:r>
              <a:rPr sz="1850" spc="50" dirty="0">
                <a:latin typeface="Times New Roman"/>
                <a:cs typeface="Times New Roman"/>
              </a:rPr>
              <a:t>[</a:t>
            </a:r>
            <a:r>
              <a:rPr sz="1850" i="1" spc="29" dirty="0">
                <a:latin typeface="Times New Roman"/>
                <a:cs typeface="Times New Roman"/>
              </a:rPr>
              <a:t>n</a:t>
            </a:r>
            <a:r>
              <a:rPr sz="1850" spc="0" dirty="0">
                <a:latin typeface="Times New Roman"/>
                <a:cs typeface="Times New Roman"/>
              </a:rPr>
              <a:t>]</a:t>
            </a:r>
            <a:r>
              <a:rPr sz="1850" spc="-309" dirty="0">
                <a:latin typeface="Times New Roman"/>
                <a:cs typeface="Times New Roman"/>
              </a:rPr>
              <a:t> </a:t>
            </a:r>
            <a:r>
              <a:rPr sz="1850" spc="0" dirty="0">
                <a:latin typeface="Cambria"/>
                <a:cs typeface="Cambria"/>
              </a:rPr>
              <a:t>∗</a:t>
            </a:r>
            <a:r>
              <a:rPr sz="1850" spc="-129" dirty="0">
                <a:latin typeface="Cambria"/>
                <a:cs typeface="Cambria"/>
              </a:rPr>
              <a:t> </a:t>
            </a:r>
            <a:r>
              <a:rPr sz="1850" i="1" spc="-85" dirty="0">
                <a:latin typeface="Times New Roman"/>
                <a:cs typeface="Times New Roman"/>
              </a:rPr>
              <a:t>h</a:t>
            </a:r>
            <a:r>
              <a:rPr sz="1850" spc="50" dirty="0">
                <a:latin typeface="Times New Roman"/>
                <a:cs typeface="Times New Roman"/>
              </a:rPr>
              <a:t>[</a:t>
            </a:r>
            <a:r>
              <a:rPr sz="1850" i="1" spc="25" dirty="0">
                <a:latin typeface="Times New Roman"/>
                <a:cs typeface="Times New Roman"/>
              </a:rPr>
              <a:t>n</a:t>
            </a:r>
            <a:r>
              <a:rPr sz="1850" spc="0" dirty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  <a:p>
            <a:pPr marL="791180" marR="1570192" algn="ctr">
              <a:lnSpc>
                <a:spcPts val="1664"/>
              </a:lnSpc>
              <a:spcBef>
                <a:spcPts val="766"/>
              </a:spcBef>
            </a:pPr>
            <a:r>
              <a:rPr sz="2250" spc="0" baseline="-3791" dirty="0">
                <a:latin typeface="Cambria"/>
                <a:cs typeface="Cambria"/>
              </a:rPr>
              <a:t>∞</a:t>
            </a:r>
            <a:endParaRPr sz="1500">
              <a:latin typeface="Cambria"/>
              <a:cs typeface="Cambria"/>
            </a:endParaRPr>
          </a:p>
          <a:p>
            <a:pPr marL="447793" marR="41317">
              <a:lnSpc>
                <a:spcPts val="2590"/>
              </a:lnSpc>
              <a:spcBef>
                <a:spcPts val="46"/>
              </a:spcBef>
            </a:pPr>
            <a:r>
              <a:rPr sz="2775" spc="0" baseline="12295" dirty="0">
                <a:latin typeface="Cambria"/>
                <a:cs typeface="Cambria"/>
              </a:rPr>
              <a:t>=  </a:t>
            </a:r>
            <a:r>
              <a:rPr sz="2775" spc="287" baseline="12295" dirty="0">
                <a:latin typeface="Cambria"/>
                <a:cs typeface="Cambria"/>
              </a:rPr>
              <a:t> </a:t>
            </a:r>
            <a:r>
              <a:rPr sz="2600" spc="0" dirty="0">
                <a:latin typeface="Cambria"/>
                <a:cs typeface="Cambria"/>
              </a:rPr>
              <a:t>∑</a:t>
            </a:r>
            <a:r>
              <a:rPr sz="2600" spc="-201" dirty="0">
                <a:latin typeface="Cambria"/>
                <a:cs typeface="Cambria"/>
              </a:rPr>
              <a:t> </a:t>
            </a:r>
            <a:r>
              <a:rPr sz="2775" i="1" spc="-75" baseline="12535" dirty="0">
                <a:latin typeface="Times New Roman"/>
                <a:cs typeface="Times New Roman"/>
              </a:rPr>
              <a:t>x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309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⋅</a:t>
            </a:r>
            <a:r>
              <a:rPr sz="2775" spc="-115" baseline="12295" dirty="0">
                <a:latin typeface="Cambria"/>
                <a:cs typeface="Cambria"/>
              </a:rPr>
              <a:t> </a:t>
            </a:r>
            <a:r>
              <a:rPr sz="2775" i="1" spc="-89" baseline="12535" dirty="0">
                <a:latin typeface="Times New Roman"/>
                <a:cs typeface="Times New Roman"/>
              </a:rPr>
              <a:t>h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0" baseline="12535" dirty="0">
                <a:latin typeface="Times New Roman"/>
                <a:cs typeface="Times New Roman"/>
              </a:rPr>
              <a:t>n</a:t>
            </a:r>
            <a:r>
              <a:rPr sz="2775" i="1" spc="-105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−</a:t>
            </a:r>
            <a:r>
              <a:rPr sz="2775" spc="-75" baseline="12295" dirty="0">
                <a:latin typeface="Cambria"/>
                <a:cs typeface="Cambria"/>
              </a:rPr>
              <a:t> 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  <a:p>
            <a:pPr marL="611120" marR="1387335" algn="ctr">
              <a:lnSpc>
                <a:spcPts val="1540"/>
              </a:lnSpc>
            </a:pPr>
            <a:r>
              <a:rPr sz="2250" i="1" spc="64" baseline="1932" dirty="0">
                <a:latin typeface="Times New Roman"/>
                <a:cs typeface="Times New Roman"/>
              </a:rPr>
              <a:t>m</a:t>
            </a:r>
            <a:r>
              <a:rPr sz="2250" spc="69" baseline="1895" dirty="0">
                <a:latin typeface="Cambria"/>
                <a:cs typeface="Cambria"/>
              </a:rPr>
              <a:t>=</a:t>
            </a:r>
            <a:r>
              <a:rPr sz="2250" spc="0" baseline="1895" dirty="0">
                <a:latin typeface="Cambria"/>
                <a:cs typeface="Cambria"/>
              </a:rPr>
              <a:t>−∞</a:t>
            </a:r>
            <a:endParaRPr sz="1500">
              <a:latin typeface="Cambria"/>
              <a:cs typeface="Cambria"/>
            </a:endParaRPr>
          </a:p>
          <a:p>
            <a:pPr marL="791180" marR="1570192" algn="ctr">
              <a:lnSpc>
                <a:spcPts val="1664"/>
              </a:lnSpc>
              <a:spcBef>
                <a:spcPts val="351"/>
              </a:spcBef>
            </a:pPr>
            <a:r>
              <a:rPr sz="2250" spc="0" baseline="-3791" dirty="0">
                <a:latin typeface="Cambria"/>
                <a:cs typeface="Cambria"/>
              </a:rPr>
              <a:t>∞</a:t>
            </a:r>
            <a:endParaRPr sz="1500">
              <a:latin typeface="Cambria"/>
              <a:cs typeface="Cambria"/>
            </a:endParaRPr>
          </a:p>
          <a:p>
            <a:pPr marL="447793" marR="41317">
              <a:lnSpc>
                <a:spcPts val="2590"/>
              </a:lnSpc>
              <a:spcBef>
                <a:spcPts val="46"/>
              </a:spcBef>
            </a:pPr>
            <a:r>
              <a:rPr sz="2775" spc="0" baseline="12295" dirty="0">
                <a:latin typeface="Cambria"/>
                <a:cs typeface="Cambria"/>
              </a:rPr>
              <a:t>=  </a:t>
            </a:r>
            <a:r>
              <a:rPr sz="2775" spc="287" baseline="12295" dirty="0">
                <a:latin typeface="Cambria"/>
                <a:cs typeface="Cambria"/>
              </a:rPr>
              <a:t> </a:t>
            </a:r>
            <a:r>
              <a:rPr sz="2600" spc="0" dirty="0">
                <a:latin typeface="Cambria"/>
                <a:cs typeface="Cambria"/>
              </a:rPr>
              <a:t>∑</a:t>
            </a:r>
            <a:r>
              <a:rPr sz="2600" spc="-309" dirty="0">
                <a:latin typeface="Cambria"/>
                <a:cs typeface="Cambria"/>
              </a:rPr>
              <a:t> </a:t>
            </a:r>
            <a:r>
              <a:rPr sz="2775" i="1" spc="-89" baseline="12535" dirty="0">
                <a:latin typeface="Times New Roman"/>
                <a:cs typeface="Times New Roman"/>
              </a:rPr>
              <a:t>h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309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⋅</a:t>
            </a:r>
            <a:r>
              <a:rPr sz="2775" spc="-132" baseline="12295" dirty="0">
                <a:latin typeface="Cambria"/>
                <a:cs typeface="Cambria"/>
              </a:rPr>
              <a:t> </a:t>
            </a:r>
            <a:r>
              <a:rPr sz="2775" i="1" spc="-69" baseline="12535" dirty="0">
                <a:latin typeface="Times New Roman"/>
                <a:cs typeface="Times New Roman"/>
              </a:rPr>
              <a:t>x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0" baseline="12535" dirty="0">
                <a:latin typeface="Times New Roman"/>
                <a:cs typeface="Times New Roman"/>
              </a:rPr>
              <a:t>n</a:t>
            </a:r>
            <a:r>
              <a:rPr sz="2775" i="1" spc="-106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−</a:t>
            </a:r>
            <a:r>
              <a:rPr sz="2775" spc="-75" baseline="12295" dirty="0">
                <a:latin typeface="Cambria"/>
                <a:cs typeface="Cambria"/>
              </a:rPr>
              <a:t> 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  <a:p>
            <a:pPr marL="611120" marR="1387335" algn="ctr">
              <a:lnSpc>
                <a:spcPts val="1540"/>
              </a:lnSpc>
            </a:pPr>
            <a:r>
              <a:rPr sz="2250" i="1" spc="64" baseline="1932" dirty="0">
                <a:latin typeface="Times New Roman"/>
                <a:cs typeface="Times New Roman"/>
              </a:rPr>
              <a:t>m</a:t>
            </a:r>
            <a:r>
              <a:rPr sz="2250" spc="69" baseline="1895" dirty="0">
                <a:latin typeface="Cambria"/>
                <a:cs typeface="Cambria"/>
              </a:rPr>
              <a:t>=</a:t>
            </a:r>
            <a:r>
              <a:rPr sz="2250" spc="0" baseline="1895" dirty="0">
                <a:latin typeface="Cambria"/>
                <a:cs typeface="Cambria"/>
              </a:rPr>
              <a:t>−∞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459" y="4050383"/>
            <a:ext cx="1761060" cy="778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894" marR="38061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009999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9999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98"/>
              </a:spcBef>
            </a:pPr>
            <a:r>
              <a:rPr sz="2000" spc="0" dirty="0">
                <a:solidFill>
                  <a:srgbClr val="323399"/>
                </a:solidFill>
                <a:latin typeface="Times New Roman"/>
                <a:cs typeface="Times New Roman"/>
              </a:rPr>
              <a:t>Output</a:t>
            </a:r>
            <a:r>
              <a:rPr sz="2000" spc="-65" dirty="0">
                <a:solidFill>
                  <a:srgbClr val="323399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399"/>
                </a:solidFill>
                <a:latin typeface="Times New Roman"/>
                <a:cs typeface="Times New Roman"/>
              </a:rPr>
              <a:t>sequence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874" y="5596310"/>
            <a:ext cx="30060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h[n]: Impulse response of 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9507" y="5596310"/>
            <a:ext cx="78352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3152" y="3867150"/>
            <a:ext cx="1540972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5911">
              <a:lnSpc>
                <a:spcPct val="95825"/>
              </a:lnSpc>
              <a:spcBef>
                <a:spcPts val="334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Discrete-time</a:t>
            </a:r>
            <a:endParaRPr sz="2000">
              <a:latin typeface="Times New Roman"/>
              <a:cs typeface="Times New Roman"/>
            </a:endParaRPr>
          </a:p>
          <a:p>
            <a:pPr marL="147069" marR="16972">
              <a:lnSpc>
                <a:spcPct val="95825"/>
              </a:lnSpc>
              <a:spcBef>
                <a:spcPts val="100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System,</a:t>
            </a:r>
            <a:r>
              <a:rPr sz="2000" spc="-63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h[n]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6619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98492" y="5371338"/>
            <a:ext cx="386334" cy="533400"/>
          </a:xfrm>
          <a:custGeom>
            <a:avLst/>
            <a:gdLst/>
            <a:ahLst/>
            <a:cxnLst/>
            <a:rect l="l" t="t" r="r" b="b"/>
            <a:pathLst>
              <a:path w="386334" h="533400">
                <a:moveTo>
                  <a:pt x="386334" y="259079"/>
                </a:moveTo>
                <a:lnTo>
                  <a:pt x="0" y="0"/>
                </a:lnTo>
                <a:lnTo>
                  <a:pt x="10668" y="533400"/>
                </a:lnTo>
                <a:lnTo>
                  <a:pt x="386334" y="259079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98492" y="5371338"/>
            <a:ext cx="386334" cy="533400"/>
          </a:xfrm>
          <a:custGeom>
            <a:avLst/>
            <a:gdLst/>
            <a:ahLst/>
            <a:cxnLst/>
            <a:rect l="l" t="t" r="r" b="b"/>
            <a:pathLst>
              <a:path w="386334" h="533400">
                <a:moveTo>
                  <a:pt x="386334" y="259079"/>
                </a:moveTo>
                <a:lnTo>
                  <a:pt x="0" y="0"/>
                </a:lnTo>
                <a:lnTo>
                  <a:pt x="10668" y="533400"/>
                </a:lnTo>
                <a:lnTo>
                  <a:pt x="386334" y="25907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3379" y="560832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32003"/>
                </a:moveTo>
                <a:lnTo>
                  <a:pt x="0" y="44957"/>
                </a:lnTo>
                <a:lnTo>
                  <a:pt x="469391" y="44957"/>
                </a:lnTo>
                <a:lnTo>
                  <a:pt x="457200" y="76200"/>
                </a:lnTo>
                <a:lnTo>
                  <a:pt x="533400" y="38100"/>
                </a:lnTo>
                <a:lnTo>
                  <a:pt x="469391" y="32003"/>
                </a:lnTo>
                <a:lnTo>
                  <a:pt x="0" y="32003"/>
                </a:lnTo>
                <a:close/>
              </a:path>
              <a:path w="533400" h="76200">
                <a:moveTo>
                  <a:pt x="469391" y="32003"/>
                </a:moveTo>
                <a:lnTo>
                  <a:pt x="533400" y="38100"/>
                </a:lnTo>
                <a:lnTo>
                  <a:pt x="457200" y="0"/>
                </a:lnTo>
                <a:lnTo>
                  <a:pt x="457199" y="32003"/>
                </a:lnTo>
                <a:lnTo>
                  <a:pt x="469391" y="32003"/>
                </a:lnTo>
                <a:close/>
              </a:path>
              <a:path w="533400" h="76200">
                <a:moveTo>
                  <a:pt x="457200" y="76200"/>
                </a:moveTo>
                <a:lnTo>
                  <a:pt x="469391" y="44957"/>
                </a:lnTo>
                <a:lnTo>
                  <a:pt x="457199" y="44957"/>
                </a:lnTo>
                <a:lnTo>
                  <a:pt x="457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84826" y="5596128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31242"/>
                </a:moveTo>
                <a:lnTo>
                  <a:pt x="0" y="44196"/>
                </a:lnTo>
                <a:lnTo>
                  <a:pt x="470153" y="44196"/>
                </a:lnTo>
                <a:lnTo>
                  <a:pt x="457200" y="76200"/>
                </a:lnTo>
                <a:lnTo>
                  <a:pt x="533400" y="38100"/>
                </a:lnTo>
                <a:lnTo>
                  <a:pt x="470153" y="31242"/>
                </a:lnTo>
                <a:lnTo>
                  <a:pt x="0" y="31242"/>
                </a:lnTo>
                <a:close/>
              </a:path>
              <a:path w="533400" h="76200">
                <a:moveTo>
                  <a:pt x="470153" y="31242"/>
                </a:moveTo>
                <a:lnTo>
                  <a:pt x="533400" y="38100"/>
                </a:lnTo>
                <a:lnTo>
                  <a:pt x="457200" y="0"/>
                </a:lnTo>
                <a:lnTo>
                  <a:pt x="457199" y="31241"/>
                </a:lnTo>
                <a:lnTo>
                  <a:pt x="470153" y="31242"/>
                </a:lnTo>
                <a:close/>
              </a:path>
              <a:path w="533400" h="76200">
                <a:moveTo>
                  <a:pt x="457200" y="76200"/>
                </a:moveTo>
                <a:lnTo>
                  <a:pt x="470153" y="44196"/>
                </a:lnTo>
                <a:lnTo>
                  <a:pt x="457200" y="44196"/>
                </a:lnTo>
                <a:lnTo>
                  <a:pt x="457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85004" y="30556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632" y="703"/>
                </a:lnTo>
                <a:lnTo>
                  <a:pt x="123277" y="2770"/>
                </a:lnTo>
                <a:lnTo>
                  <a:pt x="109397" y="6134"/>
                </a:lnTo>
                <a:lnTo>
                  <a:pt x="96054" y="10731"/>
                </a:lnTo>
                <a:lnTo>
                  <a:pt x="83310" y="16495"/>
                </a:lnTo>
                <a:lnTo>
                  <a:pt x="71230" y="23360"/>
                </a:lnTo>
                <a:lnTo>
                  <a:pt x="59874" y="31261"/>
                </a:lnTo>
                <a:lnTo>
                  <a:pt x="49307" y="40132"/>
                </a:lnTo>
                <a:lnTo>
                  <a:pt x="39590" y="49908"/>
                </a:lnTo>
                <a:lnTo>
                  <a:pt x="30787" y="60523"/>
                </a:lnTo>
                <a:lnTo>
                  <a:pt x="22959" y="71913"/>
                </a:lnTo>
                <a:lnTo>
                  <a:pt x="16170" y="84011"/>
                </a:lnTo>
                <a:lnTo>
                  <a:pt x="10483" y="96752"/>
                </a:lnTo>
                <a:lnTo>
                  <a:pt x="5959" y="110070"/>
                </a:lnTo>
                <a:lnTo>
                  <a:pt x="2663" y="123901"/>
                </a:lnTo>
                <a:lnTo>
                  <a:pt x="655" y="138178"/>
                </a:lnTo>
                <a:lnTo>
                  <a:pt x="0" y="152400"/>
                </a:lnTo>
                <a:lnTo>
                  <a:pt x="695" y="167167"/>
                </a:lnTo>
                <a:lnTo>
                  <a:pt x="2742" y="181522"/>
                </a:lnTo>
                <a:lnTo>
                  <a:pt x="6075" y="195402"/>
                </a:lnTo>
                <a:lnTo>
                  <a:pt x="10634" y="208745"/>
                </a:lnTo>
                <a:lnTo>
                  <a:pt x="16355" y="221489"/>
                </a:lnTo>
                <a:lnTo>
                  <a:pt x="23175" y="233569"/>
                </a:lnTo>
                <a:lnTo>
                  <a:pt x="31032" y="244925"/>
                </a:lnTo>
                <a:lnTo>
                  <a:pt x="39863" y="255492"/>
                </a:lnTo>
                <a:lnTo>
                  <a:pt x="49606" y="265209"/>
                </a:lnTo>
                <a:lnTo>
                  <a:pt x="60197" y="274012"/>
                </a:lnTo>
                <a:lnTo>
                  <a:pt x="71575" y="281840"/>
                </a:lnTo>
                <a:lnTo>
                  <a:pt x="83676" y="288629"/>
                </a:lnTo>
                <a:lnTo>
                  <a:pt x="96438" y="294316"/>
                </a:lnTo>
                <a:lnTo>
                  <a:pt x="109798" y="298840"/>
                </a:lnTo>
                <a:lnTo>
                  <a:pt x="123693" y="302136"/>
                </a:lnTo>
                <a:lnTo>
                  <a:pt x="138062" y="304144"/>
                </a:lnTo>
                <a:lnTo>
                  <a:pt x="152400" y="304800"/>
                </a:lnTo>
                <a:lnTo>
                  <a:pt x="167047" y="304104"/>
                </a:lnTo>
                <a:lnTo>
                  <a:pt x="181312" y="302057"/>
                </a:lnTo>
                <a:lnTo>
                  <a:pt x="195128" y="298724"/>
                </a:lnTo>
                <a:lnTo>
                  <a:pt x="208431" y="294165"/>
                </a:lnTo>
                <a:lnTo>
                  <a:pt x="221154" y="288444"/>
                </a:lnTo>
                <a:lnTo>
                  <a:pt x="233232" y="281624"/>
                </a:lnTo>
                <a:lnTo>
                  <a:pt x="244599" y="273767"/>
                </a:lnTo>
                <a:lnTo>
                  <a:pt x="255191" y="264936"/>
                </a:lnTo>
                <a:lnTo>
                  <a:pt x="264942" y="255193"/>
                </a:lnTo>
                <a:lnTo>
                  <a:pt x="273785" y="244602"/>
                </a:lnTo>
                <a:lnTo>
                  <a:pt x="281657" y="233224"/>
                </a:lnTo>
                <a:lnTo>
                  <a:pt x="288490" y="221123"/>
                </a:lnTo>
                <a:lnTo>
                  <a:pt x="294220" y="208361"/>
                </a:lnTo>
                <a:lnTo>
                  <a:pt x="298782" y="195001"/>
                </a:lnTo>
                <a:lnTo>
                  <a:pt x="302109" y="181106"/>
                </a:lnTo>
                <a:lnTo>
                  <a:pt x="304137" y="166737"/>
                </a:lnTo>
                <a:lnTo>
                  <a:pt x="304800" y="152400"/>
                </a:lnTo>
                <a:lnTo>
                  <a:pt x="304096" y="137752"/>
                </a:lnTo>
                <a:lnTo>
                  <a:pt x="302029" y="123487"/>
                </a:lnTo>
                <a:lnTo>
                  <a:pt x="298665" y="109671"/>
                </a:lnTo>
                <a:lnTo>
                  <a:pt x="294068" y="96368"/>
                </a:lnTo>
                <a:lnTo>
                  <a:pt x="288304" y="83645"/>
                </a:lnTo>
                <a:lnTo>
                  <a:pt x="281439" y="71567"/>
                </a:lnTo>
                <a:lnTo>
                  <a:pt x="273538" y="60200"/>
                </a:lnTo>
                <a:lnTo>
                  <a:pt x="264667" y="49608"/>
                </a:lnTo>
                <a:lnTo>
                  <a:pt x="254891" y="39857"/>
                </a:lnTo>
                <a:lnTo>
                  <a:pt x="244276" y="31014"/>
                </a:lnTo>
                <a:lnTo>
                  <a:pt x="232886" y="23142"/>
                </a:lnTo>
                <a:lnTo>
                  <a:pt x="220788" y="16309"/>
                </a:lnTo>
                <a:lnTo>
                  <a:pt x="208047" y="10579"/>
                </a:lnTo>
                <a:lnTo>
                  <a:pt x="194729" y="6017"/>
                </a:lnTo>
                <a:lnTo>
                  <a:pt x="180898" y="2690"/>
                </a:lnTo>
                <a:lnTo>
                  <a:pt x="166621" y="662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85004" y="305561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37632" y="703"/>
                </a:lnTo>
                <a:lnTo>
                  <a:pt x="123277" y="2770"/>
                </a:lnTo>
                <a:lnTo>
                  <a:pt x="109397" y="6134"/>
                </a:lnTo>
                <a:lnTo>
                  <a:pt x="96054" y="10731"/>
                </a:lnTo>
                <a:lnTo>
                  <a:pt x="83310" y="16495"/>
                </a:lnTo>
                <a:lnTo>
                  <a:pt x="71230" y="23360"/>
                </a:lnTo>
                <a:lnTo>
                  <a:pt x="59874" y="31261"/>
                </a:lnTo>
                <a:lnTo>
                  <a:pt x="49307" y="40132"/>
                </a:lnTo>
                <a:lnTo>
                  <a:pt x="39590" y="49908"/>
                </a:lnTo>
                <a:lnTo>
                  <a:pt x="30787" y="60523"/>
                </a:lnTo>
                <a:lnTo>
                  <a:pt x="22959" y="71913"/>
                </a:lnTo>
                <a:lnTo>
                  <a:pt x="16170" y="84011"/>
                </a:lnTo>
                <a:lnTo>
                  <a:pt x="10483" y="96752"/>
                </a:lnTo>
                <a:lnTo>
                  <a:pt x="5959" y="110070"/>
                </a:lnTo>
                <a:lnTo>
                  <a:pt x="2663" y="123901"/>
                </a:lnTo>
                <a:lnTo>
                  <a:pt x="655" y="138178"/>
                </a:lnTo>
                <a:lnTo>
                  <a:pt x="0" y="152400"/>
                </a:lnTo>
                <a:lnTo>
                  <a:pt x="695" y="167167"/>
                </a:lnTo>
                <a:lnTo>
                  <a:pt x="2742" y="181522"/>
                </a:lnTo>
                <a:lnTo>
                  <a:pt x="6075" y="195402"/>
                </a:lnTo>
                <a:lnTo>
                  <a:pt x="10634" y="208745"/>
                </a:lnTo>
                <a:lnTo>
                  <a:pt x="16355" y="221489"/>
                </a:lnTo>
                <a:lnTo>
                  <a:pt x="23175" y="233569"/>
                </a:lnTo>
                <a:lnTo>
                  <a:pt x="31032" y="244925"/>
                </a:lnTo>
                <a:lnTo>
                  <a:pt x="39863" y="255492"/>
                </a:lnTo>
                <a:lnTo>
                  <a:pt x="49606" y="265209"/>
                </a:lnTo>
                <a:lnTo>
                  <a:pt x="60197" y="274012"/>
                </a:lnTo>
                <a:lnTo>
                  <a:pt x="71575" y="281840"/>
                </a:lnTo>
                <a:lnTo>
                  <a:pt x="83676" y="288629"/>
                </a:lnTo>
                <a:lnTo>
                  <a:pt x="96438" y="294316"/>
                </a:lnTo>
                <a:lnTo>
                  <a:pt x="109798" y="298840"/>
                </a:lnTo>
                <a:lnTo>
                  <a:pt x="123693" y="302136"/>
                </a:lnTo>
                <a:lnTo>
                  <a:pt x="138062" y="304144"/>
                </a:lnTo>
                <a:lnTo>
                  <a:pt x="152400" y="304800"/>
                </a:lnTo>
                <a:lnTo>
                  <a:pt x="167047" y="304104"/>
                </a:lnTo>
                <a:lnTo>
                  <a:pt x="181312" y="302057"/>
                </a:lnTo>
                <a:lnTo>
                  <a:pt x="195128" y="298724"/>
                </a:lnTo>
                <a:lnTo>
                  <a:pt x="208431" y="294165"/>
                </a:lnTo>
                <a:lnTo>
                  <a:pt x="221154" y="288444"/>
                </a:lnTo>
                <a:lnTo>
                  <a:pt x="233232" y="281624"/>
                </a:lnTo>
                <a:lnTo>
                  <a:pt x="244599" y="273767"/>
                </a:lnTo>
                <a:lnTo>
                  <a:pt x="255191" y="264936"/>
                </a:lnTo>
                <a:lnTo>
                  <a:pt x="264942" y="255193"/>
                </a:lnTo>
                <a:lnTo>
                  <a:pt x="273785" y="244602"/>
                </a:lnTo>
                <a:lnTo>
                  <a:pt x="281657" y="233224"/>
                </a:lnTo>
                <a:lnTo>
                  <a:pt x="288490" y="221123"/>
                </a:lnTo>
                <a:lnTo>
                  <a:pt x="294220" y="208361"/>
                </a:lnTo>
                <a:lnTo>
                  <a:pt x="298782" y="195001"/>
                </a:lnTo>
                <a:lnTo>
                  <a:pt x="302109" y="181106"/>
                </a:lnTo>
                <a:lnTo>
                  <a:pt x="304137" y="166737"/>
                </a:lnTo>
                <a:lnTo>
                  <a:pt x="304800" y="152400"/>
                </a:lnTo>
                <a:lnTo>
                  <a:pt x="304096" y="137752"/>
                </a:lnTo>
                <a:lnTo>
                  <a:pt x="302029" y="123487"/>
                </a:lnTo>
                <a:lnTo>
                  <a:pt x="298665" y="109671"/>
                </a:lnTo>
                <a:lnTo>
                  <a:pt x="294068" y="96368"/>
                </a:lnTo>
                <a:lnTo>
                  <a:pt x="288304" y="83645"/>
                </a:lnTo>
                <a:lnTo>
                  <a:pt x="281439" y="71567"/>
                </a:lnTo>
                <a:lnTo>
                  <a:pt x="273538" y="60200"/>
                </a:lnTo>
                <a:lnTo>
                  <a:pt x="264667" y="49608"/>
                </a:lnTo>
                <a:lnTo>
                  <a:pt x="254891" y="39857"/>
                </a:lnTo>
                <a:lnTo>
                  <a:pt x="244276" y="31014"/>
                </a:lnTo>
                <a:lnTo>
                  <a:pt x="232886" y="23142"/>
                </a:lnTo>
                <a:lnTo>
                  <a:pt x="220788" y="16309"/>
                </a:lnTo>
                <a:lnTo>
                  <a:pt x="208047" y="10579"/>
                </a:lnTo>
                <a:lnTo>
                  <a:pt x="194729" y="6017"/>
                </a:lnTo>
                <a:lnTo>
                  <a:pt x="180898" y="2690"/>
                </a:lnTo>
                <a:lnTo>
                  <a:pt x="166621" y="662"/>
                </a:lnTo>
                <a:lnTo>
                  <a:pt x="1524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39996" y="318287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2003"/>
                </a:moveTo>
                <a:lnTo>
                  <a:pt x="0" y="44195"/>
                </a:lnTo>
                <a:lnTo>
                  <a:pt x="393953" y="44195"/>
                </a:lnTo>
                <a:lnTo>
                  <a:pt x="381000" y="76200"/>
                </a:lnTo>
                <a:lnTo>
                  <a:pt x="457200" y="38099"/>
                </a:lnTo>
                <a:lnTo>
                  <a:pt x="393953" y="32003"/>
                </a:lnTo>
                <a:lnTo>
                  <a:pt x="0" y="32003"/>
                </a:lnTo>
                <a:close/>
              </a:path>
              <a:path w="457200" h="76200">
                <a:moveTo>
                  <a:pt x="393953" y="32003"/>
                </a:moveTo>
                <a:lnTo>
                  <a:pt x="457200" y="38099"/>
                </a:lnTo>
                <a:lnTo>
                  <a:pt x="381000" y="0"/>
                </a:lnTo>
                <a:lnTo>
                  <a:pt x="380999" y="32003"/>
                </a:lnTo>
                <a:lnTo>
                  <a:pt x="393953" y="32003"/>
                </a:lnTo>
                <a:close/>
              </a:path>
              <a:path w="457200" h="76200">
                <a:moveTo>
                  <a:pt x="381000" y="76200"/>
                </a:moveTo>
                <a:lnTo>
                  <a:pt x="393953" y="44195"/>
                </a:lnTo>
                <a:lnTo>
                  <a:pt x="380999" y="44195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1996" y="318287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2003"/>
                </a:moveTo>
                <a:lnTo>
                  <a:pt x="0" y="44195"/>
                </a:lnTo>
                <a:lnTo>
                  <a:pt x="393953" y="44195"/>
                </a:lnTo>
                <a:lnTo>
                  <a:pt x="381000" y="76200"/>
                </a:lnTo>
                <a:lnTo>
                  <a:pt x="457200" y="38099"/>
                </a:lnTo>
                <a:lnTo>
                  <a:pt x="393953" y="32003"/>
                </a:lnTo>
                <a:lnTo>
                  <a:pt x="0" y="32003"/>
                </a:lnTo>
                <a:close/>
              </a:path>
              <a:path w="457200" h="76200">
                <a:moveTo>
                  <a:pt x="393953" y="32003"/>
                </a:moveTo>
                <a:lnTo>
                  <a:pt x="457200" y="38099"/>
                </a:lnTo>
                <a:lnTo>
                  <a:pt x="381000" y="0"/>
                </a:lnTo>
                <a:lnTo>
                  <a:pt x="380999" y="32003"/>
                </a:lnTo>
                <a:lnTo>
                  <a:pt x="393953" y="32003"/>
                </a:lnTo>
                <a:close/>
              </a:path>
              <a:path w="457200" h="76200">
                <a:moveTo>
                  <a:pt x="381000" y="76200"/>
                </a:moveTo>
                <a:lnTo>
                  <a:pt x="393953" y="44195"/>
                </a:lnTo>
                <a:lnTo>
                  <a:pt x="380999" y="44195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9304" y="3360420"/>
            <a:ext cx="44196" cy="304800"/>
          </a:xfrm>
          <a:custGeom>
            <a:avLst/>
            <a:gdLst/>
            <a:ahLst/>
            <a:cxnLst/>
            <a:rect l="l" t="t" r="r" b="b"/>
            <a:pathLst>
              <a:path w="44196" h="304800">
                <a:moveTo>
                  <a:pt x="31241" y="76199"/>
                </a:moveTo>
                <a:lnTo>
                  <a:pt x="31242" y="304800"/>
                </a:lnTo>
                <a:lnTo>
                  <a:pt x="44196" y="304800"/>
                </a:lnTo>
                <a:lnTo>
                  <a:pt x="44196" y="64008"/>
                </a:lnTo>
                <a:lnTo>
                  <a:pt x="31242" y="64008"/>
                </a:lnTo>
                <a:lnTo>
                  <a:pt x="31241" y="76199"/>
                </a:lnTo>
                <a:close/>
              </a:path>
              <a:path w="44196" h="304800">
                <a:moveTo>
                  <a:pt x="44196" y="76200"/>
                </a:moveTo>
                <a:lnTo>
                  <a:pt x="76200" y="76200"/>
                </a:lnTo>
                <a:lnTo>
                  <a:pt x="38100" y="0"/>
                </a:lnTo>
                <a:lnTo>
                  <a:pt x="0" y="76200"/>
                </a:lnTo>
                <a:lnTo>
                  <a:pt x="31241" y="76199"/>
                </a:lnTo>
                <a:lnTo>
                  <a:pt x="31242" y="64008"/>
                </a:lnTo>
                <a:lnTo>
                  <a:pt x="44196" y="64008"/>
                </a:lnTo>
                <a:lnTo>
                  <a:pt x="4419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7145" y="568831"/>
            <a:ext cx="1267429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Some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4575" y="576707"/>
            <a:ext cx="7872488" cy="7222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2">
              <a:lnSpc>
                <a:spcPts val="3550"/>
              </a:lnSpc>
              <a:spcBef>
                <a:spcPts val="177"/>
              </a:spcBef>
            </a:pPr>
            <a:r>
              <a:rPr lang="en-US" sz="3350" spc="4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Basi</a:t>
            </a:r>
            <a:r>
              <a:rPr sz="3350" spc="0" dirty="0">
                <a:latin typeface="Copperplate Gothic Bold"/>
                <a:cs typeface="Copperplate Gothic Bold"/>
              </a:rPr>
              <a:t>c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Operations</a:t>
            </a:r>
            <a:r>
              <a:rPr lang="en-US" sz="3350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</a:t>
            </a:r>
            <a:r>
              <a:rPr sz="3350" spc="0" dirty="0">
                <a:latin typeface="Copperplate Gothic Bold"/>
                <a:cs typeface="Copperplate Gothic Bold"/>
              </a:rPr>
              <a:t>n</a:t>
            </a:r>
            <a:r>
              <a:rPr sz="3350" spc="-268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Sequences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0978" y="2517157"/>
            <a:ext cx="3140610" cy="899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Addition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operation:</a:t>
            </a:r>
            <a:endParaRPr sz="24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1581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9454" y="2977253"/>
            <a:ext cx="307445" cy="4294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9"/>
              </a:lnSpc>
              <a:spcBef>
                <a:spcPts val="169"/>
              </a:spcBef>
            </a:pPr>
            <a:r>
              <a:rPr sz="3150" spc="0" dirty="0">
                <a:latin typeface="Cambria"/>
                <a:cs typeface="Cambria"/>
              </a:rPr>
              <a:t>+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2706" y="3061307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8178" y="3361656"/>
            <a:ext cx="967540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Adder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1985" y="3413432"/>
            <a:ext cx="2885795" cy="4364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15"/>
              </a:lnSpc>
              <a:spcBef>
                <a:spcPts val="170"/>
              </a:spcBef>
            </a:pPr>
            <a:r>
              <a:rPr sz="3150" i="1" spc="-9" dirty="0">
                <a:solidFill>
                  <a:srgbClr val="006500"/>
                </a:solidFill>
                <a:latin typeface="Times New Roman"/>
                <a:cs typeface="Times New Roman"/>
              </a:rPr>
              <a:t>y</a:t>
            </a:r>
            <a:r>
              <a:rPr sz="3150" spc="44" dirty="0">
                <a:solidFill>
                  <a:srgbClr val="006500"/>
                </a:solidFill>
                <a:latin typeface="Times New Roman"/>
                <a:cs typeface="Times New Roman"/>
              </a:rPr>
              <a:t>[</a:t>
            </a:r>
            <a:r>
              <a:rPr sz="3150" i="1" spc="5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006500"/>
                </a:solidFill>
                <a:latin typeface="Times New Roman"/>
                <a:cs typeface="Times New Roman"/>
              </a:rPr>
              <a:t>]</a:t>
            </a:r>
            <a:r>
              <a:rPr sz="3150" spc="-22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3150" spc="0" dirty="0">
                <a:solidFill>
                  <a:srgbClr val="006500"/>
                </a:solidFill>
                <a:latin typeface="Cambria"/>
                <a:cs typeface="Cambria"/>
              </a:rPr>
              <a:t>=</a:t>
            </a:r>
            <a:r>
              <a:rPr sz="3150" spc="169" dirty="0">
                <a:solidFill>
                  <a:srgbClr val="006500"/>
                </a:solidFill>
                <a:latin typeface="Cambria"/>
                <a:cs typeface="Cambria"/>
              </a:rPr>
              <a:t> </a:t>
            </a:r>
            <a:r>
              <a:rPr sz="3150" i="1" spc="-64" dirty="0">
                <a:solidFill>
                  <a:srgbClr val="006500"/>
                </a:solidFill>
                <a:latin typeface="Times New Roman"/>
                <a:cs typeface="Times New Roman"/>
              </a:rPr>
              <a:t>x</a:t>
            </a:r>
            <a:r>
              <a:rPr sz="3150" spc="44" dirty="0">
                <a:solidFill>
                  <a:srgbClr val="006500"/>
                </a:solidFill>
                <a:latin typeface="Times New Roman"/>
                <a:cs typeface="Times New Roman"/>
              </a:rPr>
              <a:t>[</a:t>
            </a:r>
            <a:r>
              <a:rPr sz="3150" i="1" spc="6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006500"/>
                </a:solidFill>
                <a:latin typeface="Times New Roman"/>
                <a:cs typeface="Times New Roman"/>
              </a:rPr>
              <a:t>]</a:t>
            </a:r>
            <a:r>
              <a:rPr sz="3150" spc="-439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3150" spc="0" dirty="0">
                <a:solidFill>
                  <a:srgbClr val="006500"/>
                </a:solidFill>
                <a:latin typeface="Cambria"/>
                <a:cs typeface="Cambria"/>
              </a:rPr>
              <a:t>+</a:t>
            </a:r>
            <a:r>
              <a:rPr sz="3150" spc="-24" dirty="0">
                <a:solidFill>
                  <a:srgbClr val="006500"/>
                </a:solidFill>
                <a:latin typeface="Cambria"/>
                <a:cs typeface="Cambria"/>
              </a:rPr>
              <a:t> </a:t>
            </a:r>
            <a:r>
              <a:rPr sz="3150" i="1" spc="-169" dirty="0">
                <a:solidFill>
                  <a:srgbClr val="006500"/>
                </a:solidFill>
                <a:latin typeface="Times New Roman"/>
                <a:cs typeface="Times New Roman"/>
              </a:rPr>
              <a:t>w</a:t>
            </a:r>
            <a:r>
              <a:rPr sz="3150" spc="44" dirty="0">
                <a:solidFill>
                  <a:srgbClr val="006500"/>
                </a:solidFill>
                <a:latin typeface="Times New Roman"/>
                <a:cs typeface="Times New Roman"/>
              </a:rPr>
              <a:t>[</a:t>
            </a:r>
            <a:r>
              <a:rPr sz="3150" i="1" spc="5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006500"/>
                </a:solidFill>
                <a:latin typeface="Times New Roman"/>
                <a:cs typeface="Times New Roman"/>
              </a:rPr>
              <a:t>]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1052" y="3823307"/>
            <a:ext cx="62982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0" dirty="0">
                <a:latin typeface="Times New Roman"/>
                <a:cs typeface="Times New Roman"/>
              </a:rPr>
              <a:t>w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978" y="4196605"/>
            <a:ext cx="2274638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Multiplication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0120" y="4198211"/>
            <a:ext cx="121996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178" y="5041104"/>
            <a:ext cx="1316636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Multiplier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528" y="5143853"/>
            <a:ext cx="2573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9674" y="5373362"/>
            <a:ext cx="2276256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1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200" spc="3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32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3200" spc="-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sz="3200" spc="23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i="1" spc="-4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0000"/>
                </a:solidFill>
                <a:latin typeface="Cambria"/>
                <a:cs typeface="Cambria"/>
              </a:rPr>
              <a:t>⋅</a:t>
            </a:r>
            <a:r>
              <a:rPr sz="3200" spc="-24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i="1" spc="-69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200" spc="3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3200" i="1" spc="5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728" y="5448653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2228" y="5486753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70582" y="6217157"/>
            <a:ext cx="5647944" cy="9144"/>
          </a:xfrm>
          <a:custGeom>
            <a:avLst/>
            <a:gdLst/>
            <a:ahLst/>
            <a:cxnLst/>
            <a:rect l="l" t="t" r="r" b="b"/>
            <a:pathLst>
              <a:path w="5647944" h="9144">
                <a:moveTo>
                  <a:pt x="0" y="0"/>
                </a:moveTo>
                <a:lnTo>
                  <a:pt x="0" y="9144"/>
                </a:lnTo>
                <a:lnTo>
                  <a:pt x="5647944" y="9144"/>
                </a:lnTo>
                <a:lnTo>
                  <a:pt x="5647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0582" y="7010400"/>
            <a:ext cx="5647944" cy="9905"/>
          </a:xfrm>
          <a:custGeom>
            <a:avLst/>
            <a:gdLst/>
            <a:ahLst/>
            <a:cxnLst/>
            <a:rect l="l" t="t" r="r" b="b"/>
            <a:pathLst>
              <a:path w="5647944" h="9905">
                <a:moveTo>
                  <a:pt x="0" y="0"/>
                </a:moveTo>
                <a:lnTo>
                  <a:pt x="0" y="9905"/>
                </a:lnTo>
                <a:lnTo>
                  <a:pt x="5647944" y="9905"/>
                </a:lnTo>
                <a:lnTo>
                  <a:pt x="5647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9726" y="6226301"/>
            <a:ext cx="5628894" cy="784098"/>
          </a:xfrm>
          <a:custGeom>
            <a:avLst/>
            <a:gdLst/>
            <a:ahLst/>
            <a:cxnLst/>
            <a:rect l="l" t="t" r="r" b="b"/>
            <a:pathLst>
              <a:path w="5628894" h="784098">
                <a:moveTo>
                  <a:pt x="0" y="0"/>
                </a:moveTo>
                <a:lnTo>
                  <a:pt x="0" y="784098"/>
                </a:lnTo>
                <a:lnTo>
                  <a:pt x="5628894" y="784098"/>
                </a:lnTo>
                <a:lnTo>
                  <a:pt x="5628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9820" y="6216395"/>
            <a:ext cx="5647944" cy="803148"/>
          </a:xfrm>
          <a:custGeom>
            <a:avLst/>
            <a:gdLst/>
            <a:ahLst/>
            <a:cxnLst/>
            <a:rect l="l" t="t" r="r" b="b"/>
            <a:pathLst>
              <a:path w="5647944" h="803148">
                <a:moveTo>
                  <a:pt x="0" y="803148"/>
                </a:moveTo>
                <a:lnTo>
                  <a:pt x="0" y="0"/>
                </a:lnTo>
                <a:lnTo>
                  <a:pt x="5647944" y="0"/>
                </a:lnTo>
                <a:lnTo>
                  <a:pt x="5647944" y="803148"/>
                </a:lnTo>
                <a:lnTo>
                  <a:pt x="0" y="803148"/>
                </a:lnTo>
                <a:close/>
              </a:path>
            </a:pathLst>
          </a:custGeom>
          <a:ln w="19049">
            <a:solidFill>
              <a:srgbClr val="0000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7200" y="792976"/>
            <a:ext cx="9137721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Discrete</a:t>
            </a:r>
            <a:r>
              <a:rPr sz="3800" spc="12" dirty="0">
                <a:latin typeface="Copperplate Gothic Bold"/>
                <a:cs typeface="Copperplate Gothic Bold"/>
              </a:rPr>
              <a:t> </a:t>
            </a:r>
            <a:r>
              <a:rPr sz="3800" spc="0" dirty="0">
                <a:latin typeface="Copperplate Gothic Bold"/>
                <a:cs typeface="Copperplate Gothic Bold"/>
              </a:rPr>
              <a:t>Convolution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02" y="1756681"/>
            <a:ext cx="8955167" cy="1061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“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”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d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ependency of </a:t>
            </a:r>
            <a:r>
              <a:rPr sz="2400" i="1" spc="4" dirty="0">
                <a:solidFill>
                  <a:srgbClr val="000065"/>
                </a:solidFill>
                <a:latin typeface="Times New Roman"/>
                <a:cs typeface="Times New Roman"/>
              </a:rPr>
              <a:t>y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 deserves some care: for each value of “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355600" marR="12792">
              <a:lnSpc>
                <a:spcPct val="99754"/>
              </a:lnSpc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the convolution sum must be computed </a:t>
            </a:r>
            <a:r>
              <a:rPr sz="2400" b="1" i="1" spc="0" dirty="0">
                <a:solidFill>
                  <a:srgbClr val="800000"/>
                </a:solidFill>
                <a:latin typeface="Times New Roman"/>
                <a:cs typeface="Times New Roman"/>
              </a:rPr>
              <a:t>separately</a:t>
            </a:r>
            <a:r>
              <a:rPr sz="2400" b="1" i="1" spc="4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over all values of a dummy variable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“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m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”. So, for each </a:t>
            </a:r>
            <a:r>
              <a:rPr sz="2400" spc="-4" dirty="0">
                <a:solidFill>
                  <a:srgbClr val="000065"/>
                </a:solidFill>
                <a:latin typeface="Times New Roman"/>
                <a:cs typeface="Times New Roman"/>
              </a:rPr>
              <a:t>“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9660" y="2893106"/>
            <a:ext cx="3950174" cy="598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68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Renam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57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independen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9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variabl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5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a</a:t>
            </a:r>
            <a:r>
              <a:rPr sz="3000" spc="0" baseline="2962" dirty="0">
                <a:latin typeface="Garamond"/>
                <a:cs typeface="Garamond"/>
              </a:rPr>
              <a:t>s</a:t>
            </a:r>
            <a:r>
              <a:rPr sz="3000" spc="-4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m</a:t>
            </a:r>
            <a:r>
              <a:rPr sz="3000" spc="0" baseline="2962" dirty="0">
                <a:latin typeface="Garamond"/>
                <a:cs typeface="Garamond"/>
              </a:rPr>
              <a:t>.</a:t>
            </a:r>
            <a:endParaRPr sz="2000">
              <a:latin typeface="Garamond"/>
              <a:cs typeface="Garamond"/>
            </a:endParaRPr>
          </a:p>
          <a:p>
            <a:pPr marL="12700" marR="40226">
              <a:lnSpc>
                <a:spcPct val="93750"/>
              </a:lnSpc>
            </a:pPr>
            <a:r>
              <a:rPr sz="2000" spc="0" dirty="0">
                <a:latin typeface="Garamond"/>
                <a:cs typeface="Garamond"/>
              </a:rPr>
              <a:t>over the origin. This is </a:t>
            </a:r>
            <a:r>
              <a:rPr sz="2100" b="1" spc="0" dirty="0">
                <a:latin typeface="Garamond"/>
                <a:cs typeface="Garamond"/>
              </a:rPr>
              <a:t>h</a:t>
            </a:r>
            <a:r>
              <a:rPr sz="2000" spc="0" dirty="0">
                <a:latin typeface="Garamond"/>
                <a:cs typeface="Garamond"/>
              </a:rPr>
              <a:t>[</a:t>
            </a:r>
            <a:r>
              <a:rPr sz="2100" b="1" spc="0" dirty="0">
                <a:latin typeface="Garamond"/>
                <a:cs typeface="Garamond"/>
              </a:rPr>
              <a:t>-m</a:t>
            </a:r>
            <a:r>
              <a:rPr sz="2000" spc="0" dirty="0">
                <a:latin typeface="Garamond"/>
                <a:cs typeface="Garamond"/>
              </a:rPr>
              <a:t>]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6026" y="2893106"/>
            <a:ext cx="3108432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hav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35" baseline="2962" dirty="0">
                <a:latin typeface="Garamond"/>
                <a:cs typeface="Garamond"/>
              </a:rPr>
              <a:t> </a:t>
            </a:r>
            <a:r>
              <a:rPr sz="3150" b="1" spc="4" baseline="2821" dirty="0">
                <a:latin typeface="Garamond"/>
                <a:cs typeface="Garamond"/>
              </a:rPr>
              <a:t>x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m</a:t>
            </a:r>
            <a:r>
              <a:rPr sz="3000" spc="0" baseline="2962" dirty="0">
                <a:latin typeface="Garamond"/>
                <a:cs typeface="Garamond"/>
              </a:rPr>
              <a:t>]</a:t>
            </a:r>
            <a:r>
              <a:rPr sz="3000" spc="-14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and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m</a:t>
            </a:r>
            <a:r>
              <a:rPr sz="3000" spc="0" baseline="2962" dirty="0">
                <a:latin typeface="Garamond"/>
                <a:cs typeface="Garamond"/>
              </a:rPr>
              <a:t>].</a:t>
            </a:r>
            <a:r>
              <a:rPr sz="3000" spc="-14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Flip</a:t>
            </a:r>
            <a:r>
              <a:rPr sz="3000" spc="-30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4" baseline="2821" dirty="0">
                <a:latin typeface="Garamond"/>
                <a:cs typeface="Garamond"/>
              </a:rPr>
              <a:t>m</a:t>
            </a:r>
            <a:r>
              <a:rPr sz="3000" spc="0" baseline="2962" dirty="0">
                <a:latin typeface="Garamond"/>
                <a:cs typeface="Garamond"/>
              </a:rPr>
              <a:t>]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902" y="2904161"/>
            <a:ext cx="2386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1.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8190" y="2904161"/>
            <a:ext cx="97781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Yo</a:t>
            </a:r>
            <a:r>
              <a:rPr sz="3000" spc="0" baseline="2962" dirty="0">
                <a:latin typeface="Garamond"/>
                <a:cs typeface="Garamond"/>
              </a:rPr>
              <a:t>u</a:t>
            </a:r>
            <a:r>
              <a:rPr sz="3000" spc="-33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now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654" y="3562904"/>
            <a:ext cx="8188384" cy="1268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34" marR="32305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Shif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36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-m</a:t>
            </a:r>
            <a:r>
              <a:rPr sz="3000" spc="0" baseline="2962" dirty="0">
                <a:latin typeface="Garamond"/>
                <a:cs typeface="Garamond"/>
              </a:rPr>
              <a:t>]</a:t>
            </a:r>
            <a:r>
              <a:rPr sz="3000" spc="-181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as far left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as possible</a:t>
            </a:r>
            <a:r>
              <a:rPr sz="3000" spc="-62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to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point</a:t>
            </a:r>
            <a:r>
              <a:rPr sz="3000" spc="-4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“</a:t>
            </a:r>
            <a:r>
              <a:rPr sz="3150" b="1" spc="0" baseline="2821" dirty="0">
                <a:latin typeface="Garamond"/>
                <a:cs typeface="Garamond"/>
              </a:rPr>
              <a:t>n</a:t>
            </a:r>
            <a:r>
              <a:rPr sz="3000" spc="4" baseline="2962" dirty="0">
                <a:latin typeface="Garamond"/>
                <a:cs typeface="Garamond"/>
              </a:rPr>
              <a:t>”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-52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wher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4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tw</a:t>
            </a:r>
            <a:r>
              <a:rPr sz="3000" spc="0" baseline="2962" dirty="0">
                <a:latin typeface="Garamond"/>
                <a:cs typeface="Garamond"/>
              </a:rPr>
              <a:t>o</a:t>
            </a:r>
            <a:r>
              <a:rPr sz="3000" spc="-24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signal</a:t>
            </a:r>
            <a:r>
              <a:rPr sz="3000" spc="0" baseline="2962" dirty="0">
                <a:latin typeface="Garamond"/>
                <a:cs typeface="Garamond"/>
              </a:rPr>
              <a:t>s </a:t>
            </a:r>
            <a:r>
              <a:rPr sz="3000" spc="4" baseline="2962" dirty="0">
                <a:latin typeface="Garamond"/>
                <a:cs typeface="Garamond"/>
              </a:rPr>
              <a:t>barely</a:t>
            </a:r>
            <a:endParaRPr sz="2000">
              <a:latin typeface="Garamond"/>
              <a:cs typeface="Garamond"/>
            </a:endParaRPr>
          </a:p>
          <a:p>
            <a:pPr marL="12701" marR="32305">
              <a:lnSpc>
                <a:spcPct val="93750"/>
              </a:lnSpc>
            </a:pPr>
            <a:r>
              <a:rPr sz="2000" spc="0" dirty="0">
                <a:latin typeface="Garamond"/>
                <a:cs typeface="Garamond"/>
              </a:rPr>
              <a:t>touch.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This</a:t>
            </a:r>
            <a:r>
              <a:rPr sz="2000" spc="4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is </a:t>
            </a:r>
            <a:r>
              <a:rPr sz="2100" b="1" spc="0" dirty="0">
                <a:latin typeface="Garamond"/>
                <a:cs typeface="Garamond"/>
              </a:rPr>
              <a:t>h</a:t>
            </a:r>
            <a:r>
              <a:rPr sz="2000" spc="-4" dirty="0">
                <a:latin typeface="Garamond"/>
                <a:cs typeface="Garamond"/>
              </a:rPr>
              <a:t>[</a:t>
            </a:r>
            <a:r>
              <a:rPr sz="2100" b="1" spc="0" dirty="0">
                <a:latin typeface="Garamond"/>
                <a:cs typeface="Garamond"/>
              </a:rPr>
              <a:t>n-m</a:t>
            </a:r>
            <a:r>
              <a:rPr sz="2000" spc="0" dirty="0">
                <a:latin typeface="Garamond"/>
                <a:cs typeface="Garamond"/>
              </a:rPr>
              <a:t>]</a:t>
            </a:r>
            <a:endParaRPr sz="2000">
              <a:latin typeface="Garamond"/>
              <a:cs typeface="Garamond"/>
            </a:endParaRPr>
          </a:p>
          <a:p>
            <a:pPr marL="12700" indent="571">
              <a:lnSpc>
                <a:spcPct val="95250"/>
              </a:lnSpc>
              <a:spcBef>
                <a:spcPts val="511"/>
              </a:spcBef>
            </a:pPr>
            <a:r>
              <a:rPr sz="2000" spc="4" dirty="0">
                <a:latin typeface="Garamond"/>
                <a:cs typeface="Garamond"/>
              </a:rPr>
              <a:t>Multipl</a:t>
            </a:r>
            <a:r>
              <a:rPr sz="2000" spc="0" dirty="0">
                <a:latin typeface="Garamond"/>
                <a:cs typeface="Garamond"/>
              </a:rPr>
              <a:t>y</a:t>
            </a:r>
            <a:r>
              <a:rPr sz="2000" spc="-6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4" dirty="0">
                <a:latin typeface="Garamond"/>
                <a:cs typeface="Garamond"/>
              </a:rPr>
              <a:t> tw</a:t>
            </a:r>
            <a:r>
              <a:rPr sz="2000" spc="0" dirty="0">
                <a:latin typeface="Garamond"/>
                <a:cs typeface="Garamond"/>
              </a:rPr>
              <a:t>o</a:t>
            </a:r>
            <a:r>
              <a:rPr sz="2000" spc="-24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signal</a:t>
            </a:r>
            <a:r>
              <a:rPr sz="2000" spc="0" dirty="0">
                <a:latin typeface="Garamond"/>
                <a:cs typeface="Garamond"/>
              </a:rPr>
              <a:t>s </a:t>
            </a:r>
            <a:r>
              <a:rPr sz="2000" spc="4" dirty="0">
                <a:latin typeface="Garamond"/>
                <a:cs typeface="Garamond"/>
              </a:rPr>
              <a:t>a</a:t>
            </a:r>
            <a:r>
              <a:rPr sz="2000" spc="0" dirty="0">
                <a:latin typeface="Garamond"/>
                <a:cs typeface="Garamond"/>
              </a:rPr>
              <a:t>nd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sum over all</a:t>
            </a:r>
            <a:r>
              <a:rPr sz="2000" spc="-17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values of </a:t>
            </a:r>
            <a:r>
              <a:rPr sz="2100" b="1" spc="0" dirty="0">
                <a:latin typeface="Garamond"/>
                <a:cs typeface="Garamond"/>
              </a:rPr>
              <a:t>m</a:t>
            </a:r>
            <a:r>
              <a:rPr sz="2000" spc="0" dirty="0">
                <a:latin typeface="Garamond"/>
                <a:cs typeface="Garamond"/>
              </a:rPr>
              <a:t>.</a:t>
            </a:r>
            <a:r>
              <a:rPr sz="2000" spc="-8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This is the convolution</a:t>
            </a:r>
            <a:r>
              <a:rPr sz="2000" spc="-93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sum </a:t>
            </a:r>
            <a:r>
              <a:rPr sz="2000" spc="4" dirty="0">
                <a:latin typeface="Garamond"/>
                <a:cs typeface="Garamond"/>
              </a:rPr>
              <a:t>fo</a:t>
            </a:r>
            <a:r>
              <a:rPr sz="2000" spc="0" dirty="0">
                <a:latin typeface="Garamond"/>
                <a:cs typeface="Garamond"/>
              </a:rPr>
              <a:t>r</a:t>
            </a:r>
            <a:r>
              <a:rPr sz="2000" spc="4" dirty="0">
                <a:latin typeface="Garamond"/>
                <a:cs typeface="Garamond"/>
              </a:rPr>
              <a:t> th</a:t>
            </a:r>
            <a:r>
              <a:rPr sz="2000" spc="0" dirty="0">
                <a:latin typeface="Garamond"/>
                <a:cs typeface="Garamond"/>
              </a:rPr>
              <a:t>e</a:t>
            </a:r>
            <a:r>
              <a:rPr sz="2000" spc="9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sp</a:t>
            </a:r>
            <a:r>
              <a:rPr sz="2000" spc="4" dirty="0">
                <a:latin typeface="Garamond"/>
                <a:cs typeface="Garamond"/>
              </a:rPr>
              <a:t>ecifi</a:t>
            </a:r>
            <a:r>
              <a:rPr sz="2000" spc="0" dirty="0">
                <a:latin typeface="Garamond"/>
                <a:cs typeface="Garamond"/>
              </a:rPr>
              <a:t>c </a:t>
            </a:r>
            <a:r>
              <a:rPr sz="2000" spc="-4" dirty="0">
                <a:latin typeface="Garamond"/>
                <a:cs typeface="Garamond"/>
              </a:rPr>
              <a:t>“</a:t>
            </a:r>
            <a:r>
              <a:rPr sz="2100" b="1" spc="4" dirty="0">
                <a:latin typeface="Garamond"/>
                <a:cs typeface="Garamond"/>
              </a:rPr>
              <a:t>n</a:t>
            </a:r>
            <a:r>
              <a:rPr sz="2000" spc="0" dirty="0">
                <a:latin typeface="Garamond"/>
                <a:cs typeface="Garamond"/>
              </a:rPr>
              <a:t>”</a:t>
            </a:r>
            <a:r>
              <a:rPr sz="2000" spc="-57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picke</a:t>
            </a:r>
            <a:r>
              <a:rPr sz="2000" spc="0" dirty="0">
                <a:latin typeface="Garamond"/>
                <a:cs typeface="Garamond"/>
              </a:rPr>
              <a:t>d</a:t>
            </a:r>
            <a:r>
              <a:rPr sz="2000" spc="-40" dirty="0">
                <a:latin typeface="Garamond"/>
                <a:cs typeface="Garamond"/>
              </a:rPr>
              <a:t> </a:t>
            </a:r>
            <a:r>
              <a:rPr sz="2000" spc="4" dirty="0">
                <a:latin typeface="Garamond"/>
                <a:cs typeface="Garamond"/>
              </a:rPr>
              <a:t>above.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911" y="3573949"/>
            <a:ext cx="238775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2.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899" y="4243747"/>
            <a:ext cx="238673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3.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649" y="4903262"/>
            <a:ext cx="3445583" cy="598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79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Shif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36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/</a:t>
            </a:r>
            <a:r>
              <a:rPr sz="3000" spc="-9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mov</a:t>
            </a:r>
            <a:r>
              <a:rPr sz="3000" spc="0" baseline="2962" dirty="0">
                <a:latin typeface="Garamond"/>
                <a:cs typeface="Garamond"/>
              </a:rPr>
              <a:t>e </a:t>
            </a:r>
            <a:r>
              <a:rPr sz="3150" b="1" spc="4" baseline="2821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-m</a:t>
            </a:r>
            <a:r>
              <a:rPr sz="3000" spc="0" baseline="2962" dirty="0">
                <a:latin typeface="Garamond"/>
                <a:cs typeface="Garamond"/>
              </a:rPr>
              <a:t>]</a:t>
            </a:r>
            <a:r>
              <a:rPr sz="3000" spc="-181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</a:t>
            </a:r>
            <a:r>
              <a:rPr sz="3000" spc="0" baseline="2962" dirty="0">
                <a:latin typeface="Garamond"/>
                <a:cs typeface="Garamond"/>
              </a:rPr>
              <a:t>o</a:t>
            </a:r>
            <a:r>
              <a:rPr sz="3000" spc="-16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4" baseline="2962" dirty="0">
                <a:latin typeface="Garamond"/>
                <a:cs typeface="Garamond"/>
              </a:rPr>
              <a:t> righ</a:t>
            </a:r>
            <a:r>
              <a:rPr sz="3000" spc="0" baseline="2962" dirty="0">
                <a:latin typeface="Garamond"/>
                <a:cs typeface="Garamond"/>
              </a:rPr>
              <a:t>t </a:t>
            </a:r>
            <a:r>
              <a:rPr sz="3000" spc="4" baseline="2962" dirty="0">
                <a:latin typeface="Garamond"/>
                <a:cs typeface="Garamond"/>
              </a:rPr>
              <a:t>by</a:t>
            </a:r>
            <a:endParaRPr sz="2000">
              <a:latin typeface="Garamond"/>
              <a:cs typeface="Garamond"/>
            </a:endParaRPr>
          </a:p>
          <a:p>
            <a:pPr marL="12700" marR="40226">
              <a:lnSpc>
                <a:spcPct val="93750"/>
              </a:lnSpc>
            </a:pPr>
            <a:r>
              <a:rPr sz="2000" spc="0" dirty="0">
                <a:latin typeface="Garamond"/>
                <a:cs typeface="Garamond"/>
              </a:rPr>
              <a:t>and</a:t>
            </a:r>
            <a:r>
              <a:rPr sz="2000" spc="-28" dirty="0">
                <a:latin typeface="Garamond"/>
                <a:cs typeface="Garamond"/>
              </a:rPr>
              <a:t> </a:t>
            </a:r>
            <a:r>
              <a:rPr sz="2000" spc="0" dirty="0">
                <a:latin typeface="Garamond"/>
                <a:cs typeface="Garamond"/>
              </a:rPr>
              <a:t>sum over all</a:t>
            </a:r>
            <a:r>
              <a:rPr sz="2000" spc="-22" dirty="0">
                <a:latin typeface="Garamond"/>
                <a:cs typeface="Garamond"/>
              </a:rPr>
              <a:t> </a:t>
            </a:r>
            <a:r>
              <a:rPr sz="2100" b="1" spc="0" dirty="0">
                <a:latin typeface="Garamond"/>
                <a:cs typeface="Garamond"/>
              </a:rPr>
              <a:t>m</a:t>
            </a:r>
            <a:r>
              <a:rPr sz="2000" spc="0" dirty="0">
                <a:latin typeface="Garamond"/>
                <a:cs typeface="Garamond"/>
              </a:rPr>
              <a:t>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3357" y="4903262"/>
            <a:ext cx="4707436" cy="293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0"/>
              </a:lnSpc>
              <a:spcBef>
                <a:spcPts val="113"/>
              </a:spcBef>
            </a:pPr>
            <a:r>
              <a:rPr sz="3000" spc="4" baseline="2962" dirty="0">
                <a:latin typeface="Garamond"/>
                <a:cs typeface="Garamond"/>
              </a:rPr>
              <a:t>on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sample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4" baseline="2962" dirty="0">
                <a:latin typeface="Garamond"/>
                <a:cs typeface="Garamond"/>
              </a:rPr>
              <a:t> an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obtai</a:t>
            </a:r>
            <a:r>
              <a:rPr sz="3000" spc="0" baseline="2962" dirty="0">
                <a:latin typeface="Garamond"/>
                <a:cs typeface="Garamond"/>
              </a:rPr>
              <a:t>n</a:t>
            </a:r>
            <a:r>
              <a:rPr sz="3000" spc="-49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-8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ne</a:t>
            </a:r>
            <a:r>
              <a:rPr sz="3000" spc="0" baseline="2962" dirty="0">
                <a:latin typeface="Garamond"/>
                <a:cs typeface="Garamond"/>
              </a:rPr>
              <a:t>w</a:t>
            </a:r>
            <a:r>
              <a:rPr sz="3000" spc="-26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n-m</a:t>
            </a:r>
            <a:r>
              <a:rPr sz="3000" spc="0" baseline="2962" dirty="0">
                <a:latin typeface="Garamond"/>
                <a:cs typeface="Garamond"/>
              </a:rPr>
              <a:t>].</a:t>
            </a:r>
            <a:r>
              <a:rPr sz="3000" spc="27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Multiply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901" y="4914307"/>
            <a:ext cx="238622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4" baseline="2962" dirty="0">
                <a:latin typeface="Garamond"/>
                <a:cs typeface="Garamond"/>
              </a:rPr>
              <a:t>4.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660" y="5573060"/>
            <a:ext cx="8211582" cy="59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95">
              <a:lnSpc>
                <a:spcPts val="2270"/>
              </a:lnSpc>
              <a:spcBef>
                <a:spcPts val="113"/>
              </a:spcBef>
            </a:pPr>
            <a:r>
              <a:rPr sz="3000" spc="0" baseline="2962" dirty="0">
                <a:latin typeface="Garamond"/>
                <a:cs typeface="Garamond"/>
              </a:rPr>
              <a:t>Repeat</a:t>
            </a:r>
            <a:r>
              <a:rPr sz="3000" spc="-4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2~4</a:t>
            </a:r>
            <a:r>
              <a:rPr sz="3000" spc="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until</a:t>
            </a:r>
            <a:r>
              <a:rPr sz="3000" spc="-34" baseline="2962" dirty="0">
                <a:latin typeface="Garamond"/>
                <a:cs typeface="Garamond"/>
              </a:rPr>
              <a:t> </a:t>
            </a:r>
            <a:r>
              <a:rPr sz="3150" b="1" spc="0" baseline="2821" dirty="0">
                <a:latin typeface="Garamond"/>
                <a:cs typeface="Garamond"/>
              </a:rPr>
              <a:t>h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-4" baseline="2821" dirty="0">
                <a:latin typeface="Garamond"/>
                <a:cs typeface="Garamond"/>
              </a:rPr>
              <a:t>n-</a:t>
            </a:r>
            <a:r>
              <a:rPr sz="3150" b="1" spc="0" baseline="2821" dirty="0">
                <a:latin typeface="Garamond"/>
                <a:cs typeface="Garamond"/>
              </a:rPr>
              <a:t>m</a:t>
            </a:r>
            <a:r>
              <a:rPr sz="3000" spc="0" baseline="2962" dirty="0">
                <a:latin typeface="Garamond"/>
                <a:cs typeface="Garamond"/>
              </a:rPr>
              <a:t>]</a:t>
            </a:r>
            <a:r>
              <a:rPr sz="3000" spc="7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no</a:t>
            </a:r>
            <a:r>
              <a:rPr sz="3000" spc="-20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longer</a:t>
            </a:r>
            <a:r>
              <a:rPr sz="3000" spc="-48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overlaps with</a:t>
            </a:r>
            <a:r>
              <a:rPr sz="3000" spc="-28" baseline="2962" dirty="0">
                <a:latin typeface="Garamond"/>
                <a:cs typeface="Garamond"/>
              </a:rPr>
              <a:t> </a:t>
            </a:r>
            <a:r>
              <a:rPr sz="3150" b="1" spc="4" baseline="2821" dirty="0">
                <a:latin typeface="Garamond"/>
                <a:cs typeface="Garamond"/>
              </a:rPr>
              <a:t>x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m</a:t>
            </a:r>
            <a:r>
              <a:rPr sz="3000" spc="4" baseline="2962" dirty="0">
                <a:latin typeface="Garamond"/>
                <a:cs typeface="Garamond"/>
              </a:rPr>
              <a:t>]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-140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i.e.</a:t>
            </a:r>
            <a:r>
              <a:rPr sz="3000" spc="0" baseline="2962" dirty="0">
                <a:latin typeface="Garamond"/>
                <a:cs typeface="Garamond"/>
              </a:rPr>
              <a:t>,</a:t>
            </a:r>
            <a:r>
              <a:rPr sz="3000" spc="4" baseline="2962" dirty="0">
                <a:latin typeface="Garamond"/>
                <a:cs typeface="Garamond"/>
              </a:rPr>
              <a:t> shifte</a:t>
            </a:r>
            <a:r>
              <a:rPr sz="3000" spc="0" baseline="2962" dirty="0">
                <a:latin typeface="Garamond"/>
                <a:cs typeface="Garamond"/>
              </a:rPr>
              <a:t>d</a:t>
            </a:r>
            <a:r>
              <a:rPr sz="3000" spc="4" baseline="2962" dirty="0">
                <a:latin typeface="Garamond"/>
                <a:cs typeface="Garamond"/>
              </a:rPr>
              <a:t> ou</a:t>
            </a:r>
            <a:r>
              <a:rPr sz="3000" spc="0" baseline="2962" dirty="0">
                <a:latin typeface="Garamond"/>
                <a:cs typeface="Garamond"/>
              </a:rPr>
              <a:t>t </a:t>
            </a:r>
            <a:r>
              <a:rPr sz="3000" spc="4" baseline="2962" dirty="0">
                <a:latin typeface="Garamond"/>
                <a:cs typeface="Garamond"/>
              </a:rPr>
              <a:t>o</a:t>
            </a:r>
            <a:r>
              <a:rPr sz="3000" spc="0" baseline="2962" dirty="0">
                <a:latin typeface="Garamond"/>
                <a:cs typeface="Garamond"/>
              </a:rPr>
              <a:t>f </a:t>
            </a:r>
            <a:r>
              <a:rPr sz="3000" spc="4" baseline="2962" dirty="0">
                <a:latin typeface="Garamond"/>
                <a:cs typeface="Garamond"/>
              </a:rPr>
              <a:t>th</a:t>
            </a:r>
            <a:r>
              <a:rPr sz="3000" spc="0" baseline="2962" dirty="0">
                <a:latin typeface="Garamond"/>
                <a:cs typeface="Garamond"/>
              </a:rPr>
              <a:t>e</a:t>
            </a:r>
            <a:r>
              <a:rPr sz="3000" spc="-14" baseline="2962" dirty="0">
                <a:latin typeface="Garamond"/>
                <a:cs typeface="Garamond"/>
              </a:rPr>
              <a:t> </a:t>
            </a:r>
            <a:r>
              <a:rPr sz="3150" b="1" spc="4" baseline="2821" dirty="0">
                <a:latin typeface="Garamond"/>
                <a:cs typeface="Garamond"/>
              </a:rPr>
              <a:t>x</a:t>
            </a:r>
            <a:r>
              <a:rPr sz="3000" spc="0" baseline="2962" dirty="0">
                <a:latin typeface="Garamond"/>
                <a:cs typeface="Garamond"/>
              </a:rPr>
              <a:t>[</a:t>
            </a:r>
            <a:r>
              <a:rPr sz="3150" b="1" spc="0" baseline="2821" dirty="0">
                <a:latin typeface="Garamond"/>
                <a:cs typeface="Garamond"/>
              </a:rPr>
              <a:t>m</a:t>
            </a:r>
            <a:r>
              <a:rPr sz="3000" spc="0" baseline="2962" dirty="0">
                <a:latin typeface="Garamond"/>
                <a:cs typeface="Garamond"/>
              </a:rPr>
              <a:t>]</a:t>
            </a:r>
            <a:endParaRPr sz="2000">
              <a:latin typeface="Garamond"/>
              <a:cs typeface="Garamond"/>
            </a:endParaRPr>
          </a:p>
          <a:p>
            <a:pPr marL="12700" marR="40226">
              <a:lnSpc>
                <a:spcPct val="93749"/>
              </a:lnSpc>
              <a:spcBef>
                <a:spcPts val="6"/>
              </a:spcBef>
            </a:pPr>
            <a:r>
              <a:rPr sz="2000" spc="0" dirty="0">
                <a:latin typeface="Garamond"/>
                <a:cs typeface="Garamond"/>
              </a:rPr>
              <a:t>zone.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905" y="5584105"/>
            <a:ext cx="238521" cy="279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3000" spc="0" baseline="2962" dirty="0">
                <a:latin typeface="Garamond"/>
                <a:cs typeface="Garamond"/>
              </a:rPr>
              <a:t>5.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292" y="6439726"/>
            <a:ext cx="3811319" cy="35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sz="2775" i="1" spc="-44" baseline="12535" dirty="0">
                <a:latin typeface="Times New Roman"/>
                <a:cs typeface="Times New Roman"/>
              </a:rPr>
              <a:t>y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9" baseline="12535" dirty="0">
                <a:latin typeface="Times New Roman"/>
                <a:cs typeface="Times New Roman"/>
              </a:rPr>
              <a:t>n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60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=</a:t>
            </a:r>
            <a:r>
              <a:rPr sz="2775" spc="150" baseline="12295" dirty="0">
                <a:latin typeface="Cambria"/>
                <a:cs typeface="Cambria"/>
              </a:rPr>
              <a:t> </a:t>
            </a:r>
            <a:r>
              <a:rPr sz="2775" i="1" spc="-69" baseline="12535" dirty="0">
                <a:latin typeface="Times New Roman"/>
                <a:cs typeface="Times New Roman"/>
              </a:rPr>
              <a:t>x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9" baseline="12535" dirty="0">
                <a:latin typeface="Times New Roman"/>
                <a:cs typeface="Times New Roman"/>
              </a:rPr>
              <a:t>n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314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∗</a:t>
            </a:r>
            <a:r>
              <a:rPr sz="2775" spc="-124" baseline="12295" dirty="0">
                <a:latin typeface="Cambria"/>
                <a:cs typeface="Cambria"/>
              </a:rPr>
              <a:t> </a:t>
            </a:r>
            <a:r>
              <a:rPr sz="2775" i="1" spc="-89" baseline="12535" dirty="0">
                <a:latin typeface="Times New Roman"/>
                <a:cs typeface="Times New Roman"/>
              </a:rPr>
              <a:t>h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9" baseline="12535" dirty="0">
                <a:latin typeface="Times New Roman"/>
                <a:cs typeface="Times New Roman"/>
              </a:rPr>
              <a:t>n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54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=  </a:t>
            </a:r>
            <a:r>
              <a:rPr sz="2775" spc="287" baseline="12295" dirty="0">
                <a:latin typeface="Cambria"/>
                <a:cs typeface="Cambria"/>
              </a:rPr>
              <a:t> </a:t>
            </a:r>
            <a:r>
              <a:rPr sz="2600" spc="0" dirty="0">
                <a:latin typeface="Cambria"/>
                <a:cs typeface="Cambria"/>
              </a:rPr>
              <a:t>∑</a:t>
            </a:r>
            <a:r>
              <a:rPr sz="2600" spc="-206" dirty="0">
                <a:latin typeface="Cambria"/>
                <a:cs typeface="Cambria"/>
              </a:rPr>
              <a:t> </a:t>
            </a:r>
            <a:r>
              <a:rPr sz="2775" i="1" spc="-75" baseline="12535" dirty="0">
                <a:latin typeface="Times New Roman"/>
                <a:cs typeface="Times New Roman"/>
              </a:rPr>
              <a:t>x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309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⋅</a:t>
            </a:r>
            <a:r>
              <a:rPr sz="2775" spc="-164" baseline="12295" dirty="0">
                <a:latin typeface="Cambria"/>
                <a:cs typeface="Cambria"/>
              </a:rPr>
              <a:t> </a:t>
            </a:r>
            <a:r>
              <a:rPr sz="2775" i="1" spc="-84" baseline="12535" dirty="0">
                <a:latin typeface="Times New Roman"/>
                <a:cs typeface="Times New Roman"/>
              </a:rPr>
              <a:t>h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0" baseline="12535" dirty="0">
                <a:latin typeface="Times New Roman"/>
                <a:cs typeface="Times New Roman"/>
              </a:rPr>
              <a:t>n</a:t>
            </a:r>
            <a:r>
              <a:rPr sz="2775" i="1" spc="-105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−</a:t>
            </a:r>
            <a:r>
              <a:rPr sz="2775" spc="-75" baseline="12295" dirty="0">
                <a:latin typeface="Cambria"/>
                <a:cs typeface="Cambria"/>
              </a:rPr>
              <a:t> 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65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=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0668" y="6439726"/>
            <a:ext cx="1680681" cy="358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20"/>
              </a:lnSpc>
              <a:spcBef>
                <a:spcPts val="141"/>
              </a:spcBef>
            </a:pPr>
            <a:r>
              <a:rPr sz="2600" dirty="0">
                <a:latin typeface="Cambria"/>
                <a:cs typeface="Cambria"/>
              </a:rPr>
              <a:t>∑</a:t>
            </a:r>
            <a:r>
              <a:rPr sz="2600" spc="-314" dirty="0">
                <a:latin typeface="Cambria"/>
                <a:cs typeface="Cambria"/>
              </a:rPr>
              <a:t> </a:t>
            </a:r>
            <a:r>
              <a:rPr sz="2775" i="1" spc="-89" baseline="12535" dirty="0">
                <a:latin typeface="Times New Roman"/>
                <a:cs typeface="Times New Roman"/>
              </a:rPr>
              <a:t>h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r>
              <a:rPr sz="2775" spc="-309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⋅</a:t>
            </a:r>
            <a:r>
              <a:rPr sz="2775" spc="-132" baseline="12295" dirty="0">
                <a:latin typeface="Cambria"/>
                <a:cs typeface="Cambria"/>
              </a:rPr>
              <a:t> </a:t>
            </a:r>
            <a:r>
              <a:rPr sz="2775" i="1" spc="-69" baseline="12535" dirty="0">
                <a:latin typeface="Times New Roman"/>
                <a:cs typeface="Times New Roman"/>
              </a:rPr>
              <a:t>x</a:t>
            </a:r>
            <a:r>
              <a:rPr sz="2775" spc="50" baseline="12535" dirty="0">
                <a:latin typeface="Times New Roman"/>
                <a:cs typeface="Times New Roman"/>
              </a:rPr>
              <a:t>[</a:t>
            </a:r>
            <a:r>
              <a:rPr sz="2775" i="1" spc="0" baseline="12535" dirty="0">
                <a:latin typeface="Times New Roman"/>
                <a:cs typeface="Times New Roman"/>
              </a:rPr>
              <a:t>n</a:t>
            </a:r>
            <a:r>
              <a:rPr sz="2775" i="1" spc="-106" baseline="12535" dirty="0">
                <a:latin typeface="Times New Roman"/>
                <a:cs typeface="Times New Roman"/>
              </a:rPr>
              <a:t> </a:t>
            </a:r>
            <a:r>
              <a:rPr sz="2775" spc="0" baseline="12295" dirty="0">
                <a:latin typeface="Cambria"/>
                <a:cs typeface="Cambria"/>
              </a:rPr>
              <a:t>−</a:t>
            </a:r>
            <a:r>
              <a:rPr sz="2775" spc="-75" baseline="12295" dirty="0">
                <a:latin typeface="Cambria"/>
                <a:cs typeface="Cambria"/>
              </a:rPr>
              <a:t> </a:t>
            </a:r>
            <a:r>
              <a:rPr sz="2775" i="1" spc="25" baseline="12535" dirty="0">
                <a:latin typeface="Times New Roman"/>
                <a:cs typeface="Times New Roman"/>
              </a:rPr>
              <a:t>m</a:t>
            </a:r>
            <a:r>
              <a:rPr sz="2775" spc="0" baseline="12535" dirty="0">
                <a:latin typeface="Times New Roman"/>
                <a:cs typeface="Times New Roman"/>
              </a:rPr>
              <a:t>]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0010" y="6216586"/>
            <a:ext cx="5647753" cy="802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0069" marR="1433332" algn="ctr">
              <a:lnSpc>
                <a:spcPct val="97696"/>
              </a:lnSpc>
              <a:spcBef>
                <a:spcPts val="280"/>
              </a:spcBef>
            </a:pPr>
            <a:r>
              <a:rPr sz="1500" spc="0" dirty="0">
                <a:latin typeface="Cambria"/>
                <a:cs typeface="Cambria"/>
              </a:rPr>
              <a:t>∞</a:t>
            </a:r>
            <a:endParaRPr sz="1500" dirty="0">
              <a:latin typeface="Cambria"/>
              <a:cs typeface="Cambria"/>
            </a:endParaRPr>
          </a:p>
          <a:p>
            <a:pPr marL="1870009" marR="1250453" algn="ctr">
              <a:lnSpc>
                <a:spcPct val="97696"/>
              </a:lnSpc>
              <a:spcBef>
                <a:spcPts val="2279"/>
              </a:spcBef>
            </a:pPr>
            <a:r>
              <a:rPr sz="1500" i="1" spc="64" dirty="0">
                <a:latin typeface="Times New Roman"/>
                <a:cs typeface="Times New Roman"/>
              </a:rPr>
              <a:t>m</a:t>
            </a:r>
            <a:r>
              <a:rPr sz="1500" spc="69" dirty="0">
                <a:latin typeface="Cambria"/>
                <a:cs typeface="Cambria"/>
              </a:rPr>
              <a:t>=</a:t>
            </a:r>
            <a:r>
              <a:rPr sz="1500" spc="0" dirty="0">
                <a:latin typeface="Cambria"/>
                <a:cs typeface="Cambria"/>
              </a:rPr>
              <a:t>−∞                                 </a:t>
            </a:r>
            <a:r>
              <a:rPr sz="1500" spc="150" dirty="0">
                <a:latin typeface="Cambria"/>
                <a:cs typeface="Cambria"/>
              </a:rPr>
              <a:t> </a:t>
            </a:r>
            <a:r>
              <a:rPr sz="1500" i="1" spc="64" dirty="0">
                <a:latin typeface="Times New Roman"/>
                <a:cs typeface="Times New Roman"/>
              </a:rPr>
              <a:t>m</a:t>
            </a:r>
            <a:r>
              <a:rPr sz="1500" spc="69" dirty="0">
                <a:latin typeface="Cambria"/>
                <a:cs typeface="Cambria"/>
              </a:rPr>
              <a:t>=</a:t>
            </a:r>
            <a:r>
              <a:rPr sz="1500" spc="0" dirty="0">
                <a:latin typeface="Cambria"/>
                <a:cs typeface="Cambria"/>
              </a:rPr>
              <a:t>−∞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24916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65604" y="1571940"/>
            <a:ext cx="7449795" cy="4676460"/>
            <a:chOff x="0" y="-288186"/>
            <a:chExt cx="8477109" cy="4240506"/>
          </a:xfrm>
        </p:grpSpPr>
        <p:pic>
          <p:nvPicPr>
            <p:cNvPr id="4099" name="Picture 6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486" y="112767"/>
              <a:ext cx="3453502" cy="88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6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3255" y="1327844"/>
              <a:ext cx="5628953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6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448" y="2961741"/>
              <a:ext cx="6781661" cy="990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0" y="-288186"/>
              <a:ext cx="2883853" cy="1033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Properties of convolution</a:t>
              </a:r>
              <a:endPara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Commutative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57200" y="991761"/>
              <a:ext cx="1838971" cy="55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Distributive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                      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1894549"/>
              <a:ext cx="743155" cy="306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                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2543175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46664" y="3824892"/>
            <a:ext cx="197293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Associative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20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2623" y="1711451"/>
            <a:ext cx="4608575" cy="5119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733549"/>
            <a:ext cx="4408169" cy="5055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7852" y="1716023"/>
            <a:ext cx="3028949" cy="1383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3456" y="5897880"/>
            <a:ext cx="532638" cy="658368"/>
          </a:xfrm>
          <a:custGeom>
            <a:avLst/>
            <a:gdLst/>
            <a:ahLst/>
            <a:cxnLst/>
            <a:rect l="l" t="t" r="r" b="b"/>
            <a:pathLst>
              <a:path w="532638" h="658368">
                <a:moveTo>
                  <a:pt x="15239" y="0"/>
                </a:moveTo>
                <a:lnTo>
                  <a:pt x="0" y="12192"/>
                </a:lnTo>
                <a:lnTo>
                  <a:pt x="477771" y="605469"/>
                </a:lnTo>
                <a:lnTo>
                  <a:pt x="485394" y="614934"/>
                </a:lnTo>
                <a:lnTo>
                  <a:pt x="455675" y="623316"/>
                </a:lnTo>
                <a:lnTo>
                  <a:pt x="532638" y="658368"/>
                </a:lnTo>
                <a:lnTo>
                  <a:pt x="500633" y="602742"/>
                </a:lnTo>
                <a:lnTo>
                  <a:pt x="492954" y="593206"/>
                </a:lnTo>
                <a:lnTo>
                  <a:pt x="15239" y="0"/>
                </a:lnTo>
                <a:close/>
              </a:path>
              <a:path w="532638" h="658368">
                <a:moveTo>
                  <a:pt x="500633" y="602742"/>
                </a:moveTo>
                <a:lnTo>
                  <a:pt x="532638" y="658368"/>
                </a:lnTo>
                <a:lnTo>
                  <a:pt x="515112" y="575310"/>
                </a:lnTo>
                <a:lnTo>
                  <a:pt x="492954" y="593206"/>
                </a:lnTo>
                <a:lnTo>
                  <a:pt x="500633" y="602742"/>
                </a:lnTo>
                <a:close/>
              </a:path>
              <a:path w="532638" h="658368">
                <a:moveTo>
                  <a:pt x="455675" y="623316"/>
                </a:moveTo>
                <a:lnTo>
                  <a:pt x="485394" y="614934"/>
                </a:lnTo>
                <a:lnTo>
                  <a:pt x="477771" y="605469"/>
                </a:lnTo>
                <a:lnTo>
                  <a:pt x="455675" y="62331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72205" y="792961"/>
            <a:ext cx="3929988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Convolution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8386" y="792961"/>
            <a:ext cx="1475203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Demo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" y="6847538"/>
            <a:ext cx="3568361" cy="443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1903" marR="17145">
              <a:lnSpc>
                <a:spcPts val="1950"/>
              </a:lnSpc>
              <a:spcBef>
                <a:spcPts val="97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x[n]=0.55</a:t>
            </a:r>
            <a:r>
              <a:rPr sz="1800" b="1" spc="0" baseline="24156" dirty="0">
                <a:solidFill>
                  <a:srgbClr val="000065"/>
                </a:solidFill>
                <a:latin typeface="Arial"/>
                <a:cs typeface="Arial"/>
              </a:rPr>
              <a:t>n+3</a:t>
            </a: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(u[n+3]-u[n-7])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2204" y="6878756"/>
            <a:ext cx="16083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i="1" spc="0" dirty="0">
                <a:solidFill>
                  <a:srgbClr val="800000"/>
                </a:solidFill>
                <a:latin typeface="Arial"/>
                <a:cs typeface="Arial"/>
              </a:rPr>
              <a:t>dconvdemo.m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2303" y="6970949"/>
            <a:ext cx="189559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b="1" spc="0" dirty="0">
                <a:solidFill>
                  <a:srgbClr val="000065"/>
                </a:solidFill>
                <a:latin typeface="Arial"/>
                <a:cs typeface="Arial"/>
              </a:rPr>
              <a:t>h[n]=u[n]-u[n-10]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52604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1767077"/>
            <a:ext cx="3318571" cy="5048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5204" y="2651759"/>
            <a:ext cx="3357371" cy="3586734"/>
          </a:xfrm>
          <a:custGeom>
            <a:avLst/>
            <a:gdLst/>
            <a:ahLst/>
            <a:cxnLst/>
            <a:rect l="l" t="t" r="r" b="b"/>
            <a:pathLst>
              <a:path w="3357371" h="3586734">
                <a:moveTo>
                  <a:pt x="2518409" y="198882"/>
                </a:moveTo>
                <a:lnTo>
                  <a:pt x="2560319" y="172212"/>
                </a:lnTo>
                <a:lnTo>
                  <a:pt x="2587751" y="156210"/>
                </a:lnTo>
                <a:lnTo>
                  <a:pt x="2573273" y="131826"/>
                </a:lnTo>
                <a:lnTo>
                  <a:pt x="2545079" y="147828"/>
                </a:lnTo>
                <a:lnTo>
                  <a:pt x="2501645" y="175260"/>
                </a:lnTo>
                <a:lnTo>
                  <a:pt x="2475737" y="192786"/>
                </a:lnTo>
                <a:lnTo>
                  <a:pt x="2491740" y="216408"/>
                </a:lnTo>
                <a:lnTo>
                  <a:pt x="2518409" y="198882"/>
                </a:lnTo>
                <a:close/>
              </a:path>
              <a:path w="3357371" h="3586734">
                <a:moveTo>
                  <a:pt x="2662428" y="117348"/>
                </a:moveTo>
                <a:lnTo>
                  <a:pt x="2681478" y="108204"/>
                </a:lnTo>
                <a:lnTo>
                  <a:pt x="2719578" y="92202"/>
                </a:lnTo>
                <a:lnTo>
                  <a:pt x="2757678" y="77724"/>
                </a:lnTo>
                <a:lnTo>
                  <a:pt x="2766821" y="74676"/>
                </a:lnTo>
                <a:lnTo>
                  <a:pt x="2757678" y="47244"/>
                </a:lnTo>
                <a:lnTo>
                  <a:pt x="2747771" y="51054"/>
                </a:lnTo>
                <a:lnTo>
                  <a:pt x="2708909" y="65532"/>
                </a:lnTo>
                <a:lnTo>
                  <a:pt x="2669285" y="82296"/>
                </a:lnTo>
                <a:lnTo>
                  <a:pt x="2650235" y="91440"/>
                </a:lnTo>
                <a:lnTo>
                  <a:pt x="2662428" y="117348"/>
                </a:lnTo>
                <a:close/>
              </a:path>
              <a:path w="3357371" h="3586734">
                <a:moveTo>
                  <a:pt x="2841497" y="24384"/>
                </a:moveTo>
                <a:lnTo>
                  <a:pt x="2847593" y="51816"/>
                </a:lnTo>
                <a:lnTo>
                  <a:pt x="2866643" y="48006"/>
                </a:lnTo>
                <a:lnTo>
                  <a:pt x="2901695" y="41148"/>
                </a:lnTo>
                <a:lnTo>
                  <a:pt x="2935985" y="36576"/>
                </a:lnTo>
                <a:lnTo>
                  <a:pt x="2958845" y="34290"/>
                </a:lnTo>
                <a:lnTo>
                  <a:pt x="2956559" y="6096"/>
                </a:lnTo>
                <a:lnTo>
                  <a:pt x="2932175" y="8382"/>
                </a:lnTo>
                <a:lnTo>
                  <a:pt x="2896361" y="12954"/>
                </a:lnTo>
                <a:lnTo>
                  <a:pt x="2860547" y="19812"/>
                </a:lnTo>
                <a:lnTo>
                  <a:pt x="2841497" y="24384"/>
                </a:lnTo>
                <a:close/>
              </a:path>
              <a:path w="3357371" h="3586734">
                <a:moveTo>
                  <a:pt x="3158490" y="10668"/>
                </a:moveTo>
                <a:lnTo>
                  <a:pt x="3136391" y="7620"/>
                </a:lnTo>
                <a:lnTo>
                  <a:pt x="3103625" y="5334"/>
                </a:lnTo>
                <a:lnTo>
                  <a:pt x="3070097" y="3048"/>
                </a:lnTo>
                <a:lnTo>
                  <a:pt x="3043428" y="3048"/>
                </a:lnTo>
                <a:lnTo>
                  <a:pt x="3042666" y="31242"/>
                </a:lnTo>
                <a:lnTo>
                  <a:pt x="3069335" y="32004"/>
                </a:lnTo>
                <a:lnTo>
                  <a:pt x="3102101" y="33528"/>
                </a:lnTo>
                <a:lnTo>
                  <a:pt x="3134105" y="36576"/>
                </a:lnTo>
                <a:lnTo>
                  <a:pt x="3155441" y="38862"/>
                </a:lnTo>
                <a:lnTo>
                  <a:pt x="3158490" y="10668"/>
                </a:lnTo>
                <a:close/>
              </a:path>
              <a:path w="3357371" h="3586734">
                <a:moveTo>
                  <a:pt x="3244595" y="22860"/>
                </a:moveTo>
                <a:lnTo>
                  <a:pt x="3239261" y="51054"/>
                </a:lnTo>
                <a:lnTo>
                  <a:pt x="3270511" y="56350"/>
                </a:lnTo>
                <a:lnTo>
                  <a:pt x="3284219" y="58674"/>
                </a:lnTo>
                <a:lnTo>
                  <a:pt x="3265169" y="84582"/>
                </a:lnTo>
                <a:lnTo>
                  <a:pt x="3357371" y="57912"/>
                </a:lnTo>
                <a:lnTo>
                  <a:pt x="3289554" y="30480"/>
                </a:lnTo>
                <a:lnTo>
                  <a:pt x="3275845" y="28156"/>
                </a:lnTo>
                <a:lnTo>
                  <a:pt x="3244595" y="22860"/>
                </a:lnTo>
                <a:close/>
              </a:path>
              <a:path w="3357371" h="3586734">
                <a:moveTo>
                  <a:pt x="3289554" y="30480"/>
                </a:moveTo>
                <a:lnTo>
                  <a:pt x="3357371" y="57912"/>
                </a:lnTo>
                <a:lnTo>
                  <a:pt x="3281171" y="0"/>
                </a:lnTo>
                <a:lnTo>
                  <a:pt x="3275845" y="28156"/>
                </a:lnTo>
                <a:lnTo>
                  <a:pt x="3289554" y="30480"/>
                </a:lnTo>
                <a:close/>
              </a:path>
              <a:path w="3357371" h="3586734">
                <a:moveTo>
                  <a:pt x="3265169" y="84582"/>
                </a:moveTo>
                <a:lnTo>
                  <a:pt x="3284219" y="58674"/>
                </a:lnTo>
                <a:lnTo>
                  <a:pt x="3270511" y="56350"/>
                </a:lnTo>
                <a:lnTo>
                  <a:pt x="3265169" y="84582"/>
                </a:lnTo>
                <a:close/>
              </a:path>
              <a:path w="3357371" h="3586734">
                <a:moveTo>
                  <a:pt x="85343" y="3489960"/>
                </a:moveTo>
                <a:lnTo>
                  <a:pt x="60959" y="3474720"/>
                </a:lnTo>
                <a:lnTo>
                  <a:pt x="0" y="3571494"/>
                </a:lnTo>
                <a:lnTo>
                  <a:pt x="24383" y="3586734"/>
                </a:lnTo>
                <a:lnTo>
                  <a:pt x="85343" y="3489960"/>
                </a:lnTo>
                <a:close/>
              </a:path>
              <a:path w="3357371" h="3586734">
                <a:moveTo>
                  <a:pt x="170687" y="3355086"/>
                </a:moveTo>
                <a:lnTo>
                  <a:pt x="192023" y="3320796"/>
                </a:lnTo>
                <a:lnTo>
                  <a:pt x="167639" y="3305556"/>
                </a:lnTo>
                <a:lnTo>
                  <a:pt x="146303" y="3339846"/>
                </a:lnTo>
                <a:lnTo>
                  <a:pt x="106679" y="3402330"/>
                </a:lnTo>
                <a:lnTo>
                  <a:pt x="131063" y="3417570"/>
                </a:lnTo>
                <a:lnTo>
                  <a:pt x="170687" y="3355086"/>
                </a:lnTo>
                <a:close/>
              </a:path>
              <a:path w="3357371" h="3586734">
                <a:moveTo>
                  <a:pt x="298703" y="3151632"/>
                </a:moveTo>
                <a:lnTo>
                  <a:pt x="274319" y="3136392"/>
                </a:lnTo>
                <a:lnTo>
                  <a:pt x="213359" y="3233166"/>
                </a:lnTo>
                <a:lnTo>
                  <a:pt x="237744" y="3248406"/>
                </a:lnTo>
                <a:lnTo>
                  <a:pt x="298703" y="3151632"/>
                </a:lnTo>
                <a:close/>
              </a:path>
              <a:path w="3357371" h="3586734">
                <a:moveTo>
                  <a:pt x="405383" y="2982468"/>
                </a:moveTo>
                <a:lnTo>
                  <a:pt x="381762" y="2967228"/>
                </a:lnTo>
                <a:lnTo>
                  <a:pt x="320039" y="3064002"/>
                </a:lnTo>
                <a:lnTo>
                  <a:pt x="344423" y="3079242"/>
                </a:lnTo>
                <a:lnTo>
                  <a:pt x="405383" y="2982468"/>
                </a:lnTo>
                <a:close/>
              </a:path>
              <a:path w="3357371" h="3586734">
                <a:moveTo>
                  <a:pt x="461771" y="2894838"/>
                </a:moveTo>
                <a:lnTo>
                  <a:pt x="512825" y="2814066"/>
                </a:lnTo>
                <a:lnTo>
                  <a:pt x="488441" y="2798064"/>
                </a:lnTo>
                <a:lnTo>
                  <a:pt x="437388" y="2879598"/>
                </a:lnTo>
                <a:lnTo>
                  <a:pt x="427481" y="2894838"/>
                </a:lnTo>
                <a:lnTo>
                  <a:pt x="451865" y="2910078"/>
                </a:lnTo>
                <a:lnTo>
                  <a:pt x="461771" y="2894838"/>
                </a:lnTo>
                <a:close/>
              </a:path>
              <a:path w="3357371" h="3586734">
                <a:moveTo>
                  <a:pt x="605789" y="2668524"/>
                </a:moveTo>
                <a:lnTo>
                  <a:pt x="620267" y="2644902"/>
                </a:lnTo>
                <a:lnTo>
                  <a:pt x="596645" y="2629662"/>
                </a:lnTo>
                <a:lnTo>
                  <a:pt x="581405" y="2653284"/>
                </a:lnTo>
                <a:lnTo>
                  <a:pt x="534923" y="2726436"/>
                </a:lnTo>
                <a:lnTo>
                  <a:pt x="558545" y="2741676"/>
                </a:lnTo>
                <a:lnTo>
                  <a:pt x="605789" y="2668524"/>
                </a:lnTo>
                <a:close/>
              </a:path>
              <a:path w="3357371" h="3586734">
                <a:moveTo>
                  <a:pt x="677417" y="2556510"/>
                </a:moveTo>
                <a:lnTo>
                  <a:pt x="728471" y="2477262"/>
                </a:lnTo>
                <a:lnTo>
                  <a:pt x="704087" y="2461260"/>
                </a:lnTo>
                <a:lnTo>
                  <a:pt x="653033" y="2541270"/>
                </a:lnTo>
                <a:lnTo>
                  <a:pt x="642365" y="2557272"/>
                </a:lnTo>
                <a:lnTo>
                  <a:pt x="666749" y="2573274"/>
                </a:lnTo>
                <a:lnTo>
                  <a:pt x="677417" y="2556510"/>
                </a:lnTo>
                <a:close/>
              </a:path>
              <a:path w="3357371" h="3586734">
                <a:moveTo>
                  <a:pt x="819149" y="2336292"/>
                </a:moveTo>
                <a:lnTo>
                  <a:pt x="837437" y="2308860"/>
                </a:lnTo>
                <a:lnTo>
                  <a:pt x="813053" y="2293620"/>
                </a:lnTo>
                <a:lnTo>
                  <a:pt x="795527" y="2321052"/>
                </a:lnTo>
                <a:lnTo>
                  <a:pt x="751331" y="2389632"/>
                </a:lnTo>
                <a:lnTo>
                  <a:pt x="774953" y="2404872"/>
                </a:lnTo>
                <a:lnTo>
                  <a:pt x="819149" y="2336292"/>
                </a:lnTo>
                <a:close/>
              </a:path>
              <a:path w="3357371" h="3586734">
                <a:moveTo>
                  <a:pt x="890015" y="2228088"/>
                </a:moveTo>
                <a:lnTo>
                  <a:pt x="946403" y="2141982"/>
                </a:lnTo>
                <a:lnTo>
                  <a:pt x="922781" y="2125980"/>
                </a:lnTo>
                <a:lnTo>
                  <a:pt x="865631" y="2212848"/>
                </a:lnTo>
                <a:lnTo>
                  <a:pt x="860297" y="2221230"/>
                </a:lnTo>
                <a:lnTo>
                  <a:pt x="883919" y="2237232"/>
                </a:lnTo>
                <a:lnTo>
                  <a:pt x="890015" y="2228088"/>
                </a:lnTo>
                <a:close/>
              </a:path>
              <a:path w="3357371" h="3586734">
                <a:moveTo>
                  <a:pt x="1028699" y="2016252"/>
                </a:moveTo>
                <a:lnTo>
                  <a:pt x="1056893" y="1975104"/>
                </a:lnTo>
                <a:lnTo>
                  <a:pt x="1032509" y="1959102"/>
                </a:lnTo>
                <a:lnTo>
                  <a:pt x="1005077" y="2000250"/>
                </a:lnTo>
                <a:lnTo>
                  <a:pt x="970025" y="2054352"/>
                </a:lnTo>
                <a:lnTo>
                  <a:pt x="993647" y="2070354"/>
                </a:lnTo>
                <a:lnTo>
                  <a:pt x="1028699" y="2016252"/>
                </a:lnTo>
                <a:close/>
              </a:path>
              <a:path w="3357371" h="3586734">
                <a:moveTo>
                  <a:pt x="1143761" y="1792224"/>
                </a:moveTo>
                <a:lnTo>
                  <a:pt x="1142237" y="1795272"/>
                </a:lnTo>
                <a:lnTo>
                  <a:pt x="1080515" y="1887474"/>
                </a:lnTo>
                <a:lnTo>
                  <a:pt x="1104137" y="1903476"/>
                </a:lnTo>
                <a:lnTo>
                  <a:pt x="1165859" y="1811274"/>
                </a:lnTo>
                <a:lnTo>
                  <a:pt x="1167383" y="1808226"/>
                </a:lnTo>
                <a:lnTo>
                  <a:pt x="1143761" y="1792224"/>
                </a:lnTo>
                <a:close/>
              </a:path>
              <a:path w="3357371" h="3586734">
                <a:moveTo>
                  <a:pt x="1233677" y="1711452"/>
                </a:moveTo>
                <a:lnTo>
                  <a:pt x="1280159" y="1642872"/>
                </a:lnTo>
                <a:lnTo>
                  <a:pt x="1256537" y="1626870"/>
                </a:lnTo>
                <a:lnTo>
                  <a:pt x="1210055" y="1695450"/>
                </a:lnTo>
                <a:lnTo>
                  <a:pt x="1191767" y="1721358"/>
                </a:lnTo>
                <a:lnTo>
                  <a:pt x="1216151" y="1737360"/>
                </a:lnTo>
                <a:lnTo>
                  <a:pt x="1233677" y="1711452"/>
                </a:lnTo>
                <a:close/>
              </a:path>
              <a:path w="3357371" h="3586734">
                <a:moveTo>
                  <a:pt x="1366265" y="1517904"/>
                </a:moveTo>
                <a:lnTo>
                  <a:pt x="1393697" y="1479042"/>
                </a:lnTo>
                <a:lnTo>
                  <a:pt x="1370837" y="1462278"/>
                </a:lnTo>
                <a:lnTo>
                  <a:pt x="1343405" y="1501902"/>
                </a:lnTo>
                <a:lnTo>
                  <a:pt x="1305305" y="1556766"/>
                </a:lnTo>
                <a:lnTo>
                  <a:pt x="1328927" y="1572768"/>
                </a:lnTo>
                <a:lnTo>
                  <a:pt x="1366265" y="1517904"/>
                </a:lnTo>
                <a:close/>
              </a:path>
              <a:path w="3357371" h="3586734">
                <a:moveTo>
                  <a:pt x="1496567" y="1333500"/>
                </a:moveTo>
                <a:lnTo>
                  <a:pt x="1509521" y="1315974"/>
                </a:lnTo>
                <a:lnTo>
                  <a:pt x="1485899" y="1299210"/>
                </a:lnTo>
                <a:lnTo>
                  <a:pt x="1472945" y="1316736"/>
                </a:lnTo>
                <a:lnTo>
                  <a:pt x="1419605" y="1392174"/>
                </a:lnTo>
                <a:lnTo>
                  <a:pt x="1443227" y="1408938"/>
                </a:lnTo>
                <a:lnTo>
                  <a:pt x="1496567" y="1333500"/>
                </a:lnTo>
                <a:close/>
              </a:path>
              <a:path w="3357371" h="3586734">
                <a:moveTo>
                  <a:pt x="1559813" y="1245108"/>
                </a:moveTo>
                <a:lnTo>
                  <a:pt x="1623059" y="1159002"/>
                </a:lnTo>
                <a:lnTo>
                  <a:pt x="1626869" y="1154430"/>
                </a:lnTo>
                <a:lnTo>
                  <a:pt x="1604009" y="1136904"/>
                </a:lnTo>
                <a:lnTo>
                  <a:pt x="1600199" y="1142238"/>
                </a:lnTo>
                <a:lnTo>
                  <a:pt x="1536953" y="1228344"/>
                </a:lnTo>
                <a:lnTo>
                  <a:pt x="1536191" y="1229868"/>
                </a:lnTo>
                <a:lnTo>
                  <a:pt x="1559813" y="1245870"/>
                </a:lnTo>
                <a:lnTo>
                  <a:pt x="1559813" y="1245108"/>
                </a:lnTo>
                <a:close/>
              </a:path>
              <a:path w="3357371" h="3586734">
                <a:moveTo>
                  <a:pt x="1684781" y="1075944"/>
                </a:moveTo>
                <a:lnTo>
                  <a:pt x="1745741" y="995934"/>
                </a:lnTo>
                <a:lnTo>
                  <a:pt x="1746503" y="994410"/>
                </a:lnTo>
                <a:lnTo>
                  <a:pt x="1724405" y="976884"/>
                </a:lnTo>
                <a:lnTo>
                  <a:pt x="1722881" y="978408"/>
                </a:lnTo>
                <a:lnTo>
                  <a:pt x="1661921" y="1059180"/>
                </a:lnTo>
                <a:lnTo>
                  <a:pt x="1655063" y="1068324"/>
                </a:lnTo>
                <a:lnTo>
                  <a:pt x="1677923" y="1085088"/>
                </a:lnTo>
                <a:lnTo>
                  <a:pt x="1684781" y="1075944"/>
                </a:lnTo>
                <a:close/>
              </a:path>
              <a:path w="3357371" h="3586734">
                <a:moveTo>
                  <a:pt x="1864613" y="845058"/>
                </a:moveTo>
                <a:lnTo>
                  <a:pt x="1869947" y="837438"/>
                </a:lnTo>
                <a:lnTo>
                  <a:pt x="1847849" y="819150"/>
                </a:lnTo>
                <a:lnTo>
                  <a:pt x="1841753" y="826770"/>
                </a:lnTo>
                <a:lnTo>
                  <a:pt x="1812797" y="863346"/>
                </a:lnTo>
                <a:lnTo>
                  <a:pt x="1783079" y="901446"/>
                </a:lnTo>
                <a:lnTo>
                  <a:pt x="1776983" y="909066"/>
                </a:lnTo>
                <a:lnTo>
                  <a:pt x="1799081" y="926592"/>
                </a:lnTo>
                <a:lnTo>
                  <a:pt x="1805177" y="918972"/>
                </a:lnTo>
                <a:lnTo>
                  <a:pt x="1834895" y="881634"/>
                </a:lnTo>
                <a:lnTo>
                  <a:pt x="1864613" y="845058"/>
                </a:lnTo>
                <a:close/>
              </a:path>
              <a:path w="3357371" h="3586734">
                <a:moveTo>
                  <a:pt x="1997963" y="683514"/>
                </a:moveTo>
                <a:lnTo>
                  <a:pt x="1975865" y="665226"/>
                </a:lnTo>
                <a:lnTo>
                  <a:pt x="1956815" y="688086"/>
                </a:lnTo>
                <a:lnTo>
                  <a:pt x="1928621" y="721614"/>
                </a:lnTo>
                <a:lnTo>
                  <a:pt x="1901951" y="752856"/>
                </a:lnTo>
                <a:lnTo>
                  <a:pt x="1924049" y="771144"/>
                </a:lnTo>
                <a:lnTo>
                  <a:pt x="1949957" y="739902"/>
                </a:lnTo>
                <a:lnTo>
                  <a:pt x="1978151" y="706374"/>
                </a:lnTo>
                <a:lnTo>
                  <a:pt x="1997963" y="683514"/>
                </a:lnTo>
                <a:close/>
              </a:path>
              <a:path w="3357371" h="3586734">
                <a:moveTo>
                  <a:pt x="2053589" y="619506"/>
                </a:moveTo>
                <a:lnTo>
                  <a:pt x="2061209" y="611886"/>
                </a:lnTo>
                <a:lnTo>
                  <a:pt x="2087879" y="582168"/>
                </a:lnTo>
                <a:lnTo>
                  <a:pt x="2114549" y="553212"/>
                </a:lnTo>
                <a:lnTo>
                  <a:pt x="2130551" y="535686"/>
                </a:lnTo>
                <a:lnTo>
                  <a:pt x="2109978" y="515874"/>
                </a:lnTo>
                <a:lnTo>
                  <a:pt x="2093213" y="533400"/>
                </a:lnTo>
                <a:lnTo>
                  <a:pt x="2066543" y="562356"/>
                </a:lnTo>
                <a:lnTo>
                  <a:pt x="2032253" y="600456"/>
                </a:lnTo>
                <a:lnTo>
                  <a:pt x="2053589" y="619506"/>
                </a:lnTo>
                <a:close/>
              </a:path>
              <a:path w="3357371" h="3586734">
                <a:moveTo>
                  <a:pt x="2242377" y="383194"/>
                </a:moveTo>
                <a:lnTo>
                  <a:pt x="2233068" y="391778"/>
                </a:lnTo>
                <a:lnTo>
                  <a:pt x="2223796" y="400521"/>
                </a:lnTo>
                <a:lnTo>
                  <a:pt x="2214570" y="409386"/>
                </a:lnTo>
                <a:lnTo>
                  <a:pt x="2205398" y="418332"/>
                </a:lnTo>
                <a:lnTo>
                  <a:pt x="2196288" y="427320"/>
                </a:lnTo>
                <a:lnTo>
                  <a:pt x="2187248" y="436313"/>
                </a:lnTo>
                <a:lnTo>
                  <a:pt x="2178287" y="445269"/>
                </a:lnTo>
                <a:lnTo>
                  <a:pt x="2169413" y="454152"/>
                </a:lnTo>
                <a:lnTo>
                  <a:pt x="2189987" y="473964"/>
                </a:lnTo>
                <a:lnTo>
                  <a:pt x="2198789" y="465613"/>
                </a:lnTo>
                <a:lnTo>
                  <a:pt x="2207871" y="456781"/>
                </a:lnTo>
                <a:lnTo>
                  <a:pt x="2216848" y="447900"/>
                </a:lnTo>
                <a:lnTo>
                  <a:pt x="2225774" y="438990"/>
                </a:lnTo>
                <a:lnTo>
                  <a:pt x="2234703" y="430071"/>
                </a:lnTo>
                <a:lnTo>
                  <a:pt x="2243688" y="421164"/>
                </a:lnTo>
                <a:lnTo>
                  <a:pt x="2252784" y="412289"/>
                </a:lnTo>
                <a:lnTo>
                  <a:pt x="2262044" y="403466"/>
                </a:lnTo>
                <a:lnTo>
                  <a:pt x="2271521" y="394716"/>
                </a:lnTo>
                <a:lnTo>
                  <a:pt x="2252471" y="374142"/>
                </a:lnTo>
                <a:lnTo>
                  <a:pt x="2251716" y="374809"/>
                </a:lnTo>
                <a:lnTo>
                  <a:pt x="2242377" y="383194"/>
                </a:lnTo>
                <a:close/>
              </a:path>
              <a:path w="3357371" h="3586734">
                <a:moveTo>
                  <a:pt x="2423159" y="266700"/>
                </a:moveTo>
                <a:lnTo>
                  <a:pt x="2405633" y="243840"/>
                </a:lnTo>
                <a:lnTo>
                  <a:pt x="2405196" y="244179"/>
                </a:lnTo>
                <a:lnTo>
                  <a:pt x="2395033" y="252111"/>
                </a:lnTo>
                <a:lnTo>
                  <a:pt x="2385025" y="260000"/>
                </a:lnTo>
                <a:lnTo>
                  <a:pt x="2375139" y="267875"/>
                </a:lnTo>
                <a:lnTo>
                  <a:pt x="2365340" y="275759"/>
                </a:lnTo>
                <a:lnTo>
                  <a:pt x="2355595" y="283679"/>
                </a:lnTo>
                <a:lnTo>
                  <a:pt x="2345870" y="291660"/>
                </a:lnTo>
                <a:lnTo>
                  <a:pt x="2336132" y="299729"/>
                </a:lnTo>
                <a:lnTo>
                  <a:pt x="2326346" y="307910"/>
                </a:lnTo>
                <a:lnTo>
                  <a:pt x="2316479" y="316230"/>
                </a:lnTo>
                <a:lnTo>
                  <a:pt x="2335529" y="338328"/>
                </a:lnTo>
                <a:lnTo>
                  <a:pt x="2344150" y="330844"/>
                </a:lnTo>
                <a:lnTo>
                  <a:pt x="2353741" y="322591"/>
                </a:lnTo>
                <a:lnTo>
                  <a:pt x="2363454" y="314327"/>
                </a:lnTo>
                <a:lnTo>
                  <a:pt x="2373268" y="306092"/>
                </a:lnTo>
                <a:lnTo>
                  <a:pt x="2383165" y="297924"/>
                </a:lnTo>
                <a:lnTo>
                  <a:pt x="2393123" y="289862"/>
                </a:lnTo>
                <a:lnTo>
                  <a:pt x="2403121" y="281945"/>
                </a:lnTo>
                <a:lnTo>
                  <a:pt x="2413140" y="274211"/>
                </a:lnTo>
                <a:lnTo>
                  <a:pt x="2423159" y="2667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77417" y="5710457"/>
            <a:ext cx="3117314" cy="1345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1439" y="2082545"/>
            <a:ext cx="1981200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02964" y="2084070"/>
            <a:ext cx="1972056" cy="1034795"/>
          </a:xfrm>
          <a:custGeom>
            <a:avLst/>
            <a:gdLst/>
            <a:ahLst/>
            <a:cxnLst/>
            <a:rect l="l" t="t" r="r" b="b"/>
            <a:pathLst>
              <a:path w="1972056" h="1034795">
                <a:moveTo>
                  <a:pt x="0" y="1034795"/>
                </a:moveTo>
                <a:lnTo>
                  <a:pt x="0" y="0"/>
                </a:lnTo>
                <a:lnTo>
                  <a:pt x="1972056" y="0"/>
                </a:lnTo>
                <a:lnTo>
                  <a:pt x="1972056" y="1034795"/>
                </a:lnTo>
                <a:lnTo>
                  <a:pt x="0" y="1034795"/>
                </a:lnTo>
                <a:close/>
              </a:path>
            </a:pathLst>
          </a:custGeom>
          <a:ln w="19050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19500" y="1784603"/>
            <a:ext cx="5981699" cy="5079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6616" y="4554474"/>
            <a:ext cx="726186" cy="0"/>
          </a:xfrm>
          <a:custGeom>
            <a:avLst/>
            <a:gdLst/>
            <a:ahLst/>
            <a:cxnLst/>
            <a:rect l="l" t="t" r="r" b="b"/>
            <a:pathLst>
              <a:path w="726186">
                <a:moveTo>
                  <a:pt x="0" y="0"/>
                </a:moveTo>
                <a:lnTo>
                  <a:pt x="726186" y="0"/>
                </a:lnTo>
              </a:path>
            </a:pathLst>
          </a:custGeom>
          <a:ln w="78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21024" y="3848099"/>
            <a:ext cx="2679192" cy="1411224"/>
          </a:xfrm>
          <a:custGeom>
            <a:avLst/>
            <a:gdLst/>
            <a:ahLst/>
            <a:cxnLst/>
            <a:rect l="l" t="t" r="r" b="b"/>
            <a:pathLst>
              <a:path w="2679192" h="1411224">
                <a:moveTo>
                  <a:pt x="0" y="1411224"/>
                </a:moveTo>
                <a:lnTo>
                  <a:pt x="0" y="0"/>
                </a:lnTo>
                <a:lnTo>
                  <a:pt x="2679192" y="0"/>
                </a:lnTo>
                <a:lnTo>
                  <a:pt x="2679192" y="1411224"/>
                </a:lnTo>
                <a:lnTo>
                  <a:pt x="0" y="1411224"/>
                </a:lnTo>
                <a:close/>
              </a:path>
            </a:pathLst>
          </a:custGeom>
          <a:ln w="19050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2272" y="3377946"/>
            <a:ext cx="295656" cy="381000"/>
          </a:xfrm>
          <a:custGeom>
            <a:avLst/>
            <a:gdLst/>
            <a:ahLst/>
            <a:cxnLst/>
            <a:rect l="l" t="t" r="r" b="b"/>
            <a:pathLst>
              <a:path w="295656" h="381000">
                <a:moveTo>
                  <a:pt x="73914" y="285750"/>
                </a:moveTo>
                <a:lnTo>
                  <a:pt x="0" y="285750"/>
                </a:lnTo>
                <a:lnTo>
                  <a:pt x="147828" y="381000"/>
                </a:lnTo>
                <a:lnTo>
                  <a:pt x="295656" y="285750"/>
                </a:lnTo>
                <a:lnTo>
                  <a:pt x="221741" y="285750"/>
                </a:lnTo>
                <a:lnTo>
                  <a:pt x="221741" y="0"/>
                </a:lnTo>
                <a:lnTo>
                  <a:pt x="73914" y="0"/>
                </a:lnTo>
                <a:lnTo>
                  <a:pt x="73914" y="28575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2272" y="3377946"/>
            <a:ext cx="295656" cy="381000"/>
          </a:xfrm>
          <a:custGeom>
            <a:avLst/>
            <a:gdLst/>
            <a:ahLst/>
            <a:cxnLst/>
            <a:rect l="l" t="t" r="r" b="b"/>
            <a:pathLst>
              <a:path w="295656" h="381000">
                <a:moveTo>
                  <a:pt x="0" y="285750"/>
                </a:moveTo>
                <a:lnTo>
                  <a:pt x="73914" y="285750"/>
                </a:lnTo>
                <a:lnTo>
                  <a:pt x="73914" y="0"/>
                </a:lnTo>
                <a:lnTo>
                  <a:pt x="221741" y="0"/>
                </a:lnTo>
                <a:lnTo>
                  <a:pt x="221741" y="285750"/>
                </a:lnTo>
                <a:lnTo>
                  <a:pt x="295656" y="285750"/>
                </a:lnTo>
                <a:lnTo>
                  <a:pt x="147828" y="38100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FF65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852" y="5199126"/>
            <a:ext cx="294894" cy="381000"/>
          </a:xfrm>
          <a:custGeom>
            <a:avLst/>
            <a:gdLst/>
            <a:ahLst/>
            <a:cxnLst/>
            <a:rect l="l" t="t" r="r" b="b"/>
            <a:pathLst>
              <a:path w="294894" h="381000">
                <a:moveTo>
                  <a:pt x="73914" y="285750"/>
                </a:moveTo>
                <a:lnTo>
                  <a:pt x="0" y="285750"/>
                </a:lnTo>
                <a:lnTo>
                  <a:pt x="147828" y="381000"/>
                </a:lnTo>
                <a:lnTo>
                  <a:pt x="294894" y="285750"/>
                </a:lnTo>
                <a:lnTo>
                  <a:pt x="220979" y="285750"/>
                </a:lnTo>
                <a:lnTo>
                  <a:pt x="220979" y="0"/>
                </a:lnTo>
                <a:lnTo>
                  <a:pt x="73914" y="0"/>
                </a:lnTo>
                <a:lnTo>
                  <a:pt x="73914" y="28575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0852" y="5199126"/>
            <a:ext cx="294894" cy="381000"/>
          </a:xfrm>
          <a:custGeom>
            <a:avLst/>
            <a:gdLst/>
            <a:ahLst/>
            <a:cxnLst/>
            <a:rect l="l" t="t" r="r" b="b"/>
            <a:pathLst>
              <a:path w="294894" h="381000">
                <a:moveTo>
                  <a:pt x="0" y="285750"/>
                </a:moveTo>
                <a:lnTo>
                  <a:pt x="73914" y="285750"/>
                </a:lnTo>
                <a:lnTo>
                  <a:pt x="73914" y="0"/>
                </a:lnTo>
                <a:lnTo>
                  <a:pt x="220979" y="0"/>
                </a:lnTo>
                <a:lnTo>
                  <a:pt x="220979" y="285750"/>
                </a:lnTo>
                <a:lnTo>
                  <a:pt x="294894" y="285750"/>
                </a:lnTo>
                <a:lnTo>
                  <a:pt x="147828" y="38100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FF65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30924" y="3462527"/>
            <a:ext cx="295655" cy="381000"/>
          </a:xfrm>
          <a:custGeom>
            <a:avLst/>
            <a:gdLst/>
            <a:ahLst/>
            <a:cxnLst/>
            <a:rect l="l" t="t" r="r" b="b"/>
            <a:pathLst>
              <a:path w="295655" h="381000">
                <a:moveTo>
                  <a:pt x="73914" y="285750"/>
                </a:moveTo>
                <a:lnTo>
                  <a:pt x="0" y="285750"/>
                </a:lnTo>
                <a:lnTo>
                  <a:pt x="147827" y="381000"/>
                </a:lnTo>
                <a:lnTo>
                  <a:pt x="295655" y="285750"/>
                </a:lnTo>
                <a:lnTo>
                  <a:pt x="221742" y="285750"/>
                </a:lnTo>
                <a:lnTo>
                  <a:pt x="221742" y="0"/>
                </a:lnTo>
                <a:lnTo>
                  <a:pt x="73914" y="0"/>
                </a:lnTo>
                <a:lnTo>
                  <a:pt x="73914" y="28575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30924" y="3462527"/>
            <a:ext cx="295655" cy="381000"/>
          </a:xfrm>
          <a:custGeom>
            <a:avLst/>
            <a:gdLst/>
            <a:ahLst/>
            <a:cxnLst/>
            <a:rect l="l" t="t" r="r" b="b"/>
            <a:pathLst>
              <a:path w="295655" h="381000">
                <a:moveTo>
                  <a:pt x="0" y="285750"/>
                </a:moveTo>
                <a:lnTo>
                  <a:pt x="73914" y="285750"/>
                </a:lnTo>
                <a:lnTo>
                  <a:pt x="73914" y="0"/>
                </a:lnTo>
                <a:lnTo>
                  <a:pt x="221742" y="0"/>
                </a:lnTo>
                <a:lnTo>
                  <a:pt x="221742" y="285750"/>
                </a:lnTo>
                <a:lnTo>
                  <a:pt x="295655" y="285750"/>
                </a:lnTo>
                <a:lnTo>
                  <a:pt x="147827" y="38100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FF65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73596" y="5171694"/>
            <a:ext cx="295655" cy="381000"/>
          </a:xfrm>
          <a:custGeom>
            <a:avLst/>
            <a:gdLst/>
            <a:ahLst/>
            <a:cxnLst/>
            <a:rect l="l" t="t" r="r" b="b"/>
            <a:pathLst>
              <a:path w="295655" h="381000">
                <a:moveTo>
                  <a:pt x="73913" y="285750"/>
                </a:moveTo>
                <a:lnTo>
                  <a:pt x="0" y="285750"/>
                </a:lnTo>
                <a:lnTo>
                  <a:pt x="147827" y="381000"/>
                </a:lnTo>
                <a:lnTo>
                  <a:pt x="295655" y="285750"/>
                </a:lnTo>
                <a:lnTo>
                  <a:pt x="221742" y="285750"/>
                </a:lnTo>
                <a:lnTo>
                  <a:pt x="221742" y="0"/>
                </a:lnTo>
                <a:lnTo>
                  <a:pt x="73913" y="0"/>
                </a:lnTo>
                <a:lnTo>
                  <a:pt x="73913" y="28575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73596" y="5171694"/>
            <a:ext cx="295655" cy="381000"/>
          </a:xfrm>
          <a:custGeom>
            <a:avLst/>
            <a:gdLst/>
            <a:ahLst/>
            <a:cxnLst/>
            <a:rect l="l" t="t" r="r" b="b"/>
            <a:pathLst>
              <a:path w="295655" h="381000">
                <a:moveTo>
                  <a:pt x="0" y="285750"/>
                </a:moveTo>
                <a:lnTo>
                  <a:pt x="73913" y="285750"/>
                </a:lnTo>
                <a:lnTo>
                  <a:pt x="73913" y="0"/>
                </a:lnTo>
                <a:lnTo>
                  <a:pt x="221742" y="0"/>
                </a:lnTo>
                <a:lnTo>
                  <a:pt x="221742" y="285750"/>
                </a:lnTo>
                <a:lnTo>
                  <a:pt x="295655" y="285750"/>
                </a:lnTo>
                <a:lnTo>
                  <a:pt x="147827" y="381000"/>
                </a:lnTo>
                <a:lnTo>
                  <a:pt x="0" y="285750"/>
                </a:lnTo>
                <a:close/>
              </a:path>
            </a:pathLst>
          </a:custGeom>
          <a:ln w="9525">
            <a:solidFill>
              <a:srgbClr val="FF65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95416" y="6003797"/>
            <a:ext cx="348234" cy="361950"/>
          </a:xfrm>
          <a:custGeom>
            <a:avLst/>
            <a:gdLst/>
            <a:ahLst/>
            <a:cxnLst/>
            <a:rect l="l" t="t" r="r" b="b"/>
            <a:pathLst>
              <a:path w="348234" h="361950">
                <a:moveTo>
                  <a:pt x="58674" y="228600"/>
                </a:moveTo>
                <a:lnTo>
                  <a:pt x="0" y="184403"/>
                </a:lnTo>
                <a:lnTo>
                  <a:pt x="60960" y="348996"/>
                </a:lnTo>
                <a:lnTo>
                  <a:pt x="236220" y="361950"/>
                </a:lnTo>
                <a:lnTo>
                  <a:pt x="176784" y="317753"/>
                </a:lnTo>
                <a:lnTo>
                  <a:pt x="348234" y="89153"/>
                </a:lnTo>
                <a:lnTo>
                  <a:pt x="230124" y="0"/>
                </a:lnTo>
                <a:lnTo>
                  <a:pt x="58674" y="22860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95416" y="6003797"/>
            <a:ext cx="348234" cy="361950"/>
          </a:xfrm>
          <a:custGeom>
            <a:avLst/>
            <a:gdLst/>
            <a:ahLst/>
            <a:cxnLst/>
            <a:rect l="l" t="t" r="r" b="b"/>
            <a:pathLst>
              <a:path w="348234" h="361950">
                <a:moveTo>
                  <a:pt x="0" y="184403"/>
                </a:moveTo>
                <a:lnTo>
                  <a:pt x="58674" y="228600"/>
                </a:lnTo>
                <a:lnTo>
                  <a:pt x="230124" y="0"/>
                </a:lnTo>
                <a:lnTo>
                  <a:pt x="348234" y="89153"/>
                </a:lnTo>
                <a:lnTo>
                  <a:pt x="176784" y="317753"/>
                </a:lnTo>
                <a:lnTo>
                  <a:pt x="236220" y="361950"/>
                </a:lnTo>
                <a:lnTo>
                  <a:pt x="60960" y="348996"/>
                </a:lnTo>
                <a:lnTo>
                  <a:pt x="0" y="184403"/>
                </a:lnTo>
                <a:close/>
              </a:path>
            </a:pathLst>
          </a:custGeom>
          <a:ln w="9525">
            <a:solidFill>
              <a:srgbClr val="FF65F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19500" y="792961"/>
            <a:ext cx="367521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Convolution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6600" y="792961"/>
            <a:ext cx="2506555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0" dirty="0">
                <a:latin typeface="Copperplate Gothic Bold"/>
                <a:cs typeface="Copperplate Gothic Bold"/>
              </a:rPr>
              <a:t>Example</a:t>
            </a:r>
            <a:endParaRPr sz="3800" dirty="0">
              <a:latin typeface="Copperplate Gothic Bold"/>
              <a:cs typeface="Copperplate Gothic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34476" y="1991288"/>
            <a:ext cx="577724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700" spc="0" baseline="9662" dirty="0">
                <a:solidFill>
                  <a:srgbClr val="800000"/>
                </a:solidFill>
                <a:latin typeface="Arial"/>
                <a:cs typeface="Arial"/>
              </a:rPr>
              <a:t>n&lt;N</a:t>
            </a:r>
            <a:r>
              <a:rPr sz="1800" spc="0" baseline="-9662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6766" y="2654708"/>
            <a:ext cx="535979" cy="2277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550" i="1" spc="-69" dirty="0">
                <a:latin typeface="Times New Roman"/>
                <a:cs typeface="Times New Roman"/>
              </a:rPr>
              <a:t>h</a:t>
            </a:r>
            <a:r>
              <a:rPr sz="1550" spc="39" dirty="0">
                <a:latin typeface="Times New Roman"/>
                <a:cs typeface="Times New Roman"/>
              </a:rPr>
              <a:t>[</a:t>
            </a:r>
            <a:r>
              <a:rPr sz="1550" i="1" spc="25" dirty="0">
                <a:latin typeface="Times New Roman"/>
                <a:cs typeface="Times New Roman"/>
              </a:rPr>
              <a:t>n</a:t>
            </a:r>
            <a:r>
              <a:rPr sz="1550" spc="0" dirty="0">
                <a:latin typeface="Times New Roman"/>
                <a:cs typeface="Times New Roman"/>
              </a:rPr>
              <a:t>]</a:t>
            </a:r>
            <a:r>
              <a:rPr sz="1550" spc="-49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Cambria"/>
                <a:cs typeface="Cambria"/>
              </a:rPr>
              <a:t>=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7860" y="2688984"/>
            <a:ext cx="153662" cy="224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550" spc="0" dirty="0">
                <a:latin typeface="Cambria"/>
                <a:cs typeface="Cambria"/>
              </a:rPr>
              <a:t>⎨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7024" y="3748460"/>
            <a:ext cx="960248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700" spc="0" baseline="9662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800" spc="0" baseline="-9662" dirty="0">
                <a:solidFill>
                  <a:srgbClr val="800000"/>
                </a:solidFill>
                <a:latin typeface="Arial"/>
                <a:cs typeface="Arial"/>
              </a:rPr>
              <a:t>1</a:t>
            </a:r>
            <a:r>
              <a:rPr sz="2700" spc="-4" baseline="9662" dirty="0">
                <a:solidFill>
                  <a:srgbClr val="800000"/>
                </a:solidFill>
                <a:latin typeface="Arial"/>
                <a:cs typeface="Arial"/>
              </a:rPr>
              <a:t>&lt;n&lt;</a:t>
            </a:r>
            <a:r>
              <a:rPr sz="2700" spc="4" baseline="9662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r>
              <a:rPr sz="1800" spc="0" baseline="-9662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3144" y="4053774"/>
            <a:ext cx="844995" cy="483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851">
              <a:lnSpc>
                <a:spcPts val="1470"/>
              </a:lnSpc>
              <a:spcBef>
                <a:spcPts val="73"/>
              </a:spcBef>
            </a:pPr>
            <a:r>
              <a:rPr sz="1800" spc="-9" baseline="2369" dirty="0">
                <a:latin typeface="Cambria"/>
                <a:cs typeface="Cambria"/>
              </a:rPr>
              <a:t>⎪</a:t>
            </a:r>
            <a:r>
              <a:rPr sz="1800" spc="0" baseline="-241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61"/>
              </a:lnSpc>
              <a:spcBef>
                <a:spcPts val="445"/>
              </a:spcBef>
            </a:pPr>
            <a:r>
              <a:rPr sz="1800" spc="-4" baseline="-26063" dirty="0">
                <a:latin typeface="Cambria"/>
                <a:cs typeface="Cambria"/>
              </a:rPr>
              <a:t>⎪</a:t>
            </a:r>
            <a:r>
              <a:rPr sz="1800" spc="0" baseline="-26572" dirty="0">
                <a:latin typeface="Times New Roman"/>
                <a:cs typeface="Times New Roman"/>
              </a:rPr>
              <a:t>1</a:t>
            </a:r>
            <a:r>
              <a:rPr sz="1800" spc="-194" baseline="-26572" dirty="0">
                <a:latin typeface="Times New Roman"/>
                <a:cs typeface="Times New Roman"/>
              </a:rPr>
              <a:t> </a:t>
            </a:r>
            <a:r>
              <a:rPr sz="1800" spc="0" baseline="-26063" dirty="0">
                <a:latin typeface="Cambria"/>
                <a:cs typeface="Cambria"/>
              </a:rPr>
              <a:t>−</a:t>
            </a:r>
            <a:r>
              <a:rPr sz="1800" spc="-38" baseline="-26063" dirty="0">
                <a:latin typeface="Cambria"/>
                <a:cs typeface="Cambria"/>
              </a:rPr>
              <a:t> </a:t>
            </a:r>
            <a:r>
              <a:rPr sz="1800" i="1" spc="0" baseline="-26572" dirty="0">
                <a:latin typeface="Times New Roman"/>
                <a:cs typeface="Times New Roman"/>
              </a:rPr>
              <a:t>a</a:t>
            </a:r>
            <a:r>
              <a:rPr sz="1800" i="1" spc="-194" baseline="-26572" dirty="0">
                <a:latin typeface="Times New Roman"/>
                <a:cs typeface="Times New Roman"/>
              </a:rPr>
              <a:t> </a:t>
            </a:r>
            <a:r>
              <a:rPr sz="950" i="1" spc="44" dirty="0">
                <a:latin typeface="Times New Roman"/>
                <a:cs typeface="Times New Roman"/>
              </a:rPr>
              <a:t>n</a:t>
            </a:r>
            <a:r>
              <a:rPr sz="950" spc="0" dirty="0">
                <a:latin typeface="Cambria"/>
                <a:cs typeface="Cambria"/>
              </a:rPr>
              <a:t>−</a:t>
            </a:r>
            <a:r>
              <a:rPr sz="950" spc="-119" dirty="0">
                <a:latin typeface="Cambria"/>
                <a:cs typeface="Cambria"/>
              </a:rPr>
              <a:t> </a:t>
            </a:r>
            <a:r>
              <a:rPr sz="950" i="1" spc="-34" dirty="0">
                <a:latin typeface="Times New Roman"/>
                <a:cs typeface="Times New Roman"/>
              </a:rPr>
              <a:t>N</a:t>
            </a:r>
            <a:r>
              <a:rPr sz="1275" spc="0" baseline="-17051" dirty="0">
                <a:latin typeface="Times New Roman"/>
                <a:cs typeface="Times New Roman"/>
              </a:rPr>
              <a:t>1</a:t>
            </a:r>
            <a:r>
              <a:rPr sz="1275" spc="-150" baseline="-17051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Cambria"/>
                <a:cs typeface="Cambria"/>
              </a:rPr>
              <a:t>+</a:t>
            </a:r>
            <a:r>
              <a:rPr sz="950" spc="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8760" y="4066757"/>
            <a:ext cx="468092" cy="21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800" i="1" spc="0" baseline="9662" dirty="0">
                <a:latin typeface="Times New Roman"/>
                <a:cs typeface="Times New Roman"/>
              </a:rPr>
              <a:t>n</a:t>
            </a:r>
            <a:r>
              <a:rPr sz="1800" i="1" spc="1" baseline="9662" dirty="0">
                <a:latin typeface="Times New Roman"/>
                <a:cs typeface="Times New Roman"/>
              </a:rPr>
              <a:t> </a:t>
            </a:r>
            <a:r>
              <a:rPr sz="1800" spc="0" baseline="9477" dirty="0">
                <a:latin typeface="Cambria"/>
                <a:cs typeface="Cambria"/>
              </a:rPr>
              <a:t>&lt;</a:t>
            </a:r>
            <a:r>
              <a:rPr sz="1800" spc="111" baseline="9477" dirty="0">
                <a:latin typeface="Cambria"/>
                <a:cs typeface="Cambria"/>
              </a:rPr>
              <a:t> </a:t>
            </a:r>
            <a:r>
              <a:rPr sz="1800" i="1" spc="-4" baseline="9662" dirty="0">
                <a:latin typeface="Times New Roman"/>
                <a:cs typeface="Times New Roman"/>
              </a:rPr>
              <a:t>N</a:t>
            </a:r>
            <a:r>
              <a:rPr sz="1425" spc="0" baseline="-9154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271" y="4575766"/>
            <a:ext cx="331675" cy="18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194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−</a:t>
            </a:r>
            <a:r>
              <a:rPr sz="1200" spc="-43" dirty="0">
                <a:latin typeface="Cambria"/>
                <a:cs typeface="Cambria"/>
              </a:rPr>
              <a:t> </a:t>
            </a:r>
            <a:r>
              <a:rPr sz="1200" i="1" spc="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3144" y="4627541"/>
            <a:ext cx="205830" cy="480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25">
              <a:lnSpc>
                <a:spcPts val="1375"/>
              </a:lnSpc>
              <a:spcBef>
                <a:spcPts val="68"/>
              </a:spcBef>
            </a:pPr>
            <a:r>
              <a:rPr sz="1200" spc="0" dirty="0">
                <a:latin typeface="Cambria"/>
                <a:cs typeface="Cambria"/>
              </a:rPr>
              <a:t>⎪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864"/>
              </a:spcBef>
            </a:pPr>
            <a:r>
              <a:rPr sz="1200" spc="9" dirty="0">
                <a:latin typeface="Cambria"/>
                <a:cs typeface="Cambria"/>
              </a:rPr>
              <a:t>⎪</a:t>
            </a:r>
            <a:r>
              <a:rPr sz="1200" i="1" spc="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3097" y="4923062"/>
            <a:ext cx="96572" cy="134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50" spc="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2660" y="4923990"/>
            <a:ext cx="481701" cy="217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14"/>
              </a:lnSpc>
              <a:spcBef>
                <a:spcPts val="80"/>
              </a:spcBef>
            </a:pPr>
            <a:r>
              <a:rPr sz="1800" i="1" spc="0" baseline="9662" dirty="0">
                <a:latin typeface="Times New Roman"/>
                <a:cs typeface="Times New Roman"/>
              </a:rPr>
              <a:t>n</a:t>
            </a:r>
            <a:r>
              <a:rPr sz="1800" i="1" spc="1" baseline="9662" dirty="0">
                <a:latin typeface="Times New Roman"/>
                <a:cs typeface="Times New Roman"/>
              </a:rPr>
              <a:t> </a:t>
            </a:r>
            <a:r>
              <a:rPr sz="1800" spc="0" baseline="9477" dirty="0">
                <a:latin typeface="Cambria"/>
                <a:cs typeface="Cambria"/>
              </a:rPr>
              <a:t>≥</a:t>
            </a:r>
            <a:r>
              <a:rPr sz="1800" spc="111" baseline="9477" dirty="0">
                <a:latin typeface="Cambria"/>
                <a:cs typeface="Cambria"/>
              </a:rPr>
              <a:t> </a:t>
            </a:r>
            <a:r>
              <a:rPr sz="1800" i="1" spc="0" baseline="9662" dirty="0">
                <a:latin typeface="Times New Roman"/>
                <a:cs typeface="Times New Roman"/>
              </a:rPr>
              <a:t>N</a:t>
            </a:r>
            <a:r>
              <a:rPr sz="1800" i="1" spc="-200" baseline="9662" dirty="0">
                <a:latin typeface="Times New Roman"/>
                <a:cs typeface="Times New Roman"/>
              </a:rPr>
              <a:t> </a:t>
            </a:r>
            <a:r>
              <a:rPr sz="1425" spc="0" baseline="-6102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1146" y="5421812"/>
            <a:ext cx="577724" cy="302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15"/>
              </a:lnSpc>
              <a:spcBef>
                <a:spcPts val="115"/>
              </a:spcBef>
            </a:pPr>
            <a:r>
              <a:rPr sz="2700" spc="0" baseline="9662" dirty="0">
                <a:solidFill>
                  <a:srgbClr val="800000"/>
                </a:solidFill>
                <a:latin typeface="Arial"/>
                <a:cs typeface="Arial"/>
              </a:rPr>
              <a:t>n&gt;N</a:t>
            </a:r>
            <a:r>
              <a:rPr sz="1800" spc="0" baseline="-9662" dirty="0">
                <a:solidFill>
                  <a:srgbClr val="80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1024" y="3848100"/>
            <a:ext cx="2679192" cy="1411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4820">
              <a:lnSpc>
                <a:spcPct val="97696"/>
              </a:lnSpc>
              <a:spcBef>
                <a:spcPts val="420"/>
              </a:spcBef>
            </a:pPr>
            <a:r>
              <a:rPr sz="1200" spc="0" dirty="0">
                <a:latin typeface="Cambria"/>
                <a:cs typeface="Cambria"/>
              </a:rPr>
              <a:t>⎧</a:t>
            </a:r>
            <a:endParaRPr sz="1200">
              <a:latin typeface="Cambria"/>
              <a:cs typeface="Cambria"/>
            </a:endParaRPr>
          </a:p>
          <a:p>
            <a:pPr marL="464820">
              <a:lnSpc>
                <a:spcPct val="97696"/>
              </a:lnSpc>
              <a:spcBef>
                <a:spcPts val="933"/>
              </a:spcBef>
            </a:pPr>
            <a:r>
              <a:rPr sz="1200" spc="0" dirty="0">
                <a:latin typeface="Cambria"/>
                <a:cs typeface="Cambria"/>
              </a:rPr>
              <a:t>⎪</a:t>
            </a:r>
            <a:endParaRPr sz="1200">
              <a:latin typeface="Cambria"/>
              <a:cs typeface="Cambria"/>
            </a:endParaRPr>
          </a:p>
          <a:p>
            <a:pPr marL="53357">
              <a:lnSpc>
                <a:spcPts val="1587"/>
              </a:lnSpc>
              <a:spcBef>
                <a:spcPts val="561"/>
              </a:spcBef>
            </a:pPr>
            <a:r>
              <a:rPr sz="1200" i="1" spc="-25" dirty="0">
                <a:latin typeface="Times New Roman"/>
                <a:cs typeface="Times New Roman"/>
              </a:rPr>
              <a:t>y</a:t>
            </a:r>
            <a:r>
              <a:rPr sz="1200" spc="34" dirty="0">
                <a:latin typeface="Times New Roman"/>
                <a:cs typeface="Times New Roman"/>
              </a:rPr>
              <a:t>[</a:t>
            </a:r>
            <a:r>
              <a:rPr sz="1200" i="1" spc="14" dirty="0">
                <a:latin typeface="Times New Roman"/>
                <a:cs typeface="Times New Roman"/>
              </a:rPr>
              <a:t>n</a:t>
            </a:r>
            <a:r>
              <a:rPr sz="1200" spc="0" dirty="0">
                <a:latin typeface="Times New Roman"/>
                <a:cs typeface="Times New Roman"/>
              </a:rPr>
              <a:t>]</a:t>
            </a:r>
            <a:r>
              <a:rPr sz="1200" spc="-11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=</a:t>
            </a:r>
            <a:r>
              <a:rPr sz="1200" spc="51" dirty="0">
                <a:latin typeface="Cambria"/>
                <a:cs typeface="Cambria"/>
              </a:rPr>
              <a:t> </a:t>
            </a:r>
            <a:r>
              <a:rPr sz="1800" spc="0" baseline="-9477" dirty="0">
                <a:latin typeface="Cambria"/>
                <a:cs typeface="Cambria"/>
              </a:rPr>
              <a:t>⎨                                                    </a:t>
            </a:r>
            <a:r>
              <a:rPr sz="1800" spc="46" baseline="-9477" dirty="0">
                <a:latin typeface="Cambria"/>
                <a:cs typeface="Cambria"/>
              </a:rPr>
              <a:t> </a:t>
            </a:r>
            <a:r>
              <a:rPr sz="1200" i="1" spc="-4" dirty="0">
                <a:latin typeface="Times New Roman"/>
                <a:cs typeface="Times New Roman"/>
              </a:rPr>
              <a:t>N</a:t>
            </a:r>
            <a:r>
              <a:rPr sz="1425" spc="0" baseline="-18308" dirty="0">
                <a:latin typeface="Times New Roman"/>
                <a:cs typeface="Times New Roman"/>
              </a:rPr>
              <a:t>1</a:t>
            </a:r>
            <a:r>
              <a:rPr sz="1425" spc="140" baseline="-18308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≤</a:t>
            </a:r>
            <a:r>
              <a:rPr sz="1200" spc="51" dirty="0">
                <a:latin typeface="Cambria"/>
                <a:cs typeface="Cambria"/>
              </a:rPr>
              <a:t> </a:t>
            </a:r>
            <a:r>
              <a:rPr sz="1200" i="1" spc="0" dirty="0">
                <a:latin typeface="Times New Roman"/>
                <a:cs typeface="Times New Roman"/>
              </a:rPr>
              <a:t>n</a:t>
            </a:r>
            <a:r>
              <a:rPr sz="1200" i="1" spc="6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&lt;</a:t>
            </a:r>
            <a:r>
              <a:rPr sz="1200" spc="111" dirty="0">
                <a:latin typeface="Cambria"/>
                <a:cs typeface="Cambria"/>
              </a:rPr>
              <a:t> </a:t>
            </a:r>
            <a:r>
              <a:rPr sz="1200" i="1" spc="0" dirty="0">
                <a:latin typeface="Times New Roman"/>
                <a:cs typeface="Times New Roman"/>
              </a:rPr>
              <a:t>N</a:t>
            </a:r>
            <a:r>
              <a:rPr sz="1200" i="1" spc="-200" dirty="0">
                <a:latin typeface="Times New Roman"/>
                <a:cs typeface="Times New Roman"/>
              </a:rPr>
              <a:t> </a:t>
            </a:r>
            <a:r>
              <a:rPr sz="1425" spc="0" baseline="-18308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464820">
              <a:lnSpc>
                <a:spcPts val="1335"/>
              </a:lnSpc>
              <a:spcBef>
                <a:spcPts val="1211"/>
              </a:spcBef>
            </a:pPr>
            <a:r>
              <a:rPr sz="1800" spc="0" baseline="-9477" dirty="0">
                <a:latin typeface="Cambria"/>
                <a:cs typeface="Cambria"/>
              </a:rPr>
              <a:t>⎪  </a:t>
            </a:r>
            <a:r>
              <a:rPr sz="1800" spc="145" baseline="-9477" dirty="0">
                <a:latin typeface="Cambria"/>
                <a:cs typeface="Cambria"/>
              </a:rPr>
              <a:t> </a:t>
            </a:r>
            <a:r>
              <a:rPr sz="1425" i="1" spc="44" baseline="-48821" dirty="0">
                <a:latin typeface="Times New Roman"/>
                <a:cs typeface="Times New Roman"/>
              </a:rPr>
              <a:t>n</a:t>
            </a:r>
            <a:r>
              <a:rPr sz="1425" spc="0" baseline="-47886" dirty="0">
                <a:latin typeface="Cambria"/>
                <a:cs typeface="Cambria"/>
              </a:rPr>
              <a:t>−</a:t>
            </a:r>
            <a:r>
              <a:rPr sz="1425" spc="-119" baseline="-47886" dirty="0">
                <a:latin typeface="Cambria"/>
                <a:cs typeface="Cambria"/>
              </a:rPr>
              <a:t> </a:t>
            </a:r>
            <a:r>
              <a:rPr sz="1425" i="1" spc="0" baseline="-48821" dirty="0">
                <a:latin typeface="Times New Roman"/>
                <a:cs typeface="Times New Roman"/>
              </a:rPr>
              <a:t>N   </a:t>
            </a:r>
            <a:r>
              <a:rPr sz="1425" i="1" spc="20" baseline="-48821" dirty="0">
                <a:latin typeface="Times New Roman"/>
                <a:cs typeface="Times New Roman"/>
              </a:rPr>
              <a:t> </a:t>
            </a:r>
            <a:r>
              <a:rPr sz="1800" u="sng" spc="0" baseline="-26572" dirty="0">
                <a:latin typeface="Times New Roman"/>
                <a:cs typeface="Times New Roman"/>
              </a:rPr>
              <a:t>1</a:t>
            </a:r>
            <a:r>
              <a:rPr sz="1800" u="sng" spc="-204" baseline="-26572" dirty="0">
                <a:latin typeface="Times New Roman"/>
                <a:cs typeface="Times New Roman"/>
              </a:rPr>
              <a:t> </a:t>
            </a:r>
            <a:r>
              <a:rPr sz="1800" u="sng" spc="0" baseline="-26063" dirty="0">
                <a:latin typeface="Cambria"/>
                <a:cs typeface="Cambria"/>
              </a:rPr>
              <a:t>−</a:t>
            </a:r>
            <a:r>
              <a:rPr sz="1800" u="sng" spc="-454" baseline="-26063" dirty="0">
                <a:latin typeface="Cambria"/>
                <a:cs typeface="Cambria"/>
              </a:rPr>
              <a:t> </a:t>
            </a:r>
            <a:r>
              <a:rPr sz="1800" i="1" u="sng" spc="0" baseline="-26572" dirty="0">
                <a:latin typeface="Times New Roman"/>
                <a:cs typeface="Times New Roman"/>
              </a:rPr>
              <a:t>a</a:t>
            </a:r>
            <a:r>
              <a:rPr sz="1800" u="sng" spc="-154" baseline="-26572" dirty="0">
                <a:latin typeface="Times New Roman"/>
                <a:cs typeface="Times New Roman"/>
              </a:rPr>
              <a:t> </a:t>
            </a:r>
            <a:r>
              <a:rPr sz="950" i="1" u="sng" spc="0" dirty="0">
                <a:latin typeface="Times New Roman"/>
                <a:cs typeface="Times New Roman"/>
              </a:rPr>
              <a:t>N</a:t>
            </a:r>
            <a:r>
              <a:rPr sz="950" u="sng" spc="-184" dirty="0">
                <a:latin typeface="Times New Roman"/>
                <a:cs typeface="Times New Roman"/>
              </a:rPr>
              <a:t> </a:t>
            </a:r>
            <a:r>
              <a:rPr sz="1275" u="sng" spc="0" baseline="-17051" dirty="0">
                <a:latin typeface="Times New Roman"/>
                <a:cs typeface="Times New Roman"/>
              </a:rPr>
              <a:t>2</a:t>
            </a:r>
            <a:r>
              <a:rPr sz="1275" u="sng" spc="-83" baseline="-17051" dirty="0">
                <a:latin typeface="Times New Roman"/>
                <a:cs typeface="Times New Roman"/>
              </a:rPr>
              <a:t> </a:t>
            </a:r>
            <a:r>
              <a:rPr sz="950" u="sng" spc="0" dirty="0">
                <a:latin typeface="Cambria"/>
                <a:cs typeface="Cambria"/>
              </a:rPr>
              <a:t>−</a:t>
            </a:r>
            <a:r>
              <a:rPr sz="950" spc="-119" dirty="0">
                <a:latin typeface="Cambria"/>
                <a:cs typeface="Cambria"/>
              </a:rPr>
              <a:t> </a:t>
            </a:r>
            <a:r>
              <a:rPr sz="950" i="1" u="sng" spc="-34" dirty="0">
                <a:latin typeface="Times New Roman"/>
                <a:cs typeface="Times New Roman"/>
              </a:rPr>
              <a:t>N</a:t>
            </a:r>
            <a:r>
              <a:rPr sz="1275" u="sng" spc="0" baseline="-17051" dirty="0">
                <a:latin typeface="Times New Roman"/>
                <a:cs typeface="Times New Roman"/>
              </a:rPr>
              <a:t>1</a:t>
            </a:r>
            <a:r>
              <a:rPr sz="1275" u="sng" spc="-154" baseline="-17051" dirty="0">
                <a:latin typeface="Times New Roman"/>
                <a:cs typeface="Times New Roman"/>
              </a:rPr>
              <a:t> </a:t>
            </a:r>
            <a:r>
              <a:rPr sz="950" u="sng" spc="-50" dirty="0">
                <a:latin typeface="Cambria"/>
                <a:cs typeface="Cambria"/>
              </a:rPr>
              <a:t>+</a:t>
            </a:r>
            <a:r>
              <a:rPr sz="950" u="sng" spc="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464820">
              <a:lnSpc>
                <a:spcPts val="1737"/>
              </a:lnSpc>
              <a:spcBef>
                <a:spcPts val="965"/>
              </a:spcBef>
            </a:pPr>
            <a:r>
              <a:rPr sz="1200" spc="0" dirty="0">
                <a:latin typeface="Cambria"/>
                <a:cs typeface="Cambria"/>
              </a:rPr>
              <a:t>⎩                           </a:t>
            </a:r>
            <a:r>
              <a:rPr sz="1200" spc="73" dirty="0">
                <a:latin typeface="Cambria"/>
                <a:cs typeface="Cambria"/>
              </a:rPr>
              <a:t> </a:t>
            </a:r>
            <a:r>
              <a:rPr sz="1800" spc="0" baseline="2415" dirty="0">
                <a:latin typeface="Times New Roman"/>
                <a:cs typeface="Times New Roman"/>
              </a:rPr>
              <a:t>1</a:t>
            </a:r>
            <a:r>
              <a:rPr sz="1800" spc="-194" baseline="2415" dirty="0">
                <a:latin typeface="Times New Roman"/>
                <a:cs typeface="Times New Roman"/>
              </a:rPr>
              <a:t> </a:t>
            </a:r>
            <a:r>
              <a:rPr sz="1800" spc="0" baseline="2369" dirty="0">
                <a:latin typeface="Cambria"/>
                <a:cs typeface="Cambria"/>
              </a:rPr>
              <a:t>−</a:t>
            </a:r>
            <a:r>
              <a:rPr sz="1800" spc="-38" baseline="2369" dirty="0">
                <a:latin typeface="Cambria"/>
                <a:cs typeface="Cambria"/>
              </a:rPr>
              <a:t> </a:t>
            </a:r>
            <a:r>
              <a:rPr sz="1800" i="1" spc="0" baseline="241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964" y="2084070"/>
            <a:ext cx="1972056" cy="1034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400">
              <a:lnSpc>
                <a:spcPts val="2608"/>
              </a:lnSpc>
              <a:spcBef>
                <a:spcPts val="340"/>
              </a:spcBef>
            </a:pPr>
            <a:r>
              <a:rPr sz="1550" i="1" spc="-59" dirty="0">
                <a:latin typeface="Times New Roman"/>
                <a:cs typeface="Times New Roman"/>
              </a:rPr>
              <a:t>x</a:t>
            </a:r>
            <a:r>
              <a:rPr sz="1550" spc="39" dirty="0">
                <a:latin typeface="Times New Roman"/>
                <a:cs typeface="Times New Roman"/>
              </a:rPr>
              <a:t>[</a:t>
            </a:r>
            <a:r>
              <a:rPr sz="1550" i="1" spc="25" dirty="0">
                <a:latin typeface="Times New Roman"/>
                <a:cs typeface="Times New Roman"/>
              </a:rPr>
              <a:t>n</a:t>
            </a:r>
            <a:r>
              <a:rPr sz="1550" spc="0" dirty="0">
                <a:latin typeface="Times New Roman"/>
                <a:cs typeface="Times New Roman"/>
              </a:rPr>
              <a:t>]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0" dirty="0">
                <a:latin typeface="Cambria"/>
                <a:cs typeface="Cambria"/>
              </a:rPr>
              <a:t>=</a:t>
            </a:r>
            <a:r>
              <a:rPr sz="1550" spc="59" dirty="0">
                <a:latin typeface="Cambria"/>
                <a:cs typeface="Cambria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a</a:t>
            </a:r>
            <a:r>
              <a:rPr sz="1550" i="1" spc="-259" dirty="0">
                <a:latin typeface="Times New Roman"/>
                <a:cs typeface="Times New Roman"/>
              </a:rPr>
              <a:t> </a:t>
            </a:r>
            <a:r>
              <a:rPr sz="1875" i="1" spc="69" baseline="32466" dirty="0">
                <a:latin typeface="Times New Roman"/>
                <a:cs typeface="Times New Roman"/>
              </a:rPr>
              <a:t>n</a:t>
            </a:r>
            <a:r>
              <a:rPr sz="1550" i="1" spc="-29" dirty="0">
                <a:latin typeface="Times New Roman"/>
                <a:cs typeface="Times New Roman"/>
              </a:rPr>
              <a:t>u</a:t>
            </a:r>
            <a:r>
              <a:rPr sz="1550" spc="39" dirty="0">
                <a:latin typeface="Times New Roman"/>
                <a:cs typeface="Times New Roman"/>
              </a:rPr>
              <a:t>[</a:t>
            </a:r>
            <a:r>
              <a:rPr sz="1550" i="1" spc="25" dirty="0">
                <a:latin typeface="Times New Roman"/>
                <a:cs typeface="Times New Roman"/>
              </a:rPr>
              <a:t>n</a:t>
            </a:r>
            <a:r>
              <a:rPr sz="1550" spc="0" dirty="0">
                <a:latin typeface="Times New Roman"/>
                <a:cs typeface="Times New Roman"/>
              </a:rPr>
              <a:t>]</a:t>
            </a:r>
            <a:endParaRPr sz="1550">
              <a:latin typeface="Times New Roman"/>
              <a:cs typeface="Times New Roman"/>
            </a:endParaRPr>
          </a:p>
          <a:p>
            <a:pPr marL="577596">
              <a:lnSpc>
                <a:spcPts val="1979"/>
              </a:lnSpc>
              <a:spcBef>
                <a:spcPts val="674"/>
              </a:spcBef>
            </a:pPr>
            <a:r>
              <a:rPr sz="1550" spc="-136" dirty="0">
                <a:latin typeface="Cambria"/>
                <a:cs typeface="Cambria"/>
              </a:rPr>
              <a:t>⎧</a:t>
            </a:r>
            <a:r>
              <a:rPr sz="2325" spc="0" baseline="3740" dirty="0">
                <a:latin typeface="Times New Roman"/>
                <a:cs typeface="Times New Roman"/>
              </a:rPr>
              <a:t>1   </a:t>
            </a:r>
            <a:r>
              <a:rPr sz="2325" spc="41" baseline="3740" dirty="0">
                <a:latin typeface="Times New Roman"/>
                <a:cs typeface="Times New Roman"/>
              </a:rPr>
              <a:t> </a:t>
            </a:r>
            <a:r>
              <a:rPr sz="2325" i="1" spc="-9" baseline="3740" dirty="0">
                <a:latin typeface="Times New Roman"/>
                <a:cs typeface="Times New Roman"/>
              </a:rPr>
              <a:t>N</a:t>
            </a:r>
            <a:r>
              <a:rPr sz="1875" spc="0" baseline="-13914" dirty="0">
                <a:latin typeface="Times New Roman"/>
                <a:cs typeface="Times New Roman"/>
              </a:rPr>
              <a:t>1</a:t>
            </a:r>
            <a:r>
              <a:rPr sz="1875" spc="145" baseline="-13914" dirty="0">
                <a:latin typeface="Times New Roman"/>
                <a:cs typeface="Times New Roman"/>
              </a:rPr>
              <a:t> </a:t>
            </a:r>
            <a:r>
              <a:rPr sz="2325" spc="0" baseline="3668" dirty="0">
                <a:latin typeface="Cambria"/>
                <a:cs typeface="Cambria"/>
              </a:rPr>
              <a:t>≤</a:t>
            </a:r>
            <a:r>
              <a:rPr sz="2325" spc="54" baseline="3668" dirty="0">
                <a:latin typeface="Cambria"/>
                <a:cs typeface="Cambria"/>
              </a:rPr>
              <a:t> </a:t>
            </a:r>
            <a:r>
              <a:rPr sz="2325" i="1" spc="0" baseline="3740" dirty="0">
                <a:latin typeface="Times New Roman"/>
                <a:cs typeface="Times New Roman"/>
              </a:rPr>
              <a:t>n</a:t>
            </a:r>
            <a:r>
              <a:rPr sz="2325" i="1" spc="-7" baseline="3740" dirty="0">
                <a:latin typeface="Times New Roman"/>
                <a:cs typeface="Times New Roman"/>
              </a:rPr>
              <a:t> </a:t>
            </a:r>
            <a:r>
              <a:rPr sz="2325" spc="0" baseline="3668" dirty="0">
                <a:latin typeface="Cambria"/>
                <a:cs typeface="Cambria"/>
              </a:rPr>
              <a:t>≤</a:t>
            </a:r>
            <a:r>
              <a:rPr sz="2325" spc="124" baseline="3668" dirty="0">
                <a:latin typeface="Cambria"/>
                <a:cs typeface="Cambria"/>
              </a:rPr>
              <a:t> </a:t>
            </a:r>
            <a:r>
              <a:rPr sz="2325" i="1" spc="0" baseline="3740" dirty="0">
                <a:latin typeface="Times New Roman"/>
                <a:cs typeface="Times New Roman"/>
              </a:rPr>
              <a:t>N</a:t>
            </a:r>
            <a:r>
              <a:rPr sz="2325" i="1" spc="-259" baseline="3740" dirty="0">
                <a:latin typeface="Times New Roman"/>
                <a:cs typeface="Times New Roman"/>
              </a:rPr>
              <a:t> </a:t>
            </a:r>
            <a:r>
              <a:rPr sz="1875" spc="0" baseline="-13914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577596">
              <a:lnSpc>
                <a:spcPts val="2179"/>
              </a:lnSpc>
              <a:spcBef>
                <a:spcPts val="580"/>
              </a:spcBef>
            </a:pPr>
            <a:r>
              <a:rPr sz="2325" spc="-16" baseline="-14674" dirty="0">
                <a:latin typeface="Cambria"/>
                <a:cs typeface="Cambria"/>
              </a:rPr>
              <a:t>⎩</a:t>
            </a:r>
            <a:r>
              <a:rPr sz="1550" spc="0" dirty="0">
                <a:latin typeface="Times New Roman"/>
                <a:cs typeface="Times New Roman"/>
              </a:rPr>
              <a:t>0  </a:t>
            </a:r>
            <a:r>
              <a:rPr sz="1550" spc="92" dirty="0">
                <a:latin typeface="Times New Roman"/>
                <a:cs typeface="Times New Roman"/>
              </a:rPr>
              <a:t> </a:t>
            </a:r>
            <a:r>
              <a:rPr sz="1550" i="1" spc="0" dirty="0">
                <a:latin typeface="Times New Roman"/>
                <a:cs typeface="Times New Roman"/>
              </a:rPr>
              <a:t>otherwise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166616" y="4414774"/>
            <a:ext cx="7261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173917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40944" y="440943"/>
            <a:ext cx="1848103" cy="107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7720" y="2624327"/>
            <a:ext cx="4983479" cy="4690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0949" y="792961"/>
            <a:ext cx="588496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In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6190" y="792961"/>
            <a:ext cx="2008846" cy="508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95"/>
              </a:lnSpc>
              <a:spcBef>
                <a:spcPts val="199"/>
              </a:spcBef>
            </a:pPr>
            <a:r>
              <a:rPr sz="3800" spc="4" dirty="0">
                <a:latin typeface="Copperplate Gothic Bold"/>
                <a:cs typeface="Copperplate Gothic Bold"/>
              </a:rPr>
              <a:t>Matlab</a:t>
            </a:r>
            <a:endParaRPr sz="3800">
              <a:latin typeface="Copperplate Gothic Bold"/>
              <a:cs typeface="Copperplate Gothic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02" y="1747169"/>
            <a:ext cx="5743963" cy="647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0"/>
              </a:lnSpc>
              <a:spcBef>
                <a:spcPts val="108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Matlab has</a:t>
            </a:r>
            <a:r>
              <a:rPr sz="2000" spc="-26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the built-in convolution</a:t>
            </a:r>
            <a:r>
              <a:rPr sz="2000" spc="-9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function,</a:t>
            </a:r>
            <a:r>
              <a:rPr sz="2000" spc="-71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Berlin Sans FB"/>
                <a:cs typeface="Berlin Sans FB"/>
              </a:rPr>
              <a:t>conv(.)</a:t>
            </a:r>
            <a:endParaRPr sz="2000">
              <a:latin typeface="Berlin Sans FB"/>
              <a:cs typeface="Berlin Sans FB"/>
            </a:endParaRPr>
          </a:p>
          <a:p>
            <a:pPr marL="12725" marR="38462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Â </a:t>
            </a:r>
            <a:r>
              <a:rPr sz="2000" spc="252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Be careful, however</a:t>
            </a:r>
            <a:r>
              <a:rPr sz="2000" spc="-6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65"/>
                </a:solidFill>
                <a:latin typeface="Times New Roman"/>
                <a:cs typeface="Times New Roman"/>
              </a:rPr>
              <a:t>in setting the time axis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702" y="3081931"/>
            <a:ext cx="3756547" cy="275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0"/>
              </a:lnSpc>
              <a:spcBef>
                <a:spcPts val="76"/>
              </a:spcBef>
            </a:pPr>
            <a:r>
              <a:rPr sz="1400" b="1" spc="-4" dirty="0">
                <a:latin typeface="Arial"/>
                <a:cs typeface="Arial"/>
              </a:rPr>
              <a:t>n=-3:7;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-4" dirty="0">
                <a:latin typeface="Arial"/>
                <a:cs typeface="Arial"/>
              </a:rPr>
              <a:t>x=0.55.^(n+3);</a:t>
            </a:r>
            <a:endParaRPr sz="1400">
              <a:latin typeface="Arial"/>
              <a:cs typeface="Arial"/>
            </a:endParaRPr>
          </a:p>
          <a:p>
            <a:pPr marL="12700" marR="1750692" indent="0">
              <a:lnSpc>
                <a:spcPct val="99658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h</a:t>
            </a:r>
            <a:r>
              <a:rPr sz="1400" b="1" spc="-4" dirty="0">
                <a:latin typeface="Arial"/>
                <a:cs typeface="Arial"/>
              </a:rPr>
              <a:t>=</a:t>
            </a:r>
            <a:r>
              <a:rPr sz="1400" b="1" spc="0" dirty="0">
                <a:latin typeface="Arial"/>
                <a:cs typeface="Arial"/>
              </a:rPr>
              <a:t>[1</a:t>
            </a:r>
            <a:r>
              <a:rPr sz="1400" b="1" spc="-1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</a:t>
            </a:r>
            <a:r>
              <a:rPr sz="1400" b="1" spc="-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1]; </a:t>
            </a:r>
            <a:r>
              <a:rPr sz="1400" b="1" spc="-9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=co</a:t>
            </a:r>
            <a:r>
              <a:rPr sz="1400" b="1" spc="-9" dirty="0">
                <a:latin typeface="Arial"/>
                <a:cs typeface="Arial"/>
              </a:rPr>
              <a:t>n</a:t>
            </a:r>
            <a:r>
              <a:rPr sz="1400" b="1" spc="-4" dirty="0">
                <a:latin typeface="Arial"/>
                <a:cs typeface="Arial"/>
              </a:rPr>
              <a:t>v</a:t>
            </a:r>
            <a:r>
              <a:rPr sz="1400" b="1" spc="0" dirty="0">
                <a:latin typeface="Arial"/>
                <a:cs typeface="Arial"/>
              </a:rPr>
              <a:t>(x,</a:t>
            </a:r>
            <a:r>
              <a:rPr sz="1400" b="1" spc="-9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); </a:t>
            </a:r>
            <a:r>
              <a:rPr sz="1400" b="1" spc="-4" dirty="0">
                <a:latin typeface="Arial"/>
                <a:cs typeface="Arial"/>
              </a:rPr>
              <a:t>subplot(311)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stem(x)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title(‘Original</a:t>
            </a:r>
            <a:r>
              <a:rPr sz="1400" b="1" spc="-9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signal’)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65"/>
              </a:spcBef>
            </a:pPr>
            <a:r>
              <a:rPr sz="1400" b="1" spc="-4" dirty="0">
                <a:latin typeface="Arial"/>
                <a:cs typeface="Arial"/>
              </a:rPr>
              <a:t>subplot(312)</a:t>
            </a:r>
            <a:endParaRPr sz="1400">
              <a:latin typeface="Arial"/>
              <a:cs typeface="Arial"/>
            </a:endParaRPr>
          </a:p>
          <a:p>
            <a:pPr marL="12700" indent="0">
              <a:lnSpc>
                <a:spcPct val="99658"/>
              </a:lnSpc>
              <a:spcBef>
                <a:spcPts val="70"/>
              </a:spcBef>
            </a:pPr>
            <a:r>
              <a:rPr sz="1400" b="1" spc="0" dirty="0">
                <a:latin typeface="Arial"/>
                <a:cs typeface="Arial"/>
              </a:rPr>
              <a:t>stem(h)</a:t>
            </a:r>
            <a:r>
              <a:rPr sz="1400" b="1" spc="337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%</a:t>
            </a:r>
            <a:r>
              <a:rPr sz="1400" b="1" spc="-17" dirty="0">
                <a:latin typeface="Arial"/>
                <a:cs typeface="Arial"/>
              </a:rPr>
              <a:t> </a:t>
            </a:r>
            <a:r>
              <a:rPr sz="1400" b="1" spc="4" dirty="0">
                <a:latin typeface="Arial"/>
                <a:cs typeface="Arial"/>
              </a:rPr>
              <a:t>U</a:t>
            </a:r>
            <a:r>
              <a:rPr sz="1400" b="1" spc="0" dirty="0">
                <a:latin typeface="Arial"/>
                <a:cs typeface="Arial"/>
              </a:rPr>
              <a:t>se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stem</a:t>
            </a:r>
            <a:r>
              <a:rPr sz="1400" b="1" spc="-3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f</a:t>
            </a:r>
            <a:r>
              <a:rPr sz="1400" b="1" spc="-4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r</a:t>
            </a:r>
            <a:r>
              <a:rPr sz="1400" b="1" spc="-1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discrete</a:t>
            </a:r>
            <a:r>
              <a:rPr sz="1400" b="1" spc="-5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sequences title(‘Impulse</a:t>
            </a:r>
            <a:r>
              <a:rPr sz="1400" b="1" spc="-86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response</a:t>
            </a:r>
            <a:r>
              <a:rPr sz="1400" b="1" spc="-62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/ second</a:t>
            </a:r>
            <a:r>
              <a:rPr sz="1400" b="1" spc="-48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signal’) </a:t>
            </a:r>
            <a:r>
              <a:rPr sz="1400" b="1" spc="-4" dirty="0">
                <a:latin typeface="Arial"/>
                <a:cs typeface="Arial"/>
              </a:rPr>
              <a:t>subplot(313)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0" dirty="0">
                <a:latin typeface="Arial"/>
                <a:cs typeface="Arial"/>
              </a:rPr>
              <a:t>stem</a:t>
            </a:r>
            <a:r>
              <a:rPr sz="1400" b="1" spc="9" dirty="0">
                <a:latin typeface="Arial"/>
                <a:cs typeface="Arial"/>
              </a:rPr>
              <a:t>(</a:t>
            </a:r>
            <a:r>
              <a:rPr sz="1400" b="1" spc="-14" dirty="0">
                <a:latin typeface="Arial"/>
                <a:cs typeface="Arial"/>
              </a:rPr>
              <a:t>y</a:t>
            </a:r>
            <a:r>
              <a:rPr sz="1400" b="1" spc="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  <a:spcBef>
                <a:spcPts val="65"/>
              </a:spcBef>
            </a:pPr>
            <a:r>
              <a:rPr sz="1400" b="1" spc="0" dirty="0">
                <a:latin typeface="Arial"/>
                <a:cs typeface="Arial"/>
              </a:rPr>
              <a:t>title(‘</a:t>
            </a:r>
            <a:r>
              <a:rPr sz="1400" b="1" spc="-33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c</a:t>
            </a:r>
            <a:r>
              <a:rPr sz="1400" b="1" spc="-9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nv</a:t>
            </a:r>
            <a:r>
              <a:rPr sz="1400" b="1" spc="-9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l</a:t>
            </a:r>
            <a:r>
              <a:rPr sz="1400" b="1" spc="-9" dirty="0">
                <a:latin typeface="Arial"/>
                <a:cs typeface="Arial"/>
              </a:rPr>
              <a:t>u</a:t>
            </a:r>
            <a:r>
              <a:rPr sz="1400" b="1" spc="-4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i</a:t>
            </a:r>
            <a:r>
              <a:rPr sz="1400" b="1" spc="-9" dirty="0">
                <a:latin typeface="Arial"/>
                <a:cs typeface="Arial"/>
              </a:rPr>
              <a:t>o</a:t>
            </a:r>
            <a:r>
              <a:rPr sz="1400" b="1" spc="0" dirty="0">
                <a:latin typeface="Arial"/>
                <a:cs typeface="Arial"/>
              </a:rPr>
              <a:t>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result’)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" y="7151207"/>
            <a:ext cx="356836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b="1" i="1" spc="0" dirty="0">
                <a:latin typeface="Arial"/>
                <a:cs typeface="Arial"/>
              </a:rPr>
              <a:t>Digital</a:t>
            </a:r>
            <a:r>
              <a:rPr sz="900" b="1" i="1" spc="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Si</a:t>
            </a:r>
            <a:r>
              <a:rPr sz="900" b="1" i="1" spc="4" dirty="0">
                <a:latin typeface="Arial"/>
                <a:cs typeface="Arial"/>
              </a:rPr>
              <a:t>g</a:t>
            </a:r>
            <a:r>
              <a:rPr sz="900" b="1" i="1" spc="0" dirty="0">
                <a:latin typeface="Arial"/>
                <a:cs typeface="Arial"/>
              </a:rPr>
              <a:t>n</a:t>
            </a:r>
            <a:r>
              <a:rPr sz="900" b="1" i="1" spc="-4" dirty="0">
                <a:latin typeface="Arial"/>
                <a:cs typeface="Arial"/>
              </a:rPr>
              <a:t>a</a:t>
            </a:r>
            <a:r>
              <a:rPr sz="900" b="1" i="1" spc="0" dirty="0">
                <a:latin typeface="Arial"/>
                <a:cs typeface="Arial"/>
              </a:rPr>
              <a:t>l</a:t>
            </a:r>
            <a:r>
              <a:rPr sz="900" b="1" i="1" spc="-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Processing, © 2006 Robi</a:t>
            </a:r>
            <a:r>
              <a:rPr sz="900" b="1" i="1" spc="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Polikar,</a:t>
            </a:r>
            <a:r>
              <a:rPr sz="900" b="1" i="1" spc="4" dirty="0">
                <a:latin typeface="Arial"/>
                <a:cs typeface="Arial"/>
              </a:rPr>
              <a:t> </a:t>
            </a:r>
            <a:r>
              <a:rPr sz="900" b="1" i="1" spc="0" dirty="0">
                <a:latin typeface="Arial"/>
                <a:cs typeface="Arial"/>
              </a:rPr>
              <a:t>Rowan University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22860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" y="2384297"/>
            <a:ext cx="5334000" cy="4473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5564" y="3184397"/>
            <a:ext cx="4428743" cy="2873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250" y="5864352"/>
            <a:ext cx="844296" cy="352044"/>
          </a:xfrm>
          <a:custGeom>
            <a:avLst/>
            <a:gdLst/>
            <a:ahLst/>
            <a:cxnLst/>
            <a:rect l="l" t="t" r="r" b="b"/>
            <a:pathLst>
              <a:path w="844296" h="352044">
                <a:moveTo>
                  <a:pt x="0" y="0"/>
                </a:moveTo>
                <a:lnTo>
                  <a:pt x="0" y="352044"/>
                </a:lnTo>
                <a:lnTo>
                  <a:pt x="844296" y="352044"/>
                </a:lnTo>
                <a:lnTo>
                  <a:pt x="844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6156" y="2939796"/>
            <a:ext cx="2031492" cy="282701"/>
          </a:xfrm>
          <a:custGeom>
            <a:avLst/>
            <a:gdLst/>
            <a:ahLst/>
            <a:cxnLst/>
            <a:rect l="l" t="t" r="r" b="b"/>
            <a:pathLst>
              <a:path w="2031492" h="282701">
                <a:moveTo>
                  <a:pt x="0" y="0"/>
                </a:moveTo>
                <a:lnTo>
                  <a:pt x="0" y="282701"/>
                </a:lnTo>
                <a:lnTo>
                  <a:pt x="2031492" y="282701"/>
                </a:lnTo>
                <a:lnTo>
                  <a:pt x="20314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2352" y="2926079"/>
            <a:ext cx="2032253" cy="281939"/>
          </a:xfrm>
          <a:custGeom>
            <a:avLst/>
            <a:gdLst/>
            <a:ahLst/>
            <a:cxnLst/>
            <a:rect l="l" t="t" r="r" b="b"/>
            <a:pathLst>
              <a:path w="2032253" h="281939">
                <a:moveTo>
                  <a:pt x="0" y="0"/>
                </a:moveTo>
                <a:lnTo>
                  <a:pt x="0" y="281939"/>
                </a:lnTo>
                <a:lnTo>
                  <a:pt x="2032253" y="281939"/>
                </a:lnTo>
                <a:lnTo>
                  <a:pt x="2032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9549" y="680575"/>
            <a:ext cx="696336" cy="347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750" spc="0" baseline="1198" dirty="0">
                <a:latin typeface="Copperplate Gothic Bold"/>
                <a:cs typeface="Copperplate Gothic Bold"/>
              </a:rPr>
              <a:t>The</a:t>
            </a:r>
            <a:endParaRPr sz="2500" dirty="0">
              <a:latin typeface="Copperplate Gothic Bold"/>
              <a:cs typeface="Copperplate Gothic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1060" y="680574"/>
            <a:ext cx="5683622" cy="347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750" spc="0" baseline="1198" dirty="0">
                <a:latin typeface="Copperplate Gothic Bold"/>
                <a:cs typeface="Copperplate Gothic Bold"/>
              </a:rPr>
              <a:t>Vector</a:t>
            </a:r>
            <a:r>
              <a:rPr sz="3750" spc="5" baseline="1198" dirty="0">
                <a:latin typeface="Copperplate Gothic Bold"/>
                <a:cs typeface="Copperplate Gothic Bold"/>
              </a:rPr>
              <a:t> </a:t>
            </a:r>
            <a:r>
              <a:rPr sz="3750" spc="0" baseline="1198" dirty="0">
                <a:latin typeface="Copperplate Gothic Bold"/>
                <a:cs typeface="Copperplate Gothic Bold"/>
              </a:rPr>
              <a:t>Method</a:t>
            </a:r>
            <a:r>
              <a:rPr sz="3750" spc="5" baseline="1198" dirty="0">
                <a:latin typeface="Copperplate Gothic Bold"/>
                <a:cs typeface="Copperplate Gothic Bold"/>
              </a:rPr>
              <a:t> </a:t>
            </a:r>
            <a:r>
              <a:rPr sz="3750" spc="0" baseline="1198" dirty="0">
                <a:latin typeface="Copperplate Gothic Bold"/>
                <a:cs typeface="Copperplate Gothic Bold"/>
              </a:rPr>
              <a:t>for</a:t>
            </a:r>
            <a:r>
              <a:rPr sz="3750" spc="-225" baseline="1198" dirty="0">
                <a:latin typeface="Copperplate Gothic Bold"/>
                <a:cs typeface="Copperplate Gothic Bold"/>
              </a:rPr>
              <a:t> </a:t>
            </a:r>
            <a:r>
              <a:rPr sz="3750" spc="0" baseline="1198" dirty="0">
                <a:latin typeface="Copperplate Gothic Bold"/>
                <a:cs typeface="Copperplate Gothic Bold"/>
              </a:rPr>
              <a:t>Convolution</a:t>
            </a:r>
            <a:endParaRPr sz="250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1049944"/>
            <a:ext cx="1165998" cy="347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750" spc="0" baseline="1198" dirty="0">
                <a:latin typeface="Copperplate Gothic Bold"/>
                <a:cs typeface="Copperplate Gothic Bold"/>
              </a:rPr>
              <a:t>of</a:t>
            </a:r>
            <a:r>
              <a:rPr sz="3750" spc="-157" baseline="1198" dirty="0">
                <a:latin typeface="Copperplate Gothic Bold"/>
                <a:cs typeface="Copperplate Gothic Bold"/>
              </a:rPr>
              <a:t> </a:t>
            </a:r>
            <a:r>
              <a:rPr sz="3750" spc="0" baseline="1198" dirty="0">
                <a:latin typeface="Copperplate Gothic Bold"/>
                <a:cs typeface="Copperplate Gothic Bold"/>
              </a:rPr>
              <a:t>for</a:t>
            </a:r>
            <a:endParaRPr sz="250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8501" y="1065177"/>
            <a:ext cx="1068325" cy="347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750" spc="0" baseline="1198" dirty="0">
                <a:latin typeface="Copperplate Gothic Bold"/>
                <a:cs typeface="Copperplate Gothic Bold"/>
              </a:rPr>
              <a:t>Finite</a:t>
            </a:r>
            <a:endParaRPr sz="2500" dirty="0">
              <a:latin typeface="Copperplate Gothic Bold"/>
              <a:cs typeface="Copperplate Gothic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3801" y="1065177"/>
            <a:ext cx="2027308" cy="332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750" spc="0" baseline="1198" dirty="0">
                <a:latin typeface="Copperplate Gothic Bold"/>
                <a:cs typeface="Copperplate Gothic Bold"/>
              </a:rPr>
              <a:t>Sequences</a:t>
            </a:r>
            <a:endParaRPr sz="2500" dirty="0">
              <a:latin typeface="Copperplate Gothic Bold"/>
              <a:cs typeface="Copperplate Gothic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02" y="1756681"/>
            <a:ext cx="3342031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(a)  </a:t>
            </a:r>
            <a:r>
              <a:rPr sz="2400" spc="3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i="1" spc="0" dirty="0">
                <a:solidFill>
                  <a:srgbClr val="000065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b="1" i="1" spc="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]=[-1 2 -3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2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-1];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5805" y="1758287"/>
            <a:ext cx="215686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b="1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h</a:t>
            </a:r>
            <a:r>
              <a:rPr sz="2400" spc="4" dirty="0">
                <a:solidFill>
                  <a:srgbClr val="000065"/>
                </a:solidFill>
                <a:latin typeface="Times New Roman"/>
                <a:cs typeface="Times New Roman"/>
              </a:rPr>
              <a:t>[</a:t>
            </a:r>
            <a:r>
              <a:rPr sz="2400" b="1" i="1" spc="-4" dirty="0">
                <a:solidFill>
                  <a:srgbClr val="000065"/>
                </a:solidFill>
                <a:latin typeface="Times New Roman"/>
                <a:cs typeface="Times New Roman"/>
              </a:rPr>
              <a:t>n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]=[-0.5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1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1.5]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250" y="5864352"/>
            <a:ext cx="844296" cy="35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852663" y="2902457"/>
            <a:ext cx="2032253" cy="281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153">
              <a:lnSpc>
                <a:spcPct val="95825"/>
              </a:lnSpc>
              <a:spcBef>
                <a:spcPts val="90"/>
              </a:spcBef>
            </a:pPr>
            <a:r>
              <a:rPr sz="1800" spc="0" dirty="0">
                <a:solidFill>
                  <a:srgbClr val="800000"/>
                </a:solidFill>
                <a:latin typeface="Arial"/>
                <a:cs typeface="Arial"/>
              </a:rPr>
              <a:t>Positive shifts of </a:t>
            </a:r>
            <a:r>
              <a:rPr sz="1800" b="1" i="1" spc="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156" y="2939796"/>
            <a:ext cx="2031492" cy="282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00">
              <a:lnSpc>
                <a:spcPct val="95825"/>
              </a:lnSpc>
              <a:spcBef>
                <a:spcPts val="100"/>
              </a:spcBef>
            </a:pPr>
            <a:r>
              <a:rPr sz="1800" spc="0" dirty="0">
                <a:solidFill>
                  <a:srgbClr val="800000"/>
                </a:solidFill>
                <a:latin typeface="Arial"/>
                <a:cs typeface="Arial"/>
              </a:rPr>
              <a:t>Negative shifts of </a:t>
            </a:r>
            <a:r>
              <a:rPr sz="1800" b="1" i="1" spc="0" dirty="0">
                <a:solidFill>
                  <a:srgbClr val="800000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3032684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8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11674" y="54406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11674" y="544068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9120" y="566928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31242"/>
                </a:moveTo>
                <a:lnTo>
                  <a:pt x="0" y="44196"/>
                </a:lnTo>
                <a:lnTo>
                  <a:pt x="546353" y="44196"/>
                </a:lnTo>
                <a:lnTo>
                  <a:pt x="533400" y="76200"/>
                </a:lnTo>
                <a:lnTo>
                  <a:pt x="609600" y="38100"/>
                </a:lnTo>
                <a:lnTo>
                  <a:pt x="546353" y="31242"/>
                </a:lnTo>
                <a:lnTo>
                  <a:pt x="0" y="31242"/>
                </a:lnTo>
                <a:close/>
              </a:path>
              <a:path w="609600" h="76200">
                <a:moveTo>
                  <a:pt x="546353" y="31242"/>
                </a:moveTo>
                <a:lnTo>
                  <a:pt x="609600" y="38100"/>
                </a:lnTo>
                <a:lnTo>
                  <a:pt x="533400" y="0"/>
                </a:lnTo>
                <a:lnTo>
                  <a:pt x="533399" y="31241"/>
                </a:lnTo>
                <a:lnTo>
                  <a:pt x="546353" y="31242"/>
                </a:lnTo>
                <a:close/>
              </a:path>
              <a:path w="609600" h="76200">
                <a:moveTo>
                  <a:pt x="533400" y="76200"/>
                </a:moveTo>
                <a:lnTo>
                  <a:pt x="546353" y="44196"/>
                </a:lnTo>
                <a:lnTo>
                  <a:pt x="533400" y="44196"/>
                </a:lnTo>
                <a:lnTo>
                  <a:pt x="533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8320" y="5669279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31242"/>
                </a:moveTo>
                <a:lnTo>
                  <a:pt x="0" y="44196"/>
                </a:lnTo>
                <a:lnTo>
                  <a:pt x="546353" y="44196"/>
                </a:lnTo>
                <a:lnTo>
                  <a:pt x="533400" y="76200"/>
                </a:lnTo>
                <a:lnTo>
                  <a:pt x="609600" y="38100"/>
                </a:lnTo>
                <a:lnTo>
                  <a:pt x="546353" y="31242"/>
                </a:lnTo>
                <a:lnTo>
                  <a:pt x="0" y="31242"/>
                </a:lnTo>
                <a:close/>
              </a:path>
              <a:path w="609600" h="76200">
                <a:moveTo>
                  <a:pt x="546353" y="31242"/>
                </a:moveTo>
                <a:lnTo>
                  <a:pt x="609600" y="38100"/>
                </a:lnTo>
                <a:lnTo>
                  <a:pt x="533400" y="0"/>
                </a:lnTo>
                <a:lnTo>
                  <a:pt x="533399" y="31241"/>
                </a:lnTo>
                <a:lnTo>
                  <a:pt x="546353" y="31242"/>
                </a:lnTo>
                <a:close/>
              </a:path>
              <a:path w="609600" h="76200">
                <a:moveTo>
                  <a:pt x="533400" y="76200"/>
                </a:moveTo>
                <a:lnTo>
                  <a:pt x="546353" y="44196"/>
                </a:lnTo>
                <a:lnTo>
                  <a:pt x="533400" y="44196"/>
                </a:lnTo>
                <a:lnTo>
                  <a:pt x="533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6330" y="376885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6330" y="376885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0"/>
                </a:moveTo>
                <a:lnTo>
                  <a:pt x="0" y="533400"/>
                </a:ln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16730" y="399745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31242"/>
                </a:moveTo>
                <a:lnTo>
                  <a:pt x="0" y="44196"/>
                </a:lnTo>
                <a:lnTo>
                  <a:pt x="545591" y="44196"/>
                </a:lnTo>
                <a:lnTo>
                  <a:pt x="533400" y="76200"/>
                </a:lnTo>
                <a:lnTo>
                  <a:pt x="609600" y="38100"/>
                </a:lnTo>
                <a:lnTo>
                  <a:pt x="545591" y="31242"/>
                </a:lnTo>
                <a:lnTo>
                  <a:pt x="0" y="31242"/>
                </a:lnTo>
                <a:close/>
              </a:path>
              <a:path w="609600" h="76200">
                <a:moveTo>
                  <a:pt x="545591" y="31242"/>
                </a:moveTo>
                <a:lnTo>
                  <a:pt x="609600" y="38100"/>
                </a:lnTo>
                <a:lnTo>
                  <a:pt x="533400" y="0"/>
                </a:lnTo>
                <a:lnTo>
                  <a:pt x="533399" y="31241"/>
                </a:lnTo>
                <a:lnTo>
                  <a:pt x="545591" y="31242"/>
                </a:lnTo>
                <a:close/>
              </a:path>
              <a:path w="609600" h="76200">
                <a:moveTo>
                  <a:pt x="533400" y="76200"/>
                </a:moveTo>
                <a:lnTo>
                  <a:pt x="545591" y="44196"/>
                </a:lnTo>
                <a:lnTo>
                  <a:pt x="533399" y="44195"/>
                </a:lnTo>
                <a:lnTo>
                  <a:pt x="533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5930" y="3997451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0" y="31242"/>
                </a:moveTo>
                <a:lnTo>
                  <a:pt x="0" y="44196"/>
                </a:lnTo>
                <a:lnTo>
                  <a:pt x="545591" y="44196"/>
                </a:lnTo>
                <a:lnTo>
                  <a:pt x="533400" y="76200"/>
                </a:lnTo>
                <a:lnTo>
                  <a:pt x="609600" y="38100"/>
                </a:lnTo>
                <a:lnTo>
                  <a:pt x="545591" y="31242"/>
                </a:lnTo>
                <a:lnTo>
                  <a:pt x="0" y="31242"/>
                </a:lnTo>
                <a:close/>
              </a:path>
              <a:path w="609600" h="76200">
                <a:moveTo>
                  <a:pt x="545591" y="31242"/>
                </a:moveTo>
                <a:lnTo>
                  <a:pt x="609600" y="38100"/>
                </a:lnTo>
                <a:lnTo>
                  <a:pt x="533400" y="0"/>
                </a:lnTo>
                <a:lnTo>
                  <a:pt x="533399" y="31241"/>
                </a:lnTo>
                <a:lnTo>
                  <a:pt x="545591" y="31242"/>
                </a:lnTo>
                <a:close/>
              </a:path>
              <a:path w="609600" h="76200">
                <a:moveTo>
                  <a:pt x="533400" y="76200"/>
                </a:moveTo>
                <a:lnTo>
                  <a:pt x="545591" y="44196"/>
                </a:lnTo>
                <a:lnTo>
                  <a:pt x="533399" y="44195"/>
                </a:lnTo>
                <a:lnTo>
                  <a:pt x="5334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5676" y="576078"/>
            <a:ext cx="9130924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Som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Basi</a:t>
            </a:r>
            <a:r>
              <a:rPr sz="3350" spc="0" dirty="0">
                <a:latin typeface="Copperplate Gothic Bold"/>
                <a:cs typeface="Copperplate Gothic Bold"/>
              </a:rPr>
              <a:t>c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Operations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5530" y="1063748"/>
            <a:ext cx="849706" cy="454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on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2378" y="1030722"/>
            <a:ext cx="2714684" cy="487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Sequences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43932" y="2130290"/>
            <a:ext cx="1036987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14" dirty="0">
                <a:latin typeface="Times New Roman"/>
                <a:cs typeface="Times New Roman"/>
              </a:rPr>
              <a:t>y</a:t>
            </a:r>
            <a:r>
              <a:rPr sz="3200" spc="39" dirty="0">
                <a:latin typeface="Times New Roman"/>
                <a:cs typeface="Times New Roman"/>
              </a:rPr>
              <a:t>[</a:t>
            </a:r>
            <a:r>
              <a:rPr sz="3200" i="1" spc="50" dirty="0">
                <a:latin typeface="Times New Roman"/>
                <a:cs typeface="Times New Roman"/>
              </a:rPr>
              <a:t>n</a:t>
            </a:r>
            <a:r>
              <a:rPr sz="3200" spc="0" dirty="0">
                <a:latin typeface="Times New Roman"/>
                <a:cs typeface="Times New Roman"/>
              </a:rPr>
              <a:t>]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Cambria"/>
                <a:cs typeface="Cambria"/>
              </a:rPr>
              <a:t>=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2340" y="2130290"/>
            <a:ext cx="896789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69" dirty="0">
                <a:latin typeface="Times New Roman"/>
                <a:cs typeface="Times New Roman"/>
              </a:rPr>
              <a:t>x</a:t>
            </a:r>
            <a:r>
              <a:rPr sz="3200" spc="39" dirty="0">
                <a:latin typeface="Times New Roman"/>
                <a:cs typeface="Times New Roman"/>
              </a:rPr>
              <a:t>[</a:t>
            </a:r>
            <a:r>
              <a:rPr sz="3200" i="1" spc="0" dirty="0">
                <a:latin typeface="Times New Roman"/>
                <a:cs typeface="Times New Roman"/>
              </a:rPr>
              <a:t>n</a:t>
            </a:r>
            <a:r>
              <a:rPr sz="3200" i="1" spc="-234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Cambria"/>
                <a:cs typeface="Cambria"/>
              </a:rPr>
              <a:t>−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1509" y="2136781"/>
            <a:ext cx="539446" cy="431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i="1" spc="-429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0978" y="2212357"/>
            <a:ext cx="3485486" cy="769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Time-shifting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operation:</a:t>
            </a:r>
            <a:endParaRPr sz="2400">
              <a:latin typeface="Times New Roman"/>
              <a:cs typeface="Times New Roman"/>
            </a:endParaRPr>
          </a:p>
          <a:p>
            <a:pPr marL="355599" marR="45960">
              <a:lnSpc>
                <a:spcPct val="95825"/>
              </a:lnSpc>
              <a:spcBef>
                <a:spcPts val="561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where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is an integer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0978" y="3088657"/>
            <a:ext cx="4375218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If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&gt; 0, it is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delaying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8472" y="3727442"/>
            <a:ext cx="1036987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1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200" spc="3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32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3200" spc="-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36880" y="3727442"/>
            <a:ext cx="1230040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64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200" spc="2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32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spc="-2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0000"/>
                </a:solidFill>
                <a:latin typeface="Cambria"/>
                <a:cs typeface="Cambria"/>
              </a:rPr>
              <a:t>−</a:t>
            </a:r>
            <a:r>
              <a:rPr sz="3200" spc="-49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2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spc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7224" y="3849977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8178" y="3860004"/>
            <a:ext cx="1357780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Uni</a:t>
            </a:r>
            <a:r>
              <a:rPr sz="3000" spc="0" baseline="2962" dirty="0">
                <a:latin typeface="Garamond"/>
                <a:cs typeface="Garamond"/>
              </a:rPr>
              <a:t>t</a:t>
            </a:r>
            <a:r>
              <a:rPr sz="3000" spc="-34" baseline="2962" dirty="0">
                <a:latin typeface="Garamond"/>
                <a:cs typeface="Garamond"/>
              </a:rPr>
              <a:t> </a:t>
            </a:r>
            <a:r>
              <a:rPr sz="3000" spc="4" baseline="2962" dirty="0">
                <a:latin typeface="Garamond"/>
                <a:cs typeface="Garamond"/>
              </a:rPr>
              <a:t>delay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2624" y="3888077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978" y="4621801"/>
            <a:ext cx="3479360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If </a:t>
            </a:r>
            <a:r>
              <a:rPr sz="2400" i="1" spc="0" dirty="0">
                <a:solidFill>
                  <a:srgbClr val="000065"/>
                </a:solidFill>
                <a:latin typeface="Times New Roman"/>
                <a:cs typeface="Times New Roman"/>
              </a:rPr>
              <a:t>N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&lt; 0, it is an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advance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5604" y="4623407"/>
            <a:ext cx="12207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178" y="5466300"/>
            <a:ext cx="1651314" cy="29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45"/>
              </a:lnSpc>
              <a:spcBef>
                <a:spcPts val="112"/>
              </a:spcBef>
            </a:pPr>
            <a:r>
              <a:rPr sz="3000" spc="0" baseline="2898" dirty="0">
                <a:latin typeface="Times New Roman"/>
                <a:cs typeface="Times New Roman"/>
              </a:rPr>
              <a:t>ª</a:t>
            </a:r>
            <a:r>
              <a:rPr sz="3000" spc="-1144" baseline="2898" dirty="0">
                <a:latin typeface="Times New Roman"/>
                <a:cs typeface="Times New Roman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Unit</a:t>
            </a:r>
            <a:r>
              <a:rPr sz="3000" spc="-34" baseline="2962" dirty="0">
                <a:latin typeface="Garamond"/>
                <a:cs typeface="Garamond"/>
              </a:rPr>
              <a:t> </a:t>
            </a:r>
            <a:r>
              <a:rPr sz="3000" spc="0" baseline="2962" dirty="0">
                <a:latin typeface="Garamond"/>
                <a:cs typeface="Garamond"/>
              </a:rPr>
              <a:t>a</a:t>
            </a:r>
            <a:r>
              <a:rPr sz="3000" spc="9" baseline="2962" dirty="0">
                <a:latin typeface="Garamond"/>
                <a:cs typeface="Garamond"/>
              </a:rPr>
              <a:t>d</a:t>
            </a:r>
            <a:r>
              <a:rPr sz="3000" spc="0" baseline="2962" dirty="0">
                <a:latin typeface="Garamond"/>
                <a:cs typeface="Garamond"/>
              </a:rPr>
              <a:t>vance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0376" y="5521805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y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5776" y="5559905"/>
            <a:ext cx="5620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spc="0" dirty="0">
                <a:latin typeface="Times New Roman"/>
                <a:cs typeface="Times New Roman"/>
              </a:rPr>
              <a:t>[</a:t>
            </a:r>
            <a:r>
              <a:rPr sz="2400" i="1" spc="0" dirty="0">
                <a:latin typeface="Times New Roman"/>
                <a:cs typeface="Times New Roman"/>
              </a:rPr>
              <a:t>n</a:t>
            </a:r>
            <a:r>
              <a:rPr sz="2400" spc="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0570" y="5864090"/>
            <a:ext cx="1036987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14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200" spc="3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32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3200" spc="-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8968" y="5864090"/>
            <a:ext cx="1236908" cy="438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35"/>
              </a:lnSpc>
              <a:spcBef>
                <a:spcPts val="171"/>
              </a:spcBef>
            </a:pPr>
            <a:r>
              <a:rPr sz="3200" i="1" spc="-64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200" spc="39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3200" i="1" spc="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i="1" spc="-23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FF0000"/>
                </a:solidFill>
                <a:latin typeface="Cambria"/>
                <a:cs typeface="Cambria"/>
              </a:rPr>
              <a:t>+</a:t>
            </a:r>
            <a:r>
              <a:rPr sz="3200" spc="-439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2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spc="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1674" y="5440680"/>
            <a:ext cx="609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466" marR="192619" algn="ctr">
              <a:lnSpc>
                <a:spcPct val="95825"/>
              </a:lnSpc>
              <a:spcBef>
                <a:spcPts val="10"/>
              </a:spcBef>
            </a:pPr>
            <a:r>
              <a:rPr sz="3200" i="1" spc="0" dirty="0">
                <a:latin typeface="Times New Roman"/>
                <a:cs typeface="Times New Roman"/>
              </a:rPr>
              <a:t>z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6330" y="3768852"/>
            <a:ext cx="609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966">
              <a:lnSpc>
                <a:spcPts val="2135"/>
              </a:lnSpc>
              <a:spcBef>
                <a:spcPts val="114"/>
              </a:spcBef>
            </a:pPr>
            <a:r>
              <a:rPr sz="4125" i="1" baseline="-26352" dirty="0">
                <a:latin typeface="Times New Roman"/>
                <a:cs typeface="Times New Roman"/>
              </a:rPr>
              <a:t>z</a:t>
            </a:r>
            <a:r>
              <a:rPr sz="4125" i="1" spc="-489" baseline="-26352" dirty="0">
                <a:latin typeface="Times New Roman"/>
                <a:cs typeface="Times New Roman"/>
              </a:rPr>
              <a:t> </a:t>
            </a:r>
            <a:r>
              <a:rPr sz="2150" spc="-150" dirty="0">
                <a:latin typeface="Cambria"/>
                <a:cs typeface="Cambria"/>
              </a:rPr>
              <a:t>−</a:t>
            </a:r>
            <a:r>
              <a:rPr sz="2150" spc="0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455676" y="1522475"/>
            <a:ext cx="91470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15239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152400"/>
                </a:moveTo>
                <a:lnTo>
                  <a:pt x="9144000" y="0"/>
                </a:ln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9079" y="533095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0" y="31242"/>
                </a:moveTo>
                <a:lnTo>
                  <a:pt x="0" y="44196"/>
                </a:lnTo>
                <a:lnTo>
                  <a:pt x="1917192" y="44196"/>
                </a:lnTo>
                <a:lnTo>
                  <a:pt x="1905000" y="76200"/>
                </a:lnTo>
                <a:lnTo>
                  <a:pt x="1981200" y="38100"/>
                </a:lnTo>
                <a:lnTo>
                  <a:pt x="1917192" y="31242"/>
                </a:lnTo>
                <a:lnTo>
                  <a:pt x="0" y="31242"/>
                </a:lnTo>
                <a:close/>
              </a:path>
              <a:path w="1981200" h="76200">
                <a:moveTo>
                  <a:pt x="1917192" y="31242"/>
                </a:moveTo>
                <a:lnTo>
                  <a:pt x="1981200" y="38100"/>
                </a:lnTo>
                <a:lnTo>
                  <a:pt x="1905000" y="0"/>
                </a:lnTo>
                <a:lnTo>
                  <a:pt x="1904999" y="31241"/>
                </a:lnTo>
                <a:lnTo>
                  <a:pt x="1917192" y="31242"/>
                </a:lnTo>
                <a:close/>
              </a:path>
              <a:path w="1981200" h="76200">
                <a:moveTo>
                  <a:pt x="1905000" y="76200"/>
                </a:moveTo>
                <a:lnTo>
                  <a:pt x="1917192" y="44196"/>
                </a:lnTo>
                <a:lnTo>
                  <a:pt x="1905000" y="44196"/>
                </a:lnTo>
                <a:lnTo>
                  <a:pt x="1905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9079" y="5330952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31242"/>
                </a:moveTo>
                <a:lnTo>
                  <a:pt x="0" y="44196"/>
                </a:lnTo>
                <a:lnTo>
                  <a:pt x="469391" y="44196"/>
                </a:lnTo>
                <a:lnTo>
                  <a:pt x="457200" y="76200"/>
                </a:lnTo>
                <a:lnTo>
                  <a:pt x="533400" y="38100"/>
                </a:lnTo>
                <a:lnTo>
                  <a:pt x="469391" y="31242"/>
                </a:lnTo>
                <a:lnTo>
                  <a:pt x="0" y="31242"/>
                </a:lnTo>
                <a:close/>
              </a:path>
              <a:path w="533400" h="76200">
                <a:moveTo>
                  <a:pt x="469391" y="31242"/>
                </a:moveTo>
                <a:lnTo>
                  <a:pt x="533400" y="38100"/>
                </a:lnTo>
                <a:lnTo>
                  <a:pt x="457200" y="0"/>
                </a:lnTo>
                <a:lnTo>
                  <a:pt x="457199" y="31241"/>
                </a:lnTo>
                <a:lnTo>
                  <a:pt x="469391" y="31242"/>
                </a:lnTo>
                <a:close/>
              </a:path>
              <a:path w="533400" h="76200">
                <a:moveTo>
                  <a:pt x="457200" y="76200"/>
                </a:moveTo>
                <a:lnTo>
                  <a:pt x="469391" y="44196"/>
                </a:lnTo>
                <a:lnTo>
                  <a:pt x="457199" y="44195"/>
                </a:lnTo>
                <a:lnTo>
                  <a:pt x="457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1580" y="5369052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1242" y="469391"/>
                </a:moveTo>
                <a:lnTo>
                  <a:pt x="31241" y="457199"/>
                </a:lnTo>
                <a:lnTo>
                  <a:pt x="0" y="457200"/>
                </a:lnTo>
                <a:lnTo>
                  <a:pt x="38100" y="533400"/>
                </a:lnTo>
                <a:lnTo>
                  <a:pt x="31242" y="469391"/>
                </a:lnTo>
                <a:close/>
              </a:path>
              <a:path w="76200" h="533400">
                <a:moveTo>
                  <a:pt x="44196" y="469391"/>
                </a:moveTo>
                <a:lnTo>
                  <a:pt x="76200" y="457200"/>
                </a:lnTo>
                <a:lnTo>
                  <a:pt x="44195" y="457199"/>
                </a:lnTo>
                <a:lnTo>
                  <a:pt x="44196" y="469391"/>
                </a:lnTo>
                <a:close/>
              </a:path>
              <a:path w="76200" h="533400">
                <a:moveTo>
                  <a:pt x="44196" y="0"/>
                </a:moveTo>
                <a:lnTo>
                  <a:pt x="31242" y="0"/>
                </a:lnTo>
                <a:lnTo>
                  <a:pt x="31242" y="469391"/>
                </a:lnTo>
                <a:lnTo>
                  <a:pt x="38100" y="533400"/>
                </a:lnTo>
                <a:lnTo>
                  <a:pt x="76200" y="457200"/>
                </a:lnTo>
                <a:lnTo>
                  <a:pt x="44196" y="469391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21580" y="53179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934" y="2731"/>
                </a:lnTo>
                <a:lnTo>
                  <a:pt x="12251" y="10167"/>
                </a:lnTo>
                <a:lnTo>
                  <a:pt x="4008" y="21170"/>
                </a:lnTo>
                <a:lnTo>
                  <a:pt x="162" y="34602"/>
                </a:lnTo>
                <a:lnTo>
                  <a:pt x="0" y="38100"/>
                </a:lnTo>
                <a:lnTo>
                  <a:pt x="2634" y="52265"/>
                </a:lnTo>
                <a:lnTo>
                  <a:pt x="9898" y="63948"/>
                </a:lnTo>
                <a:lnTo>
                  <a:pt x="20835" y="72191"/>
                </a:lnTo>
                <a:lnTo>
                  <a:pt x="34486" y="76037"/>
                </a:lnTo>
                <a:lnTo>
                  <a:pt x="38100" y="76200"/>
                </a:lnTo>
                <a:lnTo>
                  <a:pt x="51950" y="73565"/>
                </a:lnTo>
                <a:lnTo>
                  <a:pt x="63647" y="66301"/>
                </a:lnTo>
                <a:lnTo>
                  <a:pt x="72053" y="55364"/>
                </a:lnTo>
                <a:lnTo>
                  <a:pt x="76030" y="41713"/>
                </a:lnTo>
                <a:lnTo>
                  <a:pt x="76200" y="38100"/>
                </a:lnTo>
                <a:lnTo>
                  <a:pt x="73468" y="24249"/>
                </a:lnTo>
                <a:lnTo>
                  <a:pt x="66032" y="12552"/>
                </a:lnTo>
                <a:lnTo>
                  <a:pt x="55029" y="4146"/>
                </a:lnTo>
                <a:lnTo>
                  <a:pt x="41597" y="16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1580" y="53179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934" y="2731"/>
                </a:lnTo>
                <a:lnTo>
                  <a:pt x="12251" y="10167"/>
                </a:lnTo>
                <a:lnTo>
                  <a:pt x="4008" y="21170"/>
                </a:lnTo>
                <a:lnTo>
                  <a:pt x="162" y="34602"/>
                </a:lnTo>
                <a:lnTo>
                  <a:pt x="0" y="38100"/>
                </a:lnTo>
                <a:lnTo>
                  <a:pt x="2634" y="52265"/>
                </a:lnTo>
                <a:lnTo>
                  <a:pt x="9898" y="63948"/>
                </a:lnTo>
                <a:lnTo>
                  <a:pt x="20835" y="72191"/>
                </a:lnTo>
                <a:lnTo>
                  <a:pt x="34486" y="76037"/>
                </a:lnTo>
                <a:lnTo>
                  <a:pt x="38100" y="76200"/>
                </a:lnTo>
                <a:lnTo>
                  <a:pt x="51950" y="73565"/>
                </a:lnTo>
                <a:lnTo>
                  <a:pt x="63647" y="66301"/>
                </a:lnTo>
                <a:lnTo>
                  <a:pt x="72053" y="55364"/>
                </a:lnTo>
                <a:lnTo>
                  <a:pt x="76030" y="41713"/>
                </a:lnTo>
                <a:lnTo>
                  <a:pt x="76200" y="38100"/>
                </a:lnTo>
                <a:lnTo>
                  <a:pt x="73468" y="24249"/>
                </a:lnTo>
                <a:lnTo>
                  <a:pt x="66032" y="12552"/>
                </a:lnTo>
                <a:lnTo>
                  <a:pt x="55029" y="4146"/>
                </a:lnTo>
                <a:lnTo>
                  <a:pt x="41597" y="169"/>
                </a:lnTo>
                <a:lnTo>
                  <a:pt x="381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600" y="457200"/>
            <a:ext cx="8977000" cy="5735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Som</a:t>
            </a:r>
            <a:r>
              <a:rPr sz="3350" spc="0" dirty="0">
                <a:latin typeface="Copperplate Gothic Bold"/>
                <a:cs typeface="Copperplate Gothic Bold"/>
              </a:rPr>
              <a:t>e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Basi</a:t>
            </a:r>
            <a:r>
              <a:rPr sz="3350" spc="0" dirty="0">
                <a:latin typeface="Copperplate Gothic Bold"/>
                <a:cs typeface="Copperplate Gothic Bold"/>
              </a:rPr>
              <a:t>c</a:t>
            </a:r>
            <a:r>
              <a:rPr sz="3350" spc="7" dirty="0">
                <a:latin typeface="Copperplate Gothic Bold"/>
                <a:cs typeface="Copperplate Gothic Bold"/>
              </a:rPr>
              <a:t> </a:t>
            </a:r>
            <a:r>
              <a:rPr sz="3350" spc="4" dirty="0">
                <a:latin typeface="Copperplate Gothic Bold"/>
                <a:cs typeface="Copperplate Gothic Bold"/>
              </a:rPr>
              <a:t>Operations</a:t>
            </a:r>
            <a:r>
              <a:rPr lang="en-US" sz="3350" spc="4" dirty="0">
                <a:latin typeface="Copperplate Gothic Bold"/>
                <a:cs typeface="Copperplate Gothic Bold"/>
              </a:rPr>
              <a:t> 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8800" y="1030722"/>
            <a:ext cx="1356436" cy="487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on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7103" y="1030722"/>
            <a:ext cx="2819959" cy="487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50"/>
              </a:lnSpc>
              <a:spcBef>
                <a:spcPts val="177"/>
              </a:spcBef>
            </a:pPr>
            <a:r>
              <a:rPr sz="3350" spc="4" dirty="0">
                <a:latin typeface="Copperplate Gothic Bold"/>
                <a:cs typeface="Copperplate Gothic Bold"/>
              </a:rPr>
              <a:t>Sequences</a:t>
            </a:r>
            <a:endParaRPr sz="3350" dirty="0">
              <a:latin typeface="Copperplate Gothic Bold"/>
              <a:cs typeface="Copperplate Gothic 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978" y="2517157"/>
            <a:ext cx="4743030" cy="331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Time-reversal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(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folding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) operation: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978" y="3184832"/>
            <a:ext cx="7468066" cy="978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70700" marR="2859779" algn="ctr">
              <a:lnSpc>
                <a:spcPts val="3415"/>
              </a:lnSpc>
              <a:spcBef>
                <a:spcPts val="170"/>
              </a:spcBef>
            </a:pPr>
            <a:r>
              <a:rPr sz="3150" i="1" spc="-9" dirty="0">
                <a:solidFill>
                  <a:srgbClr val="006500"/>
                </a:solidFill>
                <a:latin typeface="Times New Roman"/>
                <a:cs typeface="Times New Roman"/>
              </a:rPr>
              <a:t>y</a:t>
            </a:r>
            <a:r>
              <a:rPr sz="3150" spc="44" dirty="0">
                <a:solidFill>
                  <a:srgbClr val="006500"/>
                </a:solidFill>
                <a:latin typeface="Times New Roman"/>
                <a:cs typeface="Times New Roman"/>
              </a:rPr>
              <a:t>[</a:t>
            </a:r>
            <a:r>
              <a:rPr sz="3150" i="1" spc="5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006500"/>
                </a:solidFill>
                <a:latin typeface="Times New Roman"/>
                <a:cs typeface="Times New Roman"/>
              </a:rPr>
              <a:t>]</a:t>
            </a:r>
            <a:r>
              <a:rPr sz="3150" spc="-234" dirty="0">
                <a:solidFill>
                  <a:srgbClr val="006500"/>
                </a:solidFill>
                <a:latin typeface="Times New Roman"/>
                <a:cs typeface="Times New Roman"/>
              </a:rPr>
              <a:t> </a:t>
            </a:r>
            <a:r>
              <a:rPr sz="3150" spc="0" dirty="0">
                <a:solidFill>
                  <a:srgbClr val="006500"/>
                </a:solidFill>
                <a:latin typeface="Cambria"/>
                <a:cs typeface="Cambria"/>
              </a:rPr>
              <a:t>=</a:t>
            </a:r>
            <a:r>
              <a:rPr sz="3150" spc="169" dirty="0">
                <a:solidFill>
                  <a:srgbClr val="006500"/>
                </a:solidFill>
                <a:latin typeface="Cambria"/>
                <a:cs typeface="Cambria"/>
              </a:rPr>
              <a:t> </a:t>
            </a:r>
            <a:r>
              <a:rPr sz="3150" i="1" spc="-59" dirty="0">
                <a:solidFill>
                  <a:srgbClr val="006500"/>
                </a:solidFill>
                <a:latin typeface="Times New Roman"/>
                <a:cs typeface="Times New Roman"/>
              </a:rPr>
              <a:t>x</a:t>
            </a:r>
            <a:r>
              <a:rPr sz="3150" spc="44" dirty="0">
                <a:solidFill>
                  <a:srgbClr val="006500"/>
                </a:solidFill>
                <a:latin typeface="Times New Roman"/>
                <a:cs typeface="Times New Roman"/>
              </a:rPr>
              <a:t>[</a:t>
            </a:r>
            <a:r>
              <a:rPr sz="3150" spc="109" dirty="0">
                <a:solidFill>
                  <a:srgbClr val="006500"/>
                </a:solidFill>
                <a:latin typeface="Cambria"/>
                <a:cs typeface="Cambria"/>
              </a:rPr>
              <a:t>−</a:t>
            </a:r>
            <a:r>
              <a:rPr sz="3150" i="1" spc="54" dirty="0">
                <a:solidFill>
                  <a:srgbClr val="006500"/>
                </a:solidFill>
                <a:latin typeface="Times New Roman"/>
                <a:cs typeface="Times New Roman"/>
              </a:rPr>
              <a:t>n</a:t>
            </a:r>
            <a:r>
              <a:rPr sz="3150" spc="0" dirty="0">
                <a:solidFill>
                  <a:srgbClr val="006500"/>
                </a:solidFill>
                <a:latin typeface="Times New Roman"/>
                <a:cs typeface="Times New Roman"/>
              </a:rPr>
              <a:t>]</a:t>
            </a: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10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Â</a:t>
            </a:r>
            <a:r>
              <a:rPr sz="2400" spc="358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000065"/>
                </a:solidFill>
                <a:latin typeface="Times New Roman"/>
                <a:cs typeface="Times New Roman"/>
              </a:rPr>
              <a:t>Branching </a:t>
            </a: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operation:  Used to provide multiple copies 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3878" y="4198211"/>
            <a:ext cx="2064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5256" y="4198211"/>
            <a:ext cx="11868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solidFill>
                  <a:srgbClr val="000065"/>
                </a:solidFill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5220" y="5196431"/>
            <a:ext cx="561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2020" y="5221577"/>
            <a:ext cx="561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3620" y="6009485"/>
            <a:ext cx="56188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i="1" spc="4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0" dirty="0">
                <a:solidFill>
                  <a:srgbClr val="FF0000"/>
                </a:solidFill>
                <a:latin typeface="Times New Roman"/>
                <a:cs typeface="Times New Roman"/>
              </a:rPr>
              <a:t>[n]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1524000"/>
            <a:ext cx="9144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2662"/>
            <a:ext cx="770572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3962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124200"/>
            <a:ext cx="209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Time-scale example: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3581365"/>
            <a:ext cx="76993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0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990601"/>
            <a:ext cx="84931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67" y="1968456"/>
            <a:ext cx="8066087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275210" y="4724400"/>
            <a:ext cx="7467600" cy="1752600"/>
            <a:chOff x="609600" y="4267200"/>
            <a:chExt cx="7467600" cy="1752600"/>
          </a:xfrm>
        </p:grpSpPr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09600" y="55626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2286000" y="4419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2286000" y="495300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V="1">
              <a:off x="1676400" y="4953000"/>
              <a:ext cx="60960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914400" y="5562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3" name="Text Box 32"/>
            <p:cNvSpPr txBox="1">
              <a:spLocks noChangeArrowheads="1"/>
            </p:cNvSpPr>
            <p:nvPr/>
          </p:nvSpPr>
          <p:spPr bwMode="auto">
            <a:xfrm>
              <a:off x="1524000" y="5562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743200" y="5562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15" name="Line 42"/>
            <p:cNvSpPr>
              <a:spLocks noChangeShapeType="1"/>
            </p:cNvSpPr>
            <p:nvPr/>
          </p:nvSpPr>
          <p:spPr bwMode="auto">
            <a:xfrm flipH="1">
              <a:off x="1447800" y="5562600"/>
              <a:ext cx="228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H="1">
              <a:off x="2895600" y="556260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2895600" y="49530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2362200" y="4267200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x(t-1)</a:t>
              </a: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4800600" y="55626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>
              <a:off x="7086600" y="4419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48"/>
            <p:cNvSpPr>
              <a:spLocks noChangeShapeType="1"/>
            </p:cNvSpPr>
            <p:nvPr/>
          </p:nvSpPr>
          <p:spPr bwMode="auto">
            <a:xfrm flipH="1">
              <a:off x="5867400" y="495300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V="1">
              <a:off x="5257800" y="4953000"/>
              <a:ext cx="60960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 flipH="1">
              <a:off x="5029200" y="5562600"/>
              <a:ext cx="228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8"/>
            <p:cNvSpPr>
              <a:spLocks noChangeShapeType="1"/>
            </p:cNvSpPr>
            <p:nvPr/>
          </p:nvSpPr>
          <p:spPr bwMode="auto">
            <a:xfrm flipH="1">
              <a:off x="6477000" y="556260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 flipH="1">
              <a:off x="6477000" y="4953000"/>
              <a:ext cx="0" cy="609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auto">
            <a:xfrm>
              <a:off x="7086600" y="42672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x(t+1)</a:t>
              </a: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7086600" y="4724400"/>
              <a:ext cx="304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9067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1" y="4191000"/>
            <a:ext cx="9067800" cy="1959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774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1209040"/>
                <a:ext cx="9052560" cy="6165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d) Time Shifting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e) Time Reversal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f)  Sampling rate alteration: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R &gt; 1  = Interpolation</a:t>
                </a:r>
              </a:p>
              <a:p>
                <a:pPr marL="0" indent="0">
                  <a:buNone/>
                </a:pPr>
                <a:r>
                  <a:rPr lang="en-US" dirty="0"/>
                  <a:t>	R &lt; 1  = Decimation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40363"/>
              </a:xfrm>
              <a:blipFill rotWithShape="1">
                <a:blip r:embed="rId2"/>
                <a:stretch>
                  <a:fillRect l="-1704" t="-2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725064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>
                <a:solidFill>
                  <a:srgbClr val="C00000"/>
                </a:solidFill>
              </a:rPr>
              <a:t>Continued</a:t>
            </a:r>
            <a:r>
              <a:rPr lang="en-US" dirty="0">
                <a:solidFill>
                  <a:srgbClr val="C00000"/>
                </a:solidFill>
              </a:rPr>
              <a:t>……….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D9B1E-A395-46B4-BDC7-F60788699C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2160</Words>
  <Application>Microsoft Office PowerPoint</Application>
  <PresentationFormat>Custom</PresentationFormat>
  <Paragraphs>420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Lecture -3 Operation on Discrete-time signals &amp; discrete-time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Continued……….</vt:lpstr>
      <vt:lpstr>Continued……….</vt:lpstr>
      <vt:lpstr>Continued……….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15</cp:revision>
  <dcterms:modified xsi:type="dcterms:W3CDTF">2023-07-28T01:19:24Z</dcterms:modified>
</cp:coreProperties>
</file>