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C83D710B-B7C0-42B6-93D6-2F48A7395A47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5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9654540" cy="2667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Lecture -4</a:t>
            </a: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Z-Transform -I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49880" y="3368040"/>
            <a:ext cx="6957060" cy="24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3100"/>
              <a:t>Dr K. Mohanaprasad</a:t>
            </a:r>
          </a:p>
          <a:p>
            <a:r>
              <a:rPr lang="en-US" altLang="en-US" sz="3100"/>
              <a:t>Associate Professor</a:t>
            </a:r>
          </a:p>
          <a:p>
            <a:r>
              <a:rPr lang="en-US" altLang="en-US" sz="3100"/>
              <a:t>School of Electronics Engineering (SENSE)</a:t>
            </a:r>
          </a:p>
          <a:p>
            <a:r>
              <a:rPr lang="en-US" altLang="en-US" sz="3100"/>
              <a:t>VIT Chennai</a:t>
            </a:r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218710"/>
            <a:ext cx="1524477" cy="235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69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5600" y="792961"/>
            <a:ext cx="669999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Some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Observations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02" y="1728487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602" y="1730093"/>
            <a:ext cx="8431737" cy="658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If the two sequences x[n] and y[n] denote the impulse responses of a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585"/>
              </a:lnSpc>
              <a:spcBef>
                <a:spcPts val="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system (digital filter), then their z-transforms represent the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CC0000"/>
                </a:solidFill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602" y="2386937"/>
            <a:ext cx="12557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CC0000"/>
                </a:solidFill>
                <a:latin typeface="Times New Roman"/>
                <a:cs typeface="Times New Roman"/>
              </a:rPr>
              <a:t>functions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6912" y="2386937"/>
            <a:ext cx="20699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these systems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02" y="2786905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602" y="2788511"/>
            <a:ext cx="8411938" cy="987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Both transfer functions have a pole at </a:t>
            </a:r>
            <a:r>
              <a:rPr sz="2400" b="1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z=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, which make the transfer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function asymptotically approach to infinity at this value. Therefore,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85"/>
              </a:lnSpc>
            </a:pP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z=α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</a:t>
            </a:r>
            <a:r>
              <a:rPr sz="2400" u="heavy" spc="0" dirty="0">
                <a:solidFill>
                  <a:srgbClr val="000065"/>
                </a:solidFill>
                <a:latin typeface="Times New Roman"/>
                <a:cs typeface="Times New Roman"/>
              </a:rPr>
              <a:t>not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included in either of the ROCs.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2" y="3846085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602" y="3847691"/>
            <a:ext cx="8548668" cy="2447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circle with the radius of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α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called the </a:t>
            </a:r>
            <a:r>
              <a:rPr sz="2400" b="1" i="1" spc="0" dirty="0">
                <a:solidFill>
                  <a:srgbClr val="CC0000"/>
                </a:solidFill>
                <a:latin typeface="Times New Roman"/>
                <a:cs typeface="Times New Roman"/>
              </a:rPr>
              <a:t>pole</a:t>
            </a:r>
            <a:r>
              <a:rPr sz="2400" b="1" i="1" spc="-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CC0000"/>
                </a:solidFill>
                <a:latin typeface="Times New Roman"/>
                <a:cs typeface="Times New Roman"/>
              </a:rPr>
              <a:t>circl</a:t>
            </a:r>
            <a:r>
              <a:rPr sz="2400" b="1" i="1" spc="4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. A sy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tem may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585"/>
              </a:lnSpc>
              <a:spcBef>
                <a:spcPts val="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have many poles, and hence many pole circles.</a:t>
            </a:r>
            <a:endParaRPr sz="2400">
              <a:latin typeface="Times New Roman"/>
              <a:cs typeface="Times New Roman"/>
            </a:endParaRPr>
          </a:p>
          <a:p>
            <a:pPr marL="12700" marR="24278">
              <a:lnSpc>
                <a:spcPts val="2763"/>
              </a:lnSpc>
              <a:spcBef>
                <a:spcPts val="41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right sided sequences, the ROC extend outside of the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outermost </a:t>
            </a:r>
            <a:endParaRPr sz="2400">
              <a:latin typeface="Times New Roman"/>
              <a:cs typeface="Times New Roman"/>
            </a:endParaRPr>
          </a:p>
          <a:p>
            <a:pPr marL="12700" marR="24278">
              <a:lnSpc>
                <a:spcPts val="2759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pole circle, whereas for left sided sequences, the ROC is the inside of </a:t>
            </a:r>
            <a:endParaRPr sz="2400">
              <a:latin typeface="Times New Roman"/>
              <a:cs typeface="Times New Roman"/>
            </a:endParaRPr>
          </a:p>
          <a:p>
            <a:pPr marL="12700" marR="24278">
              <a:lnSpc>
                <a:spcPts val="2763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innermost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pole circle.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263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two-sided sequences, the ROC will be the intersection of the two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ROC areas corresponding to the left and right sides of the sequence.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702" y="4576081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02" y="5635261"/>
            <a:ext cx="3426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97887" y="3564382"/>
            <a:ext cx="760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717898" y="792961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0453" y="2240279"/>
            <a:ext cx="2920745" cy="2687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26652" y="3608069"/>
            <a:ext cx="165353" cy="230886"/>
          </a:xfrm>
          <a:custGeom>
            <a:avLst/>
            <a:gdLst/>
            <a:ahLst/>
            <a:cxnLst/>
            <a:rect l="l" t="t" r="r" b="b"/>
            <a:pathLst>
              <a:path w="165353" h="230886">
                <a:moveTo>
                  <a:pt x="0" y="0"/>
                </a:moveTo>
                <a:lnTo>
                  <a:pt x="0" y="230886"/>
                </a:lnTo>
                <a:lnTo>
                  <a:pt x="165353" y="230886"/>
                </a:lnTo>
                <a:lnTo>
                  <a:pt x="1653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95622" y="284360"/>
            <a:ext cx="321417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Example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9164" y="1717531"/>
            <a:ext cx="1153494" cy="388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15"/>
              </a:lnSpc>
              <a:tabLst>
                <a:tab pos="1079500" algn="l"/>
              </a:tabLst>
            </a:pPr>
            <a:r>
              <a:rPr sz="2625" i="1" u="sng" baseline="29816" dirty="0">
                <a:latin typeface="Times New Roman"/>
                <a:cs typeface="Times New Roman"/>
              </a:rPr>
              <a:t>  </a:t>
            </a:r>
            <a:r>
              <a:rPr sz="2625" i="1" u="sng" spc="64" baseline="29816" dirty="0">
                <a:latin typeface="Times New Roman"/>
                <a:cs typeface="Times New Roman"/>
              </a:rPr>
              <a:t> </a:t>
            </a:r>
            <a:r>
              <a:rPr sz="2625" i="1" u="sng" spc="0" baseline="29816" dirty="0">
                <a:latin typeface="Times New Roman"/>
                <a:cs typeface="Times New Roman"/>
              </a:rPr>
              <a:t>z  </a:t>
            </a:r>
            <a:r>
              <a:rPr sz="2625" i="1" u="sng" spc="9" baseline="29816" dirty="0">
                <a:latin typeface="Times New Roman"/>
                <a:cs typeface="Times New Roman"/>
              </a:rPr>
              <a:t> </a:t>
            </a:r>
            <a:r>
              <a:rPr sz="2625" i="1" spc="-75" baseline="29816" dirty="0">
                <a:latin typeface="Times New Roman"/>
                <a:cs typeface="Times New Roman"/>
              </a:rPr>
              <a:t> </a:t>
            </a:r>
            <a:r>
              <a:rPr sz="2625" spc="0" baseline="-8123" dirty="0">
                <a:latin typeface="Cambria"/>
                <a:cs typeface="Cambria"/>
              </a:rPr>
              <a:t>+</a:t>
            </a:r>
            <a:r>
              <a:rPr sz="2625" spc="-25" baseline="-8123" dirty="0">
                <a:latin typeface="Cambria"/>
                <a:cs typeface="Cambria"/>
              </a:rPr>
              <a:t> </a:t>
            </a:r>
            <a:r>
              <a:rPr sz="2625" i="1" u="sng" spc="0" baseline="29816" dirty="0">
                <a:latin typeface="Times New Roman"/>
                <a:cs typeface="Times New Roman"/>
              </a:rPr>
              <a:t>  </a:t>
            </a:r>
            <a:r>
              <a:rPr sz="2625" i="1" u="sng" spc="44" baseline="29816" dirty="0">
                <a:latin typeface="Times New Roman"/>
                <a:cs typeface="Times New Roman"/>
              </a:rPr>
              <a:t> </a:t>
            </a:r>
            <a:r>
              <a:rPr sz="2625" i="1" u="sng" spc="0" baseline="29816" dirty="0">
                <a:latin typeface="Times New Roman"/>
                <a:cs typeface="Times New Roman"/>
              </a:rPr>
              <a:t>z 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702" y="1447800"/>
            <a:ext cx="4653252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Consider x[n]=5</a:t>
            </a:r>
            <a:r>
              <a:rPr sz="2400" spc="-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u[n]-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8</a:t>
            </a:r>
            <a:r>
              <a:rPr sz="2400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u[-n-1]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7839" y="1855676"/>
            <a:ext cx="675078" cy="25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750" i="1" spc="0" dirty="0">
                <a:latin typeface="Times New Roman"/>
                <a:cs typeface="Times New Roman"/>
              </a:rPr>
              <a:t>X</a:t>
            </a:r>
            <a:r>
              <a:rPr sz="1750" i="1" spc="-129" dirty="0">
                <a:latin typeface="Times New Roman"/>
                <a:cs typeface="Times New Roman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(</a:t>
            </a:r>
            <a:r>
              <a:rPr sz="1750" spc="-304" dirty="0">
                <a:latin typeface="Times New Roman"/>
                <a:cs typeface="Times New Roman"/>
              </a:rPr>
              <a:t> </a:t>
            </a:r>
            <a:r>
              <a:rPr sz="1750" i="1" spc="89" dirty="0">
                <a:latin typeface="Times New Roman"/>
                <a:cs typeface="Times New Roman"/>
              </a:rPr>
              <a:t>z</a:t>
            </a:r>
            <a:r>
              <a:rPr sz="1750" spc="0" dirty="0">
                <a:latin typeface="Times New Roman"/>
                <a:cs typeface="Times New Roman"/>
              </a:rPr>
              <a:t>)</a:t>
            </a:r>
            <a:r>
              <a:rPr sz="1750" spc="-17" dirty="0">
                <a:latin typeface="Times New Roman"/>
                <a:cs typeface="Times New Roman"/>
              </a:rPr>
              <a:t> </a:t>
            </a:r>
            <a:r>
              <a:rPr sz="1750" spc="0" dirty="0">
                <a:latin typeface="Cambria"/>
                <a:cs typeface="Cambria"/>
              </a:rPr>
              <a:t>=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5078" y="2031698"/>
            <a:ext cx="1102430" cy="25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750" i="1" spc="0" dirty="0">
                <a:latin typeface="Times New Roman"/>
                <a:cs typeface="Times New Roman"/>
              </a:rPr>
              <a:t>z</a:t>
            </a:r>
            <a:r>
              <a:rPr sz="1750" i="1" spc="-68" dirty="0">
                <a:latin typeface="Times New Roman"/>
                <a:cs typeface="Times New Roman"/>
              </a:rPr>
              <a:t> </a:t>
            </a:r>
            <a:r>
              <a:rPr sz="1750" spc="0" dirty="0">
                <a:latin typeface="Cambria"/>
                <a:cs typeface="Cambria"/>
              </a:rPr>
              <a:t>−</a:t>
            </a:r>
            <a:r>
              <a:rPr sz="1750" spc="-134" dirty="0">
                <a:latin typeface="Cambria"/>
                <a:cs typeface="Cambria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5   </a:t>
            </a:r>
            <a:r>
              <a:rPr sz="1750" spc="193" dirty="0">
                <a:latin typeface="Times New Roman"/>
                <a:cs typeface="Times New Roman"/>
              </a:rPr>
              <a:t> </a:t>
            </a:r>
            <a:r>
              <a:rPr sz="1750" i="1" spc="0" dirty="0">
                <a:latin typeface="Times New Roman"/>
                <a:cs typeface="Times New Roman"/>
              </a:rPr>
              <a:t>z</a:t>
            </a:r>
            <a:r>
              <a:rPr sz="1750" i="1" spc="-68" dirty="0">
                <a:latin typeface="Times New Roman"/>
                <a:cs typeface="Times New Roman"/>
              </a:rPr>
              <a:t> </a:t>
            </a:r>
            <a:r>
              <a:rPr sz="1750" spc="0" dirty="0">
                <a:latin typeface="Cambria"/>
                <a:cs typeface="Cambria"/>
              </a:rPr>
              <a:t>−</a:t>
            </a:r>
            <a:r>
              <a:rPr sz="1750" spc="-164" dirty="0">
                <a:latin typeface="Cambria"/>
                <a:cs typeface="Cambria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8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902" y="2163030"/>
            <a:ext cx="289549" cy="64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6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9645" y="2174165"/>
            <a:ext cx="4427740" cy="948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Corresponding</a:t>
            </a:r>
            <a:r>
              <a:rPr sz="3000" spc="-11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ROCs</a:t>
            </a:r>
            <a:r>
              <a:rPr sz="3000" spc="-53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are |z|&gt;5</a:t>
            </a:r>
            <a:r>
              <a:rPr sz="3000" spc="-5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and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|z|&lt;8</a:t>
            </a:r>
            <a:endParaRPr sz="2000">
              <a:latin typeface="Garamond"/>
              <a:cs typeface="Garamond"/>
            </a:endParaRPr>
          </a:p>
          <a:p>
            <a:pPr marL="12700" marR="439505">
              <a:lnSpc>
                <a:spcPts val="2249"/>
              </a:lnSpc>
              <a:spcBef>
                <a:spcPts val="516"/>
              </a:spcBef>
            </a:pPr>
            <a:r>
              <a:rPr sz="2000" spc="0" dirty="0">
                <a:latin typeface="Garamond"/>
                <a:cs typeface="Garamond"/>
              </a:rPr>
              <a:t>Therefore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ROC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for this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signal</a:t>
            </a:r>
            <a:r>
              <a:rPr sz="2000" spc="-3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is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</a:t>
            </a:r>
            <a:endParaRPr sz="2000">
              <a:latin typeface="Garamond"/>
              <a:cs typeface="Garamond"/>
            </a:endParaRPr>
          </a:p>
          <a:p>
            <a:pPr marL="12700" marR="439505">
              <a:lnSpc>
                <a:spcPts val="22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annular</a:t>
            </a:r>
            <a:r>
              <a:rPr sz="2000" spc="-57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region</a:t>
            </a:r>
            <a:r>
              <a:rPr sz="2000" spc="-4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5&lt;</a:t>
            </a:r>
            <a:r>
              <a:rPr sz="2000" spc="9" dirty="0">
                <a:latin typeface="Garamond"/>
                <a:cs typeface="Garamond"/>
              </a:rPr>
              <a:t>|</a:t>
            </a:r>
            <a:r>
              <a:rPr sz="2000" b="1" spc="0" dirty="0">
                <a:latin typeface="Garamond"/>
                <a:cs typeface="Garamond"/>
              </a:rPr>
              <a:t>z</a:t>
            </a:r>
            <a:r>
              <a:rPr sz="2000" spc="4" dirty="0">
                <a:latin typeface="Garamond"/>
                <a:cs typeface="Garamond"/>
              </a:rPr>
              <a:t>|&lt;8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902" y="3562820"/>
            <a:ext cx="28954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9641" y="3565473"/>
            <a:ext cx="5055854" cy="897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4" marR="30162">
              <a:lnSpc>
                <a:spcPts val="2225"/>
              </a:lnSpc>
              <a:spcBef>
                <a:spcPts val="111"/>
              </a:spcBef>
            </a:pPr>
            <a:r>
              <a:rPr sz="3000" spc="4" baseline="2962" dirty="0">
                <a:latin typeface="Garamond"/>
                <a:cs typeface="Garamond"/>
              </a:rPr>
              <a:t>Not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tha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i</a:t>
            </a:r>
            <a:r>
              <a:rPr sz="3000" spc="0" baseline="2962" dirty="0">
                <a:latin typeface="Garamond"/>
                <a:cs typeface="Garamond"/>
              </a:rPr>
              <a:t>f</a:t>
            </a:r>
            <a:r>
              <a:rPr sz="3000" spc="4" baseline="2962" dirty="0">
                <a:latin typeface="Garamond"/>
                <a:cs typeface="Garamond"/>
              </a:rPr>
              <a:t> 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signa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wa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x[n]=</a:t>
            </a:r>
            <a:r>
              <a:rPr sz="3000" spc="-14" baseline="2962" dirty="0">
                <a:latin typeface="Garamond"/>
                <a:cs typeface="Garamond"/>
              </a:rPr>
              <a:t>8</a:t>
            </a:r>
            <a:r>
              <a:rPr sz="1950" spc="0" baseline="31908" dirty="0">
                <a:latin typeface="Garamond"/>
                <a:cs typeface="Garamond"/>
              </a:rPr>
              <a:t>n</a:t>
            </a:r>
            <a:r>
              <a:rPr sz="3000" spc="0" baseline="2962" dirty="0">
                <a:latin typeface="Garamond"/>
                <a:cs typeface="Garamond"/>
              </a:rPr>
              <a:t>u[n]-5</a:t>
            </a:r>
            <a:r>
              <a:rPr sz="1950" spc="0" baseline="31908" dirty="0">
                <a:latin typeface="Garamond"/>
                <a:cs typeface="Garamond"/>
              </a:rPr>
              <a:t>n</a:t>
            </a:r>
            <a:r>
              <a:rPr sz="3000" spc="0" baseline="2962" dirty="0">
                <a:latin typeface="Garamond"/>
                <a:cs typeface="Garamond"/>
              </a:rPr>
              <a:t>u[-n-1]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ts val="2249"/>
              </a:lnSpc>
              <a:spcBef>
                <a:spcPts val="38"/>
              </a:spcBef>
            </a:pP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RO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woul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4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b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empty</a:t>
            </a:r>
            <a:r>
              <a:rPr sz="2000" spc="0" dirty="0">
                <a:latin typeface="Garamond"/>
                <a:cs typeface="Garamond"/>
              </a:rPr>
              <a:t>!</a:t>
            </a:r>
            <a:r>
              <a:rPr sz="2000" spc="4" dirty="0">
                <a:latin typeface="Garamond"/>
                <a:cs typeface="Garamond"/>
              </a:rPr>
              <a:t> Tha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3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is</a:t>
            </a:r>
            <a:r>
              <a:rPr sz="2000" spc="0" dirty="0">
                <a:latin typeface="Garamond"/>
                <a:cs typeface="Garamond"/>
              </a:rPr>
              <a:t>,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z-transform 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ts val="22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of this sequence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does</a:t>
            </a:r>
            <a:r>
              <a:rPr sz="2000" spc="-3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not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exist!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90102" y="3610340"/>
            <a:ext cx="27004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b="1" dirty="0">
                <a:latin typeface="Arial"/>
                <a:cs typeface="Arial"/>
              </a:rPr>
              <a:t>5 </a:t>
            </a:r>
            <a:r>
              <a:rPr sz="1600" b="1" spc="-94" dirty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897" y="4903186"/>
            <a:ext cx="28954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9641" y="4914322"/>
            <a:ext cx="8023563" cy="888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Now recall that</a:t>
            </a:r>
            <a:r>
              <a:rPr sz="3000" b="1" spc="-33" baseline="296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DTFT</a:t>
            </a:r>
            <a:r>
              <a:rPr sz="3000" b="1" spc="-55" baseline="296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was</a:t>
            </a:r>
            <a:r>
              <a:rPr sz="3000" b="1" spc="-32" baseline="296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z-transform evaluated</a:t>
            </a:r>
            <a:r>
              <a:rPr sz="3000" b="1" spc="-80" baseline="296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on the unit</a:t>
            </a:r>
            <a:r>
              <a:rPr sz="3000" b="1" spc="-33" baseline="296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circle, that</a:t>
            </a:r>
            <a:r>
              <a:rPr sz="3000" b="1" spc="-33" baseline="296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3000" b="1" spc="0" baseline="2962" dirty="0">
                <a:solidFill>
                  <a:srgbClr val="000065"/>
                </a:solidFill>
                <a:latin typeface="Garamond"/>
                <a:cs typeface="Garamond"/>
              </a:rPr>
              <a:t>is</a:t>
            </a:r>
            <a:endParaRPr sz="2000">
              <a:latin typeface="Garamond"/>
              <a:cs typeface="Garamond"/>
            </a:endParaRPr>
          </a:p>
          <a:p>
            <a:pPr marL="12711" marR="949931" indent="-11">
              <a:lnSpc>
                <a:spcPts val="2276"/>
              </a:lnSpc>
              <a:spcBef>
                <a:spcPts val="42"/>
              </a:spcBef>
            </a:pP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for z=</a:t>
            </a:r>
            <a:r>
              <a:rPr sz="2000" b="1" spc="9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1950" b="1" spc="-4" baseline="27350" dirty="0">
                <a:solidFill>
                  <a:srgbClr val="000065"/>
                </a:solidFill>
                <a:latin typeface="Garamond"/>
                <a:cs typeface="Garamond"/>
              </a:rPr>
              <a:t>j</a:t>
            </a:r>
            <a:r>
              <a:rPr sz="1950" b="1" spc="0" baseline="27350" dirty="0">
                <a:solidFill>
                  <a:srgbClr val="000065"/>
                </a:solidFill>
                <a:latin typeface="Garamond"/>
                <a:cs typeface="Garamond"/>
              </a:rPr>
              <a:t>ω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.</a:t>
            </a:r>
            <a:r>
              <a:rPr sz="2000" b="1" spc="-5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Therefore, DTFT</a:t>
            </a:r>
            <a:r>
              <a:rPr sz="2000" b="1" spc="-55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of a</a:t>
            </a:r>
            <a:r>
              <a:rPr sz="2000" b="1" spc="-9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seque</a:t>
            </a:r>
            <a:r>
              <a:rPr sz="2000" b="1" spc="-9" dirty="0">
                <a:solidFill>
                  <a:srgbClr val="000065"/>
                </a:solidFill>
                <a:latin typeface="Garamond"/>
                <a:cs typeface="Garamond"/>
              </a:rPr>
              <a:t>n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ce</a:t>
            </a:r>
            <a:r>
              <a:rPr sz="2000" b="1" spc="-60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exists (that</a:t>
            </a:r>
            <a:r>
              <a:rPr sz="2000" b="1" spc="-40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is the series </a:t>
            </a:r>
            <a:endParaRPr sz="2000">
              <a:latin typeface="Garamond"/>
              <a:cs typeface="Garamond"/>
            </a:endParaRPr>
          </a:p>
          <a:p>
            <a:pPr marL="12711" marR="949931">
              <a:lnSpc>
                <a:spcPts val="2250"/>
              </a:lnSpc>
              <a:spcBef>
                <a:spcPts val="152"/>
              </a:spcBef>
            </a:pP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converges),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if</a:t>
            </a:r>
            <a:r>
              <a:rPr sz="2000" b="1" u="heavy" spc="-16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and</a:t>
            </a:r>
            <a:r>
              <a:rPr sz="2000" b="1" u="heavy" spc="-36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only</a:t>
            </a:r>
            <a:r>
              <a:rPr sz="2000" b="1" u="heavy" spc="-4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if</a:t>
            </a:r>
            <a:r>
              <a:rPr sz="2000" b="1" u="heavy" spc="-16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the</a:t>
            </a:r>
            <a:r>
              <a:rPr sz="2000" b="1" u="heavy" spc="-4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ROC</a:t>
            </a:r>
            <a:r>
              <a:rPr sz="2000" b="1" u="heavy" spc="-48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includes</a:t>
            </a:r>
            <a:r>
              <a:rPr sz="2000" b="1" u="heavy" spc="-75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the</a:t>
            </a:r>
            <a:r>
              <a:rPr sz="2000" b="1" u="heavy" spc="-4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unit</a:t>
            </a:r>
            <a:r>
              <a:rPr sz="2000" b="1" u="heavy" spc="-38" dirty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sz="2000" b="1" u="heavy" spc="0" dirty="0">
                <a:solidFill>
                  <a:srgbClr val="CC0000"/>
                </a:solidFill>
                <a:latin typeface="Garamond"/>
                <a:cs typeface="Garamond"/>
              </a:rPr>
              <a:t>circle</a:t>
            </a:r>
            <a:r>
              <a:rPr sz="2000" b="1" spc="0" dirty="0">
                <a:solidFill>
                  <a:srgbClr val="000065"/>
                </a:solidFill>
                <a:latin typeface="Garamond"/>
                <a:cs typeface="Garamond"/>
              </a:rPr>
              <a:t>!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906" y="5877770"/>
            <a:ext cx="289549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9649" y="5888905"/>
            <a:ext cx="8039234" cy="1253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The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DTFT for the above</a:t>
            </a:r>
            <a:r>
              <a:rPr sz="3000" spc="-4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example</a:t>
            </a:r>
            <a:r>
              <a:rPr sz="3000" spc="-6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clearly</a:t>
            </a:r>
            <a:r>
              <a:rPr sz="3000" spc="-4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4" baseline="2962" dirty="0">
                <a:latin typeface="Garamond"/>
                <a:cs typeface="Garamond"/>
              </a:rPr>
              <a:t>oe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2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no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2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exist</a:t>
            </a:r>
            <a:r>
              <a:rPr sz="3000" spc="0" baseline="2962" dirty="0">
                <a:latin typeface="Garamond"/>
                <a:cs typeface="Garamond"/>
              </a:rPr>
              <a:t>, </a:t>
            </a:r>
            <a:r>
              <a:rPr sz="3000" spc="4" baseline="2962" dirty="0">
                <a:latin typeface="Garamond"/>
                <a:cs typeface="Garamond"/>
              </a:rPr>
              <a:t>sinc</a:t>
            </a:r>
            <a:r>
              <a:rPr sz="3000" spc="0" baseline="2962" dirty="0">
                <a:latin typeface="Garamond"/>
                <a:cs typeface="Garamond"/>
              </a:rPr>
              <a:t>e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C</a:t>
            </a:r>
            <a:r>
              <a:rPr sz="3000" spc="-4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doe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3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not</a:t>
            </a:r>
            <a:endParaRPr sz="2000">
              <a:latin typeface="Garamond"/>
              <a:cs typeface="Garamond"/>
            </a:endParaRPr>
          </a:p>
          <a:p>
            <a:pPr marL="12700" marR="38061">
              <a:lnSpc>
                <a:spcPct val="93749"/>
              </a:lnSpc>
              <a:spcBef>
                <a:spcPts val="42"/>
              </a:spcBef>
            </a:pPr>
            <a:r>
              <a:rPr sz="2000" spc="4" dirty="0">
                <a:latin typeface="Garamond"/>
                <a:cs typeface="Garamond"/>
              </a:rPr>
              <a:t>includ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5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uni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circle!</a:t>
            </a:r>
            <a:endParaRPr sz="2000">
              <a:latin typeface="Garamond"/>
              <a:cs typeface="Garamond"/>
            </a:endParaRPr>
          </a:p>
          <a:p>
            <a:pPr marL="12700" marR="539941">
              <a:lnSpc>
                <a:spcPts val="2249"/>
              </a:lnSpc>
              <a:spcBef>
                <a:spcPts val="623"/>
              </a:spcBef>
            </a:pPr>
            <a:r>
              <a:rPr sz="2000" spc="0" dirty="0">
                <a:latin typeface="Garamond"/>
                <a:cs typeface="Garamond"/>
              </a:rPr>
              <a:t>Though, we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must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add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that the existen</a:t>
            </a:r>
            <a:r>
              <a:rPr sz="2000" spc="-4" dirty="0">
                <a:latin typeface="Garamond"/>
                <a:cs typeface="Garamond"/>
              </a:rPr>
              <a:t>c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of DT</a:t>
            </a:r>
            <a:r>
              <a:rPr sz="2000" spc="-4" dirty="0">
                <a:latin typeface="Garamond"/>
                <a:cs typeface="Garamond"/>
              </a:rPr>
              <a:t>F</a:t>
            </a:r>
            <a:r>
              <a:rPr sz="2000" spc="0" dirty="0">
                <a:latin typeface="Garamond"/>
                <a:cs typeface="Garamond"/>
              </a:rPr>
              <a:t>T is not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guarantee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for the </a:t>
            </a:r>
            <a:endParaRPr sz="2000">
              <a:latin typeface="Garamond"/>
              <a:cs typeface="Garamond"/>
            </a:endParaRPr>
          </a:p>
          <a:p>
            <a:pPr marL="12700" marR="539941">
              <a:lnSpc>
                <a:spcPts val="2249"/>
              </a:lnSpc>
              <a:spcBef>
                <a:spcPts val="150"/>
              </a:spcBef>
            </a:pPr>
            <a:r>
              <a:rPr sz="2000" spc="4" dirty="0">
                <a:latin typeface="Garamond"/>
                <a:cs typeface="Garamond"/>
              </a:rPr>
              <a:t>existenc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o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z-transform.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906" y="6547558"/>
            <a:ext cx="28954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6652" y="3608069"/>
            <a:ext cx="165353" cy="230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96">
              <a:lnSpc>
                <a:spcPts val="1695"/>
              </a:lnSpc>
              <a:spcBef>
                <a:spcPts val="84"/>
              </a:spcBef>
            </a:pPr>
            <a:r>
              <a:rPr sz="1600" b="1" spc="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1864" y="1771392"/>
            <a:ext cx="1752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794566" y="1771392"/>
            <a:ext cx="1685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178040" y="1771392"/>
            <a:ext cx="1729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438445" y="1771392"/>
            <a:ext cx="1670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736724" y="5591301"/>
            <a:ext cx="631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01892" y="5591301"/>
            <a:ext cx="631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722642" y="5591301"/>
            <a:ext cx="631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934050" y="5591301"/>
            <a:ext cx="631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335781" y="5591301"/>
            <a:ext cx="633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949138" y="5591301"/>
            <a:ext cx="633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914500" y="5591301"/>
            <a:ext cx="631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16294" y="5591301"/>
            <a:ext cx="633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810907" y="5591301"/>
            <a:ext cx="63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5524" y="1783079"/>
            <a:ext cx="7162799" cy="495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6480" y="3881628"/>
            <a:ext cx="634745" cy="397001"/>
          </a:xfrm>
          <a:custGeom>
            <a:avLst/>
            <a:gdLst/>
            <a:ahLst/>
            <a:cxnLst/>
            <a:rect l="l" t="t" r="r" b="b"/>
            <a:pathLst>
              <a:path w="634745" h="397001">
                <a:moveTo>
                  <a:pt x="0" y="0"/>
                </a:moveTo>
                <a:lnTo>
                  <a:pt x="0" y="397001"/>
                </a:lnTo>
                <a:lnTo>
                  <a:pt x="634745" y="397001"/>
                </a:lnTo>
                <a:lnTo>
                  <a:pt x="634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9548" y="4484370"/>
            <a:ext cx="635507" cy="397001"/>
          </a:xfrm>
          <a:custGeom>
            <a:avLst/>
            <a:gdLst/>
            <a:ahLst/>
            <a:cxnLst/>
            <a:rect l="l" t="t" r="r" b="b"/>
            <a:pathLst>
              <a:path w="635507" h="397001">
                <a:moveTo>
                  <a:pt x="0" y="0"/>
                </a:moveTo>
                <a:lnTo>
                  <a:pt x="0" y="397001"/>
                </a:lnTo>
                <a:lnTo>
                  <a:pt x="635507" y="397001"/>
                </a:lnTo>
                <a:lnTo>
                  <a:pt x="6355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4848" y="5200650"/>
            <a:ext cx="635507" cy="397001"/>
          </a:xfrm>
          <a:custGeom>
            <a:avLst/>
            <a:gdLst/>
            <a:ahLst/>
            <a:cxnLst/>
            <a:rect l="l" t="t" r="r" b="b"/>
            <a:pathLst>
              <a:path w="635507" h="397001">
                <a:moveTo>
                  <a:pt x="0" y="0"/>
                </a:moveTo>
                <a:lnTo>
                  <a:pt x="0" y="397001"/>
                </a:lnTo>
                <a:lnTo>
                  <a:pt x="635507" y="397001"/>
                </a:lnTo>
                <a:lnTo>
                  <a:pt x="6355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2656" y="5915406"/>
            <a:ext cx="634746" cy="396239"/>
          </a:xfrm>
          <a:custGeom>
            <a:avLst/>
            <a:gdLst/>
            <a:ahLst/>
            <a:cxnLst/>
            <a:rect l="l" t="t" r="r" b="b"/>
            <a:pathLst>
              <a:path w="634746" h="396239">
                <a:moveTo>
                  <a:pt x="0" y="0"/>
                </a:moveTo>
                <a:lnTo>
                  <a:pt x="0" y="396239"/>
                </a:lnTo>
                <a:lnTo>
                  <a:pt x="634746" y="396239"/>
                </a:lnTo>
                <a:lnTo>
                  <a:pt x="634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174" y="381000"/>
            <a:ext cx="9082744" cy="649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Commonl</a:t>
            </a:r>
            <a:r>
              <a:rPr sz="3350" spc="0" dirty="0">
                <a:latin typeface="Copperplate Gothic Bold"/>
                <a:cs typeface="Copperplate Gothic Bold"/>
              </a:rPr>
              <a:t>y</a:t>
            </a:r>
            <a:r>
              <a:rPr sz="3350" spc="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Used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838200"/>
            <a:ext cx="3124200" cy="680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9" dirty="0">
                <a:latin typeface="Copperplate Gothic Bold"/>
                <a:cs typeface="Copperplate Gothic Bold"/>
              </a:rPr>
              <a:t>z</a:t>
            </a:r>
            <a:r>
              <a:rPr sz="3350" spc="4" dirty="0">
                <a:latin typeface="Copperplate Gothic Bold"/>
                <a:cs typeface="Copperplate Gothic Bold"/>
              </a:rPr>
              <a:t>-Transform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826623"/>
            <a:ext cx="1331489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Pairs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2656" y="5915406"/>
            <a:ext cx="63474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15"/>
              </a:spcBef>
            </a:pP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848" y="5200650"/>
            <a:ext cx="635507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15"/>
              </a:spcBef>
            </a:pP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9548" y="4484370"/>
            <a:ext cx="635507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5"/>
              </a:spcBef>
            </a:pP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6480" y="3881628"/>
            <a:ext cx="634745" cy="397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15"/>
              </a:spcBef>
            </a:pP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u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2000" b="1" i="1" spc="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2000" b="1" spc="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55676" y="1061602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51" y="106465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910" y="2450591"/>
            <a:ext cx="8196833" cy="4662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2892552"/>
            <a:ext cx="9144000" cy="10667"/>
          </a:xfrm>
          <a:custGeom>
            <a:avLst/>
            <a:gdLst/>
            <a:ahLst/>
            <a:cxnLst/>
            <a:rect l="l" t="t" r="r" b="b"/>
            <a:pathLst>
              <a:path w="9144000" h="10667">
                <a:moveTo>
                  <a:pt x="0" y="1"/>
                </a:moveTo>
                <a:lnTo>
                  <a:pt x="9144000" y="10667"/>
                </a:lnTo>
                <a:lnTo>
                  <a:pt x="0" y="0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722" y="3278124"/>
            <a:ext cx="9144000" cy="11429"/>
          </a:xfrm>
          <a:custGeom>
            <a:avLst/>
            <a:gdLst/>
            <a:ahLst/>
            <a:cxnLst/>
            <a:rect l="l" t="t" r="r" b="b"/>
            <a:pathLst>
              <a:path w="9144000" h="11429">
                <a:moveTo>
                  <a:pt x="14478" y="19"/>
                </a:moveTo>
                <a:lnTo>
                  <a:pt x="9144000" y="11429"/>
                </a:lnTo>
                <a:lnTo>
                  <a:pt x="14478" y="18"/>
                </a:lnTo>
              </a:path>
            </a:pathLst>
          </a:custGeom>
          <a:ln w="28575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07146" y="3965447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46592" y="3965447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72678" y="4806695"/>
            <a:ext cx="66294" cy="208787"/>
          </a:xfrm>
          <a:custGeom>
            <a:avLst/>
            <a:gdLst/>
            <a:ahLst/>
            <a:cxnLst/>
            <a:rect l="l" t="t" r="r" b="b"/>
            <a:pathLst>
              <a:path w="66294" h="208787">
                <a:moveTo>
                  <a:pt x="66294" y="0"/>
                </a:moveTo>
                <a:lnTo>
                  <a:pt x="0" y="208787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7154" y="3632454"/>
            <a:ext cx="977645" cy="171450"/>
          </a:xfrm>
          <a:custGeom>
            <a:avLst/>
            <a:gdLst/>
            <a:ahLst/>
            <a:cxnLst/>
            <a:rect l="l" t="t" r="r" b="b"/>
            <a:pathLst>
              <a:path w="977645" h="171450">
                <a:moveTo>
                  <a:pt x="0" y="57150"/>
                </a:moveTo>
                <a:lnTo>
                  <a:pt x="0" y="114300"/>
                </a:lnTo>
                <a:lnTo>
                  <a:pt x="834389" y="114300"/>
                </a:lnTo>
                <a:lnTo>
                  <a:pt x="806195" y="171450"/>
                </a:lnTo>
                <a:lnTo>
                  <a:pt x="977645" y="85344"/>
                </a:lnTo>
                <a:lnTo>
                  <a:pt x="834389" y="57150"/>
                </a:lnTo>
                <a:lnTo>
                  <a:pt x="0" y="57150"/>
                </a:lnTo>
                <a:close/>
              </a:path>
              <a:path w="977645" h="171450">
                <a:moveTo>
                  <a:pt x="834389" y="57150"/>
                </a:moveTo>
                <a:lnTo>
                  <a:pt x="977645" y="85344"/>
                </a:lnTo>
                <a:lnTo>
                  <a:pt x="806195" y="0"/>
                </a:lnTo>
                <a:lnTo>
                  <a:pt x="806196" y="57150"/>
                </a:lnTo>
                <a:lnTo>
                  <a:pt x="834389" y="57150"/>
                </a:lnTo>
                <a:close/>
              </a:path>
              <a:path w="977645" h="171450">
                <a:moveTo>
                  <a:pt x="806195" y="171450"/>
                </a:moveTo>
                <a:lnTo>
                  <a:pt x="834389" y="114300"/>
                </a:lnTo>
                <a:lnTo>
                  <a:pt x="806196" y="114300"/>
                </a:lnTo>
                <a:lnTo>
                  <a:pt x="806195" y="1714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03970" y="3965447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33510" y="3965447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58300" y="3965447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97746" y="3965447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29878" y="4789170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9418" y="4789170"/>
            <a:ext cx="0" cy="243839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33738" y="4806695"/>
            <a:ext cx="66293" cy="208787"/>
          </a:xfrm>
          <a:custGeom>
            <a:avLst/>
            <a:gdLst/>
            <a:ahLst/>
            <a:cxnLst/>
            <a:rect l="l" t="t" r="r" b="b"/>
            <a:pathLst>
              <a:path w="66293" h="208787">
                <a:moveTo>
                  <a:pt x="66293" y="0"/>
                </a:moveTo>
                <a:lnTo>
                  <a:pt x="0" y="208787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2910" y="533401"/>
            <a:ext cx="9171717" cy="768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Z-</a:t>
            </a:r>
            <a:r>
              <a:rPr sz="3800" spc="0" dirty="0">
                <a:latin typeface="Copperplate Gothic Bold"/>
                <a:cs typeface="Copperplate Gothic Bold"/>
              </a:rPr>
              <a:t>transform</a:t>
            </a:r>
            <a:r>
              <a:rPr sz="3800" spc="17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Properties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1352730"/>
            <a:ext cx="8554512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Let x</a:t>
            </a:r>
            <a:r>
              <a:rPr sz="1800" b="1" spc="0" baseline="-9662" dirty="0">
                <a:solidFill>
                  <a:srgbClr val="000065"/>
                </a:solidFill>
                <a:latin typeface="Arial"/>
                <a:cs typeface="Arial"/>
              </a:rPr>
              <a:t>1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[n] </a:t>
            </a:r>
            <a:r>
              <a:rPr lang="en-US" sz="2700" baseline="9662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2700" spc="-44" baseline="966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X</a:t>
            </a:r>
            <a:r>
              <a:rPr sz="1800" b="1" spc="0" baseline="-9662" dirty="0">
                <a:solidFill>
                  <a:srgbClr val="000065"/>
                </a:solidFill>
                <a:latin typeface="Arial"/>
                <a:cs typeface="Arial"/>
              </a:rPr>
              <a:t>1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(z), </a:t>
            </a:r>
            <a:r>
              <a:rPr sz="2700" b="1" spc="0" baseline="9662" dirty="0">
                <a:solidFill>
                  <a:srgbClr val="650033"/>
                </a:solidFill>
                <a:latin typeface="Arial"/>
                <a:cs typeface="Arial"/>
              </a:rPr>
              <a:t>x</a:t>
            </a:r>
            <a:r>
              <a:rPr sz="1800" b="1" spc="0" baseline="-9662" dirty="0">
                <a:solidFill>
                  <a:srgbClr val="650033"/>
                </a:solidFill>
                <a:latin typeface="Arial"/>
                <a:cs typeface="Arial"/>
              </a:rPr>
              <a:t>2</a:t>
            </a:r>
            <a:r>
              <a:rPr sz="2700" b="1" spc="0" baseline="9662" dirty="0">
                <a:solidFill>
                  <a:srgbClr val="650033"/>
                </a:solidFill>
                <a:latin typeface="Arial"/>
                <a:cs typeface="Arial"/>
              </a:rPr>
              <a:t>[n] </a:t>
            </a:r>
            <a:r>
              <a:rPr lang="en-US" sz="2700" baseline="9662" dirty="0">
                <a:solidFill>
                  <a:srgbClr val="650033"/>
                </a:solidFill>
                <a:latin typeface="Times New Roman"/>
                <a:cs typeface="Times New Roman"/>
              </a:rPr>
              <a:t>=</a:t>
            </a:r>
            <a:r>
              <a:rPr sz="2700" b="1" spc="-4" baseline="9662" dirty="0">
                <a:solidFill>
                  <a:srgbClr val="650033"/>
                </a:solidFill>
                <a:latin typeface="Arial"/>
                <a:cs typeface="Arial"/>
              </a:rPr>
              <a:t>X</a:t>
            </a:r>
            <a:r>
              <a:rPr sz="1800" b="1" spc="-4" baseline="-9662" dirty="0">
                <a:solidFill>
                  <a:srgbClr val="650033"/>
                </a:solidFill>
                <a:latin typeface="Arial"/>
                <a:cs typeface="Arial"/>
              </a:rPr>
              <a:t>2</a:t>
            </a:r>
            <a:r>
              <a:rPr sz="2700" b="1" spc="0" baseline="9662" dirty="0">
                <a:solidFill>
                  <a:srgbClr val="650033"/>
                </a:solidFill>
                <a:latin typeface="Arial"/>
                <a:cs typeface="Arial"/>
              </a:rPr>
              <a:t>(z)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, </a:t>
            </a:r>
            <a:r>
              <a:rPr sz="2700" b="1" spc="0" baseline="9662" dirty="0">
                <a:solidFill>
                  <a:srgbClr val="009999"/>
                </a:solidFill>
                <a:latin typeface="Arial"/>
                <a:cs typeface="Arial"/>
              </a:rPr>
              <a:t>h[n] </a:t>
            </a:r>
            <a:r>
              <a:rPr lang="en-US" sz="2700" baseline="9662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700" spc="-44" baseline="966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9662" dirty="0">
                <a:solidFill>
                  <a:srgbClr val="009999"/>
                </a:solidFill>
                <a:latin typeface="Arial"/>
                <a:cs typeface="Arial"/>
              </a:rPr>
              <a:t>H(z) 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be z-transform pairs, with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838" y="1728095"/>
            <a:ext cx="8446033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individual ROC of </a:t>
            </a:r>
            <a:r>
              <a:rPr sz="2700" b="1" i="1" spc="0" baseline="9662" dirty="0">
                <a:solidFill>
                  <a:srgbClr val="000065"/>
                </a:solidFill>
                <a:latin typeface="Arial"/>
                <a:cs typeface="Arial"/>
              </a:rPr>
              <a:t>R</a:t>
            </a:r>
            <a:r>
              <a:rPr sz="1800" b="1" spc="0" baseline="-9662" dirty="0">
                <a:solidFill>
                  <a:srgbClr val="000065"/>
                </a:solidFill>
                <a:latin typeface="Arial"/>
                <a:cs typeface="Arial"/>
              </a:rPr>
              <a:t>x1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, </a:t>
            </a:r>
            <a:r>
              <a:rPr sz="2700" b="1" i="1" spc="0" baseline="9662" dirty="0">
                <a:solidFill>
                  <a:srgbClr val="650033"/>
                </a:solidFill>
                <a:latin typeface="Arial"/>
                <a:cs typeface="Arial"/>
              </a:rPr>
              <a:t>R</a:t>
            </a:r>
            <a:r>
              <a:rPr sz="1800" b="1" spc="0" baseline="-9662" dirty="0">
                <a:solidFill>
                  <a:srgbClr val="650033"/>
                </a:solidFill>
                <a:latin typeface="Arial"/>
                <a:cs typeface="Arial"/>
              </a:rPr>
              <a:t>x2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,</a:t>
            </a:r>
            <a:r>
              <a:rPr sz="2700" b="1" spc="-4" baseline="9662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and </a:t>
            </a:r>
            <a:r>
              <a:rPr sz="2700" b="1" i="1" spc="0" baseline="9662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1800" b="1" spc="4" baseline="-9662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, respectively. Also assume that any ROC is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151" y="2065427"/>
            <a:ext cx="2228121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of the form </a:t>
            </a:r>
            <a:r>
              <a:rPr sz="2700" b="1" spc="4" baseline="9662" dirty="0">
                <a:solidFill>
                  <a:srgbClr val="000065"/>
                </a:solidFill>
                <a:latin typeface="Arial"/>
                <a:cs typeface="Arial"/>
              </a:rPr>
              <a:t>r</a:t>
            </a:r>
            <a:r>
              <a:rPr sz="1800" b="1" spc="4" baseline="-9662" dirty="0">
                <a:solidFill>
                  <a:srgbClr val="000065"/>
                </a:solidFill>
                <a:latin typeface="Arial"/>
                <a:cs typeface="Arial"/>
              </a:rPr>
              <a:t>i</a:t>
            </a:r>
            <a:r>
              <a:rPr sz="1800" b="1" spc="0" baseline="-9662" dirty="0">
                <a:solidFill>
                  <a:srgbClr val="000065"/>
                </a:solidFill>
                <a:latin typeface="Arial"/>
                <a:cs typeface="Arial"/>
              </a:rPr>
              <a:t>n</a:t>
            </a:r>
            <a:r>
              <a:rPr sz="1800" b="1" spc="9" baseline="-9662" dirty="0">
                <a:solidFill>
                  <a:srgbClr val="000065"/>
                </a:solidFill>
                <a:latin typeface="Arial"/>
                <a:cs typeface="Arial"/>
              </a:rPr>
              <a:t> 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&lt; |z| &lt;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3046" y="2030886"/>
            <a:ext cx="457365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r</a:t>
            </a:r>
            <a:r>
              <a:rPr sz="1800" b="1" spc="0" baseline="-9662" dirty="0">
                <a:solidFill>
                  <a:srgbClr val="000065"/>
                </a:solidFill>
                <a:latin typeface="Arial"/>
                <a:cs typeface="Arial"/>
              </a:rPr>
              <a:t>out</a:t>
            </a:r>
            <a:r>
              <a:rPr sz="2700" b="1" spc="0" baseline="9662" dirty="0">
                <a:solidFill>
                  <a:srgbClr val="000065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2094" y="2130272"/>
            <a:ext cx="27015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Then the following hold: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70475" y="2986225"/>
            <a:ext cx="833129" cy="919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675" marR="134814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Times New Roman"/>
                <a:cs typeface="Times New Roman"/>
              </a:rPr>
              <a:t>ROC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690"/>
              </a:lnSpc>
              <a:spcBef>
                <a:spcPts val="303"/>
              </a:spcBef>
            </a:pPr>
            <a:r>
              <a:rPr sz="1600" i="1" spc="25" dirty="0">
                <a:latin typeface="Times New Roman"/>
                <a:cs typeface="Times New Roman"/>
              </a:rPr>
              <a:t>R</a:t>
            </a:r>
            <a:r>
              <a:rPr sz="1950" i="1" spc="-84" baseline="-17838" dirty="0">
                <a:latin typeface="Times New Roman"/>
                <a:cs typeface="Times New Roman"/>
              </a:rPr>
              <a:t>x</a:t>
            </a:r>
            <a:r>
              <a:rPr sz="1575" spc="0" baseline="-41411" dirty="0">
                <a:latin typeface="Times New Roman"/>
                <a:cs typeface="Times New Roman"/>
              </a:rPr>
              <a:t>1</a:t>
            </a:r>
            <a:r>
              <a:rPr sz="1575" spc="224" baseline="-41411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Cambria"/>
                <a:cs typeface="Cambria"/>
              </a:rPr>
              <a:t>∩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i="1" spc="29" dirty="0">
                <a:latin typeface="Times New Roman"/>
                <a:cs typeface="Times New Roman"/>
              </a:rPr>
              <a:t>R</a:t>
            </a:r>
            <a:r>
              <a:rPr sz="1950" i="1" spc="25" baseline="-17838" dirty="0">
                <a:latin typeface="Times New Roman"/>
                <a:cs typeface="Times New Roman"/>
              </a:rPr>
              <a:t>x</a:t>
            </a:r>
            <a:r>
              <a:rPr sz="1575" spc="0" baseline="-41411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285514" marR="282746" algn="ctr">
              <a:lnSpc>
                <a:spcPts val="1839"/>
              </a:lnSpc>
              <a:spcBef>
                <a:spcPts val="905"/>
              </a:spcBef>
            </a:pPr>
            <a:r>
              <a:rPr sz="1600" i="1" spc="25" dirty="0">
                <a:latin typeface="Times New Roman"/>
                <a:cs typeface="Times New Roman"/>
              </a:rPr>
              <a:t>R</a:t>
            </a:r>
            <a:r>
              <a:rPr sz="1950" i="1" spc="0" baseline="-17838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5774" y="3959134"/>
            <a:ext cx="484277" cy="27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5"/>
              </a:lnSpc>
              <a:spcBef>
                <a:spcPts val="104"/>
              </a:spcBef>
            </a:pPr>
            <a:r>
              <a:rPr sz="2400" i="1" spc="0" baseline="9058" dirty="0">
                <a:latin typeface="Times New Roman"/>
                <a:cs typeface="Times New Roman"/>
              </a:rPr>
              <a:t>a</a:t>
            </a:r>
            <a:r>
              <a:rPr sz="2400" i="1" spc="-109" baseline="9058" dirty="0">
                <a:latin typeface="Times New Roman"/>
                <a:cs typeface="Times New Roman"/>
              </a:rPr>
              <a:t> </a:t>
            </a:r>
            <a:r>
              <a:rPr sz="2400" i="1" spc="-179" baseline="9058" dirty="0">
                <a:latin typeface="Times New Roman"/>
                <a:cs typeface="Times New Roman"/>
              </a:rPr>
              <a:t>r</a:t>
            </a:r>
            <a:r>
              <a:rPr sz="1950" i="1" spc="0" baseline="-6689" dirty="0">
                <a:latin typeface="Times New Roman"/>
                <a:cs typeface="Times New Roman"/>
              </a:rPr>
              <a:t>i</a:t>
            </a:r>
            <a:r>
              <a:rPr sz="1950" i="1" spc="217" baseline="-6689" dirty="0">
                <a:latin typeface="Times New Roman"/>
                <a:cs typeface="Times New Roman"/>
              </a:rPr>
              <a:t> </a:t>
            </a:r>
            <a:r>
              <a:rPr sz="2400" spc="0" baseline="8885" dirty="0">
                <a:latin typeface="Cambria"/>
                <a:cs typeface="Cambria"/>
              </a:rPr>
              <a:t>&lt;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1735" y="3962214"/>
            <a:ext cx="134923" cy="228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i="1" spc="0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0246" y="3959134"/>
            <a:ext cx="167090" cy="228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0" dirty="0">
                <a:latin typeface="Cambria"/>
                <a:cs typeface="Cambria"/>
              </a:rPr>
              <a:t>&lt;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6927" y="3962214"/>
            <a:ext cx="345224" cy="272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sz="2400" i="1" spc="0" baseline="9058" dirty="0">
                <a:latin typeface="Times New Roman"/>
                <a:cs typeface="Times New Roman"/>
              </a:rPr>
              <a:t>a</a:t>
            </a:r>
            <a:r>
              <a:rPr sz="2400" i="1" spc="-100" baseline="9058" dirty="0">
                <a:latin typeface="Times New Roman"/>
                <a:cs typeface="Times New Roman"/>
              </a:rPr>
              <a:t> </a:t>
            </a:r>
            <a:r>
              <a:rPr sz="2400" i="1" spc="-159" baseline="9058" dirty="0">
                <a:latin typeface="Times New Roman"/>
                <a:cs typeface="Times New Roman"/>
              </a:rPr>
              <a:t>r</a:t>
            </a:r>
            <a:r>
              <a:rPr sz="1950" i="1" spc="0" baseline="-6689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4506" y="4391220"/>
            <a:ext cx="264867" cy="272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sz="2400" i="1" spc="25" baseline="9058" dirty="0">
                <a:latin typeface="Times New Roman"/>
                <a:cs typeface="Times New Roman"/>
              </a:rPr>
              <a:t>R</a:t>
            </a:r>
            <a:r>
              <a:rPr sz="1950" i="1" spc="0" baseline="-6689" dirty="0">
                <a:latin typeface="Times New Roman"/>
                <a:cs typeface="Times New Roman"/>
              </a:rPr>
              <a:t>x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0723" y="4782856"/>
            <a:ext cx="544459" cy="27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5"/>
              </a:lnSpc>
              <a:spcBef>
                <a:spcPts val="104"/>
              </a:spcBef>
            </a:pPr>
            <a:r>
              <a:rPr sz="2400" spc="0" baseline="9058" dirty="0">
                <a:latin typeface="Times New Roman"/>
                <a:cs typeface="Times New Roman"/>
              </a:rPr>
              <a:t>1</a:t>
            </a:r>
            <a:r>
              <a:rPr sz="2400" spc="71" baseline="9058" dirty="0">
                <a:latin typeface="Times New Roman"/>
                <a:cs typeface="Times New Roman"/>
              </a:rPr>
              <a:t> </a:t>
            </a:r>
            <a:r>
              <a:rPr sz="2400" i="1" spc="-154" baseline="9058" dirty="0">
                <a:latin typeface="Times New Roman"/>
                <a:cs typeface="Times New Roman"/>
              </a:rPr>
              <a:t>r</a:t>
            </a:r>
            <a:r>
              <a:rPr sz="1950" i="1" spc="0" baseline="-6689" dirty="0">
                <a:latin typeface="Times New Roman"/>
                <a:cs typeface="Times New Roman"/>
              </a:rPr>
              <a:t>o</a:t>
            </a:r>
            <a:r>
              <a:rPr sz="1950" i="1" spc="193" baseline="-6689" dirty="0">
                <a:latin typeface="Times New Roman"/>
                <a:cs typeface="Times New Roman"/>
              </a:rPr>
              <a:t> </a:t>
            </a:r>
            <a:r>
              <a:rPr sz="2400" spc="0" baseline="8885" dirty="0">
                <a:latin typeface="Cambria"/>
                <a:cs typeface="Cambria"/>
              </a:rPr>
              <a:t>&lt;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7653" y="4785936"/>
            <a:ext cx="134923" cy="228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i="1" spc="0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05377" y="4782856"/>
            <a:ext cx="465073" cy="27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5"/>
              </a:lnSpc>
              <a:spcBef>
                <a:spcPts val="104"/>
              </a:spcBef>
            </a:pPr>
            <a:r>
              <a:rPr sz="2400" baseline="8885" dirty="0">
                <a:latin typeface="Cambria"/>
                <a:cs typeface="Cambria"/>
              </a:rPr>
              <a:t>&lt;</a:t>
            </a:r>
            <a:r>
              <a:rPr sz="2400" spc="-154" baseline="8885" dirty="0">
                <a:latin typeface="Cambria"/>
                <a:cs typeface="Cambria"/>
              </a:rPr>
              <a:t> </a:t>
            </a:r>
            <a:r>
              <a:rPr sz="2400" spc="0" baseline="9058" dirty="0">
                <a:latin typeface="Times New Roman"/>
                <a:cs typeface="Times New Roman"/>
              </a:rPr>
              <a:t>1</a:t>
            </a:r>
            <a:r>
              <a:rPr sz="2400" spc="71" baseline="9058" dirty="0">
                <a:latin typeface="Times New Roman"/>
                <a:cs typeface="Times New Roman"/>
              </a:rPr>
              <a:t> </a:t>
            </a:r>
            <a:r>
              <a:rPr sz="2400" i="1" spc="-179" baseline="9058" dirty="0">
                <a:latin typeface="Times New Roman"/>
                <a:cs typeface="Times New Roman"/>
              </a:rPr>
              <a:t>r</a:t>
            </a:r>
            <a:r>
              <a:rPr sz="1950" i="1" spc="0" baseline="-6689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1612" y="5122708"/>
            <a:ext cx="764034" cy="663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90"/>
              </a:lnSpc>
              <a:spcBef>
                <a:spcPts val="119"/>
              </a:spcBef>
            </a:pPr>
            <a:r>
              <a:rPr sz="2400" i="1" spc="25" baseline="18117" dirty="0">
                <a:latin typeface="Times New Roman"/>
                <a:cs typeface="Times New Roman"/>
              </a:rPr>
              <a:t>R</a:t>
            </a:r>
            <a:r>
              <a:rPr sz="1950" i="1" spc="-89" baseline="4459" dirty="0">
                <a:latin typeface="Times New Roman"/>
                <a:cs typeface="Times New Roman"/>
              </a:rPr>
              <a:t>x</a:t>
            </a:r>
            <a:r>
              <a:rPr sz="1575" spc="0" baseline="-13803" dirty="0">
                <a:latin typeface="Times New Roman"/>
                <a:cs typeface="Times New Roman"/>
              </a:rPr>
              <a:t>1</a:t>
            </a:r>
            <a:r>
              <a:rPr sz="1575" spc="224" baseline="-13803" dirty="0">
                <a:latin typeface="Times New Roman"/>
                <a:cs typeface="Times New Roman"/>
              </a:rPr>
              <a:t> </a:t>
            </a:r>
            <a:r>
              <a:rPr sz="2400" spc="0" baseline="17770" dirty="0">
                <a:latin typeface="Cambria"/>
                <a:cs typeface="Cambria"/>
              </a:rPr>
              <a:t>∩</a:t>
            </a:r>
            <a:r>
              <a:rPr sz="2400" spc="80" baseline="17770" dirty="0">
                <a:latin typeface="Cambria"/>
                <a:cs typeface="Cambria"/>
              </a:rPr>
              <a:t> </a:t>
            </a:r>
            <a:r>
              <a:rPr sz="2400" i="1" spc="-34" baseline="18117" dirty="0">
                <a:latin typeface="Times New Roman"/>
                <a:cs typeface="Times New Roman"/>
              </a:rPr>
              <a:t>R</a:t>
            </a:r>
            <a:r>
              <a:rPr sz="1950" i="1" spc="0" baseline="4459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  <a:p>
            <a:pPr marL="244378" marR="254788" algn="ctr">
              <a:lnSpc>
                <a:spcPts val="1839"/>
              </a:lnSpc>
              <a:spcBef>
                <a:spcPts val="463"/>
              </a:spcBef>
            </a:pPr>
            <a:r>
              <a:rPr sz="1600" i="1" spc="25" dirty="0">
                <a:latin typeface="Times New Roman"/>
                <a:cs typeface="Times New Roman"/>
              </a:rPr>
              <a:t>R</a:t>
            </a:r>
            <a:r>
              <a:rPr sz="1950" i="1" spc="0" baseline="-17838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126996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65604" y="4598670"/>
            <a:ext cx="825245" cy="838200"/>
          </a:xfrm>
          <a:custGeom>
            <a:avLst/>
            <a:gdLst/>
            <a:ahLst/>
            <a:cxnLst/>
            <a:rect l="l" t="t" r="r" b="b"/>
            <a:pathLst>
              <a:path w="825245" h="838200">
                <a:moveTo>
                  <a:pt x="412241" y="0"/>
                </a:moveTo>
                <a:lnTo>
                  <a:pt x="0" y="167639"/>
                </a:lnTo>
                <a:lnTo>
                  <a:pt x="205739" y="167639"/>
                </a:lnTo>
                <a:lnTo>
                  <a:pt x="205739" y="670559"/>
                </a:lnTo>
                <a:lnTo>
                  <a:pt x="0" y="670559"/>
                </a:lnTo>
                <a:lnTo>
                  <a:pt x="412241" y="838200"/>
                </a:lnTo>
                <a:lnTo>
                  <a:pt x="825245" y="670559"/>
                </a:lnTo>
                <a:lnTo>
                  <a:pt x="618744" y="670559"/>
                </a:lnTo>
                <a:lnTo>
                  <a:pt x="618744" y="167639"/>
                </a:lnTo>
                <a:lnTo>
                  <a:pt x="825245" y="167639"/>
                </a:lnTo>
                <a:lnTo>
                  <a:pt x="412241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65604" y="4598670"/>
            <a:ext cx="825245" cy="838200"/>
          </a:xfrm>
          <a:custGeom>
            <a:avLst/>
            <a:gdLst/>
            <a:ahLst/>
            <a:cxnLst/>
            <a:rect l="l" t="t" r="r" b="b"/>
            <a:pathLst>
              <a:path w="825245" h="838200">
                <a:moveTo>
                  <a:pt x="412241" y="0"/>
                </a:moveTo>
                <a:lnTo>
                  <a:pt x="825245" y="167639"/>
                </a:lnTo>
                <a:lnTo>
                  <a:pt x="618744" y="167639"/>
                </a:lnTo>
                <a:lnTo>
                  <a:pt x="618744" y="670559"/>
                </a:lnTo>
                <a:lnTo>
                  <a:pt x="825245" y="670559"/>
                </a:lnTo>
                <a:lnTo>
                  <a:pt x="412241" y="838200"/>
                </a:lnTo>
                <a:lnTo>
                  <a:pt x="0" y="670559"/>
                </a:lnTo>
                <a:lnTo>
                  <a:pt x="205739" y="670559"/>
                </a:lnTo>
                <a:lnTo>
                  <a:pt x="205739" y="167639"/>
                </a:lnTo>
                <a:lnTo>
                  <a:pt x="0" y="167639"/>
                </a:lnTo>
                <a:lnTo>
                  <a:pt x="41224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4596" y="4541520"/>
            <a:ext cx="826007" cy="838200"/>
          </a:xfrm>
          <a:custGeom>
            <a:avLst/>
            <a:gdLst/>
            <a:ahLst/>
            <a:cxnLst/>
            <a:rect l="l" t="t" r="r" b="b"/>
            <a:pathLst>
              <a:path w="826007" h="838200">
                <a:moveTo>
                  <a:pt x="413003" y="0"/>
                </a:moveTo>
                <a:lnTo>
                  <a:pt x="0" y="167639"/>
                </a:lnTo>
                <a:lnTo>
                  <a:pt x="206501" y="167639"/>
                </a:lnTo>
                <a:lnTo>
                  <a:pt x="206501" y="670559"/>
                </a:lnTo>
                <a:lnTo>
                  <a:pt x="0" y="670559"/>
                </a:lnTo>
                <a:lnTo>
                  <a:pt x="413003" y="838200"/>
                </a:lnTo>
                <a:lnTo>
                  <a:pt x="826007" y="670559"/>
                </a:lnTo>
                <a:lnTo>
                  <a:pt x="619505" y="670559"/>
                </a:lnTo>
                <a:lnTo>
                  <a:pt x="619505" y="167639"/>
                </a:lnTo>
                <a:lnTo>
                  <a:pt x="826007" y="167639"/>
                </a:lnTo>
                <a:lnTo>
                  <a:pt x="413003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54596" y="4541520"/>
            <a:ext cx="826007" cy="838200"/>
          </a:xfrm>
          <a:custGeom>
            <a:avLst/>
            <a:gdLst/>
            <a:ahLst/>
            <a:cxnLst/>
            <a:rect l="l" t="t" r="r" b="b"/>
            <a:pathLst>
              <a:path w="826007" h="838200">
                <a:moveTo>
                  <a:pt x="413003" y="0"/>
                </a:moveTo>
                <a:lnTo>
                  <a:pt x="826007" y="167639"/>
                </a:lnTo>
                <a:lnTo>
                  <a:pt x="619505" y="167639"/>
                </a:lnTo>
                <a:lnTo>
                  <a:pt x="619505" y="670559"/>
                </a:lnTo>
                <a:lnTo>
                  <a:pt x="826007" y="670559"/>
                </a:lnTo>
                <a:lnTo>
                  <a:pt x="413003" y="838200"/>
                </a:lnTo>
                <a:lnTo>
                  <a:pt x="0" y="670559"/>
                </a:lnTo>
                <a:lnTo>
                  <a:pt x="206501" y="670559"/>
                </a:lnTo>
                <a:lnTo>
                  <a:pt x="206501" y="167639"/>
                </a:lnTo>
                <a:lnTo>
                  <a:pt x="0" y="167639"/>
                </a:lnTo>
                <a:lnTo>
                  <a:pt x="41300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4004" y="6013704"/>
            <a:ext cx="4829556" cy="9144"/>
          </a:xfrm>
          <a:custGeom>
            <a:avLst/>
            <a:gdLst/>
            <a:ahLst/>
            <a:cxnLst/>
            <a:rect l="l" t="t" r="r" b="b"/>
            <a:pathLst>
              <a:path w="4829556" h="9144">
                <a:moveTo>
                  <a:pt x="0" y="0"/>
                </a:moveTo>
                <a:lnTo>
                  <a:pt x="0" y="9144"/>
                </a:lnTo>
                <a:lnTo>
                  <a:pt x="4829556" y="9144"/>
                </a:lnTo>
                <a:lnTo>
                  <a:pt x="4829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4004" y="6827520"/>
            <a:ext cx="4829556" cy="9905"/>
          </a:xfrm>
          <a:custGeom>
            <a:avLst/>
            <a:gdLst/>
            <a:ahLst/>
            <a:cxnLst/>
            <a:rect l="l" t="t" r="r" b="b"/>
            <a:pathLst>
              <a:path w="4829556" h="9905">
                <a:moveTo>
                  <a:pt x="0" y="0"/>
                </a:moveTo>
                <a:lnTo>
                  <a:pt x="0" y="9905"/>
                </a:lnTo>
                <a:lnTo>
                  <a:pt x="4829556" y="9905"/>
                </a:lnTo>
                <a:lnTo>
                  <a:pt x="4829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148" y="6022848"/>
            <a:ext cx="4810506" cy="804672"/>
          </a:xfrm>
          <a:custGeom>
            <a:avLst/>
            <a:gdLst/>
            <a:ahLst/>
            <a:cxnLst/>
            <a:rect l="l" t="t" r="r" b="b"/>
            <a:pathLst>
              <a:path w="4810506" h="804672">
                <a:moveTo>
                  <a:pt x="0" y="0"/>
                </a:moveTo>
                <a:lnTo>
                  <a:pt x="0" y="804672"/>
                </a:lnTo>
                <a:lnTo>
                  <a:pt x="4810506" y="804672"/>
                </a:lnTo>
                <a:lnTo>
                  <a:pt x="48105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3242" y="6012942"/>
            <a:ext cx="4829556" cy="823722"/>
          </a:xfrm>
          <a:custGeom>
            <a:avLst/>
            <a:gdLst/>
            <a:ahLst/>
            <a:cxnLst/>
            <a:rect l="l" t="t" r="r" b="b"/>
            <a:pathLst>
              <a:path w="4829556" h="823722">
                <a:moveTo>
                  <a:pt x="0" y="823722"/>
                </a:moveTo>
                <a:lnTo>
                  <a:pt x="0" y="0"/>
                </a:lnTo>
                <a:lnTo>
                  <a:pt x="4829556" y="0"/>
                </a:lnTo>
                <a:lnTo>
                  <a:pt x="4829556" y="823722"/>
                </a:lnTo>
                <a:lnTo>
                  <a:pt x="0" y="823722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7200" y="792961"/>
            <a:ext cx="913631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Rationa</a:t>
            </a:r>
            <a:r>
              <a:rPr sz="3800" spc="0" dirty="0">
                <a:latin typeface="Copperplate Gothic Bold"/>
                <a:cs typeface="Copperplate Gothic Bold"/>
              </a:rPr>
              <a:t>l</a:t>
            </a:r>
            <a:r>
              <a:rPr sz="3800" spc="19" dirty="0">
                <a:latin typeface="Copperplate Gothic Bold"/>
                <a:cs typeface="Copperplate Gothic Bold"/>
              </a:rPr>
              <a:t> </a:t>
            </a:r>
            <a:r>
              <a:rPr sz="3800" spc="-4" dirty="0">
                <a:latin typeface="Copperplate Gothic Bold"/>
                <a:cs typeface="Copperplate Gothic Bold"/>
              </a:rPr>
              <a:t>z</a:t>
            </a:r>
            <a:r>
              <a:rPr sz="3800" spc="0" dirty="0">
                <a:latin typeface="Copperplate Gothic Bold"/>
                <a:cs typeface="Copperplate Gothic Bold"/>
              </a:rPr>
              <a:t>-Transforms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6702" y="1756681"/>
            <a:ext cx="8604054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z-transforms of LTI systems can be expressed as a ratio of two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73994" y="2115681"/>
            <a:ext cx="452437" cy="337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0"/>
              </a:lnSpc>
              <a:spcBef>
                <a:spcPts val="130"/>
              </a:spcBef>
            </a:pP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z</a:t>
            </a:r>
            <a:r>
              <a:rPr sz="2400" spc="-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400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9602" y="2123285"/>
            <a:ext cx="18892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polynomials 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30250" y="2123285"/>
            <a:ext cx="4290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hence they are rational transforms.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3902" y="2528028"/>
            <a:ext cx="3988048" cy="1541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108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Startin</a:t>
            </a:r>
            <a:r>
              <a:rPr sz="3000" spc="0" baseline="2962" dirty="0">
                <a:latin typeface="Garamond"/>
                <a:cs typeface="Garamond"/>
              </a:rPr>
              <a:t>g</a:t>
            </a:r>
            <a:r>
              <a:rPr sz="3000" spc="-54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wit</a:t>
            </a:r>
            <a:r>
              <a:rPr sz="3000" spc="0" baseline="2962" dirty="0">
                <a:latin typeface="Garamond"/>
                <a:cs typeface="Garamond"/>
              </a:rPr>
              <a:t>h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constant</a:t>
            </a:r>
            <a:endParaRPr sz="2000">
              <a:latin typeface="Garamond"/>
              <a:cs typeface="Garamond"/>
            </a:endParaRPr>
          </a:p>
          <a:p>
            <a:pPr marL="298443" marR="52108">
              <a:lnSpc>
                <a:spcPct val="93749"/>
              </a:lnSpc>
              <a:spcBef>
                <a:spcPts val="37"/>
              </a:spcBef>
            </a:pPr>
            <a:r>
              <a:rPr sz="2000" spc="0" dirty="0">
                <a:latin typeface="Garamond"/>
                <a:cs typeface="Garamond"/>
              </a:rPr>
              <a:t>an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LTI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system:</a:t>
            </a:r>
            <a:endParaRPr sz="2000">
              <a:latin typeface="Garamond"/>
              <a:cs typeface="Garamond"/>
            </a:endParaRPr>
          </a:p>
          <a:p>
            <a:pPr marL="2417848" marR="1387294" algn="ctr">
              <a:lnSpc>
                <a:spcPts val="1625"/>
              </a:lnSpc>
              <a:spcBef>
                <a:spcPts val="1790"/>
              </a:spcBef>
            </a:pPr>
            <a:r>
              <a:rPr sz="2250" i="1" spc="0" baseline="-386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2400035">
              <a:lnSpc>
                <a:spcPts val="2580"/>
              </a:lnSpc>
              <a:spcBef>
                <a:spcPts val="47"/>
              </a:spcBef>
            </a:pPr>
            <a:r>
              <a:rPr sz="3750" baseline="1137" dirty="0">
                <a:latin typeface="Cambria"/>
                <a:cs typeface="Cambria"/>
              </a:rPr>
              <a:t>∑</a:t>
            </a:r>
            <a:r>
              <a:rPr sz="3750" spc="-269" baseline="1137" dirty="0">
                <a:latin typeface="Cambria"/>
                <a:cs typeface="Cambria"/>
              </a:rPr>
              <a:t> </a:t>
            </a:r>
            <a:r>
              <a:rPr sz="3375" i="1" spc="-44" baseline="7730" dirty="0">
                <a:latin typeface="Times New Roman"/>
                <a:cs typeface="Times New Roman"/>
              </a:rPr>
              <a:t>a</a:t>
            </a:r>
            <a:r>
              <a:rPr sz="2250" i="1" spc="0" baseline="-9662" dirty="0">
                <a:latin typeface="Times New Roman"/>
                <a:cs typeface="Times New Roman"/>
              </a:rPr>
              <a:t>i</a:t>
            </a:r>
            <a:r>
              <a:rPr sz="2250" i="1" spc="-9" baseline="-9662" dirty="0">
                <a:latin typeface="Times New Roman"/>
                <a:cs typeface="Times New Roman"/>
              </a:rPr>
              <a:t> </a:t>
            </a:r>
            <a:r>
              <a:rPr sz="3375" i="1" spc="-44" baseline="7730" dirty="0">
                <a:latin typeface="Times New Roman"/>
                <a:cs typeface="Times New Roman"/>
              </a:rPr>
              <a:t>y</a:t>
            </a:r>
            <a:r>
              <a:rPr sz="3375" spc="64" baseline="7730" dirty="0">
                <a:latin typeface="Times New Roman"/>
                <a:cs typeface="Times New Roman"/>
              </a:rPr>
              <a:t>[</a:t>
            </a:r>
            <a:r>
              <a:rPr sz="3375" i="1" spc="0" baseline="7730" dirty="0">
                <a:latin typeface="Times New Roman"/>
                <a:cs typeface="Times New Roman"/>
              </a:rPr>
              <a:t>n</a:t>
            </a:r>
            <a:r>
              <a:rPr sz="3375" i="1" spc="-116" baseline="7730" dirty="0">
                <a:latin typeface="Times New Roman"/>
                <a:cs typeface="Times New Roman"/>
              </a:rPr>
              <a:t> </a:t>
            </a:r>
            <a:r>
              <a:rPr sz="3375" spc="0" baseline="7582" dirty="0">
                <a:latin typeface="Cambria"/>
                <a:cs typeface="Cambria"/>
              </a:rPr>
              <a:t>−</a:t>
            </a:r>
            <a:r>
              <a:rPr sz="3375" spc="-149" baseline="7582" dirty="0">
                <a:latin typeface="Cambria"/>
                <a:cs typeface="Cambria"/>
              </a:rPr>
              <a:t> </a:t>
            </a:r>
            <a:r>
              <a:rPr sz="3375" i="1" spc="79" baseline="7730" dirty="0">
                <a:latin typeface="Times New Roman"/>
                <a:cs typeface="Times New Roman"/>
              </a:rPr>
              <a:t>i</a:t>
            </a:r>
            <a:r>
              <a:rPr sz="3375" spc="0" baseline="7730" dirty="0">
                <a:latin typeface="Times New Roman"/>
                <a:cs typeface="Times New Roman"/>
              </a:rPr>
              <a:t>]</a:t>
            </a:r>
            <a:r>
              <a:rPr sz="3375" spc="-156" baseline="7730" dirty="0">
                <a:latin typeface="Times New Roman"/>
                <a:cs typeface="Times New Roman"/>
              </a:rPr>
              <a:t> </a:t>
            </a:r>
            <a:r>
              <a:rPr sz="3375" spc="0" baseline="7582" dirty="0">
                <a:latin typeface="Cambria"/>
                <a:cs typeface="Cambria"/>
              </a:rPr>
              <a:t>=</a:t>
            </a:r>
            <a:endParaRPr sz="2250">
              <a:latin typeface="Cambria"/>
              <a:cs typeface="Cambria"/>
            </a:endParaRPr>
          </a:p>
          <a:p>
            <a:pPr marL="2348269" marR="1310300" algn="ctr">
              <a:lnSpc>
                <a:spcPts val="1520"/>
              </a:lnSpc>
            </a:pPr>
            <a:r>
              <a:rPr sz="2250" i="1" baseline="1932" dirty="0">
                <a:latin typeface="Times New Roman"/>
                <a:cs typeface="Times New Roman"/>
              </a:rPr>
              <a:t>i</a:t>
            </a:r>
            <a:r>
              <a:rPr sz="2250" i="1" spc="-275" baseline="1932" dirty="0">
                <a:latin typeface="Times New Roman"/>
                <a:cs typeface="Times New Roman"/>
              </a:rPr>
              <a:t> </a:t>
            </a:r>
            <a:r>
              <a:rPr sz="2250" spc="50" baseline="1895" dirty="0">
                <a:latin typeface="Cambria"/>
                <a:cs typeface="Cambria"/>
              </a:rPr>
              <a:t>=</a:t>
            </a:r>
            <a:r>
              <a:rPr sz="2250" spc="0" baseline="1932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1988" y="2539163"/>
            <a:ext cx="110444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coefficient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7280" y="2539163"/>
            <a:ext cx="432502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li</a:t>
            </a:r>
            <a:r>
              <a:rPr sz="3000" spc="14" baseline="2962" dirty="0">
                <a:latin typeface="Garamond"/>
                <a:cs typeface="Garamond"/>
              </a:rPr>
              <a:t>n</a:t>
            </a:r>
            <a:r>
              <a:rPr sz="3000" spc="4" baseline="2962" dirty="0">
                <a:latin typeface="Garamond"/>
                <a:cs typeface="Garamond"/>
              </a:rPr>
              <a:t>ea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-1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differenc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equatio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6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representatio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11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32502" y="3344990"/>
            <a:ext cx="214908" cy="218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45"/>
              </a:lnSpc>
              <a:spcBef>
                <a:spcPts val="82"/>
              </a:spcBef>
            </a:pPr>
            <a:r>
              <a:rPr sz="1500" i="1" spc="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6591" y="3515790"/>
            <a:ext cx="2364840" cy="554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4">
              <a:lnSpc>
                <a:spcPts val="2780"/>
              </a:lnSpc>
              <a:spcBef>
                <a:spcPts val="139"/>
              </a:spcBef>
            </a:pPr>
            <a:r>
              <a:rPr sz="2500" dirty="0">
                <a:latin typeface="Cambria"/>
                <a:cs typeface="Cambria"/>
              </a:rPr>
              <a:t>∑</a:t>
            </a:r>
            <a:r>
              <a:rPr sz="2500" spc="-339" dirty="0">
                <a:latin typeface="Cambria"/>
                <a:cs typeface="Cambria"/>
              </a:rPr>
              <a:t> </a:t>
            </a:r>
            <a:r>
              <a:rPr sz="3375" i="1" spc="0" baseline="6441" dirty="0">
                <a:latin typeface="Times New Roman"/>
                <a:cs typeface="Times New Roman"/>
              </a:rPr>
              <a:t>b</a:t>
            </a:r>
            <a:r>
              <a:rPr sz="3375" i="1" spc="-379" baseline="6441" dirty="0">
                <a:latin typeface="Times New Roman"/>
                <a:cs typeface="Times New Roman"/>
              </a:rPr>
              <a:t> </a:t>
            </a:r>
            <a:r>
              <a:rPr sz="2250" i="1" spc="0" baseline="-11595" dirty="0">
                <a:latin typeface="Times New Roman"/>
                <a:cs typeface="Times New Roman"/>
              </a:rPr>
              <a:t>j</a:t>
            </a:r>
            <a:r>
              <a:rPr sz="2250" i="1" spc="-100" baseline="-11595" dirty="0">
                <a:latin typeface="Times New Roman"/>
                <a:cs typeface="Times New Roman"/>
              </a:rPr>
              <a:t> </a:t>
            </a:r>
            <a:r>
              <a:rPr sz="3375" i="1" spc="-79" baseline="6441" dirty="0">
                <a:latin typeface="Times New Roman"/>
                <a:cs typeface="Times New Roman"/>
              </a:rPr>
              <a:t>x</a:t>
            </a:r>
            <a:r>
              <a:rPr sz="3375" spc="64" baseline="6441" dirty="0">
                <a:latin typeface="Times New Roman"/>
                <a:cs typeface="Times New Roman"/>
              </a:rPr>
              <a:t>[</a:t>
            </a:r>
            <a:r>
              <a:rPr sz="3375" i="1" spc="0" baseline="6441" dirty="0">
                <a:latin typeface="Times New Roman"/>
                <a:cs typeface="Times New Roman"/>
              </a:rPr>
              <a:t>n</a:t>
            </a:r>
            <a:r>
              <a:rPr sz="3375" i="1" spc="-116" baseline="6441" dirty="0">
                <a:latin typeface="Times New Roman"/>
                <a:cs typeface="Times New Roman"/>
              </a:rPr>
              <a:t> </a:t>
            </a:r>
            <a:r>
              <a:rPr sz="3375" spc="0" baseline="6318" dirty="0">
                <a:latin typeface="Cambria"/>
                <a:cs typeface="Cambria"/>
              </a:rPr>
              <a:t>−</a:t>
            </a:r>
            <a:r>
              <a:rPr sz="3375" spc="344" baseline="6318" dirty="0">
                <a:latin typeface="Cambria"/>
                <a:cs typeface="Cambria"/>
              </a:rPr>
              <a:t> </a:t>
            </a:r>
            <a:r>
              <a:rPr sz="3375" i="1" spc="114" baseline="6441" dirty="0">
                <a:latin typeface="Times New Roman"/>
                <a:cs typeface="Times New Roman"/>
              </a:rPr>
              <a:t>j</a:t>
            </a:r>
            <a:r>
              <a:rPr sz="3375" spc="-114" baseline="6441" dirty="0">
                <a:latin typeface="Times New Roman"/>
                <a:cs typeface="Times New Roman"/>
              </a:rPr>
              <a:t>]</a:t>
            </a:r>
            <a:r>
              <a:rPr sz="3375" spc="0" baseline="6441" dirty="0">
                <a:latin typeface="Times New Roman"/>
                <a:cs typeface="Times New Roman"/>
              </a:rPr>
              <a:t>, </a:t>
            </a:r>
            <a:r>
              <a:rPr sz="3375" spc="274" baseline="6441" dirty="0">
                <a:latin typeface="Times New Roman"/>
                <a:cs typeface="Times New Roman"/>
              </a:rPr>
              <a:t> </a:t>
            </a:r>
            <a:r>
              <a:rPr sz="3375" i="1" spc="-25" baseline="6441" dirty="0">
                <a:latin typeface="Times New Roman"/>
                <a:cs typeface="Times New Roman"/>
              </a:rPr>
              <a:t>a</a:t>
            </a:r>
            <a:r>
              <a:rPr sz="2250" spc="0" baseline="-11595" dirty="0">
                <a:latin typeface="Times New Roman"/>
                <a:cs typeface="Times New Roman"/>
              </a:rPr>
              <a:t>0</a:t>
            </a:r>
            <a:r>
              <a:rPr sz="2250" spc="343" baseline="-11595" dirty="0">
                <a:latin typeface="Times New Roman"/>
                <a:cs typeface="Times New Roman"/>
              </a:rPr>
              <a:t> </a:t>
            </a:r>
            <a:r>
              <a:rPr sz="3375" spc="0" baseline="6318" dirty="0">
                <a:latin typeface="Cambria"/>
                <a:cs typeface="Cambria"/>
              </a:rPr>
              <a:t>=</a:t>
            </a:r>
            <a:r>
              <a:rPr sz="3375" spc="-234" baseline="6318" dirty="0">
                <a:latin typeface="Cambria"/>
                <a:cs typeface="Cambria"/>
              </a:rPr>
              <a:t> </a:t>
            </a:r>
            <a:r>
              <a:rPr sz="3375" spc="0" baseline="6441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  <a:p>
            <a:pPr marL="12700" marR="52105">
              <a:lnSpc>
                <a:spcPts val="1520"/>
              </a:lnSpc>
            </a:pPr>
            <a:r>
              <a:rPr sz="2250" i="1" baseline="1932" dirty="0">
                <a:latin typeface="Times New Roman"/>
                <a:cs typeface="Times New Roman"/>
              </a:rPr>
              <a:t>j</a:t>
            </a:r>
            <a:r>
              <a:rPr sz="2250" i="1" spc="-250" baseline="1932" dirty="0">
                <a:latin typeface="Times New Roman"/>
                <a:cs typeface="Times New Roman"/>
              </a:rPr>
              <a:t> </a:t>
            </a:r>
            <a:r>
              <a:rPr sz="2250" spc="44" baseline="1895" dirty="0">
                <a:latin typeface="Cambria"/>
                <a:cs typeface="Cambria"/>
              </a:rPr>
              <a:t>=</a:t>
            </a:r>
            <a:r>
              <a:rPr sz="2250" spc="0" baseline="1932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8233" y="4218455"/>
            <a:ext cx="8553861" cy="34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3075" i="1" spc="-50" baseline="8484" dirty="0">
                <a:latin typeface="Times New Roman"/>
                <a:cs typeface="Times New Roman"/>
              </a:rPr>
              <a:t>y</a:t>
            </a:r>
            <a:r>
              <a:rPr sz="3075" spc="59" baseline="8484" dirty="0">
                <a:latin typeface="Times New Roman"/>
                <a:cs typeface="Times New Roman"/>
              </a:rPr>
              <a:t>[</a:t>
            </a:r>
            <a:r>
              <a:rPr sz="3075" i="1" spc="34" baseline="8484" dirty="0">
                <a:latin typeface="Times New Roman"/>
                <a:cs typeface="Times New Roman"/>
              </a:rPr>
              <a:t>n</a:t>
            </a:r>
            <a:r>
              <a:rPr sz="3075" spc="0" baseline="8484" dirty="0">
                <a:latin typeface="Times New Roman"/>
                <a:cs typeface="Times New Roman"/>
              </a:rPr>
              <a:t>]</a:t>
            </a:r>
            <a:r>
              <a:rPr sz="3075" spc="-250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+</a:t>
            </a:r>
            <a:r>
              <a:rPr sz="3075" spc="-66" baseline="8321" dirty="0">
                <a:latin typeface="Cambria"/>
                <a:cs typeface="Cambria"/>
              </a:rPr>
              <a:t> </a:t>
            </a:r>
            <a:r>
              <a:rPr sz="3075" i="1" spc="-150" baseline="8484" dirty="0">
                <a:latin typeface="Times New Roman"/>
                <a:cs typeface="Times New Roman"/>
              </a:rPr>
              <a:t>a</a:t>
            </a:r>
            <a:r>
              <a:rPr sz="2025" spc="0" baseline="-10736" dirty="0">
                <a:latin typeface="Times New Roman"/>
                <a:cs typeface="Times New Roman"/>
              </a:rPr>
              <a:t>1</a:t>
            </a:r>
            <a:r>
              <a:rPr sz="2025" spc="-175" baseline="-10736" dirty="0">
                <a:latin typeface="Times New Roman"/>
                <a:cs typeface="Times New Roman"/>
              </a:rPr>
              <a:t> </a:t>
            </a:r>
            <a:r>
              <a:rPr sz="3075" i="1" spc="-44" baseline="8484" dirty="0">
                <a:latin typeface="Times New Roman"/>
                <a:cs typeface="Times New Roman"/>
              </a:rPr>
              <a:t>y</a:t>
            </a:r>
            <a:r>
              <a:rPr sz="3075" spc="54" baseline="8484" dirty="0">
                <a:latin typeface="Times New Roman"/>
                <a:cs typeface="Times New Roman"/>
              </a:rPr>
              <a:t>[</a:t>
            </a:r>
            <a:r>
              <a:rPr sz="3075" i="1" spc="0" baseline="8484" dirty="0">
                <a:latin typeface="Times New Roman"/>
                <a:cs typeface="Times New Roman"/>
              </a:rPr>
              <a:t>n</a:t>
            </a:r>
            <a:r>
              <a:rPr sz="3075" i="1" spc="-139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−</a:t>
            </a:r>
            <a:r>
              <a:rPr sz="3075" spc="-304" baseline="8321" dirty="0">
                <a:latin typeface="Cambria"/>
                <a:cs typeface="Cambria"/>
              </a:rPr>
              <a:t> </a:t>
            </a:r>
            <a:r>
              <a:rPr sz="3075" spc="-164" baseline="8484" dirty="0">
                <a:latin typeface="Times New Roman"/>
                <a:cs typeface="Times New Roman"/>
              </a:rPr>
              <a:t>1</a:t>
            </a:r>
            <a:r>
              <a:rPr sz="3075" spc="0" baseline="8484" dirty="0">
                <a:latin typeface="Times New Roman"/>
                <a:cs typeface="Times New Roman"/>
              </a:rPr>
              <a:t>]</a:t>
            </a:r>
            <a:r>
              <a:rPr sz="3075" spc="-244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+</a:t>
            </a:r>
            <a:r>
              <a:rPr sz="3075" spc="-66" baseline="8321" dirty="0">
                <a:latin typeface="Cambria"/>
                <a:cs typeface="Cambria"/>
              </a:rPr>
              <a:t> </a:t>
            </a:r>
            <a:r>
              <a:rPr sz="3075" i="1" spc="0" baseline="8484" dirty="0">
                <a:latin typeface="Times New Roman"/>
                <a:cs typeface="Times New Roman"/>
              </a:rPr>
              <a:t>a</a:t>
            </a:r>
            <a:r>
              <a:rPr sz="2025" spc="0" baseline="-10736" dirty="0">
                <a:latin typeface="Times New Roman"/>
                <a:cs typeface="Times New Roman"/>
              </a:rPr>
              <a:t>2</a:t>
            </a:r>
            <a:r>
              <a:rPr sz="2025" spc="-68" baseline="-10736" dirty="0">
                <a:latin typeface="Times New Roman"/>
                <a:cs typeface="Times New Roman"/>
              </a:rPr>
              <a:t> </a:t>
            </a:r>
            <a:r>
              <a:rPr sz="3075" i="1" spc="-44" baseline="8484" dirty="0">
                <a:latin typeface="Times New Roman"/>
                <a:cs typeface="Times New Roman"/>
              </a:rPr>
              <a:t>y</a:t>
            </a:r>
            <a:r>
              <a:rPr sz="3075" spc="59" baseline="8484" dirty="0">
                <a:latin typeface="Times New Roman"/>
                <a:cs typeface="Times New Roman"/>
              </a:rPr>
              <a:t>[</a:t>
            </a:r>
            <a:r>
              <a:rPr sz="3075" i="1" spc="0" baseline="8484" dirty="0">
                <a:latin typeface="Times New Roman"/>
                <a:cs typeface="Times New Roman"/>
              </a:rPr>
              <a:t>n</a:t>
            </a:r>
            <a:r>
              <a:rPr sz="3075" i="1" spc="-139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−</a:t>
            </a:r>
            <a:r>
              <a:rPr sz="3075" spc="-96" baseline="8321" dirty="0">
                <a:latin typeface="Cambria"/>
                <a:cs typeface="Cambria"/>
              </a:rPr>
              <a:t> </a:t>
            </a:r>
            <a:r>
              <a:rPr sz="3075" spc="0" baseline="8484" dirty="0">
                <a:latin typeface="Times New Roman"/>
                <a:cs typeface="Times New Roman"/>
              </a:rPr>
              <a:t>2]</a:t>
            </a:r>
            <a:r>
              <a:rPr sz="3075" spc="-250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+</a:t>
            </a:r>
            <a:r>
              <a:rPr sz="3075" spc="-239" baseline="8321" dirty="0">
                <a:latin typeface="Cambria"/>
                <a:cs typeface="Cambria"/>
              </a:rPr>
              <a:t> </a:t>
            </a:r>
            <a:r>
              <a:rPr sz="3075" spc="79" baseline="8484" dirty="0">
                <a:latin typeface="Times New Roman"/>
                <a:cs typeface="Times New Roman"/>
              </a:rPr>
              <a:t>L</a:t>
            </a:r>
            <a:r>
              <a:rPr sz="3075" i="1" spc="59" baseline="8484" dirty="0">
                <a:latin typeface="Times New Roman"/>
                <a:cs typeface="Times New Roman"/>
              </a:rPr>
              <a:t>a</a:t>
            </a:r>
            <a:r>
              <a:rPr sz="2025" i="1" spc="0" baseline="-10736" dirty="0">
                <a:latin typeface="Times New Roman"/>
                <a:cs typeface="Times New Roman"/>
              </a:rPr>
              <a:t>N</a:t>
            </a:r>
            <a:r>
              <a:rPr sz="2025" i="1" spc="84" baseline="-10736" dirty="0">
                <a:latin typeface="Times New Roman"/>
                <a:cs typeface="Times New Roman"/>
              </a:rPr>
              <a:t> </a:t>
            </a:r>
            <a:r>
              <a:rPr sz="3075" i="1" spc="-50" baseline="8484" dirty="0">
                <a:latin typeface="Times New Roman"/>
                <a:cs typeface="Times New Roman"/>
              </a:rPr>
              <a:t>y</a:t>
            </a:r>
            <a:r>
              <a:rPr sz="3075" spc="59" baseline="8484" dirty="0">
                <a:latin typeface="Times New Roman"/>
                <a:cs typeface="Times New Roman"/>
              </a:rPr>
              <a:t>[</a:t>
            </a:r>
            <a:r>
              <a:rPr sz="3075" i="1" spc="0" baseline="8484" dirty="0">
                <a:latin typeface="Times New Roman"/>
                <a:cs typeface="Times New Roman"/>
              </a:rPr>
              <a:t>n</a:t>
            </a:r>
            <a:r>
              <a:rPr sz="3075" i="1" spc="-139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−</a:t>
            </a:r>
            <a:r>
              <a:rPr sz="3075" spc="-1" baseline="8321" dirty="0">
                <a:latin typeface="Cambria"/>
                <a:cs typeface="Cambria"/>
              </a:rPr>
              <a:t> </a:t>
            </a:r>
            <a:r>
              <a:rPr sz="3075" i="1" spc="0" baseline="8484" dirty="0">
                <a:latin typeface="Times New Roman"/>
                <a:cs typeface="Times New Roman"/>
              </a:rPr>
              <a:t>N</a:t>
            </a:r>
            <a:r>
              <a:rPr sz="3075" i="1" spc="-279" baseline="8484" dirty="0">
                <a:latin typeface="Times New Roman"/>
                <a:cs typeface="Times New Roman"/>
              </a:rPr>
              <a:t> </a:t>
            </a:r>
            <a:r>
              <a:rPr sz="3075" spc="0" baseline="8484" dirty="0">
                <a:latin typeface="Times New Roman"/>
                <a:cs typeface="Times New Roman"/>
              </a:rPr>
              <a:t>]</a:t>
            </a:r>
            <a:r>
              <a:rPr sz="3075" spc="-159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=</a:t>
            </a:r>
            <a:r>
              <a:rPr sz="3075" spc="-71" baseline="8321" dirty="0">
                <a:latin typeface="Cambria"/>
                <a:cs typeface="Cambria"/>
              </a:rPr>
              <a:t> </a:t>
            </a:r>
            <a:r>
              <a:rPr sz="3075" i="1" spc="-119" baseline="8484" dirty="0">
                <a:latin typeface="Times New Roman"/>
                <a:cs typeface="Times New Roman"/>
              </a:rPr>
              <a:t>b</a:t>
            </a:r>
            <a:r>
              <a:rPr sz="2025" spc="0" baseline="-10736" dirty="0">
                <a:latin typeface="Times New Roman"/>
                <a:cs typeface="Times New Roman"/>
              </a:rPr>
              <a:t>0</a:t>
            </a:r>
            <a:r>
              <a:rPr sz="2025" spc="-169" baseline="-10736" dirty="0">
                <a:latin typeface="Times New Roman"/>
                <a:cs typeface="Times New Roman"/>
              </a:rPr>
              <a:t> </a:t>
            </a:r>
            <a:r>
              <a:rPr sz="3075" i="1" spc="-75" baseline="8484" dirty="0">
                <a:latin typeface="Times New Roman"/>
                <a:cs typeface="Times New Roman"/>
              </a:rPr>
              <a:t>x</a:t>
            </a:r>
            <a:r>
              <a:rPr sz="3075" spc="54" baseline="8484" dirty="0">
                <a:latin typeface="Times New Roman"/>
                <a:cs typeface="Times New Roman"/>
              </a:rPr>
              <a:t>[</a:t>
            </a:r>
            <a:r>
              <a:rPr sz="3075" i="1" spc="34" baseline="8484" dirty="0">
                <a:latin typeface="Times New Roman"/>
                <a:cs typeface="Times New Roman"/>
              </a:rPr>
              <a:t>n</a:t>
            </a:r>
            <a:r>
              <a:rPr sz="3075" spc="0" baseline="8484" dirty="0">
                <a:latin typeface="Times New Roman"/>
                <a:cs typeface="Times New Roman"/>
              </a:rPr>
              <a:t>]</a:t>
            </a:r>
            <a:r>
              <a:rPr sz="3075" spc="-250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+</a:t>
            </a:r>
            <a:r>
              <a:rPr sz="3075" spc="-126" baseline="8321" dirty="0">
                <a:latin typeface="Cambria"/>
                <a:cs typeface="Cambria"/>
              </a:rPr>
              <a:t> </a:t>
            </a:r>
            <a:r>
              <a:rPr sz="3075" i="1" spc="-250" baseline="8484" dirty="0">
                <a:latin typeface="Times New Roman"/>
                <a:cs typeface="Times New Roman"/>
              </a:rPr>
              <a:t>b</a:t>
            </a:r>
            <a:r>
              <a:rPr sz="2025" spc="59" baseline="-10736" dirty="0">
                <a:latin typeface="Times New Roman"/>
                <a:cs typeface="Times New Roman"/>
              </a:rPr>
              <a:t>1</a:t>
            </a:r>
            <a:r>
              <a:rPr sz="3075" i="1" spc="-75" baseline="8484" dirty="0">
                <a:latin typeface="Times New Roman"/>
                <a:cs typeface="Times New Roman"/>
              </a:rPr>
              <a:t>x</a:t>
            </a:r>
            <a:r>
              <a:rPr sz="3075" spc="54" baseline="8484" dirty="0">
                <a:latin typeface="Times New Roman"/>
                <a:cs typeface="Times New Roman"/>
              </a:rPr>
              <a:t>[</a:t>
            </a:r>
            <a:r>
              <a:rPr sz="3075" i="1" spc="0" baseline="8484" dirty="0">
                <a:latin typeface="Times New Roman"/>
                <a:cs typeface="Times New Roman"/>
              </a:rPr>
              <a:t>n</a:t>
            </a:r>
            <a:r>
              <a:rPr sz="3075" i="1" spc="-138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−</a:t>
            </a:r>
            <a:r>
              <a:rPr sz="3075" spc="-304" baseline="8321" dirty="0">
                <a:latin typeface="Cambria"/>
                <a:cs typeface="Cambria"/>
              </a:rPr>
              <a:t> </a:t>
            </a:r>
            <a:r>
              <a:rPr sz="3075" spc="-159" baseline="8484" dirty="0">
                <a:latin typeface="Times New Roman"/>
                <a:cs typeface="Times New Roman"/>
              </a:rPr>
              <a:t>1</a:t>
            </a:r>
            <a:r>
              <a:rPr sz="3075" spc="0" baseline="8484" dirty="0">
                <a:latin typeface="Times New Roman"/>
                <a:cs typeface="Times New Roman"/>
              </a:rPr>
              <a:t>]</a:t>
            </a:r>
            <a:r>
              <a:rPr sz="3075" spc="-250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+</a:t>
            </a:r>
            <a:r>
              <a:rPr sz="3075" spc="-239" baseline="8321" dirty="0">
                <a:latin typeface="Cambria"/>
                <a:cs typeface="Cambria"/>
              </a:rPr>
              <a:t> </a:t>
            </a:r>
            <a:r>
              <a:rPr sz="3075" spc="0" baseline="8484" dirty="0">
                <a:latin typeface="Times New Roman"/>
                <a:cs typeface="Times New Roman"/>
              </a:rPr>
              <a:t>L</a:t>
            </a:r>
            <a:r>
              <a:rPr sz="3075" spc="-304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+</a:t>
            </a:r>
            <a:r>
              <a:rPr sz="3075" spc="-126" baseline="8321" dirty="0">
                <a:latin typeface="Cambria"/>
                <a:cs typeface="Cambria"/>
              </a:rPr>
              <a:t> </a:t>
            </a:r>
            <a:r>
              <a:rPr sz="3075" i="1" spc="-79" baseline="8484" dirty="0">
                <a:latin typeface="Times New Roman"/>
                <a:cs typeface="Times New Roman"/>
              </a:rPr>
              <a:t>b</a:t>
            </a:r>
            <a:r>
              <a:rPr sz="2025" i="1" spc="0" baseline="-10736" dirty="0">
                <a:latin typeface="Times New Roman"/>
                <a:cs typeface="Times New Roman"/>
              </a:rPr>
              <a:t>M</a:t>
            </a:r>
            <a:r>
              <a:rPr sz="2025" i="1" spc="66" baseline="-10736" dirty="0">
                <a:latin typeface="Times New Roman"/>
                <a:cs typeface="Times New Roman"/>
              </a:rPr>
              <a:t> </a:t>
            </a:r>
            <a:r>
              <a:rPr sz="3075" i="1" spc="-79" baseline="8484" dirty="0">
                <a:latin typeface="Times New Roman"/>
                <a:cs typeface="Times New Roman"/>
              </a:rPr>
              <a:t>x</a:t>
            </a:r>
            <a:r>
              <a:rPr sz="3075" spc="59" baseline="8484" dirty="0">
                <a:latin typeface="Times New Roman"/>
                <a:cs typeface="Times New Roman"/>
              </a:rPr>
              <a:t>[</a:t>
            </a:r>
            <a:r>
              <a:rPr sz="3075" i="1" spc="0" baseline="8484" dirty="0">
                <a:latin typeface="Times New Roman"/>
                <a:cs typeface="Times New Roman"/>
              </a:rPr>
              <a:t>n</a:t>
            </a:r>
            <a:r>
              <a:rPr sz="3075" i="1" spc="-144" baseline="8484" dirty="0">
                <a:latin typeface="Times New Roman"/>
                <a:cs typeface="Times New Roman"/>
              </a:rPr>
              <a:t> </a:t>
            </a:r>
            <a:r>
              <a:rPr sz="3075" spc="0" baseline="8321" dirty="0">
                <a:latin typeface="Cambria"/>
                <a:cs typeface="Cambria"/>
              </a:rPr>
              <a:t>−</a:t>
            </a:r>
            <a:r>
              <a:rPr sz="3075" spc="-66" baseline="8321" dirty="0">
                <a:latin typeface="Cambria"/>
                <a:cs typeface="Cambria"/>
              </a:rPr>
              <a:t> </a:t>
            </a:r>
            <a:r>
              <a:rPr sz="3075" i="1" spc="0" baseline="8484" dirty="0">
                <a:latin typeface="Times New Roman"/>
                <a:cs typeface="Times New Roman"/>
              </a:rPr>
              <a:t>M</a:t>
            </a:r>
            <a:r>
              <a:rPr sz="3075" i="1" spc="-169" baseline="8484" dirty="0">
                <a:latin typeface="Times New Roman"/>
                <a:cs typeface="Times New Roman"/>
              </a:rPr>
              <a:t> </a:t>
            </a:r>
            <a:r>
              <a:rPr sz="3075" spc="0" baseline="8484" dirty="0">
                <a:latin typeface="Times New Roman"/>
                <a:cs typeface="Times New Roman"/>
              </a:rPr>
              <a:t>]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4880" y="4765541"/>
            <a:ext cx="338180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i="1" spc="0" baseline="5570" dirty="0">
                <a:solidFill>
                  <a:srgbClr val="FFFFCB"/>
                </a:solidFill>
                <a:latin typeface="Monotype Corsiva"/>
                <a:cs typeface="Monotype Corsiva"/>
              </a:rPr>
              <a:t>Z</a:t>
            </a:r>
            <a:endParaRPr sz="3200">
              <a:latin typeface="Monotype Corsiva"/>
              <a:cs typeface="Monotype Corsiv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5126" y="4822691"/>
            <a:ext cx="338180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4800" i="1" spc="0" baseline="5570" dirty="0">
                <a:solidFill>
                  <a:srgbClr val="FFFFCB"/>
                </a:solidFill>
                <a:latin typeface="Monotype Corsiva"/>
                <a:cs typeface="Monotype Corsiva"/>
              </a:rPr>
              <a:t>Z</a:t>
            </a:r>
            <a:endParaRPr sz="3200">
              <a:latin typeface="Monotype Corsiva"/>
              <a:cs typeface="Monotype Corsiv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7893" y="5454781"/>
            <a:ext cx="7736752" cy="405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40"/>
              </a:lnSpc>
              <a:spcBef>
                <a:spcPts val="157"/>
              </a:spcBef>
            </a:pPr>
            <a:r>
              <a:rPr sz="2850" i="1" baseline="6102" dirty="0">
                <a:latin typeface="Times New Roman"/>
                <a:cs typeface="Times New Roman"/>
              </a:rPr>
              <a:t>Y</a:t>
            </a:r>
            <a:r>
              <a:rPr sz="2850" i="1" spc="-225" baseline="6102" dirty="0">
                <a:latin typeface="Times New Roman"/>
                <a:cs typeface="Times New Roman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(</a:t>
            </a:r>
            <a:r>
              <a:rPr sz="2850" spc="-334" baseline="6102" dirty="0">
                <a:latin typeface="Times New Roman"/>
                <a:cs typeface="Times New Roman"/>
              </a:rPr>
              <a:t> </a:t>
            </a:r>
            <a:r>
              <a:rPr sz="2850" i="1" spc="84" baseline="6102" dirty="0">
                <a:latin typeface="Times New Roman"/>
                <a:cs typeface="Times New Roman"/>
              </a:rPr>
              <a:t>z</a:t>
            </a:r>
            <a:r>
              <a:rPr sz="2850" spc="0" baseline="6102" dirty="0">
                <a:latin typeface="Times New Roman"/>
                <a:cs typeface="Times New Roman"/>
              </a:rPr>
              <a:t>)</a:t>
            </a:r>
            <a:r>
              <a:rPr sz="2850" spc="-141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+</a:t>
            </a:r>
            <a:r>
              <a:rPr sz="2850" spc="-44" baseline="5985" dirty="0">
                <a:latin typeface="Cambria"/>
                <a:cs typeface="Cambria"/>
              </a:rPr>
              <a:t> </a:t>
            </a:r>
            <a:r>
              <a:rPr sz="2850" i="1" spc="-164" baseline="6102" dirty="0">
                <a:latin typeface="Times New Roman"/>
                <a:cs typeface="Times New Roman"/>
              </a:rPr>
              <a:t>a</a:t>
            </a:r>
            <a:r>
              <a:rPr sz="2400" spc="39" baseline="-9058" dirty="0">
                <a:latin typeface="Times New Roman"/>
                <a:cs typeface="Times New Roman"/>
              </a:rPr>
              <a:t>1</a:t>
            </a:r>
            <a:r>
              <a:rPr sz="2850" i="1" spc="0" baseline="6102" dirty="0">
                <a:latin typeface="Times New Roman"/>
                <a:cs typeface="Times New Roman"/>
              </a:rPr>
              <a:t>z</a:t>
            </a:r>
            <a:r>
              <a:rPr sz="2850" i="1" spc="-325" baseline="6102" dirty="0">
                <a:latin typeface="Times New Roman"/>
                <a:cs typeface="Times New Roman"/>
              </a:rPr>
              <a:t> </a:t>
            </a:r>
            <a:r>
              <a:rPr sz="2400" spc="-4" baseline="39094" dirty="0">
                <a:latin typeface="Cambria"/>
                <a:cs typeface="Cambria"/>
              </a:rPr>
              <a:t>−</a:t>
            </a:r>
            <a:r>
              <a:rPr sz="2400" spc="-175" baseline="39858" dirty="0">
                <a:latin typeface="Times New Roman"/>
                <a:cs typeface="Times New Roman"/>
              </a:rPr>
              <a:t>1</a:t>
            </a:r>
            <a:r>
              <a:rPr sz="2850" i="1" spc="0" baseline="6102" dirty="0">
                <a:latin typeface="Times New Roman"/>
                <a:cs typeface="Times New Roman"/>
              </a:rPr>
              <a:t>Y</a:t>
            </a:r>
            <a:r>
              <a:rPr sz="2850" i="1" spc="-219" baseline="6102" dirty="0">
                <a:latin typeface="Times New Roman"/>
                <a:cs typeface="Times New Roman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(</a:t>
            </a:r>
            <a:r>
              <a:rPr sz="2850" spc="-339" baseline="6102" dirty="0">
                <a:latin typeface="Times New Roman"/>
                <a:cs typeface="Times New Roman"/>
              </a:rPr>
              <a:t> </a:t>
            </a:r>
            <a:r>
              <a:rPr sz="2850" i="1" spc="89" baseline="6102" dirty="0">
                <a:latin typeface="Times New Roman"/>
                <a:cs typeface="Times New Roman"/>
              </a:rPr>
              <a:t>z</a:t>
            </a:r>
            <a:r>
              <a:rPr sz="2850" spc="0" baseline="6102" dirty="0">
                <a:latin typeface="Times New Roman"/>
                <a:cs typeface="Times New Roman"/>
              </a:rPr>
              <a:t>)</a:t>
            </a:r>
            <a:r>
              <a:rPr sz="2850" spc="-141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+</a:t>
            </a:r>
            <a:r>
              <a:rPr sz="2850" spc="-49" baseline="5985" dirty="0">
                <a:latin typeface="Cambria"/>
                <a:cs typeface="Cambria"/>
              </a:rPr>
              <a:t> </a:t>
            </a:r>
            <a:r>
              <a:rPr sz="2850" i="1" spc="9" baseline="6102" dirty="0">
                <a:latin typeface="Times New Roman"/>
                <a:cs typeface="Times New Roman"/>
              </a:rPr>
              <a:t>a</a:t>
            </a:r>
            <a:r>
              <a:rPr sz="2400" spc="0" baseline="-9058" dirty="0">
                <a:latin typeface="Times New Roman"/>
                <a:cs typeface="Times New Roman"/>
              </a:rPr>
              <a:t>2</a:t>
            </a:r>
            <a:r>
              <a:rPr sz="2400" spc="-234" baseline="-9058" dirty="0">
                <a:latin typeface="Times New Roman"/>
                <a:cs typeface="Times New Roman"/>
              </a:rPr>
              <a:t> </a:t>
            </a:r>
            <a:r>
              <a:rPr sz="2850" i="1" spc="0" baseline="6102" dirty="0">
                <a:latin typeface="Times New Roman"/>
                <a:cs typeface="Times New Roman"/>
              </a:rPr>
              <a:t>z</a:t>
            </a:r>
            <a:r>
              <a:rPr sz="2850" i="1" spc="-325" baseline="6102" dirty="0">
                <a:latin typeface="Times New Roman"/>
                <a:cs typeface="Times New Roman"/>
              </a:rPr>
              <a:t> </a:t>
            </a:r>
            <a:r>
              <a:rPr sz="2400" spc="-4" baseline="39094" dirty="0">
                <a:latin typeface="Cambria"/>
                <a:cs typeface="Cambria"/>
              </a:rPr>
              <a:t>−</a:t>
            </a:r>
            <a:r>
              <a:rPr sz="2400" spc="-44" baseline="39858" dirty="0">
                <a:latin typeface="Times New Roman"/>
                <a:cs typeface="Times New Roman"/>
              </a:rPr>
              <a:t>2</a:t>
            </a:r>
            <a:r>
              <a:rPr sz="2850" i="1" spc="0" baseline="6102" dirty="0">
                <a:latin typeface="Times New Roman"/>
                <a:cs typeface="Times New Roman"/>
              </a:rPr>
              <a:t>Y</a:t>
            </a:r>
            <a:r>
              <a:rPr sz="2850" i="1" spc="-225" baseline="6102" dirty="0">
                <a:latin typeface="Times New Roman"/>
                <a:cs typeface="Times New Roman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(</a:t>
            </a:r>
            <a:r>
              <a:rPr sz="2850" spc="-334" baseline="6102" dirty="0">
                <a:latin typeface="Times New Roman"/>
                <a:cs typeface="Times New Roman"/>
              </a:rPr>
              <a:t> </a:t>
            </a:r>
            <a:r>
              <a:rPr sz="2850" i="1" spc="84" baseline="6102" dirty="0">
                <a:latin typeface="Times New Roman"/>
                <a:cs typeface="Times New Roman"/>
              </a:rPr>
              <a:t>z</a:t>
            </a:r>
            <a:r>
              <a:rPr sz="2850" spc="0" baseline="6102" dirty="0">
                <a:latin typeface="Times New Roman"/>
                <a:cs typeface="Times New Roman"/>
              </a:rPr>
              <a:t>)</a:t>
            </a:r>
            <a:r>
              <a:rPr sz="2850" spc="-141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+</a:t>
            </a:r>
            <a:r>
              <a:rPr sz="2850" spc="-239" baseline="5985" dirty="0">
                <a:latin typeface="Cambria"/>
                <a:cs typeface="Cambria"/>
              </a:rPr>
              <a:t> </a:t>
            </a:r>
            <a:r>
              <a:rPr sz="2850" spc="114" baseline="6102" dirty="0">
                <a:latin typeface="Times New Roman"/>
                <a:cs typeface="Times New Roman"/>
              </a:rPr>
              <a:t>L</a:t>
            </a:r>
            <a:r>
              <a:rPr sz="2850" i="1" spc="84" baseline="6102" dirty="0">
                <a:latin typeface="Times New Roman"/>
                <a:cs typeface="Times New Roman"/>
              </a:rPr>
              <a:t>a</a:t>
            </a:r>
            <a:r>
              <a:rPr sz="2400" i="1" spc="0" baseline="-9058" dirty="0">
                <a:latin typeface="Times New Roman"/>
                <a:cs typeface="Times New Roman"/>
              </a:rPr>
              <a:t>N</a:t>
            </a:r>
            <a:r>
              <a:rPr sz="2400" i="1" spc="-54" baseline="-9058" dirty="0">
                <a:latin typeface="Times New Roman"/>
                <a:cs typeface="Times New Roman"/>
              </a:rPr>
              <a:t> </a:t>
            </a:r>
            <a:r>
              <a:rPr sz="2850" i="1" spc="0" baseline="6102" dirty="0">
                <a:latin typeface="Times New Roman"/>
                <a:cs typeface="Times New Roman"/>
              </a:rPr>
              <a:t>z</a:t>
            </a:r>
            <a:r>
              <a:rPr sz="2850" i="1" spc="-325" baseline="6102" dirty="0">
                <a:latin typeface="Times New Roman"/>
                <a:cs typeface="Times New Roman"/>
              </a:rPr>
              <a:t> </a:t>
            </a:r>
            <a:r>
              <a:rPr sz="2400" spc="0" baseline="39094" dirty="0">
                <a:latin typeface="Cambria"/>
                <a:cs typeface="Cambria"/>
              </a:rPr>
              <a:t>−</a:t>
            </a:r>
            <a:r>
              <a:rPr sz="2400" spc="-204" baseline="39094" dirty="0">
                <a:latin typeface="Cambria"/>
                <a:cs typeface="Cambria"/>
              </a:rPr>
              <a:t> </a:t>
            </a:r>
            <a:r>
              <a:rPr sz="2400" i="1" spc="0" baseline="39858" dirty="0">
                <a:latin typeface="Times New Roman"/>
                <a:cs typeface="Times New Roman"/>
              </a:rPr>
              <a:t>N</a:t>
            </a:r>
            <a:r>
              <a:rPr sz="2400" i="1" spc="-264" baseline="39858" dirty="0">
                <a:latin typeface="Times New Roman"/>
                <a:cs typeface="Times New Roman"/>
              </a:rPr>
              <a:t> </a:t>
            </a:r>
            <a:r>
              <a:rPr sz="2850" i="1" spc="0" baseline="6102" dirty="0">
                <a:latin typeface="Times New Roman"/>
                <a:cs typeface="Times New Roman"/>
              </a:rPr>
              <a:t>Y</a:t>
            </a:r>
            <a:r>
              <a:rPr sz="2850" i="1" spc="-225" baseline="6102" dirty="0">
                <a:latin typeface="Times New Roman"/>
                <a:cs typeface="Times New Roman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(</a:t>
            </a:r>
            <a:r>
              <a:rPr sz="2850" spc="-334" baseline="6102" dirty="0">
                <a:latin typeface="Times New Roman"/>
                <a:cs typeface="Times New Roman"/>
              </a:rPr>
              <a:t> </a:t>
            </a:r>
            <a:r>
              <a:rPr sz="2850" i="1" spc="89" baseline="6102" dirty="0">
                <a:latin typeface="Times New Roman"/>
                <a:cs typeface="Times New Roman"/>
              </a:rPr>
              <a:t>z</a:t>
            </a:r>
            <a:r>
              <a:rPr sz="2850" spc="0" baseline="6102" dirty="0">
                <a:latin typeface="Times New Roman"/>
                <a:cs typeface="Times New Roman"/>
              </a:rPr>
              <a:t>)</a:t>
            </a:r>
            <a:r>
              <a:rPr sz="2850" spc="-21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=</a:t>
            </a:r>
            <a:r>
              <a:rPr sz="2850" spc="-24" baseline="5985" dirty="0">
                <a:latin typeface="Cambria"/>
                <a:cs typeface="Cambria"/>
              </a:rPr>
              <a:t> </a:t>
            </a:r>
            <a:r>
              <a:rPr sz="2850" i="1" spc="-100" baseline="6102" dirty="0">
                <a:latin typeface="Times New Roman"/>
                <a:cs typeface="Times New Roman"/>
              </a:rPr>
              <a:t>b</a:t>
            </a:r>
            <a:r>
              <a:rPr sz="2400" spc="0" baseline="-9058" dirty="0">
                <a:latin typeface="Times New Roman"/>
                <a:cs typeface="Times New Roman"/>
              </a:rPr>
              <a:t>0</a:t>
            </a:r>
            <a:r>
              <a:rPr sz="2400" spc="-179" baseline="-9058" dirty="0">
                <a:latin typeface="Times New Roman"/>
                <a:cs typeface="Times New Roman"/>
              </a:rPr>
              <a:t> </a:t>
            </a:r>
            <a:r>
              <a:rPr sz="2850" i="1" spc="0" baseline="6102" dirty="0">
                <a:latin typeface="Times New Roman"/>
                <a:cs typeface="Times New Roman"/>
              </a:rPr>
              <a:t>X</a:t>
            </a:r>
            <a:r>
              <a:rPr sz="2850" i="1" spc="-121" baseline="6102" dirty="0">
                <a:latin typeface="Times New Roman"/>
                <a:cs typeface="Times New Roman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(</a:t>
            </a:r>
            <a:r>
              <a:rPr sz="2850" spc="-334" baseline="6102" dirty="0">
                <a:latin typeface="Times New Roman"/>
                <a:cs typeface="Times New Roman"/>
              </a:rPr>
              <a:t> </a:t>
            </a:r>
            <a:r>
              <a:rPr sz="2850" i="1" spc="84" baseline="6102" dirty="0">
                <a:latin typeface="Times New Roman"/>
                <a:cs typeface="Times New Roman"/>
              </a:rPr>
              <a:t>z</a:t>
            </a:r>
            <a:r>
              <a:rPr sz="2850" spc="0" baseline="6102" dirty="0">
                <a:latin typeface="Times New Roman"/>
                <a:cs typeface="Times New Roman"/>
              </a:rPr>
              <a:t>)</a:t>
            </a:r>
            <a:r>
              <a:rPr sz="2850" spc="-141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+</a:t>
            </a:r>
            <a:r>
              <a:rPr sz="2850" spc="-109" baseline="5985" dirty="0">
                <a:latin typeface="Cambria"/>
                <a:cs typeface="Cambria"/>
              </a:rPr>
              <a:t> </a:t>
            </a:r>
            <a:r>
              <a:rPr sz="2850" i="1" spc="-254" baseline="6102" dirty="0">
                <a:latin typeface="Times New Roman"/>
                <a:cs typeface="Times New Roman"/>
              </a:rPr>
              <a:t>b</a:t>
            </a:r>
            <a:r>
              <a:rPr sz="2400" spc="34" baseline="-9058" dirty="0">
                <a:latin typeface="Times New Roman"/>
                <a:cs typeface="Times New Roman"/>
              </a:rPr>
              <a:t>1</a:t>
            </a:r>
            <a:r>
              <a:rPr sz="2850" i="1" spc="0" baseline="6102" dirty="0">
                <a:latin typeface="Times New Roman"/>
                <a:cs typeface="Times New Roman"/>
              </a:rPr>
              <a:t>z</a:t>
            </a:r>
            <a:r>
              <a:rPr sz="2850" i="1" spc="-314" baseline="6102" dirty="0">
                <a:latin typeface="Times New Roman"/>
                <a:cs typeface="Times New Roman"/>
              </a:rPr>
              <a:t> </a:t>
            </a:r>
            <a:r>
              <a:rPr sz="2400" spc="-4" baseline="39094" dirty="0">
                <a:latin typeface="Cambria"/>
                <a:cs typeface="Cambria"/>
              </a:rPr>
              <a:t>−</a:t>
            </a:r>
            <a:r>
              <a:rPr sz="2400" spc="100" baseline="39858" dirty="0">
                <a:latin typeface="Times New Roman"/>
                <a:cs typeface="Times New Roman"/>
              </a:rPr>
              <a:t>1</a:t>
            </a:r>
            <a:r>
              <a:rPr sz="2850" i="1" spc="0" baseline="6102" dirty="0">
                <a:latin typeface="Times New Roman"/>
                <a:cs typeface="Times New Roman"/>
              </a:rPr>
              <a:t>X</a:t>
            </a:r>
            <a:r>
              <a:rPr sz="2850" i="1" spc="-140" baseline="6102" dirty="0">
                <a:latin typeface="Times New Roman"/>
                <a:cs typeface="Times New Roman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(</a:t>
            </a:r>
            <a:r>
              <a:rPr sz="2850" spc="-334" baseline="6102" dirty="0">
                <a:latin typeface="Times New Roman"/>
                <a:cs typeface="Times New Roman"/>
              </a:rPr>
              <a:t> </a:t>
            </a:r>
            <a:r>
              <a:rPr sz="2850" i="1" spc="89" baseline="6102" dirty="0">
                <a:latin typeface="Times New Roman"/>
                <a:cs typeface="Times New Roman"/>
              </a:rPr>
              <a:t>z</a:t>
            </a:r>
            <a:r>
              <a:rPr sz="2850" spc="0" baseline="6102" dirty="0">
                <a:latin typeface="Times New Roman"/>
                <a:cs typeface="Times New Roman"/>
              </a:rPr>
              <a:t>)</a:t>
            </a:r>
            <a:r>
              <a:rPr sz="2850" spc="-141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+</a:t>
            </a:r>
            <a:r>
              <a:rPr sz="2850" spc="-244" baseline="5985" dirty="0">
                <a:latin typeface="Cambria"/>
                <a:cs typeface="Cambria"/>
              </a:rPr>
              <a:t> </a:t>
            </a:r>
            <a:r>
              <a:rPr sz="2850" spc="0" baseline="6102" dirty="0">
                <a:latin typeface="Times New Roman"/>
                <a:cs typeface="Times New Roman"/>
              </a:rPr>
              <a:t>L</a:t>
            </a:r>
            <a:r>
              <a:rPr sz="2850" spc="-300" baseline="6102" dirty="0">
                <a:latin typeface="Times New Roman"/>
                <a:cs typeface="Times New Roman"/>
              </a:rPr>
              <a:t> </a:t>
            </a:r>
            <a:r>
              <a:rPr sz="2850" spc="0" baseline="5985" dirty="0">
                <a:latin typeface="Cambria"/>
                <a:cs typeface="Cambria"/>
              </a:rPr>
              <a:t>+</a:t>
            </a:r>
            <a:r>
              <a:rPr sz="2850" spc="-114" baseline="5985" dirty="0">
                <a:latin typeface="Cambria"/>
                <a:cs typeface="Cambria"/>
              </a:rPr>
              <a:t> </a:t>
            </a:r>
            <a:r>
              <a:rPr sz="2850" i="1" spc="-50" baseline="6102" dirty="0">
                <a:latin typeface="Times New Roman"/>
                <a:cs typeface="Times New Roman"/>
              </a:rPr>
              <a:t>b</a:t>
            </a:r>
            <a:r>
              <a:rPr sz="2400" i="1" spc="0" baseline="-9058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46251" y="5454781"/>
            <a:ext cx="486029" cy="352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  <a:spcBef>
                <a:spcPts val="134"/>
              </a:spcBef>
            </a:pPr>
            <a:r>
              <a:rPr sz="2850" i="1" baseline="-4577" dirty="0">
                <a:latin typeface="Times New Roman"/>
                <a:cs typeface="Times New Roman"/>
              </a:rPr>
              <a:t>z</a:t>
            </a:r>
            <a:r>
              <a:rPr sz="2850" i="1" spc="-314" baseline="-4577" dirty="0">
                <a:latin typeface="Times New Roman"/>
                <a:cs typeface="Times New Roman"/>
              </a:rPr>
              <a:t> </a:t>
            </a:r>
            <a:r>
              <a:rPr sz="2400" spc="0" baseline="24878" dirty="0">
                <a:latin typeface="Cambria"/>
                <a:cs typeface="Cambria"/>
              </a:rPr>
              <a:t>−</a:t>
            </a:r>
            <a:r>
              <a:rPr sz="2400" spc="-254" baseline="24878" dirty="0">
                <a:latin typeface="Cambria"/>
                <a:cs typeface="Cambria"/>
              </a:rPr>
              <a:t> </a:t>
            </a:r>
            <a:r>
              <a:rPr sz="2400" i="1" spc="0" baseline="25364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19464" y="5535548"/>
            <a:ext cx="542772" cy="27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sz="1900" i="1" spc="0" dirty="0">
                <a:latin typeface="Times New Roman"/>
                <a:cs typeface="Times New Roman"/>
              </a:rPr>
              <a:t>X</a:t>
            </a:r>
            <a:r>
              <a:rPr sz="1900" i="1" spc="-121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Times New Roman"/>
                <a:cs typeface="Times New Roman"/>
              </a:rPr>
              <a:t>(</a:t>
            </a:r>
            <a:r>
              <a:rPr sz="1900" spc="-334" dirty="0">
                <a:latin typeface="Times New Roman"/>
                <a:cs typeface="Times New Roman"/>
              </a:rPr>
              <a:t> </a:t>
            </a:r>
            <a:r>
              <a:rPr sz="1900" i="1" spc="84" dirty="0">
                <a:latin typeface="Times New Roman"/>
                <a:cs typeface="Times New Roman"/>
              </a:rPr>
              <a:t>z</a:t>
            </a:r>
            <a:r>
              <a:rPr sz="1900" spc="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4878" y="6019982"/>
            <a:ext cx="3729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u="heavy" spc="0" dirty="0">
                <a:solidFill>
                  <a:srgbClr val="CC0000"/>
                </a:solidFill>
                <a:latin typeface="Arial"/>
                <a:cs typeface="Arial"/>
              </a:rPr>
              <a:t>MATLAB</a:t>
            </a:r>
            <a:r>
              <a:rPr sz="1800" b="1" u="heavy" spc="-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u="heavy" spc="0" dirty="0">
                <a:solidFill>
                  <a:srgbClr val="CC0000"/>
                </a:solidFill>
                <a:latin typeface="Arial"/>
                <a:cs typeface="Arial"/>
              </a:rPr>
              <a:t>uses</a:t>
            </a:r>
            <a:r>
              <a:rPr sz="1800" b="1" u="heavy" spc="-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u="heavy" spc="0" dirty="0">
                <a:solidFill>
                  <a:srgbClr val="CC0000"/>
                </a:solidFill>
                <a:latin typeface="Arial"/>
                <a:cs typeface="Arial"/>
              </a:rPr>
              <a:t>this 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1474" y="6295062"/>
            <a:ext cx="33369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u="heavy" spc="0" dirty="0">
                <a:solidFill>
                  <a:srgbClr val="CC0000"/>
                </a:solidFill>
                <a:latin typeface="Arial"/>
                <a:cs typeface="Arial"/>
              </a:rPr>
              <a:t>for all digital filters / systems /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8170" y="6431799"/>
            <a:ext cx="257974" cy="229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550" spc="-69" dirty="0">
                <a:latin typeface="Cambria"/>
                <a:cs typeface="Cambria"/>
              </a:rPr>
              <a:t>−</a:t>
            </a:r>
            <a:r>
              <a:rPr sz="1550" spc="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1498" y="6431799"/>
            <a:ext cx="280082" cy="229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550" dirty="0">
                <a:latin typeface="Cambria"/>
                <a:cs typeface="Cambria"/>
              </a:rPr>
              <a:t>−</a:t>
            </a:r>
            <a:r>
              <a:rPr sz="1550" spc="-234" dirty="0">
                <a:latin typeface="Cambria"/>
                <a:cs typeface="Cambria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8326" y="6431799"/>
            <a:ext cx="322824" cy="229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550" dirty="0">
                <a:latin typeface="Cambria"/>
                <a:cs typeface="Cambria"/>
              </a:rPr>
              <a:t>−</a:t>
            </a:r>
            <a:r>
              <a:rPr sz="1550" spc="-164" dirty="0">
                <a:latin typeface="Cambria"/>
                <a:cs typeface="Cambria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3924" y="6569384"/>
            <a:ext cx="22310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u="heavy" spc="0" dirty="0">
                <a:solidFill>
                  <a:srgbClr val="CC0000"/>
                </a:solidFill>
                <a:latin typeface="Arial"/>
                <a:cs typeface="Arial"/>
              </a:rPr>
              <a:t>transfer</a:t>
            </a:r>
            <a:r>
              <a:rPr sz="1800" b="1" u="heavy" spc="-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u="heavy" spc="0" dirty="0">
                <a:solidFill>
                  <a:srgbClr val="CC0000"/>
                </a:solidFill>
                <a:latin typeface="Arial"/>
                <a:cs typeface="Arial"/>
              </a:rPr>
              <a:t>functions!!!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32" y="6013132"/>
            <a:ext cx="4844032" cy="823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28481" marR="14667">
              <a:lnSpc>
                <a:spcPts val="1290"/>
              </a:lnSpc>
              <a:spcBef>
                <a:spcPts val="244"/>
              </a:spcBef>
            </a:pPr>
            <a:r>
              <a:rPr sz="2325" spc="-4" baseline="-16509" dirty="0">
                <a:latin typeface="Cambria"/>
                <a:cs typeface="Cambria"/>
              </a:rPr>
              <a:t>−</a:t>
            </a:r>
            <a:r>
              <a:rPr sz="2325" spc="0" baseline="-16831" dirty="0">
                <a:latin typeface="Times New Roman"/>
                <a:cs typeface="Times New Roman"/>
              </a:rPr>
              <a:t>1          </a:t>
            </a:r>
            <a:r>
              <a:rPr sz="2325" spc="193" baseline="-16831" dirty="0">
                <a:latin typeface="Times New Roman"/>
                <a:cs typeface="Times New Roman"/>
              </a:rPr>
              <a:t> </a:t>
            </a:r>
            <a:r>
              <a:rPr sz="2325" spc="-4" baseline="-16509" dirty="0">
                <a:latin typeface="Cambria"/>
                <a:cs typeface="Cambria"/>
              </a:rPr>
              <a:t>−</a:t>
            </a:r>
            <a:r>
              <a:rPr sz="2325" spc="0" baseline="-16831" dirty="0">
                <a:latin typeface="Times New Roman"/>
                <a:cs typeface="Times New Roman"/>
              </a:rPr>
              <a:t>2                     </a:t>
            </a:r>
            <a:r>
              <a:rPr sz="2325" spc="174" baseline="-16831" dirty="0">
                <a:latin typeface="Times New Roman"/>
                <a:cs typeface="Times New Roman"/>
              </a:rPr>
              <a:t> </a:t>
            </a:r>
            <a:r>
              <a:rPr sz="2325" spc="0" baseline="-16509" dirty="0">
                <a:latin typeface="Cambria"/>
                <a:cs typeface="Cambria"/>
              </a:rPr>
              <a:t>−</a:t>
            </a:r>
            <a:r>
              <a:rPr sz="2325" spc="-244" baseline="-16509" dirty="0">
                <a:latin typeface="Cambria"/>
                <a:cs typeface="Cambria"/>
              </a:rPr>
              <a:t> </a:t>
            </a:r>
            <a:r>
              <a:rPr sz="2325" i="1" spc="0" baseline="-16831" dirty="0">
                <a:latin typeface="Times New Roman"/>
                <a:cs typeface="Times New Roman"/>
              </a:rPr>
              <a:t>M</a:t>
            </a:r>
            <a:endParaRPr sz="1550">
              <a:latin typeface="Times New Roman"/>
              <a:cs typeface="Times New Roman"/>
            </a:endParaRPr>
          </a:p>
          <a:p>
            <a:pPr marL="53939">
              <a:lnSpc>
                <a:spcPts val="2440"/>
              </a:lnSpc>
              <a:tabLst>
                <a:tab pos="4762500" algn="l"/>
              </a:tabLst>
            </a:pPr>
            <a:r>
              <a:rPr sz="2850" i="1" baseline="-9154" dirty="0">
                <a:latin typeface="Times New Roman"/>
                <a:cs typeface="Times New Roman"/>
              </a:rPr>
              <a:t>H</a:t>
            </a:r>
            <a:r>
              <a:rPr sz="2850" i="1" spc="-214" baseline="-9154" dirty="0">
                <a:latin typeface="Times New Roman"/>
                <a:cs typeface="Times New Roman"/>
              </a:rPr>
              <a:t> </a:t>
            </a:r>
            <a:r>
              <a:rPr sz="2850" spc="0" baseline="-9154" dirty="0">
                <a:latin typeface="Times New Roman"/>
                <a:cs typeface="Times New Roman"/>
              </a:rPr>
              <a:t>(</a:t>
            </a:r>
            <a:r>
              <a:rPr sz="2850" spc="-334" baseline="-9154" dirty="0">
                <a:latin typeface="Times New Roman"/>
                <a:cs typeface="Times New Roman"/>
              </a:rPr>
              <a:t> </a:t>
            </a:r>
            <a:r>
              <a:rPr sz="2850" i="1" spc="94" baseline="-9154" dirty="0">
                <a:latin typeface="Times New Roman"/>
                <a:cs typeface="Times New Roman"/>
              </a:rPr>
              <a:t>z</a:t>
            </a:r>
            <a:r>
              <a:rPr sz="2850" spc="0" baseline="-9154" dirty="0">
                <a:latin typeface="Times New Roman"/>
                <a:cs typeface="Times New Roman"/>
              </a:rPr>
              <a:t>)</a:t>
            </a:r>
            <a:r>
              <a:rPr sz="2850" spc="-39" baseline="-9154" dirty="0">
                <a:latin typeface="Times New Roman"/>
                <a:cs typeface="Times New Roman"/>
              </a:rPr>
              <a:t> </a:t>
            </a:r>
            <a:r>
              <a:rPr sz="2850" spc="0" baseline="-8978" dirty="0">
                <a:latin typeface="Cambria"/>
                <a:cs typeface="Cambria"/>
              </a:rPr>
              <a:t>=</a:t>
            </a:r>
            <a:r>
              <a:rPr sz="2850" spc="59" baseline="-8978" dirty="0">
                <a:latin typeface="Cambria"/>
                <a:cs typeface="Cambria"/>
              </a:rPr>
              <a:t> </a:t>
            </a:r>
            <a:r>
              <a:rPr sz="2850" i="1" u="sng" spc="-244" baseline="27462" dirty="0">
                <a:latin typeface="Times New Roman"/>
                <a:cs typeface="Times New Roman"/>
              </a:rPr>
              <a:t> </a:t>
            </a:r>
            <a:r>
              <a:rPr sz="2850" i="1" u="sng" spc="0" baseline="27462" dirty="0">
                <a:latin typeface="Times New Roman"/>
                <a:cs typeface="Times New Roman"/>
              </a:rPr>
              <a:t>Y</a:t>
            </a:r>
            <a:r>
              <a:rPr sz="2850" i="1" u="sng" spc="-225" baseline="27462" dirty="0">
                <a:latin typeface="Times New Roman"/>
                <a:cs typeface="Times New Roman"/>
              </a:rPr>
              <a:t> </a:t>
            </a:r>
            <a:r>
              <a:rPr sz="2850" u="sng" spc="0" baseline="27462" dirty="0">
                <a:latin typeface="Times New Roman"/>
                <a:cs typeface="Times New Roman"/>
              </a:rPr>
              <a:t>(</a:t>
            </a:r>
            <a:r>
              <a:rPr sz="2850" u="sng" spc="-334" baseline="27462" dirty="0">
                <a:latin typeface="Times New Roman"/>
                <a:cs typeface="Times New Roman"/>
              </a:rPr>
              <a:t> </a:t>
            </a:r>
            <a:r>
              <a:rPr sz="2850" i="1" u="sng" spc="94" baseline="27462" dirty="0">
                <a:latin typeface="Times New Roman"/>
                <a:cs typeface="Times New Roman"/>
              </a:rPr>
              <a:t>z</a:t>
            </a:r>
            <a:r>
              <a:rPr sz="2850" u="sng" spc="0" baseline="27462" dirty="0">
                <a:latin typeface="Times New Roman"/>
                <a:cs typeface="Times New Roman"/>
              </a:rPr>
              <a:t>)</a:t>
            </a:r>
            <a:r>
              <a:rPr sz="2850" spc="0" baseline="27462" dirty="0">
                <a:latin typeface="Times New Roman"/>
                <a:cs typeface="Times New Roman"/>
              </a:rPr>
              <a:t> </a:t>
            </a:r>
            <a:r>
              <a:rPr sz="2850" spc="-129" baseline="27462" dirty="0">
                <a:latin typeface="Times New Roman"/>
                <a:cs typeface="Times New Roman"/>
              </a:rPr>
              <a:t> </a:t>
            </a:r>
            <a:r>
              <a:rPr sz="2850" spc="0" baseline="-8978" dirty="0">
                <a:latin typeface="Cambria"/>
                <a:cs typeface="Cambria"/>
              </a:rPr>
              <a:t>=</a:t>
            </a:r>
            <a:r>
              <a:rPr sz="2850" spc="125" baseline="-8978" dirty="0">
                <a:latin typeface="Cambria"/>
                <a:cs typeface="Cambria"/>
              </a:rPr>
              <a:t> </a:t>
            </a:r>
            <a:r>
              <a:rPr sz="2850" i="1" u="sng" spc="-100" baseline="27462" dirty="0">
                <a:latin typeface="Times New Roman"/>
                <a:cs typeface="Times New Roman"/>
              </a:rPr>
              <a:t>b</a:t>
            </a:r>
            <a:r>
              <a:rPr sz="2325" u="sng" spc="0" baseline="16831" dirty="0">
                <a:latin typeface="Times New Roman"/>
                <a:cs typeface="Times New Roman"/>
              </a:rPr>
              <a:t>0</a:t>
            </a:r>
            <a:r>
              <a:rPr sz="2325" u="sng" spc="89" baseline="16831" dirty="0">
                <a:latin typeface="Times New Roman"/>
                <a:cs typeface="Times New Roman"/>
              </a:rPr>
              <a:t> </a:t>
            </a:r>
            <a:r>
              <a:rPr sz="2850" u="sng" spc="0" baseline="26936" dirty="0">
                <a:latin typeface="Cambria"/>
                <a:cs typeface="Cambria"/>
              </a:rPr>
              <a:t>+</a:t>
            </a:r>
            <a:r>
              <a:rPr sz="2850" u="sng" spc="-744" baseline="26936" dirty="0">
                <a:latin typeface="Cambria"/>
                <a:cs typeface="Cambria"/>
              </a:rPr>
              <a:t> </a:t>
            </a:r>
            <a:r>
              <a:rPr sz="2850" i="1" u="sng" spc="-244" baseline="27462" dirty="0">
                <a:latin typeface="Times New Roman"/>
                <a:cs typeface="Times New Roman"/>
              </a:rPr>
              <a:t>b</a:t>
            </a:r>
            <a:r>
              <a:rPr sz="2325" u="sng" spc="34" baseline="16831" dirty="0">
                <a:latin typeface="Times New Roman"/>
                <a:cs typeface="Times New Roman"/>
              </a:rPr>
              <a:t>1</a:t>
            </a:r>
            <a:r>
              <a:rPr sz="2850" i="1" u="sng" spc="0" baseline="27462" dirty="0">
                <a:latin typeface="Times New Roman"/>
                <a:cs typeface="Times New Roman"/>
              </a:rPr>
              <a:t>z    </a:t>
            </a:r>
            <a:r>
              <a:rPr sz="2850" i="1" u="sng" spc="-189" baseline="27462" dirty="0">
                <a:latin typeface="Times New Roman"/>
                <a:cs typeface="Times New Roman"/>
              </a:rPr>
              <a:t> </a:t>
            </a:r>
            <a:r>
              <a:rPr sz="2850" u="sng" spc="0" baseline="26936" dirty="0">
                <a:latin typeface="Cambria"/>
                <a:cs typeface="Cambria"/>
              </a:rPr>
              <a:t>+</a:t>
            </a:r>
            <a:r>
              <a:rPr sz="2850" u="sng" spc="-744" baseline="26936" dirty="0">
                <a:latin typeface="Cambria"/>
                <a:cs typeface="Cambria"/>
              </a:rPr>
              <a:t> </a:t>
            </a:r>
            <a:r>
              <a:rPr sz="2850" i="1" u="sng" spc="-75" baseline="27462" dirty="0">
                <a:latin typeface="Times New Roman"/>
                <a:cs typeface="Times New Roman"/>
              </a:rPr>
              <a:t>b</a:t>
            </a:r>
            <a:r>
              <a:rPr sz="2325" u="sng" spc="0" baseline="16831" dirty="0">
                <a:latin typeface="Times New Roman"/>
                <a:cs typeface="Times New Roman"/>
              </a:rPr>
              <a:t>2</a:t>
            </a:r>
            <a:r>
              <a:rPr sz="2325" u="sng" spc="-229" baseline="16831" dirty="0">
                <a:latin typeface="Times New Roman"/>
                <a:cs typeface="Times New Roman"/>
              </a:rPr>
              <a:t> </a:t>
            </a:r>
            <a:r>
              <a:rPr sz="2850" i="1" u="sng" spc="0" baseline="27462" dirty="0">
                <a:latin typeface="Times New Roman"/>
                <a:cs typeface="Times New Roman"/>
              </a:rPr>
              <a:t>z    </a:t>
            </a:r>
            <a:r>
              <a:rPr sz="2850" i="1" u="sng" spc="-75" baseline="27462" dirty="0">
                <a:latin typeface="Times New Roman"/>
                <a:cs typeface="Times New Roman"/>
              </a:rPr>
              <a:t> </a:t>
            </a:r>
            <a:r>
              <a:rPr sz="2850" u="sng" spc="0" baseline="26936" dirty="0">
                <a:latin typeface="Cambria"/>
                <a:cs typeface="Cambria"/>
              </a:rPr>
              <a:t>+</a:t>
            </a:r>
            <a:r>
              <a:rPr sz="2850" spc="-239" baseline="26936" dirty="0">
                <a:latin typeface="Cambria"/>
                <a:cs typeface="Cambria"/>
              </a:rPr>
              <a:t> </a:t>
            </a:r>
            <a:r>
              <a:rPr sz="2850" u="sng" spc="0" baseline="27462" dirty="0">
                <a:latin typeface="Times New Roman"/>
                <a:cs typeface="Times New Roman"/>
              </a:rPr>
              <a:t>L</a:t>
            </a:r>
            <a:r>
              <a:rPr sz="2850" spc="-294" baseline="27462" dirty="0">
                <a:latin typeface="Times New Roman"/>
                <a:cs typeface="Times New Roman"/>
              </a:rPr>
              <a:t> </a:t>
            </a:r>
            <a:r>
              <a:rPr sz="2850" u="sng" spc="0" baseline="26936" dirty="0">
                <a:latin typeface="Cambria"/>
                <a:cs typeface="Cambria"/>
              </a:rPr>
              <a:t>+</a:t>
            </a:r>
            <a:r>
              <a:rPr sz="2850" u="sng" spc="-744" baseline="26936" dirty="0">
                <a:latin typeface="Cambria"/>
                <a:cs typeface="Cambria"/>
              </a:rPr>
              <a:t> </a:t>
            </a:r>
            <a:r>
              <a:rPr sz="2850" i="1" u="sng" spc="-50" baseline="27462" dirty="0">
                <a:latin typeface="Times New Roman"/>
                <a:cs typeface="Times New Roman"/>
              </a:rPr>
              <a:t>b</a:t>
            </a:r>
            <a:r>
              <a:rPr sz="2325" i="1" u="sng" spc="0" baseline="16831" dirty="0">
                <a:latin typeface="Times New Roman"/>
                <a:cs typeface="Times New Roman"/>
              </a:rPr>
              <a:t>M</a:t>
            </a:r>
            <a:r>
              <a:rPr sz="2325" i="1" u="sng" spc="29" baseline="16831" dirty="0">
                <a:latin typeface="Times New Roman"/>
                <a:cs typeface="Times New Roman"/>
              </a:rPr>
              <a:t> </a:t>
            </a:r>
            <a:r>
              <a:rPr sz="2850" i="1" u="sng" spc="0" baseline="27462" dirty="0">
                <a:latin typeface="Times New Roman"/>
                <a:cs typeface="Times New Roman"/>
              </a:rPr>
              <a:t>z 	</a:t>
            </a:r>
            <a:endParaRPr sz="1900">
              <a:latin typeface="Times New Roman"/>
              <a:cs typeface="Times New Roman"/>
            </a:endParaRPr>
          </a:p>
          <a:p>
            <a:pPr marL="828878" marR="14667">
              <a:lnSpc>
                <a:spcPts val="2420"/>
              </a:lnSpc>
              <a:spcBef>
                <a:spcPts val="121"/>
              </a:spcBef>
            </a:pPr>
            <a:r>
              <a:rPr sz="2850" i="1" spc="0" baseline="19833" dirty="0">
                <a:latin typeface="Times New Roman"/>
                <a:cs typeface="Times New Roman"/>
              </a:rPr>
              <a:t>X</a:t>
            </a:r>
            <a:r>
              <a:rPr sz="2850" i="1" spc="-154" baseline="19833" dirty="0">
                <a:latin typeface="Times New Roman"/>
                <a:cs typeface="Times New Roman"/>
              </a:rPr>
              <a:t> </a:t>
            </a:r>
            <a:r>
              <a:rPr sz="2850" spc="0" baseline="19833" dirty="0">
                <a:latin typeface="Times New Roman"/>
                <a:cs typeface="Times New Roman"/>
              </a:rPr>
              <a:t>(</a:t>
            </a:r>
            <a:r>
              <a:rPr sz="2850" spc="-334" baseline="19833" dirty="0">
                <a:latin typeface="Times New Roman"/>
                <a:cs typeface="Times New Roman"/>
              </a:rPr>
              <a:t> </a:t>
            </a:r>
            <a:r>
              <a:rPr sz="2850" i="1" spc="94" baseline="19833" dirty="0">
                <a:latin typeface="Times New Roman"/>
                <a:cs typeface="Times New Roman"/>
              </a:rPr>
              <a:t>z</a:t>
            </a:r>
            <a:r>
              <a:rPr sz="2850" spc="0" baseline="19833" dirty="0">
                <a:latin typeface="Times New Roman"/>
                <a:cs typeface="Times New Roman"/>
              </a:rPr>
              <a:t>)    </a:t>
            </a:r>
            <a:r>
              <a:rPr sz="2850" spc="290" baseline="19833" dirty="0">
                <a:latin typeface="Times New Roman"/>
                <a:cs typeface="Times New Roman"/>
              </a:rPr>
              <a:t> </a:t>
            </a:r>
            <a:r>
              <a:rPr sz="2850" spc="0" baseline="9154" dirty="0">
                <a:latin typeface="Times New Roman"/>
                <a:cs typeface="Times New Roman"/>
              </a:rPr>
              <a:t>1</a:t>
            </a:r>
            <a:r>
              <a:rPr sz="2850" spc="-325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-70" baseline="8978" dirty="0">
                <a:latin typeface="Cambria"/>
                <a:cs typeface="Cambria"/>
              </a:rPr>
              <a:t> </a:t>
            </a:r>
            <a:r>
              <a:rPr sz="2850" i="1" spc="-159" baseline="9154" dirty="0">
                <a:latin typeface="Times New Roman"/>
                <a:cs typeface="Times New Roman"/>
              </a:rPr>
              <a:t>a</a:t>
            </a:r>
            <a:r>
              <a:rPr sz="2325" spc="34" baseline="-5610" dirty="0">
                <a:latin typeface="Times New Roman"/>
                <a:cs typeface="Times New Roman"/>
              </a:rPr>
              <a:t>1</a:t>
            </a:r>
            <a:r>
              <a:rPr sz="2850" i="1" spc="0" baseline="9154" dirty="0">
                <a:latin typeface="Times New Roman"/>
                <a:cs typeface="Times New Roman"/>
              </a:rPr>
              <a:t>z   </a:t>
            </a:r>
            <a:r>
              <a:rPr sz="2850" i="1" spc="230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-70" baseline="8978" dirty="0">
                <a:latin typeface="Cambria"/>
                <a:cs typeface="Cambria"/>
              </a:rPr>
              <a:t> </a:t>
            </a:r>
            <a:r>
              <a:rPr sz="2850" i="1" spc="14" baseline="9154" dirty="0">
                <a:latin typeface="Times New Roman"/>
                <a:cs typeface="Times New Roman"/>
              </a:rPr>
              <a:t>a</a:t>
            </a:r>
            <a:r>
              <a:rPr sz="2325" spc="0" baseline="-5610" dirty="0">
                <a:latin typeface="Times New Roman"/>
                <a:cs typeface="Times New Roman"/>
              </a:rPr>
              <a:t>2</a:t>
            </a:r>
            <a:r>
              <a:rPr sz="2325" spc="-225" baseline="-5610" dirty="0">
                <a:latin typeface="Times New Roman"/>
                <a:cs typeface="Times New Roman"/>
              </a:rPr>
              <a:t> </a:t>
            </a:r>
            <a:r>
              <a:rPr sz="2850" i="1" spc="0" baseline="9154" dirty="0">
                <a:latin typeface="Times New Roman"/>
                <a:cs typeface="Times New Roman"/>
              </a:rPr>
              <a:t>z    </a:t>
            </a:r>
            <a:r>
              <a:rPr sz="2850" i="1" spc="34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-239" baseline="8978" dirty="0">
                <a:latin typeface="Cambria"/>
                <a:cs typeface="Cambria"/>
              </a:rPr>
              <a:t> </a:t>
            </a:r>
            <a:r>
              <a:rPr sz="2850" spc="0" baseline="9154" dirty="0">
                <a:latin typeface="Times New Roman"/>
                <a:cs typeface="Times New Roman"/>
              </a:rPr>
              <a:t>L</a:t>
            </a:r>
            <a:r>
              <a:rPr sz="2850" spc="-294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-80" baseline="8978" dirty="0">
                <a:latin typeface="Cambria"/>
                <a:cs typeface="Cambria"/>
              </a:rPr>
              <a:t> </a:t>
            </a:r>
            <a:r>
              <a:rPr sz="2850" i="1" spc="94" baseline="9154" dirty="0">
                <a:latin typeface="Times New Roman"/>
                <a:cs typeface="Times New Roman"/>
              </a:rPr>
              <a:t>a</a:t>
            </a:r>
            <a:r>
              <a:rPr sz="2325" i="1" spc="0" baseline="-5610" dirty="0">
                <a:latin typeface="Times New Roman"/>
                <a:cs typeface="Times New Roman"/>
              </a:rPr>
              <a:t>N</a:t>
            </a:r>
            <a:r>
              <a:rPr sz="2325" i="1" spc="-24" baseline="-5610" dirty="0">
                <a:latin typeface="Times New Roman"/>
                <a:cs typeface="Times New Roman"/>
              </a:rPr>
              <a:t> </a:t>
            </a:r>
            <a:r>
              <a:rPr sz="2850" i="1" spc="0" baseline="9154" dirty="0">
                <a:latin typeface="Times New Roman"/>
                <a:cs typeface="Times New Roman"/>
              </a:rPr>
              <a:t>z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732542" y="6078220"/>
            <a:ext cx="632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316822" y="6078220"/>
            <a:ext cx="632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786443" y="6078220"/>
            <a:ext cx="633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101532" y="6191756"/>
            <a:ext cx="2772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875723" y="6191756"/>
            <a:ext cx="2924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187123" y="6191756"/>
            <a:ext cx="3777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80870" y="6251941"/>
            <a:ext cx="617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39056" y="6251941"/>
            <a:ext cx="541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268831" y="6353300"/>
            <a:ext cx="635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586472" y="6353300"/>
            <a:ext cx="635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22980" y="6353300"/>
            <a:ext cx="637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009034" y="6353300"/>
            <a:ext cx="635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136064" y="6353300"/>
            <a:ext cx="635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114540" y="6353300"/>
            <a:ext cx="633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67846" y="6627622"/>
            <a:ext cx="631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7201" y="685801"/>
            <a:ext cx="2656736" cy="615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Rational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3938" y="792961"/>
            <a:ext cx="6479562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-9" dirty="0">
                <a:latin typeface="Copperplate Gothic Bold"/>
                <a:cs typeface="Copperplate Gothic Bold"/>
              </a:rPr>
              <a:t>Z</a:t>
            </a:r>
            <a:r>
              <a:rPr sz="3800" spc="0" dirty="0">
                <a:latin typeface="Copperplate Gothic Bold"/>
                <a:cs typeface="Copperplate Gothic Bold"/>
              </a:rPr>
              <a:t>-Transforms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702" y="1750585"/>
            <a:ext cx="5360197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rational z-transform can be alternately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1974" y="1752191"/>
            <a:ext cx="33180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written in factored form 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414" y="4495800"/>
            <a:ext cx="8903572" cy="2797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763"/>
              </a:lnSpc>
              <a:spcBef>
                <a:spcPts val="225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At a root 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z=ζ</a:t>
            </a:r>
            <a:r>
              <a:rPr sz="2400" b="1" i="1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ℓ</a:t>
            </a:r>
            <a:r>
              <a:rPr sz="2400" b="1" i="1" spc="20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the numerator polynomial </a:t>
            </a:r>
            <a:r>
              <a:rPr sz="2400" spc="58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400" b="1" i="1" spc="4" dirty="0">
                <a:solidFill>
                  <a:srgbClr val="000065"/>
                </a:solidFill>
                <a:latin typeface="Times New Roman"/>
                <a:cs typeface="Times New Roman"/>
              </a:rPr>
              <a:t>ζ</a:t>
            </a:r>
            <a:r>
              <a:rPr sz="2400" b="1" i="1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ℓ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=0, and as a result, these values of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are known as the </a:t>
            </a:r>
            <a:r>
              <a:rPr sz="2400" b="1" i="1" spc="0" dirty="0">
                <a:solidFill>
                  <a:srgbClr val="CC0000"/>
                </a:solidFill>
                <a:latin typeface="Times New Roman"/>
                <a:cs typeface="Times New Roman"/>
              </a:rPr>
              <a:t>zeros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55599" marR="467329" indent="-342899">
              <a:lnSpc>
                <a:spcPts val="2590"/>
              </a:lnSpc>
              <a:spcBef>
                <a:spcPts val="282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At a root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z=p</a:t>
            </a:r>
            <a:r>
              <a:rPr sz="2400" b="1" i="1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ℓ</a:t>
            </a:r>
            <a:r>
              <a:rPr sz="2400" b="1" i="1" spc="20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the denominator polynomial</a:t>
            </a:r>
            <a:r>
              <a:rPr sz="24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H(p</a:t>
            </a:r>
            <a:r>
              <a:rPr sz="2400" b="1" i="1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ℓ</a:t>
            </a:r>
            <a:r>
              <a:rPr sz="2400" b="1" i="1" spc="4" dirty="0">
                <a:solidFill>
                  <a:srgbClr val="000065"/>
                </a:solidFill>
                <a:latin typeface="Times New Roman"/>
                <a:cs typeface="Times New Roman"/>
              </a:rPr>
              <a:t>)</a:t>
            </a:r>
            <a:r>
              <a:rPr lang="en-US" sz="2400" b="1" i="1" spc="4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2400" spc="2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∞, and as a result, these values of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are known as the </a:t>
            </a:r>
            <a:r>
              <a:rPr sz="2400" b="1" i="1" spc="0" dirty="0">
                <a:solidFill>
                  <a:srgbClr val="CC0000"/>
                </a:solidFill>
                <a:latin typeface="Times New Roman"/>
                <a:cs typeface="Times New Roman"/>
              </a:rPr>
              <a:t>poles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H(z)</a:t>
            </a:r>
            <a:endParaRPr sz="2400" dirty="0">
              <a:latin typeface="Times New Roman"/>
              <a:cs typeface="Times New Roman"/>
            </a:endParaRPr>
          </a:p>
          <a:p>
            <a:pPr marL="469900" marR="41721">
              <a:lnSpc>
                <a:spcPct val="95825"/>
              </a:lnSpc>
              <a:spcBef>
                <a:spcPts val="105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Note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that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H(z)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has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i="1" spc="0" dirty="0">
                <a:latin typeface="Garamond"/>
                <a:cs typeface="Garamond"/>
              </a:rPr>
              <a:t>M</a:t>
            </a:r>
            <a:r>
              <a:rPr sz="2000" i="1" spc="-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finite zeros and</a:t>
            </a:r>
            <a:r>
              <a:rPr sz="2000" spc="-23" dirty="0">
                <a:latin typeface="Garamond"/>
                <a:cs typeface="Garamond"/>
              </a:rPr>
              <a:t> </a:t>
            </a:r>
            <a:r>
              <a:rPr sz="2000" i="1" spc="0" dirty="0">
                <a:latin typeface="Garamond"/>
                <a:cs typeface="Garamond"/>
              </a:rPr>
              <a:t>N</a:t>
            </a:r>
            <a:r>
              <a:rPr sz="2000" i="1" spc="-1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finit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poles</a:t>
            </a:r>
            <a:endParaRPr sz="2000" dirty="0">
              <a:latin typeface="Garamond"/>
              <a:cs typeface="Garamond"/>
            </a:endParaRPr>
          </a:p>
          <a:p>
            <a:pPr marL="469900" marR="41721">
              <a:lnSpc>
                <a:spcPct val="95825"/>
              </a:lnSpc>
              <a:spcBef>
                <a:spcPts val="245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f N &gt;</a:t>
            </a:r>
            <a:r>
              <a:rPr sz="2000" spc="-1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ther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ar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additiona</a:t>
            </a:r>
            <a:r>
              <a:rPr sz="2000" spc="0" dirty="0">
                <a:latin typeface="Garamond"/>
                <a:cs typeface="Garamond"/>
              </a:rPr>
              <a:t>l</a:t>
            </a:r>
            <a:r>
              <a:rPr sz="2000" spc="423" dirty="0">
                <a:latin typeface="Garamond"/>
                <a:cs typeface="Garamond"/>
              </a:rPr>
              <a:t> </a:t>
            </a:r>
            <a:r>
              <a:rPr sz="2000" i="1" spc="4" dirty="0">
                <a:latin typeface="Garamond"/>
                <a:cs typeface="Garamond"/>
              </a:rPr>
              <a:t>N-</a:t>
            </a:r>
            <a:r>
              <a:rPr sz="2000" i="1" spc="0" dirty="0">
                <a:latin typeface="Garamond"/>
                <a:cs typeface="Garamond"/>
              </a:rPr>
              <a:t>M</a:t>
            </a:r>
            <a:r>
              <a:rPr sz="2000" i="1" spc="-3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zero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t z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=</a:t>
            </a:r>
            <a:r>
              <a:rPr sz="2000" spc="-1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0 </a:t>
            </a:r>
            <a:r>
              <a:rPr sz="2000" spc="4" dirty="0">
                <a:latin typeface="Garamond"/>
                <a:cs typeface="Garamond"/>
              </a:rPr>
              <a:t>(th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origi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4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z-plane)</a:t>
            </a:r>
            <a:endParaRPr sz="2000" dirty="0">
              <a:latin typeface="Garamond"/>
              <a:cs typeface="Garamond"/>
            </a:endParaRPr>
          </a:p>
          <a:p>
            <a:pPr marL="469874" marR="41721">
              <a:lnSpc>
                <a:spcPct val="95825"/>
              </a:lnSpc>
              <a:spcBef>
                <a:spcPts val="245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f N &lt;</a:t>
            </a:r>
            <a:r>
              <a:rPr sz="2000" spc="-1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M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ther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ar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additiona</a:t>
            </a:r>
            <a:r>
              <a:rPr sz="2000" spc="0" dirty="0">
                <a:latin typeface="Garamond"/>
                <a:cs typeface="Garamond"/>
              </a:rPr>
              <a:t>l</a:t>
            </a:r>
            <a:r>
              <a:rPr sz="2000" spc="-76" dirty="0">
                <a:latin typeface="Garamond"/>
                <a:cs typeface="Garamond"/>
              </a:rPr>
              <a:t> </a:t>
            </a:r>
            <a:r>
              <a:rPr sz="2000" i="1" spc="4" dirty="0">
                <a:latin typeface="Garamond"/>
                <a:cs typeface="Garamond"/>
              </a:rPr>
              <a:t>M-</a:t>
            </a:r>
            <a:r>
              <a:rPr sz="2000" i="1" spc="0" dirty="0">
                <a:latin typeface="Garamond"/>
                <a:cs typeface="Garamond"/>
              </a:rPr>
              <a:t>N</a:t>
            </a:r>
            <a:r>
              <a:rPr sz="2000" i="1" spc="-37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poles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at z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=</a:t>
            </a:r>
            <a:r>
              <a:rPr sz="2000" spc="-1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0</a:t>
            </a:r>
            <a:endParaRPr sz="2000" dirty="0">
              <a:latin typeface="Garamond"/>
              <a:cs typeface="Garamond"/>
            </a:endParaRPr>
          </a:p>
          <a:p>
            <a:pPr marL="12700" marR="41721">
              <a:lnSpc>
                <a:spcPct val="95825"/>
              </a:lnSpc>
              <a:spcBef>
                <a:spcPts val="40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92352" y="6550658"/>
            <a:ext cx="43009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70" y="2667000"/>
            <a:ext cx="785845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8255" y="1661921"/>
            <a:ext cx="3742943" cy="2851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5752" y="4210049"/>
            <a:ext cx="3611879" cy="3105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59852" y="2127504"/>
            <a:ext cx="412242" cy="268223"/>
          </a:xfrm>
          <a:custGeom>
            <a:avLst/>
            <a:gdLst/>
            <a:ahLst/>
            <a:cxnLst/>
            <a:rect l="l" t="t" r="r" b="b"/>
            <a:pathLst>
              <a:path w="412242" h="268223">
                <a:moveTo>
                  <a:pt x="50292" y="229362"/>
                </a:moveTo>
                <a:lnTo>
                  <a:pt x="61379" y="222224"/>
                </a:lnTo>
                <a:lnTo>
                  <a:pt x="43433" y="194309"/>
                </a:lnTo>
                <a:lnTo>
                  <a:pt x="0" y="268223"/>
                </a:lnTo>
                <a:lnTo>
                  <a:pt x="50292" y="229362"/>
                </a:lnTo>
                <a:close/>
              </a:path>
              <a:path w="412242" h="268223">
                <a:moveTo>
                  <a:pt x="55625" y="237744"/>
                </a:moveTo>
                <a:lnTo>
                  <a:pt x="66740" y="230564"/>
                </a:lnTo>
                <a:lnTo>
                  <a:pt x="48768" y="232409"/>
                </a:lnTo>
                <a:lnTo>
                  <a:pt x="49529" y="236219"/>
                </a:lnTo>
                <a:lnTo>
                  <a:pt x="55625" y="237744"/>
                </a:lnTo>
                <a:close/>
              </a:path>
              <a:path w="412242" h="268223">
                <a:moveTo>
                  <a:pt x="52577" y="238506"/>
                </a:moveTo>
                <a:lnTo>
                  <a:pt x="0" y="268223"/>
                </a:lnTo>
                <a:lnTo>
                  <a:pt x="84581" y="258318"/>
                </a:lnTo>
                <a:lnTo>
                  <a:pt x="52577" y="238506"/>
                </a:lnTo>
                <a:close/>
              </a:path>
              <a:path w="412242" h="268223">
                <a:moveTo>
                  <a:pt x="410718" y="8381"/>
                </a:moveTo>
                <a:lnTo>
                  <a:pt x="412242" y="5333"/>
                </a:lnTo>
                <a:lnTo>
                  <a:pt x="411479" y="2285"/>
                </a:lnTo>
                <a:lnTo>
                  <a:pt x="409194" y="0"/>
                </a:lnTo>
                <a:lnTo>
                  <a:pt x="405383" y="762"/>
                </a:lnTo>
                <a:lnTo>
                  <a:pt x="61379" y="222224"/>
                </a:lnTo>
                <a:lnTo>
                  <a:pt x="50292" y="229362"/>
                </a:lnTo>
                <a:lnTo>
                  <a:pt x="0" y="268223"/>
                </a:lnTo>
                <a:lnTo>
                  <a:pt x="52577" y="238506"/>
                </a:lnTo>
                <a:lnTo>
                  <a:pt x="84581" y="258318"/>
                </a:lnTo>
                <a:lnTo>
                  <a:pt x="66740" y="230564"/>
                </a:lnTo>
                <a:lnTo>
                  <a:pt x="55625" y="237744"/>
                </a:lnTo>
                <a:lnTo>
                  <a:pt x="49529" y="236219"/>
                </a:lnTo>
                <a:lnTo>
                  <a:pt x="48768" y="232409"/>
                </a:lnTo>
                <a:lnTo>
                  <a:pt x="66740" y="230564"/>
                </a:lnTo>
                <a:lnTo>
                  <a:pt x="410718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61554" y="3717797"/>
            <a:ext cx="432816" cy="303275"/>
          </a:xfrm>
          <a:custGeom>
            <a:avLst/>
            <a:gdLst/>
            <a:ahLst/>
            <a:cxnLst/>
            <a:rect l="l" t="t" r="r" b="b"/>
            <a:pathLst>
              <a:path w="432816" h="303275">
                <a:moveTo>
                  <a:pt x="432053" y="300989"/>
                </a:moveTo>
                <a:lnTo>
                  <a:pt x="432816" y="297941"/>
                </a:lnTo>
                <a:lnTo>
                  <a:pt x="431292" y="294893"/>
                </a:lnTo>
                <a:lnTo>
                  <a:pt x="64738" y="39642"/>
                </a:lnTo>
                <a:lnTo>
                  <a:pt x="48768" y="40386"/>
                </a:lnTo>
                <a:lnTo>
                  <a:pt x="59188" y="47627"/>
                </a:lnTo>
                <a:lnTo>
                  <a:pt x="425957" y="302513"/>
                </a:lnTo>
                <a:lnTo>
                  <a:pt x="429005" y="303275"/>
                </a:lnTo>
                <a:lnTo>
                  <a:pt x="432053" y="300989"/>
                </a:lnTo>
                <a:close/>
              </a:path>
              <a:path w="432816" h="303275">
                <a:moveTo>
                  <a:pt x="83820" y="12191"/>
                </a:moveTo>
                <a:lnTo>
                  <a:pt x="54864" y="32765"/>
                </a:lnTo>
                <a:lnTo>
                  <a:pt x="64738" y="39642"/>
                </a:lnTo>
                <a:lnTo>
                  <a:pt x="83820" y="12191"/>
                </a:lnTo>
                <a:close/>
              </a:path>
              <a:path w="432816" h="303275">
                <a:moveTo>
                  <a:pt x="40386" y="74675"/>
                </a:moveTo>
                <a:lnTo>
                  <a:pt x="47244" y="37337"/>
                </a:lnTo>
                <a:lnTo>
                  <a:pt x="48005" y="33527"/>
                </a:lnTo>
                <a:lnTo>
                  <a:pt x="51053" y="32003"/>
                </a:lnTo>
                <a:lnTo>
                  <a:pt x="48005" y="33527"/>
                </a:lnTo>
                <a:lnTo>
                  <a:pt x="47244" y="37337"/>
                </a:lnTo>
                <a:lnTo>
                  <a:pt x="40386" y="74675"/>
                </a:lnTo>
                <a:lnTo>
                  <a:pt x="59188" y="47627"/>
                </a:lnTo>
                <a:lnTo>
                  <a:pt x="48768" y="40386"/>
                </a:lnTo>
                <a:lnTo>
                  <a:pt x="64738" y="39642"/>
                </a:lnTo>
                <a:lnTo>
                  <a:pt x="54864" y="32765"/>
                </a:lnTo>
                <a:lnTo>
                  <a:pt x="83820" y="12191"/>
                </a:lnTo>
                <a:lnTo>
                  <a:pt x="0" y="0"/>
                </a:lnTo>
                <a:lnTo>
                  <a:pt x="4038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1928" y="2519933"/>
            <a:ext cx="2017776" cy="0"/>
          </a:xfrm>
          <a:custGeom>
            <a:avLst/>
            <a:gdLst/>
            <a:ahLst/>
            <a:cxnLst/>
            <a:rect l="l" t="t" r="r" b="b"/>
            <a:pathLst>
              <a:path w="2017776">
                <a:moveTo>
                  <a:pt x="0" y="0"/>
                </a:moveTo>
                <a:lnTo>
                  <a:pt x="2017776" y="0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7200" y="629048"/>
            <a:ext cx="9121296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425" spc="0" baseline="1015" dirty="0">
                <a:latin typeface="Copperplate Gothic Bold"/>
                <a:cs typeface="Copperplate Gothic Bold"/>
              </a:rPr>
              <a:t>Some</a:t>
            </a:r>
            <a:r>
              <a:rPr sz="4425" spc="-3" baseline="1015" dirty="0">
                <a:latin typeface="Copperplate Gothic Bold"/>
                <a:cs typeface="Copperplate Gothic Bold"/>
              </a:rPr>
              <a:t> </a:t>
            </a:r>
            <a:r>
              <a:rPr sz="4425" spc="0" baseline="1015" dirty="0">
                <a:latin typeface="Copperplate Gothic Bold"/>
                <a:cs typeface="Copperplate Gothic Bold"/>
              </a:rPr>
              <a:t>sense</a:t>
            </a:r>
            <a:r>
              <a:rPr sz="4425" spc="-3" baseline="1015" dirty="0">
                <a:latin typeface="Copperplate Gothic Bold"/>
                <a:cs typeface="Copperplate Gothic Bold"/>
              </a:rPr>
              <a:t> </a:t>
            </a:r>
            <a:r>
              <a:rPr sz="4425" spc="0" baseline="1015" dirty="0">
                <a:latin typeface="Copperplate Gothic Bold"/>
                <a:cs typeface="Copperplate Gothic Bold"/>
              </a:rPr>
              <a:t>of</a:t>
            </a:r>
            <a:r>
              <a:rPr sz="4425" spc="-234" baseline="1015" dirty="0">
                <a:latin typeface="Copperplate Gothic Bold"/>
                <a:cs typeface="Copperplate Gothic Bold"/>
              </a:rPr>
              <a:t> </a:t>
            </a:r>
            <a:r>
              <a:rPr sz="4425" spc="0" baseline="1015" dirty="0">
                <a:latin typeface="Copperplate Gothic Bold"/>
                <a:cs typeface="Copperplate Gothic Bold"/>
              </a:rPr>
              <a:t>Physical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676" y="1030540"/>
            <a:ext cx="3354324" cy="426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425" spc="4" baseline="1015" dirty="0">
                <a:latin typeface="Copperplate Gothic Bold"/>
                <a:cs typeface="Copperplate Gothic Bold"/>
              </a:rPr>
              <a:t>Interpretation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2040" y="1055752"/>
            <a:ext cx="553130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425" spc="4" baseline="1015" dirty="0">
                <a:latin typeface="Copperplate Gothic Bold"/>
                <a:cs typeface="Copperplate Gothic Bold"/>
              </a:rPr>
              <a:t>of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7453" y="1104680"/>
            <a:ext cx="866154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425" spc="4" baseline="1015" dirty="0">
                <a:latin typeface="Copperplate Gothic Bold"/>
                <a:cs typeface="Copperplate Gothic Bold"/>
              </a:rPr>
              <a:t>this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0864" y="1055752"/>
            <a:ext cx="1134782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425" spc="4" baseline="1015" dirty="0">
                <a:latin typeface="Copperplate Gothic Bold"/>
                <a:cs typeface="Copperplate Gothic Bold"/>
              </a:rPr>
              <a:t>Math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8441" y="1043146"/>
            <a:ext cx="1239948" cy="40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0"/>
              </a:lnSpc>
              <a:spcBef>
                <a:spcPts val="156"/>
              </a:spcBef>
            </a:pPr>
            <a:r>
              <a:rPr sz="4425" spc="4" baseline="1015" dirty="0">
                <a:latin typeface="Copperplate Gothic Bold"/>
                <a:cs typeface="Copperplate Gothic Bold"/>
              </a:rPr>
              <a:t>Crap!</a:t>
            </a:r>
            <a:endParaRPr sz="295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820" y="1824410"/>
            <a:ext cx="3798618" cy="663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85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CC0000"/>
                </a:solidFill>
                <a:latin typeface="Arial"/>
                <a:cs typeface="Arial"/>
              </a:rPr>
              <a:t>What does this look like???</a:t>
            </a:r>
            <a:endParaRPr sz="1800">
              <a:latin typeface="Arial"/>
              <a:cs typeface="Arial"/>
            </a:endParaRPr>
          </a:p>
          <a:p>
            <a:pPr marL="1743174">
              <a:lnSpc>
                <a:spcPts val="3210"/>
              </a:lnSpc>
              <a:spcBef>
                <a:spcPts val="388"/>
              </a:spcBef>
            </a:pPr>
            <a:r>
              <a:rPr sz="1900" dirty="0">
                <a:latin typeface="Times New Roman"/>
                <a:cs typeface="Times New Roman"/>
              </a:rPr>
              <a:t>1</a:t>
            </a:r>
            <a:r>
              <a:rPr sz="1900" spc="-325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Cambria"/>
                <a:cs typeface="Cambria"/>
              </a:rPr>
              <a:t>−</a:t>
            </a:r>
            <a:r>
              <a:rPr sz="1900" spc="-105" dirty="0">
                <a:latin typeface="Cambria"/>
                <a:cs typeface="Cambria"/>
              </a:rPr>
              <a:t> </a:t>
            </a:r>
            <a:r>
              <a:rPr sz="1900" spc="0" dirty="0">
                <a:latin typeface="Times New Roman"/>
                <a:cs typeface="Times New Roman"/>
              </a:rPr>
              <a:t>2</a:t>
            </a:r>
            <a:r>
              <a:rPr sz="1900" spc="-4" dirty="0">
                <a:latin typeface="Times New Roman"/>
                <a:cs typeface="Times New Roman"/>
              </a:rPr>
              <a:t>.</a:t>
            </a:r>
            <a:r>
              <a:rPr sz="1900" spc="0" dirty="0">
                <a:latin typeface="Times New Roman"/>
                <a:cs typeface="Times New Roman"/>
              </a:rPr>
              <a:t>4</a:t>
            </a:r>
            <a:r>
              <a:rPr sz="1900" spc="-144" dirty="0">
                <a:latin typeface="Times New Roman"/>
                <a:cs typeface="Times New Roman"/>
              </a:rPr>
              <a:t> </a:t>
            </a:r>
            <a:r>
              <a:rPr sz="1900" i="1" spc="0" dirty="0">
                <a:latin typeface="Times New Roman"/>
                <a:cs typeface="Times New Roman"/>
              </a:rPr>
              <a:t>z</a:t>
            </a:r>
            <a:r>
              <a:rPr sz="1900" i="1" spc="-325" dirty="0">
                <a:latin typeface="Times New Roman"/>
                <a:cs typeface="Times New Roman"/>
              </a:rPr>
              <a:t> </a:t>
            </a:r>
            <a:r>
              <a:rPr sz="2325" spc="0" baseline="31184" dirty="0">
                <a:latin typeface="Cambria"/>
                <a:cs typeface="Cambria"/>
              </a:rPr>
              <a:t>−</a:t>
            </a:r>
            <a:r>
              <a:rPr sz="2325" spc="0" baseline="31793" dirty="0">
                <a:latin typeface="Times New Roman"/>
                <a:cs typeface="Times New Roman"/>
              </a:rPr>
              <a:t>1</a:t>
            </a:r>
            <a:r>
              <a:rPr sz="2325" spc="4" baseline="31793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Cambria"/>
                <a:cs typeface="Cambria"/>
              </a:rPr>
              <a:t>+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spc="0" dirty="0">
                <a:latin typeface="Times New Roman"/>
                <a:cs typeface="Times New Roman"/>
              </a:rPr>
              <a:t>2</a:t>
            </a:r>
            <a:r>
              <a:rPr sz="1900" spc="-4" dirty="0">
                <a:latin typeface="Times New Roman"/>
                <a:cs typeface="Times New Roman"/>
              </a:rPr>
              <a:t>.</a:t>
            </a:r>
            <a:r>
              <a:rPr sz="1900" spc="0" dirty="0">
                <a:latin typeface="Times New Roman"/>
                <a:cs typeface="Times New Roman"/>
              </a:rPr>
              <a:t>88</a:t>
            </a:r>
            <a:r>
              <a:rPr sz="1900" spc="-179" dirty="0">
                <a:latin typeface="Times New Roman"/>
                <a:cs typeface="Times New Roman"/>
              </a:rPr>
              <a:t> </a:t>
            </a:r>
            <a:r>
              <a:rPr sz="1900" i="1" spc="0" dirty="0">
                <a:latin typeface="Times New Roman"/>
                <a:cs typeface="Times New Roman"/>
              </a:rPr>
              <a:t>z</a:t>
            </a:r>
            <a:r>
              <a:rPr sz="1900" i="1" spc="-314" dirty="0">
                <a:latin typeface="Times New Roman"/>
                <a:cs typeface="Times New Roman"/>
              </a:rPr>
              <a:t> </a:t>
            </a:r>
            <a:r>
              <a:rPr sz="2325" spc="0" baseline="31184" dirty="0">
                <a:latin typeface="Cambria"/>
                <a:cs typeface="Cambria"/>
              </a:rPr>
              <a:t>−</a:t>
            </a:r>
            <a:r>
              <a:rPr sz="2325" spc="0" baseline="31793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5980" y="1966904"/>
            <a:ext cx="6562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poles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0663" y="2369343"/>
            <a:ext cx="720894" cy="271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0"/>
              </a:lnSpc>
              <a:spcBef>
                <a:spcPts val="104"/>
              </a:spcBef>
            </a:pPr>
            <a:r>
              <a:rPr sz="1900" i="1" spc="79" dirty="0">
                <a:latin typeface="Times New Roman"/>
                <a:cs typeface="Times New Roman"/>
              </a:rPr>
              <a:t>G</a:t>
            </a:r>
            <a:r>
              <a:rPr sz="1900" spc="0" dirty="0">
                <a:latin typeface="Times New Roman"/>
                <a:cs typeface="Times New Roman"/>
              </a:rPr>
              <a:t>(</a:t>
            </a:r>
            <a:r>
              <a:rPr sz="1900" spc="-334" dirty="0">
                <a:latin typeface="Times New Roman"/>
                <a:cs typeface="Times New Roman"/>
              </a:rPr>
              <a:t> </a:t>
            </a:r>
            <a:r>
              <a:rPr sz="1900" i="1" spc="89" dirty="0">
                <a:latin typeface="Times New Roman"/>
                <a:cs typeface="Times New Roman"/>
              </a:rPr>
              <a:t>z</a:t>
            </a:r>
            <a:r>
              <a:rPr sz="1900" spc="0" dirty="0">
                <a:latin typeface="Times New Roman"/>
                <a:cs typeface="Times New Roman"/>
              </a:rPr>
              <a:t>)</a:t>
            </a:r>
            <a:r>
              <a:rPr sz="1900" spc="-34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Cambria"/>
                <a:cs typeface="Cambria"/>
              </a:rPr>
              <a:t>=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372" y="2473855"/>
            <a:ext cx="466237" cy="20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clear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5124" y="2526687"/>
            <a:ext cx="258491" cy="230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550" spc="-75" dirty="0">
                <a:latin typeface="Cambria"/>
                <a:cs typeface="Cambria"/>
              </a:rPr>
              <a:t>−</a:t>
            </a:r>
            <a:r>
              <a:rPr sz="1550" spc="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162" y="2526687"/>
            <a:ext cx="280582" cy="230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550" dirty="0">
                <a:latin typeface="Cambria"/>
                <a:cs typeface="Cambria"/>
              </a:rPr>
              <a:t>−</a:t>
            </a:r>
            <a:r>
              <a:rPr sz="1550" spc="-239" dirty="0">
                <a:latin typeface="Cambria"/>
                <a:cs typeface="Cambria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0821" y="2601748"/>
            <a:ext cx="1809399" cy="271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0"/>
              </a:lnSpc>
              <a:spcBef>
                <a:spcPts val="104"/>
              </a:spcBef>
            </a:pPr>
            <a:r>
              <a:rPr sz="1900" dirty="0">
                <a:latin typeface="Times New Roman"/>
                <a:cs typeface="Times New Roman"/>
              </a:rPr>
              <a:t>1</a:t>
            </a:r>
            <a:r>
              <a:rPr sz="1900" spc="-329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Cambria"/>
                <a:cs typeface="Cambria"/>
              </a:rPr>
              <a:t>−</a:t>
            </a:r>
            <a:r>
              <a:rPr sz="1900" spc="-130" dirty="0">
                <a:latin typeface="Cambria"/>
                <a:cs typeface="Cambria"/>
              </a:rPr>
              <a:t> </a:t>
            </a:r>
            <a:r>
              <a:rPr sz="1900" spc="-4" dirty="0">
                <a:latin typeface="Times New Roman"/>
                <a:cs typeface="Times New Roman"/>
              </a:rPr>
              <a:t>0</a:t>
            </a:r>
            <a:r>
              <a:rPr sz="1900" spc="4" dirty="0">
                <a:latin typeface="Times New Roman"/>
                <a:cs typeface="Times New Roman"/>
              </a:rPr>
              <a:t>.</a:t>
            </a:r>
            <a:r>
              <a:rPr sz="1900" spc="0" dirty="0">
                <a:latin typeface="Times New Roman"/>
                <a:cs typeface="Times New Roman"/>
              </a:rPr>
              <a:t>8</a:t>
            </a:r>
            <a:r>
              <a:rPr sz="1900" spc="-179" dirty="0">
                <a:latin typeface="Times New Roman"/>
                <a:cs typeface="Times New Roman"/>
              </a:rPr>
              <a:t> </a:t>
            </a:r>
            <a:r>
              <a:rPr sz="1900" i="1" spc="0" dirty="0">
                <a:latin typeface="Times New Roman"/>
                <a:cs typeface="Times New Roman"/>
              </a:rPr>
              <a:t>z   </a:t>
            </a:r>
            <a:r>
              <a:rPr sz="1900" i="1" spc="219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Cambria"/>
                <a:cs typeface="Cambria"/>
              </a:rPr>
              <a:t>+</a:t>
            </a:r>
            <a:r>
              <a:rPr sz="1900" spc="-105" dirty="0">
                <a:latin typeface="Cambria"/>
                <a:cs typeface="Cambria"/>
              </a:rPr>
              <a:t> </a:t>
            </a:r>
            <a:r>
              <a:rPr sz="1900" spc="0" dirty="0">
                <a:latin typeface="Times New Roman"/>
                <a:cs typeface="Times New Roman"/>
              </a:rPr>
              <a:t>0</a:t>
            </a:r>
            <a:r>
              <a:rPr sz="1900" spc="-4" dirty="0">
                <a:latin typeface="Times New Roman"/>
                <a:cs typeface="Times New Roman"/>
              </a:rPr>
              <a:t>.</a:t>
            </a:r>
            <a:r>
              <a:rPr sz="1900" spc="0" dirty="0">
                <a:latin typeface="Times New Roman"/>
                <a:cs typeface="Times New Roman"/>
              </a:rPr>
              <a:t>64</a:t>
            </a:r>
            <a:r>
              <a:rPr sz="1900" spc="-144" dirty="0">
                <a:latin typeface="Times New Roman"/>
                <a:cs typeface="Times New Roman"/>
              </a:rPr>
              <a:t> </a:t>
            </a:r>
            <a:r>
              <a:rPr sz="1900" i="1" spc="0" dirty="0">
                <a:latin typeface="Times New Roman"/>
                <a:cs typeface="Times New Roman"/>
              </a:rPr>
              <a:t>z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72" y="2686449"/>
            <a:ext cx="1882711" cy="841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close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all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N=256;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rez=linspace(-4,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4,</a:t>
            </a:r>
            <a:r>
              <a:rPr sz="1400" b="1" spc="-1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N);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imz=linspace(-4,4,N);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372" y="3537587"/>
            <a:ext cx="4142191" cy="2543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67">
              <a:lnSpc>
                <a:spcPts val="1530"/>
              </a:lnSpc>
              <a:spcBef>
                <a:spcPts val="76"/>
              </a:spcBef>
            </a:pPr>
            <a:r>
              <a:rPr sz="1400" b="1" spc="-19" dirty="0">
                <a:solidFill>
                  <a:srgbClr val="009999"/>
                </a:solidFill>
                <a:latin typeface="Arial"/>
                <a:cs typeface="Arial"/>
              </a:rPr>
              <a:t>%</a:t>
            </a:r>
            <a:r>
              <a:rPr sz="1400" b="1" spc="1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reate</a:t>
            </a:r>
            <a:r>
              <a:rPr sz="1400" b="1" spc="-5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400" b="1" spc="-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uniform</a:t>
            </a:r>
            <a:r>
              <a:rPr sz="1400" b="1" spc="-5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z-pla</a:t>
            </a:r>
            <a:r>
              <a:rPr sz="1400" b="1" spc="-9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for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n=1:N</a:t>
            </a:r>
            <a:endParaRPr sz="1400">
              <a:latin typeface="Arial"/>
              <a:cs typeface="Arial"/>
            </a:endParaRPr>
          </a:p>
          <a:p>
            <a:pPr marL="308349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z(n,:)=ones(1,N)*rez(n)+j*ones(1,N).*imz(1:N);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  <a:p>
            <a:pPr marL="12700" marR="695563">
              <a:lnSpc>
                <a:spcPct val="99658"/>
              </a:lnSpc>
              <a:spcBef>
                <a:spcPts val="65"/>
              </a:spcBef>
            </a:pPr>
            <a:r>
              <a:rPr sz="1400" b="1" spc="-19" dirty="0">
                <a:solidFill>
                  <a:srgbClr val="009999"/>
                </a:solidFill>
                <a:latin typeface="Arial"/>
                <a:cs typeface="Arial"/>
              </a:rPr>
              <a:t>%</a:t>
            </a:r>
            <a:r>
              <a:rPr sz="1400" b="1" spc="9" dirty="0">
                <a:solidFill>
                  <a:srgbClr val="009999"/>
                </a:solidFill>
                <a:latin typeface="Arial"/>
                <a:cs typeface="Arial"/>
              </a:rPr>
              <a:t>Co</a:t>
            </a:r>
            <a:r>
              <a:rPr sz="1400" b="1" spc="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pute</a:t>
            </a:r>
            <a:r>
              <a:rPr sz="1400" b="1" spc="-7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1400" b="1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functi</a:t>
            </a:r>
            <a:r>
              <a:rPr sz="1400" b="1" spc="-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spc="-2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09999"/>
                </a:solidFill>
                <a:latin typeface="Arial"/>
                <a:cs typeface="Arial"/>
              </a:rPr>
              <a:t>th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1400" b="1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09999"/>
                </a:solidFill>
                <a:latin typeface="Arial"/>
                <a:cs typeface="Arial"/>
              </a:rPr>
              <a:t>z-plane </a:t>
            </a:r>
            <a:r>
              <a:rPr sz="1400" b="1" spc="0" dirty="0">
                <a:latin typeface="Arial"/>
                <a:cs typeface="Arial"/>
              </a:rPr>
              <a:t>for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n=1:N</a:t>
            </a:r>
            <a:endParaRPr sz="1400">
              <a:latin typeface="Arial"/>
              <a:cs typeface="Arial"/>
            </a:endParaRPr>
          </a:p>
          <a:p>
            <a:pPr marL="407420" marR="1750331" indent="-198123">
              <a:lnSpc>
                <a:spcPct val="99658"/>
              </a:lnSpc>
            </a:pPr>
            <a:r>
              <a:rPr sz="1400" b="1" spc="0" dirty="0">
                <a:latin typeface="Arial"/>
                <a:cs typeface="Arial"/>
              </a:rPr>
              <a:t>for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m=1:N Hz(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,m)=H_f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n(z(n,m));</a:t>
            </a:r>
            <a:endParaRPr sz="1400">
              <a:latin typeface="Arial"/>
              <a:cs typeface="Arial"/>
            </a:endParaRPr>
          </a:p>
          <a:p>
            <a:pPr marL="12700" marR="3586881" indent="197360">
              <a:lnSpc>
                <a:spcPct val="100041"/>
              </a:lnSpc>
            </a:pPr>
            <a:r>
              <a:rPr sz="1400" b="1" spc="-4" dirty="0">
                <a:latin typeface="Arial"/>
                <a:cs typeface="Arial"/>
              </a:rPr>
              <a:t>end </a:t>
            </a:r>
            <a:r>
              <a:rPr sz="1400" b="1" spc="0" dirty="0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ts val="1605"/>
              </a:lnSpc>
              <a:spcBef>
                <a:spcPts val="80"/>
              </a:spcBef>
            </a:pPr>
            <a:r>
              <a:rPr sz="1400" b="1" spc="-19" dirty="0">
                <a:solidFill>
                  <a:srgbClr val="009999"/>
                </a:solidFill>
                <a:latin typeface="Arial"/>
                <a:cs typeface="Arial"/>
              </a:rPr>
              <a:t>%</a:t>
            </a:r>
            <a:r>
              <a:rPr sz="1400" b="1" spc="9" dirty="0">
                <a:solidFill>
                  <a:srgbClr val="009999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ogarithmic</a:t>
            </a:r>
            <a:r>
              <a:rPr sz="1400" b="1" spc="-9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mesh</a:t>
            </a:r>
            <a:r>
              <a:rPr sz="1400" b="1" spc="-3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plot</a:t>
            </a:r>
            <a:r>
              <a:rPr sz="1400" b="1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of</a:t>
            </a:r>
            <a:r>
              <a:rPr sz="1400" b="1" spc="-1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1400" b="1" spc="36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1400" b="1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 marL="12700" marR="306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mesh(rez,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imz,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20*log10(abs(Hz)))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8350" y="3827708"/>
            <a:ext cx="6569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zeros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174" y="6241115"/>
            <a:ext cx="4679428" cy="104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523" marR="26631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==================</a:t>
            </a:r>
            <a:r>
              <a:rPr sz="1400" b="1" spc="4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==================</a:t>
            </a:r>
            <a:endParaRPr sz="1400" dirty="0">
              <a:latin typeface="Arial"/>
              <a:cs typeface="Arial"/>
            </a:endParaRPr>
          </a:p>
          <a:p>
            <a:pPr marL="128523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nction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Hz=H_f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n(z);</a:t>
            </a:r>
            <a:endParaRPr sz="1400" dirty="0">
              <a:latin typeface="Arial"/>
              <a:cs typeface="Arial"/>
            </a:endParaRPr>
          </a:p>
          <a:p>
            <a:pPr marL="128523" marR="26631">
              <a:lnSpc>
                <a:spcPct val="95825"/>
              </a:lnSpc>
              <a:spcBef>
                <a:spcPts val="65"/>
              </a:spcBef>
            </a:pPr>
            <a:r>
              <a:rPr sz="1400" b="1" spc="-19" dirty="0">
                <a:solidFill>
                  <a:srgbClr val="009999"/>
                </a:solidFill>
                <a:latin typeface="Arial"/>
                <a:cs typeface="Arial"/>
              </a:rPr>
              <a:t>%</a:t>
            </a:r>
            <a:r>
              <a:rPr sz="1400" b="1" spc="9" dirty="0">
                <a:solidFill>
                  <a:srgbClr val="009999"/>
                </a:solidFill>
                <a:latin typeface="Arial"/>
                <a:cs typeface="Arial"/>
              </a:rPr>
              <a:t>Co</a:t>
            </a:r>
            <a:r>
              <a:rPr sz="1400" b="1" spc="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pute</a:t>
            </a:r>
            <a:r>
              <a:rPr sz="1400" b="1" spc="-7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1400" b="1" spc="-9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transfer</a:t>
            </a:r>
            <a:r>
              <a:rPr sz="1400" b="1" spc="-5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fu</a:t>
            </a:r>
            <a:r>
              <a:rPr sz="1400" b="1" spc="-9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spc="-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ti</a:t>
            </a:r>
            <a:r>
              <a:rPr sz="1400" b="1" spc="-9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128523">
              <a:lnSpc>
                <a:spcPct val="95825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Hz=(1-2.4*z^(-1)+</a:t>
            </a:r>
            <a:r>
              <a:rPr sz="1400" b="1" spc="4" dirty="0">
                <a:latin typeface="Arial"/>
                <a:cs typeface="Arial"/>
              </a:rPr>
              <a:t>2</a:t>
            </a:r>
            <a:r>
              <a:rPr sz="1400" b="1" spc="0" dirty="0">
                <a:latin typeface="Arial"/>
                <a:cs typeface="Arial"/>
              </a:rPr>
              <a:t>.88*z^(-2))/(1-0.8*z^(-1)+0.64*z^(-2));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71928" y="2380233"/>
            <a:ext cx="20177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2974" y="5612130"/>
            <a:ext cx="593598" cy="451866"/>
          </a:xfrm>
          <a:custGeom>
            <a:avLst/>
            <a:gdLst/>
            <a:ahLst/>
            <a:cxnLst/>
            <a:rect l="l" t="t" r="r" b="b"/>
            <a:pathLst>
              <a:path w="593598" h="451866">
                <a:moveTo>
                  <a:pt x="593598" y="225552"/>
                </a:moveTo>
                <a:lnTo>
                  <a:pt x="445008" y="0"/>
                </a:lnTo>
                <a:lnTo>
                  <a:pt x="445008" y="112775"/>
                </a:lnTo>
                <a:lnTo>
                  <a:pt x="0" y="112775"/>
                </a:lnTo>
                <a:lnTo>
                  <a:pt x="0" y="339090"/>
                </a:lnTo>
                <a:lnTo>
                  <a:pt x="445008" y="339090"/>
                </a:lnTo>
                <a:lnTo>
                  <a:pt x="445008" y="451866"/>
                </a:lnTo>
                <a:lnTo>
                  <a:pt x="593598" y="225552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2974" y="5612130"/>
            <a:ext cx="593598" cy="451866"/>
          </a:xfrm>
          <a:custGeom>
            <a:avLst/>
            <a:gdLst/>
            <a:ahLst/>
            <a:cxnLst/>
            <a:rect l="l" t="t" r="r" b="b"/>
            <a:pathLst>
              <a:path w="593598" h="451866">
                <a:moveTo>
                  <a:pt x="445008" y="0"/>
                </a:moveTo>
                <a:lnTo>
                  <a:pt x="445008" y="112775"/>
                </a:lnTo>
                <a:lnTo>
                  <a:pt x="0" y="112775"/>
                </a:lnTo>
                <a:lnTo>
                  <a:pt x="0" y="339090"/>
                </a:lnTo>
                <a:lnTo>
                  <a:pt x="445008" y="339090"/>
                </a:lnTo>
                <a:lnTo>
                  <a:pt x="445008" y="451866"/>
                </a:lnTo>
                <a:lnTo>
                  <a:pt x="593598" y="225552"/>
                </a:lnTo>
                <a:lnTo>
                  <a:pt x="4450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94580" y="533400"/>
            <a:ext cx="4690488" cy="740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I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-21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Matlab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2" y="1756681"/>
            <a:ext cx="8930087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Matlab has simple functions to determine and plot the poles and zeros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of a function in the z-plane: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2819484"/>
            <a:ext cx="5825186" cy="440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2400" b="1" spc="0" baseline="5517" dirty="0">
                <a:solidFill>
                  <a:srgbClr val="CC0000"/>
                </a:solidFill>
                <a:latin typeface="Courier New"/>
                <a:cs typeface="Courier New"/>
              </a:rPr>
              <a:t>tf2zpk()</a:t>
            </a:r>
            <a:r>
              <a:rPr sz="2400" b="1" spc="-54" baseline="5517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Discrete-time</a:t>
            </a:r>
            <a:r>
              <a:rPr sz="2100" b="1" spc="-88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transfer</a:t>
            </a:r>
            <a:r>
              <a:rPr sz="2100" b="1" spc="-52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funct</a:t>
            </a:r>
            <a:r>
              <a:rPr sz="2100" b="1" spc="9" baseline="6211" dirty="0">
                <a:latin typeface="Arial"/>
                <a:cs typeface="Arial"/>
              </a:rPr>
              <a:t>i</a:t>
            </a:r>
            <a:r>
              <a:rPr sz="2100" b="1" spc="0" baseline="6211" dirty="0">
                <a:latin typeface="Arial"/>
                <a:cs typeface="Arial"/>
              </a:rPr>
              <a:t>on</a:t>
            </a:r>
            <a:r>
              <a:rPr sz="2100" b="1" spc="-55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to</a:t>
            </a:r>
            <a:r>
              <a:rPr sz="2100" b="1" spc="-13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zero-</a:t>
            </a:r>
            <a:r>
              <a:rPr sz="2100" b="1" spc="-9" baseline="6211" dirty="0">
                <a:latin typeface="Arial"/>
                <a:cs typeface="Arial"/>
              </a:rPr>
              <a:t>p</a:t>
            </a:r>
            <a:r>
              <a:rPr sz="2100" b="1" spc="0" baseline="6211" dirty="0">
                <a:latin typeface="Arial"/>
                <a:cs typeface="Arial"/>
              </a:rPr>
              <a:t>ole</a:t>
            </a:r>
            <a:r>
              <a:rPr sz="2100" b="1" spc="-67" baseline="6211" dirty="0">
                <a:latin typeface="Arial"/>
                <a:cs typeface="Arial"/>
              </a:rPr>
              <a:t> </a:t>
            </a:r>
            <a:r>
              <a:rPr sz="2100" b="1" spc="0" baseline="6211" dirty="0">
                <a:latin typeface="Arial"/>
                <a:cs typeface="Arial"/>
              </a:rPr>
              <a:t>conversion.</a:t>
            </a:r>
            <a:endParaRPr sz="1400">
              <a:latin typeface="Arial"/>
              <a:cs typeface="Arial"/>
            </a:endParaRPr>
          </a:p>
          <a:p>
            <a:pPr marL="209297" marR="30518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[Z,P,K]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 T</a:t>
            </a:r>
            <a:r>
              <a:rPr sz="1400" b="1" spc="-9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2ZPK(NUM,DEN)</a:t>
            </a:r>
            <a:r>
              <a:rPr sz="1400" b="1" spc="26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fi</a:t>
            </a:r>
            <a:r>
              <a:rPr sz="1400" b="1" spc="-9" dirty="0">
                <a:latin typeface="Arial"/>
                <a:cs typeface="Arial"/>
              </a:rPr>
              <a:t>nd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23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zeros</a:t>
            </a:r>
            <a:r>
              <a:rPr sz="1400" b="1" spc="0" dirty="0">
                <a:latin typeface="Arial"/>
                <a:cs typeface="Arial"/>
              </a:rPr>
              <a:t>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poles</a:t>
            </a:r>
            <a:r>
              <a:rPr sz="1400" b="1" spc="0" dirty="0">
                <a:latin typeface="Arial"/>
                <a:cs typeface="Arial"/>
              </a:rPr>
              <a:t>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an</a:t>
            </a:r>
            <a:r>
              <a:rPr sz="1400" b="1" spc="0" dirty="0">
                <a:latin typeface="Arial"/>
                <a:cs typeface="Arial"/>
              </a:rPr>
              <a:t>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gain: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0703" y="3481969"/>
            <a:ext cx="2803900" cy="62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9086" marR="17967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(z-Z(1))(z-Z(2))...(z-Z(n))</a:t>
            </a:r>
            <a:endParaRPr sz="1400">
              <a:latin typeface="Arial"/>
              <a:cs typeface="Arial"/>
            </a:endParaRPr>
          </a:p>
          <a:p>
            <a:pPr marL="799086" indent="-786386">
              <a:lnSpc>
                <a:spcPct val="100041"/>
              </a:lnSpc>
            </a:pPr>
            <a:r>
              <a:rPr sz="1400" b="1" spc="-4" dirty="0">
                <a:latin typeface="Arial"/>
                <a:cs typeface="Arial"/>
              </a:rPr>
              <a:t>H(z</a:t>
            </a:r>
            <a:r>
              <a:rPr sz="1400" b="1" spc="0" dirty="0">
                <a:latin typeface="Arial"/>
                <a:cs typeface="Arial"/>
              </a:rPr>
              <a:t>)</a:t>
            </a:r>
            <a:r>
              <a:rPr sz="1400" b="1" spc="-2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  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---------------------------------- </a:t>
            </a:r>
            <a:r>
              <a:rPr sz="1400" b="1" spc="0" dirty="0">
                <a:latin typeface="Arial"/>
                <a:cs typeface="Arial"/>
              </a:rPr>
              <a:t>(z-P(1))(z-P(2))...(z-P(n))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580" y="4333107"/>
            <a:ext cx="6012335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from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single-input,</a:t>
            </a:r>
            <a:r>
              <a:rPr sz="1400" b="1" spc="-8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sin</a:t>
            </a:r>
            <a:r>
              <a:rPr sz="1400" b="1" spc="-19" dirty="0">
                <a:latin typeface="Arial"/>
                <a:cs typeface="Arial"/>
              </a:rPr>
              <a:t>g</a:t>
            </a:r>
            <a:r>
              <a:rPr sz="1400" b="1" spc="0" dirty="0">
                <a:latin typeface="Arial"/>
                <a:cs typeface="Arial"/>
              </a:rPr>
              <a:t>le-</a:t>
            </a:r>
            <a:r>
              <a:rPr sz="1400" b="1" spc="-9" dirty="0">
                <a:latin typeface="Arial"/>
                <a:cs typeface="Arial"/>
              </a:rPr>
              <a:t>ou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p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tra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sfer</a:t>
            </a:r>
            <a:r>
              <a:rPr sz="1400" b="1" spc="-5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nction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in </a:t>
            </a:r>
            <a:r>
              <a:rPr sz="1400" b="1" spc="-9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ol</a:t>
            </a:r>
            <a:r>
              <a:rPr sz="1400" b="1" spc="-14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nomial</a:t>
            </a:r>
            <a:r>
              <a:rPr sz="1400" b="1" spc="-7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form: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703" y="4758311"/>
            <a:ext cx="1283898" cy="62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3253" marR="179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NUM(z)</a:t>
            </a:r>
            <a:endParaRPr sz="1400">
              <a:latin typeface="Arial"/>
              <a:cs typeface="Arial"/>
            </a:endParaRPr>
          </a:p>
          <a:p>
            <a:pPr marL="603253" indent="-590553">
              <a:lnSpc>
                <a:spcPct val="100041"/>
              </a:lnSpc>
            </a:pPr>
            <a:r>
              <a:rPr sz="1400" b="1" spc="-4" dirty="0">
                <a:latin typeface="Arial"/>
                <a:cs typeface="Arial"/>
              </a:rPr>
              <a:t>H(z</a:t>
            </a:r>
            <a:r>
              <a:rPr sz="1400" b="1" spc="0" dirty="0">
                <a:latin typeface="Arial"/>
                <a:cs typeface="Arial"/>
              </a:rPr>
              <a:t>)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 ------------ </a:t>
            </a:r>
            <a:r>
              <a:rPr sz="1400" b="1" spc="0" dirty="0">
                <a:latin typeface="Arial"/>
                <a:cs typeface="Arial"/>
              </a:rPr>
              <a:t>DEN(z)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4580" y="5251688"/>
            <a:ext cx="332917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z =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5516" y="5251688"/>
            <a:ext cx="1610617" cy="96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1.2000 +</a:t>
            </a:r>
            <a:r>
              <a:rPr sz="1600" b="1" spc="9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1.2000i</a:t>
            </a:r>
            <a:endParaRPr sz="1600">
              <a:latin typeface="Arial"/>
              <a:cs typeface="Arial"/>
            </a:endParaRPr>
          </a:p>
          <a:p>
            <a:pPr marL="21041" marR="30518">
              <a:lnSpc>
                <a:spcPct val="95825"/>
              </a:lnSpc>
            </a:pPr>
            <a:r>
              <a:rPr sz="1600" b="1" spc="0" dirty="0">
                <a:latin typeface="Arial"/>
                <a:cs typeface="Arial"/>
              </a:rPr>
              <a:t>1.2000 -</a:t>
            </a:r>
            <a:r>
              <a:rPr sz="1600" b="1" spc="4" dirty="0">
                <a:latin typeface="Arial"/>
                <a:cs typeface="Arial"/>
              </a:rPr>
              <a:t> 1</a:t>
            </a:r>
            <a:r>
              <a:rPr sz="1600" b="1" spc="0" dirty="0">
                <a:latin typeface="Arial"/>
                <a:cs typeface="Arial"/>
              </a:rPr>
              <a:t>.2000i</a:t>
            </a:r>
            <a:endParaRPr sz="1600">
              <a:latin typeface="Arial"/>
              <a:cs typeface="Arial"/>
            </a:endParaRPr>
          </a:p>
          <a:p>
            <a:pPr marL="35263">
              <a:lnSpc>
                <a:spcPct val="95825"/>
              </a:lnSpc>
              <a:spcBef>
                <a:spcPts val="85"/>
              </a:spcBef>
            </a:pPr>
            <a:r>
              <a:rPr sz="1600" b="1" spc="0" dirty="0">
                <a:latin typeface="Arial"/>
                <a:cs typeface="Arial"/>
              </a:rPr>
              <a:t>0.4000 +</a:t>
            </a:r>
            <a:r>
              <a:rPr sz="1600" b="1" spc="9" dirty="0">
                <a:latin typeface="Arial"/>
                <a:cs typeface="Arial"/>
              </a:rPr>
              <a:t> </a:t>
            </a:r>
            <a:r>
              <a:rPr sz="1600" b="1" spc="0" dirty="0">
                <a:latin typeface="Arial"/>
                <a:cs typeface="Arial"/>
              </a:rPr>
              <a:t>0.6928i</a:t>
            </a:r>
            <a:endParaRPr sz="1600">
              <a:latin typeface="Arial"/>
              <a:cs typeface="Arial"/>
            </a:endParaRPr>
          </a:p>
          <a:p>
            <a:pPr marL="21041" marR="30518">
              <a:lnSpc>
                <a:spcPct val="95825"/>
              </a:lnSpc>
              <a:spcBef>
                <a:spcPts val="85"/>
              </a:spcBef>
            </a:pPr>
            <a:r>
              <a:rPr sz="1600" b="1" spc="0" dirty="0">
                <a:latin typeface="Arial"/>
                <a:cs typeface="Arial"/>
              </a:rPr>
              <a:t>0.4000 -</a:t>
            </a:r>
            <a:r>
              <a:rPr sz="1600" b="1" spc="4" dirty="0">
                <a:latin typeface="Arial"/>
                <a:cs typeface="Arial"/>
              </a:rPr>
              <a:t> 0</a:t>
            </a:r>
            <a:r>
              <a:rPr sz="1600" b="1" spc="0" dirty="0">
                <a:latin typeface="Arial"/>
                <a:cs typeface="Arial"/>
              </a:rPr>
              <a:t>.6928i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580" y="5609449"/>
            <a:ext cx="2658656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3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b=[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2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-2.</a:t>
            </a:r>
            <a:r>
              <a:rPr sz="1400" b="1" spc="0" dirty="0">
                <a:latin typeface="Arial"/>
                <a:cs typeface="Arial"/>
              </a:rPr>
              <a:t>4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2.88]</a:t>
            </a:r>
            <a:r>
              <a:rPr sz="1400" b="1" spc="0" dirty="0">
                <a:latin typeface="Arial"/>
                <a:cs typeface="Arial"/>
              </a:rPr>
              <a:t>; </a:t>
            </a:r>
            <a:r>
              <a:rPr sz="1400" b="1" spc="34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a=[1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-0.8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0.64];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[z,p,k]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=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tf2zpk(b,a)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580" y="5740873"/>
            <a:ext cx="355480" cy="228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p =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580" y="6230057"/>
            <a:ext cx="400546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>
                <a:latin typeface="Arial"/>
                <a:cs typeface="Arial"/>
              </a:rPr>
              <a:t>k=1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6927" y="3162299"/>
            <a:ext cx="5224271" cy="415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81201" y="457201"/>
            <a:ext cx="7613836" cy="844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I</a:t>
            </a:r>
            <a:r>
              <a:rPr sz="3800" spc="0" dirty="0">
                <a:latin typeface="Copperplate Gothic Bold"/>
                <a:cs typeface="Copperplate Gothic Bold"/>
              </a:rPr>
              <a:t>n</a:t>
            </a:r>
            <a:r>
              <a:rPr sz="3800" spc="-288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Matlab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870" y="1799485"/>
            <a:ext cx="8617998" cy="84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solidFill>
                  <a:srgbClr val="CC0000"/>
                </a:solidFill>
                <a:latin typeface="Arial"/>
                <a:cs typeface="Arial"/>
              </a:rPr>
              <a:t>zp</a:t>
            </a: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400" b="1" spc="-4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Z-plan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4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zero-pol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6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plot.</a:t>
            </a:r>
            <a:endParaRPr sz="1400">
              <a:latin typeface="Arial"/>
              <a:cs typeface="Arial"/>
            </a:endParaRPr>
          </a:p>
          <a:p>
            <a:pPr marL="210060" marR="179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z</a:t>
            </a:r>
            <a:r>
              <a:rPr sz="1400" b="1" spc="-9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la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e</a:t>
            </a:r>
            <a:r>
              <a:rPr sz="1400" b="1" spc="0" dirty="0">
                <a:latin typeface="Arial"/>
                <a:cs typeface="Arial"/>
              </a:rPr>
              <a:t>(</a:t>
            </a:r>
            <a:r>
              <a:rPr sz="1400" b="1" spc="-9" dirty="0">
                <a:latin typeface="Arial"/>
                <a:cs typeface="Arial"/>
              </a:rPr>
              <a:t>Z</a:t>
            </a:r>
            <a:r>
              <a:rPr sz="1400" b="1" spc="0" dirty="0">
                <a:latin typeface="Arial"/>
                <a:cs typeface="Arial"/>
              </a:rPr>
              <a:t>,P)</a:t>
            </a:r>
            <a:r>
              <a:rPr sz="1400" b="1" spc="-5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pl</a:t>
            </a:r>
            <a:r>
              <a:rPr sz="1400" b="1" spc="-4" dirty="0">
                <a:latin typeface="Arial"/>
                <a:cs typeface="Arial"/>
              </a:rPr>
              <a:t>ot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1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9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</a:t>
            </a:r>
            <a:r>
              <a:rPr sz="1400" b="1" spc="-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poles</a:t>
            </a:r>
            <a:r>
              <a:rPr sz="1400" b="1" spc="-4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 (in</a:t>
            </a:r>
            <a:r>
              <a:rPr sz="1400" b="1" spc="-1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column</a:t>
            </a:r>
            <a:r>
              <a:rPr sz="1400" b="1" spc="-4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vectors)</a:t>
            </a:r>
            <a:r>
              <a:rPr sz="1400" b="1" spc="-5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with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</a:t>
            </a:r>
            <a:r>
              <a:rPr sz="1400" b="1" spc="-9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36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u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it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cir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le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for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refere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e.</a:t>
            </a:r>
            <a:endParaRPr sz="1400">
              <a:latin typeface="Arial"/>
              <a:cs typeface="Arial"/>
            </a:endParaRPr>
          </a:p>
          <a:p>
            <a:pPr marL="210077">
              <a:lnSpc>
                <a:spcPct val="99658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Each</a:t>
            </a:r>
            <a:r>
              <a:rPr sz="1400" b="1" spc="-3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is</a:t>
            </a:r>
            <a:r>
              <a:rPr sz="1400" b="1" spc="-1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represe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with</a:t>
            </a:r>
            <a:r>
              <a:rPr sz="1400" b="1" spc="-3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'</a:t>
            </a:r>
            <a:r>
              <a:rPr sz="1400" b="1" spc="-1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' 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each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with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'</a:t>
            </a:r>
            <a:r>
              <a:rPr sz="1400" b="1" spc="4" dirty="0">
                <a:latin typeface="Arial"/>
                <a:cs typeface="Arial"/>
              </a:rPr>
              <a:t>x</a:t>
            </a:r>
            <a:r>
              <a:rPr sz="1400" b="1" spc="0" dirty="0">
                <a:latin typeface="Arial"/>
                <a:cs typeface="Arial"/>
              </a:rPr>
              <a:t>'</a:t>
            </a:r>
            <a:r>
              <a:rPr sz="1400" b="1" spc="-6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-21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th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l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.</a:t>
            </a:r>
            <a:r>
              <a:rPr sz="1400" b="1" spc="37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-4" dirty="0">
                <a:latin typeface="Arial"/>
                <a:cs typeface="Arial"/>
              </a:rPr>
              <a:t>l</a:t>
            </a:r>
            <a:r>
              <a:rPr sz="1400" b="1" spc="4" dirty="0">
                <a:latin typeface="Arial"/>
                <a:cs typeface="Arial"/>
              </a:rPr>
              <a:t>t</a:t>
            </a:r>
            <a:r>
              <a:rPr sz="1400" b="1" spc="-4" dirty="0">
                <a:latin typeface="Arial"/>
                <a:cs typeface="Arial"/>
              </a:rPr>
              <a:t>ip</a:t>
            </a:r>
            <a:r>
              <a:rPr sz="1400" b="1" spc="0" dirty="0">
                <a:latin typeface="Arial"/>
                <a:cs typeface="Arial"/>
              </a:rPr>
              <a:t>le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are indicated</a:t>
            </a:r>
            <a:r>
              <a:rPr sz="1400" b="1" spc="-6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by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multiplicity</a:t>
            </a:r>
            <a:r>
              <a:rPr sz="1400" b="1" spc="-8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num</a:t>
            </a:r>
            <a:r>
              <a:rPr sz="1400" b="1" spc="4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er</a:t>
            </a:r>
            <a:r>
              <a:rPr sz="1400" b="1" spc="-5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shown</a:t>
            </a:r>
            <a:r>
              <a:rPr sz="1400" b="1" spc="-4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to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upper</a:t>
            </a:r>
            <a:r>
              <a:rPr sz="1400" b="1" spc="-3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right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</a:t>
            </a:r>
            <a:r>
              <a:rPr sz="1400" b="1" spc="-2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or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887" y="2863217"/>
            <a:ext cx="8440943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06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ZPL</a:t>
            </a:r>
            <a:r>
              <a:rPr sz="1400" b="1" spc="4" dirty="0">
                <a:latin typeface="Arial"/>
                <a:cs typeface="Arial"/>
              </a:rPr>
              <a:t>AN</a:t>
            </a:r>
            <a:r>
              <a:rPr sz="1400" b="1" spc="-4" dirty="0">
                <a:latin typeface="Arial"/>
                <a:cs typeface="Arial"/>
              </a:rPr>
              <a:t>E</a:t>
            </a:r>
            <a:r>
              <a:rPr sz="1400" b="1" spc="0" dirty="0">
                <a:latin typeface="Arial"/>
                <a:cs typeface="Arial"/>
              </a:rPr>
              <a:t>(B,A)</a:t>
            </a:r>
            <a:r>
              <a:rPr sz="1400" b="1" spc="-7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where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row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vectors</a:t>
            </a:r>
            <a:r>
              <a:rPr sz="1400" b="1" spc="-5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containing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transfer</a:t>
            </a:r>
            <a:r>
              <a:rPr sz="1400" b="1" spc="-5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unction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</a:t>
            </a:r>
            <a:r>
              <a:rPr sz="1400" b="1" spc="-14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4" dirty="0">
                <a:latin typeface="Arial"/>
                <a:cs typeface="Arial"/>
              </a:rPr>
              <a:t>om</a:t>
            </a:r>
            <a:r>
              <a:rPr sz="1400" b="1" spc="0" dirty="0">
                <a:latin typeface="Arial"/>
                <a:cs typeface="Arial"/>
              </a:rPr>
              <a:t>ial</a:t>
            </a:r>
            <a:r>
              <a:rPr sz="1400" b="1" spc="-6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coefficients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plots</a:t>
            </a:r>
            <a:r>
              <a:rPr sz="1400" b="1" spc="-3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poles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and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zeros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of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B(z)/A(z).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48" y="4220138"/>
            <a:ext cx="1653055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b=[1 -2.4 2.88];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zplane(b,a)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7873" y="4220138"/>
            <a:ext cx="16404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a=[1 -0.8 0.64];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26512" y="457200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6646" y="2252472"/>
            <a:ext cx="2263139" cy="0"/>
          </a:xfrm>
          <a:custGeom>
            <a:avLst/>
            <a:gdLst/>
            <a:ahLst/>
            <a:cxnLst/>
            <a:rect l="l" t="t" r="r" b="b"/>
            <a:pathLst>
              <a:path w="2263139">
                <a:moveTo>
                  <a:pt x="0" y="0"/>
                </a:moveTo>
                <a:lnTo>
                  <a:pt x="2263139" y="0"/>
                </a:lnTo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7076" y="2867405"/>
            <a:ext cx="5333999" cy="400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4976" y="3349751"/>
            <a:ext cx="621792" cy="186689"/>
          </a:xfrm>
          <a:custGeom>
            <a:avLst/>
            <a:gdLst/>
            <a:ahLst/>
            <a:cxnLst/>
            <a:rect l="l" t="t" r="r" b="b"/>
            <a:pathLst>
              <a:path w="621792" h="186689">
                <a:moveTo>
                  <a:pt x="74669" y="154478"/>
                </a:moveTo>
                <a:lnTo>
                  <a:pt x="57150" y="150875"/>
                </a:lnTo>
                <a:lnTo>
                  <a:pt x="56387" y="154686"/>
                </a:lnTo>
                <a:lnTo>
                  <a:pt x="62484" y="157734"/>
                </a:lnTo>
                <a:lnTo>
                  <a:pt x="83058" y="186689"/>
                </a:lnTo>
                <a:lnTo>
                  <a:pt x="74669" y="154478"/>
                </a:lnTo>
                <a:close/>
              </a:path>
              <a:path w="621792" h="186689">
                <a:moveTo>
                  <a:pt x="60198" y="148589"/>
                </a:moveTo>
                <a:lnTo>
                  <a:pt x="72294" y="145358"/>
                </a:lnTo>
                <a:lnTo>
                  <a:pt x="64008" y="113537"/>
                </a:lnTo>
                <a:lnTo>
                  <a:pt x="0" y="169925"/>
                </a:lnTo>
                <a:lnTo>
                  <a:pt x="60198" y="148589"/>
                </a:lnTo>
                <a:close/>
              </a:path>
              <a:path w="621792" h="186689">
                <a:moveTo>
                  <a:pt x="618744" y="9144"/>
                </a:moveTo>
                <a:lnTo>
                  <a:pt x="621792" y="6858"/>
                </a:lnTo>
                <a:lnTo>
                  <a:pt x="621792" y="3048"/>
                </a:lnTo>
                <a:lnTo>
                  <a:pt x="619505" y="762"/>
                </a:lnTo>
                <a:lnTo>
                  <a:pt x="616457" y="0"/>
                </a:lnTo>
                <a:lnTo>
                  <a:pt x="72294" y="145358"/>
                </a:lnTo>
                <a:lnTo>
                  <a:pt x="60198" y="148589"/>
                </a:lnTo>
                <a:lnTo>
                  <a:pt x="0" y="169925"/>
                </a:lnTo>
                <a:lnTo>
                  <a:pt x="58674" y="157734"/>
                </a:lnTo>
                <a:lnTo>
                  <a:pt x="0" y="169925"/>
                </a:lnTo>
                <a:lnTo>
                  <a:pt x="83058" y="186689"/>
                </a:lnTo>
                <a:lnTo>
                  <a:pt x="62484" y="157734"/>
                </a:lnTo>
                <a:lnTo>
                  <a:pt x="56387" y="154686"/>
                </a:lnTo>
                <a:lnTo>
                  <a:pt x="57150" y="150875"/>
                </a:lnTo>
                <a:lnTo>
                  <a:pt x="74669" y="154478"/>
                </a:lnTo>
                <a:lnTo>
                  <a:pt x="618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9824" y="6012942"/>
            <a:ext cx="876300" cy="134111"/>
          </a:xfrm>
          <a:custGeom>
            <a:avLst/>
            <a:gdLst/>
            <a:ahLst/>
            <a:cxnLst/>
            <a:rect l="l" t="t" r="r" b="b"/>
            <a:pathLst>
              <a:path w="876300" h="134111">
                <a:moveTo>
                  <a:pt x="64008" y="31242"/>
                </a:moveTo>
                <a:lnTo>
                  <a:pt x="60198" y="32766"/>
                </a:lnTo>
                <a:lnTo>
                  <a:pt x="75274" y="42618"/>
                </a:lnTo>
                <a:lnTo>
                  <a:pt x="870965" y="134111"/>
                </a:lnTo>
                <a:lnTo>
                  <a:pt x="874776" y="132587"/>
                </a:lnTo>
                <a:lnTo>
                  <a:pt x="876300" y="129539"/>
                </a:lnTo>
                <a:lnTo>
                  <a:pt x="875538" y="126491"/>
                </a:lnTo>
                <a:lnTo>
                  <a:pt x="872489" y="124205"/>
                </a:lnTo>
                <a:lnTo>
                  <a:pt x="76380" y="32664"/>
                </a:lnTo>
                <a:lnTo>
                  <a:pt x="64008" y="31242"/>
                </a:lnTo>
                <a:close/>
              </a:path>
              <a:path w="876300" h="134111">
                <a:moveTo>
                  <a:pt x="59436" y="39624"/>
                </a:moveTo>
                <a:lnTo>
                  <a:pt x="58674" y="35813"/>
                </a:lnTo>
                <a:lnTo>
                  <a:pt x="0" y="28956"/>
                </a:lnTo>
                <a:lnTo>
                  <a:pt x="71627" y="75437"/>
                </a:lnTo>
                <a:lnTo>
                  <a:pt x="59436" y="39624"/>
                </a:lnTo>
                <a:close/>
              </a:path>
              <a:path w="876300" h="134111">
                <a:moveTo>
                  <a:pt x="76380" y="32664"/>
                </a:moveTo>
                <a:lnTo>
                  <a:pt x="80010" y="0"/>
                </a:lnTo>
                <a:lnTo>
                  <a:pt x="0" y="28956"/>
                </a:lnTo>
                <a:lnTo>
                  <a:pt x="58674" y="35813"/>
                </a:lnTo>
                <a:lnTo>
                  <a:pt x="59436" y="39624"/>
                </a:lnTo>
                <a:lnTo>
                  <a:pt x="71627" y="75437"/>
                </a:lnTo>
                <a:lnTo>
                  <a:pt x="75274" y="42618"/>
                </a:lnTo>
                <a:lnTo>
                  <a:pt x="62484" y="41148"/>
                </a:lnTo>
                <a:lnTo>
                  <a:pt x="75274" y="42618"/>
                </a:lnTo>
                <a:lnTo>
                  <a:pt x="60198" y="32766"/>
                </a:lnTo>
                <a:lnTo>
                  <a:pt x="64008" y="31242"/>
                </a:lnTo>
                <a:lnTo>
                  <a:pt x="76380" y="32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5784341"/>
            <a:ext cx="2439923" cy="362712"/>
          </a:xfrm>
          <a:custGeom>
            <a:avLst/>
            <a:gdLst/>
            <a:ahLst/>
            <a:cxnLst/>
            <a:rect l="l" t="t" r="r" b="b"/>
            <a:pathLst>
              <a:path w="2439923" h="362712">
                <a:moveTo>
                  <a:pt x="2382011" y="35052"/>
                </a:moveTo>
                <a:lnTo>
                  <a:pt x="2363816" y="32984"/>
                </a:lnTo>
                <a:lnTo>
                  <a:pt x="3810" y="352806"/>
                </a:lnTo>
                <a:lnTo>
                  <a:pt x="762" y="355092"/>
                </a:lnTo>
                <a:lnTo>
                  <a:pt x="0" y="358140"/>
                </a:lnTo>
                <a:lnTo>
                  <a:pt x="2286" y="361188"/>
                </a:lnTo>
                <a:lnTo>
                  <a:pt x="5334" y="362712"/>
                </a:lnTo>
                <a:lnTo>
                  <a:pt x="2365100" y="42062"/>
                </a:lnTo>
                <a:lnTo>
                  <a:pt x="2382011" y="35052"/>
                </a:lnTo>
                <a:close/>
              </a:path>
              <a:path w="2439923" h="362712">
                <a:moveTo>
                  <a:pt x="2379725" y="32004"/>
                </a:moveTo>
                <a:lnTo>
                  <a:pt x="2439923" y="27432"/>
                </a:lnTo>
                <a:lnTo>
                  <a:pt x="2376677" y="31242"/>
                </a:lnTo>
                <a:lnTo>
                  <a:pt x="2379725" y="32004"/>
                </a:lnTo>
                <a:close/>
              </a:path>
              <a:path w="2439923" h="362712">
                <a:moveTo>
                  <a:pt x="2439923" y="27432"/>
                </a:moveTo>
                <a:lnTo>
                  <a:pt x="2359151" y="0"/>
                </a:lnTo>
                <a:lnTo>
                  <a:pt x="2363816" y="32984"/>
                </a:lnTo>
                <a:lnTo>
                  <a:pt x="2382011" y="35052"/>
                </a:lnTo>
                <a:lnTo>
                  <a:pt x="2381249" y="38862"/>
                </a:lnTo>
                <a:lnTo>
                  <a:pt x="2377440" y="40386"/>
                </a:lnTo>
                <a:lnTo>
                  <a:pt x="2381249" y="38862"/>
                </a:lnTo>
                <a:lnTo>
                  <a:pt x="2382011" y="35052"/>
                </a:lnTo>
                <a:lnTo>
                  <a:pt x="2365100" y="42062"/>
                </a:lnTo>
                <a:lnTo>
                  <a:pt x="2369819" y="75437"/>
                </a:lnTo>
                <a:lnTo>
                  <a:pt x="2439923" y="27432"/>
                </a:lnTo>
                <a:lnTo>
                  <a:pt x="2379725" y="32004"/>
                </a:lnTo>
                <a:lnTo>
                  <a:pt x="2376677" y="31242"/>
                </a:lnTo>
                <a:lnTo>
                  <a:pt x="2439923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82596" y="1829256"/>
            <a:ext cx="2316274" cy="386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3150" baseline="-4141" dirty="0">
                <a:latin typeface="Times New Roman"/>
                <a:cs typeface="Times New Roman"/>
              </a:rPr>
              <a:t>1</a:t>
            </a:r>
            <a:r>
              <a:rPr sz="3150" spc="-359" baseline="-4141" dirty="0">
                <a:latin typeface="Times New Roman"/>
                <a:cs typeface="Times New Roman"/>
              </a:rPr>
              <a:t> </a:t>
            </a:r>
            <a:r>
              <a:rPr sz="3150" spc="0" baseline="-4061" dirty="0">
                <a:latin typeface="Cambria"/>
                <a:cs typeface="Cambria"/>
              </a:rPr>
              <a:t>−</a:t>
            </a:r>
            <a:r>
              <a:rPr sz="3150" spc="-94" baseline="-4061" dirty="0">
                <a:latin typeface="Cambria"/>
                <a:cs typeface="Cambria"/>
              </a:rPr>
              <a:t> </a:t>
            </a:r>
            <a:r>
              <a:rPr sz="3150" spc="4" baseline="-4141" dirty="0">
                <a:latin typeface="Times New Roman"/>
                <a:cs typeface="Times New Roman"/>
              </a:rPr>
              <a:t>2</a:t>
            </a:r>
            <a:r>
              <a:rPr sz="3150" spc="0" baseline="-4141" dirty="0">
                <a:latin typeface="Times New Roman"/>
                <a:cs typeface="Times New Roman"/>
              </a:rPr>
              <a:t>.4</a:t>
            </a:r>
            <a:r>
              <a:rPr sz="3150" spc="-133" baseline="-4141" dirty="0">
                <a:latin typeface="Times New Roman"/>
                <a:cs typeface="Times New Roman"/>
              </a:rPr>
              <a:t> </a:t>
            </a:r>
            <a:r>
              <a:rPr sz="3150" i="1" spc="0" baseline="-4141" dirty="0">
                <a:latin typeface="Times New Roman"/>
                <a:cs typeface="Times New Roman"/>
              </a:rPr>
              <a:t>z</a:t>
            </a:r>
            <a:r>
              <a:rPr sz="3150" i="1" spc="-350" baseline="-4141" dirty="0">
                <a:latin typeface="Times New Roman"/>
                <a:cs typeface="Times New Roman"/>
              </a:rPr>
              <a:t> </a:t>
            </a:r>
            <a:r>
              <a:rPr sz="2625" spc="-4" baseline="27620" dirty="0">
                <a:latin typeface="Cambria"/>
                <a:cs typeface="Cambria"/>
              </a:rPr>
              <a:t>−</a:t>
            </a:r>
            <a:r>
              <a:rPr sz="2625" spc="0" baseline="28159" dirty="0">
                <a:latin typeface="Times New Roman"/>
                <a:cs typeface="Times New Roman"/>
              </a:rPr>
              <a:t>1</a:t>
            </a:r>
            <a:r>
              <a:rPr sz="2625" spc="-16" baseline="28159" dirty="0">
                <a:latin typeface="Times New Roman"/>
                <a:cs typeface="Times New Roman"/>
              </a:rPr>
              <a:t> </a:t>
            </a:r>
            <a:r>
              <a:rPr sz="3150" spc="0" baseline="-4061" dirty="0">
                <a:latin typeface="Cambria"/>
                <a:cs typeface="Cambria"/>
              </a:rPr>
              <a:t>+</a:t>
            </a:r>
            <a:r>
              <a:rPr sz="3150" spc="-59" baseline="-4061" dirty="0">
                <a:latin typeface="Cambria"/>
                <a:cs typeface="Cambria"/>
              </a:rPr>
              <a:t> </a:t>
            </a:r>
            <a:r>
              <a:rPr sz="3150" spc="0" baseline="-4141" dirty="0">
                <a:latin typeface="Times New Roman"/>
                <a:cs typeface="Times New Roman"/>
              </a:rPr>
              <a:t>2.88</a:t>
            </a:r>
            <a:r>
              <a:rPr sz="3150" spc="-153" baseline="-4141" dirty="0">
                <a:latin typeface="Times New Roman"/>
                <a:cs typeface="Times New Roman"/>
              </a:rPr>
              <a:t> </a:t>
            </a:r>
            <a:r>
              <a:rPr sz="3150" i="1" spc="0" baseline="-4141" dirty="0">
                <a:latin typeface="Times New Roman"/>
                <a:cs typeface="Times New Roman"/>
              </a:rPr>
              <a:t>z</a:t>
            </a:r>
            <a:r>
              <a:rPr sz="3150" i="1" spc="-350" baseline="-4141" dirty="0">
                <a:latin typeface="Times New Roman"/>
                <a:cs typeface="Times New Roman"/>
              </a:rPr>
              <a:t> </a:t>
            </a:r>
            <a:r>
              <a:rPr sz="2625" spc="-4" baseline="27620" dirty="0">
                <a:latin typeface="Cambria"/>
                <a:cs typeface="Cambria"/>
              </a:rPr>
              <a:t>−</a:t>
            </a:r>
            <a:r>
              <a:rPr sz="2625" spc="0" baseline="28159" dirty="0">
                <a:latin typeface="Times New Roman"/>
                <a:cs typeface="Times New Roman"/>
              </a:rPr>
              <a:t>2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8548" y="2084724"/>
            <a:ext cx="804603" cy="301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00" i="1" spc="89" dirty="0">
                <a:latin typeface="Times New Roman"/>
                <a:cs typeface="Times New Roman"/>
              </a:rPr>
              <a:t>G</a:t>
            </a:r>
            <a:r>
              <a:rPr sz="2100" spc="0" dirty="0">
                <a:latin typeface="Times New Roman"/>
                <a:cs typeface="Times New Roman"/>
              </a:rPr>
              <a:t>(</a:t>
            </a:r>
            <a:r>
              <a:rPr sz="2100" spc="-369" dirty="0">
                <a:latin typeface="Times New Roman"/>
                <a:cs typeface="Times New Roman"/>
              </a:rPr>
              <a:t> </a:t>
            </a:r>
            <a:r>
              <a:rPr sz="2100" i="1" spc="104" dirty="0">
                <a:latin typeface="Times New Roman"/>
                <a:cs typeface="Times New Roman"/>
              </a:rPr>
              <a:t>z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r>
              <a:rPr sz="2100" spc="-2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=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2058" y="2261312"/>
            <a:ext cx="183367" cy="2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sz="1750" spc="0" dirty="0">
                <a:latin typeface="Cambria"/>
                <a:cs typeface="Cambria"/>
              </a:rPr>
              <a:t>−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5584" y="2264927"/>
            <a:ext cx="172504" cy="251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750" spc="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002" y="2261312"/>
            <a:ext cx="310968" cy="255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sz="1750" dirty="0">
                <a:latin typeface="Cambria"/>
                <a:cs typeface="Cambria"/>
              </a:rPr>
              <a:t>−</a:t>
            </a:r>
            <a:r>
              <a:rPr sz="1750" spc="-275" dirty="0">
                <a:latin typeface="Cambria"/>
                <a:cs typeface="Cambria"/>
              </a:rPr>
              <a:t> </a:t>
            </a:r>
            <a:r>
              <a:rPr sz="1750" spc="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4063" y="2346088"/>
            <a:ext cx="2026351" cy="301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35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−</a:t>
            </a:r>
            <a:r>
              <a:rPr sz="2100" spc="-129" dirty="0">
                <a:latin typeface="Cambria"/>
                <a:cs typeface="Cambria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0.8</a:t>
            </a:r>
            <a:r>
              <a:rPr sz="2100" spc="-163" dirty="0">
                <a:latin typeface="Times New Roman"/>
                <a:cs typeface="Times New Roman"/>
              </a:rPr>
              <a:t> </a:t>
            </a:r>
            <a:r>
              <a:rPr sz="2100" i="1" spc="0" dirty="0">
                <a:latin typeface="Times New Roman"/>
                <a:cs typeface="Times New Roman"/>
              </a:rPr>
              <a:t>z   </a:t>
            </a:r>
            <a:r>
              <a:rPr sz="2100" i="1" spc="278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+</a:t>
            </a:r>
            <a:r>
              <a:rPr sz="2100" spc="-99" dirty="0">
                <a:latin typeface="Cambria"/>
                <a:cs typeface="Cambria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0.64</a:t>
            </a:r>
            <a:r>
              <a:rPr sz="2100" spc="-118" dirty="0">
                <a:latin typeface="Times New Roman"/>
                <a:cs typeface="Times New Roman"/>
              </a:rPr>
              <a:t> </a:t>
            </a:r>
            <a:r>
              <a:rPr sz="2100" i="1" spc="0" dirty="0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022" y="2980585"/>
            <a:ext cx="3508870" cy="1266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latin typeface="Arial"/>
                <a:cs typeface="Arial"/>
              </a:rPr>
              <a:t>[H</a:t>
            </a:r>
            <a:r>
              <a:rPr sz="1400" b="1" spc="-1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w]=freqz([1</a:t>
            </a:r>
            <a:r>
              <a:rPr sz="1400" b="1" spc="-7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-2.4</a:t>
            </a:r>
            <a:r>
              <a:rPr sz="1400" b="1" spc="-24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2.88],[1</a:t>
            </a:r>
            <a:r>
              <a:rPr sz="1400" b="1" spc="-5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-0.8</a:t>
            </a:r>
            <a:r>
              <a:rPr sz="1400" b="1" spc="-2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0.64],256);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figure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pl</a:t>
            </a:r>
            <a:r>
              <a:rPr sz="1400" b="1" spc="-4" dirty="0">
                <a:latin typeface="Arial"/>
                <a:cs typeface="Arial"/>
              </a:rPr>
              <a:t>ot</a:t>
            </a:r>
            <a:r>
              <a:rPr sz="1400" b="1" spc="0" dirty="0">
                <a:latin typeface="Arial"/>
                <a:cs typeface="Arial"/>
              </a:rPr>
              <a:t>(w/</a:t>
            </a:r>
            <a:r>
              <a:rPr sz="1400" b="1" spc="-4" dirty="0">
                <a:latin typeface="Arial"/>
                <a:cs typeface="Arial"/>
              </a:rPr>
              <a:t>p</a:t>
            </a:r>
            <a:r>
              <a:rPr sz="1400" b="1" spc="0" dirty="0">
                <a:latin typeface="Arial"/>
                <a:cs typeface="Arial"/>
              </a:rPr>
              <a:t>i,</a:t>
            </a:r>
            <a:r>
              <a:rPr sz="1400" b="1" spc="-3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abs(H))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title('Transfer</a:t>
            </a:r>
            <a:r>
              <a:rPr sz="1400" b="1" spc="-88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unction')</a:t>
            </a:r>
            <a:endParaRPr sz="1400">
              <a:latin typeface="Arial"/>
              <a:cs typeface="Arial"/>
            </a:endParaRPr>
          </a:p>
          <a:p>
            <a:pPr marL="12700" marR="26631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xla</a:t>
            </a:r>
            <a:r>
              <a:rPr sz="1400" b="1" spc="-9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el('Freq</a:t>
            </a:r>
            <a:r>
              <a:rPr sz="1400" b="1" spc="-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y</a:t>
            </a:r>
            <a:r>
              <a:rPr sz="1400" b="1" spc="-12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\omega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/ \pi')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3598" y="3354506"/>
            <a:ext cx="12400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Created 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7524" y="3354506"/>
            <a:ext cx="7196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a pole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170" y="4632380"/>
            <a:ext cx="3371758" cy="803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This system has two zeros</a:t>
            </a:r>
            <a:endParaRPr sz="1800">
              <a:latin typeface="Arial"/>
              <a:cs typeface="Arial"/>
            </a:endParaRPr>
          </a:p>
          <a:p>
            <a:pPr marL="12700" indent="0">
              <a:lnSpc>
                <a:spcPct val="99658"/>
              </a:lnSpc>
            </a:pPr>
            <a:r>
              <a:rPr sz="1800" b="1" spc="0" dirty="0">
                <a:latin typeface="Arial"/>
                <a:cs typeface="Arial"/>
              </a:rPr>
              <a:t>at z=1.2 </a:t>
            </a:r>
            <a:r>
              <a:rPr sz="1800" b="1" spc="0" dirty="0">
                <a:latin typeface="Times New Roman"/>
                <a:cs typeface="Times New Roman"/>
              </a:rPr>
              <a:t>±</a:t>
            </a:r>
            <a:r>
              <a:rPr sz="1800" b="1" spc="0" dirty="0">
                <a:latin typeface="Arial"/>
                <a:cs typeface="Arial"/>
              </a:rPr>
              <a:t>j 1.2 and two poles at z=0.4 ± j0.6928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354" y="6128184"/>
            <a:ext cx="19646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Created by a zero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406646" y="2112772"/>
            <a:ext cx="22631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5676" y="457200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702" y="914400"/>
            <a:ext cx="8454898" cy="579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39732" indent="-3429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Introducing the Z- transform</a:t>
            </a:r>
            <a:endParaRPr sz="2400" dirty="0">
              <a:latin typeface="Times New Roman"/>
              <a:cs typeface="Times New Roman"/>
            </a:endParaRPr>
          </a:p>
          <a:p>
            <a:pPr marL="812800" marR="39732" indent="-342900">
              <a:lnSpc>
                <a:spcPct val="95825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Garamond"/>
                <a:cs typeface="Garamond"/>
              </a:rPr>
              <a:t>Wh</a:t>
            </a:r>
            <a:r>
              <a:rPr sz="2400" spc="0" dirty="0">
                <a:latin typeface="Garamond"/>
                <a:cs typeface="Garamond"/>
              </a:rPr>
              <a:t>y</a:t>
            </a:r>
            <a:r>
              <a:rPr sz="2400" spc="-36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d</a:t>
            </a:r>
            <a:r>
              <a:rPr sz="2400" spc="0" dirty="0">
                <a:latin typeface="Garamond"/>
                <a:cs typeface="Garamond"/>
              </a:rPr>
              <a:t>o</a:t>
            </a:r>
            <a:r>
              <a:rPr sz="2400" spc="-20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w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-16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nee</a:t>
            </a:r>
            <a:r>
              <a:rPr sz="2400" spc="0" dirty="0">
                <a:latin typeface="Garamond"/>
                <a:cs typeface="Garamond"/>
              </a:rPr>
              <a:t>d</a:t>
            </a:r>
            <a:r>
              <a:rPr sz="2400" spc="-31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ye</a:t>
            </a:r>
            <a:r>
              <a:rPr sz="2400" spc="0" dirty="0">
                <a:latin typeface="Garamond"/>
                <a:cs typeface="Garamond"/>
              </a:rPr>
              <a:t>t</a:t>
            </a:r>
            <a:r>
              <a:rPr sz="2400" spc="4" dirty="0">
                <a:latin typeface="Garamond"/>
                <a:cs typeface="Garamond"/>
              </a:rPr>
              <a:t> anothe</a:t>
            </a:r>
            <a:r>
              <a:rPr sz="2400" spc="0" dirty="0">
                <a:latin typeface="Garamond"/>
                <a:cs typeface="Garamond"/>
              </a:rPr>
              <a:t>r</a:t>
            </a:r>
            <a:r>
              <a:rPr sz="2400" spc="-59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transform?</a:t>
            </a:r>
            <a:endParaRPr sz="2400" dirty="0">
              <a:latin typeface="Garamond"/>
              <a:cs typeface="Garamond"/>
            </a:endParaRPr>
          </a:p>
          <a:p>
            <a:pPr marL="812800" marR="39732" indent="-342900">
              <a:lnSpc>
                <a:spcPct val="95825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400" spc="0" dirty="0">
                <a:latin typeface="Garamond"/>
                <a:cs typeface="Garamond"/>
              </a:rPr>
              <a:t>Z-transform –</a:t>
            </a:r>
            <a:r>
              <a:rPr sz="2400" spc="-9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relation</a:t>
            </a:r>
            <a:r>
              <a:rPr sz="2400" spc="-51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to</a:t>
            </a:r>
            <a:r>
              <a:rPr sz="2400" spc="-16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the DTFT</a:t>
            </a:r>
            <a:endParaRPr sz="2400" dirty="0">
              <a:latin typeface="Garamond"/>
              <a:cs typeface="Garamond"/>
            </a:endParaRPr>
          </a:p>
          <a:p>
            <a:pPr marL="812800" marR="39732" indent="-342900">
              <a:lnSpc>
                <a:spcPct val="95825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Garamond"/>
                <a:cs typeface="Garamond"/>
              </a:rPr>
              <a:t>Some</a:t>
            </a:r>
            <a:r>
              <a:rPr sz="2400" spc="-43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examples and</a:t>
            </a:r>
            <a:r>
              <a:rPr sz="2400" spc="-28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observations</a:t>
            </a:r>
            <a:endParaRPr sz="2400" dirty="0">
              <a:latin typeface="Garamond"/>
              <a:cs typeface="Garamond"/>
            </a:endParaRPr>
          </a:p>
          <a:p>
            <a:pPr marL="812800" marR="39732" indent="-342900">
              <a:lnSpc>
                <a:spcPct val="95825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Garamond"/>
                <a:cs typeface="Garamond"/>
              </a:rPr>
              <a:t>Regio</a:t>
            </a:r>
            <a:r>
              <a:rPr sz="2400" spc="0" dirty="0">
                <a:latin typeface="Garamond"/>
                <a:cs typeface="Garamond"/>
              </a:rPr>
              <a:t>n</a:t>
            </a:r>
            <a:r>
              <a:rPr sz="2400" spc="-54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o</a:t>
            </a:r>
            <a:r>
              <a:rPr sz="2400" spc="0" dirty="0">
                <a:latin typeface="Garamond"/>
                <a:cs typeface="Garamond"/>
              </a:rPr>
              <a:t>f </a:t>
            </a:r>
            <a:r>
              <a:rPr sz="2400" spc="4" dirty="0">
                <a:latin typeface="Garamond"/>
                <a:cs typeface="Garamond"/>
              </a:rPr>
              <a:t>convergenc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9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(ROC)</a:t>
            </a:r>
            <a:endParaRPr sz="2400" dirty="0">
              <a:latin typeface="Garamond"/>
              <a:cs typeface="Garamond"/>
            </a:endParaRPr>
          </a:p>
          <a:p>
            <a:pPr marL="355600" marR="39732" indent="-342900">
              <a:lnSpc>
                <a:spcPct val="95825"/>
              </a:lnSpc>
              <a:spcBef>
                <a:spcPts val="683"/>
              </a:spcBef>
              <a:buFont typeface="Arial" panose="020B0604020202020204" pitchFamily="34" charset="0"/>
              <a:buChar char="•"/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Properties of z-transform</a:t>
            </a:r>
            <a:endParaRPr sz="2400" dirty="0">
              <a:latin typeface="Times New Roman"/>
              <a:cs typeface="Times New Roman"/>
            </a:endParaRPr>
          </a:p>
          <a:p>
            <a:pPr marL="355600" marR="39732" indent="-342900">
              <a:lnSpc>
                <a:spcPct val="95825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Some common z-transforms</a:t>
            </a:r>
            <a:endParaRPr sz="2400" dirty="0">
              <a:latin typeface="Times New Roman"/>
              <a:cs typeface="Times New Roman"/>
            </a:endParaRPr>
          </a:p>
          <a:p>
            <a:pPr marL="355600" marR="39732" indent="-342900">
              <a:lnSpc>
                <a:spcPct val="95825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Rational z-transforms</a:t>
            </a:r>
            <a:endParaRPr sz="2400" dirty="0">
              <a:latin typeface="Times New Roman"/>
              <a:cs typeface="Times New Roman"/>
            </a:endParaRPr>
          </a:p>
          <a:p>
            <a:pPr marL="812800" marR="39732" indent="-342900">
              <a:lnSpc>
                <a:spcPct val="95825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Garamond"/>
                <a:cs typeface="Garamond"/>
              </a:rPr>
              <a:t>Z-transforms in</a:t>
            </a:r>
            <a:r>
              <a:rPr sz="2400" spc="-14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the system</a:t>
            </a:r>
            <a:r>
              <a:rPr sz="2400" spc="4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theory</a:t>
            </a:r>
            <a:endParaRPr sz="2400" dirty="0">
              <a:latin typeface="Garamond"/>
              <a:cs typeface="Garamond"/>
            </a:endParaRPr>
          </a:p>
          <a:p>
            <a:pPr marL="812800" marR="39732" indent="-342900">
              <a:lnSpc>
                <a:spcPct val="95825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Garamond"/>
                <a:cs typeface="Garamond"/>
              </a:rPr>
              <a:t>Poles</a:t>
            </a:r>
            <a:r>
              <a:rPr sz="2400" spc="-41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and</a:t>
            </a:r>
            <a:r>
              <a:rPr sz="2400" spc="-28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zeros of a</a:t>
            </a:r>
            <a:r>
              <a:rPr sz="2400" spc="-8" dirty="0">
                <a:latin typeface="Garamond"/>
                <a:cs typeface="Garamond"/>
              </a:rPr>
              <a:t> </a:t>
            </a:r>
            <a:r>
              <a:rPr sz="2400" spc="0" dirty="0">
                <a:latin typeface="Garamond"/>
                <a:cs typeface="Garamond"/>
              </a:rPr>
              <a:t>system</a:t>
            </a:r>
            <a:endParaRPr sz="2400" dirty="0">
              <a:latin typeface="Garamond"/>
              <a:cs typeface="Garamond"/>
            </a:endParaRPr>
          </a:p>
          <a:p>
            <a:pPr marL="812800" indent="-342900">
              <a:lnSpc>
                <a:spcPct val="95825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400" spc="-114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Garamond"/>
                <a:cs typeface="Garamond"/>
              </a:rPr>
              <a:t>Makin</a:t>
            </a:r>
            <a:r>
              <a:rPr sz="2400" spc="0" dirty="0">
                <a:latin typeface="Garamond"/>
                <a:cs typeface="Garamond"/>
              </a:rPr>
              <a:t>g</a:t>
            </a:r>
            <a:r>
              <a:rPr sz="2400" spc="-57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physica</a:t>
            </a:r>
            <a:r>
              <a:rPr sz="2400" spc="0" dirty="0">
                <a:latin typeface="Garamond"/>
                <a:cs typeface="Garamond"/>
              </a:rPr>
              <a:t>l</a:t>
            </a:r>
            <a:r>
              <a:rPr sz="2400" spc="-61" dirty="0">
                <a:latin typeface="Garamond"/>
                <a:cs typeface="Garamond"/>
              </a:rPr>
              <a:t> </a:t>
            </a:r>
            <a:r>
              <a:rPr sz="2400" spc="4" dirty="0">
                <a:latin typeface="Garamond"/>
                <a:cs typeface="Garamond"/>
              </a:rPr>
              <a:t>sens</a:t>
            </a:r>
            <a:r>
              <a:rPr sz="2400" spc="0" dirty="0">
                <a:latin typeface="Garamond"/>
                <a:cs typeface="Garamond"/>
              </a:rPr>
              <a:t>e</a:t>
            </a:r>
            <a:r>
              <a:rPr sz="2400" spc="4" dirty="0">
                <a:latin typeface="Garamond"/>
                <a:cs typeface="Garamond"/>
              </a:rPr>
              <a:t> o</a:t>
            </a:r>
            <a:r>
              <a:rPr sz="2400" spc="0" dirty="0">
                <a:latin typeface="Garamond"/>
                <a:cs typeface="Garamond"/>
              </a:rPr>
              <a:t>f </a:t>
            </a:r>
            <a:r>
              <a:rPr sz="2400" spc="4" dirty="0">
                <a:latin typeface="Garamond"/>
                <a:cs typeface="Garamond"/>
              </a:rPr>
              <a:t>th</a:t>
            </a:r>
            <a:r>
              <a:rPr sz="2400" spc="0" dirty="0">
                <a:latin typeface="Garamond"/>
                <a:cs typeface="Garamond"/>
              </a:rPr>
              <a:t>e </a:t>
            </a:r>
            <a:r>
              <a:rPr sz="2400" spc="4" dirty="0">
                <a:latin typeface="Garamond"/>
                <a:cs typeface="Garamond"/>
              </a:rPr>
              <a:t>z-tr</a:t>
            </a:r>
            <a:r>
              <a:rPr sz="2400" spc="0" dirty="0">
                <a:latin typeface="Garamond"/>
                <a:cs typeface="Garamond"/>
              </a:rPr>
              <a:t>a</a:t>
            </a:r>
            <a:r>
              <a:rPr sz="2400" spc="4" dirty="0">
                <a:latin typeface="Garamond"/>
                <a:cs typeface="Garamond"/>
              </a:rPr>
              <a:t>nsform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1600"/>
            <a:ext cx="209796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–</a:t>
            </a:r>
            <a:r>
              <a:rPr sz="3000" spc="-9" baseline="2962" dirty="0">
                <a:latin typeface="Garamond"/>
                <a:cs typeface="Garamond"/>
              </a:rPr>
              <a:t> </a:t>
            </a:r>
            <a:r>
              <a:rPr sz="3000" spc="-4" baseline="2962" dirty="0">
                <a:latin typeface="Garamond"/>
                <a:cs typeface="Garamond"/>
              </a:rPr>
              <a:t>r</a:t>
            </a:r>
            <a:r>
              <a:rPr sz="3000" spc="4" baseline="2962" dirty="0">
                <a:latin typeface="Garamond"/>
                <a:cs typeface="Garamond"/>
              </a:rPr>
              <a:t>elatio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4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</a:t>
            </a:r>
            <a:r>
              <a:rPr sz="3000" spc="0" baseline="2962" dirty="0">
                <a:latin typeface="Garamond"/>
                <a:cs typeface="Garamond"/>
              </a:rPr>
              <a:t>o</a:t>
            </a:r>
            <a:r>
              <a:rPr sz="3000" spc="-1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filtering</a:t>
            </a:r>
            <a:endParaRPr sz="20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703" y="792961"/>
            <a:ext cx="905575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Poles</a:t>
            </a:r>
            <a:r>
              <a:rPr sz="3800" spc="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&amp;</a:t>
            </a:r>
            <a:r>
              <a:rPr sz="3800" spc="-22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ROC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1" y="1756680"/>
            <a:ext cx="9055751" cy="4186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62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ROC of a rational z-transform cannot contain any poles and is</a:t>
            </a:r>
            <a:endParaRPr sz="2400" dirty="0">
              <a:latin typeface="Times New Roman"/>
              <a:cs typeface="Times New Roman"/>
            </a:endParaRPr>
          </a:p>
          <a:p>
            <a:pPr marL="355600" marR="30162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bounded by the poles</a:t>
            </a:r>
            <a:endParaRPr sz="2400" dirty="0">
              <a:latin typeface="Times New Roman"/>
              <a:cs typeface="Times New Roman"/>
            </a:endParaRPr>
          </a:p>
          <a:p>
            <a:pPr marL="469900" marR="30162">
              <a:lnSpc>
                <a:spcPct val="95825"/>
              </a:lnSpc>
              <a:spcBef>
                <a:spcPts val="484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For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right sided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sequence,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ROC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outsid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5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larges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 pole</a:t>
            </a:r>
            <a:endParaRPr sz="2000" dirty="0">
              <a:latin typeface="Garamond"/>
              <a:cs typeface="Garamond"/>
            </a:endParaRPr>
          </a:p>
          <a:p>
            <a:pPr marL="469874" marR="30162">
              <a:lnSpc>
                <a:spcPct val="95825"/>
              </a:lnSpc>
              <a:spcBef>
                <a:spcPts val="480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For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left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sided</a:t>
            </a:r>
            <a:r>
              <a:rPr sz="2000" spc="-3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sequence,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ROC</a:t>
            </a:r>
            <a:r>
              <a:rPr sz="2000" spc="-4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insid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4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f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smalles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 pole</a:t>
            </a:r>
            <a:endParaRPr sz="2000" dirty="0">
              <a:latin typeface="Garamond"/>
              <a:cs typeface="Garamond"/>
            </a:endParaRPr>
          </a:p>
          <a:p>
            <a:pPr marL="755617" indent="-285743">
              <a:lnSpc>
                <a:spcPts val="2309"/>
              </a:lnSpc>
              <a:spcBef>
                <a:spcPts val="480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For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two</a:t>
            </a:r>
            <a:r>
              <a:rPr sz="2000" spc="-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sided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sequence,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some of the po</a:t>
            </a:r>
            <a:r>
              <a:rPr sz="2000" spc="4" dirty="0">
                <a:latin typeface="Garamond"/>
                <a:cs typeface="Garamond"/>
              </a:rPr>
              <a:t>le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1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contribut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t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term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4" dirty="0">
                <a:latin typeface="Garamond"/>
                <a:cs typeface="Garamond"/>
              </a:rPr>
              <a:t> i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parent </a:t>
            </a:r>
            <a:endParaRPr sz="2000" dirty="0">
              <a:latin typeface="Garamond"/>
              <a:cs typeface="Garamond"/>
            </a:endParaRPr>
          </a:p>
          <a:p>
            <a:pPr marL="755617">
              <a:lnSpc>
                <a:spcPts val="2249"/>
              </a:lnSpc>
              <a:spcBef>
                <a:spcPts val="145"/>
              </a:spcBef>
            </a:pPr>
            <a:r>
              <a:rPr sz="2000" spc="0" dirty="0">
                <a:latin typeface="Garamond"/>
                <a:cs typeface="Garamond"/>
              </a:rPr>
              <a:t>sequence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for n&lt;0</a:t>
            </a:r>
            <a:r>
              <a:rPr sz="2000" spc="-32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other</a:t>
            </a:r>
            <a:r>
              <a:rPr sz="2000" spc="-41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terms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for n</a:t>
            </a:r>
            <a:r>
              <a:rPr sz="2000" spc="4" dirty="0">
                <a:latin typeface="Garamond"/>
                <a:cs typeface="Garamond"/>
              </a:rPr>
              <a:t>&gt;0</a:t>
            </a:r>
            <a:r>
              <a:rPr sz="2000" spc="0" dirty="0">
                <a:latin typeface="Garamond"/>
                <a:cs typeface="Garamond"/>
              </a:rPr>
              <a:t>.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Therefore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4" dirty="0">
                <a:latin typeface="Garamond"/>
                <a:cs typeface="Garamond"/>
              </a:rPr>
              <a:t> 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RO</a:t>
            </a:r>
            <a:r>
              <a:rPr sz="2000" spc="0" dirty="0">
                <a:latin typeface="Garamond"/>
                <a:cs typeface="Garamond"/>
              </a:rPr>
              <a:t>C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i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4" dirty="0">
                <a:latin typeface="Garamond"/>
                <a:cs typeface="Garamond"/>
              </a:rPr>
              <a:t> betwee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5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the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6747" y="3867704"/>
            <a:ext cx="1428195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sequenc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and</a:t>
            </a:r>
            <a:endParaRPr sz="21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619" y="3878739"/>
            <a:ext cx="596444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circular regions: outside</a:t>
            </a:r>
            <a:r>
              <a:rPr sz="3000" spc="-5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of the lar</a:t>
            </a:r>
            <a:r>
              <a:rPr sz="3000" spc="4" baseline="2962" dirty="0">
                <a:latin typeface="Garamond"/>
                <a:cs typeface="Garamond"/>
              </a:rPr>
              <a:t>ges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pol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3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comin</a:t>
            </a:r>
            <a:r>
              <a:rPr sz="3000" spc="0" baseline="2962" dirty="0">
                <a:latin typeface="Garamond"/>
                <a:cs typeface="Garamond"/>
              </a:rPr>
              <a:t>g</a:t>
            </a:r>
            <a:r>
              <a:rPr sz="3000" spc="-57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fro</a:t>
            </a:r>
            <a:r>
              <a:rPr sz="3000" spc="0" baseline="2962" dirty="0">
                <a:latin typeface="Garamond"/>
                <a:cs typeface="Garamond"/>
              </a:rPr>
              <a:t>m </a:t>
            </a: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4401" y="3878739"/>
            <a:ext cx="4820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n&gt;0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652" y="4183559"/>
            <a:ext cx="63670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inside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6833" y="4183559"/>
            <a:ext cx="27564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of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2833" y="4183559"/>
            <a:ext cx="3738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7184" y="4183559"/>
            <a:ext cx="8464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smallest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4264" y="4183559"/>
            <a:ext cx="128333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pol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4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coming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7838" y="4183559"/>
            <a:ext cx="55641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from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4303" y="4183559"/>
            <a:ext cx="37358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249" y="4183559"/>
            <a:ext cx="4819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n&lt;0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1131" y="4183559"/>
            <a:ext cx="95941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sequence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1693925"/>
            <a:ext cx="4824221" cy="5327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643" y="792960"/>
            <a:ext cx="1612158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Poles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0077" y="792961"/>
            <a:ext cx="107748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and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779" y="792959"/>
            <a:ext cx="124290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ROC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2" y="2514782"/>
            <a:ext cx="3171130" cy="803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latin typeface="Arial"/>
                <a:cs typeface="Arial"/>
              </a:rPr>
              <a:t>For a sequence that has two</a:t>
            </a:r>
            <a:endParaRPr sz="1800">
              <a:latin typeface="Arial"/>
              <a:cs typeface="Arial"/>
            </a:endParaRPr>
          </a:p>
          <a:p>
            <a:pPr marL="12700" marR="11498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poles, at z</a:t>
            </a:r>
            <a:r>
              <a:rPr sz="1800" b="1" spc="-4" dirty="0">
                <a:latin typeface="Arial"/>
                <a:cs typeface="Arial"/>
              </a:rPr>
              <a:t>=</a:t>
            </a:r>
            <a:r>
              <a:rPr sz="1800" b="1" spc="0" dirty="0">
                <a:latin typeface="Arial"/>
                <a:cs typeface="Arial"/>
              </a:rPr>
              <a:t>α</a:t>
            </a:r>
            <a:r>
              <a:rPr sz="1800" b="1" spc="9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and β, the ROC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b="1" spc="0" dirty="0">
                <a:latin typeface="Arial"/>
                <a:cs typeface="Arial"/>
              </a:rPr>
              <a:t>is one of these three options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55676" y="304800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0425" y="5353812"/>
            <a:ext cx="1229106" cy="9143"/>
          </a:xfrm>
          <a:custGeom>
            <a:avLst/>
            <a:gdLst/>
            <a:ahLst/>
            <a:cxnLst/>
            <a:rect l="l" t="t" r="r" b="b"/>
            <a:pathLst>
              <a:path w="1229106" h="9143">
                <a:moveTo>
                  <a:pt x="0" y="0"/>
                </a:moveTo>
                <a:lnTo>
                  <a:pt x="0" y="9143"/>
                </a:lnTo>
                <a:lnTo>
                  <a:pt x="1229106" y="9143"/>
                </a:lnTo>
                <a:lnTo>
                  <a:pt x="1229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0426" y="5970270"/>
            <a:ext cx="1229106" cy="9905"/>
          </a:xfrm>
          <a:custGeom>
            <a:avLst/>
            <a:gdLst/>
            <a:ahLst/>
            <a:cxnLst/>
            <a:rect l="l" t="t" r="r" b="b"/>
            <a:pathLst>
              <a:path w="1229106" h="9905">
                <a:moveTo>
                  <a:pt x="0" y="0"/>
                </a:moveTo>
                <a:lnTo>
                  <a:pt x="0" y="9905"/>
                </a:lnTo>
                <a:lnTo>
                  <a:pt x="1229106" y="9905"/>
                </a:lnTo>
                <a:lnTo>
                  <a:pt x="1229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9570" y="5362956"/>
            <a:ext cx="1210056" cy="607313"/>
          </a:xfrm>
          <a:custGeom>
            <a:avLst/>
            <a:gdLst/>
            <a:ahLst/>
            <a:cxnLst/>
            <a:rect l="l" t="t" r="r" b="b"/>
            <a:pathLst>
              <a:path w="1210056" h="607313">
                <a:moveTo>
                  <a:pt x="0" y="0"/>
                </a:moveTo>
                <a:lnTo>
                  <a:pt x="0" y="607313"/>
                </a:lnTo>
                <a:lnTo>
                  <a:pt x="1210056" y="607313"/>
                </a:lnTo>
                <a:lnTo>
                  <a:pt x="1210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3900" y="5533644"/>
            <a:ext cx="0" cy="265938"/>
          </a:xfrm>
          <a:custGeom>
            <a:avLst/>
            <a:gdLst/>
            <a:ahLst/>
            <a:cxnLst/>
            <a:rect l="l" t="t" r="r" b="b"/>
            <a:pathLst>
              <a:path h="265938">
                <a:moveTo>
                  <a:pt x="0" y="0"/>
                </a:moveTo>
                <a:lnTo>
                  <a:pt x="0" y="265938"/>
                </a:lnTo>
              </a:path>
            </a:pathLst>
          </a:custGeom>
          <a:ln w="37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9096" y="5533644"/>
            <a:ext cx="0" cy="265938"/>
          </a:xfrm>
          <a:custGeom>
            <a:avLst/>
            <a:gdLst/>
            <a:ahLst/>
            <a:cxnLst/>
            <a:rect l="l" t="t" r="r" b="b"/>
            <a:pathLst>
              <a:path h="265938">
                <a:moveTo>
                  <a:pt x="0" y="0"/>
                </a:moveTo>
                <a:lnTo>
                  <a:pt x="0" y="265938"/>
                </a:lnTo>
              </a:path>
            </a:pathLst>
          </a:custGeom>
          <a:ln w="37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9664" y="5353050"/>
            <a:ext cx="1229106" cy="626363"/>
          </a:xfrm>
          <a:custGeom>
            <a:avLst/>
            <a:gdLst/>
            <a:ahLst/>
            <a:cxnLst/>
            <a:rect l="l" t="t" r="r" b="b"/>
            <a:pathLst>
              <a:path w="1229106" h="626363">
                <a:moveTo>
                  <a:pt x="0" y="626363"/>
                </a:moveTo>
                <a:lnTo>
                  <a:pt x="0" y="0"/>
                </a:lnTo>
                <a:lnTo>
                  <a:pt x="1229106" y="0"/>
                </a:lnTo>
                <a:lnTo>
                  <a:pt x="1229106" y="626363"/>
                </a:lnTo>
                <a:lnTo>
                  <a:pt x="0" y="626363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6702" y="739322"/>
            <a:ext cx="6748826" cy="1061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Think about all the transforms you have seen so far:</a:t>
            </a:r>
            <a:endParaRPr sz="2400" dirty="0">
              <a:latin typeface="Times New Roman"/>
              <a:cs typeface="Times New Roman"/>
            </a:endParaRPr>
          </a:p>
          <a:p>
            <a:pPr marL="469900" marR="45960">
              <a:lnSpc>
                <a:spcPct val="95825"/>
              </a:lnSpc>
              <a:spcBef>
                <a:spcPts val="35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Laplace</a:t>
            </a:r>
            <a:r>
              <a:rPr sz="2000" spc="-5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transform</a:t>
            </a:r>
            <a:endParaRPr sz="2000" dirty="0">
              <a:latin typeface="Garamond"/>
              <a:cs typeface="Garamond"/>
            </a:endParaRPr>
          </a:p>
          <a:p>
            <a:pPr marL="469900" marR="45960">
              <a:lnSpc>
                <a:spcPct val="95825"/>
              </a:lnSpc>
              <a:spcBef>
                <a:spcPts val="480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Fourier series</a:t>
            </a:r>
            <a:endParaRPr sz="2000" dirty="0">
              <a:latin typeface="Garamond"/>
              <a:cs typeface="Garamon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3902" y="1981200"/>
            <a:ext cx="4159811" cy="1020258"/>
            <a:chOff x="993902" y="2893006"/>
            <a:chExt cx="4159811" cy="1020258"/>
          </a:xfrm>
        </p:grpSpPr>
        <p:sp>
          <p:nvSpPr>
            <p:cNvPr id="13" name="object 13"/>
            <p:cNvSpPr txBox="1"/>
            <p:nvPr/>
          </p:nvSpPr>
          <p:spPr>
            <a:xfrm>
              <a:off x="993902" y="2893006"/>
              <a:ext cx="742635" cy="10202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245"/>
                </a:lnSpc>
                <a:spcBef>
                  <a:spcPts val="112"/>
                </a:spcBef>
              </a:pPr>
              <a:r>
                <a:rPr sz="3000" spc="0" baseline="2898" dirty="0">
                  <a:latin typeface="Times New Roman"/>
                  <a:cs typeface="Times New Roman"/>
                </a:rPr>
                <a:t>ª</a:t>
              </a:r>
              <a:r>
                <a:rPr sz="3000" spc="-1144" baseline="2898" dirty="0">
                  <a:latin typeface="Times New Roman"/>
                  <a:cs typeface="Times New Roman"/>
                </a:rPr>
                <a:t> </a:t>
              </a:r>
              <a:r>
                <a:rPr sz="3000" spc="0" baseline="2962" dirty="0">
                  <a:latin typeface="Garamond"/>
                  <a:cs typeface="Garamond"/>
                </a:rPr>
                <a:t>The</a:t>
              </a:r>
              <a:endParaRPr sz="2000" dirty="0">
                <a:latin typeface="Garamond"/>
                <a:cs typeface="Garamond"/>
              </a:endParaRPr>
            </a:p>
            <a:p>
              <a:pPr marL="12700">
                <a:lnSpc>
                  <a:spcPct val="95825"/>
                </a:lnSpc>
                <a:spcBef>
                  <a:spcPts val="367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ª</a:t>
              </a:r>
              <a:r>
                <a:rPr sz="2000" spc="-1144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The</a:t>
              </a:r>
              <a:endParaRPr sz="2000" dirty="0">
                <a:latin typeface="Garamond"/>
                <a:cs typeface="Garamond"/>
              </a:endParaRPr>
            </a:p>
            <a:p>
              <a:pPr marL="12700" marR="152">
                <a:lnSpc>
                  <a:spcPct val="95825"/>
                </a:lnSpc>
                <a:spcBef>
                  <a:spcPts val="480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ª</a:t>
              </a:r>
              <a:r>
                <a:rPr sz="2000" spc="-1144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The</a:t>
              </a:r>
              <a:endParaRPr sz="2000" dirty="0">
                <a:latin typeface="Garamond"/>
                <a:cs typeface="Garamond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4000" y="2904142"/>
              <a:ext cx="3629713" cy="100912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30162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continuous</a:t>
              </a:r>
              <a:r>
                <a:rPr sz="3000" spc="-86" baseline="2962" dirty="0">
                  <a:latin typeface="Garamond"/>
                  <a:cs typeface="Garamond"/>
                </a:rPr>
                <a:t> </a:t>
              </a:r>
              <a:r>
                <a:rPr sz="3000" spc="0" baseline="2962" dirty="0">
                  <a:latin typeface="Garamond"/>
                  <a:cs typeface="Garamond"/>
                </a:rPr>
                <a:t>Fourier transform</a:t>
              </a:r>
              <a:endParaRPr sz="2000" dirty="0">
                <a:latin typeface="Garamond"/>
                <a:cs typeface="Garamond"/>
              </a:endParaRPr>
            </a:p>
            <a:p>
              <a:pPr marL="12750" indent="76">
                <a:lnSpc>
                  <a:spcPct val="118750"/>
                </a:lnSpc>
                <a:spcBef>
                  <a:spcPts val="445"/>
                </a:spcBef>
              </a:pPr>
              <a:r>
                <a:rPr sz="2000" spc="0" dirty="0">
                  <a:latin typeface="Garamond"/>
                  <a:cs typeface="Garamond"/>
                </a:rPr>
                <a:t>discrete</a:t>
              </a:r>
              <a:r>
                <a:rPr sz="2000" spc="4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time Fourier transform discrete</a:t>
              </a:r>
              <a:r>
                <a:rPr sz="2000" spc="4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Fourier transform, and</a:t>
              </a:r>
              <a:r>
                <a:rPr sz="2000" spc="-28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FFT</a:t>
              </a:r>
              <a:endParaRPr sz="2000" dirty="0">
                <a:latin typeface="Garamond"/>
                <a:cs typeface="Garamond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6702" y="3352800"/>
            <a:ext cx="8281703" cy="1367180"/>
            <a:chOff x="536702" y="4019821"/>
            <a:chExt cx="8281703" cy="1367180"/>
          </a:xfrm>
        </p:grpSpPr>
        <p:sp>
          <p:nvSpPr>
            <p:cNvPr id="11" name="object 11"/>
            <p:cNvSpPr txBox="1"/>
            <p:nvPr/>
          </p:nvSpPr>
          <p:spPr>
            <a:xfrm>
              <a:off x="536702" y="4019821"/>
              <a:ext cx="5612873" cy="10623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39732">
                <a:lnSpc>
                  <a:spcPts val="2565"/>
                </a:lnSpc>
                <a:spcBef>
                  <a:spcPts val="128"/>
                </a:spcBef>
              </a:pPr>
              <a:r>
                <a:rPr sz="2400" spc="0" dirty="0">
                  <a:solidFill>
                    <a:srgbClr val="000065"/>
                  </a:solidFill>
                  <a:latin typeface="Times New Roman"/>
                  <a:cs typeface="Times New Roman"/>
                </a:rPr>
                <a:t>Why</a:t>
              </a:r>
              <a:r>
                <a:rPr sz="2400" spc="-4" dirty="0">
                  <a:solidFill>
                    <a:srgbClr val="000065"/>
                  </a:solidFill>
                  <a:latin typeface="Times New Roman"/>
                  <a:cs typeface="Times New Roman"/>
                </a:rPr>
                <a:t> </a:t>
              </a:r>
              <a:r>
                <a:rPr sz="2400" spc="0" dirty="0">
                  <a:solidFill>
                    <a:srgbClr val="000065"/>
                  </a:solidFill>
                  <a:latin typeface="Times New Roman"/>
                  <a:cs typeface="Times New Roman"/>
                </a:rPr>
                <a:t>need yet another…?</a:t>
              </a:r>
              <a:endParaRPr sz="2400" dirty="0">
                <a:latin typeface="Times New Roman"/>
                <a:cs typeface="Times New Roman"/>
              </a:endParaRPr>
            </a:p>
            <a:p>
              <a:pPr marL="469900" marR="39732">
                <a:lnSpc>
                  <a:spcPct val="95825"/>
                </a:lnSpc>
                <a:spcBef>
                  <a:spcPts val="361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ª</a:t>
              </a:r>
              <a:r>
                <a:rPr sz="2000" spc="-1144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Convergence</a:t>
              </a:r>
              <a:r>
                <a:rPr sz="2000" spc="-96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issues</a:t>
              </a:r>
              <a:r>
                <a:rPr sz="2000" spc="4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with</a:t>
              </a:r>
              <a:r>
                <a:rPr sz="2000" spc="-28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the</a:t>
              </a:r>
              <a:r>
                <a:rPr sz="2000" spc="4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Fourier transforms</a:t>
              </a:r>
              <a:endParaRPr sz="2000" dirty="0">
                <a:latin typeface="Garamond"/>
                <a:cs typeface="Garamond"/>
              </a:endParaRPr>
            </a:p>
            <a:p>
              <a:pPr marL="469900">
                <a:lnSpc>
                  <a:spcPct val="95825"/>
                </a:lnSpc>
                <a:spcBef>
                  <a:spcPts val="480"/>
                </a:spcBef>
              </a:pPr>
              <a:r>
                <a:rPr sz="2000" spc="0" dirty="0">
                  <a:latin typeface="Times New Roman"/>
                  <a:cs typeface="Times New Roman"/>
                </a:rPr>
                <a:t>ª</a:t>
              </a:r>
              <a:r>
                <a:rPr sz="2000" spc="-1144" dirty="0">
                  <a:latin typeface="Times New Roman"/>
                  <a:cs typeface="Times New Roman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The</a:t>
              </a:r>
              <a:r>
                <a:rPr sz="2000" spc="-30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DTFT of a</a:t>
              </a:r>
              <a:r>
                <a:rPr sz="2000" spc="-8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sequence</a:t>
              </a:r>
              <a:r>
                <a:rPr sz="2000" spc="4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exists if and</a:t>
              </a:r>
              <a:r>
                <a:rPr sz="2000" spc="-28" dirty="0">
                  <a:latin typeface="Garamond"/>
                  <a:cs typeface="Garamond"/>
                </a:rPr>
                <a:t> </a:t>
              </a:r>
              <a:r>
                <a:rPr sz="2000" spc="0" dirty="0">
                  <a:latin typeface="Garamond"/>
                  <a:cs typeface="Garamond"/>
                </a:rPr>
                <a:t>on</a:t>
              </a:r>
              <a:r>
                <a:rPr sz="2000" spc="-4" dirty="0">
                  <a:latin typeface="Garamond"/>
                  <a:cs typeface="Garamond"/>
                </a:rPr>
                <a:t>l</a:t>
              </a:r>
              <a:r>
                <a:rPr sz="2000" spc="0" dirty="0">
                  <a:latin typeface="Garamond"/>
                  <a:cs typeface="Garamond"/>
                </a:rPr>
                <a:t>y</a:t>
              </a:r>
              <a:r>
                <a:rPr sz="2000" spc="-24" dirty="0">
                  <a:latin typeface="Garamond"/>
                  <a:cs typeface="Garamond"/>
                </a:rPr>
                <a:t> </a:t>
              </a:r>
              <a:r>
                <a:rPr sz="2000" spc="4" dirty="0">
                  <a:latin typeface="Garamond"/>
                  <a:cs typeface="Garamond"/>
                </a:rPr>
                <a:t>i</a:t>
              </a:r>
              <a:r>
                <a:rPr sz="2000" spc="0" dirty="0">
                  <a:latin typeface="Garamond"/>
                  <a:cs typeface="Garamond"/>
                </a:rPr>
                <a:t>f </a:t>
              </a:r>
              <a:r>
                <a:rPr sz="2000" spc="4" dirty="0">
                  <a:latin typeface="Garamond"/>
                  <a:cs typeface="Garamond"/>
                </a:rPr>
                <a:t>the</a:t>
              </a:r>
              <a:endParaRPr sz="2000" dirty="0">
                <a:latin typeface="Garamond"/>
                <a:cs typeface="Garamond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148016" y="4803055"/>
              <a:ext cx="2670389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4" baseline="2962" dirty="0">
                  <a:latin typeface="Garamond"/>
                  <a:cs typeface="Garamond"/>
                </a:rPr>
                <a:t>sequenc</a:t>
              </a:r>
              <a:r>
                <a:rPr sz="3000" spc="0" baseline="2962" dirty="0">
                  <a:latin typeface="Garamond"/>
                  <a:cs typeface="Garamond"/>
                </a:rPr>
                <a:t>e</a:t>
              </a:r>
              <a:r>
                <a:rPr sz="3000" spc="4" baseline="2962" dirty="0">
                  <a:latin typeface="Garamond"/>
                  <a:cs typeface="Garamond"/>
                </a:rPr>
                <a:t> x[n</a:t>
              </a:r>
              <a:r>
                <a:rPr sz="3000" spc="0" baseline="2962" dirty="0">
                  <a:latin typeface="Garamond"/>
                  <a:cs typeface="Garamond"/>
                </a:rPr>
                <a:t>] </a:t>
              </a:r>
              <a:r>
                <a:rPr sz="3000" spc="4" baseline="2962" dirty="0">
                  <a:latin typeface="Garamond"/>
                  <a:cs typeface="Garamond"/>
                </a:rPr>
                <a:t>i</a:t>
              </a:r>
              <a:r>
                <a:rPr sz="3000" spc="0" baseline="2962" dirty="0">
                  <a:latin typeface="Garamond"/>
                  <a:cs typeface="Garamond"/>
                </a:rPr>
                <a:t>s </a:t>
              </a:r>
              <a:r>
                <a:rPr sz="3000" spc="4" baseline="2962" dirty="0">
                  <a:latin typeface="Garamond"/>
                  <a:cs typeface="Garamond"/>
                </a:rPr>
                <a:t>absolutely</a:t>
              </a:r>
              <a:endParaRPr sz="2000">
                <a:latin typeface="Garamond"/>
                <a:cs typeface="Garamond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79645" y="5107855"/>
              <a:ext cx="2044902" cy="2791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55"/>
                </a:lnSpc>
                <a:spcBef>
                  <a:spcPts val="107"/>
                </a:spcBef>
              </a:pPr>
              <a:r>
                <a:rPr sz="3000" spc="0" baseline="2962" dirty="0">
                  <a:latin typeface="Garamond"/>
                  <a:cs typeface="Garamond"/>
                </a:rPr>
                <a:t>summ</a:t>
              </a:r>
              <a:r>
                <a:rPr sz="3000" spc="-4" baseline="2962" dirty="0">
                  <a:latin typeface="Garamond"/>
                  <a:cs typeface="Garamond"/>
                </a:rPr>
                <a:t>a</a:t>
              </a:r>
              <a:r>
                <a:rPr sz="3000" spc="4" baseline="2962" dirty="0">
                  <a:latin typeface="Garamond"/>
                  <a:cs typeface="Garamond"/>
                </a:rPr>
                <a:t>b</a:t>
              </a:r>
              <a:r>
                <a:rPr sz="3000" spc="0" baseline="2962" dirty="0">
                  <a:latin typeface="Garamond"/>
                  <a:cs typeface="Garamond"/>
                </a:rPr>
                <a:t>le,</a:t>
              </a:r>
              <a:r>
                <a:rPr sz="3000" spc="-5" baseline="2962" dirty="0">
                  <a:latin typeface="Garamond"/>
                  <a:cs typeface="Garamond"/>
                </a:rPr>
                <a:t> </a:t>
              </a:r>
              <a:r>
                <a:rPr sz="3000" spc="0" baseline="2962" dirty="0">
                  <a:latin typeface="Garamond"/>
                  <a:cs typeface="Garamond"/>
                </a:rPr>
                <a:t>that</a:t>
              </a:r>
              <a:r>
                <a:rPr sz="3000" spc="4" baseline="2962" dirty="0">
                  <a:latin typeface="Garamond"/>
                  <a:cs typeface="Garamond"/>
                </a:rPr>
                <a:t> </a:t>
              </a:r>
              <a:r>
                <a:rPr sz="3000" spc="0" baseline="2962" dirty="0">
                  <a:latin typeface="Garamond"/>
                  <a:cs typeface="Garamond"/>
                </a:rPr>
                <a:t>is,</a:t>
              </a:r>
              <a:r>
                <a:rPr sz="3000" spc="4" baseline="2962" dirty="0">
                  <a:latin typeface="Garamond"/>
                  <a:cs typeface="Garamond"/>
                </a:rPr>
                <a:t> </a:t>
              </a:r>
              <a:r>
                <a:rPr sz="3000" spc="0" baseline="2962" dirty="0">
                  <a:latin typeface="Garamond"/>
                  <a:cs typeface="Garamond"/>
                </a:rPr>
                <a:t>if</a:t>
              </a:r>
              <a:endParaRPr sz="2000">
                <a:latin typeface="Garamond"/>
                <a:cs typeface="Garamond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08872" y="5515138"/>
            <a:ext cx="418449" cy="268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0"/>
              </a:lnSpc>
              <a:spcBef>
                <a:spcPts val="104"/>
              </a:spcBef>
            </a:pPr>
            <a:r>
              <a:rPr sz="1900" spc="0" dirty="0">
                <a:latin typeface="Cambria"/>
                <a:cs typeface="Cambria"/>
              </a:rPr>
              <a:t>&lt;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0" dirty="0">
                <a:latin typeface="Cambria"/>
                <a:cs typeface="Cambria"/>
              </a:rPr>
              <a:t>∞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668" y="5519018"/>
            <a:ext cx="455910" cy="268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sz="1900" i="1" spc="-69" dirty="0">
                <a:latin typeface="Times New Roman"/>
                <a:cs typeface="Times New Roman"/>
              </a:rPr>
              <a:t>x</a:t>
            </a:r>
            <a:r>
              <a:rPr sz="1900" spc="59" dirty="0">
                <a:latin typeface="Times New Roman"/>
                <a:cs typeface="Times New Roman"/>
              </a:rPr>
              <a:t>[</a:t>
            </a:r>
            <a:r>
              <a:rPr sz="1900" i="1" spc="34" dirty="0">
                <a:latin typeface="Times New Roman"/>
                <a:cs typeface="Times New Roman"/>
              </a:rPr>
              <a:t>n</a:t>
            </a:r>
            <a:r>
              <a:rPr sz="1900" spc="0" dirty="0">
                <a:latin typeface="Times New Roman"/>
                <a:cs typeface="Times New Roman"/>
              </a:rPr>
              <a:t>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1634" y="5532652"/>
            <a:ext cx="234799" cy="268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0"/>
              </a:lnSpc>
              <a:spcBef>
                <a:spcPts val="104"/>
              </a:spcBef>
            </a:pPr>
            <a:r>
              <a:rPr sz="1900" spc="0" dirty="0">
                <a:latin typeface="Cambria"/>
                <a:cs typeface="Cambria"/>
              </a:rPr>
              <a:t>∑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6191710"/>
            <a:ext cx="7917267" cy="595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-4" baseline="2962" dirty="0">
                <a:latin typeface="Garamond"/>
                <a:cs typeface="Garamond"/>
              </a:rPr>
              <a:t>D</a:t>
            </a:r>
            <a:r>
              <a:rPr sz="3000" spc="0" baseline="2962" dirty="0">
                <a:latin typeface="Garamond"/>
                <a:cs typeface="Garamond"/>
              </a:rPr>
              <a:t>TFT may not</a:t>
            </a:r>
            <a:r>
              <a:rPr sz="3000" spc="-2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exist for many</a:t>
            </a:r>
            <a:r>
              <a:rPr sz="3000" spc="-4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signals of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practical</a:t>
            </a:r>
            <a:r>
              <a:rPr sz="3000" spc="-6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or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analytical</a:t>
            </a:r>
            <a:r>
              <a:rPr sz="3000" spc="-7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signals, whose</a:t>
            </a:r>
            <a:endParaRPr sz="2000">
              <a:latin typeface="Garamond"/>
              <a:cs typeface="Garamond"/>
            </a:endParaRPr>
          </a:p>
          <a:p>
            <a:pPr marL="298443" marR="39732">
              <a:lnSpc>
                <a:spcPct val="93749"/>
              </a:lnSpc>
              <a:spcBef>
                <a:spcPts val="37"/>
              </a:spcBef>
            </a:pPr>
            <a:r>
              <a:rPr sz="2000" spc="0" dirty="0">
                <a:latin typeface="Garamond"/>
                <a:cs typeface="Garamond"/>
              </a:rPr>
              <a:t>frequency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analysis</a:t>
            </a:r>
            <a:r>
              <a:rPr sz="2000" spc="-5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can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theref</a:t>
            </a:r>
            <a:r>
              <a:rPr sz="2000" spc="1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re </a:t>
            </a:r>
            <a:r>
              <a:rPr sz="2000" spc="4" dirty="0">
                <a:latin typeface="Garamond"/>
                <a:cs typeface="Garamond"/>
              </a:rPr>
              <a:t>no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b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obtaine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6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throug</a:t>
            </a:r>
            <a:r>
              <a:rPr sz="2000" spc="0" dirty="0">
                <a:latin typeface="Garamond"/>
                <a:cs typeface="Garamond"/>
              </a:rPr>
              <a:t>h </a:t>
            </a:r>
            <a:r>
              <a:rPr sz="2000" spc="4" dirty="0">
                <a:latin typeface="Garamond"/>
                <a:cs typeface="Garamond"/>
              </a:rPr>
              <a:t>DTFT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9854" y="5353240"/>
            <a:ext cx="1228915" cy="626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705" marR="897760" algn="ctr">
              <a:lnSpc>
                <a:spcPts val="1630"/>
              </a:lnSpc>
              <a:spcBef>
                <a:spcPts val="81"/>
              </a:spcBef>
            </a:pPr>
            <a:r>
              <a:rPr sz="1400" spc="0" dirty="0">
                <a:latin typeface="Cambria"/>
                <a:cs typeface="Cambria"/>
              </a:rPr>
              <a:t>∞</a:t>
            </a:r>
            <a:endParaRPr sz="1400">
              <a:latin typeface="Cambria"/>
              <a:cs typeface="Cambria"/>
            </a:endParaRPr>
          </a:p>
          <a:p>
            <a:pPr marR="741923" algn="ctr">
              <a:lnSpc>
                <a:spcPts val="1565"/>
              </a:lnSpc>
              <a:spcBef>
                <a:spcPts val="1733"/>
              </a:spcBef>
            </a:pPr>
            <a:r>
              <a:rPr sz="2100" i="1" spc="69" baseline="-4141" dirty="0">
                <a:latin typeface="Times New Roman"/>
                <a:cs typeface="Times New Roman"/>
              </a:rPr>
              <a:t>n</a:t>
            </a:r>
            <a:r>
              <a:rPr sz="2100" spc="69" baseline="-4061" dirty="0">
                <a:latin typeface="Cambria"/>
                <a:cs typeface="Cambria"/>
              </a:rPr>
              <a:t>=</a:t>
            </a:r>
            <a:r>
              <a:rPr sz="2100" spc="0" baseline="-4061" dirty="0">
                <a:latin typeface="Cambria"/>
                <a:cs typeface="Cambria"/>
              </a:rPr>
              <a:t>−∞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5676" y="762000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6832" y="6355079"/>
            <a:ext cx="4541520" cy="9906"/>
          </a:xfrm>
          <a:custGeom>
            <a:avLst/>
            <a:gdLst/>
            <a:ahLst/>
            <a:cxnLst/>
            <a:rect l="l" t="t" r="r" b="b"/>
            <a:pathLst>
              <a:path w="4541520" h="9906">
                <a:moveTo>
                  <a:pt x="0" y="0"/>
                </a:moveTo>
                <a:lnTo>
                  <a:pt x="0" y="9906"/>
                </a:lnTo>
                <a:lnTo>
                  <a:pt x="4541520" y="9906"/>
                </a:lnTo>
                <a:lnTo>
                  <a:pt x="4541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600" y="152400"/>
            <a:ext cx="8679516" cy="69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The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z-Transform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390" y="1253501"/>
            <a:ext cx="8793143" cy="1184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generalization of the DTFT leads</a:t>
            </a:r>
            <a:r>
              <a:rPr sz="24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to the z-transform that may exist</a:t>
            </a:r>
            <a:endParaRPr sz="2400" dirty="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many signals for which the DTFT does not.</a:t>
            </a:r>
            <a:endParaRPr sz="2400" dirty="0">
              <a:latin typeface="Times New Roman"/>
              <a:cs typeface="Times New Roman"/>
            </a:endParaRPr>
          </a:p>
          <a:p>
            <a:pPr marL="469900" marR="45960">
              <a:lnSpc>
                <a:spcPct val="95825"/>
              </a:lnSpc>
              <a:spcBef>
                <a:spcPts val="484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DTFT is in</a:t>
            </a:r>
            <a:r>
              <a:rPr sz="2000" spc="-1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fact a</a:t>
            </a:r>
            <a:r>
              <a:rPr sz="2000" spc="-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special</a:t>
            </a:r>
            <a:r>
              <a:rPr sz="2000" spc="-51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case of the z-transform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1" y="2438400"/>
            <a:ext cx="8442827" cy="266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Furthermore, the use of the z-t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ansform allows simple algebraic</a:t>
            </a:r>
            <a:endParaRPr sz="2400" dirty="0">
              <a:latin typeface="Times New Roman"/>
              <a:cs typeface="Times New Roman"/>
            </a:endParaRPr>
          </a:p>
          <a:p>
            <a:pPr marL="355599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expressions to be used which</a:t>
            </a:r>
            <a:r>
              <a:rPr sz="2400" spc="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greatly simplifies frequency domain analysis.</a:t>
            </a:r>
            <a:endParaRPr sz="2400" dirty="0">
              <a:latin typeface="Times New Roman"/>
              <a:cs typeface="Times New Roman"/>
            </a:endParaRPr>
          </a:p>
          <a:p>
            <a:pPr marL="355600" marR="84158" indent="-342900">
              <a:lnSpc>
                <a:spcPct val="99754"/>
              </a:lnSpc>
              <a:spcBef>
                <a:spcPts val="58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Digital filters are designed, expressed, applied and represented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n terms of the z-transform</a:t>
            </a:r>
            <a:endParaRPr sz="2400" dirty="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8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a given sequence x[n], its z-transform X(z) is defined as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316" y="7010400"/>
            <a:ext cx="5570097" cy="298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3000" spc="4" baseline="2962" dirty="0">
                <a:latin typeface="Garamond"/>
                <a:cs typeface="Garamond"/>
              </a:rPr>
              <a:t>wher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36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z</a:t>
            </a:r>
            <a:r>
              <a:rPr sz="3150" b="1" spc="425" baseline="2821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lie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4" baseline="2962" dirty="0">
                <a:latin typeface="Garamond"/>
                <a:cs typeface="Garamond"/>
              </a:rPr>
              <a:t> i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14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comple</a:t>
            </a:r>
            <a:r>
              <a:rPr sz="3000" spc="0" baseline="2962" dirty="0">
                <a:latin typeface="Garamond"/>
                <a:cs typeface="Garamond"/>
              </a:rPr>
              <a:t>x</a:t>
            </a:r>
            <a:r>
              <a:rPr sz="3000" spc="-6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space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4" baseline="2962" dirty="0">
                <a:latin typeface="Garamond"/>
                <a:cs typeface="Garamond"/>
              </a:rPr>
              <a:t> tha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is</a:t>
            </a:r>
            <a:r>
              <a:rPr sz="3000" spc="0" baseline="2962" dirty="0">
                <a:latin typeface="Garamond"/>
                <a:cs typeface="Garamond"/>
              </a:rPr>
              <a:t>, </a:t>
            </a:r>
            <a:r>
              <a:rPr sz="3150" b="1" spc="0" baseline="2821" dirty="0">
                <a:latin typeface="Garamond"/>
                <a:cs typeface="Garamond"/>
              </a:rPr>
              <a:t>z</a:t>
            </a:r>
            <a:r>
              <a:rPr sz="3000" b="1" spc="4" baseline="2962" dirty="0">
                <a:latin typeface="Garamond"/>
                <a:cs typeface="Garamond"/>
              </a:rPr>
              <a:t>=</a:t>
            </a:r>
            <a:r>
              <a:rPr sz="3150" b="1" spc="9" baseline="2821" dirty="0">
                <a:latin typeface="Garamond"/>
                <a:cs typeface="Garamond"/>
              </a:rPr>
              <a:t>a</a:t>
            </a:r>
            <a:r>
              <a:rPr sz="3000" b="1" spc="0" baseline="2962" dirty="0">
                <a:latin typeface="Garamond"/>
                <a:cs typeface="Garamond"/>
              </a:rPr>
              <a:t>+</a:t>
            </a:r>
            <a:r>
              <a:rPr sz="3150" b="1" spc="0" baseline="2821" dirty="0">
                <a:latin typeface="Garamond"/>
                <a:cs typeface="Garamond"/>
              </a:rPr>
              <a:t>jb=re</a:t>
            </a:r>
            <a:r>
              <a:rPr sz="2025" b="1" spc="-4" baseline="30727" dirty="0">
                <a:latin typeface="Garamond"/>
                <a:cs typeface="Garamond"/>
              </a:rPr>
              <a:t>j</a:t>
            </a:r>
            <a:r>
              <a:rPr sz="2025" b="1" spc="0" baseline="30727" dirty="0">
                <a:latin typeface="Garamond"/>
                <a:cs typeface="Garamond"/>
              </a:rPr>
              <a:t>ω</a:t>
            </a:r>
            <a:endParaRPr sz="1350"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57094" y="2925826"/>
            <a:ext cx="14679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98" y="5399253"/>
            <a:ext cx="7166765" cy="130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25398" y="595273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40636" y="2946654"/>
            <a:ext cx="5543550" cy="9906"/>
          </a:xfrm>
          <a:custGeom>
            <a:avLst/>
            <a:gdLst/>
            <a:ahLst/>
            <a:cxnLst/>
            <a:rect l="l" t="t" r="r" b="b"/>
            <a:pathLst>
              <a:path w="5543550" h="9906">
                <a:moveTo>
                  <a:pt x="0" y="0"/>
                </a:moveTo>
                <a:lnTo>
                  <a:pt x="0" y="9906"/>
                </a:lnTo>
                <a:lnTo>
                  <a:pt x="5543550" y="9906"/>
                </a:lnTo>
                <a:lnTo>
                  <a:pt x="5543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9529" y="3753611"/>
            <a:ext cx="2165604" cy="9144"/>
          </a:xfrm>
          <a:custGeom>
            <a:avLst/>
            <a:gdLst/>
            <a:ahLst/>
            <a:cxnLst/>
            <a:rect l="l" t="t" r="r" b="b"/>
            <a:pathLst>
              <a:path w="2165604" h="9144">
                <a:moveTo>
                  <a:pt x="0" y="0"/>
                </a:moveTo>
                <a:lnTo>
                  <a:pt x="0" y="9144"/>
                </a:lnTo>
                <a:lnTo>
                  <a:pt x="2165604" y="9144"/>
                </a:lnTo>
                <a:lnTo>
                  <a:pt x="21656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9529" y="4242053"/>
            <a:ext cx="2165604" cy="9906"/>
          </a:xfrm>
          <a:custGeom>
            <a:avLst/>
            <a:gdLst/>
            <a:ahLst/>
            <a:cxnLst/>
            <a:rect l="l" t="t" r="r" b="b"/>
            <a:pathLst>
              <a:path w="2165604" h="9906">
                <a:moveTo>
                  <a:pt x="0" y="0"/>
                </a:moveTo>
                <a:lnTo>
                  <a:pt x="0" y="9906"/>
                </a:lnTo>
                <a:lnTo>
                  <a:pt x="2165604" y="9906"/>
                </a:lnTo>
                <a:lnTo>
                  <a:pt x="21656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8193" y="56167"/>
            <a:ext cx="2851681" cy="515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Z</a:t>
            </a:r>
            <a:r>
              <a:rPr sz="3800" spc="-170" dirty="0">
                <a:latin typeface="Copperplate Gothic Bold"/>
                <a:cs typeface="Copperplate Gothic Bold"/>
              </a:rPr>
              <a:t> </a:t>
            </a:r>
            <a:r>
              <a:rPr lang="en-US" sz="3800" spc="-170" dirty="0">
                <a:latin typeface="Copperplate Gothic Bold"/>
                <a:cs typeface="Copperplate Gothic Bold"/>
              </a:rPr>
              <a:t>Vs </a:t>
            </a:r>
            <a:r>
              <a:rPr sz="3800" spc="0" dirty="0">
                <a:latin typeface="Copperplate Gothic Bold"/>
                <a:cs typeface="Copperplate Gothic Bold"/>
              </a:rPr>
              <a:t>DTFT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2" y="900897"/>
            <a:ext cx="4855340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From the definition of the z-variable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902" y="2737053"/>
            <a:ext cx="8480479" cy="59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7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follow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5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tha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DTF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i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indee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-4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-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specia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4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cas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f</a:t>
            </a:r>
            <a:r>
              <a:rPr sz="3000" spc="4" baseline="2962" dirty="0">
                <a:latin typeface="Garamond"/>
                <a:cs typeface="Garamond"/>
              </a:rPr>
              <a:t> t</a:t>
            </a:r>
            <a:r>
              <a:rPr sz="3000" spc="-9" baseline="2962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z-transform</a:t>
            </a:r>
            <a:r>
              <a:rPr sz="3000" spc="0" baseline="2962" dirty="0">
                <a:latin typeface="Garamond"/>
                <a:cs typeface="Garamond"/>
              </a:rPr>
              <a:t>, </a:t>
            </a:r>
            <a:r>
              <a:rPr sz="3000" spc="4" baseline="2962" dirty="0">
                <a:latin typeface="Garamond"/>
                <a:cs typeface="Garamond"/>
              </a:rPr>
              <a:t>specifically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4" baseline="2962" dirty="0">
                <a:latin typeface="Garamond"/>
                <a:cs typeface="Garamond"/>
              </a:rPr>
              <a:t> z-</a:t>
            </a:r>
            <a:endParaRPr sz="2000" dirty="0">
              <a:latin typeface="Garamond"/>
              <a:cs typeface="Garamond"/>
            </a:endParaRPr>
          </a:p>
          <a:p>
            <a:pPr marL="265604" marR="257967" algn="ctr">
              <a:lnSpc>
                <a:spcPct val="93750"/>
              </a:lnSpc>
            </a:pPr>
            <a:r>
              <a:rPr sz="2000" spc="0" dirty="0">
                <a:latin typeface="Garamond"/>
                <a:cs typeface="Garamond"/>
              </a:rPr>
              <a:t>transform</a:t>
            </a:r>
            <a:r>
              <a:rPr sz="2000" spc="-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reduces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</a:t>
            </a:r>
            <a:r>
              <a:rPr sz="2000" spc="-11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DTFT for the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special</a:t>
            </a:r>
            <a:r>
              <a:rPr sz="2000" spc="-4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case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of </a:t>
            </a:r>
            <a:r>
              <a:rPr sz="2100" b="1" spc="4" dirty="0">
                <a:latin typeface="Garamond"/>
                <a:cs typeface="Garamond"/>
              </a:rPr>
              <a:t>r</a:t>
            </a:r>
            <a:r>
              <a:rPr sz="2100" b="1" spc="0" dirty="0">
                <a:latin typeface="Garamond"/>
                <a:cs typeface="Garamond"/>
              </a:rPr>
              <a:t>=</a:t>
            </a:r>
            <a:r>
              <a:rPr sz="2000" b="1" spc="0" dirty="0">
                <a:latin typeface="Garamond"/>
                <a:cs typeface="Garamond"/>
              </a:rPr>
              <a:t>1</a:t>
            </a:r>
            <a:r>
              <a:rPr sz="2000" i="1" spc="0" dirty="0">
                <a:latin typeface="Garamond"/>
                <a:cs typeface="Garamond"/>
              </a:rPr>
              <a:t>,</a:t>
            </a:r>
            <a:r>
              <a:rPr sz="2000" i="1" spc="-105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that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is, </a:t>
            </a:r>
            <a:r>
              <a:rPr sz="2000" b="1" spc="0" dirty="0">
                <a:latin typeface="Garamond"/>
                <a:cs typeface="Garamond"/>
              </a:rPr>
              <a:t>|</a:t>
            </a:r>
            <a:r>
              <a:rPr sz="2100" b="1" spc="4" dirty="0">
                <a:latin typeface="Garamond"/>
                <a:cs typeface="Garamond"/>
              </a:rPr>
              <a:t>z</a:t>
            </a:r>
            <a:r>
              <a:rPr sz="2000" b="1" spc="0" dirty="0">
                <a:latin typeface="Garamond"/>
                <a:cs typeface="Garamond"/>
              </a:rPr>
              <a:t>|=1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5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provided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638" y="3344037"/>
            <a:ext cx="20460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tha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4" baseline="2962" dirty="0">
                <a:latin typeface="Garamond"/>
                <a:cs typeface="Garamond"/>
              </a:rPr>
              <a:t> 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latte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4" baseline="2962" dirty="0">
                <a:latin typeface="Garamond"/>
                <a:cs typeface="Garamond"/>
              </a:rPr>
              <a:t> exists.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876" y="4378928"/>
            <a:ext cx="7928074" cy="1017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8">
              <a:lnSpc>
                <a:spcPts val="2270"/>
              </a:lnSpc>
              <a:spcBef>
                <a:spcPts val="113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The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contour</a:t>
            </a:r>
            <a:r>
              <a:rPr sz="3000" spc="-6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|z|=1</a:t>
            </a:r>
            <a:r>
              <a:rPr sz="3000" spc="-5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is 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circle</a:t>
            </a:r>
            <a:r>
              <a:rPr sz="3000" spc="-4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in</a:t>
            </a:r>
            <a:r>
              <a:rPr sz="3000" spc="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the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z-plane</a:t>
            </a:r>
            <a:r>
              <a:rPr sz="3000" spc="-5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of unit</a:t>
            </a:r>
            <a:r>
              <a:rPr sz="3000" spc="-2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radius</a:t>
            </a:r>
            <a:r>
              <a:rPr sz="3000" spc="-46" baseline="2962" dirty="0">
                <a:latin typeface="Garamond"/>
                <a:cs typeface="Garamond"/>
              </a:rPr>
              <a:t> </a:t>
            </a:r>
            <a:r>
              <a:rPr sz="3000" spc="0" baseline="2898" dirty="0">
                <a:latin typeface="Times New Roman"/>
                <a:cs typeface="Times New Roman"/>
              </a:rPr>
              <a:t>Î</a:t>
            </a:r>
            <a:r>
              <a:rPr sz="3000" spc="-1100" baseline="2898" dirty="0">
                <a:latin typeface="Times New Roman"/>
                <a:cs typeface="Times New Roman"/>
              </a:rPr>
              <a:t> </a:t>
            </a:r>
            <a:r>
              <a:rPr sz="3150" b="1" spc="0" baseline="2821" dirty="0">
                <a:solidFill>
                  <a:srgbClr val="990033"/>
                </a:solidFill>
                <a:latin typeface="Garamond"/>
                <a:cs typeface="Garamond"/>
              </a:rPr>
              <a:t>the</a:t>
            </a:r>
            <a:r>
              <a:rPr sz="3150" b="1" spc="-164" baseline="2821" dirty="0">
                <a:solidFill>
                  <a:srgbClr val="990033"/>
                </a:solidFill>
                <a:latin typeface="Garamond"/>
                <a:cs typeface="Garamond"/>
              </a:rPr>
              <a:t> </a:t>
            </a:r>
            <a:r>
              <a:rPr sz="3150" b="1" spc="0" baseline="2821" dirty="0">
                <a:solidFill>
                  <a:srgbClr val="990033"/>
                </a:solidFill>
                <a:latin typeface="Garamond"/>
                <a:cs typeface="Garamond"/>
              </a:rPr>
              <a:t>unit</a:t>
            </a:r>
            <a:r>
              <a:rPr sz="3150" b="1" spc="-203" baseline="2821" dirty="0">
                <a:solidFill>
                  <a:srgbClr val="990033"/>
                </a:solidFill>
                <a:latin typeface="Garamond"/>
                <a:cs typeface="Garamond"/>
              </a:rPr>
              <a:t> </a:t>
            </a:r>
            <a:r>
              <a:rPr sz="3150" b="1" spc="0" baseline="2821" dirty="0">
                <a:solidFill>
                  <a:srgbClr val="990033"/>
                </a:solidFill>
                <a:latin typeface="Garamond"/>
                <a:cs typeface="Garamond"/>
              </a:rPr>
              <a:t>circle</a:t>
            </a:r>
            <a:endParaRPr sz="2100" dirty="0">
              <a:latin typeface="Garamond"/>
              <a:cs typeface="Garamond"/>
            </a:endParaRPr>
          </a:p>
          <a:p>
            <a:pPr marL="12725" marR="40238">
              <a:lnSpc>
                <a:spcPct val="95825"/>
              </a:lnSpc>
              <a:spcBef>
                <a:spcPts val="31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Hence, the DTFT is really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z-tran</a:t>
            </a:r>
            <a:r>
              <a:rPr sz="2000" spc="-4" dirty="0">
                <a:latin typeface="Garamond"/>
                <a:cs typeface="Garamond"/>
              </a:rPr>
              <a:t>s</a:t>
            </a:r>
            <a:r>
              <a:rPr sz="2000" spc="4" dirty="0">
                <a:latin typeface="Garamond"/>
                <a:cs typeface="Garamond"/>
              </a:rPr>
              <a:t>for</a:t>
            </a:r>
            <a:r>
              <a:rPr sz="2000" spc="0" dirty="0">
                <a:latin typeface="Garamond"/>
                <a:cs typeface="Garamond"/>
              </a:rPr>
              <a:t>m </a:t>
            </a:r>
            <a:r>
              <a:rPr sz="2000" spc="4" dirty="0">
                <a:latin typeface="Garamond"/>
                <a:cs typeface="Garamond"/>
              </a:rPr>
              <a:t>evaluate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6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2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uni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25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circle</a:t>
            </a:r>
            <a:endParaRPr sz="2000" dirty="0">
              <a:latin typeface="Garamond"/>
              <a:cs typeface="Garamond"/>
            </a:endParaRPr>
          </a:p>
          <a:p>
            <a:pPr marL="12700" marR="40238">
              <a:lnSpc>
                <a:spcPct val="95825"/>
              </a:lnSpc>
              <a:spcBef>
                <a:spcPts val="480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Just like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the DTFT, z-transform too</a:t>
            </a:r>
            <a:r>
              <a:rPr sz="2000" spc="-2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h</a:t>
            </a:r>
            <a:r>
              <a:rPr sz="2000" spc="-9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1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its own,</a:t>
            </a:r>
            <a:r>
              <a:rPr sz="2000" spc="-37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albeit</a:t>
            </a:r>
            <a:r>
              <a:rPr sz="2000" spc="-41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less restrictive,</a:t>
            </a:r>
            <a:endParaRPr sz="2000" dirty="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9035" y="5297603"/>
            <a:ext cx="175953" cy="20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350" spc="0" dirty="0">
                <a:latin typeface="Cambria"/>
                <a:cs typeface="Cambria"/>
              </a:rPr>
              <a:t>∞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9679" y="5415716"/>
            <a:ext cx="1623640" cy="535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242">
              <a:lnSpc>
                <a:spcPts val="2735"/>
              </a:lnSpc>
              <a:spcBef>
                <a:spcPts val="136"/>
              </a:spcBef>
            </a:pPr>
            <a:r>
              <a:rPr sz="3300" spc="0" baseline="-1292" dirty="0">
                <a:latin typeface="Cambria"/>
                <a:cs typeface="Cambria"/>
              </a:rPr>
              <a:t>∑</a:t>
            </a:r>
            <a:r>
              <a:rPr sz="3300" spc="-179" baseline="-1292" dirty="0">
                <a:latin typeface="Cambria"/>
                <a:cs typeface="Cambria"/>
              </a:rPr>
              <a:t> </a:t>
            </a:r>
            <a:r>
              <a:rPr sz="2475" i="1" spc="-59" baseline="7027" dirty="0">
                <a:latin typeface="Times New Roman"/>
                <a:cs typeface="Times New Roman"/>
              </a:rPr>
              <a:t>x</a:t>
            </a:r>
            <a:r>
              <a:rPr sz="2475" spc="44" baseline="7027" dirty="0">
                <a:latin typeface="Times New Roman"/>
                <a:cs typeface="Times New Roman"/>
              </a:rPr>
              <a:t>[</a:t>
            </a:r>
            <a:r>
              <a:rPr sz="2475" i="1" spc="25" baseline="7027" dirty="0">
                <a:latin typeface="Times New Roman"/>
                <a:cs typeface="Times New Roman"/>
              </a:rPr>
              <a:t>n</a:t>
            </a:r>
            <a:r>
              <a:rPr sz="2475" spc="0" baseline="7027" dirty="0">
                <a:latin typeface="Times New Roman"/>
                <a:cs typeface="Times New Roman"/>
              </a:rPr>
              <a:t>]</a:t>
            </a:r>
            <a:r>
              <a:rPr sz="2475" spc="-189" baseline="7027" dirty="0">
                <a:latin typeface="Times New Roman"/>
                <a:cs typeface="Times New Roman"/>
              </a:rPr>
              <a:t> </a:t>
            </a:r>
            <a:r>
              <a:rPr sz="2475" i="1" spc="0" baseline="7027" dirty="0">
                <a:latin typeface="Times New Roman"/>
                <a:cs typeface="Times New Roman"/>
              </a:rPr>
              <a:t>z</a:t>
            </a:r>
            <a:r>
              <a:rPr sz="2475" i="1" spc="-279" baseline="7027" dirty="0">
                <a:latin typeface="Times New Roman"/>
                <a:cs typeface="Times New Roman"/>
              </a:rPr>
              <a:t> </a:t>
            </a:r>
            <a:r>
              <a:rPr sz="2025" spc="0" baseline="40016" dirty="0">
                <a:latin typeface="Cambria"/>
                <a:cs typeface="Cambria"/>
              </a:rPr>
              <a:t>−</a:t>
            </a:r>
            <a:r>
              <a:rPr sz="2025" spc="44" baseline="40016" dirty="0">
                <a:latin typeface="Cambria"/>
                <a:cs typeface="Cambria"/>
              </a:rPr>
              <a:t> </a:t>
            </a:r>
            <a:r>
              <a:rPr sz="2025" i="1" spc="0" baseline="40797" dirty="0">
                <a:latin typeface="Times New Roman"/>
                <a:cs typeface="Times New Roman"/>
              </a:rPr>
              <a:t>n</a:t>
            </a:r>
            <a:r>
              <a:rPr sz="2025" i="1" spc="-194" baseline="40797" dirty="0">
                <a:latin typeface="Times New Roman"/>
                <a:cs typeface="Times New Roman"/>
              </a:rPr>
              <a:t> </a:t>
            </a:r>
            <a:r>
              <a:rPr sz="3000" spc="0" baseline="14814" dirty="0">
                <a:latin typeface="Garamond"/>
                <a:cs typeface="Garamond"/>
              </a:rPr>
              <a:t>must</a:t>
            </a:r>
            <a:endParaRPr sz="2000">
              <a:latin typeface="Garamond"/>
              <a:cs typeface="Garamond"/>
            </a:endParaRPr>
          </a:p>
          <a:p>
            <a:pPr marL="12700" marR="48676">
              <a:lnSpc>
                <a:spcPts val="1410"/>
              </a:lnSpc>
            </a:pPr>
            <a:r>
              <a:rPr sz="1350" i="1" dirty="0">
                <a:latin typeface="Times New Roman"/>
                <a:cs typeface="Times New Roman"/>
              </a:rPr>
              <a:t>n</a:t>
            </a:r>
            <a:r>
              <a:rPr sz="1350" i="1" spc="-244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Cambria"/>
                <a:cs typeface="Cambria"/>
              </a:rPr>
              <a:t>=</a:t>
            </a:r>
            <a:r>
              <a:rPr sz="1350" spc="-209" dirty="0">
                <a:latin typeface="Cambria"/>
                <a:cs typeface="Cambria"/>
              </a:rPr>
              <a:t> </a:t>
            </a:r>
            <a:r>
              <a:rPr sz="1350" spc="0" dirty="0">
                <a:latin typeface="Cambria"/>
                <a:cs typeface="Cambria"/>
              </a:rPr>
              <a:t>−∞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619" y="5421799"/>
            <a:ext cx="563607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convergenc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requirements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specifically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1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infinite</a:t>
            </a:r>
            <a:r>
              <a:rPr sz="3000" spc="-5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series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2986" y="5421799"/>
            <a:ext cx="101467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converge.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" y="6245623"/>
            <a:ext cx="8322716" cy="104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7" marR="4572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a given sequence, the set R of values of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z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which its z-</a:t>
            </a:r>
            <a:endParaRPr sz="2400" dirty="0">
              <a:latin typeface="Times New Roman"/>
              <a:cs typeface="Times New Roman"/>
            </a:endParaRPr>
          </a:p>
          <a:p>
            <a:pPr marL="389127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transform converges is called the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990033"/>
                </a:solidFill>
                <a:latin typeface="Times New Roman"/>
                <a:cs typeface="Times New Roman"/>
              </a:rPr>
              <a:t>region of convergence (ROC).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8446" y="9906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3" y="1232704"/>
            <a:ext cx="8314176" cy="142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12" y="3510724"/>
            <a:ext cx="2771037" cy="83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80281" y="3405378"/>
            <a:ext cx="1581150" cy="9144"/>
          </a:xfrm>
          <a:custGeom>
            <a:avLst/>
            <a:gdLst/>
            <a:ahLst/>
            <a:cxnLst/>
            <a:rect l="l" t="t" r="r" b="b"/>
            <a:pathLst>
              <a:path w="1581150" h="9144">
                <a:moveTo>
                  <a:pt x="0" y="0"/>
                </a:moveTo>
                <a:lnTo>
                  <a:pt x="0" y="9144"/>
                </a:lnTo>
                <a:lnTo>
                  <a:pt x="1581150" y="9144"/>
                </a:lnTo>
                <a:lnTo>
                  <a:pt x="1581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80281" y="4054602"/>
            <a:ext cx="1581150" cy="9905"/>
          </a:xfrm>
          <a:custGeom>
            <a:avLst/>
            <a:gdLst/>
            <a:ahLst/>
            <a:cxnLst/>
            <a:rect l="l" t="t" r="r" b="b"/>
            <a:pathLst>
              <a:path w="1581150" h="9905">
                <a:moveTo>
                  <a:pt x="0" y="0"/>
                </a:moveTo>
                <a:lnTo>
                  <a:pt x="0" y="9905"/>
                </a:lnTo>
                <a:lnTo>
                  <a:pt x="1581150" y="9905"/>
                </a:lnTo>
                <a:lnTo>
                  <a:pt x="1581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9426" y="3414522"/>
            <a:ext cx="1562100" cy="640079"/>
          </a:xfrm>
          <a:custGeom>
            <a:avLst/>
            <a:gdLst/>
            <a:ahLst/>
            <a:cxnLst/>
            <a:rect l="l" t="t" r="r" b="b"/>
            <a:pathLst>
              <a:path w="1562100" h="640079">
                <a:moveTo>
                  <a:pt x="0" y="0"/>
                </a:moveTo>
                <a:lnTo>
                  <a:pt x="0" y="640079"/>
                </a:lnTo>
                <a:lnTo>
                  <a:pt x="1562100" y="640079"/>
                </a:lnTo>
                <a:lnTo>
                  <a:pt x="1562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962" y="3548634"/>
            <a:ext cx="0" cy="371855"/>
          </a:xfrm>
          <a:custGeom>
            <a:avLst/>
            <a:gdLst/>
            <a:ahLst/>
            <a:cxnLst/>
            <a:rect l="l" t="t" r="r" b="b"/>
            <a:pathLst>
              <a:path h="371855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9858" y="3548634"/>
            <a:ext cx="0" cy="371855"/>
          </a:xfrm>
          <a:custGeom>
            <a:avLst/>
            <a:gdLst/>
            <a:ahLst/>
            <a:cxnLst/>
            <a:rect l="l" t="t" r="r" b="b"/>
            <a:pathLst>
              <a:path h="371855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79520" y="3404616"/>
            <a:ext cx="1581150" cy="659129"/>
          </a:xfrm>
          <a:custGeom>
            <a:avLst/>
            <a:gdLst/>
            <a:ahLst/>
            <a:cxnLst/>
            <a:rect l="l" t="t" r="r" b="b"/>
            <a:pathLst>
              <a:path w="1581150" h="659129">
                <a:moveTo>
                  <a:pt x="0" y="659129"/>
                </a:moveTo>
                <a:lnTo>
                  <a:pt x="0" y="0"/>
                </a:lnTo>
                <a:lnTo>
                  <a:pt x="1581150" y="0"/>
                </a:lnTo>
                <a:lnTo>
                  <a:pt x="1581150" y="659129"/>
                </a:lnTo>
                <a:lnTo>
                  <a:pt x="0" y="659129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7634" y="5620512"/>
            <a:ext cx="0" cy="335279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7466" y="5620512"/>
            <a:ext cx="0" cy="335279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6702" y="576078"/>
            <a:ext cx="9050255" cy="942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Convergenc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19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of</a:t>
            </a:r>
            <a:endParaRPr sz="3350" dirty="0">
              <a:latin typeface="Copperplate Gothic Bold"/>
              <a:cs typeface="Copperplate Gothic Bold"/>
            </a:endParaRPr>
          </a:p>
          <a:p>
            <a:pPr marL="66040" marR="691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th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z</a:t>
            </a:r>
            <a:r>
              <a:rPr sz="3350" spc="0" dirty="0">
                <a:latin typeface="Copperplate Gothic Bold"/>
                <a:cs typeface="Copperplate Gothic Bold"/>
              </a:rPr>
              <a:t>-</a:t>
            </a:r>
            <a:r>
              <a:rPr sz="3350" spc="4" dirty="0">
                <a:latin typeface="Copperplate Gothic Bold"/>
                <a:cs typeface="Copperplate Gothic Bold"/>
              </a:rPr>
              <a:t>transform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702" y="1756681"/>
            <a:ext cx="8774758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From our discussion with the DTFT, we know that the infinite series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37252" y="2108667"/>
            <a:ext cx="207933" cy="237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650" spc="0" dirty="0">
                <a:latin typeface="Cambria"/>
                <a:cs typeface="Cambria"/>
              </a:rPr>
              <a:t>∞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9924" y="2242040"/>
            <a:ext cx="405875" cy="372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0"/>
              </a:lnSpc>
              <a:spcBef>
                <a:spcPts val="144"/>
              </a:spcBef>
            </a:pPr>
            <a:r>
              <a:rPr sz="2475" i="1" spc="4" baseline="26352" dirty="0">
                <a:latin typeface="Times New Roman"/>
                <a:cs typeface="Times New Roman"/>
              </a:rPr>
              <a:t>j</a:t>
            </a:r>
            <a:r>
              <a:rPr sz="2625" spc="0" baseline="24370" dirty="0">
                <a:latin typeface="Cambria"/>
                <a:cs typeface="Cambria"/>
              </a:rPr>
              <a:t>ω</a:t>
            </a:r>
            <a:r>
              <a:rPr sz="2625" spc="-25" baseline="24370" dirty="0">
                <a:latin typeface="Cambria"/>
                <a:cs typeface="Cambria"/>
              </a:rPr>
              <a:t> </a:t>
            </a:r>
            <a:r>
              <a:rPr sz="3000" spc="0" baseline="-4348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2246" y="2242040"/>
            <a:ext cx="721277" cy="372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0"/>
              </a:lnSpc>
              <a:spcBef>
                <a:spcPts val="144"/>
              </a:spcBef>
            </a:pPr>
            <a:r>
              <a:rPr sz="3000" i="1" spc="84" baseline="-4348" dirty="0">
                <a:latin typeface="Times New Roman"/>
                <a:cs typeface="Times New Roman"/>
              </a:rPr>
              <a:t>e</a:t>
            </a:r>
            <a:r>
              <a:rPr sz="2475" spc="0" baseline="25847" dirty="0">
                <a:latin typeface="Cambria"/>
                <a:cs typeface="Cambria"/>
              </a:rPr>
              <a:t>−</a:t>
            </a:r>
            <a:r>
              <a:rPr sz="2475" spc="59" baseline="25847" dirty="0">
                <a:latin typeface="Cambria"/>
                <a:cs typeface="Cambria"/>
              </a:rPr>
              <a:t> </a:t>
            </a:r>
            <a:r>
              <a:rPr sz="2475" i="1" spc="4" baseline="26352" dirty="0">
                <a:latin typeface="Times New Roman"/>
                <a:cs typeface="Times New Roman"/>
              </a:rPr>
              <a:t>j</a:t>
            </a:r>
            <a:r>
              <a:rPr sz="2625" spc="0" baseline="24370" dirty="0">
                <a:latin typeface="Cambria"/>
                <a:cs typeface="Cambria"/>
              </a:rPr>
              <a:t>ω</a:t>
            </a:r>
            <a:r>
              <a:rPr sz="2625" spc="-20" baseline="24370" dirty="0">
                <a:latin typeface="Cambria"/>
                <a:cs typeface="Cambria"/>
              </a:rPr>
              <a:t> </a:t>
            </a:r>
            <a:r>
              <a:rPr sz="2475" i="1" spc="0" baseline="26352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7014" y="2251922"/>
            <a:ext cx="1502401" cy="418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95"/>
              </a:lnSpc>
              <a:spcBef>
                <a:spcPts val="164"/>
              </a:spcBef>
            </a:pPr>
            <a:r>
              <a:rPr sz="3000" spc="0" baseline="7108" dirty="0">
                <a:latin typeface="Cambria"/>
                <a:cs typeface="Cambria"/>
              </a:rPr>
              <a:t>=  </a:t>
            </a:r>
            <a:r>
              <a:rPr sz="3000" spc="223" baseline="7108" dirty="0">
                <a:latin typeface="Cambria"/>
                <a:cs typeface="Cambria"/>
              </a:rPr>
              <a:t> </a:t>
            </a:r>
            <a:r>
              <a:rPr sz="3975" spc="0" baseline="-2145" dirty="0">
                <a:latin typeface="Cambria"/>
                <a:cs typeface="Cambria"/>
              </a:rPr>
              <a:t>∑</a:t>
            </a:r>
            <a:r>
              <a:rPr sz="3975" spc="-191" baseline="-2145" dirty="0">
                <a:latin typeface="Cambria"/>
                <a:cs typeface="Cambria"/>
              </a:rPr>
              <a:t> </a:t>
            </a:r>
            <a:r>
              <a:rPr sz="3000" i="1" spc="-69" baseline="7246" dirty="0">
                <a:latin typeface="Times New Roman"/>
                <a:cs typeface="Times New Roman"/>
              </a:rPr>
              <a:t>x</a:t>
            </a:r>
            <a:r>
              <a:rPr sz="3000" spc="54" baseline="7246" dirty="0">
                <a:latin typeface="Times New Roman"/>
                <a:cs typeface="Times New Roman"/>
              </a:rPr>
              <a:t>[</a:t>
            </a:r>
            <a:r>
              <a:rPr sz="3000" i="1" spc="29" baseline="7246" dirty="0">
                <a:latin typeface="Times New Roman"/>
                <a:cs typeface="Times New Roman"/>
              </a:rPr>
              <a:t>n</a:t>
            </a:r>
            <a:r>
              <a:rPr sz="3000" spc="0" baseline="7246" dirty="0">
                <a:latin typeface="Times New Roman"/>
                <a:cs typeface="Times New Roman"/>
              </a:rPr>
              <a:t>]</a:t>
            </a:r>
            <a:r>
              <a:rPr sz="3000" spc="-325" baseline="7246" dirty="0">
                <a:latin typeface="Times New Roman"/>
                <a:cs typeface="Times New Roman"/>
              </a:rPr>
              <a:t> </a:t>
            </a:r>
            <a:r>
              <a:rPr sz="3000" i="1" spc="0" baseline="7246" dirty="0">
                <a:latin typeface="Times New Roman"/>
                <a:cs typeface="Times New Roman"/>
              </a:rPr>
              <a:t>r</a:t>
            </a:r>
            <a:r>
              <a:rPr sz="3000" i="1" spc="-300" baseline="7246" dirty="0">
                <a:latin typeface="Times New Roman"/>
                <a:cs typeface="Times New Roman"/>
              </a:rPr>
              <a:t> </a:t>
            </a:r>
            <a:r>
              <a:rPr sz="2475" spc="0" baseline="39633" dirty="0">
                <a:latin typeface="Cambria"/>
                <a:cs typeface="Cambria"/>
              </a:rPr>
              <a:t>−</a:t>
            </a:r>
            <a:r>
              <a:rPr sz="2475" spc="-254" baseline="39633" dirty="0">
                <a:latin typeface="Cambria"/>
                <a:cs typeface="Cambria"/>
              </a:rPr>
              <a:t> </a:t>
            </a:r>
            <a:r>
              <a:rPr sz="2475" i="1" spc="0" baseline="40407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8306" y="2330706"/>
            <a:ext cx="1384717" cy="283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2000" i="1" spc="0" dirty="0">
                <a:latin typeface="Times New Roman"/>
                <a:cs typeface="Times New Roman"/>
              </a:rPr>
              <a:t>X</a:t>
            </a:r>
            <a:r>
              <a:rPr sz="2000" i="1" spc="-15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i="1" spc="100" dirty="0">
                <a:latin typeface="Times New Roman"/>
                <a:cs typeface="Times New Roman"/>
              </a:rPr>
              <a:t>z</a:t>
            </a:r>
            <a:r>
              <a:rPr sz="2000" spc="0" dirty="0">
                <a:latin typeface="Times New Roman"/>
                <a:cs typeface="Times New Roman"/>
              </a:rPr>
              <a:t>)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=</a:t>
            </a:r>
            <a:r>
              <a:rPr sz="2000" spc="173" dirty="0">
                <a:latin typeface="Cambria"/>
                <a:cs typeface="Cambria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X</a:t>
            </a:r>
            <a:r>
              <a:rPr sz="2000" i="1" spc="-154" dirty="0">
                <a:latin typeface="Times New Roman"/>
                <a:cs typeface="Times New Roman"/>
              </a:rPr>
              <a:t> </a:t>
            </a:r>
            <a:r>
              <a:rPr sz="2000" spc="54" dirty="0">
                <a:latin typeface="Times New Roman"/>
                <a:cs typeface="Times New Roman"/>
              </a:rPr>
              <a:t>(</a:t>
            </a:r>
            <a:r>
              <a:rPr sz="2000" i="1" spc="0" dirty="0">
                <a:latin typeface="Times New Roman"/>
                <a:cs typeface="Times New Roman"/>
              </a:rPr>
              <a:t>r</a:t>
            </a:r>
            <a:r>
              <a:rPr sz="2000" i="1" spc="-15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9602" y="2654259"/>
            <a:ext cx="6585787" cy="675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89756" marR="46860">
              <a:lnSpc>
                <a:spcPts val="1835"/>
              </a:lnSpc>
              <a:spcBef>
                <a:spcPts val="91"/>
              </a:spcBef>
            </a:pP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-304" dirty="0">
                <a:latin typeface="Times New Roman"/>
                <a:cs typeface="Times New Roman"/>
              </a:rPr>
              <a:t> </a:t>
            </a:r>
            <a:r>
              <a:rPr sz="1650" spc="0" dirty="0">
                <a:latin typeface="Cambria"/>
                <a:cs typeface="Cambria"/>
              </a:rPr>
              <a:t>=</a:t>
            </a:r>
            <a:r>
              <a:rPr sz="1650" spc="-254" dirty="0">
                <a:latin typeface="Cambria"/>
                <a:cs typeface="Cambria"/>
              </a:rPr>
              <a:t> </a:t>
            </a:r>
            <a:r>
              <a:rPr sz="1650" spc="0" dirty="0">
                <a:latin typeface="Cambria"/>
                <a:cs typeface="Cambria"/>
              </a:rPr>
              <a:t>−∞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ts val="2767"/>
              </a:lnSpc>
              <a:spcBef>
                <a:spcPts val="583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converges if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r</a:t>
            </a:r>
            <a:r>
              <a:rPr sz="2400" i="1" spc="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400" i="1" spc="0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i="1" spc="205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absolutely summable, that is, 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5749" y="3544008"/>
            <a:ext cx="693827" cy="293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400" i="1" spc="-64" baseline="-3623" dirty="0">
                <a:latin typeface="Times New Roman"/>
                <a:cs typeface="Times New Roman"/>
              </a:rPr>
              <a:t>x</a:t>
            </a:r>
            <a:r>
              <a:rPr sz="2400" spc="39" baseline="-3623" dirty="0">
                <a:latin typeface="Times New Roman"/>
                <a:cs typeface="Times New Roman"/>
              </a:rPr>
              <a:t>[</a:t>
            </a:r>
            <a:r>
              <a:rPr sz="2400" i="1" spc="19" baseline="-3623" dirty="0">
                <a:latin typeface="Times New Roman"/>
                <a:cs typeface="Times New Roman"/>
              </a:rPr>
              <a:t>n</a:t>
            </a:r>
            <a:r>
              <a:rPr sz="2400" spc="0" baseline="-3623" dirty="0">
                <a:latin typeface="Times New Roman"/>
                <a:cs typeface="Times New Roman"/>
              </a:rPr>
              <a:t>]</a:t>
            </a:r>
            <a:r>
              <a:rPr sz="2400" spc="-259" baseline="-3623" dirty="0">
                <a:latin typeface="Times New Roman"/>
                <a:cs typeface="Times New Roman"/>
              </a:rPr>
              <a:t> </a:t>
            </a:r>
            <a:r>
              <a:rPr sz="2400" i="1" spc="0" baseline="-3623" dirty="0">
                <a:latin typeface="Times New Roman"/>
                <a:cs typeface="Times New Roman"/>
              </a:rPr>
              <a:t>r</a:t>
            </a:r>
            <a:r>
              <a:rPr sz="2400" i="1" spc="-244" baseline="-3623" dirty="0">
                <a:latin typeface="Times New Roman"/>
                <a:cs typeface="Times New Roman"/>
              </a:rPr>
              <a:t> </a:t>
            </a:r>
            <a:r>
              <a:rPr sz="1950" spc="0" baseline="26245" dirty="0">
                <a:latin typeface="Cambria"/>
                <a:cs typeface="Cambria"/>
              </a:rPr>
              <a:t>−</a:t>
            </a:r>
            <a:r>
              <a:rPr sz="1950" spc="-204" baseline="26245" dirty="0">
                <a:latin typeface="Cambria"/>
                <a:cs typeface="Cambria"/>
              </a:rPr>
              <a:t> </a:t>
            </a:r>
            <a:r>
              <a:rPr sz="1950" i="1" spc="0" baseline="26758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6934" y="3586798"/>
            <a:ext cx="257714" cy="294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100" spc="0" dirty="0">
                <a:latin typeface="Cambria"/>
                <a:cs typeface="Cambria"/>
              </a:rPr>
              <a:t>∑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5828" y="3606277"/>
            <a:ext cx="354325" cy="227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0" dirty="0">
                <a:latin typeface="Cambria"/>
                <a:cs typeface="Cambria"/>
              </a:rPr>
              <a:t>&lt;</a:t>
            </a:r>
            <a:r>
              <a:rPr sz="1600" spc="-22" dirty="0">
                <a:latin typeface="Cambria"/>
                <a:cs typeface="Cambria"/>
              </a:rPr>
              <a:t> </a:t>
            </a:r>
            <a:r>
              <a:rPr sz="1600" spc="0" dirty="0">
                <a:latin typeface="Cambria"/>
                <a:cs typeface="Cambria"/>
              </a:rPr>
              <a:t>∞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702" y="4312429"/>
            <a:ext cx="8721614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area where this is satisfied def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nes the ROC, which in general is</a:t>
            </a:r>
            <a:endParaRPr sz="2400">
              <a:latin typeface="Times New Roman"/>
              <a:cs typeface="Times New Roman"/>
            </a:endParaRPr>
          </a:p>
          <a:p>
            <a:pPr marL="320039" marR="468416" algn="ctr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 annular region of the z-plane (since “z” is a complex number,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602" y="5044031"/>
            <a:ext cx="32666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constant z-values describe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0989" y="5044031"/>
            <a:ext cx="206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1942" y="5044031"/>
            <a:ext cx="7471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circle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3914" y="5044031"/>
            <a:ext cx="18289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 the z-plane)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0939" y="5528420"/>
            <a:ext cx="397952" cy="3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300" i="1" baseline="-3952" dirty="0">
                <a:latin typeface="Times New Roman"/>
                <a:cs typeface="Times New Roman"/>
              </a:rPr>
              <a:t>R</a:t>
            </a:r>
            <a:r>
              <a:rPr sz="3300" i="1" spc="-409" baseline="-3952" dirty="0">
                <a:latin typeface="Times New Roman"/>
                <a:cs typeface="Times New Roman"/>
              </a:rPr>
              <a:t> </a:t>
            </a:r>
            <a:r>
              <a:rPr sz="2700" spc="0" baseline="26853" dirty="0">
                <a:latin typeface="Cambria"/>
                <a:cs typeface="Cambria"/>
              </a:rPr>
              <a:t>−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3357" y="5528420"/>
            <a:ext cx="397969" cy="3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300" i="1" baseline="-3952" dirty="0">
                <a:latin typeface="Times New Roman"/>
                <a:cs typeface="Times New Roman"/>
              </a:rPr>
              <a:t>R</a:t>
            </a:r>
            <a:r>
              <a:rPr sz="3300" i="1" spc="-409" baseline="-3952" dirty="0">
                <a:latin typeface="Times New Roman"/>
                <a:cs typeface="Times New Roman"/>
              </a:rPr>
              <a:t> </a:t>
            </a:r>
            <a:r>
              <a:rPr sz="2700" spc="0" baseline="26853" dirty="0">
                <a:latin typeface="Cambria"/>
                <a:cs typeface="Cambria"/>
              </a:rPr>
              <a:t>+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6838" y="5528420"/>
            <a:ext cx="1030414" cy="3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300" i="1" baseline="-3952" dirty="0">
                <a:latin typeface="Times New Roman"/>
                <a:cs typeface="Times New Roman"/>
              </a:rPr>
              <a:t>R</a:t>
            </a:r>
            <a:r>
              <a:rPr sz="3300" i="1" spc="-409" baseline="-3952" dirty="0">
                <a:latin typeface="Times New Roman"/>
                <a:cs typeface="Times New Roman"/>
              </a:rPr>
              <a:t> </a:t>
            </a:r>
            <a:r>
              <a:rPr sz="2700" spc="0" baseline="26853" dirty="0">
                <a:latin typeface="Cambria"/>
                <a:cs typeface="Cambria"/>
              </a:rPr>
              <a:t>−     </a:t>
            </a:r>
            <a:r>
              <a:rPr sz="2700" spc="119" baseline="26853" dirty="0">
                <a:latin typeface="Cambria"/>
                <a:cs typeface="Cambria"/>
              </a:rPr>
              <a:t> </a:t>
            </a:r>
            <a:r>
              <a:rPr sz="3300" i="1" spc="0" baseline="-3952" dirty="0">
                <a:latin typeface="Times New Roman"/>
                <a:cs typeface="Times New Roman"/>
              </a:rPr>
              <a:t>R</a:t>
            </a:r>
            <a:r>
              <a:rPr sz="3300" i="1" spc="-409" baseline="-3952" dirty="0">
                <a:latin typeface="Times New Roman"/>
                <a:cs typeface="Times New Roman"/>
              </a:rPr>
              <a:t> </a:t>
            </a:r>
            <a:r>
              <a:rPr sz="2700" spc="0" baseline="26853" dirty="0">
                <a:latin typeface="Cambria"/>
                <a:cs typeface="Cambria"/>
              </a:rPr>
              <a:t>+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6365" y="5615870"/>
            <a:ext cx="220758" cy="30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2200" spc="0" dirty="0">
                <a:latin typeface="Cambria"/>
                <a:cs typeface="Cambria"/>
              </a:rPr>
              <a:t>&lt;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6330" y="5615870"/>
            <a:ext cx="220758" cy="30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2200" spc="0" dirty="0">
                <a:latin typeface="Cambria"/>
                <a:cs typeface="Cambria"/>
              </a:rPr>
              <a:t>&lt;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2769" y="5615870"/>
            <a:ext cx="1187687" cy="30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2200" i="1" spc="0" dirty="0">
                <a:latin typeface="Times New Roman"/>
                <a:cs typeface="Times New Roman"/>
              </a:rPr>
              <a:t>where</a:t>
            </a:r>
            <a:r>
              <a:rPr sz="2200" i="1" spc="125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Times New Roman"/>
                <a:cs typeface="Times New Roman"/>
              </a:rPr>
              <a:t>0</a:t>
            </a:r>
            <a:r>
              <a:rPr sz="2200" spc="-104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Cambria"/>
                <a:cs typeface="Cambria"/>
              </a:rPr>
              <a:t>≤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2236" y="5615870"/>
            <a:ext cx="220758" cy="30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2200" spc="0" dirty="0">
                <a:latin typeface="Cambria"/>
                <a:cs typeface="Cambria"/>
              </a:rPr>
              <a:t>&lt;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8496" y="5615870"/>
            <a:ext cx="480771" cy="30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2200" spc="0" dirty="0">
                <a:latin typeface="Cambria"/>
                <a:cs typeface="Cambria"/>
              </a:rPr>
              <a:t>≤</a:t>
            </a:r>
            <a:r>
              <a:rPr sz="2200" spc="-17" dirty="0">
                <a:latin typeface="Cambria"/>
                <a:cs typeface="Cambria"/>
              </a:rPr>
              <a:t> </a:t>
            </a:r>
            <a:r>
              <a:rPr sz="2200" spc="0" dirty="0">
                <a:latin typeface="Cambria"/>
                <a:cs typeface="Cambria"/>
              </a:rPr>
              <a:t>∞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7586" y="5620340"/>
            <a:ext cx="176257" cy="305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i="1" spc="0" dirty="0">
                <a:latin typeface="Times New Roman"/>
                <a:cs typeface="Times New Roman"/>
              </a:rPr>
              <a:t>z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9710" y="3404806"/>
            <a:ext cx="1580959" cy="658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880" marR="1251482" algn="ctr">
              <a:lnSpc>
                <a:spcPct val="97696"/>
              </a:lnSpc>
              <a:spcBef>
                <a:spcPts val="150"/>
              </a:spcBef>
            </a:pPr>
            <a:r>
              <a:rPr sz="1300" spc="0" dirty="0">
                <a:latin typeface="Cambria"/>
                <a:cs typeface="Cambria"/>
              </a:rPr>
              <a:t>∞</a:t>
            </a:r>
            <a:endParaRPr sz="1300">
              <a:latin typeface="Cambria"/>
              <a:cs typeface="Cambria"/>
            </a:endParaRPr>
          </a:p>
          <a:p>
            <a:pPr marL="15417" marR="1104872" algn="ctr">
              <a:lnSpc>
                <a:spcPct val="97696"/>
              </a:lnSpc>
              <a:spcBef>
                <a:spcPts val="1895"/>
              </a:spcBef>
            </a:pPr>
            <a:r>
              <a:rPr sz="1300" i="1" spc="79" dirty="0">
                <a:latin typeface="Times New Roman"/>
                <a:cs typeface="Times New Roman"/>
              </a:rPr>
              <a:t>n</a:t>
            </a:r>
            <a:r>
              <a:rPr sz="1300" spc="0" dirty="0">
                <a:latin typeface="Cambria"/>
                <a:cs typeface="Cambria"/>
              </a:rPr>
              <a:t>=</a:t>
            </a:r>
            <a:r>
              <a:rPr sz="1300" spc="-204" dirty="0">
                <a:latin typeface="Cambria"/>
                <a:cs typeface="Cambria"/>
              </a:rPr>
              <a:t> </a:t>
            </a:r>
            <a:r>
              <a:rPr sz="1300" spc="0" dirty="0">
                <a:latin typeface="Cambria"/>
                <a:cs typeface="Cambria"/>
              </a:rPr>
              <a:t>−∞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0336" y="3279648"/>
            <a:ext cx="0" cy="464819"/>
          </a:xfrm>
          <a:custGeom>
            <a:avLst/>
            <a:gdLst/>
            <a:ahLst/>
            <a:cxnLst/>
            <a:rect l="l" t="t" r="r" b="b"/>
            <a:pathLst>
              <a:path h="464819">
                <a:moveTo>
                  <a:pt x="0" y="0"/>
                </a:moveTo>
                <a:lnTo>
                  <a:pt x="0" y="464819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42410" y="3279648"/>
            <a:ext cx="0" cy="464819"/>
          </a:xfrm>
          <a:custGeom>
            <a:avLst/>
            <a:gdLst/>
            <a:ahLst/>
            <a:cxnLst/>
            <a:rect l="l" t="t" r="r" b="b"/>
            <a:pathLst>
              <a:path h="464819">
                <a:moveTo>
                  <a:pt x="0" y="0"/>
                </a:moveTo>
                <a:lnTo>
                  <a:pt x="0" y="464819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10712" y="4141470"/>
            <a:ext cx="0" cy="302513"/>
          </a:xfrm>
          <a:custGeom>
            <a:avLst/>
            <a:gdLst/>
            <a:ahLst/>
            <a:cxnLst/>
            <a:rect l="l" t="t" r="r" b="b"/>
            <a:pathLst>
              <a:path h="302513">
                <a:moveTo>
                  <a:pt x="0" y="0"/>
                </a:moveTo>
                <a:lnTo>
                  <a:pt x="0" y="302513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3017" y="4141470"/>
            <a:ext cx="0" cy="302513"/>
          </a:xfrm>
          <a:custGeom>
            <a:avLst/>
            <a:gdLst/>
            <a:ahLst/>
            <a:cxnLst/>
            <a:rect l="l" t="t" r="r" b="b"/>
            <a:pathLst>
              <a:path h="302513">
                <a:moveTo>
                  <a:pt x="0" y="0"/>
                </a:moveTo>
                <a:lnTo>
                  <a:pt x="0" y="302513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56482" y="4141470"/>
            <a:ext cx="0" cy="302513"/>
          </a:xfrm>
          <a:custGeom>
            <a:avLst/>
            <a:gdLst/>
            <a:ahLst/>
            <a:cxnLst/>
            <a:rect l="l" t="t" r="r" b="b"/>
            <a:pathLst>
              <a:path h="302513">
                <a:moveTo>
                  <a:pt x="0" y="0"/>
                </a:moveTo>
                <a:lnTo>
                  <a:pt x="0" y="302513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66032" y="4141470"/>
            <a:ext cx="0" cy="302513"/>
          </a:xfrm>
          <a:custGeom>
            <a:avLst/>
            <a:gdLst/>
            <a:ahLst/>
            <a:cxnLst/>
            <a:rect l="l" t="t" r="r" b="b"/>
            <a:pathLst>
              <a:path h="302513">
                <a:moveTo>
                  <a:pt x="0" y="0"/>
                </a:moveTo>
                <a:lnTo>
                  <a:pt x="0" y="302513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846" y="4594097"/>
            <a:ext cx="2812927" cy="2590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82596" y="5997702"/>
            <a:ext cx="224028" cy="244601"/>
          </a:xfrm>
          <a:custGeom>
            <a:avLst/>
            <a:gdLst/>
            <a:ahLst/>
            <a:cxnLst/>
            <a:rect l="l" t="t" r="r" b="b"/>
            <a:pathLst>
              <a:path w="224028" h="244601">
                <a:moveTo>
                  <a:pt x="0" y="0"/>
                </a:moveTo>
                <a:lnTo>
                  <a:pt x="0" y="244601"/>
                </a:lnTo>
                <a:lnTo>
                  <a:pt x="224028" y="244601"/>
                </a:lnTo>
                <a:lnTo>
                  <a:pt x="224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44896" y="4173473"/>
            <a:ext cx="3956304" cy="3141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96000" y="792976"/>
            <a:ext cx="349870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Examples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6702" y="1756681"/>
            <a:ext cx="8863205" cy="69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  </a:t>
            </a:r>
            <a:r>
              <a:rPr sz="2400" spc="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Determine the z-transform and the corresponding ROC of the causal</a:t>
            </a:r>
            <a:endParaRPr sz="2400">
              <a:latin typeface="Times New Roman"/>
              <a:cs typeface="Times New Roman"/>
            </a:endParaRPr>
          </a:p>
          <a:p>
            <a:pPr marL="469900" marR="45960">
              <a:lnSpc>
                <a:spcPts val="2759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sequence x[n]=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400" spc="-4" baseline="2536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u[n]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36509" y="2486562"/>
            <a:ext cx="193586" cy="220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sz="1500" spc="0" dirty="0">
                <a:latin typeface="Cambria"/>
                <a:cs typeface="Cambria"/>
              </a:rPr>
              <a:t>∞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9076" y="2486562"/>
            <a:ext cx="193586" cy="220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sz="1500" spc="0" dirty="0">
                <a:latin typeface="Cambria"/>
                <a:cs typeface="Cambria"/>
              </a:rPr>
              <a:t>∞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3145" y="2618379"/>
            <a:ext cx="2171726" cy="593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9927" indent="-697227">
              <a:lnSpc>
                <a:spcPts val="2104"/>
              </a:lnSpc>
              <a:spcBef>
                <a:spcPts val="114"/>
              </a:spcBef>
            </a:pPr>
            <a:r>
              <a:rPr sz="1850" i="1" spc="0" dirty="0">
                <a:latin typeface="Times New Roman"/>
                <a:cs typeface="Times New Roman"/>
              </a:rPr>
              <a:t>X</a:t>
            </a:r>
            <a:r>
              <a:rPr sz="1850" i="1" spc="-161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Times New Roman"/>
                <a:cs typeface="Times New Roman"/>
              </a:rPr>
              <a:t>(</a:t>
            </a:r>
            <a:r>
              <a:rPr sz="1850" spc="-325" dirty="0">
                <a:latin typeface="Times New Roman"/>
                <a:cs typeface="Times New Roman"/>
              </a:rPr>
              <a:t> </a:t>
            </a:r>
            <a:r>
              <a:rPr sz="1850" i="1" spc="94" dirty="0">
                <a:latin typeface="Times New Roman"/>
                <a:cs typeface="Times New Roman"/>
              </a:rPr>
              <a:t>z</a:t>
            </a:r>
            <a:r>
              <a:rPr sz="1850" spc="0" dirty="0">
                <a:latin typeface="Times New Roman"/>
                <a:cs typeface="Times New Roman"/>
              </a:rPr>
              <a:t>)</a:t>
            </a:r>
            <a:r>
              <a:rPr sz="1850" spc="-53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=  </a:t>
            </a:r>
            <a:r>
              <a:rPr sz="1850" spc="196" dirty="0">
                <a:latin typeface="Cambria"/>
                <a:cs typeface="Cambria"/>
              </a:rPr>
              <a:t> </a:t>
            </a:r>
            <a:r>
              <a:rPr sz="3675" spc="119" baseline="-8123" dirty="0">
                <a:latin typeface="Cambria"/>
                <a:cs typeface="Cambria"/>
              </a:rPr>
              <a:t>∑</a:t>
            </a:r>
            <a:r>
              <a:rPr sz="1950" spc="0" dirty="0">
                <a:latin typeface="Cambria"/>
                <a:cs typeface="Cambria"/>
              </a:rPr>
              <a:t>α</a:t>
            </a:r>
            <a:r>
              <a:rPr sz="1950" spc="-111" dirty="0">
                <a:latin typeface="Cambria"/>
                <a:cs typeface="Cambria"/>
              </a:rPr>
              <a:t> </a:t>
            </a:r>
            <a:r>
              <a:rPr sz="2250" i="1" spc="39" baseline="30920" dirty="0">
                <a:latin typeface="Times New Roman"/>
                <a:cs typeface="Times New Roman"/>
              </a:rPr>
              <a:t>n</a:t>
            </a:r>
            <a:r>
              <a:rPr sz="1850" i="1" spc="-29" dirty="0">
                <a:latin typeface="Times New Roman"/>
                <a:cs typeface="Times New Roman"/>
              </a:rPr>
              <a:t>u</a:t>
            </a:r>
            <a:r>
              <a:rPr sz="1850" spc="44" dirty="0">
                <a:latin typeface="Times New Roman"/>
                <a:cs typeface="Times New Roman"/>
              </a:rPr>
              <a:t>[</a:t>
            </a:r>
            <a:r>
              <a:rPr sz="1850" i="1" spc="29" dirty="0">
                <a:latin typeface="Times New Roman"/>
                <a:cs typeface="Times New Roman"/>
              </a:rPr>
              <a:t>n</a:t>
            </a:r>
            <a:r>
              <a:rPr sz="1850" spc="0" dirty="0">
                <a:latin typeface="Times New Roman"/>
                <a:cs typeface="Times New Roman"/>
              </a:rPr>
              <a:t>]</a:t>
            </a:r>
            <a:r>
              <a:rPr sz="1850" spc="-176" dirty="0">
                <a:latin typeface="Times New Roman"/>
                <a:cs typeface="Times New Roman"/>
              </a:rPr>
              <a:t> </a:t>
            </a:r>
            <a:r>
              <a:rPr sz="1850" i="1" spc="0" dirty="0">
                <a:latin typeface="Times New Roman"/>
                <a:cs typeface="Times New Roman"/>
              </a:rPr>
              <a:t>z</a:t>
            </a:r>
            <a:r>
              <a:rPr sz="1850" i="1" spc="-309" dirty="0">
                <a:latin typeface="Times New Roman"/>
                <a:cs typeface="Times New Roman"/>
              </a:rPr>
              <a:t> </a:t>
            </a:r>
            <a:r>
              <a:rPr sz="2250" spc="0" baseline="30328" dirty="0">
                <a:latin typeface="Cambria"/>
                <a:cs typeface="Cambria"/>
              </a:rPr>
              <a:t>−</a:t>
            </a:r>
            <a:r>
              <a:rPr sz="2250" spc="-229" baseline="30328" dirty="0">
                <a:latin typeface="Cambria"/>
                <a:cs typeface="Cambria"/>
              </a:rPr>
              <a:t> </a:t>
            </a:r>
            <a:r>
              <a:rPr sz="2250" i="1" spc="0" baseline="30920" dirty="0">
                <a:latin typeface="Times New Roman"/>
                <a:cs typeface="Times New Roman"/>
              </a:rPr>
              <a:t>n </a:t>
            </a:r>
            <a:r>
              <a:rPr sz="1500" i="1" spc="0" dirty="0">
                <a:latin typeface="Times New Roman"/>
                <a:cs typeface="Times New Roman"/>
              </a:rPr>
              <a:t>n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Cambria"/>
                <a:cs typeface="Cambria"/>
              </a:rPr>
              <a:t>=</a:t>
            </a:r>
            <a:r>
              <a:rPr sz="1500" spc="-229" dirty="0">
                <a:latin typeface="Cambria"/>
                <a:cs typeface="Cambria"/>
              </a:rPr>
              <a:t> </a:t>
            </a:r>
            <a:r>
              <a:rPr sz="1500" spc="0" dirty="0">
                <a:latin typeface="Cambria"/>
                <a:cs typeface="Cambria"/>
              </a:rPr>
              <a:t>−∞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9922" y="2618379"/>
            <a:ext cx="986818" cy="593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49529">
              <a:lnSpc>
                <a:spcPts val="2595"/>
              </a:lnSpc>
              <a:spcBef>
                <a:spcPts val="25"/>
              </a:spcBef>
            </a:pPr>
            <a:r>
              <a:rPr sz="3675" spc="114" baseline="-26691" dirty="0">
                <a:latin typeface="Cambria"/>
                <a:cs typeface="Cambria"/>
              </a:rPr>
              <a:t>∑</a:t>
            </a:r>
            <a:r>
              <a:rPr sz="2925" spc="0" baseline="-23329" dirty="0">
                <a:latin typeface="Cambria"/>
                <a:cs typeface="Cambria"/>
              </a:rPr>
              <a:t>α</a:t>
            </a:r>
            <a:r>
              <a:rPr sz="2925" spc="-106" baseline="-23329" dirty="0">
                <a:latin typeface="Cambria"/>
                <a:cs typeface="Cambria"/>
              </a:rPr>
              <a:t> </a:t>
            </a:r>
            <a:r>
              <a:rPr sz="1500" i="1" spc="0" dirty="0">
                <a:latin typeface="Times New Roman"/>
                <a:cs typeface="Times New Roman"/>
              </a:rPr>
              <a:t>n</a:t>
            </a:r>
            <a:r>
              <a:rPr sz="1500" i="1" spc="-194" dirty="0">
                <a:latin typeface="Times New Roman"/>
                <a:cs typeface="Times New Roman"/>
              </a:rPr>
              <a:t> </a:t>
            </a:r>
            <a:r>
              <a:rPr sz="2775" i="1" spc="0" baseline="-25070" dirty="0">
                <a:latin typeface="Times New Roman"/>
                <a:cs typeface="Times New Roman"/>
              </a:rPr>
              <a:t>z</a:t>
            </a:r>
            <a:r>
              <a:rPr sz="2775" i="1" spc="-304" baseline="-25070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Cambria"/>
                <a:cs typeface="Cambria"/>
              </a:rPr>
              <a:t>−</a:t>
            </a:r>
            <a:r>
              <a:rPr sz="1500" spc="-229" dirty="0">
                <a:latin typeface="Cambria"/>
                <a:cs typeface="Cambria"/>
              </a:rPr>
              <a:t> </a:t>
            </a:r>
            <a:r>
              <a:rPr sz="1500" i="1" spc="0" dirty="0">
                <a:latin typeface="Times New Roman"/>
                <a:cs typeface="Times New Roman"/>
              </a:rPr>
              <a:t>n 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104"/>
              </a:lnSpc>
              <a:spcBef>
                <a:spcPts val="906"/>
              </a:spcBef>
            </a:pPr>
            <a:r>
              <a:rPr sz="1500" i="1" spc="0" dirty="0">
                <a:latin typeface="Times New Roman"/>
                <a:cs typeface="Times New Roman"/>
              </a:rPr>
              <a:t>n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Cambria"/>
                <a:cs typeface="Cambria"/>
              </a:rPr>
              <a:t>=</a:t>
            </a:r>
            <a:r>
              <a:rPr sz="1500" spc="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6074" y="2683184"/>
            <a:ext cx="44393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This power (geometric) series converges 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56279" y="2690759"/>
            <a:ext cx="188825" cy="259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1850" spc="0" dirty="0">
                <a:latin typeface="Cambria"/>
                <a:cs typeface="Cambria"/>
              </a:rPr>
              <a:t>=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3908" y="3200029"/>
            <a:ext cx="1064751" cy="437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925" u="sng" baseline="29731" dirty="0">
                <a:latin typeface="Times New Roman"/>
                <a:cs typeface="Times New Roman"/>
              </a:rPr>
              <a:t>     </a:t>
            </a:r>
            <a:r>
              <a:rPr sz="2925" u="sng" spc="29" baseline="29731" dirty="0">
                <a:latin typeface="Times New Roman"/>
                <a:cs typeface="Times New Roman"/>
              </a:rPr>
              <a:t> </a:t>
            </a:r>
            <a:r>
              <a:rPr sz="2925" u="sng" spc="0" baseline="29731" dirty="0">
                <a:latin typeface="Times New Roman"/>
                <a:cs typeface="Times New Roman"/>
              </a:rPr>
              <a:t>1     </a:t>
            </a:r>
            <a:r>
              <a:rPr sz="2925" u="sng" spc="27" baseline="29731" dirty="0">
                <a:latin typeface="Times New Roman"/>
                <a:cs typeface="Times New Roman"/>
              </a:rPr>
              <a:t> </a:t>
            </a:r>
            <a:r>
              <a:rPr sz="2925" spc="-178" baseline="29731" dirty="0">
                <a:latin typeface="Times New Roman"/>
                <a:cs typeface="Times New Roman"/>
              </a:rPr>
              <a:t> </a:t>
            </a:r>
            <a:r>
              <a:rPr sz="2925" spc="0" baseline="-7432" dirty="0">
                <a:latin typeface="Times New Roman"/>
                <a:cs typeface="Times New Roman"/>
              </a:rPr>
              <a:t>,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6904" y="3276274"/>
            <a:ext cx="405819" cy="361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0"/>
              </a:lnSpc>
              <a:spcBef>
                <a:spcPts val="139"/>
              </a:spcBef>
            </a:pPr>
            <a:r>
              <a:rPr sz="2925" i="1" baseline="-4459" dirty="0">
                <a:latin typeface="Times New Roman"/>
                <a:cs typeface="Times New Roman"/>
              </a:rPr>
              <a:t>z</a:t>
            </a:r>
            <a:r>
              <a:rPr sz="2925" i="1" spc="-325" baseline="-4459" dirty="0">
                <a:latin typeface="Times New Roman"/>
                <a:cs typeface="Times New Roman"/>
              </a:rPr>
              <a:t> </a:t>
            </a:r>
            <a:r>
              <a:rPr sz="2475" spc="-75" baseline="25847" dirty="0">
                <a:latin typeface="Cambria"/>
                <a:cs typeface="Cambria"/>
              </a:rPr>
              <a:t>−</a:t>
            </a:r>
            <a:r>
              <a:rPr sz="2475" spc="0" baseline="26352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4494" y="3343460"/>
            <a:ext cx="224637" cy="292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0"/>
              </a:lnSpc>
              <a:spcBef>
                <a:spcPts val="114"/>
              </a:spcBef>
            </a:pPr>
            <a:r>
              <a:rPr sz="2100" spc="0" dirty="0">
                <a:latin typeface="Cambria"/>
                <a:cs typeface="Cambria"/>
              </a:rPr>
              <a:t>α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0283" y="3355251"/>
            <a:ext cx="754797" cy="282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1950" i="1" spc="0" dirty="0">
                <a:latin typeface="Times New Roman"/>
                <a:cs typeface="Times New Roman"/>
              </a:rPr>
              <a:t>X</a:t>
            </a:r>
            <a:r>
              <a:rPr sz="1950" i="1" spc="-126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Times New Roman"/>
                <a:cs typeface="Times New Roman"/>
              </a:rPr>
              <a:t>(</a:t>
            </a:r>
            <a:r>
              <a:rPr sz="1950" spc="-339" dirty="0">
                <a:latin typeface="Times New Roman"/>
                <a:cs typeface="Times New Roman"/>
              </a:rPr>
              <a:t> </a:t>
            </a:r>
            <a:r>
              <a:rPr sz="1950" i="1" spc="94" dirty="0">
                <a:latin typeface="Times New Roman"/>
                <a:cs typeface="Times New Roman"/>
              </a:rPr>
              <a:t>z</a:t>
            </a:r>
            <a:r>
              <a:rPr sz="1950" spc="0" dirty="0">
                <a:latin typeface="Times New Roman"/>
                <a:cs typeface="Times New Roman"/>
              </a:rPr>
              <a:t>)</a:t>
            </a:r>
            <a:r>
              <a:rPr sz="1950" spc="-6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Cambria"/>
                <a:cs typeface="Cambria"/>
              </a:rPr>
              <a:t>=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3605" y="3355251"/>
            <a:ext cx="359433" cy="282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1950" dirty="0">
                <a:latin typeface="Cambria"/>
                <a:cs typeface="Cambria"/>
              </a:rPr>
              <a:t>&lt;</a:t>
            </a:r>
            <a:r>
              <a:rPr sz="1950" spc="-184" dirty="0">
                <a:latin typeface="Cambria"/>
                <a:cs typeface="Cambria"/>
              </a:rPr>
              <a:t> </a:t>
            </a:r>
            <a:r>
              <a:rPr sz="1950" spc="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5964" y="3359286"/>
            <a:ext cx="357916" cy="278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1950" spc="0" dirty="0">
                <a:latin typeface="Times New Roman"/>
                <a:cs typeface="Times New Roman"/>
              </a:rPr>
              <a:t>for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4246" y="3519360"/>
            <a:ext cx="405709" cy="360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0"/>
              </a:lnSpc>
              <a:spcBef>
                <a:spcPts val="139"/>
              </a:spcBef>
            </a:pPr>
            <a:r>
              <a:rPr sz="2925" i="1" baseline="-2973" dirty="0">
                <a:latin typeface="Times New Roman"/>
                <a:cs typeface="Times New Roman"/>
              </a:rPr>
              <a:t>z</a:t>
            </a:r>
            <a:r>
              <a:rPr sz="2925" i="1" spc="-325" baseline="-2973" dirty="0">
                <a:latin typeface="Times New Roman"/>
                <a:cs typeface="Times New Roman"/>
              </a:rPr>
              <a:t> </a:t>
            </a:r>
            <a:r>
              <a:rPr sz="2475" spc="-75" baseline="25847" dirty="0">
                <a:latin typeface="Cambria"/>
                <a:cs typeface="Cambria"/>
              </a:rPr>
              <a:t>−</a:t>
            </a:r>
            <a:r>
              <a:rPr sz="2475" spc="0" baseline="26352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3231" y="3585769"/>
            <a:ext cx="532704" cy="293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0"/>
              </a:lnSpc>
              <a:spcBef>
                <a:spcPts val="114"/>
              </a:spcBef>
            </a:pPr>
            <a:r>
              <a:rPr sz="1950" dirty="0">
                <a:latin typeface="Times New Roman"/>
                <a:cs typeface="Times New Roman"/>
              </a:rPr>
              <a:t>1</a:t>
            </a:r>
            <a:r>
              <a:rPr sz="1950" spc="-329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Cambria"/>
                <a:cs typeface="Cambria"/>
              </a:rPr>
              <a:t>−</a:t>
            </a:r>
            <a:r>
              <a:rPr sz="1950" spc="-244" dirty="0">
                <a:latin typeface="Cambria"/>
                <a:cs typeface="Cambria"/>
              </a:rPr>
              <a:t> </a:t>
            </a:r>
            <a:r>
              <a:rPr sz="2100" spc="0" dirty="0">
                <a:latin typeface="Cambria"/>
                <a:cs typeface="Cambria"/>
              </a:rPr>
              <a:t>α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2378" y="3594536"/>
            <a:ext cx="3072787" cy="25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sz="1800" spc="0" dirty="0">
                <a:solidFill>
                  <a:srgbClr val="006500"/>
                </a:solidFill>
                <a:latin typeface="Times New Roman"/>
                <a:cs typeface="Times New Roman"/>
              </a:rPr>
              <a:t>Î</a:t>
            </a:r>
            <a:r>
              <a:rPr sz="1800" spc="-43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6500"/>
                </a:solidFill>
                <a:latin typeface="Arial"/>
                <a:cs typeface="Arial"/>
              </a:rPr>
              <a:t>ROC is the annular region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9334" y="3594536"/>
            <a:ext cx="7966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|</a:t>
            </a:r>
            <a:r>
              <a:rPr sz="1800" i="1" spc="0" dirty="0">
                <a:latin typeface="Arial"/>
                <a:cs typeface="Arial"/>
              </a:rPr>
              <a:t>z</a:t>
            </a:r>
            <a:r>
              <a:rPr sz="1800" spc="0" dirty="0">
                <a:latin typeface="Arial"/>
                <a:cs typeface="Arial"/>
              </a:rPr>
              <a:t>| &gt; |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3908" y="3981079"/>
            <a:ext cx="724911" cy="437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925" i="1" u="sng" baseline="29731" dirty="0">
                <a:latin typeface="Times New Roman"/>
                <a:cs typeface="Times New Roman"/>
              </a:rPr>
              <a:t>   </a:t>
            </a:r>
            <a:r>
              <a:rPr sz="2925" i="1" u="sng" spc="-194" baseline="29731" dirty="0">
                <a:latin typeface="Times New Roman"/>
                <a:cs typeface="Times New Roman"/>
              </a:rPr>
              <a:t> </a:t>
            </a:r>
            <a:r>
              <a:rPr sz="2925" i="1" u="sng" spc="0" baseline="29731" dirty="0">
                <a:latin typeface="Times New Roman"/>
                <a:cs typeface="Times New Roman"/>
              </a:rPr>
              <a:t>z  </a:t>
            </a:r>
            <a:r>
              <a:rPr sz="2925" i="1" u="sng" spc="20" baseline="29731" dirty="0">
                <a:latin typeface="Times New Roman"/>
                <a:cs typeface="Times New Roman"/>
              </a:rPr>
              <a:t> </a:t>
            </a:r>
            <a:r>
              <a:rPr sz="2925" i="1" spc="33" baseline="29731" dirty="0">
                <a:latin typeface="Times New Roman"/>
                <a:cs typeface="Times New Roman"/>
              </a:rPr>
              <a:t> </a:t>
            </a:r>
            <a:r>
              <a:rPr sz="2925" spc="0" baseline="-7432" dirty="0">
                <a:latin typeface="Times New Roman"/>
                <a:cs typeface="Times New Roman"/>
              </a:rPr>
              <a:t>,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0640" y="4124510"/>
            <a:ext cx="224637" cy="292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0"/>
              </a:lnSpc>
              <a:spcBef>
                <a:spcPts val="114"/>
              </a:spcBef>
            </a:pPr>
            <a:r>
              <a:rPr sz="2100" spc="0" dirty="0">
                <a:latin typeface="Cambria"/>
                <a:cs typeface="Cambria"/>
              </a:rPr>
              <a:t>α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713" y="4136302"/>
            <a:ext cx="201762" cy="278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1950" spc="0" dirty="0">
                <a:latin typeface="Cambria"/>
                <a:cs typeface="Cambria"/>
              </a:rPr>
              <a:t>=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1626" y="4136302"/>
            <a:ext cx="790626" cy="282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1950" spc="0" dirty="0">
                <a:latin typeface="Times New Roman"/>
                <a:cs typeface="Times New Roman"/>
              </a:rPr>
              <a:t>for</a:t>
            </a:r>
            <a:r>
              <a:rPr sz="1950" spc="-24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Cambria"/>
                <a:cs typeface="Cambria"/>
              </a:rPr>
              <a:t>∞</a:t>
            </a:r>
            <a:r>
              <a:rPr sz="1950" spc="114" dirty="0">
                <a:latin typeface="Cambria"/>
                <a:cs typeface="Cambria"/>
              </a:rPr>
              <a:t> </a:t>
            </a:r>
            <a:r>
              <a:rPr sz="1950" spc="0" dirty="0">
                <a:latin typeface="Cambria"/>
                <a:cs typeface="Cambria"/>
              </a:rPr>
              <a:t>&gt;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7279" y="4136302"/>
            <a:ext cx="201762" cy="278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1950" spc="0" dirty="0">
                <a:latin typeface="Cambria"/>
                <a:cs typeface="Cambria"/>
              </a:rPr>
              <a:t>&gt;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6112" y="4140337"/>
            <a:ext cx="161588" cy="278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sz="1950" i="1" spc="0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2864" y="4321868"/>
            <a:ext cx="536513" cy="293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0"/>
              </a:lnSpc>
              <a:spcBef>
                <a:spcPts val="114"/>
              </a:spcBef>
            </a:pPr>
            <a:r>
              <a:rPr sz="1950" i="1" spc="0" dirty="0">
                <a:latin typeface="Times New Roman"/>
                <a:cs typeface="Times New Roman"/>
              </a:rPr>
              <a:t>z</a:t>
            </a:r>
            <a:r>
              <a:rPr sz="1950" i="1" spc="-64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Cambria"/>
                <a:cs typeface="Cambria"/>
              </a:rPr>
              <a:t>−</a:t>
            </a:r>
            <a:r>
              <a:rPr sz="1950" spc="-244" dirty="0">
                <a:latin typeface="Cambria"/>
                <a:cs typeface="Cambria"/>
              </a:rPr>
              <a:t> </a:t>
            </a:r>
            <a:r>
              <a:rPr sz="2100" spc="0" dirty="0">
                <a:latin typeface="Cambria"/>
                <a:cs typeface="Cambria"/>
              </a:rPr>
              <a:t>α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0674" y="4874155"/>
            <a:ext cx="2442173" cy="841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spc="-4" dirty="0">
                <a:solidFill>
                  <a:srgbClr val="323399"/>
                </a:solidFill>
                <a:latin typeface="Arial"/>
                <a:cs typeface="Arial"/>
              </a:rPr>
              <a:t>•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Not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e</a:t>
            </a:r>
            <a:r>
              <a:rPr sz="1400" b="1" spc="-40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tha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t</a:t>
            </a:r>
            <a:r>
              <a:rPr sz="1400" b="1" spc="-30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thi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s</a:t>
            </a:r>
            <a:r>
              <a:rPr sz="1400" b="1" spc="-29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sequence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doe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s</a:t>
            </a:r>
            <a:r>
              <a:rPr sz="1400" b="1" spc="-32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no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t</a:t>
            </a:r>
            <a:r>
              <a:rPr sz="1400" b="1" spc="-2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hav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e</a:t>
            </a:r>
            <a:r>
              <a:rPr sz="1400" b="1" spc="-3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a</a:t>
            </a:r>
            <a:r>
              <a:rPr sz="1400" b="1" spc="-7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DTF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T</a:t>
            </a:r>
            <a:r>
              <a:rPr sz="1400" b="1" spc="-35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if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9658"/>
              </a:lnSpc>
              <a:spcBef>
                <a:spcPts val="70"/>
              </a:spcBef>
            </a:pP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|α|&gt;1,</a:t>
            </a:r>
            <a:r>
              <a:rPr sz="1400" b="1" spc="-13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however,</a:t>
            </a:r>
            <a:r>
              <a:rPr sz="1400" b="1" spc="-65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it </a:t>
            </a:r>
            <a:r>
              <a:rPr sz="1400" b="1" spc="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does</a:t>
            </a:r>
            <a:r>
              <a:rPr sz="1400" b="1" spc="-32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have a</a:t>
            </a:r>
            <a:r>
              <a:rPr sz="1400" b="1" spc="-7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z-tra</a:t>
            </a:r>
            <a:r>
              <a:rPr sz="1400" b="1" spc="-9" dirty="0">
                <a:solidFill>
                  <a:srgbClr val="323399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sform!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0674" y="6150498"/>
            <a:ext cx="2118701" cy="841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spc="-4" dirty="0">
                <a:solidFill>
                  <a:srgbClr val="323399"/>
                </a:solidFill>
                <a:latin typeface="Arial"/>
                <a:cs typeface="Arial"/>
              </a:rPr>
              <a:t>•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This</a:t>
            </a:r>
            <a:r>
              <a:rPr sz="1400" b="1" spc="-33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is</a:t>
            </a:r>
            <a:r>
              <a:rPr sz="1400" b="1" spc="-16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a</a:t>
            </a:r>
            <a:r>
              <a:rPr sz="1400" b="1" spc="-12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right-si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9849"/>
              </a:lnSpc>
            </a:pP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sequence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,</a:t>
            </a:r>
            <a:r>
              <a:rPr sz="1400" b="1" spc="319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whic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h</a:t>
            </a:r>
            <a:r>
              <a:rPr sz="1400" b="1" spc="-39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ha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s</a:t>
            </a:r>
            <a:r>
              <a:rPr sz="1400" b="1" spc="-24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399"/>
                </a:solidFill>
                <a:latin typeface="Arial"/>
                <a:cs typeface="Arial"/>
              </a:rPr>
              <a:t>an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R</a:t>
            </a:r>
            <a:r>
              <a:rPr sz="1400" b="1" spc="4" dirty="0">
                <a:solidFill>
                  <a:srgbClr val="323399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C</a:t>
            </a:r>
            <a:r>
              <a:rPr sz="1400" b="1" spc="-3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that</a:t>
            </a:r>
            <a:r>
              <a:rPr sz="1400" b="1" spc="-25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is</a:t>
            </a:r>
            <a:r>
              <a:rPr sz="1400" b="1" spc="-1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outside</a:t>
            </a:r>
            <a:r>
              <a:rPr sz="1400" b="1" spc="-49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of</a:t>
            </a:r>
            <a:r>
              <a:rPr sz="1400" b="1" spc="-13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a circular</a:t>
            </a:r>
            <a:r>
              <a:rPr sz="1400" b="1" spc="-55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323399"/>
                </a:solidFill>
                <a:latin typeface="Arial"/>
                <a:cs typeface="Arial"/>
              </a:rPr>
              <a:t>area!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2596" y="5997702"/>
            <a:ext cx="241499" cy="244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06">
              <a:lnSpc>
                <a:spcPct val="95825"/>
              </a:lnSpc>
              <a:spcBef>
                <a:spcPts val="5"/>
              </a:spcBef>
            </a:pPr>
            <a:r>
              <a:rPr sz="1300" b="1" spc="0" dirty="0">
                <a:latin typeface="Arial"/>
                <a:cs typeface="Arial"/>
              </a:rPr>
              <a:t>|α|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816608" y="3276345"/>
            <a:ext cx="3764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19355" y="3276345"/>
            <a:ext cx="3758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16608" y="4057396"/>
            <a:ext cx="2240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138924" y="4057396"/>
            <a:ext cx="2171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427563" y="914400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02580" y="2282189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11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35040" y="2282189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11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68306" y="3137912"/>
            <a:ext cx="0" cy="533405"/>
          </a:xfrm>
          <a:custGeom>
            <a:avLst/>
            <a:gdLst/>
            <a:ahLst/>
            <a:cxnLst/>
            <a:rect l="l" t="t" r="r" b="b"/>
            <a:pathLst>
              <a:path h="533405">
                <a:moveTo>
                  <a:pt x="0" y="0"/>
                </a:moveTo>
                <a:lnTo>
                  <a:pt x="0" y="533405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43614" y="3137912"/>
            <a:ext cx="0" cy="533405"/>
          </a:xfrm>
          <a:custGeom>
            <a:avLst/>
            <a:gdLst/>
            <a:ahLst/>
            <a:cxnLst/>
            <a:rect l="l" t="t" r="r" b="b"/>
            <a:pathLst>
              <a:path h="533405">
                <a:moveTo>
                  <a:pt x="0" y="0"/>
                </a:moveTo>
                <a:lnTo>
                  <a:pt x="0" y="533405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92195" y="228600"/>
            <a:ext cx="3315125" cy="320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Examples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6702" y="1756681"/>
            <a:ext cx="8712089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z-transform of the unit step sequence u[n] can be obtained from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44138" y="2197229"/>
            <a:ext cx="1135781" cy="465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5"/>
              </a:lnSpc>
              <a:spcBef>
                <a:spcPts val="180"/>
              </a:spcBef>
            </a:pPr>
            <a:r>
              <a:rPr sz="3150" u="sng" baseline="30368" dirty="0">
                <a:latin typeface="Times New Roman"/>
                <a:cs typeface="Times New Roman"/>
              </a:rPr>
              <a:t>     </a:t>
            </a:r>
            <a:r>
              <a:rPr sz="3150" u="sng" spc="4" baseline="30368" dirty="0">
                <a:latin typeface="Times New Roman"/>
                <a:cs typeface="Times New Roman"/>
              </a:rPr>
              <a:t> </a:t>
            </a:r>
            <a:r>
              <a:rPr sz="3150" u="sng" spc="0" baseline="30368" dirty="0">
                <a:latin typeface="Times New Roman"/>
                <a:cs typeface="Times New Roman"/>
              </a:rPr>
              <a:t>1     </a:t>
            </a:r>
            <a:r>
              <a:rPr sz="3150" u="sng" spc="14" baseline="30368" dirty="0">
                <a:latin typeface="Times New Roman"/>
                <a:cs typeface="Times New Roman"/>
              </a:rPr>
              <a:t> </a:t>
            </a:r>
            <a:r>
              <a:rPr sz="3150" spc="-214" baseline="30368" dirty="0">
                <a:latin typeface="Times New Roman"/>
                <a:cs typeface="Times New Roman"/>
              </a:rPr>
              <a:t> </a:t>
            </a:r>
            <a:r>
              <a:rPr sz="3150" spc="0" baseline="-6901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45150" y="2279327"/>
            <a:ext cx="432334" cy="383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3150" i="1" baseline="-4141" dirty="0">
                <a:latin typeface="Times New Roman"/>
                <a:cs typeface="Times New Roman"/>
              </a:rPr>
              <a:t>z</a:t>
            </a:r>
            <a:r>
              <a:rPr sz="3150" i="1" spc="-350" baseline="-4141" dirty="0">
                <a:latin typeface="Times New Roman"/>
                <a:cs typeface="Times New Roman"/>
              </a:rPr>
              <a:t> </a:t>
            </a:r>
            <a:r>
              <a:rPr sz="2625" spc="-75" baseline="25995" dirty="0">
                <a:latin typeface="Cambria"/>
                <a:cs typeface="Cambria"/>
              </a:rPr>
              <a:t>−</a:t>
            </a:r>
            <a:r>
              <a:rPr sz="2625" spc="0" baseline="26503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96738" y="2351001"/>
            <a:ext cx="238104" cy="310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2250" spc="0" dirty="0">
                <a:latin typeface="Cambria"/>
                <a:cs typeface="Cambria"/>
              </a:rPr>
              <a:t>α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38691" y="2363590"/>
            <a:ext cx="804911" cy="299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100" i="1" spc="0" dirty="0">
                <a:latin typeface="Times New Roman"/>
                <a:cs typeface="Times New Roman"/>
              </a:rPr>
              <a:t>X</a:t>
            </a:r>
            <a:r>
              <a:rPr sz="2100" i="1" spc="-14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(</a:t>
            </a:r>
            <a:r>
              <a:rPr sz="2100" spc="-369" dirty="0">
                <a:latin typeface="Times New Roman"/>
                <a:cs typeface="Times New Roman"/>
              </a:rPr>
              <a:t> </a:t>
            </a:r>
            <a:r>
              <a:rPr sz="2100" i="1" spc="104" dirty="0">
                <a:latin typeface="Times New Roman"/>
                <a:cs typeface="Times New Roman"/>
              </a:rPr>
              <a:t>z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r>
              <a:rPr sz="2100" spc="-2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=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00826" y="2363590"/>
            <a:ext cx="382738" cy="299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2100" dirty="0">
                <a:latin typeface="Cambria"/>
                <a:cs typeface="Cambria"/>
              </a:rPr>
              <a:t>&lt;</a:t>
            </a:r>
            <a:r>
              <a:rPr sz="2100" spc="-200" dirty="0">
                <a:latin typeface="Cambria"/>
                <a:cs typeface="Cambria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70775" y="2367898"/>
            <a:ext cx="380392" cy="295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2100" spc="0" dirty="0">
                <a:latin typeface="Times New Roman"/>
                <a:cs typeface="Times New Roman"/>
              </a:rPr>
              <a:t>for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0306" y="2538397"/>
            <a:ext cx="432324" cy="383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3150" i="1" baseline="-4141" dirty="0">
                <a:latin typeface="Times New Roman"/>
                <a:cs typeface="Times New Roman"/>
              </a:rPr>
              <a:t>z</a:t>
            </a:r>
            <a:r>
              <a:rPr sz="3150" i="1" spc="-350" baseline="-4141" dirty="0">
                <a:latin typeface="Times New Roman"/>
                <a:cs typeface="Times New Roman"/>
              </a:rPr>
              <a:t> </a:t>
            </a:r>
            <a:r>
              <a:rPr sz="2625" spc="-75" baseline="25995" dirty="0">
                <a:latin typeface="Cambria"/>
                <a:cs typeface="Cambria"/>
              </a:rPr>
              <a:t>−</a:t>
            </a:r>
            <a:r>
              <a:rPr sz="2625" spc="0" baseline="26503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2717" y="2610094"/>
            <a:ext cx="567513" cy="31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35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Cambria"/>
                <a:cs typeface="Cambria"/>
              </a:rPr>
              <a:t>−</a:t>
            </a:r>
            <a:r>
              <a:rPr sz="2100" spc="-264" dirty="0">
                <a:latin typeface="Cambria"/>
                <a:cs typeface="Cambria"/>
              </a:rPr>
              <a:t> </a:t>
            </a:r>
            <a:r>
              <a:rPr sz="2250" spc="0" dirty="0">
                <a:latin typeface="Cambria"/>
                <a:cs typeface="Cambria"/>
              </a:rPr>
              <a:t>α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0779" y="3048011"/>
            <a:ext cx="949022" cy="315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5"/>
              </a:lnSpc>
              <a:tabLst>
                <a:tab pos="889000" algn="l"/>
              </a:tabLst>
            </a:pPr>
            <a:r>
              <a:rPr sz="2250" u="sng" dirty="0">
                <a:latin typeface="Times New Roman"/>
                <a:cs typeface="Times New Roman"/>
              </a:rPr>
              <a:t>    </a:t>
            </a:r>
            <a:r>
              <a:rPr sz="2250" u="sng" spc="-4" dirty="0">
                <a:latin typeface="Times New Roman"/>
                <a:cs typeface="Times New Roman"/>
              </a:rPr>
              <a:t> </a:t>
            </a:r>
            <a:r>
              <a:rPr sz="2250" u="sng" spc="0" dirty="0">
                <a:latin typeface="Times New Roman"/>
                <a:cs typeface="Times New Roman"/>
              </a:rPr>
              <a:t>1 	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73704" y="3048011"/>
            <a:ext cx="805129" cy="498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75"/>
              </a:lnSpc>
              <a:spcBef>
                <a:spcPts val="193"/>
              </a:spcBef>
            </a:pPr>
            <a:r>
              <a:rPr sz="3375" i="1" u="sng" baseline="29632" dirty="0">
                <a:latin typeface="Times New Roman"/>
                <a:cs typeface="Times New Roman"/>
              </a:rPr>
              <a:t>  </a:t>
            </a:r>
            <a:r>
              <a:rPr sz="3375" i="1" u="sng" spc="150" baseline="29632" dirty="0">
                <a:latin typeface="Times New Roman"/>
                <a:cs typeface="Times New Roman"/>
              </a:rPr>
              <a:t> </a:t>
            </a:r>
            <a:r>
              <a:rPr sz="3375" i="1" u="sng" spc="0" baseline="29632" dirty="0">
                <a:latin typeface="Times New Roman"/>
                <a:cs typeface="Times New Roman"/>
              </a:rPr>
              <a:t>z  </a:t>
            </a:r>
            <a:r>
              <a:rPr sz="3375" i="1" u="sng" spc="12" baseline="29632" dirty="0">
                <a:latin typeface="Times New Roman"/>
                <a:cs typeface="Times New Roman"/>
              </a:rPr>
              <a:t> </a:t>
            </a:r>
            <a:r>
              <a:rPr sz="3375" i="1" spc="17" baseline="29632" dirty="0">
                <a:latin typeface="Times New Roman"/>
                <a:cs typeface="Times New Roman"/>
              </a:rPr>
              <a:t> </a:t>
            </a:r>
            <a:r>
              <a:rPr sz="3375" spc="0" baseline="-7730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67626" y="3135637"/>
            <a:ext cx="499715" cy="41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375" i="1" spc="0" baseline="-3865" dirty="0">
                <a:latin typeface="Times New Roman"/>
                <a:cs typeface="Times New Roman"/>
              </a:rPr>
              <a:t>z</a:t>
            </a:r>
            <a:r>
              <a:rPr sz="3375" i="1" spc="-206" baseline="-3865" dirty="0">
                <a:latin typeface="Times New Roman"/>
                <a:cs typeface="Times New Roman"/>
              </a:rPr>
              <a:t> </a:t>
            </a:r>
            <a:r>
              <a:rPr sz="2850" spc="50" baseline="26936" dirty="0">
                <a:latin typeface="Cambria"/>
                <a:cs typeface="Cambria"/>
              </a:rPr>
              <a:t>−</a:t>
            </a:r>
            <a:r>
              <a:rPr sz="2850" spc="0" baseline="27462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9602" y="3216673"/>
            <a:ext cx="3327081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0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by setting α=1 Î</a:t>
            </a:r>
            <a:r>
              <a:rPr sz="2400" spc="-4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U</a:t>
            </a:r>
            <a:r>
              <a:rPr sz="2250" i="1" spc="51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(</a:t>
            </a:r>
            <a:r>
              <a:rPr sz="2250" spc="-259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z</a:t>
            </a:r>
            <a:r>
              <a:rPr sz="2250" i="1" spc="-304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152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Cambria"/>
                <a:cs typeface="Cambria"/>
              </a:rPr>
              <a:t>=</a:t>
            </a:r>
            <a:endParaRPr sz="2250" dirty="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09289" y="3226265"/>
            <a:ext cx="227865" cy="315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250" spc="0" dirty="0">
                <a:latin typeface="Cambria"/>
                <a:cs typeface="Cambria"/>
              </a:rPr>
              <a:t>=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7696" y="3226265"/>
            <a:ext cx="437903" cy="320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250" spc="0" dirty="0">
                <a:latin typeface="Cambria"/>
                <a:cs typeface="Cambria"/>
              </a:rPr>
              <a:t>&lt;</a:t>
            </a:r>
            <a:r>
              <a:rPr sz="2250" spc="9" dirty="0">
                <a:latin typeface="Cambria"/>
                <a:cs typeface="Cambria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0489" y="3230897"/>
            <a:ext cx="407130" cy="315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5"/>
              </a:lnSpc>
              <a:spcBef>
                <a:spcPts val="121"/>
              </a:spcBef>
            </a:pPr>
            <a:r>
              <a:rPr sz="2250" spc="0" dirty="0">
                <a:latin typeface="Times New Roman"/>
                <a:cs typeface="Times New Roman"/>
              </a:rPr>
              <a:t>for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62968" y="3414534"/>
            <a:ext cx="499690" cy="410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375" i="1" spc="0" baseline="-3865" dirty="0">
                <a:latin typeface="Times New Roman"/>
                <a:cs typeface="Times New Roman"/>
              </a:rPr>
              <a:t>z</a:t>
            </a:r>
            <a:r>
              <a:rPr sz="3375" i="1" spc="-211" baseline="-3865" dirty="0">
                <a:latin typeface="Times New Roman"/>
                <a:cs typeface="Times New Roman"/>
              </a:rPr>
              <a:t> </a:t>
            </a:r>
            <a:r>
              <a:rPr sz="2850" spc="54" baseline="26936" dirty="0">
                <a:latin typeface="Cambria"/>
                <a:cs typeface="Cambria"/>
              </a:rPr>
              <a:t>−</a:t>
            </a:r>
            <a:r>
              <a:rPr sz="2850" spc="0" baseline="27462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1816" y="3452574"/>
            <a:ext cx="613926" cy="320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250" i="1" spc="0" dirty="0">
                <a:latin typeface="Times New Roman"/>
                <a:cs typeface="Times New Roman"/>
              </a:rPr>
              <a:t>z</a:t>
            </a:r>
            <a:r>
              <a:rPr sz="2250" i="1" spc="103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Cambria"/>
                <a:cs typeface="Cambria"/>
              </a:rPr>
              <a:t>−</a:t>
            </a:r>
            <a:r>
              <a:rPr sz="2250" spc="-150" dirty="0">
                <a:latin typeface="Cambria"/>
                <a:cs typeface="Cambria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7101" y="3505162"/>
            <a:ext cx="420552" cy="320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250" spc="0" dirty="0">
                <a:latin typeface="Times New Roman"/>
                <a:cs typeface="Times New Roman"/>
              </a:rPr>
              <a:t>1</a:t>
            </a:r>
            <a:r>
              <a:rPr sz="2250" spc="-183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Cambria"/>
                <a:cs typeface="Cambria"/>
              </a:rPr>
              <a:t>−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9602" y="3949037"/>
            <a:ext cx="2414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ROC is the annular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9531" y="3949037"/>
            <a:ext cx="9679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regions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2513" y="3949037"/>
            <a:ext cx="7285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|z|&gt;1.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5984" y="3949037"/>
            <a:ext cx="662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3313" y="3949037"/>
            <a:ext cx="5278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5890" y="3949037"/>
            <a:ext cx="5111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1703" y="3949037"/>
            <a:ext cx="11873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3806" y="3949037"/>
            <a:ext cx="5617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also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0216" y="3949037"/>
            <a:ext cx="6294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does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602" y="4314035"/>
            <a:ext cx="4606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4848" y="4314035"/>
            <a:ext cx="6464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have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6023" y="4314035"/>
            <a:ext cx="206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7066" y="4314035"/>
            <a:ext cx="9346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DTFT!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656838" y="2287288"/>
            <a:ext cx="4015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193302" y="2287288"/>
            <a:ext cx="4023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53479" y="3154419"/>
            <a:ext cx="3574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755915" y="3154419"/>
            <a:ext cx="3776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86404" y="3154419"/>
            <a:ext cx="2347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833958" y="3154419"/>
            <a:ext cx="2414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47694" y="3957828"/>
            <a:ext cx="0" cy="477012"/>
          </a:xfrm>
          <a:custGeom>
            <a:avLst/>
            <a:gdLst/>
            <a:ahLst/>
            <a:cxnLst/>
            <a:rect l="l" t="t" r="r" b="b"/>
            <a:pathLst>
              <a:path h="477012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07764" y="3957828"/>
            <a:ext cx="0" cy="477012"/>
          </a:xfrm>
          <a:custGeom>
            <a:avLst/>
            <a:gdLst/>
            <a:ahLst/>
            <a:cxnLst/>
            <a:rect l="l" t="t" r="r" b="b"/>
            <a:pathLst>
              <a:path h="477012">
                <a:moveTo>
                  <a:pt x="0" y="0"/>
                </a:moveTo>
                <a:lnTo>
                  <a:pt x="0" y="477012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43094" y="4040886"/>
            <a:ext cx="0" cy="310896"/>
          </a:xfrm>
          <a:custGeom>
            <a:avLst/>
            <a:gdLst/>
            <a:ahLst/>
            <a:cxnLst/>
            <a:rect l="l" t="t" r="r" b="b"/>
            <a:pathLst>
              <a:path h="310896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9972" y="4040886"/>
            <a:ext cx="0" cy="310896"/>
          </a:xfrm>
          <a:custGeom>
            <a:avLst/>
            <a:gdLst/>
            <a:ahLst/>
            <a:cxnLst/>
            <a:rect l="l" t="t" r="r" b="b"/>
            <a:pathLst>
              <a:path h="310896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8008" y="4040886"/>
            <a:ext cx="0" cy="310896"/>
          </a:xfrm>
          <a:custGeom>
            <a:avLst/>
            <a:gdLst/>
            <a:ahLst/>
            <a:cxnLst/>
            <a:rect l="l" t="t" r="r" b="b"/>
            <a:pathLst>
              <a:path h="310896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13654" y="4040886"/>
            <a:ext cx="0" cy="310896"/>
          </a:xfrm>
          <a:custGeom>
            <a:avLst/>
            <a:gdLst/>
            <a:ahLst/>
            <a:cxnLst/>
            <a:rect l="l" t="t" r="r" b="b"/>
            <a:pathLst>
              <a:path h="310896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23410" y="4908804"/>
            <a:ext cx="0" cy="355854"/>
          </a:xfrm>
          <a:custGeom>
            <a:avLst/>
            <a:gdLst/>
            <a:ahLst/>
            <a:cxnLst/>
            <a:rect l="l" t="t" r="r" b="b"/>
            <a:pathLst>
              <a:path h="355854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5041">
            <a:solidFill>
              <a:srgbClr val="00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19244" y="4908804"/>
            <a:ext cx="0" cy="355854"/>
          </a:xfrm>
          <a:custGeom>
            <a:avLst/>
            <a:gdLst/>
            <a:ahLst/>
            <a:cxnLst/>
            <a:rect l="l" t="t" r="r" b="b"/>
            <a:pathLst>
              <a:path h="355854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5041">
            <a:solidFill>
              <a:srgbClr val="00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9096" y="4908804"/>
            <a:ext cx="0" cy="355854"/>
          </a:xfrm>
          <a:custGeom>
            <a:avLst/>
            <a:gdLst/>
            <a:ahLst/>
            <a:cxnLst/>
            <a:rect l="l" t="t" r="r" b="b"/>
            <a:pathLst>
              <a:path h="355854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5041">
            <a:solidFill>
              <a:srgbClr val="00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05984" y="4908804"/>
            <a:ext cx="0" cy="355854"/>
          </a:xfrm>
          <a:custGeom>
            <a:avLst/>
            <a:gdLst/>
            <a:ahLst/>
            <a:cxnLst/>
            <a:rect l="l" t="t" r="r" b="b"/>
            <a:pathLst>
              <a:path h="355854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5041">
            <a:solidFill>
              <a:srgbClr val="00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60537" y="4737353"/>
            <a:ext cx="2707134" cy="258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79180" y="6132575"/>
            <a:ext cx="223266" cy="30479"/>
          </a:xfrm>
          <a:custGeom>
            <a:avLst/>
            <a:gdLst/>
            <a:ahLst/>
            <a:cxnLst/>
            <a:rect l="l" t="t" r="r" b="b"/>
            <a:pathLst>
              <a:path w="223266" h="30479">
                <a:moveTo>
                  <a:pt x="0" y="0"/>
                </a:moveTo>
                <a:lnTo>
                  <a:pt x="0" y="30479"/>
                </a:lnTo>
                <a:lnTo>
                  <a:pt x="223266" y="30479"/>
                </a:lnTo>
                <a:lnTo>
                  <a:pt x="2232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96122" y="6163055"/>
            <a:ext cx="419100" cy="290322"/>
          </a:xfrm>
          <a:custGeom>
            <a:avLst/>
            <a:gdLst/>
            <a:ahLst/>
            <a:cxnLst/>
            <a:rect l="l" t="t" r="r" b="b"/>
            <a:pathLst>
              <a:path w="419100" h="290322">
                <a:moveTo>
                  <a:pt x="0" y="0"/>
                </a:moveTo>
                <a:lnTo>
                  <a:pt x="0" y="290322"/>
                </a:lnTo>
                <a:lnTo>
                  <a:pt x="419100" y="290322"/>
                </a:lnTo>
                <a:lnTo>
                  <a:pt x="419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8152" y="1935479"/>
            <a:ext cx="3813048" cy="3197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71125" y="792961"/>
            <a:ext cx="362283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Examples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75389" y="1706756"/>
            <a:ext cx="1991472" cy="34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25"/>
              </a:lnSpc>
              <a:spcBef>
                <a:spcPts val="136"/>
              </a:spcBef>
            </a:pPr>
            <a:r>
              <a:rPr sz="2850" i="1" spc="-39" baseline="-3051" dirty="0">
                <a:latin typeface="Times New Roman"/>
                <a:cs typeface="Times New Roman"/>
              </a:rPr>
              <a:t>y</a:t>
            </a:r>
            <a:r>
              <a:rPr sz="2850" spc="50" baseline="-3051" dirty="0">
                <a:latin typeface="Times New Roman"/>
                <a:cs typeface="Times New Roman"/>
              </a:rPr>
              <a:t>[</a:t>
            </a:r>
            <a:r>
              <a:rPr sz="2850" i="1" spc="34" baseline="-3051" dirty="0">
                <a:latin typeface="Times New Roman"/>
                <a:cs typeface="Times New Roman"/>
              </a:rPr>
              <a:t>n</a:t>
            </a:r>
            <a:r>
              <a:rPr sz="2850" spc="0" baseline="-3051" dirty="0">
                <a:latin typeface="Times New Roman"/>
                <a:cs typeface="Times New Roman"/>
              </a:rPr>
              <a:t>]</a:t>
            </a:r>
            <a:r>
              <a:rPr sz="2850" spc="-80" baseline="-3051" dirty="0">
                <a:latin typeface="Times New Roman"/>
                <a:cs typeface="Times New Roman"/>
              </a:rPr>
              <a:t> </a:t>
            </a:r>
            <a:r>
              <a:rPr sz="2850" spc="0" baseline="-2992" dirty="0">
                <a:latin typeface="Cambria"/>
                <a:cs typeface="Cambria"/>
              </a:rPr>
              <a:t>=</a:t>
            </a:r>
            <a:r>
              <a:rPr sz="2850" spc="50" baseline="-2992" dirty="0">
                <a:latin typeface="Cambria"/>
                <a:cs typeface="Cambria"/>
              </a:rPr>
              <a:t> </a:t>
            </a:r>
            <a:r>
              <a:rPr sz="2850" spc="-89" baseline="-2992" dirty="0">
                <a:latin typeface="Cambria"/>
                <a:cs typeface="Cambria"/>
              </a:rPr>
              <a:t>−</a:t>
            </a:r>
            <a:r>
              <a:rPr sz="3075" spc="0" baseline="-2773" dirty="0">
                <a:latin typeface="Cambria"/>
                <a:cs typeface="Cambria"/>
              </a:rPr>
              <a:t>α</a:t>
            </a:r>
            <a:r>
              <a:rPr sz="3075" spc="-99" baseline="-2773" dirty="0">
                <a:latin typeface="Cambria"/>
                <a:cs typeface="Cambria"/>
              </a:rPr>
              <a:t> </a:t>
            </a:r>
            <a:r>
              <a:rPr sz="2400" i="1" spc="39" baseline="28987" dirty="0">
                <a:latin typeface="Times New Roman"/>
                <a:cs typeface="Times New Roman"/>
              </a:rPr>
              <a:t>n</a:t>
            </a:r>
            <a:r>
              <a:rPr sz="2850" i="1" spc="-25" baseline="-3051" dirty="0">
                <a:latin typeface="Times New Roman"/>
                <a:cs typeface="Times New Roman"/>
              </a:rPr>
              <a:t>u</a:t>
            </a:r>
            <a:r>
              <a:rPr sz="2850" spc="50" baseline="-3051" dirty="0">
                <a:latin typeface="Times New Roman"/>
                <a:cs typeface="Times New Roman"/>
              </a:rPr>
              <a:t>[</a:t>
            </a:r>
            <a:r>
              <a:rPr sz="2850" spc="64" baseline="-2992" dirty="0">
                <a:latin typeface="Cambria"/>
                <a:cs typeface="Cambria"/>
              </a:rPr>
              <a:t>−</a:t>
            </a:r>
            <a:r>
              <a:rPr sz="2850" i="1" spc="0" baseline="-3051" dirty="0">
                <a:latin typeface="Times New Roman"/>
                <a:cs typeface="Times New Roman"/>
              </a:rPr>
              <a:t>n</a:t>
            </a:r>
            <a:r>
              <a:rPr sz="2850" i="1" spc="-104" baseline="-3051" dirty="0">
                <a:latin typeface="Times New Roman"/>
                <a:cs typeface="Times New Roman"/>
              </a:rPr>
              <a:t> </a:t>
            </a:r>
            <a:r>
              <a:rPr sz="2850" spc="0" baseline="-2992" dirty="0">
                <a:latin typeface="Cambria"/>
                <a:cs typeface="Cambria"/>
              </a:rPr>
              <a:t>−</a:t>
            </a:r>
            <a:r>
              <a:rPr sz="2850" spc="-300" baseline="-2992" dirty="0">
                <a:latin typeface="Cambria"/>
                <a:cs typeface="Cambria"/>
              </a:rPr>
              <a:t> </a:t>
            </a:r>
            <a:r>
              <a:rPr sz="2850" spc="-144" baseline="-3051" dirty="0">
                <a:latin typeface="Times New Roman"/>
                <a:cs typeface="Times New Roman"/>
              </a:rPr>
              <a:t>1</a:t>
            </a:r>
            <a:r>
              <a:rPr sz="2850" spc="0" baseline="-3051" dirty="0">
                <a:latin typeface="Times New Roman"/>
                <a:cs typeface="Times New Roman"/>
              </a:rPr>
              <a:t>]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702" y="1748502"/>
            <a:ext cx="4351728" cy="28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Now</a:t>
            </a:r>
            <a:r>
              <a:rPr sz="2000"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consider</a:t>
            </a:r>
            <a:r>
              <a:rPr sz="2000" spc="-6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an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-causal 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6419" y="2147021"/>
            <a:ext cx="285253" cy="244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sz="1700" spc="4" dirty="0">
                <a:latin typeface="Cambria"/>
                <a:cs typeface="Cambria"/>
              </a:rPr>
              <a:t>−</a:t>
            </a:r>
            <a:r>
              <a:rPr sz="1700" spc="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2052" y="2146999"/>
            <a:ext cx="211691" cy="24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sz="1700" spc="0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15645" y="2292575"/>
            <a:ext cx="1364389" cy="65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140977">
              <a:lnSpc>
                <a:spcPts val="2902"/>
              </a:lnSpc>
              <a:spcBef>
                <a:spcPts val="10"/>
              </a:spcBef>
            </a:pPr>
            <a:r>
              <a:rPr sz="4050" baseline="-27379" dirty="0">
                <a:latin typeface="Cambria"/>
                <a:cs typeface="Cambria"/>
              </a:rPr>
              <a:t>∑</a:t>
            </a:r>
            <a:r>
              <a:rPr sz="4050" spc="-304" baseline="-27379" dirty="0">
                <a:latin typeface="Cambria"/>
                <a:cs typeface="Cambria"/>
              </a:rPr>
              <a:t> </a:t>
            </a:r>
            <a:r>
              <a:rPr sz="3075" spc="0" baseline="-24965" dirty="0">
                <a:latin typeface="Cambria"/>
                <a:cs typeface="Cambria"/>
              </a:rPr>
              <a:t>−</a:t>
            </a:r>
            <a:r>
              <a:rPr sz="3075" spc="-254" baseline="-24965" dirty="0">
                <a:latin typeface="Cambria"/>
                <a:cs typeface="Cambria"/>
              </a:rPr>
              <a:t> </a:t>
            </a:r>
            <a:r>
              <a:rPr sz="3225" spc="0" baseline="-23804" dirty="0">
                <a:latin typeface="Cambria"/>
                <a:cs typeface="Cambria"/>
              </a:rPr>
              <a:t>α</a:t>
            </a:r>
            <a:r>
              <a:rPr sz="3225" spc="-105" baseline="-23804" dirty="0">
                <a:latin typeface="Cambria"/>
                <a:cs typeface="Cambria"/>
              </a:rPr>
              <a:t> </a:t>
            </a:r>
            <a:r>
              <a:rPr sz="1700" i="1" spc="0" dirty="0">
                <a:latin typeface="Times New Roman"/>
                <a:cs typeface="Times New Roman"/>
              </a:rPr>
              <a:t>n</a:t>
            </a:r>
            <a:r>
              <a:rPr sz="1700" i="1" spc="-219" dirty="0">
                <a:latin typeface="Times New Roman"/>
                <a:cs typeface="Times New Roman"/>
              </a:rPr>
              <a:t> </a:t>
            </a:r>
            <a:r>
              <a:rPr sz="3075" i="1" spc="0" baseline="-25452" dirty="0">
                <a:latin typeface="Times New Roman"/>
                <a:cs typeface="Times New Roman"/>
              </a:rPr>
              <a:t>z</a:t>
            </a:r>
            <a:r>
              <a:rPr sz="3075" i="1" spc="-339" baseline="-25452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Cambria"/>
                <a:cs typeface="Cambria"/>
              </a:rPr>
              <a:t>−</a:t>
            </a:r>
            <a:r>
              <a:rPr sz="1700" spc="-259" dirty="0">
                <a:latin typeface="Cambria"/>
                <a:cs typeface="Cambria"/>
              </a:rPr>
              <a:t> </a:t>
            </a:r>
            <a:r>
              <a:rPr sz="1700" i="1" spc="0" dirty="0">
                <a:latin typeface="Times New Roman"/>
                <a:cs typeface="Times New Roman"/>
              </a:rPr>
              <a:t>n 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384"/>
              </a:lnSpc>
              <a:spcBef>
                <a:spcPts val="963"/>
              </a:spcBef>
            </a:pPr>
            <a:r>
              <a:rPr sz="1700" i="1" spc="0" dirty="0">
                <a:latin typeface="Times New Roman"/>
                <a:cs typeface="Times New Roman"/>
              </a:rPr>
              <a:t>n</a:t>
            </a:r>
            <a:r>
              <a:rPr sz="1700" i="1" spc="-309" dirty="0">
                <a:latin typeface="Times New Roman"/>
                <a:cs typeface="Times New Roman"/>
              </a:rPr>
              <a:t> </a:t>
            </a:r>
            <a:r>
              <a:rPr sz="1700" spc="0" dirty="0">
                <a:latin typeface="Cambria"/>
                <a:cs typeface="Cambria"/>
              </a:rPr>
              <a:t>=</a:t>
            </a:r>
            <a:r>
              <a:rPr sz="1700" spc="-264" dirty="0">
                <a:latin typeface="Cambria"/>
                <a:cs typeface="Cambria"/>
              </a:rPr>
              <a:t> </a:t>
            </a:r>
            <a:r>
              <a:rPr sz="1700" spc="0" dirty="0">
                <a:latin typeface="Cambria"/>
                <a:cs typeface="Cambria"/>
              </a:rPr>
              <a:t>−∞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48420" y="2292553"/>
            <a:ext cx="1191391" cy="655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59457">
              <a:lnSpc>
                <a:spcPts val="2902"/>
              </a:lnSpc>
              <a:spcBef>
                <a:spcPts val="10"/>
              </a:spcBef>
            </a:pPr>
            <a:r>
              <a:rPr sz="4050" spc="129" baseline="-27379" dirty="0">
                <a:latin typeface="Cambria"/>
                <a:cs typeface="Cambria"/>
              </a:rPr>
              <a:t>∑</a:t>
            </a:r>
            <a:r>
              <a:rPr sz="3225" spc="0" baseline="-23804" dirty="0">
                <a:latin typeface="Cambria"/>
                <a:cs typeface="Cambria"/>
              </a:rPr>
              <a:t>α</a:t>
            </a:r>
            <a:r>
              <a:rPr sz="3225" spc="-86" baseline="-23804" dirty="0">
                <a:latin typeface="Cambria"/>
                <a:cs typeface="Cambria"/>
              </a:rPr>
              <a:t> </a:t>
            </a:r>
            <a:r>
              <a:rPr sz="1700" spc="0" dirty="0">
                <a:latin typeface="Cambria"/>
                <a:cs typeface="Cambria"/>
              </a:rPr>
              <a:t>−</a:t>
            </a:r>
            <a:r>
              <a:rPr sz="1700" spc="-264" dirty="0">
                <a:latin typeface="Cambria"/>
                <a:cs typeface="Cambria"/>
              </a:rPr>
              <a:t> </a:t>
            </a:r>
            <a:r>
              <a:rPr sz="1700" i="1" spc="0" dirty="0">
                <a:latin typeface="Times New Roman"/>
                <a:cs typeface="Times New Roman"/>
              </a:rPr>
              <a:t>m</a:t>
            </a:r>
            <a:r>
              <a:rPr sz="1700" i="1" spc="-225" dirty="0">
                <a:latin typeface="Times New Roman"/>
                <a:cs typeface="Times New Roman"/>
              </a:rPr>
              <a:t> </a:t>
            </a:r>
            <a:r>
              <a:rPr sz="3075" i="1" spc="0" baseline="-25452" dirty="0">
                <a:latin typeface="Times New Roman"/>
                <a:cs typeface="Times New Roman"/>
              </a:rPr>
              <a:t>z</a:t>
            </a:r>
            <a:r>
              <a:rPr sz="3075" i="1" spc="-339" baseline="-25452" dirty="0">
                <a:latin typeface="Times New Roman"/>
                <a:cs typeface="Times New Roman"/>
              </a:rPr>
              <a:t> </a:t>
            </a:r>
            <a:r>
              <a:rPr sz="1700" i="1" spc="0" dirty="0">
                <a:latin typeface="Times New Roman"/>
                <a:cs typeface="Times New Roman"/>
              </a:rPr>
              <a:t>m 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384"/>
              </a:lnSpc>
              <a:spcBef>
                <a:spcPts val="963"/>
              </a:spcBef>
            </a:pPr>
            <a:r>
              <a:rPr sz="1700" i="1" spc="0" dirty="0">
                <a:latin typeface="Times New Roman"/>
                <a:cs typeface="Times New Roman"/>
              </a:rPr>
              <a:t>m</a:t>
            </a:r>
            <a:r>
              <a:rPr sz="1700" i="1" spc="-314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Cambria"/>
                <a:cs typeface="Cambria"/>
              </a:rPr>
              <a:t>=</a:t>
            </a:r>
            <a:r>
              <a:rPr sz="1700" spc="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7380" y="2373663"/>
            <a:ext cx="751857" cy="288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i="1" dirty="0">
                <a:latin typeface="Times New Roman"/>
                <a:cs typeface="Times New Roman"/>
              </a:rPr>
              <a:t>Y</a:t>
            </a:r>
            <a:r>
              <a:rPr sz="2050" i="1" spc="-239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Times New Roman"/>
                <a:cs typeface="Times New Roman"/>
              </a:rPr>
              <a:t>(</a:t>
            </a:r>
            <a:r>
              <a:rPr sz="2050" spc="-364" dirty="0">
                <a:latin typeface="Times New Roman"/>
                <a:cs typeface="Times New Roman"/>
              </a:rPr>
              <a:t> </a:t>
            </a:r>
            <a:r>
              <a:rPr sz="2050" i="1" spc="104" dirty="0">
                <a:latin typeface="Times New Roman"/>
                <a:cs typeface="Times New Roman"/>
              </a:rPr>
              <a:t>z</a:t>
            </a:r>
            <a:r>
              <a:rPr sz="2050" spc="0" dirty="0">
                <a:latin typeface="Times New Roman"/>
                <a:cs typeface="Times New Roman"/>
              </a:rPr>
              <a:t>)</a:t>
            </a:r>
            <a:r>
              <a:rPr sz="2050" spc="-54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Cambria"/>
                <a:cs typeface="Cambria"/>
              </a:rPr>
              <a:t>=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4102" y="2373663"/>
            <a:ext cx="409873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spc="0" dirty="0">
                <a:latin typeface="Cambria"/>
                <a:cs typeface="Cambria"/>
              </a:rPr>
              <a:t>=</a:t>
            </a:r>
            <a:r>
              <a:rPr sz="2050" spc="7" dirty="0">
                <a:latin typeface="Cambria"/>
                <a:cs typeface="Cambria"/>
              </a:rPr>
              <a:t> </a:t>
            </a:r>
            <a:r>
              <a:rPr sz="2050" spc="0" dirty="0">
                <a:latin typeface="Cambria"/>
                <a:cs typeface="Cambria"/>
              </a:rPr>
              <a:t>−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55204" y="3001975"/>
            <a:ext cx="275359" cy="244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sz="1700" spc="-75" dirty="0">
                <a:latin typeface="Cambria"/>
                <a:cs typeface="Cambria"/>
              </a:rPr>
              <a:t>−</a:t>
            </a:r>
            <a:r>
              <a:rPr sz="1700" spc="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12686" y="3019502"/>
            <a:ext cx="211691" cy="241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sz="1700" spc="0" dirty="0">
                <a:latin typeface="Cambria"/>
                <a:cs typeface="Cambria"/>
              </a:rPr>
              <a:t>∞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7250" y="3070211"/>
            <a:ext cx="1129286" cy="46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25"/>
              </a:lnSpc>
              <a:tabLst>
                <a:tab pos="1041400" algn="l"/>
              </a:tabLst>
            </a:pPr>
            <a:r>
              <a:rPr sz="3075" baseline="-6934" dirty="0">
                <a:latin typeface="Cambria"/>
                <a:cs typeface="Cambria"/>
              </a:rPr>
              <a:t>−</a:t>
            </a:r>
            <a:r>
              <a:rPr sz="3075" spc="-129" baseline="-6934" dirty="0">
                <a:latin typeface="Cambria"/>
                <a:cs typeface="Cambria"/>
              </a:rPr>
              <a:t> </a:t>
            </a:r>
            <a:r>
              <a:rPr sz="3225" u="sng" spc="75" baseline="27771" dirty="0">
                <a:latin typeface="Cambria"/>
                <a:cs typeface="Cambria"/>
              </a:rPr>
              <a:t> </a:t>
            </a:r>
            <a:r>
              <a:rPr sz="3225" u="sng" spc="0" baseline="27771" dirty="0">
                <a:latin typeface="Cambria"/>
                <a:cs typeface="Cambria"/>
              </a:rPr>
              <a:t>α  </a:t>
            </a:r>
            <a:r>
              <a:rPr sz="3225" u="sng" spc="9" baseline="27771" dirty="0">
                <a:latin typeface="Cambria"/>
                <a:cs typeface="Cambria"/>
              </a:rPr>
              <a:t> </a:t>
            </a:r>
            <a:r>
              <a:rPr sz="3075" i="1" u="sng" spc="0" baseline="29694" dirty="0">
                <a:latin typeface="Times New Roman"/>
                <a:cs typeface="Times New Roman"/>
              </a:rPr>
              <a:t>z 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2196" y="3165035"/>
            <a:ext cx="936944" cy="369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90"/>
              </a:lnSpc>
              <a:spcBef>
                <a:spcPts val="144"/>
              </a:spcBef>
            </a:pPr>
            <a:r>
              <a:rPr sz="3075" spc="0" baseline="-2773" dirty="0">
                <a:latin typeface="Cambria"/>
                <a:cs typeface="Cambria"/>
              </a:rPr>
              <a:t>=</a:t>
            </a:r>
            <a:r>
              <a:rPr sz="3075" spc="2" baseline="-2773" dirty="0">
                <a:latin typeface="Cambria"/>
                <a:cs typeface="Cambria"/>
              </a:rPr>
              <a:t> </a:t>
            </a:r>
            <a:r>
              <a:rPr sz="3075" spc="-94" baseline="-2773" dirty="0">
                <a:latin typeface="Cambria"/>
                <a:cs typeface="Cambria"/>
              </a:rPr>
              <a:t>−</a:t>
            </a:r>
            <a:r>
              <a:rPr sz="3225" spc="0" baseline="-2644" dirty="0">
                <a:latin typeface="Cambria"/>
                <a:cs typeface="Cambria"/>
              </a:rPr>
              <a:t>α</a:t>
            </a:r>
            <a:r>
              <a:rPr sz="3225" spc="-133" baseline="-2644" dirty="0">
                <a:latin typeface="Cambria"/>
                <a:cs typeface="Cambria"/>
              </a:rPr>
              <a:t> </a:t>
            </a:r>
            <a:r>
              <a:rPr sz="2550" spc="-75" baseline="26760" dirty="0">
                <a:latin typeface="Cambria"/>
                <a:cs typeface="Cambria"/>
              </a:rPr>
              <a:t>−</a:t>
            </a:r>
            <a:r>
              <a:rPr sz="2550" spc="44" baseline="27282" dirty="0">
                <a:latin typeface="Times New Roman"/>
                <a:cs typeface="Times New Roman"/>
              </a:rPr>
              <a:t>1</a:t>
            </a:r>
            <a:r>
              <a:rPr sz="3075" i="1" spc="0" baseline="-2828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8500" y="3165035"/>
            <a:ext cx="1144648" cy="427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4050" spc="129" baseline="-2106" dirty="0">
                <a:latin typeface="Cambria"/>
                <a:cs typeface="Cambria"/>
              </a:rPr>
              <a:t>∑</a:t>
            </a:r>
            <a:r>
              <a:rPr sz="3225" spc="0" baseline="7934" dirty="0">
                <a:latin typeface="Cambria"/>
                <a:cs typeface="Cambria"/>
              </a:rPr>
              <a:t>α</a:t>
            </a:r>
            <a:r>
              <a:rPr sz="3225" spc="-91" baseline="7934" dirty="0">
                <a:latin typeface="Cambria"/>
                <a:cs typeface="Cambria"/>
              </a:rPr>
              <a:t> </a:t>
            </a:r>
            <a:r>
              <a:rPr sz="2550" spc="0" baseline="40140" dirty="0">
                <a:latin typeface="Cambria"/>
                <a:cs typeface="Cambria"/>
              </a:rPr>
              <a:t>−</a:t>
            </a:r>
            <a:r>
              <a:rPr sz="2550" spc="-259" baseline="40140" dirty="0">
                <a:latin typeface="Cambria"/>
                <a:cs typeface="Cambria"/>
              </a:rPr>
              <a:t> </a:t>
            </a:r>
            <a:r>
              <a:rPr sz="2550" i="1" spc="0" baseline="40924" dirty="0">
                <a:latin typeface="Times New Roman"/>
                <a:cs typeface="Times New Roman"/>
              </a:rPr>
              <a:t>m</a:t>
            </a:r>
            <a:r>
              <a:rPr sz="2550" i="1" spc="-225" baseline="40924" dirty="0">
                <a:latin typeface="Times New Roman"/>
                <a:cs typeface="Times New Roman"/>
              </a:rPr>
              <a:t> </a:t>
            </a:r>
            <a:r>
              <a:rPr sz="3075" i="1" spc="0" baseline="8484" dirty="0">
                <a:latin typeface="Times New Roman"/>
                <a:cs typeface="Times New Roman"/>
              </a:rPr>
              <a:t>z</a:t>
            </a:r>
            <a:r>
              <a:rPr sz="3075" i="1" spc="-339" baseline="8484" dirty="0">
                <a:latin typeface="Times New Roman"/>
                <a:cs typeface="Times New Roman"/>
              </a:rPr>
              <a:t> </a:t>
            </a:r>
            <a:r>
              <a:rPr sz="2550" i="1" spc="0" baseline="40924" dirty="0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3796" y="3246140"/>
            <a:ext cx="206420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spc="0" dirty="0">
                <a:latin typeface="Cambria"/>
                <a:cs typeface="Cambria"/>
              </a:rPr>
              <a:t>=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89465" y="3414216"/>
            <a:ext cx="920930" cy="36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90"/>
              </a:lnSpc>
              <a:spcBef>
                <a:spcPts val="144"/>
              </a:spcBef>
            </a:pPr>
            <a:r>
              <a:rPr sz="3075" baseline="-2828" dirty="0">
                <a:latin typeface="Times New Roman"/>
                <a:cs typeface="Times New Roman"/>
              </a:rPr>
              <a:t>1</a:t>
            </a:r>
            <a:r>
              <a:rPr sz="3075" spc="-350" baseline="-2828" dirty="0">
                <a:latin typeface="Times New Roman"/>
                <a:cs typeface="Times New Roman"/>
              </a:rPr>
              <a:t> </a:t>
            </a:r>
            <a:r>
              <a:rPr sz="3075" spc="0" baseline="-2773" dirty="0">
                <a:latin typeface="Cambria"/>
                <a:cs typeface="Cambria"/>
              </a:rPr>
              <a:t>−</a:t>
            </a:r>
            <a:r>
              <a:rPr sz="3075" spc="-259" baseline="-2773" dirty="0">
                <a:latin typeface="Cambria"/>
                <a:cs typeface="Cambria"/>
              </a:rPr>
              <a:t> </a:t>
            </a:r>
            <a:r>
              <a:rPr sz="3225" spc="0" baseline="-2644" dirty="0">
                <a:latin typeface="Cambria"/>
                <a:cs typeface="Cambria"/>
              </a:rPr>
              <a:t>α</a:t>
            </a:r>
            <a:r>
              <a:rPr sz="3225" spc="-100" baseline="-2644" dirty="0">
                <a:latin typeface="Cambria"/>
                <a:cs typeface="Cambria"/>
              </a:rPr>
              <a:t> </a:t>
            </a:r>
            <a:r>
              <a:rPr sz="2550" spc="-75" baseline="26760" dirty="0">
                <a:latin typeface="Cambria"/>
                <a:cs typeface="Cambria"/>
              </a:rPr>
              <a:t>−</a:t>
            </a:r>
            <a:r>
              <a:rPr sz="2550" spc="44" baseline="27282" dirty="0">
                <a:latin typeface="Times New Roman"/>
                <a:cs typeface="Times New Roman"/>
              </a:rPr>
              <a:t>1</a:t>
            </a:r>
            <a:r>
              <a:rPr sz="3075" i="1" spc="0" baseline="-2828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0014" y="3575763"/>
            <a:ext cx="465848" cy="244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sz="1700" i="1" dirty="0">
                <a:latin typeface="Times New Roman"/>
                <a:cs typeface="Times New Roman"/>
              </a:rPr>
              <a:t>m</a:t>
            </a:r>
            <a:r>
              <a:rPr sz="1700" i="1" spc="-314" dirty="0">
                <a:latin typeface="Times New Roman"/>
                <a:cs typeface="Times New Roman"/>
              </a:rPr>
              <a:t> </a:t>
            </a:r>
            <a:r>
              <a:rPr sz="1700" spc="84" dirty="0">
                <a:latin typeface="Cambria"/>
                <a:cs typeface="Cambria"/>
              </a:rPr>
              <a:t>=</a:t>
            </a:r>
            <a:r>
              <a:rPr sz="1700" spc="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8692" y="3875892"/>
            <a:ext cx="1926885" cy="448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075" u="sng" baseline="29694" dirty="0">
                <a:latin typeface="Times New Roman"/>
                <a:cs typeface="Times New Roman"/>
              </a:rPr>
              <a:t>     </a:t>
            </a:r>
            <a:r>
              <a:rPr sz="3075" u="sng" spc="-19" baseline="29694" dirty="0">
                <a:latin typeface="Times New Roman"/>
                <a:cs typeface="Times New Roman"/>
              </a:rPr>
              <a:t> </a:t>
            </a:r>
            <a:r>
              <a:rPr sz="3075" u="sng" spc="0" baseline="29694" dirty="0">
                <a:latin typeface="Times New Roman"/>
                <a:cs typeface="Times New Roman"/>
              </a:rPr>
              <a:t>1    </a:t>
            </a:r>
            <a:r>
              <a:rPr sz="3075" u="sng" spc="502" baseline="29694" dirty="0">
                <a:latin typeface="Times New Roman"/>
                <a:cs typeface="Times New Roman"/>
              </a:rPr>
              <a:t> </a:t>
            </a:r>
            <a:r>
              <a:rPr sz="3075" spc="0" baseline="29694" dirty="0">
                <a:latin typeface="Times New Roman"/>
                <a:cs typeface="Times New Roman"/>
              </a:rPr>
              <a:t>  </a:t>
            </a:r>
            <a:r>
              <a:rPr sz="3075" spc="509" baseline="29694" dirty="0">
                <a:latin typeface="Times New Roman"/>
                <a:cs typeface="Times New Roman"/>
              </a:rPr>
              <a:t> </a:t>
            </a:r>
            <a:r>
              <a:rPr sz="3075" i="1" u="sng" spc="0" baseline="29694" dirty="0">
                <a:latin typeface="Times New Roman"/>
                <a:cs typeface="Times New Roman"/>
              </a:rPr>
              <a:t>  </a:t>
            </a:r>
            <a:r>
              <a:rPr sz="3075" i="1" u="sng" spc="379" baseline="29694" dirty="0">
                <a:latin typeface="Times New Roman"/>
                <a:cs typeface="Times New Roman"/>
              </a:rPr>
              <a:t> </a:t>
            </a:r>
            <a:r>
              <a:rPr sz="3075" i="1" u="sng" spc="0" baseline="29694" dirty="0">
                <a:latin typeface="Times New Roman"/>
                <a:cs typeface="Times New Roman"/>
              </a:rPr>
              <a:t>z </a:t>
            </a:r>
            <a:r>
              <a:rPr sz="3075" i="1" u="sng" spc="501" baseline="29694" dirty="0">
                <a:latin typeface="Times New Roman"/>
                <a:cs typeface="Times New Roman"/>
              </a:rPr>
              <a:t> </a:t>
            </a:r>
            <a:r>
              <a:rPr sz="3075" i="1" spc="-1" baseline="29694" dirty="0">
                <a:latin typeface="Times New Roman"/>
                <a:cs typeface="Times New Roman"/>
              </a:rPr>
              <a:t> </a:t>
            </a:r>
            <a:r>
              <a:rPr sz="3075" spc="0" baseline="-7070" dirty="0">
                <a:latin typeface="Times New Roman"/>
                <a:cs typeface="Times New Roman"/>
              </a:rPr>
              <a:t>,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1091" y="3954463"/>
            <a:ext cx="604702" cy="36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5"/>
              </a:lnSpc>
              <a:spcBef>
                <a:spcPts val="143"/>
              </a:spcBef>
            </a:pPr>
            <a:r>
              <a:rPr sz="3225" spc="0" baseline="-2644" dirty="0">
                <a:latin typeface="Cambria"/>
                <a:cs typeface="Cambria"/>
              </a:rPr>
              <a:t>α</a:t>
            </a:r>
            <a:r>
              <a:rPr sz="3225" spc="-100" baseline="-2644" dirty="0">
                <a:latin typeface="Cambria"/>
                <a:cs typeface="Cambria"/>
              </a:rPr>
              <a:t> </a:t>
            </a:r>
            <a:r>
              <a:rPr sz="2550" spc="-75" baseline="26760" dirty="0">
                <a:latin typeface="Cambria"/>
                <a:cs typeface="Cambria"/>
              </a:rPr>
              <a:t>−</a:t>
            </a:r>
            <a:r>
              <a:rPr sz="2550" spc="44" baseline="27282" dirty="0">
                <a:latin typeface="Times New Roman"/>
                <a:cs typeface="Times New Roman"/>
              </a:rPr>
              <a:t>1</a:t>
            </a:r>
            <a:r>
              <a:rPr sz="3075" i="1" spc="0" baseline="-2828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2166" y="4023473"/>
            <a:ext cx="229898" cy="299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150" spc="0" dirty="0">
                <a:latin typeface="Cambria"/>
                <a:cs typeface="Cambria"/>
              </a:rPr>
              <a:t>α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2222" y="4035576"/>
            <a:ext cx="206420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spc="0" dirty="0">
                <a:latin typeface="Cambria"/>
                <a:cs typeface="Cambria"/>
              </a:rPr>
              <a:t>=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92537" y="4035576"/>
            <a:ext cx="206420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spc="0" dirty="0">
                <a:latin typeface="Cambria"/>
                <a:cs typeface="Cambria"/>
              </a:rPr>
              <a:t>=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1264" y="4035576"/>
            <a:ext cx="653628" cy="288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dirty="0">
                <a:latin typeface="Cambria"/>
                <a:cs typeface="Cambria"/>
              </a:rPr>
              <a:t>&lt;</a:t>
            </a:r>
            <a:r>
              <a:rPr sz="2050" spc="-194" dirty="0">
                <a:latin typeface="Cambria"/>
                <a:cs typeface="Cambria"/>
              </a:rPr>
              <a:t> </a:t>
            </a:r>
            <a:r>
              <a:rPr sz="2050" spc="0" dirty="0">
                <a:latin typeface="Times New Roman"/>
                <a:cs typeface="Times New Roman"/>
              </a:rPr>
              <a:t>1</a:t>
            </a:r>
            <a:r>
              <a:rPr sz="2050" spc="-284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Cambria"/>
                <a:cs typeface="Cambria"/>
              </a:rPr>
              <a:t>⇒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2710" y="4035576"/>
            <a:ext cx="206420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2050" spc="0" dirty="0">
                <a:latin typeface="Cambria"/>
                <a:cs typeface="Cambria"/>
              </a:rPr>
              <a:t>&lt;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1135" y="4039718"/>
            <a:ext cx="366697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2050" spc="0" dirty="0">
                <a:latin typeface="Times New Roman"/>
                <a:cs typeface="Times New Roman"/>
              </a:rPr>
              <a:t>for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0018" y="4039718"/>
            <a:ext cx="165185" cy="28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85"/>
              </a:lnSpc>
              <a:spcBef>
                <a:spcPts val="109"/>
              </a:spcBef>
            </a:pPr>
            <a:r>
              <a:rPr sz="2050" i="1" spc="0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5074" y="4204401"/>
            <a:ext cx="415896" cy="369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r>
              <a:rPr sz="3075" i="1" baseline="-4242" dirty="0">
                <a:latin typeface="Times New Roman"/>
                <a:cs typeface="Times New Roman"/>
              </a:rPr>
              <a:t>z</a:t>
            </a:r>
            <a:r>
              <a:rPr sz="3075" i="1" spc="-344" baseline="-4242" dirty="0">
                <a:latin typeface="Times New Roman"/>
                <a:cs typeface="Times New Roman"/>
              </a:rPr>
              <a:t> </a:t>
            </a:r>
            <a:r>
              <a:rPr sz="2550" spc="-75" baseline="26760" dirty="0">
                <a:latin typeface="Cambria"/>
                <a:cs typeface="Cambria"/>
              </a:rPr>
              <a:t>−</a:t>
            </a:r>
            <a:r>
              <a:rPr sz="2550" spc="0" baseline="27282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9533" y="4226174"/>
            <a:ext cx="550890" cy="3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050" i="1" spc="0" dirty="0">
                <a:latin typeface="Times New Roman"/>
                <a:cs typeface="Times New Roman"/>
              </a:rPr>
              <a:t>z</a:t>
            </a:r>
            <a:r>
              <a:rPr sz="2050" i="1" spc="-97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Cambria"/>
                <a:cs typeface="Cambria"/>
              </a:rPr>
              <a:t>−</a:t>
            </a:r>
            <a:r>
              <a:rPr sz="2050" spc="-259" dirty="0">
                <a:latin typeface="Cambria"/>
                <a:cs typeface="Cambria"/>
              </a:rPr>
              <a:t> </a:t>
            </a:r>
            <a:r>
              <a:rPr sz="2150" spc="0" dirty="0">
                <a:latin typeface="Cambria"/>
                <a:cs typeface="Cambria"/>
              </a:rPr>
              <a:t>α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8037" y="4272648"/>
            <a:ext cx="547103" cy="3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spc="-350" dirty="0">
                <a:latin typeface="Times New Roman"/>
                <a:cs typeface="Times New Roman"/>
              </a:rPr>
              <a:t> </a:t>
            </a:r>
            <a:r>
              <a:rPr sz="2050" spc="0" dirty="0">
                <a:latin typeface="Cambria"/>
                <a:cs typeface="Cambria"/>
              </a:rPr>
              <a:t>−</a:t>
            </a:r>
            <a:r>
              <a:rPr sz="2050" spc="-254" dirty="0">
                <a:latin typeface="Cambria"/>
                <a:cs typeface="Cambria"/>
              </a:rPr>
              <a:t> </a:t>
            </a:r>
            <a:r>
              <a:rPr sz="2150" spc="0" dirty="0">
                <a:latin typeface="Cambria"/>
                <a:cs typeface="Cambria"/>
              </a:rPr>
              <a:t>α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8840" y="4888543"/>
            <a:ext cx="252191" cy="350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550" spc="0" dirty="0">
                <a:solidFill>
                  <a:srgbClr val="009999"/>
                </a:solidFill>
                <a:latin typeface="Cambria"/>
                <a:cs typeface="Cambria"/>
              </a:rPr>
              <a:t>&lt;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6970" y="4888543"/>
            <a:ext cx="278834" cy="350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550" spc="0" dirty="0">
                <a:solidFill>
                  <a:srgbClr val="009999"/>
                </a:solidFill>
                <a:latin typeface="Cambria"/>
                <a:cs typeface="Cambria"/>
              </a:rPr>
              <a:t>α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1858" y="4893733"/>
            <a:ext cx="200529" cy="350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2550" i="1" spc="0" dirty="0">
                <a:solidFill>
                  <a:srgbClr val="009999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3502" y="4964612"/>
            <a:ext cx="27012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009999"/>
                </a:solidFill>
                <a:latin typeface="Arial"/>
                <a:cs typeface="Arial"/>
              </a:rPr>
              <a:t>ROC is the annular region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4" y="5312698"/>
            <a:ext cx="5044515" cy="1978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95" marR="22349">
              <a:lnSpc>
                <a:spcPts val="1835"/>
              </a:lnSpc>
              <a:spcBef>
                <a:spcPts val="91"/>
              </a:spcBef>
            </a:pP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• T</a:t>
            </a:r>
            <a:r>
              <a:rPr sz="1600" spc="-4" dirty="0">
                <a:solidFill>
                  <a:srgbClr val="323399"/>
                </a:solidFill>
                <a:latin typeface="Arial"/>
                <a:cs typeface="Arial"/>
              </a:rPr>
              <a:t>h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e </a:t>
            </a:r>
            <a:r>
              <a:rPr sz="1600" i="1" spc="4" dirty="0">
                <a:solidFill>
                  <a:srgbClr val="323399"/>
                </a:solidFill>
                <a:latin typeface="Arial"/>
                <a:cs typeface="Arial"/>
              </a:rPr>
              <a:t>z</a:t>
            </a:r>
            <a:r>
              <a:rPr sz="1600" spc="4" dirty="0">
                <a:solidFill>
                  <a:srgbClr val="323399"/>
                </a:solidFill>
                <a:latin typeface="Arial"/>
                <a:cs typeface="Arial"/>
              </a:rPr>
              <a:t>-tr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ansfo</a:t>
            </a:r>
            <a:r>
              <a:rPr sz="1600" spc="4" dirty="0">
                <a:solidFill>
                  <a:srgbClr val="323399"/>
                </a:solidFill>
                <a:latin typeface="Arial"/>
                <a:cs typeface="Arial"/>
              </a:rPr>
              <a:t>rm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s of the two sequences</a:t>
            </a:r>
            <a:r>
              <a:rPr sz="1600" spc="-9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323399"/>
                </a:solidFill>
                <a:latin typeface="Times New Roman"/>
                <a:cs typeface="Times New Roman"/>
              </a:rPr>
              <a:t>α</a:t>
            </a:r>
            <a:r>
              <a:rPr sz="1650" spc="0" baseline="26352" dirty="0">
                <a:solidFill>
                  <a:srgbClr val="323399"/>
                </a:solidFill>
                <a:latin typeface="Arial"/>
                <a:cs typeface="Arial"/>
              </a:rPr>
              <a:t>n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u[n]</a:t>
            </a:r>
            <a:r>
              <a:rPr sz="1600" spc="-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494293" indent="747">
              <a:lnSpc>
                <a:spcPts val="1839"/>
              </a:lnSpc>
            </a:pP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-</a:t>
            </a:r>
            <a:r>
              <a:rPr sz="1600" spc="0" dirty="0">
                <a:solidFill>
                  <a:srgbClr val="323399"/>
                </a:solidFill>
                <a:latin typeface="Times New Roman"/>
                <a:cs typeface="Times New Roman"/>
              </a:rPr>
              <a:t>α</a:t>
            </a:r>
            <a:r>
              <a:rPr sz="1650" spc="0" baseline="26352" dirty="0">
                <a:solidFill>
                  <a:srgbClr val="323399"/>
                </a:solidFill>
                <a:latin typeface="Arial"/>
                <a:cs typeface="Arial"/>
              </a:rPr>
              <a:t>n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u[-n-1]</a:t>
            </a:r>
            <a:r>
              <a:rPr sz="1600" spc="-1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399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re identical e</a:t>
            </a:r>
            <a:r>
              <a:rPr sz="1600" spc="9" dirty="0">
                <a:solidFill>
                  <a:srgbClr val="323399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en though the two parent sequences are different</a:t>
            </a:r>
            <a:endParaRPr sz="1600" dirty="0">
              <a:latin typeface="Arial"/>
              <a:cs typeface="Arial"/>
            </a:endParaRPr>
          </a:p>
          <a:p>
            <a:pPr marL="323595" marR="22349">
              <a:lnSpc>
                <a:spcPts val="1835"/>
              </a:lnSpc>
              <a:spcBef>
                <a:spcPts val="187"/>
              </a:spcBef>
            </a:pPr>
            <a:r>
              <a:rPr sz="2400" spc="0" baseline="-1811" dirty="0">
                <a:solidFill>
                  <a:srgbClr val="323399"/>
                </a:solidFill>
                <a:latin typeface="Arial"/>
                <a:cs typeface="Arial"/>
              </a:rPr>
              <a:t>• Only way a unique sequence can be associated</a:t>
            </a:r>
            <a:endParaRPr sz="1600" dirty="0">
              <a:latin typeface="Arial"/>
              <a:cs typeface="Arial"/>
            </a:endParaRPr>
          </a:p>
          <a:p>
            <a:pPr marL="437143" marR="22349">
              <a:lnSpc>
                <a:spcPct val="95825"/>
              </a:lnSpc>
            </a:pP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with a</a:t>
            </a:r>
            <a:r>
              <a:rPr sz="1600" spc="4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600" i="1" spc="4" dirty="0">
                <a:solidFill>
                  <a:srgbClr val="323399"/>
                </a:solidFill>
                <a:latin typeface="Arial"/>
                <a:cs typeface="Arial"/>
              </a:rPr>
              <a:t>z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-transform is by specifying its ROC</a:t>
            </a:r>
            <a:endParaRPr sz="1600" dirty="0">
              <a:latin typeface="Arial"/>
              <a:cs typeface="Arial"/>
            </a:endParaRPr>
          </a:p>
          <a:p>
            <a:pPr marL="323615" marR="22349">
              <a:lnSpc>
                <a:spcPct val="95825"/>
              </a:lnSpc>
              <a:spcBef>
                <a:spcPts val="85"/>
              </a:spcBef>
            </a:pP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• This is a left-sided sequence, which has an ROC</a:t>
            </a:r>
            <a:endParaRPr sz="1600" dirty="0">
              <a:latin typeface="Arial"/>
              <a:cs typeface="Arial"/>
            </a:endParaRPr>
          </a:p>
          <a:p>
            <a:pPr marL="495066" marR="22349">
              <a:lnSpc>
                <a:spcPct val="95825"/>
              </a:lnSpc>
              <a:spcBef>
                <a:spcPts val="80"/>
              </a:spcBef>
            </a:pP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that is inside of a circular</a:t>
            </a:r>
            <a:r>
              <a:rPr sz="1600" spc="9" dirty="0">
                <a:solidFill>
                  <a:srgbClr val="323399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323399"/>
                </a:solidFill>
                <a:latin typeface="Arial"/>
                <a:cs typeface="Arial"/>
              </a:rPr>
              <a:t>area!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6122" y="6163055"/>
            <a:ext cx="419100" cy="290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ts val="1295"/>
              </a:lnSpc>
              <a:spcBef>
                <a:spcPts val="64"/>
              </a:spcBef>
            </a:pPr>
            <a:r>
              <a:rPr sz="1300" b="1" spc="0" dirty="0">
                <a:latin typeface="Arial"/>
                <a:cs typeface="Arial"/>
              </a:rPr>
              <a:t>|α|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512820" y="3168142"/>
            <a:ext cx="1516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827844" y="3168142"/>
            <a:ext cx="2633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192089" y="3168142"/>
            <a:ext cx="1764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31392" y="3957577"/>
            <a:ext cx="3878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48938" y="3957577"/>
            <a:ext cx="3869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412492" y="3957577"/>
            <a:ext cx="2309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44288" y="3957577"/>
            <a:ext cx="2237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2304</Words>
  <Application>Microsoft Office PowerPoint</Application>
  <PresentationFormat>Custom</PresentationFormat>
  <Paragraphs>412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-4 Z-Transform -I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12</cp:revision>
  <dcterms:modified xsi:type="dcterms:W3CDTF">2023-07-28T01:19:41Z</dcterms:modified>
</cp:coreProperties>
</file>