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7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C83D710B-B7C0-42B6-93D6-2F48A7395A47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9654540" cy="2667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Lecture -5</a:t>
            </a: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Z-Transform -II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49880" y="3368040"/>
            <a:ext cx="6957060" cy="24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3100"/>
              <a:t>Dr K. Mohanaprasad</a:t>
            </a:r>
          </a:p>
          <a:p>
            <a:r>
              <a:rPr lang="en-US" altLang="en-US" sz="3100"/>
              <a:t>Associate Professor</a:t>
            </a:r>
          </a:p>
          <a:p>
            <a:r>
              <a:rPr lang="en-US" altLang="en-US" sz="3100"/>
              <a:t>School of Electronics Engineering (SENSE)</a:t>
            </a:r>
          </a:p>
          <a:p>
            <a:r>
              <a:rPr lang="en-US" altLang="en-US" sz="3100"/>
              <a:t>VIT Chennai</a:t>
            </a:r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218710"/>
            <a:ext cx="1524477" cy="235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25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5676" y="576068"/>
            <a:ext cx="9130720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Partia</a:t>
            </a:r>
            <a:r>
              <a:rPr sz="3350" spc="0" dirty="0">
                <a:latin typeface="Copperplate Gothic Bold"/>
                <a:cs typeface="Copperplate Gothic Bold"/>
              </a:rPr>
              <a:t>l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Fractio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Expansion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18018" y="609085"/>
            <a:ext cx="1593456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Simple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5860" y="1063728"/>
            <a:ext cx="1435985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Poles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6702" y="1756681"/>
            <a:ext cx="6859168" cy="891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So, we simply compute the partial fraction of H(z)/z,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93902" y="4586519"/>
            <a:ext cx="8394810" cy="595081"/>
            <a:chOff x="993902" y="3915630"/>
            <a:chExt cx="8394810" cy="595081"/>
          </a:xfrm>
        </p:grpSpPr>
        <p:sp>
          <p:nvSpPr>
            <p:cNvPr id="32" name="object 32"/>
            <p:cNvSpPr txBox="1"/>
            <p:nvPr/>
          </p:nvSpPr>
          <p:spPr>
            <a:xfrm>
              <a:off x="993902" y="3915630"/>
              <a:ext cx="1658787" cy="29028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45"/>
                </a:lnSpc>
                <a:spcBef>
                  <a:spcPts val="112"/>
                </a:spcBef>
              </a:pPr>
              <a:r>
                <a:rPr sz="3000" spc="0" baseline="2898" dirty="0">
                  <a:latin typeface="Times New Roman"/>
                  <a:cs typeface="Times New Roman"/>
                </a:rPr>
                <a:t>ª</a:t>
              </a:r>
              <a:r>
                <a:rPr sz="3000" spc="-1144" baseline="2898" dirty="0">
                  <a:latin typeface="Times New Roman"/>
                  <a:cs typeface="Times New Roman"/>
                </a:rPr>
                <a:t> </a:t>
              </a:r>
              <a:r>
                <a:rPr sz="3000" spc="4" baseline="2962" dirty="0">
                  <a:latin typeface="Garamond"/>
                  <a:cs typeface="Garamond"/>
                </a:rPr>
                <a:t>th</a:t>
              </a:r>
              <a:r>
                <a:rPr sz="3000" spc="0" baseline="2962" dirty="0">
                  <a:latin typeface="Garamond"/>
                  <a:cs typeface="Garamond"/>
                </a:rPr>
                <a:t>e </a:t>
              </a:r>
              <a:r>
                <a:rPr sz="3000" spc="4" baseline="2962" dirty="0">
                  <a:latin typeface="Garamond"/>
                  <a:cs typeface="Garamond"/>
                </a:rPr>
                <a:t>constants</a:t>
              </a:r>
              <a:endParaRPr sz="2000" dirty="0">
                <a:latin typeface="Garamond"/>
                <a:cs typeface="Garamond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714781" y="3926765"/>
              <a:ext cx="398627" cy="32171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5"/>
                </a:lnSpc>
                <a:spcBef>
                  <a:spcPts val="123"/>
                </a:spcBef>
              </a:pPr>
              <a:r>
                <a:rPr sz="3000" spc="0" baseline="10370" dirty="0">
                  <a:latin typeface="Garamond"/>
                  <a:cs typeface="Garamond"/>
                </a:rPr>
                <a:t>A</a:t>
              </a:r>
              <a:r>
                <a:rPr sz="1950" spc="0" baseline="-6837" dirty="0">
                  <a:latin typeface="Garamond"/>
                  <a:cs typeface="Garamond"/>
                </a:rPr>
                <a:t>i</a:t>
              </a:r>
              <a:r>
                <a:rPr sz="1950" spc="161" baseline="-6837" dirty="0">
                  <a:latin typeface="Garamond"/>
                  <a:cs typeface="Garamond"/>
                </a:rPr>
                <a:t> </a:t>
              </a:r>
              <a:r>
                <a:rPr sz="3000" spc="0" baseline="10370" dirty="0">
                  <a:latin typeface="Garamond"/>
                  <a:cs typeface="Garamond"/>
                </a:rPr>
                <a:t>,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107468" y="3926765"/>
              <a:ext cx="657232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4" baseline="2962" dirty="0">
                  <a:latin typeface="Garamond"/>
                  <a:cs typeface="Garamond"/>
                </a:rPr>
                <a:t>which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764823" y="3926765"/>
              <a:ext cx="731666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4" baseline="2962" dirty="0">
                  <a:latin typeface="Garamond"/>
                  <a:cs typeface="Garamond"/>
                </a:rPr>
                <a:t>ar</a:t>
              </a:r>
              <a:r>
                <a:rPr sz="3000" spc="0" baseline="2962" dirty="0">
                  <a:latin typeface="Garamond"/>
                  <a:cs typeface="Garamond"/>
                </a:rPr>
                <a:t>e </a:t>
              </a:r>
              <a:r>
                <a:rPr sz="3000" spc="4" baseline="2962" dirty="0">
                  <a:latin typeface="Garamond"/>
                  <a:cs typeface="Garamond"/>
                </a:rPr>
                <a:t>the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496677" y="3926765"/>
              <a:ext cx="1097718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4" baseline="2962" dirty="0">
                  <a:latin typeface="Garamond"/>
                  <a:cs typeface="Garamond"/>
                </a:rPr>
                <a:t>residue</a:t>
              </a:r>
              <a:r>
                <a:rPr sz="3000" spc="0" baseline="2962" dirty="0">
                  <a:latin typeface="Garamond"/>
                  <a:cs typeface="Garamond"/>
                </a:rPr>
                <a:t>s </a:t>
              </a:r>
              <a:r>
                <a:rPr sz="3000" spc="4" baseline="2962" dirty="0">
                  <a:latin typeface="Garamond"/>
                  <a:cs typeface="Garamond"/>
                </a:rPr>
                <a:t>at</a:t>
              </a:r>
              <a:endParaRPr sz="2000" dirty="0">
                <a:latin typeface="Garamond"/>
                <a:cs typeface="Garamond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594458" y="3926765"/>
              <a:ext cx="373732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4" baseline="2962" dirty="0">
                  <a:latin typeface="Garamond"/>
                  <a:cs typeface="Garamond"/>
                </a:rPr>
                <a:t>the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968378" y="3926765"/>
              <a:ext cx="578909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4" baseline="2962" dirty="0">
                  <a:latin typeface="Garamond"/>
                  <a:cs typeface="Garamond"/>
                </a:rPr>
                <a:t>p</a:t>
              </a:r>
              <a:r>
                <a:rPr sz="3000" spc="-9" baseline="2962" dirty="0">
                  <a:latin typeface="Garamond"/>
                  <a:cs typeface="Garamond"/>
                </a:rPr>
                <a:t>o</a:t>
              </a:r>
              <a:r>
                <a:rPr sz="3000" spc="0" baseline="2962" dirty="0">
                  <a:latin typeface="Garamond"/>
                  <a:cs typeface="Garamond"/>
                </a:rPr>
                <a:t>les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47706" y="3926765"/>
              <a:ext cx="275443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of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823376" y="3926765"/>
              <a:ext cx="805644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H(z)/z,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629374" y="3926765"/>
              <a:ext cx="402620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can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8032221" y="3926765"/>
              <a:ext cx="299231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be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8331743" y="3926765"/>
              <a:ext cx="1056969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computed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279660" y="4231565"/>
              <a:ext cx="259708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as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539927" y="4231565"/>
              <a:ext cx="840145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follows:</a:t>
              </a:r>
              <a:endParaRPr sz="2000">
                <a:latin typeface="Garamond"/>
                <a:cs typeface="Garamond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711517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52" y="5334000"/>
            <a:ext cx="478510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88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96618" y="2590800"/>
            <a:ext cx="1505711" cy="0"/>
          </a:xfrm>
          <a:custGeom>
            <a:avLst/>
            <a:gdLst/>
            <a:ahLst/>
            <a:cxnLst/>
            <a:rect l="l" t="t" r="r" b="b"/>
            <a:pathLst>
              <a:path w="1505711">
                <a:moveTo>
                  <a:pt x="0" y="0"/>
                </a:moveTo>
                <a:lnTo>
                  <a:pt x="1505711" y="0"/>
                </a:lnTo>
              </a:path>
            </a:pathLst>
          </a:custGeom>
          <a:ln w="9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36703" y="533401"/>
            <a:ext cx="9057154" cy="91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1869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Example</a:t>
            </a:r>
            <a:endParaRPr sz="3800" dirty="0">
              <a:latin typeface="Copperplate Gothic Bold"/>
              <a:cs typeface="Copperplate Gothic Bold"/>
            </a:endParaRPr>
          </a:p>
          <a:p>
            <a:pPr marL="12700" marR="36308">
              <a:lnSpc>
                <a:spcPct val="92732"/>
              </a:lnSpc>
            </a:pPr>
            <a:r>
              <a:rPr sz="1900" spc="0" dirty="0">
                <a:latin typeface="Copperplate Gothic Bold"/>
                <a:cs typeface="Copperplate Gothic Bold"/>
              </a:rPr>
              <a:t>See</a:t>
            </a:r>
            <a:r>
              <a:rPr sz="1900" spc="3" dirty="0">
                <a:latin typeface="Copperplate Gothic Bold"/>
                <a:cs typeface="Copperplate Gothic Bold"/>
              </a:rPr>
              <a:t> </a:t>
            </a:r>
            <a:r>
              <a:rPr sz="1900" spc="0" dirty="0">
                <a:latin typeface="Copperplate Gothic Bold"/>
                <a:cs typeface="Copperplate Gothic Bold"/>
              </a:rPr>
              <a:t>and</a:t>
            </a:r>
            <a:r>
              <a:rPr sz="1900" spc="8" dirty="0">
                <a:latin typeface="Copperplate Gothic Bold"/>
                <a:cs typeface="Copperplate Gothic Bold"/>
              </a:rPr>
              <a:t> </a:t>
            </a:r>
            <a:r>
              <a:rPr sz="1900" spc="0" dirty="0">
                <a:latin typeface="Copperplate Gothic Bold"/>
                <a:cs typeface="Copperplate Gothic Bold"/>
              </a:rPr>
              <a:t>Solve</a:t>
            </a:r>
            <a:r>
              <a:rPr sz="1900" spc="3" dirty="0">
                <a:latin typeface="Copperplate Gothic Bold"/>
                <a:cs typeface="Copperplate Gothic Bold"/>
              </a:rPr>
              <a:t> </a:t>
            </a:r>
            <a:r>
              <a:rPr sz="1900" spc="0" dirty="0">
                <a:latin typeface="Copperplate Gothic Bold"/>
                <a:cs typeface="Copperplate Gothic Bold"/>
              </a:rPr>
              <a:t>Exam</a:t>
            </a:r>
            <a:r>
              <a:rPr sz="1900" spc="9" dirty="0">
                <a:latin typeface="Copperplate Gothic Bold"/>
                <a:cs typeface="Copperplate Gothic Bold"/>
              </a:rPr>
              <a:t>p</a:t>
            </a:r>
            <a:r>
              <a:rPr sz="1900" spc="0" dirty="0">
                <a:latin typeface="Copperplate Gothic Bold"/>
                <a:cs typeface="Copperplate Gothic Bold"/>
              </a:rPr>
              <a:t>les</a:t>
            </a:r>
            <a:r>
              <a:rPr sz="1900" spc="4" dirty="0">
                <a:latin typeface="Copperplate Gothic Bold"/>
                <a:cs typeface="Copperplate Gothic Bold"/>
              </a:rPr>
              <a:t> </a:t>
            </a:r>
            <a:r>
              <a:rPr sz="1900" spc="0" dirty="0">
                <a:latin typeface="Copperplate Gothic Bold"/>
                <a:cs typeface="Copperplate Gothic Bold"/>
              </a:rPr>
              <a:t>on</a:t>
            </a:r>
            <a:r>
              <a:rPr sz="1900" spc="3" dirty="0">
                <a:latin typeface="Copperplate Gothic Bold"/>
                <a:cs typeface="Copperplate Gothic Bold"/>
              </a:rPr>
              <a:t> </a:t>
            </a:r>
            <a:r>
              <a:rPr sz="1900" spc="0" dirty="0">
                <a:latin typeface="Copperplate Gothic Bold"/>
                <a:cs typeface="Copperplate Gothic Bold"/>
              </a:rPr>
              <a:t>Page</a:t>
            </a:r>
            <a:r>
              <a:rPr sz="1900" spc="0" dirty="0">
                <a:solidFill>
                  <a:srgbClr val="FF9932"/>
                </a:solidFill>
                <a:latin typeface="Copperplate Gothic Bold"/>
                <a:cs typeface="Copperplate Gothic Bold"/>
              </a:rPr>
              <a:t>***</a:t>
            </a:r>
            <a:endParaRPr sz="1900" dirty="0">
              <a:latin typeface="Copperplate Gothic Bold"/>
              <a:cs typeface="Copperplate Gothic Bol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6702" y="1756681"/>
            <a:ext cx="8543696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Find the inverse z-transform of H(z) given the ROC i) -0.6&lt;|z|&lt;0.2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242302" y="2196437"/>
            <a:ext cx="1225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ii)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|z|&gt;0.2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63560" y="2223836"/>
            <a:ext cx="281682" cy="335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2775" i="1" baseline="-3133" dirty="0">
                <a:latin typeface="Times New Roman"/>
                <a:cs typeface="Times New Roman"/>
              </a:rPr>
              <a:t>z</a:t>
            </a:r>
            <a:r>
              <a:rPr sz="2775" i="1" spc="-309" baseline="-3133" dirty="0">
                <a:latin typeface="Times New Roman"/>
                <a:cs typeface="Times New Roman"/>
              </a:rPr>
              <a:t> </a:t>
            </a:r>
            <a:r>
              <a:rPr sz="2325" spc="0" baseline="28052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34077" y="2294288"/>
            <a:ext cx="773891" cy="265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850" spc="0" dirty="0">
                <a:latin typeface="Cambria"/>
                <a:cs typeface="Cambria"/>
              </a:rPr>
              <a:t>+</a:t>
            </a:r>
            <a:r>
              <a:rPr sz="1850" spc="-70" dirty="0">
                <a:latin typeface="Cambria"/>
                <a:cs typeface="Cambria"/>
              </a:rPr>
              <a:t> </a:t>
            </a:r>
            <a:r>
              <a:rPr sz="1850" spc="114" dirty="0">
                <a:latin typeface="Times New Roman"/>
                <a:cs typeface="Times New Roman"/>
              </a:rPr>
              <a:t>2</a:t>
            </a:r>
            <a:r>
              <a:rPr sz="1850" i="1" spc="0" dirty="0">
                <a:latin typeface="Times New Roman"/>
                <a:cs typeface="Times New Roman"/>
              </a:rPr>
              <a:t>z</a:t>
            </a:r>
            <a:r>
              <a:rPr sz="1850" i="1" spc="-7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+</a:t>
            </a:r>
            <a:r>
              <a:rPr sz="1850" spc="-259" dirty="0">
                <a:latin typeface="Cambria"/>
                <a:cs typeface="Cambria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60757" y="2442872"/>
            <a:ext cx="725813" cy="265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850" i="1" dirty="0">
                <a:latin typeface="Times New Roman"/>
                <a:cs typeface="Times New Roman"/>
              </a:rPr>
              <a:t>H</a:t>
            </a:r>
            <a:r>
              <a:rPr sz="1850" i="1" spc="-20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(</a:t>
            </a:r>
            <a:r>
              <a:rPr sz="1850" spc="-325" dirty="0">
                <a:latin typeface="Times New Roman"/>
                <a:cs typeface="Times New Roman"/>
              </a:rPr>
              <a:t> </a:t>
            </a:r>
            <a:r>
              <a:rPr sz="1850" i="1" spc="84" dirty="0">
                <a:latin typeface="Times New Roman"/>
                <a:cs typeface="Times New Roman"/>
              </a:rPr>
              <a:t>z</a:t>
            </a:r>
            <a:r>
              <a:rPr sz="1850" spc="0" dirty="0">
                <a:latin typeface="Times New Roman"/>
                <a:cs typeface="Times New Roman"/>
              </a:rPr>
              <a:t>)</a:t>
            </a:r>
            <a:r>
              <a:rPr sz="1850" spc="-2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=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21839" y="2599506"/>
            <a:ext cx="153373" cy="222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10573" y="2669964"/>
            <a:ext cx="1532118" cy="265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850" i="1" spc="0" dirty="0">
                <a:latin typeface="Times New Roman"/>
                <a:cs typeface="Times New Roman"/>
              </a:rPr>
              <a:t>z  </a:t>
            </a:r>
            <a:r>
              <a:rPr sz="1850" i="1" spc="1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+</a:t>
            </a:r>
            <a:r>
              <a:rPr sz="1850" spc="-100" dirty="0">
                <a:latin typeface="Cambria"/>
                <a:cs typeface="Cambria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0</a:t>
            </a:r>
            <a:r>
              <a:rPr sz="1850" spc="4" dirty="0">
                <a:latin typeface="Times New Roman"/>
                <a:cs typeface="Times New Roman"/>
              </a:rPr>
              <a:t>.</a:t>
            </a:r>
            <a:r>
              <a:rPr sz="1850" spc="114" dirty="0">
                <a:latin typeface="Times New Roman"/>
                <a:cs typeface="Times New Roman"/>
              </a:rPr>
              <a:t>4</a:t>
            </a:r>
            <a:r>
              <a:rPr sz="1850" i="1" spc="0" dirty="0">
                <a:latin typeface="Times New Roman"/>
                <a:cs typeface="Times New Roman"/>
              </a:rPr>
              <a:t>z</a:t>
            </a:r>
            <a:r>
              <a:rPr sz="1850" i="1" spc="-7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−</a:t>
            </a:r>
            <a:r>
              <a:rPr sz="1850" spc="-130" dirty="0">
                <a:latin typeface="Cambria"/>
                <a:cs typeface="Cambria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0</a:t>
            </a:r>
            <a:r>
              <a:rPr sz="1850" spc="4" dirty="0">
                <a:latin typeface="Times New Roman"/>
                <a:cs typeface="Times New Roman"/>
              </a:rPr>
              <a:t>.</a:t>
            </a:r>
            <a:r>
              <a:rPr sz="1850" spc="0" dirty="0">
                <a:latin typeface="Times New Roman"/>
                <a:cs typeface="Times New Roman"/>
              </a:rPr>
              <a:t>12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896618" y="2451100"/>
            <a:ext cx="15057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9" y="2980856"/>
            <a:ext cx="9606842" cy="421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23317" y="609600"/>
            <a:ext cx="5973039" cy="69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Exercises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6702" y="1756681"/>
            <a:ext cx="8340763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Solve the following as an exercise –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solutions are given (next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slide)so that you can check your answer: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4" y="2895600"/>
            <a:ext cx="91831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04547" y="1276347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67401" y="792961"/>
            <a:ext cx="3726808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Answers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602" y="1744765"/>
            <a:ext cx="3423813" cy="649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801">
              <a:lnSpc>
                <a:spcPts val="2180"/>
              </a:lnSpc>
              <a:spcBef>
                <a:spcPts val="109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(i)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x[n]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= -u[-n-1]+(0.5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-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u[-n-1];</a:t>
            </a:r>
            <a:endParaRPr sz="2000">
              <a:latin typeface="Times New Roman"/>
              <a:cs typeface="Times New Roman"/>
            </a:endParaRPr>
          </a:p>
          <a:p>
            <a:pPr marL="12700" marR="38822">
              <a:lnSpc>
                <a:spcPts val="2299"/>
              </a:lnSpc>
              <a:spcBef>
                <a:spcPts val="471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x[n]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= (1-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1950" spc="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+n*2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-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)u[n]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2781" y="1744765"/>
            <a:ext cx="2563367" cy="28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(ii)  x[n]=u[n]-(0.5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690" y="1749839"/>
            <a:ext cx="253974" cy="137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1" marR="292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12717" marR="33">
              <a:lnSpc>
                <a:spcPct val="95825"/>
              </a:lnSpc>
              <a:spcBef>
                <a:spcPts val="473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4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  <a:p>
            <a:pPr marL="12711" marR="89">
              <a:lnSpc>
                <a:spcPct val="95825"/>
              </a:lnSpc>
              <a:spcBef>
                <a:spcPts val="574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610" y="2475523"/>
            <a:ext cx="4968493" cy="28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x[n]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=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δ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[n+1]+1.5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δ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[n]+u[-n-1]-(0.5)(2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u[-n-1]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5846" y="2840521"/>
            <a:ext cx="2342039" cy="28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[(-1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-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-(-3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]u[n-1]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571" y="2845585"/>
            <a:ext cx="69274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x[n]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687" y="3205519"/>
            <a:ext cx="2624296" cy="589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954">
              <a:lnSpc>
                <a:spcPts val="2180"/>
              </a:lnSpc>
              <a:spcBef>
                <a:spcPts val="109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+0.5[(-1)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-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3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-(-3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3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]u[n-3]</a:t>
            </a:r>
            <a:endParaRPr sz="2000">
              <a:latin typeface="Times New Roman"/>
              <a:cs typeface="Times New Roman"/>
            </a:endParaRPr>
          </a:p>
          <a:p>
            <a:pPr marL="24888">
              <a:lnSpc>
                <a:spcPts val="2299"/>
              </a:lnSpc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+1.5[(-1)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-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5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-(-3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1950" spc="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n-</a:t>
            </a:r>
            <a:r>
              <a:rPr sz="1950" spc="4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5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]u[n-5]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5606" y="1279395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801" y="792961"/>
            <a:ext cx="5099236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I</a:t>
            </a:r>
            <a:r>
              <a:rPr sz="3800" spc="0" dirty="0">
                <a:latin typeface="Copperplate Gothic Bold"/>
                <a:cs typeface="Copperplate Gothic Bold"/>
              </a:rPr>
              <a:t>n</a:t>
            </a:r>
            <a:r>
              <a:rPr sz="3800" spc="-288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Matlab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69" y="2061497"/>
            <a:ext cx="8597205" cy="4133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310"/>
              </a:lnSpc>
              <a:spcBef>
                <a:spcPts val="115"/>
              </a:spcBef>
            </a:pPr>
            <a:r>
              <a:rPr sz="3000" b="1" spc="0" baseline="4413" dirty="0">
                <a:solidFill>
                  <a:srgbClr val="650033"/>
                </a:solidFill>
                <a:latin typeface="Courier New"/>
                <a:cs typeface="Courier New"/>
              </a:rPr>
              <a:t>[r,p,k]=</a:t>
            </a:r>
            <a:r>
              <a:rPr sz="3000" b="1" spc="-95" baseline="4413" dirty="0">
                <a:solidFill>
                  <a:srgbClr val="650033"/>
                </a:solidFill>
                <a:latin typeface="Courier New"/>
                <a:cs typeface="Courier New"/>
              </a:rPr>
              <a:t> </a:t>
            </a:r>
            <a:r>
              <a:rPr sz="3000" b="1" spc="0" baseline="4413" dirty="0">
                <a:solidFill>
                  <a:srgbClr val="650033"/>
                </a:solidFill>
                <a:latin typeface="Courier New"/>
                <a:cs typeface="Courier New"/>
              </a:rPr>
              <a:t>residuez(num,den)</a:t>
            </a:r>
            <a:r>
              <a:rPr sz="3000" b="1" spc="-694" baseline="4413" dirty="0">
                <a:solidFill>
                  <a:srgbClr val="650033"/>
                </a:solidFill>
                <a:latin typeface="Courier New"/>
                <a:cs typeface="Courier New"/>
              </a:rPr>
              <a:t> </a:t>
            </a:r>
            <a:r>
              <a:rPr sz="3000" spc="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develops</a:t>
            </a:r>
            <a:r>
              <a:rPr sz="3000" spc="-7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the partia</a:t>
            </a:r>
            <a:r>
              <a:rPr sz="3000" spc="-9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3000" spc="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-fraction</a:t>
            </a:r>
            <a:r>
              <a:rPr sz="3000" spc="-6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expansion</a:t>
            </a:r>
            <a:r>
              <a:rPr sz="3000" spc="-8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3000" spc="-16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00" spc="0" baseline="4348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12" indent="0">
              <a:lnSpc>
                <a:spcPct val="100041"/>
              </a:lnSpc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rational </a:t>
            </a:r>
            <a:r>
              <a:rPr sz="20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z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-transform</a:t>
            </a:r>
            <a:r>
              <a:rPr sz="2000" spc="-9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with numerator</a:t>
            </a:r>
            <a:r>
              <a:rPr sz="2000" spc="-8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denominator</a:t>
            </a:r>
            <a:r>
              <a:rPr sz="20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coefficients given</a:t>
            </a:r>
            <a:r>
              <a:rPr sz="2000" spc="-4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by vectors</a:t>
            </a:r>
            <a:r>
              <a:rPr sz="2000" spc="-5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num</a:t>
            </a:r>
            <a:r>
              <a:rPr sz="2000" b="1" i="1" spc="-3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den.</a:t>
            </a:r>
            <a:r>
              <a:rPr sz="2000" b="1" i="1"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Vector</a:t>
            </a:r>
            <a:r>
              <a:rPr sz="2000" spc="-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000" b="1" i="1" spc="-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contains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residues,</a:t>
            </a:r>
            <a:r>
              <a:rPr sz="2000" spc="-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vector </a:t>
            </a: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p</a:t>
            </a:r>
            <a:r>
              <a:rPr sz="2000" b="1" i="1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contains the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poles, vector k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contains the direct 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erm</a:t>
            </a:r>
            <a:r>
              <a:rPr sz="2000" spc="-2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constan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2000" spc="-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(the coefficients of</a:t>
            </a:r>
            <a:r>
              <a:rPr sz="2000"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z-terms if the rat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 is made proper)</a:t>
            </a:r>
            <a:endParaRPr sz="2000">
              <a:latin typeface="Times New Roman"/>
              <a:cs typeface="Times New Roman"/>
            </a:endParaRPr>
          </a:p>
          <a:p>
            <a:pPr marL="355612" marR="91382" indent="-342912">
              <a:lnSpc>
                <a:spcPct val="98125"/>
              </a:lnSpc>
              <a:spcBef>
                <a:spcPts val="350"/>
              </a:spcBef>
            </a:pPr>
            <a:r>
              <a:rPr sz="2000" b="1" dirty="0">
                <a:solidFill>
                  <a:srgbClr val="650033"/>
                </a:solidFill>
                <a:latin typeface="Courier New"/>
                <a:cs typeface="Courier New"/>
              </a:rPr>
              <a:t>[num,den]=residuez(r,p,k)</a:t>
            </a:r>
            <a:r>
              <a:rPr sz="2000" b="1" spc="-694" dirty="0">
                <a:solidFill>
                  <a:srgbClr val="650033"/>
                </a:solidFill>
                <a:latin typeface="Courier New"/>
                <a:cs typeface="Courier New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converts</a:t>
            </a:r>
            <a:r>
              <a:rPr sz="2000" spc="-6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 z-transform</a:t>
            </a:r>
            <a:r>
              <a:rPr sz="2000" spc="-9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expressed</a:t>
            </a:r>
            <a:r>
              <a:rPr sz="2000" spc="-7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 a partial- fraction expansion</a:t>
            </a:r>
            <a:r>
              <a:rPr sz="2000" spc="-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form</a:t>
            </a:r>
            <a:r>
              <a:rPr sz="2000" spc="-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its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rational form.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395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See the matlab help</a:t>
            </a:r>
            <a:r>
              <a:rPr sz="2000"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files on</a:t>
            </a:r>
            <a:r>
              <a:rPr sz="2000" spc="-2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650033"/>
                </a:solidFill>
                <a:latin typeface="Courier New"/>
                <a:cs typeface="Courier New"/>
              </a:rPr>
              <a:t>residuez</a:t>
            </a:r>
            <a:r>
              <a:rPr sz="2000" b="1" spc="-700" dirty="0">
                <a:solidFill>
                  <a:srgbClr val="650033"/>
                </a:solidFill>
                <a:latin typeface="Courier New"/>
                <a:cs typeface="Courier New"/>
              </a:rPr>
              <a:t>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650033"/>
                </a:solidFill>
                <a:latin typeface="Courier New"/>
                <a:cs typeface="Courier New"/>
              </a:rPr>
              <a:t>residue</a:t>
            </a:r>
            <a:r>
              <a:rPr sz="2000" b="1" spc="-700" dirty="0">
                <a:solidFill>
                  <a:srgbClr val="650033"/>
                </a:solidFill>
                <a:latin typeface="Courier New"/>
                <a:cs typeface="Courier New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more</a:t>
            </a:r>
            <a:r>
              <a:rPr sz="2000" spc="-4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details!</a:t>
            </a:r>
            <a:endParaRPr sz="2000">
              <a:latin typeface="Times New Roman"/>
              <a:cs typeface="Times New Roman"/>
            </a:endParaRPr>
          </a:p>
          <a:p>
            <a:pPr marL="355637" marR="297201" indent="-342912">
              <a:lnSpc>
                <a:spcPct val="97741"/>
              </a:lnSpc>
              <a:spcBef>
                <a:spcPts val="405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2000"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650033"/>
                </a:solidFill>
                <a:latin typeface="Courier New"/>
                <a:cs typeface="Courier New"/>
              </a:rPr>
              <a:t>residuez</a:t>
            </a:r>
            <a:r>
              <a:rPr sz="2000" b="1" spc="-700" dirty="0">
                <a:solidFill>
                  <a:srgbClr val="650033"/>
                </a:solidFill>
                <a:latin typeface="Courier New"/>
                <a:cs typeface="Courier New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funct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on,</a:t>
            </a:r>
            <a:r>
              <a:rPr sz="2000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you</a:t>
            </a:r>
            <a:r>
              <a:rPr sz="2000" spc="-2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do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need</a:t>
            </a:r>
            <a:r>
              <a:rPr sz="2000" spc="-3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000" spc="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divide by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“z”! The coefficient normally</a:t>
            </a:r>
            <a:r>
              <a:rPr sz="2000" spc="-7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used</a:t>
            </a:r>
            <a:r>
              <a:rPr sz="2000" spc="-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1/z will be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 “k”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iable.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You</a:t>
            </a:r>
            <a:r>
              <a:rPr sz="2000"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can also use</a:t>
            </a:r>
            <a:r>
              <a:rPr sz="2000" spc="-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continuous equiva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ent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000"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this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function,</a:t>
            </a:r>
            <a:r>
              <a:rPr sz="2000" spc="-8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650033"/>
                </a:solidFill>
                <a:latin typeface="Courier New"/>
                <a:cs typeface="Courier New"/>
              </a:rPr>
              <a:t>residue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000" spc="-8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which</a:t>
            </a:r>
            <a:r>
              <a:rPr sz="2000" spc="-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you</a:t>
            </a:r>
            <a:r>
              <a:rPr sz="2000" spc="-2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do</a:t>
            </a:r>
            <a:r>
              <a:rPr sz="2000" b="1"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need</a:t>
            </a:r>
            <a:r>
              <a:rPr sz="2000" spc="-3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 divide the original funct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on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“z”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efore</a:t>
            </a:r>
            <a:r>
              <a:rPr sz="20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you</a:t>
            </a:r>
            <a:r>
              <a:rPr sz="2000" spc="-2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obtain</a:t>
            </a:r>
            <a:r>
              <a:rPr sz="2000"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coefficients to get 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correct results!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2974" y="5612130"/>
            <a:ext cx="593598" cy="451866"/>
          </a:xfrm>
          <a:custGeom>
            <a:avLst/>
            <a:gdLst/>
            <a:ahLst/>
            <a:cxnLst/>
            <a:rect l="l" t="t" r="r" b="b"/>
            <a:pathLst>
              <a:path w="593598" h="451866">
                <a:moveTo>
                  <a:pt x="593598" y="225552"/>
                </a:moveTo>
                <a:lnTo>
                  <a:pt x="445008" y="0"/>
                </a:lnTo>
                <a:lnTo>
                  <a:pt x="445008" y="112775"/>
                </a:lnTo>
                <a:lnTo>
                  <a:pt x="0" y="112775"/>
                </a:lnTo>
                <a:lnTo>
                  <a:pt x="0" y="339090"/>
                </a:lnTo>
                <a:lnTo>
                  <a:pt x="445008" y="339090"/>
                </a:lnTo>
                <a:lnTo>
                  <a:pt x="445008" y="451866"/>
                </a:lnTo>
                <a:lnTo>
                  <a:pt x="593598" y="225552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2974" y="5612130"/>
            <a:ext cx="593598" cy="451866"/>
          </a:xfrm>
          <a:custGeom>
            <a:avLst/>
            <a:gdLst/>
            <a:ahLst/>
            <a:cxnLst/>
            <a:rect l="l" t="t" r="r" b="b"/>
            <a:pathLst>
              <a:path w="593598" h="451866">
                <a:moveTo>
                  <a:pt x="445008" y="0"/>
                </a:moveTo>
                <a:lnTo>
                  <a:pt x="445008" y="112775"/>
                </a:lnTo>
                <a:lnTo>
                  <a:pt x="0" y="112775"/>
                </a:lnTo>
                <a:lnTo>
                  <a:pt x="0" y="339090"/>
                </a:lnTo>
                <a:lnTo>
                  <a:pt x="445008" y="339090"/>
                </a:lnTo>
                <a:lnTo>
                  <a:pt x="445008" y="451866"/>
                </a:lnTo>
                <a:lnTo>
                  <a:pt x="593598" y="225552"/>
                </a:lnTo>
                <a:lnTo>
                  <a:pt x="4450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702" y="1756681"/>
            <a:ext cx="8930087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Matlab has simple functions to determine and plot the poles and zeros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a function in the z-plane: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2819484"/>
            <a:ext cx="5825223" cy="440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2400" b="1" spc="0" baseline="5517" dirty="0">
                <a:solidFill>
                  <a:srgbClr val="CC0000"/>
                </a:solidFill>
                <a:latin typeface="Courier New"/>
                <a:cs typeface="Courier New"/>
              </a:rPr>
              <a:t>tf2zpk()</a:t>
            </a:r>
            <a:r>
              <a:rPr sz="2400" b="1" spc="-54" baseline="5517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Discrete-time</a:t>
            </a:r>
            <a:r>
              <a:rPr sz="2100" b="1" spc="-88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transfer</a:t>
            </a:r>
            <a:r>
              <a:rPr sz="2100" b="1" spc="-52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funct</a:t>
            </a:r>
            <a:r>
              <a:rPr sz="2100" b="1" spc="9" baseline="6211" dirty="0">
                <a:latin typeface="Arial"/>
                <a:cs typeface="Arial"/>
              </a:rPr>
              <a:t>i</a:t>
            </a:r>
            <a:r>
              <a:rPr sz="2100" b="1" spc="0" baseline="6211" dirty="0">
                <a:latin typeface="Arial"/>
                <a:cs typeface="Arial"/>
              </a:rPr>
              <a:t>on</a:t>
            </a:r>
            <a:r>
              <a:rPr sz="2100" b="1" spc="-37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to</a:t>
            </a:r>
            <a:r>
              <a:rPr sz="2100" b="1" spc="-13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zero-</a:t>
            </a:r>
            <a:r>
              <a:rPr sz="2100" b="1" spc="-9" baseline="6211" dirty="0">
                <a:latin typeface="Arial"/>
                <a:cs typeface="Arial"/>
              </a:rPr>
              <a:t>p</a:t>
            </a:r>
            <a:r>
              <a:rPr sz="2100" b="1" spc="0" baseline="6211" dirty="0">
                <a:latin typeface="Arial"/>
                <a:cs typeface="Arial"/>
              </a:rPr>
              <a:t>ole</a:t>
            </a:r>
            <a:r>
              <a:rPr sz="2100" b="1" spc="-67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conversion.</a:t>
            </a:r>
            <a:endParaRPr sz="1400">
              <a:latin typeface="Arial"/>
              <a:cs typeface="Arial"/>
            </a:endParaRPr>
          </a:p>
          <a:p>
            <a:pPr marL="209297" marR="30518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[Z,P,K]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 T</a:t>
            </a:r>
            <a:r>
              <a:rPr sz="1400" b="1" spc="-9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2ZPK(NUM,DEN)</a:t>
            </a:r>
            <a:r>
              <a:rPr sz="1400" b="1" spc="27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fi</a:t>
            </a:r>
            <a:r>
              <a:rPr sz="1400" b="1" spc="-9" dirty="0">
                <a:latin typeface="Arial"/>
                <a:cs typeface="Arial"/>
              </a:rPr>
              <a:t>nd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zeros</a:t>
            </a:r>
            <a:r>
              <a:rPr sz="1400" b="1" spc="0" dirty="0">
                <a:latin typeface="Arial"/>
                <a:cs typeface="Arial"/>
              </a:rPr>
              <a:t>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poles</a:t>
            </a:r>
            <a:r>
              <a:rPr sz="1400" b="1" spc="0" dirty="0">
                <a:latin typeface="Arial"/>
                <a:cs typeface="Arial"/>
              </a:rPr>
              <a:t>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an</a:t>
            </a:r>
            <a:r>
              <a:rPr sz="1400" b="1" spc="0" dirty="0">
                <a:latin typeface="Arial"/>
                <a:cs typeface="Arial"/>
              </a:rPr>
              <a:t>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gain: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0703" y="3481969"/>
            <a:ext cx="2803853" cy="62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9086" marR="17967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(z-Z(1))(z-Z(2))...(z-Z(n))</a:t>
            </a:r>
            <a:endParaRPr sz="1400">
              <a:latin typeface="Arial"/>
              <a:cs typeface="Arial"/>
            </a:endParaRPr>
          </a:p>
          <a:p>
            <a:pPr marL="799086" indent="-786386">
              <a:lnSpc>
                <a:spcPct val="100041"/>
              </a:lnSpc>
            </a:pPr>
            <a:r>
              <a:rPr sz="1400" b="1" spc="-4" dirty="0">
                <a:latin typeface="Arial"/>
                <a:cs typeface="Arial"/>
              </a:rPr>
              <a:t>H(z</a:t>
            </a:r>
            <a:r>
              <a:rPr sz="1400" b="1" spc="0" dirty="0">
                <a:latin typeface="Arial"/>
                <a:cs typeface="Arial"/>
              </a:rPr>
              <a:t>)</a:t>
            </a:r>
            <a:r>
              <a:rPr sz="1400" b="1" spc="-2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  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---------------------------------- </a:t>
            </a:r>
            <a:r>
              <a:rPr sz="1400" b="1" spc="0" dirty="0">
                <a:latin typeface="Arial"/>
                <a:cs typeface="Arial"/>
              </a:rPr>
              <a:t>(z-P(1))(z-P(2))...(z-P(n))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580" y="4333107"/>
            <a:ext cx="6012304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from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single-input, sin</a:t>
            </a:r>
            <a:r>
              <a:rPr sz="1400" b="1" spc="-19" dirty="0">
                <a:latin typeface="Arial"/>
                <a:cs typeface="Arial"/>
              </a:rPr>
              <a:t>g</a:t>
            </a:r>
            <a:r>
              <a:rPr sz="1400" b="1" spc="0" dirty="0">
                <a:latin typeface="Arial"/>
                <a:cs typeface="Arial"/>
              </a:rPr>
              <a:t>le-</a:t>
            </a:r>
            <a:r>
              <a:rPr sz="1400" b="1" spc="-9" dirty="0">
                <a:latin typeface="Arial"/>
                <a:cs typeface="Arial"/>
              </a:rPr>
              <a:t>ou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p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3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tra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sfer</a:t>
            </a:r>
            <a:r>
              <a:rPr sz="1400" b="1" spc="-5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nction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in </a:t>
            </a:r>
            <a:r>
              <a:rPr sz="1400" b="1" spc="-9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ol</a:t>
            </a:r>
            <a:r>
              <a:rPr sz="1400" b="1" spc="-14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nomial</a:t>
            </a:r>
            <a:r>
              <a:rPr sz="1400" b="1" spc="-5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form: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703" y="4758311"/>
            <a:ext cx="1283881" cy="62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3253" marR="179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NUM(z)</a:t>
            </a:r>
            <a:endParaRPr sz="1400">
              <a:latin typeface="Arial"/>
              <a:cs typeface="Arial"/>
            </a:endParaRPr>
          </a:p>
          <a:p>
            <a:pPr marL="603253" indent="-590553">
              <a:lnSpc>
                <a:spcPct val="100041"/>
              </a:lnSpc>
            </a:pPr>
            <a:r>
              <a:rPr sz="1400" b="1" spc="-4" dirty="0">
                <a:latin typeface="Arial"/>
                <a:cs typeface="Arial"/>
              </a:rPr>
              <a:t>H(z</a:t>
            </a:r>
            <a:r>
              <a:rPr sz="1400" b="1" spc="0" dirty="0">
                <a:latin typeface="Arial"/>
                <a:cs typeface="Arial"/>
              </a:rPr>
              <a:t>)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 ------------ </a:t>
            </a:r>
            <a:r>
              <a:rPr sz="1400" b="1" spc="0" dirty="0">
                <a:latin typeface="Arial"/>
                <a:cs typeface="Arial"/>
              </a:rPr>
              <a:t>DEN(z)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4580" y="5251688"/>
            <a:ext cx="33292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z =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5516" y="5251688"/>
            <a:ext cx="1610530" cy="96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1.2000 +</a:t>
            </a:r>
            <a:r>
              <a:rPr sz="1600" b="1" spc="9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1.2000i</a:t>
            </a:r>
            <a:endParaRPr sz="1600">
              <a:latin typeface="Arial"/>
              <a:cs typeface="Arial"/>
            </a:endParaRPr>
          </a:p>
          <a:p>
            <a:pPr marL="21041" marR="30518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1.2000 -</a:t>
            </a:r>
            <a:r>
              <a:rPr sz="1600" b="1" spc="4" dirty="0">
                <a:latin typeface="Arial"/>
                <a:cs typeface="Arial"/>
              </a:rPr>
              <a:t> 1</a:t>
            </a:r>
            <a:r>
              <a:rPr sz="1600" b="1" spc="0" dirty="0">
                <a:latin typeface="Arial"/>
                <a:cs typeface="Arial"/>
              </a:rPr>
              <a:t>.2000i</a:t>
            </a:r>
            <a:endParaRPr sz="1600">
              <a:latin typeface="Arial"/>
              <a:cs typeface="Arial"/>
            </a:endParaRPr>
          </a:p>
          <a:p>
            <a:pPr marL="35263">
              <a:lnSpc>
                <a:spcPct val="95825"/>
              </a:lnSpc>
              <a:spcBef>
                <a:spcPts val="85"/>
              </a:spcBef>
            </a:pPr>
            <a:r>
              <a:rPr sz="1600" b="1" spc="0" dirty="0">
                <a:latin typeface="Arial"/>
                <a:cs typeface="Arial"/>
              </a:rPr>
              <a:t>0.4000 +</a:t>
            </a:r>
            <a:r>
              <a:rPr sz="1600" b="1" spc="9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0.6928i</a:t>
            </a:r>
            <a:endParaRPr sz="1600">
              <a:latin typeface="Arial"/>
              <a:cs typeface="Arial"/>
            </a:endParaRPr>
          </a:p>
          <a:p>
            <a:pPr marL="21041" marR="30518">
              <a:lnSpc>
                <a:spcPct val="95825"/>
              </a:lnSpc>
              <a:spcBef>
                <a:spcPts val="85"/>
              </a:spcBef>
            </a:pPr>
            <a:r>
              <a:rPr sz="1600" b="1" spc="0" dirty="0">
                <a:latin typeface="Arial"/>
                <a:cs typeface="Arial"/>
              </a:rPr>
              <a:t>0.4000 -</a:t>
            </a:r>
            <a:r>
              <a:rPr sz="1600" b="1" spc="4" dirty="0">
                <a:latin typeface="Arial"/>
                <a:cs typeface="Arial"/>
              </a:rPr>
              <a:t> 0</a:t>
            </a:r>
            <a:r>
              <a:rPr sz="1600" b="1" spc="0" dirty="0">
                <a:latin typeface="Arial"/>
                <a:cs typeface="Arial"/>
              </a:rPr>
              <a:t>.6928i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580" y="5609449"/>
            <a:ext cx="2658602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3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b=[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2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-2.</a:t>
            </a:r>
            <a:r>
              <a:rPr sz="1400" b="1" spc="0" dirty="0">
                <a:latin typeface="Arial"/>
                <a:cs typeface="Arial"/>
              </a:rPr>
              <a:t>4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2.88]</a:t>
            </a:r>
            <a:r>
              <a:rPr sz="1400" b="1" spc="0" dirty="0">
                <a:latin typeface="Arial"/>
                <a:cs typeface="Arial"/>
              </a:rPr>
              <a:t>; </a:t>
            </a:r>
            <a:r>
              <a:rPr sz="1400" b="1" spc="34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a=[1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-0.8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0.64];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[z,p,k]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tf2zpk(b,a)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580" y="5740873"/>
            <a:ext cx="355483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p =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580" y="6230057"/>
            <a:ext cx="400487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k=1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6927" y="3162299"/>
            <a:ext cx="5224271" cy="415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7870" y="1799485"/>
            <a:ext cx="8617916" cy="84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solidFill>
                  <a:srgbClr val="CC0000"/>
                </a:solidFill>
                <a:latin typeface="Arial"/>
                <a:cs typeface="Arial"/>
              </a:rPr>
              <a:t>zp</a:t>
            </a: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1400" b="1" spc="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Z-plan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4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zero-pol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6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plot.</a:t>
            </a:r>
            <a:endParaRPr sz="1400">
              <a:latin typeface="Arial"/>
              <a:cs typeface="Arial"/>
            </a:endParaRPr>
          </a:p>
          <a:p>
            <a:pPr marL="210060" marR="179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z</a:t>
            </a:r>
            <a:r>
              <a:rPr sz="1400" b="1" spc="-9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la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e</a:t>
            </a: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9" dirty="0">
                <a:latin typeface="Arial"/>
                <a:cs typeface="Arial"/>
              </a:rPr>
              <a:t>Z</a:t>
            </a:r>
            <a:r>
              <a:rPr sz="1400" b="1" spc="0" dirty="0">
                <a:latin typeface="Arial"/>
                <a:cs typeface="Arial"/>
              </a:rPr>
              <a:t>,P)</a:t>
            </a:r>
            <a:r>
              <a:rPr sz="1400" b="1" spc="-5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pl</a:t>
            </a:r>
            <a:r>
              <a:rPr sz="1400" b="1" spc="-9" dirty="0">
                <a:latin typeface="Arial"/>
                <a:cs typeface="Arial"/>
              </a:rPr>
              <a:t>o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9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 a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d</a:t>
            </a:r>
            <a:r>
              <a:rPr sz="1400" b="1" spc="-1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poles</a:t>
            </a:r>
            <a:r>
              <a:rPr sz="1400" b="1" spc="-4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 (in column</a:t>
            </a:r>
            <a:r>
              <a:rPr sz="1400" b="1" spc="-4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vectors)</a:t>
            </a:r>
            <a:r>
              <a:rPr sz="1400" b="1" spc="-5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with t</a:t>
            </a:r>
            <a:r>
              <a:rPr sz="1400" b="1" spc="-9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36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u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it cir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le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for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refere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e.</a:t>
            </a:r>
            <a:endParaRPr sz="1400">
              <a:latin typeface="Arial"/>
              <a:cs typeface="Arial"/>
            </a:endParaRPr>
          </a:p>
          <a:p>
            <a:pPr marL="210077">
              <a:lnSpc>
                <a:spcPct val="99658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Each</a:t>
            </a:r>
            <a:r>
              <a:rPr sz="1400" b="1" spc="-3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is</a:t>
            </a:r>
            <a:r>
              <a:rPr sz="1400" b="1" spc="-1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represe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with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'</a:t>
            </a:r>
            <a:r>
              <a:rPr sz="1400" b="1" spc="-1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' 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each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 with 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'</a:t>
            </a:r>
            <a:r>
              <a:rPr sz="1400" b="1" spc="4" dirty="0">
                <a:latin typeface="Arial"/>
                <a:cs typeface="Arial"/>
              </a:rPr>
              <a:t>x</a:t>
            </a:r>
            <a:r>
              <a:rPr sz="1400" b="1" spc="0" dirty="0">
                <a:latin typeface="Arial"/>
                <a:cs typeface="Arial"/>
              </a:rPr>
              <a:t>'</a:t>
            </a:r>
            <a:r>
              <a:rPr sz="1400" b="1" spc="-6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 th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l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.</a:t>
            </a:r>
            <a:r>
              <a:rPr sz="1400" b="1" spc="37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-4" dirty="0">
                <a:latin typeface="Arial"/>
                <a:cs typeface="Arial"/>
              </a:rPr>
              <a:t>l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ip</a:t>
            </a:r>
            <a:r>
              <a:rPr sz="1400" b="1" spc="0" dirty="0">
                <a:latin typeface="Arial"/>
                <a:cs typeface="Arial"/>
              </a:rPr>
              <a:t>le</a:t>
            </a:r>
            <a:r>
              <a:rPr sz="1400" b="1" spc="-2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are indicated</a:t>
            </a:r>
            <a:r>
              <a:rPr sz="1400" b="1" spc="-6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by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multiplicity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num</a:t>
            </a:r>
            <a:r>
              <a:rPr sz="1400" b="1" spc="4" dirty="0">
                <a:latin typeface="Arial"/>
                <a:cs typeface="Arial"/>
              </a:rPr>
              <a:t>be</a:t>
            </a:r>
            <a:r>
              <a:rPr sz="1400" b="1" spc="0" dirty="0">
                <a:latin typeface="Arial"/>
                <a:cs typeface="Arial"/>
              </a:rPr>
              <a:t>r</a:t>
            </a:r>
            <a:r>
              <a:rPr sz="1400" b="1" spc="-5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shown</a:t>
            </a:r>
            <a:r>
              <a:rPr sz="1400" b="1" spc="-4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to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upper</a:t>
            </a:r>
            <a:r>
              <a:rPr sz="1400" b="1" spc="-3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right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or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887" y="2863217"/>
            <a:ext cx="8440920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06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ZPL</a:t>
            </a:r>
            <a:r>
              <a:rPr sz="1400" b="1" spc="4" dirty="0">
                <a:latin typeface="Arial"/>
                <a:cs typeface="Arial"/>
              </a:rPr>
              <a:t>AN</a:t>
            </a:r>
            <a:r>
              <a:rPr sz="1400" b="1" spc="-4" dirty="0">
                <a:latin typeface="Arial"/>
                <a:cs typeface="Arial"/>
              </a:rPr>
              <a:t>E</a:t>
            </a:r>
            <a:r>
              <a:rPr sz="1400" b="1" spc="0" dirty="0">
                <a:latin typeface="Arial"/>
                <a:cs typeface="Arial"/>
              </a:rPr>
              <a:t>(B,A)</a:t>
            </a:r>
            <a:r>
              <a:rPr sz="1400" b="1" spc="-7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where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row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vectors</a:t>
            </a:r>
            <a:r>
              <a:rPr sz="1400" b="1" spc="-4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containing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transfer</a:t>
            </a:r>
            <a:r>
              <a:rPr sz="1400" b="1" spc="-5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unction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</a:t>
            </a:r>
            <a:r>
              <a:rPr sz="1400" b="1" spc="-14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om</a:t>
            </a:r>
            <a:r>
              <a:rPr sz="1400" b="1" spc="0" dirty="0">
                <a:latin typeface="Arial"/>
                <a:cs typeface="Arial"/>
              </a:rPr>
              <a:t>ial</a:t>
            </a:r>
            <a:r>
              <a:rPr sz="1400" b="1" spc="-1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coefficients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plots</a:t>
            </a:r>
            <a:r>
              <a:rPr sz="1400" b="1" spc="-3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B(z)/A(z).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48" y="4220138"/>
            <a:ext cx="165298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b=[1 -2.4 2.88];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zplane(b,a)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7873" y="4220138"/>
            <a:ext cx="16404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a=[1 -0.8 0.64];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6646" y="2252472"/>
            <a:ext cx="2263139" cy="0"/>
          </a:xfrm>
          <a:custGeom>
            <a:avLst/>
            <a:gdLst/>
            <a:ahLst/>
            <a:cxnLst/>
            <a:rect l="l" t="t" r="r" b="b"/>
            <a:pathLst>
              <a:path w="2263139">
                <a:moveTo>
                  <a:pt x="0" y="0"/>
                </a:moveTo>
                <a:lnTo>
                  <a:pt x="2263139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7076" y="2867405"/>
            <a:ext cx="5333999" cy="400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4976" y="3349751"/>
            <a:ext cx="621792" cy="186689"/>
          </a:xfrm>
          <a:custGeom>
            <a:avLst/>
            <a:gdLst/>
            <a:ahLst/>
            <a:cxnLst/>
            <a:rect l="l" t="t" r="r" b="b"/>
            <a:pathLst>
              <a:path w="621792" h="186689">
                <a:moveTo>
                  <a:pt x="74669" y="154478"/>
                </a:moveTo>
                <a:lnTo>
                  <a:pt x="57150" y="150875"/>
                </a:lnTo>
                <a:lnTo>
                  <a:pt x="56387" y="154686"/>
                </a:lnTo>
                <a:lnTo>
                  <a:pt x="62484" y="157734"/>
                </a:lnTo>
                <a:lnTo>
                  <a:pt x="83058" y="186689"/>
                </a:lnTo>
                <a:lnTo>
                  <a:pt x="74669" y="154478"/>
                </a:lnTo>
                <a:close/>
              </a:path>
              <a:path w="621792" h="186689">
                <a:moveTo>
                  <a:pt x="60198" y="148589"/>
                </a:moveTo>
                <a:lnTo>
                  <a:pt x="72294" y="145358"/>
                </a:lnTo>
                <a:lnTo>
                  <a:pt x="64008" y="113537"/>
                </a:lnTo>
                <a:lnTo>
                  <a:pt x="0" y="169925"/>
                </a:lnTo>
                <a:lnTo>
                  <a:pt x="60198" y="148589"/>
                </a:lnTo>
                <a:close/>
              </a:path>
              <a:path w="621792" h="186689">
                <a:moveTo>
                  <a:pt x="618744" y="9144"/>
                </a:moveTo>
                <a:lnTo>
                  <a:pt x="621792" y="6858"/>
                </a:lnTo>
                <a:lnTo>
                  <a:pt x="621792" y="3048"/>
                </a:lnTo>
                <a:lnTo>
                  <a:pt x="619505" y="762"/>
                </a:lnTo>
                <a:lnTo>
                  <a:pt x="616457" y="0"/>
                </a:lnTo>
                <a:lnTo>
                  <a:pt x="72294" y="145358"/>
                </a:lnTo>
                <a:lnTo>
                  <a:pt x="60198" y="148589"/>
                </a:lnTo>
                <a:lnTo>
                  <a:pt x="0" y="169925"/>
                </a:lnTo>
                <a:lnTo>
                  <a:pt x="58674" y="157734"/>
                </a:lnTo>
                <a:lnTo>
                  <a:pt x="0" y="169925"/>
                </a:lnTo>
                <a:lnTo>
                  <a:pt x="83058" y="186689"/>
                </a:lnTo>
                <a:lnTo>
                  <a:pt x="62484" y="157734"/>
                </a:lnTo>
                <a:lnTo>
                  <a:pt x="56387" y="154686"/>
                </a:lnTo>
                <a:lnTo>
                  <a:pt x="57150" y="150875"/>
                </a:lnTo>
                <a:lnTo>
                  <a:pt x="74669" y="154478"/>
                </a:lnTo>
                <a:lnTo>
                  <a:pt x="618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9824" y="6012942"/>
            <a:ext cx="876300" cy="134111"/>
          </a:xfrm>
          <a:custGeom>
            <a:avLst/>
            <a:gdLst/>
            <a:ahLst/>
            <a:cxnLst/>
            <a:rect l="l" t="t" r="r" b="b"/>
            <a:pathLst>
              <a:path w="876300" h="134111">
                <a:moveTo>
                  <a:pt x="64008" y="31242"/>
                </a:moveTo>
                <a:lnTo>
                  <a:pt x="60198" y="32766"/>
                </a:lnTo>
                <a:lnTo>
                  <a:pt x="75274" y="42618"/>
                </a:lnTo>
                <a:lnTo>
                  <a:pt x="870965" y="134111"/>
                </a:lnTo>
                <a:lnTo>
                  <a:pt x="874776" y="132587"/>
                </a:lnTo>
                <a:lnTo>
                  <a:pt x="876300" y="129539"/>
                </a:lnTo>
                <a:lnTo>
                  <a:pt x="875538" y="126491"/>
                </a:lnTo>
                <a:lnTo>
                  <a:pt x="872489" y="124205"/>
                </a:lnTo>
                <a:lnTo>
                  <a:pt x="76380" y="32664"/>
                </a:lnTo>
                <a:lnTo>
                  <a:pt x="64008" y="31242"/>
                </a:lnTo>
                <a:close/>
              </a:path>
              <a:path w="876300" h="134111">
                <a:moveTo>
                  <a:pt x="59436" y="39624"/>
                </a:moveTo>
                <a:lnTo>
                  <a:pt x="58674" y="35813"/>
                </a:lnTo>
                <a:lnTo>
                  <a:pt x="0" y="28956"/>
                </a:lnTo>
                <a:lnTo>
                  <a:pt x="71627" y="75437"/>
                </a:lnTo>
                <a:lnTo>
                  <a:pt x="59436" y="39624"/>
                </a:lnTo>
                <a:close/>
              </a:path>
              <a:path w="876300" h="134111">
                <a:moveTo>
                  <a:pt x="76380" y="32664"/>
                </a:moveTo>
                <a:lnTo>
                  <a:pt x="80010" y="0"/>
                </a:lnTo>
                <a:lnTo>
                  <a:pt x="0" y="28956"/>
                </a:lnTo>
                <a:lnTo>
                  <a:pt x="58674" y="35813"/>
                </a:lnTo>
                <a:lnTo>
                  <a:pt x="59436" y="39624"/>
                </a:lnTo>
                <a:lnTo>
                  <a:pt x="71627" y="75437"/>
                </a:lnTo>
                <a:lnTo>
                  <a:pt x="75274" y="42618"/>
                </a:lnTo>
                <a:lnTo>
                  <a:pt x="62484" y="41148"/>
                </a:lnTo>
                <a:lnTo>
                  <a:pt x="75274" y="42618"/>
                </a:lnTo>
                <a:lnTo>
                  <a:pt x="60198" y="32766"/>
                </a:lnTo>
                <a:lnTo>
                  <a:pt x="64008" y="31242"/>
                </a:lnTo>
                <a:lnTo>
                  <a:pt x="76380" y="32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5784341"/>
            <a:ext cx="2439923" cy="362712"/>
          </a:xfrm>
          <a:custGeom>
            <a:avLst/>
            <a:gdLst/>
            <a:ahLst/>
            <a:cxnLst/>
            <a:rect l="l" t="t" r="r" b="b"/>
            <a:pathLst>
              <a:path w="2439923" h="362712">
                <a:moveTo>
                  <a:pt x="2382011" y="35052"/>
                </a:moveTo>
                <a:lnTo>
                  <a:pt x="2363816" y="32984"/>
                </a:lnTo>
                <a:lnTo>
                  <a:pt x="3810" y="352806"/>
                </a:lnTo>
                <a:lnTo>
                  <a:pt x="762" y="355092"/>
                </a:lnTo>
                <a:lnTo>
                  <a:pt x="0" y="358140"/>
                </a:lnTo>
                <a:lnTo>
                  <a:pt x="2286" y="361188"/>
                </a:lnTo>
                <a:lnTo>
                  <a:pt x="5334" y="362712"/>
                </a:lnTo>
                <a:lnTo>
                  <a:pt x="2365100" y="42062"/>
                </a:lnTo>
                <a:lnTo>
                  <a:pt x="2382011" y="35052"/>
                </a:lnTo>
                <a:close/>
              </a:path>
              <a:path w="2439923" h="362712">
                <a:moveTo>
                  <a:pt x="2379725" y="32004"/>
                </a:moveTo>
                <a:lnTo>
                  <a:pt x="2439923" y="27432"/>
                </a:lnTo>
                <a:lnTo>
                  <a:pt x="2376677" y="31242"/>
                </a:lnTo>
                <a:lnTo>
                  <a:pt x="2379725" y="32004"/>
                </a:lnTo>
                <a:close/>
              </a:path>
              <a:path w="2439923" h="362712">
                <a:moveTo>
                  <a:pt x="2439923" y="27432"/>
                </a:moveTo>
                <a:lnTo>
                  <a:pt x="2359151" y="0"/>
                </a:lnTo>
                <a:lnTo>
                  <a:pt x="2363816" y="32984"/>
                </a:lnTo>
                <a:lnTo>
                  <a:pt x="2382011" y="35052"/>
                </a:lnTo>
                <a:lnTo>
                  <a:pt x="2381249" y="38862"/>
                </a:lnTo>
                <a:lnTo>
                  <a:pt x="2377440" y="40386"/>
                </a:lnTo>
                <a:lnTo>
                  <a:pt x="2381249" y="38862"/>
                </a:lnTo>
                <a:lnTo>
                  <a:pt x="2382011" y="35052"/>
                </a:lnTo>
                <a:lnTo>
                  <a:pt x="2365100" y="42062"/>
                </a:lnTo>
                <a:lnTo>
                  <a:pt x="2369819" y="75437"/>
                </a:lnTo>
                <a:lnTo>
                  <a:pt x="2439923" y="27432"/>
                </a:lnTo>
                <a:lnTo>
                  <a:pt x="2379725" y="32004"/>
                </a:lnTo>
                <a:lnTo>
                  <a:pt x="2376677" y="31242"/>
                </a:lnTo>
                <a:lnTo>
                  <a:pt x="2439923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2596" y="1829256"/>
            <a:ext cx="2316274" cy="386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150" baseline="-4141" dirty="0">
                <a:latin typeface="Times New Roman"/>
                <a:cs typeface="Times New Roman"/>
              </a:rPr>
              <a:t>1</a:t>
            </a:r>
            <a:r>
              <a:rPr sz="3150" spc="-359" baseline="-4141" dirty="0">
                <a:latin typeface="Times New Roman"/>
                <a:cs typeface="Times New Roman"/>
              </a:rPr>
              <a:t> </a:t>
            </a:r>
            <a:r>
              <a:rPr sz="3150" spc="0" baseline="-4061" dirty="0">
                <a:latin typeface="Cambria"/>
                <a:cs typeface="Cambria"/>
              </a:rPr>
              <a:t>−</a:t>
            </a:r>
            <a:r>
              <a:rPr sz="3150" spc="-94" baseline="-4061" dirty="0">
                <a:latin typeface="Cambria"/>
                <a:cs typeface="Cambria"/>
              </a:rPr>
              <a:t> </a:t>
            </a:r>
            <a:r>
              <a:rPr sz="3150" spc="4" baseline="-4141" dirty="0">
                <a:latin typeface="Times New Roman"/>
                <a:cs typeface="Times New Roman"/>
              </a:rPr>
              <a:t>2</a:t>
            </a:r>
            <a:r>
              <a:rPr sz="3150" spc="0" baseline="-4141" dirty="0">
                <a:latin typeface="Times New Roman"/>
                <a:cs typeface="Times New Roman"/>
              </a:rPr>
              <a:t>.4</a:t>
            </a:r>
            <a:r>
              <a:rPr sz="3150" spc="-133" baseline="-4141" dirty="0">
                <a:latin typeface="Times New Roman"/>
                <a:cs typeface="Times New Roman"/>
              </a:rPr>
              <a:t> </a:t>
            </a:r>
            <a:r>
              <a:rPr sz="3150" i="1" spc="0" baseline="-4141" dirty="0">
                <a:latin typeface="Times New Roman"/>
                <a:cs typeface="Times New Roman"/>
              </a:rPr>
              <a:t>z</a:t>
            </a:r>
            <a:r>
              <a:rPr sz="3150" i="1" spc="-350" baseline="-4141" dirty="0">
                <a:latin typeface="Times New Roman"/>
                <a:cs typeface="Times New Roman"/>
              </a:rPr>
              <a:t> </a:t>
            </a:r>
            <a:r>
              <a:rPr sz="2625" spc="-4" baseline="27620" dirty="0">
                <a:latin typeface="Cambria"/>
                <a:cs typeface="Cambria"/>
              </a:rPr>
              <a:t>−</a:t>
            </a:r>
            <a:r>
              <a:rPr sz="2625" spc="0" baseline="28159" dirty="0">
                <a:latin typeface="Times New Roman"/>
                <a:cs typeface="Times New Roman"/>
              </a:rPr>
              <a:t>1</a:t>
            </a:r>
            <a:r>
              <a:rPr sz="2625" spc="-16" baseline="28159" dirty="0">
                <a:latin typeface="Times New Roman"/>
                <a:cs typeface="Times New Roman"/>
              </a:rPr>
              <a:t> </a:t>
            </a:r>
            <a:r>
              <a:rPr sz="3150" spc="0" baseline="-4061" dirty="0">
                <a:latin typeface="Cambria"/>
                <a:cs typeface="Cambria"/>
              </a:rPr>
              <a:t>+</a:t>
            </a:r>
            <a:r>
              <a:rPr sz="3150" spc="-59" baseline="-4061" dirty="0">
                <a:latin typeface="Cambria"/>
                <a:cs typeface="Cambria"/>
              </a:rPr>
              <a:t> </a:t>
            </a:r>
            <a:r>
              <a:rPr sz="3150" spc="0" baseline="-4141" dirty="0">
                <a:latin typeface="Times New Roman"/>
                <a:cs typeface="Times New Roman"/>
              </a:rPr>
              <a:t>2.88</a:t>
            </a:r>
            <a:r>
              <a:rPr sz="3150" spc="-153" baseline="-4141" dirty="0">
                <a:latin typeface="Times New Roman"/>
                <a:cs typeface="Times New Roman"/>
              </a:rPr>
              <a:t> </a:t>
            </a:r>
            <a:r>
              <a:rPr sz="3150" i="1" spc="0" baseline="-4141" dirty="0">
                <a:latin typeface="Times New Roman"/>
                <a:cs typeface="Times New Roman"/>
              </a:rPr>
              <a:t>z</a:t>
            </a:r>
            <a:r>
              <a:rPr sz="3150" i="1" spc="-350" baseline="-4141" dirty="0">
                <a:latin typeface="Times New Roman"/>
                <a:cs typeface="Times New Roman"/>
              </a:rPr>
              <a:t> </a:t>
            </a:r>
            <a:r>
              <a:rPr sz="2625" spc="-4" baseline="27620" dirty="0">
                <a:latin typeface="Cambria"/>
                <a:cs typeface="Cambria"/>
              </a:rPr>
              <a:t>−</a:t>
            </a:r>
            <a:r>
              <a:rPr sz="2625" spc="0" baseline="28159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8548" y="2084724"/>
            <a:ext cx="804603" cy="301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00" i="1" spc="89" dirty="0">
                <a:latin typeface="Times New Roman"/>
                <a:cs typeface="Times New Roman"/>
              </a:rPr>
              <a:t>G</a:t>
            </a:r>
            <a:r>
              <a:rPr sz="2100" spc="0" dirty="0">
                <a:latin typeface="Times New Roman"/>
                <a:cs typeface="Times New Roman"/>
              </a:rPr>
              <a:t>(</a:t>
            </a:r>
            <a:r>
              <a:rPr sz="2100" spc="-369" dirty="0">
                <a:latin typeface="Times New Roman"/>
                <a:cs typeface="Times New Roman"/>
              </a:rPr>
              <a:t> </a:t>
            </a:r>
            <a:r>
              <a:rPr sz="2100" i="1" spc="104" dirty="0">
                <a:latin typeface="Times New Roman"/>
                <a:cs typeface="Times New Roman"/>
              </a:rPr>
              <a:t>z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r>
              <a:rPr sz="2100" spc="-2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=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2058" y="2261312"/>
            <a:ext cx="183367" cy="2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sz="1750" spc="0" dirty="0">
                <a:latin typeface="Cambria"/>
                <a:cs typeface="Cambria"/>
              </a:rPr>
              <a:t>−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5584" y="2264927"/>
            <a:ext cx="172504" cy="2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750" spc="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6002" y="2261312"/>
            <a:ext cx="310968" cy="255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sz="1750" dirty="0">
                <a:latin typeface="Cambria"/>
                <a:cs typeface="Cambria"/>
              </a:rPr>
              <a:t>−</a:t>
            </a:r>
            <a:r>
              <a:rPr sz="1750" spc="-275" dirty="0">
                <a:latin typeface="Cambria"/>
                <a:cs typeface="Cambria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4063" y="2346088"/>
            <a:ext cx="2026351" cy="301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35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−</a:t>
            </a:r>
            <a:r>
              <a:rPr sz="2100" spc="-129" dirty="0">
                <a:latin typeface="Cambria"/>
                <a:cs typeface="Cambria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0.8</a:t>
            </a:r>
            <a:r>
              <a:rPr sz="2100" spc="-163" dirty="0">
                <a:latin typeface="Times New Roman"/>
                <a:cs typeface="Times New Roman"/>
              </a:rPr>
              <a:t> </a:t>
            </a:r>
            <a:r>
              <a:rPr sz="2100" i="1" spc="0" dirty="0">
                <a:latin typeface="Times New Roman"/>
                <a:cs typeface="Times New Roman"/>
              </a:rPr>
              <a:t>z   </a:t>
            </a:r>
            <a:r>
              <a:rPr sz="2100" i="1" spc="278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+</a:t>
            </a:r>
            <a:r>
              <a:rPr sz="2100" spc="-99" dirty="0">
                <a:latin typeface="Cambria"/>
                <a:cs typeface="Cambria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0.64</a:t>
            </a:r>
            <a:r>
              <a:rPr sz="2100" spc="-118" dirty="0">
                <a:latin typeface="Times New Roman"/>
                <a:cs typeface="Times New Roman"/>
              </a:rPr>
              <a:t> </a:t>
            </a:r>
            <a:r>
              <a:rPr sz="2100" i="1" spc="0" dirty="0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022" y="2980585"/>
            <a:ext cx="3508763" cy="1266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[H</a:t>
            </a:r>
            <a:r>
              <a:rPr sz="1400" b="1" spc="-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w]=freqz([1</a:t>
            </a:r>
            <a:r>
              <a:rPr sz="1400" b="1" spc="-7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-2.4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2.88],[1</a:t>
            </a:r>
            <a:r>
              <a:rPr sz="1400" b="1" spc="-5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-0.8</a:t>
            </a:r>
            <a:r>
              <a:rPr sz="1400" b="1" spc="-2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0.64],256);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figure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pl</a:t>
            </a:r>
            <a:r>
              <a:rPr sz="1400" b="1" spc="-9" dirty="0">
                <a:latin typeface="Arial"/>
                <a:cs typeface="Arial"/>
              </a:rPr>
              <a:t>o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(w/</a:t>
            </a:r>
            <a:r>
              <a:rPr sz="1400" b="1" spc="-9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i,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abs(H))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title('Transfer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unction')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xla</a:t>
            </a:r>
            <a:r>
              <a:rPr sz="1400" b="1" spc="-9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el('Freq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\omega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/ \pi')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3598" y="3354506"/>
            <a:ext cx="9099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7426" y="3354506"/>
            <a:ext cx="3262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7524" y="3354506"/>
            <a:ext cx="7197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 pole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170" y="4632380"/>
            <a:ext cx="3371722" cy="803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This system has two zeros</a:t>
            </a:r>
            <a:endParaRPr sz="1800">
              <a:latin typeface="Arial"/>
              <a:cs typeface="Arial"/>
            </a:endParaRPr>
          </a:p>
          <a:p>
            <a:pPr marL="12700" indent="0">
              <a:lnSpc>
                <a:spcPct val="99658"/>
              </a:lnSpc>
            </a:pPr>
            <a:r>
              <a:rPr sz="1800" b="1" spc="0" dirty="0">
                <a:latin typeface="Arial"/>
                <a:cs typeface="Arial"/>
              </a:rPr>
              <a:t>at z=1.2 </a:t>
            </a:r>
            <a:r>
              <a:rPr sz="1800" b="1" spc="0" dirty="0">
                <a:latin typeface="Times New Roman"/>
                <a:cs typeface="Times New Roman"/>
              </a:rPr>
              <a:t>±</a:t>
            </a:r>
            <a:r>
              <a:rPr sz="1800" b="1" spc="0" dirty="0">
                <a:latin typeface="Arial"/>
                <a:cs typeface="Arial"/>
              </a:rPr>
              <a:t>j 1.2 and two poles at z=0.4 ± j0.6928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354" y="6128184"/>
            <a:ext cx="19646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Created by a zero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06646" y="2112772"/>
            <a:ext cx="22631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6977" y="1703070"/>
            <a:ext cx="4824221" cy="5327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53239" y="792961"/>
            <a:ext cx="161193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Poles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1785" y="792961"/>
            <a:ext cx="45149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&amp;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9684" y="792961"/>
            <a:ext cx="1242768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ROC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1745247"/>
            <a:ext cx="3570652" cy="804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Â  </a:t>
            </a:r>
            <a:r>
              <a:rPr sz="1800" spc="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The ROC of a rational z-transform</a:t>
            </a:r>
            <a:endParaRPr sz="1800">
              <a:latin typeface="Times New Roman"/>
              <a:cs typeface="Times New Roman"/>
            </a:endParaRPr>
          </a:p>
          <a:p>
            <a:pPr marL="355600" marR="312180">
              <a:lnSpc>
                <a:spcPct val="100233"/>
              </a:lnSpc>
            </a:pPr>
            <a:r>
              <a:rPr sz="1800" spc="0" dirty="0">
                <a:solidFill>
                  <a:srgbClr val="000065"/>
                </a:solidFill>
                <a:latin typeface="Times New Roman"/>
                <a:cs typeface="Times New Roman"/>
              </a:rPr>
              <a:t>cannot contain any poles and is bounded by the poles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902" y="2605337"/>
            <a:ext cx="237195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653" y="2614266"/>
            <a:ext cx="3093455" cy="326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2400" spc="0" baseline="1851" dirty="0">
                <a:latin typeface="Garamond"/>
                <a:cs typeface="Garamond"/>
              </a:rPr>
              <a:t>For a right sided s</a:t>
            </a:r>
            <a:r>
              <a:rPr sz="2400" spc="-14" baseline="1851" dirty="0">
                <a:latin typeface="Garamond"/>
                <a:cs typeface="Garamond"/>
              </a:rPr>
              <a:t>e</a:t>
            </a:r>
            <a:r>
              <a:rPr sz="2400" spc="0" baseline="1851" dirty="0">
                <a:latin typeface="Garamond"/>
                <a:cs typeface="Garamond"/>
              </a:rPr>
              <a:t>quence, the</a:t>
            </a:r>
            <a:r>
              <a:rPr sz="2400" spc="-4" baseline="1851" dirty="0">
                <a:latin typeface="Garamond"/>
                <a:cs typeface="Garamond"/>
              </a:rPr>
              <a:t> </a:t>
            </a:r>
            <a:r>
              <a:rPr sz="2400" spc="0" baseline="1851" dirty="0">
                <a:latin typeface="Garamond"/>
                <a:cs typeface="Garamond"/>
              </a:rPr>
              <a:t>ROC</a:t>
            </a:r>
            <a:r>
              <a:rPr sz="2400" spc="-4" baseline="1851" dirty="0">
                <a:latin typeface="Garamond"/>
                <a:cs typeface="Garamond"/>
              </a:rPr>
              <a:t> </a:t>
            </a:r>
            <a:r>
              <a:rPr sz="2400" spc="0" baseline="1851" dirty="0">
                <a:latin typeface="Garamond"/>
                <a:cs typeface="Garamond"/>
              </a:rPr>
              <a:t>is</a:t>
            </a:r>
            <a:endParaRPr sz="1600">
              <a:latin typeface="Garamond"/>
              <a:cs typeface="Garamond"/>
            </a:endParaRPr>
          </a:p>
          <a:p>
            <a:pPr marL="12700" marR="30518">
              <a:lnSpc>
                <a:spcPct val="93749"/>
              </a:lnSpc>
              <a:spcBef>
                <a:spcPts val="37"/>
              </a:spcBef>
            </a:pPr>
            <a:r>
              <a:rPr sz="1600" spc="0" dirty="0">
                <a:latin typeface="Garamond"/>
                <a:cs typeface="Garamond"/>
              </a:rPr>
              <a:t>outside of</a:t>
            </a:r>
            <a:r>
              <a:rPr sz="1600" spc="-4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the largest pole</a:t>
            </a:r>
            <a:endParaRPr sz="1600">
              <a:latin typeface="Garamond"/>
              <a:cs typeface="Garamond"/>
            </a:endParaRPr>
          </a:p>
          <a:p>
            <a:pPr marL="12700" marR="119790">
              <a:lnSpc>
                <a:spcPts val="1799"/>
              </a:lnSpc>
              <a:spcBef>
                <a:spcPts val="509"/>
              </a:spcBef>
            </a:pPr>
            <a:r>
              <a:rPr sz="1600" spc="0" dirty="0">
                <a:latin typeface="Garamond"/>
                <a:cs typeface="Garamond"/>
              </a:rPr>
              <a:t>For a l</a:t>
            </a:r>
            <a:r>
              <a:rPr sz="1600" spc="-4" dirty="0">
                <a:latin typeface="Garamond"/>
                <a:cs typeface="Garamond"/>
              </a:rPr>
              <a:t>ef</a:t>
            </a:r>
            <a:r>
              <a:rPr sz="1600" spc="0" dirty="0">
                <a:latin typeface="Garamond"/>
                <a:cs typeface="Garamond"/>
              </a:rPr>
              <a:t>t sid</a:t>
            </a:r>
            <a:r>
              <a:rPr sz="1600" spc="-4" dirty="0">
                <a:latin typeface="Garamond"/>
                <a:cs typeface="Garamond"/>
              </a:rPr>
              <a:t>e</a:t>
            </a:r>
            <a:r>
              <a:rPr sz="1600" spc="0" dirty="0">
                <a:latin typeface="Garamond"/>
                <a:cs typeface="Garamond"/>
              </a:rPr>
              <a:t>d sequen</a:t>
            </a:r>
            <a:r>
              <a:rPr sz="1600" spc="-4" dirty="0">
                <a:latin typeface="Garamond"/>
                <a:cs typeface="Garamond"/>
              </a:rPr>
              <a:t>c</a:t>
            </a:r>
            <a:r>
              <a:rPr sz="1600" spc="0" dirty="0">
                <a:latin typeface="Garamond"/>
                <a:cs typeface="Garamond"/>
              </a:rPr>
              <a:t>e, t</a:t>
            </a:r>
            <a:r>
              <a:rPr sz="1600" spc="-4" dirty="0">
                <a:latin typeface="Garamond"/>
                <a:cs typeface="Garamond"/>
              </a:rPr>
              <a:t>h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RO</a:t>
            </a:r>
            <a:r>
              <a:rPr sz="1600" spc="0" dirty="0">
                <a:latin typeface="Garamond"/>
                <a:cs typeface="Garamond"/>
              </a:rPr>
              <a:t>C is </a:t>
            </a:r>
            <a:endParaRPr sz="1600">
              <a:latin typeface="Garamond"/>
              <a:cs typeface="Garamond"/>
            </a:endParaRPr>
          </a:p>
          <a:p>
            <a:pPr marL="12700" marR="119790">
              <a:lnSpc>
                <a:spcPts val="1799"/>
              </a:lnSpc>
              <a:spcBef>
                <a:spcPts val="126"/>
              </a:spcBef>
            </a:pPr>
            <a:r>
              <a:rPr sz="1600" spc="-4" dirty="0">
                <a:latin typeface="Garamond"/>
                <a:cs typeface="Garamond"/>
              </a:rPr>
              <a:t>insid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o</a:t>
            </a:r>
            <a:r>
              <a:rPr sz="1600" spc="0" dirty="0">
                <a:latin typeface="Garamond"/>
                <a:cs typeface="Garamond"/>
              </a:rPr>
              <a:t>f t</a:t>
            </a:r>
            <a:r>
              <a:rPr sz="1600" spc="-9" dirty="0">
                <a:latin typeface="Garamond"/>
                <a:cs typeface="Garamond"/>
              </a:rPr>
              <a:t>h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s</a:t>
            </a:r>
            <a:r>
              <a:rPr sz="1600" spc="0" dirty="0">
                <a:latin typeface="Garamond"/>
                <a:cs typeface="Garamond"/>
              </a:rPr>
              <a:t>m</a:t>
            </a:r>
            <a:r>
              <a:rPr sz="1600" spc="-4" dirty="0">
                <a:latin typeface="Garamond"/>
                <a:cs typeface="Garamond"/>
              </a:rPr>
              <a:t>alles</a:t>
            </a:r>
            <a:r>
              <a:rPr sz="1600" spc="0" dirty="0">
                <a:latin typeface="Garamond"/>
                <a:cs typeface="Garamond"/>
              </a:rPr>
              <a:t>t </a:t>
            </a:r>
            <a:r>
              <a:rPr sz="1600" spc="-4" dirty="0">
                <a:latin typeface="Garamond"/>
                <a:cs typeface="Garamond"/>
              </a:rPr>
              <a:t>pole</a:t>
            </a:r>
            <a:endParaRPr sz="1600">
              <a:latin typeface="Garamond"/>
              <a:cs typeface="Garamond"/>
            </a:endParaRPr>
          </a:p>
          <a:p>
            <a:pPr marL="12700" marR="19261">
              <a:lnSpc>
                <a:spcPts val="1799"/>
              </a:lnSpc>
              <a:spcBef>
                <a:spcPts val="516"/>
              </a:spcBef>
            </a:pPr>
            <a:r>
              <a:rPr sz="1600" spc="-4" dirty="0">
                <a:latin typeface="Garamond"/>
                <a:cs typeface="Garamond"/>
              </a:rPr>
              <a:t>Fo</a:t>
            </a:r>
            <a:r>
              <a:rPr sz="1600" spc="0" dirty="0">
                <a:latin typeface="Garamond"/>
                <a:cs typeface="Garamond"/>
              </a:rPr>
              <a:t>r a </a:t>
            </a:r>
            <a:r>
              <a:rPr sz="1600" spc="-4" dirty="0">
                <a:latin typeface="Garamond"/>
                <a:cs typeface="Garamond"/>
              </a:rPr>
              <a:t>tw</a:t>
            </a:r>
            <a:r>
              <a:rPr sz="1600" spc="0" dirty="0">
                <a:latin typeface="Garamond"/>
                <a:cs typeface="Garamond"/>
              </a:rPr>
              <a:t>o </a:t>
            </a:r>
            <a:r>
              <a:rPr sz="1600" spc="-4" dirty="0">
                <a:latin typeface="Garamond"/>
                <a:cs typeface="Garamond"/>
              </a:rPr>
              <a:t>side</a:t>
            </a:r>
            <a:r>
              <a:rPr sz="1600" spc="0" dirty="0">
                <a:latin typeface="Garamond"/>
                <a:cs typeface="Garamond"/>
              </a:rPr>
              <a:t>d </a:t>
            </a:r>
            <a:r>
              <a:rPr sz="1600" spc="-4" dirty="0">
                <a:latin typeface="Garamond"/>
                <a:cs typeface="Garamond"/>
              </a:rPr>
              <a:t>sequence</a:t>
            </a:r>
            <a:r>
              <a:rPr sz="1600" spc="0" dirty="0">
                <a:latin typeface="Garamond"/>
                <a:cs typeface="Garamond"/>
              </a:rPr>
              <a:t>, </a:t>
            </a:r>
            <a:r>
              <a:rPr sz="1600" spc="-4" dirty="0">
                <a:latin typeface="Garamond"/>
                <a:cs typeface="Garamond"/>
              </a:rPr>
              <a:t>som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o</a:t>
            </a:r>
            <a:r>
              <a:rPr sz="1600" spc="0" dirty="0">
                <a:latin typeface="Garamond"/>
                <a:cs typeface="Garamond"/>
              </a:rPr>
              <a:t>f </a:t>
            </a:r>
            <a:r>
              <a:rPr sz="1600" spc="-4" dirty="0">
                <a:latin typeface="Garamond"/>
                <a:cs typeface="Garamond"/>
              </a:rPr>
              <a:t>the </a:t>
            </a:r>
            <a:endParaRPr sz="1600">
              <a:latin typeface="Garamond"/>
              <a:cs typeface="Garamond"/>
            </a:endParaRPr>
          </a:p>
          <a:p>
            <a:pPr marL="12700" marR="19261">
              <a:lnSpc>
                <a:spcPts val="1799"/>
              </a:lnSpc>
              <a:spcBef>
                <a:spcPts val="124"/>
              </a:spcBef>
            </a:pPr>
            <a:r>
              <a:rPr sz="1600" spc="-4" dirty="0">
                <a:latin typeface="Garamond"/>
                <a:cs typeface="Garamond"/>
              </a:rPr>
              <a:t>pole</a:t>
            </a:r>
            <a:r>
              <a:rPr sz="1600" spc="0" dirty="0">
                <a:latin typeface="Garamond"/>
                <a:cs typeface="Garamond"/>
              </a:rPr>
              <a:t>s </a:t>
            </a:r>
            <a:r>
              <a:rPr sz="1600" spc="-4" dirty="0">
                <a:latin typeface="Garamond"/>
                <a:cs typeface="Garamond"/>
              </a:rPr>
              <a:t>contribut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t</a:t>
            </a:r>
            <a:r>
              <a:rPr sz="1600" spc="0" dirty="0">
                <a:latin typeface="Garamond"/>
                <a:cs typeface="Garamond"/>
              </a:rPr>
              <a:t>o </a:t>
            </a:r>
            <a:r>
              <a:rPr sz="1600" spc="-4" dirty="0">
                <a:latin typeface="Garamond"/>
                <a:cs typeface="Garamond"/>
              </a:rPr>
              <a:t>term</a:t>
            </a:r>
            <a:r>
              <a:rPr sz="1600" spc="0" dirty="0">
                <a:latin typeface="Garamond"/>
                <a:cs typeface="Garamond"/>
              </a:rPr>
              <a:t>s </a:t>
            </a:r>
            <a:r>
              <a:rPr sz="1600" spc="-4" dirty="0">
                <a:latin typeface="Garamond"/>
                <a:cs typeface="Garamond"/>
              </a:rPr>
              <a:t>i</a:t>
            </a:r>
            <a:r>
              <a:rPr sz="1600" spc="0" dirty="0">
                <a:latin typeface="Garamond"/>
                <a:cs typeface="Garamond"/>
              </a:rPr>
              <a:t>n </a:t>
            </a:r>
            <a:r>
              <a:rPr sz="1600" spc="-4" dirty="0">
                <a:latin typeface="Garamond"/>
                <a:cs typeface="Garamond"/>
              </a:rPr>
              <a:t>th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parent </a:t>
            </a:r>
            <a:endParaRPr sz="1600">
              <a:latin typeface="Garamond"/>
              <a:cs typeface="Garamond"/>
            </a:endParaRPr>
          </a:p>
          <a:p>
            <a:pPr marL="12700" marR="19261">
              <a:lnSpc>
                <a:spcPts val="1799"/>
              </a:lnSpc>
              <a:spcBef>
                <a:spcPts val="124"/>
              </a:spcBef>
            </a:pPr>
            <a:r>
              <a:rPr sz="1600" spc="-4" dirty="0">
                <a:latin typeface="Garamond"/>
                <a:cs typeface="Garamond"/>
              </a:rPr>
              <a:t>sequenc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fo</a:t>
            </a:r>
            <a:r>
              <a:rPr sz="1600" spc="0" dirty="0">
                <a:latin typeface="Garamond"/>
                <a:cs typeface="Garamond"/>
              </a:rPr>
              <a:t>r</a:t>
            </a:r>
            <a:r>
              <a:rPr sz="1600" spc="-4" dirty="0">
                <a:latin typeface="Garamond"/>
                <a:cs typeface="Garamond"/>
              </a:rPr>
              <a:t> n&lt;</a:t>
            </a:r>
            <a:r>
              <a:rPr sz="1600" spc="0" dirty="0">
                <a:latin typeface="Garamond"/>
                <a:cs typeface="Garamond"/>
              </a:rPr>
              <a:t>0 </a:t>
            </a:r>
            <a:r>
              <a:rPr sz="1600" spc="-4" dirty="0">
                <a:latin typeface="Garamond"/>
                <a:cs typeface="Garamond"/>
              </a:rPr>
              <a:t>an</a:t>
            </a:r>
            <a:r>
              <a:rPr sz="1600" spc="0" dirty="0">
                <a:latin typeface="Garamond"/>
                <a:cs typeface="Garamond"/>
              </a:rPr>
              <a:t>d</a:t>
            </a:r>
            <a:r>
              <a:rPr sz="1600" spc="-4" dirty="0">
                <a:latin typeface="Garamond"/>
                <a:cs typeface="Garamond"/>
              </a:rPr>
              <a:t> othe</a:t>
            </a:r>
            <a:r>
              <a:rPr sz="1600" spc="0" dirty="0">
                <a:latin typeface="Garamond"/>
                <a:cs typeface="Garamond"/>
              </a:rPr>
              <a:t>r </a:t>
            </a:r>
            <a:r>
              <a:rPr sz="1600" spc="-4" dirty="0">
                <a:latin typeface="Garamond"/>
                <a:cs typeface="Garamond"/>
              </a:rPr>
              <a:t>t</a:t>
            </a:r>
            <a:r>
              <a:rPr sz="1600" spc="0" dirty="0">
                <a:latin typeface="Garamond"/>
                <a:cs typeface="Garamond"/>
              </a:rPr>
              <a:t>o </a:t>
            </a:r>
            <a:r>
              <a:rPr sz="1600" spc="-4" dirty="0">
                <a:latin typeface="Garamond"/>
                <a:cs typeface="Garamond"/>
              </a:rPr>
              <a:t>terms </a:t>
            </a:r>
            <a:endParaRPr sz="1600">
              <a:latin typeface="Garamond"/>
              <a:cs typeface="Garamond"/>
            </a:endParaRPr>
          </a:p>
          <a:p>
            <a:pPr marL="12700" marR="19261">
              <a:lnSpc>
                <a:spcPts val="1799"/>
              </a:lnSpc>
              <a:spcBef>
                <a:spcPts val="124"/>
              </a:spcBef>
            </a:pPr>
            <a:r>
              <a:rPr sz="1600" spc="0" dirty="0">
                <a:latin typeface="Garamond"/>
                <a:cs typeface="Garamond"/>
              </a:rPr>
              <a:t>for n&gt;0. Therefore, the ROC is </a:t>
            </a:r>
            <a:endParaRPr sz="1600">
              <a:latin typeface="Garamond"/>
              <a:cs typeface="Garamond"/>
            </a:endParaRPr>
          </a:p>
          <a:p>
            <a:pPr marL="12700" marR="19261">
              <a:lnSpc>
                <a:spcPts val="1799"/>
              </a:lnSpc>
              <a:spcBef>
                <a:spcPts val="124"/>
              </a:spcBef>
            </a:pPr>
            <a:r>
              <a:rPr sz="1600" spc="0" dirty="0">
                <a:latin typeface="Garamond"/>
                <a:cs typeface="Garamond"/>
              </a:rPr>
              <a:t>between the circular regions: outside</a:t>
            </a:r>
            <a:endParaRPr sz="1600">
              <a:latin typeface="Garamond"/>
              <a:cs typeface="Garamond"/>
            </a:endParaRPr>
          </a:p>
          <a:p>
            <a:pPr marL="12700" marR="259797">
              <a:lnSpc>
                <a:spcPct val="98156"/>
              </a:lnSpc>
              <a:spcBef>
                <a:spcPts val="124"/>
              </a:spcBef>
            </a:pPr>
            <a:r>
              <a:rPr sz="1600" spc="-4" dirty="0">
                <a:latin typeface="Garamond"/>
                <a:cs typeface="Garamond"/>
              </a:rPr>
              <a:t>o</a:t>
            </a:r>
            <a:r>
              <a:rPr sz="1600" spc="0" dirty="0">
                <a:latin typeface="Garamond"/>
                <a:cs typeface="Garamond"/>
              </a:rPr>
              <a:t>f</a:t>
            </a:r>
            <a:r>
              <a:rPr sz="1600" spc="-4" dirty="0">
                <a:latin typeface="Garamond"/>
                <a:cs typeface="Garamond"/>
              </a:rPr>
              <a:t> th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larges</a:t>
            </a:r>
            <a:r>
              <a:rPr sz="1600" spc="0" dirty="0">
                <a:latin typeface="Garamond"/>
                <a:cs typeface="Garamond"/>
              </a:rPr>
              <a:t>t </a:t>
            </a:r>
            <a:r>
              <a:rPr sz="1600" spc="-4" dirty="0">
                <a:latin typeface="Garamond"/>
                <a:cs typeface="Garamond"/>
              </a:rPr>
              <a:t>pol</a:t>
            </a:r>
            <a:r>
              <a:rPr sz="1600" spc="0" dirty="0">
                <a:latin typeface="Garamond"/>
                <a:cs typeface="Garamond"/>
              </a:rPr>
              <a:t>e</a:t>
            </a:r>
            <a:r>
              <a:rPr sz="1600" spc="-14" dirty="0">
                <a:latin typeface="Garamond"/>
                <a:cs typeface="Garamond"/>
              </a:rPr>
              <a:t> </a:t>
            </a:r>
            <a:r>
              <a:rPr sz="1600" spc="-4" dirty="0">
                <a:latin typeface="Garamond"/>
                <a:cs typeface="Garamond"/>
              </a:rPr>
              <a:t>comin</a:t>
            </a:r>
            <a:r>
              <a:rPr sz="1600" spc="0" dirty="0">
                <a:latin typeface="Garamond"/>
                <a:cs typeface="Garamond"/>
              </a:rPr>
              <a:t>g</a:t>
            </a:r>
            <a:r>
              <a:rPr sz="1600" spc="-4" dirty="0">
                <a:latin typeface="Garamond"/>
                <a:cs typeface="Garamond"/>
              </a:rPr>
              <a:t> fro</a:t>
            </a:r>
            <a:r>
              <a:rPr sz="1600" spc="0" dirty="0">
                <a:latin typeface="Garamond"/>
                <a:cs typeface="Garamond"/>
              </a:rPr>
              <a:t>m</a:t>
            </a:r>
            <a:r>
              <a:rPr sz="1600" spc="-4" dirty="0">
                <a:latin typeface="Garamond"/>
                <a:cs typeface="Garamond"/>
              </a:rPr>
              <a:t> the </a:t>
            </a:r>
            <a:r>
              <a:rPr sz="1600" spc="0" dirty="0">
                <a:latin typeface="Garamond"/>
                <a:cs typeface="Garamond"/>
              </a:rPr>
              <a:t>n&gt;0</a:t>
            </a:r>
            <a:r>
              <a:rPr sz="1600" spc="-4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seque</a:t>
            </a:r>
            <a:r>
              <a:rPr sz="1600" spc="-4" dirty="0">
                <a:latin typeface="Garamond"/>
                <a:cs typeface="Garamond"/>
              </a:rPr>
              <a:t>n</a:t>
            </a:r>
            <a:r>
              <a:rPr sz="1600" spc="0" dirty="0">
                <a:latin typeface="Garamond"/>
                <a:cs typeface="Garamond"/>
              </a:rPr>
              <a:t>ce</a:t>
            </a:r>
            <a:r>
              <a:rPr sz="1600" spc="-14" dirty="0">
                <a:latin typeface="Garamond"/>
                <a:cs typeface="Garamond"/>
              </a:rPr>
              <a:t> </a:t>
            </a:r>
            <a:r>
              <a:rPr sz="1700" b="1" spc="0" dirty="0">
                <a:latin typeface="Garamond"/>
                <a:cs typeface="Garamond"/>
              </a:rPr>
              <a:t>and</a:t>
            </a:r>
            <a:r>
              <a:rPr sz="1700" b="1" spc="5" dirty="0">
                <a:latin typeface="Garamond"/>
                <a:cs typeface="Garamond"/>
              </a:rPr>
              <a:t> </a:t>
            </a:r>
            <a:r>
              <a:rPr sz="1600" spc="-4" dirty="0">
                <a:latin typeface="Garamond"/>
                <a:cs typeface="Garamond"/>
              </a:rPr>
              <a:t>insid</a:t>
            </a:r>
            <a:r>
              <a:rPr sz="1600" spc="0" dirty="0">
                <a:latin typeface="Garamond"/>
                <a:cs typeface="Garamond"/>
              </a:rPr>
              <a:t>e</a:t>
            </a:r>
            <a:r>
              <a:rPr sz="1600" spc="-4" dirty="0">
                <a:latin typeface="Garamond"/>
                <a:cs typeface="Garamond"/>
              </a:rPr>
              <a:t> o</a:t>
            </a:r>
            <a:r>
              <a:rPr sz="1600" spc="0" dirty="0">
                <a:latin typeface="Garamond"/>
                <a:cs typeface="Garamond"/>
              </a:rPr>
              <a:t>f</a:t>
            </a:r>
            <a:r>
              <a:rPr sz="1600" spc="-4" dirty="0">
                <a:latin typeface="Garamond"/>
                <a:cs typeface="Garamond"/>
              </a:rPr>
              <a:t> the s</a:t>
            </a:r>
            <a:r>
              <a:rPr sz="1600" spc="4" dirty="0">
                <a:latin typeface="Garamond"/>
                <a:cs typeface="Garamond"/>
              </a:rPr>
              <a:t>m</a:t>
            </a:r>
            <a:r>
              <a:rPr sz="1600" spc="-4" dirty="0">
                <a:latin typeface="Garamond"/>
                <a:cs typeface="Garamond"/>
              </a:rPr>
              <a:t>alles</a:t>
            </a:r>
            <a:r>
              <a:rPr sz="1600" spc="0" dirty="0">
                <a:latin typeface="Garamond"/>
                <a:cs typeface="Garamond"/>
              </a:rPr>
              <a:t>t </a:t>
            </a:r>
            <a:r>
              <a:rPr sz="1600" spc="-4" dirty="0">
                <a:latin typeface="Garamond"/>
                <a:cs typeface="Garamond"/>
              </a:rPr>
              <a:t>pol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comin</a:t>
            </a:r>
            <a:r>
              <a:rPr sz="1600" spc="0" dirty="0">
                <a:latin typeface="Garamond"/>
                <a:cs typeface="Garamond"/>
              </a:rPr>
              <a:t>g </a:t>
            </a:r>
            <a:r>
              <a:rPr sz="1600" spc="-4" dirty="0">
                <a:latin typeface="Garamond"/>
                <a:cs typeface="Garamond"/>
              </a:rPr>
              <a:t>fro</a:t>
            </a:r>
            <a:r>
              <a:rPr sz="1600" spc="0" dirty="0">
                <a:latin typeface="Garamond"/>
                <a:cs typeface="Garamond"/>
              </a:rPr>
              <a:t>m </a:t>
            </a:r>
            <a:r>
              <a:rPr sz="1600" spc="-4" dirty="0">
                <a:latin typeface="Garamond"/>
                <a:cs typeface="Garamond"/>
              </a:rPr>
              <a:t>th</a:t>
            </a:r>
            <a:r>
              <a:rPr sz="1600" spc="0" dirty="0">
                <a:latin typeface="Garamond"/>
                <a:cs typeface="Garamond"/>
              </a:rPr>
              <a:t>e </a:t>
            </a:r>
            <a:r>
              <a:rPr sz="1600" spc="-4" dirty="0">
                <a:latin typeface="Garamond"/>
                <a:cs typeface="Garamond"/>
              </a:rPr>
              <a:t>n&lt;0 </a:t>
            </a:r>
            <a:r>
              <a:rPr sz="1600" spc="0" dirty="0">
                <a:latin typeface="Garamond"/>
                <a:cs typeface="Garamond"/>
              </a:rPr>
              <a:t>sequence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902" y="3143290"/>
            <a:ext cx="237195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3682016"/>
            <a:ext cx="237195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5916" y="6087194"/>
            <a:ext cx="2923939" cy="816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7" marR="40719">
              <a:lnSpc>
                <a:spcPts val="2055"/>
              </a:lnSpc>
              <a:spcBef>
                <a:spcPts val="102"/>
              </a:spcBef>
            </a:pPr>
            <a:r>
              <a:rPr sz="2850" b="1" spc="4" baseline="3118" dirty="0">
                <a:latin typeface="Garamond"/>
                <a:cs typeface="Garamond"/>
              </a:rPr>
              <a:t>Fo</a:t>
            </a:r>
            <a:r>
              <a:rPr sz="2850" b="1" spc="0" baseline="3118" dirty="0">
                <a:latin typeface="Garamond"/>
                <a:cs typeface="Garamond"/>
              </a:rPr>
              <a:t>r</a:t>
            </a:r>
            <a:r>
              <a:rPr sz="2850" b="1" spc="-188" baseline="3118" dirty="0">
                <a:latin typeface="Garamond"/>
                <a:cs typeface="Garamond"/>
              </a:rPr>
              <a:t> </a:t>
            </a:r>
            <a:r>
              <a:rPr sz="2850" b="1" spc="0" baseline="3118" dirty="0">
                <a:latin typeface="Garamond"/>
                <a:cs typeface="Garamond"/>
              </a:rPr>
              <a:t>a</a:t>
            </a:r>
            <a:r>
              <a:rPr sz="2850" b="1" spc="-74" baseline="3118" dirty="0">
                <a:latin typeface="Garamond"/>
                <a:cs typeface="Garamond"/>
              </a:rPr>
              <a:t> </a:t>
            </a:r>
            <a:r>
              <a:rPr sz="2850" b="1" spc="4" baseline="3118" dirty="0">
                <a:latin typeface="Garamond"/>
                <a:cs typeface="Garamond"/>
              </a:rPr>
              <a:t>sequenc</a:t>
            </a:r>
            <a:r>
              <a:rPr sz="2850" b="1" spc="0" baseline="3118" dirty="0">
                <a:latin typeface="Garamond"/>
                <a:cs typeface="Garamond"/>
              </a:rPr>
              <a:t>e</a:t>
            </a:r>
            <a:r>
              <a:rPr sz="2850" b="1" spc="10" baseline="3118" dirty="0">
                <a:latin typeface="Garamond"/>
                <a:cs typeface="Garamond"/>
              </a:rPr>
              <a:t> </a:t>
            </a:r>
            <a:r>
              <a:rPr sz="2850" b="1" spc="4" baseline="3118" dirty="0">
                <a:latin typeface="Garamond"/>
                <a:cs typeface="Garamond"/>
              </a:rPr>
              <a:t>tha</a:t>
            </a:r>
            <a:r>
              <a:rPr sz="2850" b="1" spc="0" baseline="3118" dirty="0">
                <a:latin typeface="Garamond"/>
                <a:cs typeface="Garamond"/>
              </a:rPr>
              <a:t>t</a:t>
            </a:r>
            <a:r>
              <a:rPr sz="2850" b="1" spc="9" baseline="3118" dirty="0">
                <a:latin typeface="Garamond"/>
                <a:cs typeface="Garamond"/>
              </a:rPr>
              <a:t> </a:t>
            </a:r>
            <a:r>
              <a:rPr sz="2850" b="1" spc="4" baseline="3118" dirty="0">
                <a:latin typeface="Garamond"/>
                <a:cs typeface="Garamond"/>
              </a:rPr>
              <a:t>ha</a:t>
            </a:r>
            <a:r>
              <a:rPr sz="2850" b="1" spc="0" baseline="3118" dirty="0">
                <a:latin typeface="Garamond"/>
                <a:cs typeface="Garamond"/>
              </a:rPr>
              <a:t>s</a:t>
            </a:r>
            <a:r>
              <a:rPr sz="2850" b="1" spc="-184" baseline="3118" dirty="0">
                <a:latin typeface="Garamond"/>
                <a:cs typeface="Garamond"/>
              </a:rPr>
              <a:t> </a:t>
            </a:r>
            <a:r>
              <a:rPr sz="2850" b="1" spc="4" baseline="3118" dirty="0">
                <a:latin typeface="Garamond"/>
                <a:cs typeface="Garamond"/>
              </a:rPr>
              <a:t>two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ct val="93750"/>
              </a:lnSpc>
            </a:pPr>
            <a:r>
              <a:rPr sz="1900" b="1" spc="0" dirty="0">
                <a:latin typeface="Garamond"/>
                <a:cs typeface="Garamond"/>
              </a:rPr>
              <a:t>poles,</a:t>
            </a:r>
            <a:r>
              <a:rPr sz="1900" b="1" spc="3" dirty="0">
                <a:latin typeface="Garamond"/>
                <a:cs typeface="Garamond"/>
              </a:rPr>
              <a:t> </a:t>
            </a:r>
            <a:r>
              <a:rPr sz="1900" b="1" spc="0" dirty="0">
                <a:latin typeface="Garamond"/>
                <a:cs typeface="Garamond"/>
              </a:rPr>
              <a:t>at</a:t>
            </a:r>
            <a:r>
              <a:rPr sz="1900" b="1" spc="-115" dirty="0">
                <a:latin typeface="Garamond"/>
                <a:cs typeface="Garamond"/>
              </a:rPr>
              <a:t> </a:t>
            </a:r>
            <a:r>
              <a:rPr sz="1900" b="1" spc="0" dirty="0">
                <a:latin typeface="Garamond"/>
                <a:cs typeface="Garamond"/>
              </a:rPr>
              <a:t>z=</a:t>
            </a:r>
            <a:r>
              <a:rPr sz="1800" b="1" i="1" spc="0" dirty="0">
                <a:latin typeface="Arial"/>
                <a:cs typeface="Arial"/>
              </a:rPr>
              <a:t>α</a:t>
            </a:r>
            <a:r>
              <a:rPr sz="1800" b="1" i="1" spc="-179" dirty="0">
                <a:latin typeface="Arial"/>
                <a:cs typeface="Arial"/>
              </a:rPr>
              <a:t> </a:t>
            </a:r>
            <a:r>
              <a:rPr sz="1900" b="1" spc="0" dirty="0">
                <a:latin typeface="Garamond"/>
                <a:cs typeface="Garamond"/>
              </a:rPr>
              <a:t>and</a:t>
            </a:r>
            <a:r>
              <a:rPr sz="1900" b="1" spc="3" dirty="0">
                <a:latin typeface="Garamond"/>
                <a:cs typeface="Garamond"/>
              </a:rPr>
              <a:t> </a:t>
            </a:r>
            <a:r>
              <a:rPr sz="1800" b="1" i="1" spc="0" dirty="0">
                <a:latin typeface="Arial"/>
                <a:cs typeface="Arial"/>
              </a:rPr>
              <a:t>β</a:t>
            </a:r>
            <a:r>
              <a:rPr sz="1900" b="1" spc="0" dirty="0">
                <a:latin typeface="Garamond"/>
                <a:cs typeface="Garamond"/>
              </a:rPr>
              <a:t>,</a:t>
            </a:r>
            <a:r>
              <a:rPr sz="1900" b="1" spc="-54" dirty="0">
                <a:latin typeface="Garamond"/>
                <a:cs typeface="Garamond"/>
              </a:rPr>
              <a:t> </a:t>
            </a:r>
            <a:r>
              <a:rPr sz="1900" b="1" spc="0" dirty="0">
                <a:latin typeface="Garamond"/>
                <a:cs typeface="Garamond"/>
              </a:rPr>
              <a:t>the</a:t>
            </a:r>
            <a:r>
              <a:rPr sz="1900" b="1" spc="-176" dirty="0">
                <a:latin typeface="Garamond"/>
                <a:cs typeface="Garamond"/>
              </a:rPr>
              <a:t> </a:t>
            </a:r>
            <a:r>
              <a:rPr sz="1900" b="1" spc="0" dirty="0">
                <a:latin typeface="Garamond"/>
                <a:cs typeface="Garamond"/>
              </a:rPr>
              <a:t>ROC</a:t>
            </a:r>
            <a:endParaRPr sz="1900">
              <a:latin typeface="Garamond"/>
              <a:cs typeface="Garamond"/>
            </a:endParaRPr>
          </a:p>
          <a:p>
            <a:pPr marL="12706" marR="40719">
              <a:lnSpc>
                <a:spcPts val="2135"/>
              </a:lnSpc>
              <a:spcBef>
                <a:spcPts val="106"/>
              </a:spcBef>
            </a:pPr>
            <a:r>
              <a:rPr sz="2850" b="1" spc="4" baseline="1559" dirty="0">
                <a:latin typeface="Garamond"/>
                <a:cs typeface="Garamond"/>
              </a:rPr>
              <a:t>i</a:t>
            </a:r>
            <a:r>
              <a:rPr sz="2850" b="1" spc="0" baseline="1559" dirty="0">
                <a:latin typeface="Garamond"/>
                <a:cs typeface="Garamond"/>
              </a:rPr>
              <a:t>s</a:t>
            </a:r>
            <a:r>
              <a:rPr sz="2850" b="1" spc="-99" baseline="1559" dirty="0">
                <a:latin typeface="Garamond"/>
                <a:cs typeface="Garamond"/>
              </a:rPr>
              <a:t> </a:t>
            </a:r>
            <a:r>
              <a:rPr sz="2850" b="1" spc="4" baseline="1559" dirty="0">
                <a:latin typeface="Garamond"/>
                <a:cs typeface="Garamond"/>
              </a:rPr>
              <a:t>on</a:t>
            </a:r>
            <a:r>
              <a:rPr sz="2850" b="1" spc="0" baseline="1559" dirty="0">
                <a:latin typeface="Garamond"/>
                <a:cs typeface="Garamond"/>
              </a:rPr>
              <a:t>e</a:t>
            </a:r>
            <a:r>
              <a:rPr sz="2850" b="1" spc="9" baseline="1559" dirty="0">
                <a:latin typeface="Garamond"/>
                <a:cs typeface="Garamond"/>
              </a:rPr>
              <a:t> </a:t>
            </a:r>
            <a:r>
              <a:rPr sz="2850" b="1" spc="4" baseline="1559" dirty="0">
                <a:latin typeface="Garamond"/>
                <a:cs typeface="Garamond"/>
              </a:rPr>
              <a:t>o</a:t>
            </a:r>
            <a:r>
              <a:rPr sz="2850" b="1" spc="0" baseline="1559" dirty="0">
                <a:latin typeface="Garamond"/>
                <a:cs typeface="Garamond"/>
              </a:rPr>
              <a:t>f</a:t>
            </a:r>
            <a:r>
              <a:rPr sz="2850" b="1" spc="-113" baseline="1559" dirty="0">
                <a:latin typeface="Garamond"/>
                <a:cs typeface="Garamond"/>
              </a:rPr>
              <a:t> </a:t>
            </a:r>
            <a:r>
              <a:rPr sz="2850" b="1" spc="4" baseline="1559" dirty="0">
                <a:latin typeface="Garamond"/>
                <a:cs typeface="Garamond"/>
              </a:rPr>
              <a:t>thes</a:t>
            </a:r>
            <a:r>
              <a:rPr sz="2850" b="1" spc="0" baseline="1559" dirty="0">
                <a:latin typeface="Garamond"/>
                <a:cs typeface="Garamond"/>
              </a:rPr>
              <a:t>e</a:t>
            </a:r>
            <a:r>
              <a:rPr sz="2850" b="1" spc="9" baseline="1559" dirty="0">
                <a:latin typeface="Garamond"/>
                <a:cs typeface="Garamond"/>
              </a:rPr>
              <a:t> </a:t>
            </a:r>
            <a:r>
              <a:rPr sz="2850" b="1" spc="4" baseline="1559" dirty="0">
                <a:latin typeface="Garamond"/>
                <a:cs typeface="Garamond"/>
              </a:rPr>
              <a:t>thre</a:t>
            </a:r>
            <a:r>
              <a:rPr sz="2850" b="1" spc="0" baseline="1559" dirty="0">
                <a:latin typeface="Garamond"/>
                <a:cs typeface="Garamond"/>
              </a:rPr>
              <a:t>e</a:t>
            </a:r>
            <a:r>
              <a:rPr sz="2850" b="1" spc="9" baseline="1559" dirty="0">
                <a:latin typeface="Garamond"/>
                <a:cs typeface="Garamond"/>
              </a:rPr>
              <a:t> </a:t>
            </a:r>
            <a:r>
              <a:rPr sz="2850" b="1" spc="4" baseline="1559" dirty="0">
                <a:latin typeface="Garamond"/>
                <a:cs typeface="Garamond"/>
              </a:rPr>
              <a:t>options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bject 424"/>
          <p:cNvSpPr txBox="1"/>
          <p:nvPr/>
        </p:nvSpPr>
        <p:spPr>
          <a:xfrm>
            <a:off x="6246659" y="1762539"/>
            <a:ext cx="304406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6373532" y="1762539"/>
            <a:ext cx="177435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6497573" y="1762539"/>
            <a:ext cx="15255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85"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6599366" y="1762539"/>
            <a:ext cx="16322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4952757" y="2067338"/>
            <a:ext cx="262030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5065319" y="2067338"/>
            <a:ext cx="276240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5163925" y="2067338"/>
            <a:ext cx="17763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6051072" y="2067338"/>
            <a:ext cx="149469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6149677" y="2067338"/>
            <a:ext cx="24807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6220117" y="2067338"/>
            <a:ext cx="17763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6346889" y="2067338"/>
            <a:ext cx="19184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6487870" y="2067338"/>
            <a:ext cx="121195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6620757" y="2067338"/>
            <a:ext cx="219908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3287879" y="2372138"/>
            <a:ext cx="276316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3414777" y="2372138"/>
            <a:ext cx="21272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4725020" y="2372138"/>
            <a:ext cx="290127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ke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5028095" y="2372138"/>
            <a:ext cx="248125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5098585" y="2372138"/>
            <a:ext cx="17763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5225458" y="2372138"/>
            <a:ext cx="163242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5400873" y="2372138"/>
            <a:ext cx="262081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5485370" y="2372138"/>
            <a:ext cx="177533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5752006" y="2372138"/>
            <a:ext cx="17763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5878829" y="2372138"/>
            <a:ext cx="233966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6058661" y="2372138"/>
            <a:ext cx="251446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1"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6132473" y="2372138"/>
            <a:ext cx="17763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6259346" y="2372138"/>
            <a:ext cx="177533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6448805" y="2372138"/>
            <a:ext cx="318832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"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6519461" y="2372138"/>
            <a:ext cx="248176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7498185" y="2372138"/>
            <a:ext cx="163425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7610797" y="2372138"/>
            <a:ext cx="177634" cy="253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3468875" y="2727336"/>
            <a:ext cx="24978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3571494" y="2727336"/>
            <a:ext cx="14716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46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3669029" y="2727336"/>
            <a:ext cx="22889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8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3743721" y="2727336"/>
            <a:ext cx="34739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3850934" y="2727336"/>
            <a:ext cx="23991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4101640" y="2727336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4629363" y="2727336"/>
            <a:ext cx="26877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ds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4908049" y="2727336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5027310" y="2727336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5153657" y="2727336"/>
            <a:ext cx="2140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5225369" y="2727336"/>
            <a:ext cx="1423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5320855" y="2727336"/>
            <a:ext cx="23757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5375909" y="2727336"/>
            <a:ext cx="18251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42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5511439" y="2727336"/>
            <a:ext cx="15440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5668517" y="2727336"/>
            <a:ext cx="17476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79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5796457" y="2727336"/>
            <a:ext cx="11624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5912357" y="2727336"/>
            <a:ext cx="25551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30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5994539" y="2727336"/>
            <a:ext cx="17343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6121892" y="2727336"/>
            <a:ext cx="15414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6286599" y="2727336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6400038" y="2727336"/>
            <a:ext cx="17899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2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6532206" y="2727336"/>
            <a:ext cx="2259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6790982" y="2727336"/>
            <a:ext cx="23997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6985254" y="2727336"/>
            <a:ext cx="16619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7104621" y="2727336"/>
            <a:ext cx="2140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7200107" y="2727336"/>
            <a:ext cx="11847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7326629" y="2727336"/>
            <a:ext cx="17569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22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650033"/>
                </a:solidFill>
                <a:latin typeface="Garamond"/>
                <a:cs typeface="Garamond"/>
              </a:rPr>
              <a:t>p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3550645" y="3057275"/>
            <a:ext cx="25213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3646291" y="3057275"/>
            <a:ext cx="21624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3756111" y="3057275"/>
            <a:ext cx="10669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l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3864102" y="3057275"/>
            <a:ext cx="15084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2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3961638" y="3057275"/>
            <a:ext cx="16084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3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4075808" y="3057275"/>
            <a:ext cx="21418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4171454" y="3057275"/>
            <a:ext cx="22607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4243326" y="3057275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4350539" y="3057275"/>
            <a:ext cx="24005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4595621" y="3057275"/>
            <a:ext cx="2957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4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(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4682512" y="3057275"/>
            <a:ext cx="20883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w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4839461" y="3057275"/>
            <a:ext cx="17839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19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4971188" y="3057275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5083302" y="3057275"/>
            <a:ext cx="14962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07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5185935" y="3057275"/>
            <a:ext cx="15484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5350939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5473445" y="3057275"/>
            <a:ext cx="26093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00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[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5561205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687712" y="3057275"/>
            <a:ext cx="13074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]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5814821" y="3057275"/>
            <a:ext cx="22087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60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5893384" y="3057275"/>
            <a:ext cx="14262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6046477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p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6173030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6299583" y="3057275"/>
            <a:ext cx="23320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378587" y="3057275"/>
            <a:ext cx="2140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6486166" y="3057275"/>
            <a:ext cx="2140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6545602" y="3057275"/>
            <a:ext cx="15493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6710949" y="3057275"/>
            <a:ext cx="2140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6770751" y="3057275"/>
            <a:ext cx="22360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6878330" y="3057275"/>
            <a:ext cx="18794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936485" y="3057275"/>
            <a:ext cx="20627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47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7019650" y="3057275"/>
            <a:ext cx="2188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-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7082790" y="3057275"/>
            <a:ext cx="15566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50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7180326" y="3057275"/>
            <a:ext cx="24928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7256434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7375397" y="3057275"/>
            <a:ext cx="16179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89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7490566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7617119" y="3057275"/>
            <a:ext cx="12833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)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7757159" y="3057275"/>
            <a:ext cx="17105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7814309" y="3057275"/>
            <a:ext cx="2215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74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7881609" y="3057275"/>
            <a:ext cx="24991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7989211" y="3057275"/>
            <a:ext cx="14264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8142579" y="3057275"/>
            <a:ext cx="23780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8204453" y="3057275"/>
            <a:ext cx="1759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1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8333780" y="3057275"/>
            <a:ext cx="20694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8429495" y="3057275"/>
            <a:ext cx="23780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494120" y="3057275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8620696" y="3057275"/>
            <a:ext cx="15464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8785951" y="3057275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FF9932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2540873" y="3662288"/>
            <a:ext cx="1564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323399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2693670" y="3662288"/>
            <a:ext cx="18753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2834601" y="3662288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2954091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3080666" y="3662288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3181350" y="3662288"/>
            <a:ext cx="16340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18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3298156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3424732" y="3662288"/>
            <a:ext cx="1423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520447" y="3662288"/>
            <a:ext cx="1564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3620261" y="3662288"/>
            <a:ext cx="11694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73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3746853" y="3662288"/>
            <a:ext cx="14220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323399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3842224" y="3662288"/>
            <a:ext cx="24991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3949827" y="3662288"/>
            <a:ext cx="21425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4045541" y="3662288"/>
            <a:ext cx="11864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4116522" y="3662288"/>
            <a:ext cx="15414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323399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4224787" y="3662288"/>
            <a:ext cx="23987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323399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4475378" y="3662288"/>
            <a:ext cx="1279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323399"/>
                </a:solidFill>
                <a:latin typeface="Garamond"/>
                <a:cs typeface="Garamond"/>
              </a:rPr>
              <a:t>(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4556142" y="3662288"/>
            <a:ext cx="2089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323399"/>
                </a:solidFill>
                <a:latin typeface="Garamond"/>
                <a:cs typeface="Garamond"/>
              </a:rPr>
              <a:t>w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718334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4844521" y="3662288"/>
            <a:ext cx="16692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4963782" y="3662288"/>
            <a:ext cx="24991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5059497" y="3662288"/>
            <a:ext cx="15442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5224363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5350939" y="3662288"/>
            <a:ext cx="25700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[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5424677" y="3662288"/>
            <a:ext cx="18326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89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561342" y="3662288"/>
            <a:ext cx="13081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]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5701291" y="3662288"/>
            <a:ext cx="28082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5766053" y="3662288"/>
            <a:ext cx="21606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3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w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5935560" y="3662288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6055095" y="3662288"/>
            <a:ext cx="21887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-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6131653" y="3662288"/>
            <a:ext cx="20698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6227414" y="3662288"/>
            <a:ext cx="23784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6292085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6418707" y="3662288"/>
            <a:ext cx="28082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6526354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6652541" y="3662288"/>
            <a:ext cx="12889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)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6790181" y="3662288"/>
            <a:ext cx="20858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0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6856453" y="3662288"/>
            <a:ext cx="14269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009660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7131557" y="3662288"/>
            <a:ext cx="1708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24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55817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375397" y="3662288"/>
            <a:ext cx="18021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41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7509060" y="366228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7635681" y="3662288"/>
            <a:ext cx="28082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323399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3124420" y="4270364"/>
            <a:ext cx="21414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3220021" y="4270364"/>
            <a:ext cx="2283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3278885" y="4270364"/>
            <a:ext cx="16945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401621" y="427036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522726" y="4270364"/>
            <a:ext cx="21927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56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3587793" y="4270364"/>
            <a:ext cx="21391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3695280" y="4270364"/>
            <a:ext cx="10658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,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812346" y="4270364"/>
            <a:ext cx="1830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864102" y="4270364"/>
            <a:ext cx="22689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5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3948683" y="4270364"/>
            <a:ext cx="14241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4101640" y="427036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228101" y="4270364"/>
            <a:ext cx="256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[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303014" y="4270364"/>
            <a:ext cx="18197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0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438276" y="4270364"/>
            <a:ext cx="13069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]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579345" y="4270364"/>
            <a:ext cx="2399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772558" y="427036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888229" y="4270364"/>
            <a:ext cx="15310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89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985765" y="4270364"/>
            <a:ext cx="12744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54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5123802" y="427036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250263" y="4270364"/>
            <a:ext cx="15447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415107" y="4270364"/>
            <a:ext cx="1564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522213" y="4270364"/>
            <a:ext cx="17584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7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5651342" y="4270364"/>
            <a:ext cx="26169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5746943" y="4270364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5863589" y="4270364"/>
            <a:ext cx="2356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28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912357" y="4270364"/>
            <a:ext cx="18684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70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6052489" y="4270364"/>
            <a:ext cx="2260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6124315" y="4270364"/>
            <a:ext cx="21391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6231803" y="4270364"/>
            <a:ext cx="21391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6291239" y="4270364"/>
            <a:ext cx="15463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6448805" y="4270364"/>
            <a:ext cx="14986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5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6546341" y="4270364"/>
            <a:ext cx="17879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678419" y="4270364"/>
            <a:ext cx="2399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871632" y="4270364"/>
            <a:ext cx="2399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7064844" y="4270364"/>
            <a:ext cx="1564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7174618" y="427036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301080" y="4270364"/>
            <a:ext cx="21391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7360516" y="4270364"/>
            <a:ext cx="15463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2157222" y="4541658"/>
            <a:ext cx="1704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14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280864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2407051" y="4541658"/>
            <a:ext cx="17374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2591097" y="4541658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710426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836842" y="4541658"/>
            <a:ext cx="21386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896278" y="4541658"/>
            <a:ext cx="1547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3061350" y="4541658"/>
            <a:ext cx="18049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125815" y="4541658"/>
            <a:ext cx="11636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252482" y="4541658"/>
            <a:ext cx="24495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3324263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3450678" y="4541658"/>
            <a:ext cx="1543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615522" y="4541658"/>
            <a:ext cx="2065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766565" y="4541658"/>
            <a:ext cx="2367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47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3956364" y="4541658"/>
            <a:ext cx="20209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156709" y="4541658"/>
            <a:ext cx="17836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75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288315" y="4541658"/>
            <a:ext cx="11631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400550" y="4541658"/>
            <a:ext cx="19743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32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479447" y="4541658"/>
            <a:ext cx="21409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550999" y="4541658"/>
            <a:ext cx="14260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693158" y="4541658"/>
            <a:ext cx="20843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26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4775964" y="4541658"/>
            <a:ext cx="23535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854831" y="4541658"/>
            <a:ext cx="2829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4964559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083302" y="4541658"/>
            <a:ext cx="1499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73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180837" y="4541658"/>
            <a:ext cx="12177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92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5256276" y="4541658"/>
            <a:ext cx="2333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364038" y="4541658"/>
            <a:ext cx="12606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500878" y="4541658"/>
            <a:ext cx="24276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570463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697199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14821" y="4541658"/>
            <a:ext cx="16331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931697" y="4541658"/>
            <a:ext cx="18332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6003798" y="4541658"/>
            <a:ext cx="1118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6058661" y="4541658"/>
            <a:ext cx="17516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75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186838" y="4541658"/>
            <a:ext cx="1743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371775" y="4541658"/>
            <a:ext cx="2447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6570063" y="4541658"/>
            <a:ext cx="1284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(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6643878" y="4541658"/>
            <a:ext cx="1611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49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z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758589" y="4541658"/>
            <a:ext cx="12840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)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887717" y="4541658"/>
            <a:ext cx="24725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9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961792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7082790" y="4541658"/>
            <a:ext cx="15994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37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7196289" y="4541658"/>
            <a:ext cx="23316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256274" y="4541658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368532" y="4871604"/>
            <a:ext cx="32149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535821" y="4871604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643240" y="4871604"/>
            <a:ext cx="2399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836384" y="4871604"/>
            <a:ext cx="19967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’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893534" y="4871604"/>
            <a:ext cx="14210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035045" y="4871604"/>
            <a:ext cx="21811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9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206374" y="4871604"/>
            <a:ext cx="22804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387425" y="4871604"/>
            <a:ext cx="20205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599931" y="4871604"/>
            <a:ext cx="17086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659573" y="4871604"/>
            <a:ext cx="21864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717797" y="4871604"/>
            <a:ext cx="16042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18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831435" y="4871604"/>
            <a:ext cx="14246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984299" y="4871604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103606" y="487160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229999" y="4871604"/>
            <a:ext cx="21407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301756" y="4871604"/>
            <a:ext cx="1423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397288" y="4871604"/>
            <a:ext cx="23761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49317" y="4871604"/>
            <a:ext cx="1855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13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587918" y="4871604"/>
            <a:ext cx="15449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741926" y="4871604"/>
            <a:ext cx="17704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49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872182" y="4871604"/>
            <a:ext cx="11628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998758" y="4871604"/>
            <a:ext cx="1564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165796" y="487160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p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278373" y="4871604"/>
            <a:ext cx="17990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15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411495" y="4871604"/>
            <a:ext cx="21384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470931" y="4871604"/>
            <a:ext cx="15467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635752" y="4871604"/>
            <a:ext cx="218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743125" y="4871604"/>
            <a:ext cx="19002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807522" y="4871604"/>
            <a:ext cx="23300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886320" y="4871604"/>
            <a:ext cx="21379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993693" y="4871604"/>
            <a:ext cx="21379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053289" y="4871604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156197" y="4871604"/>
            <a:ext cx="11099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5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277615" y="4871604"/>
            <a:ext cx="20671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68300" y="4871604"/>
            <a:ext cx="11624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494853" y="4871604"/>
            <a:ext cx="2448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566565" y="4871604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692645" y="4871604"/>
            <a:ext cx="15675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790181" y="4871604"/>
            <a:ext cx="13092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90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931639" y="4871604"/>
            <a:ext cx="1423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027125" y="4871604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131557" y="4871604"/>
            <a:ext cx="14525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9093" y="4871604"/>
            <a:ext cx="22680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301697" y="4871604"/>
            <a:ext cx="34730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408910" y="4871604"/>
            <a:ext cx="23973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876229" y="5149742"/>
            <a:ext cx="28071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002737" y="5149742"/>
            <a:ext cx="15469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67969" y="5149742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294476" y="5149742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420983" y="5149742"/>
            <a:ext cx="18309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473958" y="5149742"/>
            <a:ext cx="13049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2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615110" y="5149742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717797" y="5149742"/>
            <a:ext cx="19503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4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787200" y="5149742"/>
            <a:ext cx="23316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864102" y="5149742"/>
            <a:ext cx="15626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7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961638" y="5149742"/>
            <a:ext cx="22601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54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033448" y="5149742"/>
            <a:ext cx="15441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443214" y="5149742"/>
            <a:ext cx="20426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595621" y="5149742"/>
            <a:ext cx="1782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5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727089" y="5149742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834303" y="5149742"/>
            <a:ext cx="1735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018257" y="5149742"/>
            <a:ext cx="1564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180837" y="5149742"/>
            <a:ext cx="15868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80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278373" y="5149742"/>
            <a:ext cx="17085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63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402442" y="5149742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522213" y="5149742"/>
            <a:ext cx="14893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22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619750" y="5149742"/>
            <a:ext cx="16110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7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851070" y="5149742"/>
            <a:ext cx="24973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946602" y="5149742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054021" y="5149742"/>
            <a:ext cx="1423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149553" y="5149742"/>
            <a:ext cx="22596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221310" y="5149742"/>
            <a:ext cx="34734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328524" y="5149742"/>
            <a:ext cx="23982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579229" y="5149742"/>
            <a:ext cx="20675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472933" y="5149742"/>
            <a:ext cx="19154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72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548448" y="5149742"/>
            <a:ext cx="11634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668005" y="5149742"/>
            <a:ext cx="16353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4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784752" y="5149742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856456" y="5421006"/>
            <a:ext cx="24514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28419" y="5421006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055018" y="5421006"/>
            <a:ext cx="15449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220090" y="5421006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46688" y="5421006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73287" y="5421006"/>
            <a:ext cx="1831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537935" y="5421006"/>
            <a:ext cx="11900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667345" y="5421006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66565" y="5421006"/>
            <a:ext cx="19868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5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39618" y="5421006"/>
            <a:ext cx="23325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912870" y="5421006"/>
            <a:ext cx="16000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8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026293" y="5421006"/>
            <a:ext cx="21405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86141" y="5421006"/>
            <a:ext cx="21405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93766" y="5421006"/>
            <a:ext cx="10678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!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03014" y="5421006"/>
            <a:ext cx="17195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8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28233" y="5421006"/>
            <a:ext cx="30441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92721" y="5421006"/>
            <a:ext cx="2399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m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85911" y="5421006"/>
            <a:ext cx="17091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41926" y="5421006"/>
            <a:ext cx="22465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73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10086" y="5421006"/>
            <a:ext cx="23537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19837" y="5421006"/>
            <a:ext cx="1853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85765" y="5421006"/>
            <a:ext cx="2268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1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58415" y="5421006"/>
            <a:ext cx="213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165879" y="5421006"/>
            <a:ext cx="10685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,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78373" y="5421006"/>
            <a:ext cx="16092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34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392308" y="5421006"/>
            <a:ext cx="17373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0981" y="5421006"/>
            <a:ext cx="16174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58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85990" y="5421006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812429" y="5421006"/>
            <a:ext cx="18302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48720" y="5421006"/>
            <a:ext cx="26395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56185" y="5421006"/>
            <a:ext cx="1564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56197" y="5421006"/>
            <a:ext cx="18291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38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92375" y="5421006"/>
            <a:ext cx="25206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87952" y="5421006"/>
            <a:ext cx="1564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97573" y="5421006"/>
            <a:ext cx="1067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"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614220" y="5421006"/>
            <a:ext cx="24978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37173" y="5696081"/>
            <a:ext cx="1660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o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47366" y="5696081"/>
            <a:ext cx="18242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0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83146" y="5696081"/>
            <a:ext cx="21421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42438" y="5696081"/>
            <a:ext cx="15491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03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39973" y="5696081"/>
            <a:ext cx="24849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36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15290" y="5696081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41477" y="5696081"/>
            <a:ext cx="15477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06640" y="5696081"/>
            <a:ext cx="24507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78535" y="5696081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h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05065" y="5696081"/>
            <a:ext cx="15443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69886" y="5696081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u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96416" y="5696081"/>
            <a:ext cx="17317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15333" y="5696081"/>
            <a:ext cx="19073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12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87525" y="5696081"/>
            <a:ext cx="11894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10405" y="5696081"/>
            <a:ext cx="16048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78"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24241" y="5696081"/>
            <a:ext cx="19020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88820" y="5696081"/>
            <a:ext cx="12591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68899" y="5696081"/>
            <a:ext cx="15414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0" baseline="1646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76386" y="5696081"/>
            <a:ext cx="21398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36165" y="5696081"/>
            <a:ext cx="15420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43722" y="5696081"/>
            <a:ext cx="10682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90"/>
              </a:spcBef>
            </a:pPr>
            <a:r>
              <a:rPr sz="2700" b="1" spc="4" baseline="1646" dirty="0">
                <a:solidFill>
                  <a:srgbClr val="007F7F"/>
                </a:solidFill>
                <a:latin typeface="Garamond"/>
                <a:cs typeface="Garamond"/>
              </a:rPr>
              <a:t>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71494" y="6006233"/>
            <a:ext cx="139708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0"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69029" y="6006233"/>
            <a:ext cx="199655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3"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17797" y="6006233"/>
            <a:ext cx="150887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40"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15333" y="6006233"/>
            <a:ext cx="161655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2"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37479" y="6006233"/>
            <a:ext cx="187227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86659" y="6006233"/>
            <a:ext cx="187227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83931" y="6006233"/>
            <a:ext cx="177462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30187" y="6006233"/>
            <a:ext cx="137869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6932" y="6006233"/>
            <a:ext cx="147812" cy="17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70114" y="4468368"/>
            <a:ext cx="1673352" cy="0"/>
          </a:xfrm>
          <a:custGeom>
            <a:avLst/>
            <a:gdLst/>
            <a:ahLst/>
            <a:cxnLst/>
            <a:rect l="l" t="t" r="r" b="b"/>
            <a:pathLst>
              <a:path w="1673352">
                <a:moveTo>
                  <a:pt x="1673352" y="0"/>
                </a:moveTo>
                <a:lnTo>
                  <a:pt x="0" y="0"/>
                </a:lnTo>
              </a:path>
            </a:pathLst>
          </a:custGeom>
          <a:ln w="11937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2352" y="4739639"/>
            <a:ext cx="7876794" cy="0"/>
          </a:xfrm>
          <a:custGeom>
            <a:avLst/>
            <a:gdLst/>
            <a:ahLst/>
            <a:cxnLst/>
            <a:rect l="l" t="t" r="r" b="b"/>
            <a:pathLst>
              <a:path w="7876794">
                <a:moveTo>
                  <a:pt x="7876794" y="0"/>
                </a:moveTo>
                <a:lnTo>
                  <a:pt x="0" y="0"/>
                </a:lnTo>
              </a:path>
            </a:pathLst>
          </a:custGeom>
          <a:ln w="11937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8532" y="5347716"/>
            <a:ext cx="4025646" cy="0"/>
          </a:xfrm>
          <a:custGeom>
            <a:avLst/>
            <a:gdLst/>
            <a:ahLst/>
            <a:cxnLst/>
            <a:rect l="l" t="t" r="r" b="b"/>
            <a:pathLst>
              <a:path w="4025646">
                <a:moveTo>
                  <a:pt x="4025646" y="0"/>
                </a:moveTo>
                <a:lnTo>
                  <a:pt x="0" y="0"/>
                </a:lnTo>
              </a:path>
            </a:pathLst>
          </a:custGeom>
          <a:ln w="11937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2352" y="5618988"/>
            <a:ext cx="2961893" cy="0"/>
          </a:xfrm>
          <a:custGeom>
            <a:avLst/>
            <a:gdLst/>
            <a:ahLst/>
            <a:cxnLst/>
            <a:rect l="l" t="t" r="r" b="b"/>
            <a:pathLst>
              <a:path w="2961894">
                <a:moveTo>
                  <a:pt x="2961893" y="0"/>
                </a:moveTo>
                <a:lnTo>
                  <a:pt x="0" y="0"/>
                </a:lnTo>
              </a:path>
            </a:pathLst>
          </a:custGeom>
          <a:ln w="11938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6702" y="576078"/>
            <a:ext cx="9049397" cy="942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9273" marR="1257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Stabilit</a:t>
            </a:r>
            <a:r>
              <a:rPr sz="3350" spc="0" dirty="0">
                <a:latin typeface="Copperplate Gothic Bold"/>
                <a:cs typeface="Copperplate Gothic Bold"/>
              </a:rPr>
              <a:t>y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&amp;</a:t>
            </a:r>
            <a:r>
              <a:rPr sz="3350" spc="-16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ROC</a:t>
            </a:r>
            <a:endParaRPr sz="3350" dirty="0">
              <a:latin typeface="Copperplate Gothic Bold"/>
              <a:cs typeface="Copperplate Gothic Bold"/>
            </a:endParaRPr>
          </a:p>
          <a:p>
            <a:pPr marL="12700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I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-21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term</a:t>
            </a:r>
            <a:r>
              <a:rPr sz="3350" spc="0" dirty="0">
                <a:latin typeface="Copperplate Gothic Bold"/>
                <a:cs typeface="Copperplate Gothic Bold"/>
              </a:rPr>
              <a:t>s</a:t>
            </a:r>
            <a:r>
              <a:rPr sz="3350" spc="12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</a:t>
            </a:r>
            <a:r>
              <a:rPr sz="3350" spc="0" dirty="0">
                <a:latin typeface="Copperplate Gothic Bold"/>
                <a:cs typeface="Copperplate Gothic Bold"/>
              </a:rPr>
              <a:t>f</a:t>
            </a:r>
            <a:r>
              <a:rPr sz="3350" spc="-256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Zero</a:t>
            </a:r>
            <a:r>
              <a:rPr sz="3350" spc="0" dirty="0">
                <a:latin typeface="Copperplate Gothic Bold"/>
                <a:cs typeface="Copperplate Gothic Bold"/>
              </a:rPr>
              <a:t>s</a:t>
            </a:r>
            <a:r>
              <a:rPr sz="3350" spc="12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&amp;</a:t>
            </a:r>
            <a:r>
              <a:rPr sz="3350" spc="-16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Poles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6702" y="1748502"/>
            <a:ext cx="5761021" cy="28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Recall that 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 </a:t>
            </a: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system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 be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causal, its impulse resp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06662" y="1749839"/>
            <a:ext cx="2677518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991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must</a:t>
            </a:r>
            <a:r>
              <a:rPr sz="2000" spc="-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satisfy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h[n]=0,</a:t>
            </a:r>
            <a:r>
              <a:rPr sz="2000" spc="-6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n&lt;0,</a:t>
            </a:r>
            <a:endParaRPr sz="2000">
              <a:latin typeface="Times New Roman"/>
              <a:cs typeface="Times New Roman"/>
            </a:endParaRPr>
          </a:p>
          <a:p>
            <a:pPr marL="12700" marR="38061">
              <a:lnSpc>
                <a:spcPct val="95825"/>
              </a:lnSpc>
            </a:pPr>
            <a:r>
              <a:rPr sz="20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ided.</a:t>
            </a:r>
            <a:r>
              <a:rPr sz="2000" b="1" i="1" spc="-3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Based on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this,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9639" y="2054638"/>
            <a:ext cx="412398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that is 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 causal syste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impulse 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7996" y="2054638"/>
            <a:ext cx="741063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onse</a:t>
            </a:r>
            <a:r>
              <a:rPr sz="2000" spc="-4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75642" marR="234288" algn="ctr">
              <a:lnSpc>
                <a:spcPct val="95825"/>
              </a:lnSpc>
            </a:pP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9639" y="2359438"/>
            <a:ext cx="382600" cy="92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our</a:t>
            </a:r>
            <a:endParaRPr sz="2000" dirty="0">
              <a:latin typeface="Times New Roman"/>
              <a:cs typeface="Times New Roman"/>
            </a:endParaRPr>
          </a:p>
          <a:p>
            <a:pPr marL="97117" marR="22110" algn="ctr">
              <a:lnSpc>
                <a:spcPct val="95825"/>
              </a:lnSpc>
              <a:spcBef>
                <a:spcPts val="347"/>
              </a:spcBef>
            </a:pPr>
            <a:r>
              <a:rPr sz="1800" spc="0" dirty="0">
                <a:solidFill>
                  <a:srgbClr val="650033"/>
                </a:solidFill>
                <a:latin typeface="Times New Roman"/>
                <a:cs typeface="Times New Roman"/>
              </a:rPr>
              <a:t>ª</a:t>
            </a:r>
            <a:endParaRPr sz="1800" dirty="0">
              <a:latin typeface="Times New Roman"/>
              <a:cs typeface="Times New Roman"/>
            </a:endParaRPr>
          </a:p>
          <a:p>
            <a:pPr marL="97117" marR="22110" algn="ctr">
              <a:lnSpc>
                <a:spcPct val="95825"/>
              </a:lnSpc>
              <a:spcBef>
                <a:spcPts val="528"/>
              </a:spcBef>
            </a:pPr>
            <a:r>
              <a:rPr sz="1800" spc="0" dirty="0">
                <a:solidFill>
                  <a:srgbClr val="FF9932"/>
                </a:solidFill>
                <a:latin typeface="Times New Roman"/>
                <a:cs typeface="Times New Roman"/>
              </a:rPr>
              <a:t>ª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1218" y="2359438"/>
            <a:ext cx="349458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previous</a:t>
            </a:r>
            <a:r>
              <a:rPr sz="2000" spc="-6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observatio</a:t>
            </a:r>
            <a:r>
              <a:rPr sz="2000" spc="4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  </a:t>
            </a:r>
            <a:r>
              <a:rPr sz="2000" spc="26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we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can ma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91218" y="2359438"/>
            <a:ext cx="894668" cy="609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606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portant</a:t>
            </a:r>
            <a:endParaRPr sz="2000">
              <a:latin typeface="Times New Roman"/>
              <a:cs typeface="Times New Roman"/>
            </a:endParaRPr>
          </a:p>
          <a:p>
            <a:pPr marL="12700" marR="38061">
              <a:lnSpc>
                <a:spcPct val="93750"/>
              </a:lnSpc>
              <a:spcBef>
                <a:spcPts val="477"/>
              </a:spcBef>
            </a:pPr>
            <a:r>
              <a:rPr sz="1800" b="1" spc="9" dirty="0">
                <a:solidFill>
                  <a:srgbClr val="650033"/>
                </a:solidFill>
                <a:latin typeface="Garamond"/>
                <a:cs typeface="Garamond"/>
              </a:rPr>
              <a:t>e</a:t>
            </a:r>
            <a:r>
              <a:rPr sz="1800" b="1" spc="0" dirty="0">
                <a:solidFill>
                  <a:srgbClr val="650033"/>
                </a:solidFill>
                <a:latin typeface="Garamond"/>
                <a:cs typeface="Garamond"/>
              </a:rPr>
              <a:t>r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42799" y="2359438"/>
            <a:ext cx="1374145" cy="609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820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nclusions:</a:t>
            </a:r>
            <a:endParaRPr sz="2000">
              <a:latin typeface="Times New Roman"/>
              <a:cs typeface="Times New Roman"/>
            </a:endParaRPr>
          </a:p>
          <a:p>
            <a:pPr marL="12700" marR="38061">
              <a:lnSpc>
                <a:spcPct val="93750"/>
              </a:lnSpc>
              <a:spcBef>
                <a:spcPts val="477"/>
              </a:spcBef>
            </a:pPr>
            <a:r>
              <a:rPr sz="1800" b="1" spc="0" dirty="0">
                <a:solidFill>
                  <a:srgbClr val="650033"/>
                </a:solidFill>
                <a:latin typeface="Garamond"/>
                <a:cs typeface="Garamond"/>
              </a:rPr>
              <a:t>ole</a:t>
            </a:r>
            <a:r>
              <a:rPr sz="1800" b="1" spc="9" dirty="0">
                <a:solidFill>
                  <a:srgbClr val="650033"/>
                </a:solidFill>
                <a:latin typeface="Garamond"/>
                <a:cs typeface="Garamond"/>
              </a:rPr>
              <a:t> c</a:t>
            </a:r>
            <a:r>
              <a:rPr sz="1800" b="1" spc="4" dirty="0">
                <a:solidFill>
                  <a:srgbClr val="650033"/>
                </a:solidFill>
                <a:latin typeface="Garamond"/>
                <a:cs typeface="Garamond"/>
              </a:rPr>
              <a:t>i</a:t>
            </a:r>
            <a:r>
              <a:rPr sz="1800" b="1" spc="0" dirty="0">
                <a:solidFill>
                  <a:srgbClr val="650033"/>
                </a:solidFill>
                <a:latin typeface="Garamond"/>
                <a:cs typeface="Garamond"/>
              </a:rPr>
              <a:t>rcle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9651" y="2714636"/>
            <a:ext cx="2377292" cy="1463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876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650033"/>
                </a:solidFill>
                <a:latin typeface="Garamond"/>
                <a:cs typeface="Garamond"/>
              </a:rPr>
              <a:t>The ROC of a causal s</a:t>
            </a:r>
            <a:endParaRPr sz="1800" dirty="0">
              <a:latin typeface="Garamond"/>
              <a:cs typeface="Garamond"/>
            </a:endParaRPr>
          </a:p>
          <a:p>
            <a:pPr marL="12700" indent="0">
              <a:lnSpc>
                <a:spcPts val="2025"/>
              </a:lnSpc>
              <a:spcBef>
                <a:spcPts val="475"/>
              </a:spcBef>
            </a:pP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Th</a:t>
            </a:r>
            <a:r>
              <a:rPr sz="1800" b="1" spc="0" dirty="0">
                <a:solidFill>
                  <a:srgbClr val="FF9932"/>
                </a:solidFill>
                <a:latin typeface="Garamond"/>
                <a:cs typeface="Garamond"/>
              </a:rPr>
              <a:t>e 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RO</a:t>
            </a:r>
            <a:r>
              <a:rPr sz="1800" b="1" spc="0" dirty="0">
                <a:solidFill>
                  <a:srgbClr val="FF9932"/>
                </a:solidFill>
                <a:latin typeface="Garamond"/>
                <a:cs typeface="Garamond"/>
              </a:rPr>
              <a:t>C 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o</a:t>
            </a:r>
            <a:r>
              <a:rPr sz="1800" b="1" spc="0" dirty="0">
                <a:solidFill>
                  <a:srgbClr val="FF9932"/>
                </a:solidFill>
                <a:latin typeface="Garamond"/>
                <a:cs typeface="Garamond"/>
              </a:rPr>
              <a:t>f 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a</a:t>
            </a:r>
            <a:r>
              <a:rPr sz="1800" b="1" spc="0" dirty="0">
                <a:solidFill>
                  <a:srgbClr val="FF9932"/>
                </a:solidFill>
                <a:latin typeface="Garamond"/>
                <a:cs typeface="Garamond"/>
              </a:rPr>
              <a:t>n 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anticau </a:t>
            </a:r>
            <a:endParaRPr sz="1800" dirty="0">
              <a:latin typeface="Garamond"/>
              <a:cs typeface="Garamond"/>
            </a:endParaRPr>
          </a:p>
          <a:p>
            <a:pPr marL="12700">
              <a:lnSpc>
                <a:spcPts val="2025"/>
              </a:lnSpc>
              <a:spcBef>
                <a:spcPts val="141"/>
              </a:spcBef>
            </a:pP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inner</a:t>
            </a:r>
            <a:r>
              <a:rPr sz="1800" b="1" spc="9" dirty="0">
                <a:solidFill>
                  <a:srgbClr val="FF9932"/>
                </a:solidFill>
                <a:latin typeface="Garamond"/>
                <a:cs typeface="Garamond"/>
              </a:rPr>
              <a:t>m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os</a:t>
            </a:r>
            <a:r>
              <a:rPr sz="1800" b="1" spc="0" dirty="0">
                <a:solidFill>
                  <a:srgbClr val="FF9932"/>
                </a:solidFill>
                <a:latin typeface="Garamond"/>
                <a:cs typeface="Garamond"/>
              </a:rPr>
              <a:t>t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 pol</a:t>
            </a:r>
            <a:r>
              <a:rPr sz="1800" b="1" spc="0" dirty="0">
                <a:solidFill>
                  <a:srgbClr val="FF9932"/>
                </a:solidFill>
                <a:latin typeface="Garamond"/>
                <a:cs typeface="Garamond"/>
              </a:rPr>
              <a:t>e </a:t>
            </a:r>
            <a:r>
              <a:rPr sz="1800" b="1" spc="4" dirty="0">
                <a:solidFill>
                  <a:srgbClr val="FF9932"/>
                </a:solidFill>
                <a:latin typeface="Garamond"/>
                <a:cs typeface="Garamond"/>
              </a:rPr>
              <a:t>circle</a:t>
            </a:r>
            <a:endParaRPr sz="1800" dirty="0">
              <a:latin typeface="Garamond"/>
              <a:cs typeface="Garamond"/>
            </a:endParaRPr>
          </a:p>
          <a:p>
            <a:pPr marL="12700" marR="1066660">
              <a:lnSpc>
                <a:spcPts val="2025"/>
              </a:lnSpc>
              <a:spcBef>
                <a:spcPts val="571"/>
              </a:spcBef>
            </a:pPr>
            <a:r>
              <a:rPr sz="1800" b="1" spc="0" dirty="0">
                <a:solidFill>
                  <a:srgbClr val="323399"/>
                </a:solidFill>
                <a:latin typeface="Garamond"/>
                <a:cs typeface="Garamond"/>
              </a:rPr>
              <a:t>T</a:t>
            </a:r>
            <a:r>
              <a:rPr sz="1800" b="1" spc="4" dirty="0">
                <a:solidFill>
                  <a:srgbClr val="323399"/>
                </a:solidFill>
                <a:latin typeface="Garamond"/>
                <a:cs typeface="Garamond"/>
              </a:rPr>
              <a:t>h</a:t>
            </a:r>
            <a:r>
              <a:rPr sz="1800" b="1" spc="0" dirty="0">
                <a:solidFill>
                  <a:srgbClr val="323399"/>
                </a:solidFill>
                <a:latin typeface="Garamond"/>
                <a:cs typeface="Garamond"/>
              </a:rPr>
              <a:t>e R</a:t>
            </a:r>
            <a:r>
              <a:rPr sz="1800" b="1" spc="4" dirty="0">
                <a:solidFill>
                  <a:srgbClr val="323399"/>
                </a:solidFill>
                <a:latin typeface="Garamond"/>
                <a:cs typeface="Garamond"/>
              </a:rPr>
              <a:t>O</a:t>
            </a:r>
            <a:r>
              <a:rPr sz="1800" b="1" spc="0" dirty="0">
                <a:solidFill>
                  <a:srgbClr val="323399"/>
                </a:solidFill>
                <a:latin typeface="Garamond"/>
                <a:cs typeface="Garamond"/>
              </a:rPr>
              <a:t>C </a:t>
            </a:r>
            <a:r>
              <a:rPr sz="1800" b="1" spc="4" dirty="0">
                <a:solidFill>
                  <a:srgbClr val="323399"/>
                </a:solidFill>
                <a:latin typeface="Garamond"/>
                <a:cs typeface="Garamond"/>
              </a:rPr>
              <a:t>of </a:t>
            </a:r>
            <a:endParaRPr sz="1800" dirty="0">
              <a:latin typeface="Garamond"/>
              <a:cs typeface="Garamond"/>
            </a:endParaRPr>
          </a:p>
          <a:p>
            <a:pPr marL="12700" marR="1066660">
              <a:lnSpc>
                <a:spcPts val="2025"/>
              </a:lnSpc>
              <a:spcBef>
                <a:spcPts val="135"/>
              </a:spcBef>
            </a:pPr>
            <a:r>
              <a:rPr sz="1800" b="1" spc="0" dirty="0">
                <a:solidFill>
                  <a:srgbClr val="323399"/>
                </a:solidFill>
                <a:latin typeface="Garamond"/>
                <a:cs typeface="Garamond"/>
              </a:rPr>
              <a:t>pole ci</a:t>
            </a:r>
            <a:r>
              <a:rPr sz="1800" b="1" spc="9" dirty="0">
                <a:solidFill>
                  <a:srgbClr val="323399"/>
                </a:solidFill>
                <a:latin typeface="Garamond"/>
                <a:cs typeface="Garamond"/>
              </a:rPr>
              <a:t>r</a:t>
            </a:r>
            <a:r>
              <a:rPr sz="1800" b="1" spc="4" dirty="0">
                <a:solidFill>
                  <a:srgbClr val="323399"/>
                </a:solidFill>
                <a:latin typeface="Garamond"/>
                <a:cs typeface="Garamond"/>
              </a:rPr>
              <a:t>c</a:t>
            </a:r>
            <a:r>
              <a:rPr sz="1800" b="1" spc="0" dirty="0">
                <a:solidFill>
                  <a:srgbClr val="323399"/>
                </a:solidFill>
                <a:latin typeface="Garamond"/>
                <a:cs typeface="Garamond"/>
              </a:rPr>
              <a:t>les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6405" y="2714636"/>
            <a:ext cx="4796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650033"/>
                </a:solidFill>
                <a:latin typeface="Garamond"/>
                <a:cs typeface="Garamond"/>
              </a:rPr>
              <a:t>xten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92740" y="3044575"/>
            <a:ext cx="492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FF9932"/>
                </a:solidFill>
                <a:latin typeface="Garamond"/>
                <a:cs typeface="Garamond"/>
              </a:rPr>
              <a:t>f</a:t>
            </a:r>
            <a:r>
              <a:rPr sz="2700" b="1" spc="4" baseline="3292" dirty="0">
                <a:solidFill>
                  <a:srgbClr val="FF9932"/>
                </a:solidFill>
                <a:latin typeface="Garamond"/>
                <a:cs typeface="Garamond"/>
              </a:rPr>
              <a:t> the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901" y="3639556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323399"/>
                </a:solidFill>
                <a:latin typeface="Times New Roman"/>
                <a:cs typeface="Times New Roman"/>
              </a:rPr>
              <a:t>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0629" y="3649588"/>
            <a:ext cx="17708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323399"/>
                </a:solidFill>
                <a:latin typeface="Garamond"/>
                <a:cs typeface="Garamond"/>
              </a:rPr>
              <a:t>d </a:t>
            </a:r>
            <a:r>
              <a:rPr sz="2700" b="1" spc="4" baseline="3292" dirty="0">
                <a:solidFill>
                  <a:srgbClr val="323399"/>
                </a:solidFill>
                <a:latin typeface="Garamond"/>
                <a:cs typeface="Garamond"/>
              </a:rPr>
              <a:t>b</a:t>
            </a:r>
            <a:r>
              <a:rPr sz="2700" b="1" spc="0" baseline="3292" dirty="0">
                <a:solidFill>
                  <a:srgbClr val="323399"/>
                </a:solidFill>
                <a:latin typeface="Garamond"/>
                <a:cs typeface="Garamond"/>
              </a:rPr>
              <a:t>y</a:t>
            </a:r>
            <a:r>
              <a:rPr sz="2700" b="1" spc="4" baseline="3292" dirty="0">
                <a:solidFill>
                  <a:srgbClr val="323399"/>
                </a:solidFill>
                <a:latin typeface="Garamond"/>
                <a:cs typeface="Garamond"/>
              </a:rPr>
              <a:t> tw</a:t>
            </a:r>
            <a:r>
              <a:rPr sz="2700" b="1" spc="0" baseline="3292" dirty="0">
                <a:solidFill>
                  <a:srgbClr val="323399"/>
                </a:solidFill>
                <a:latin typeface="Garamond"/>
                <a:cs typeface="Garamond"/>
              </a:rPr>
              <a:t>o</a:t>
            </a:r>
            <a:r>
              <a:rPr sz="2700" b="1" spc="4" baseline="3292" dirty="0">
                <a:solidFill>
                  <a:srgbClr val="323399"/>
                </a:solidFill>
                <a:latin typeface="Garamond"/>
                <a:cs typeface="Garamond"/>
              </a:rPr>
              <a:t> diffe</a:t>
            </a:r>
            <a:r>
              <a:rPr sz="2700" b="1" spc="9" baseline="3292" dirty="0">
                <a:solidFill>
                  <a:srgbClr val="323399"/>
                </a:solidFill>
                <a:latin typeface="Garamond"/>
                <a:cs typeface="Garamond"/>
              </a:rPr>
              <a:t>r</a:t>
            </a:r>
            <a:r>
              <a:rPr sz="2700" b="1" spc="4" baseline="3292" dirty="0">
                <a:solidFill>
                  <a:srgbClr val="323399"/>
                </a:solidFill>
                <a:latin typeface="Garamond"/>
                <a:cs typeface="Garamond"/>
              </a:rPr>
              <a:t>ent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901" y="4247632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CC0000"/>
                </a:solidFill>
                <a:latin typeface="Times New Roman"/>
                <a:cs typeface="Times New Roman"/>
              </a:rPr>
              <a:t>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5669" y="4247632"/>
            <a:ext cx="2036676" cy="26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700" spc="0" baseline="1610" dirty="0">
                <a:solidFill>
                  <a:srgbClr val="CC0000"/>
                </a:solidFill>
                <a:latin typeface="Times New Roman"/>
                <a:cs typeface="Times New Roman"/>
              </a:rPr>
              <a:t>Î</a:t>
            </a:r>
            <a:r>
              <a:rPr sz="2700" spc="-984" baseline="16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A</a:t>
            </a: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n </a:t>
            </a: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LT</a:t>
            </a: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-4" baseline="1646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yste</a:t>
            </a:r>
            <a:r>
              <a:rPr sz="2700" b="1" spc="0" baseline="1646" dirty="0">
                <a:solidFill>
                  <a:srgbClr val="CC0000"/>
                </a:solidFill>
                <a:latin typeface="Garamond"/>
                <a:cs typeface="Garamond"/>
              </a:rPr>
              <a:t>m</a:t>
            </a:r>
            <a:r>
              <a:rPr sz="2700" b="1" spc="4" baseline="1646" dirty="0">
                <a:solidFill>
                  <a:srgbClr val="CC0000"/>
                </a:solidFill>
                <a:latin typeface="Garamond"/>
                <a:cs typeface="Garamond"/>
              </a:rPr>
              <a:t> is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9651" y="4257664"/>
            <a:ext cx="18344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For</a:t>
            </a: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a system</a:t>
            </a:r>
            <a:r>
              <a:rPr sz="2700" b="1" spc="9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to</a:t>
            </a: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be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9652" y="4528958"/>
            <a:ext cx="8811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stable,</a:t>
            </a: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if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0310" y="4528958"/>
            <a:ext cx="18463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de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r>
              <a:rPr sz="2700" b="1" spc="9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th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e</a:t>
            </a:r>
            <a:r>
              <a:rPr sz="2700" b="1" spc="9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un</a:t>
            </a:r>
            <a:r>
              <a:rPr sz="2700" b="1" spc="-4" baseline="3292" dirty="0">
                <a:solidFill>
                  <a:srgbClr val="CC0000"/>
                </a:solidFill>
                <a:latin typeface="Garamond"/>
                <a:cs typeface="Garamond"/>
              </a:rPr>
              <a:t>i</a:t>
            </a:r>
            <a:r>
              <a:rPr sz="2700" b="1" spc="0" baseline="3292" dirty="0">
                <a:solidFill>
                  <a:srgbClr val="CC0000"/>
                </a:solidFill>
                <a:latin typeface="Garamond"/>
                <a:cs typeface="Garamond"/>
              </a:rPr>
              <a:t>t</a:t>
            </a:r>
            <a:r>
              <a:rPr sz="2700" b="1" spc="9" baseline="3292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700" b="1" spc="4" baseline="3292" dirty="0">
                <a:solidFill>
                  <a:srgbClr val="CC0000"/>
                </a:solidFill>
                <a:latin typeface="Garamond"/>
                <a:cs typeface="Garamond"/>
              </a:rPr>
              <a:t>circle!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902" y="4848873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7F7F"/>
                </a:solidFill>
                <a:latin typeface="Times New Roman"/>
                <a:cs typeface="Times New Roman"/>
              </a:rPr>
              <a:t>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9652" y="4858904"/>
            <a:ext cx="11356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A causal sy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6824" y="4858904"/>
            <a:ext cx="1619691" cy="532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is also stable, its</a:t>
            </a:r>
            <a:endParaRPr sz="1800">
              <a:latin typeface="Garamond"/>
              <a:cs typeface="Garamond"/>
            </a:endParaRPr>
          </a:p>
          <a:p>
            <a:pPr marL="234475" marR="191873" algn="ctr">
              <a:lnSpc>
                <a:spcPct val="93750"/>
              </a:lnSpc>
              <a:spcBef>
                <a:spcPts val="67"/>
              </a:spcBef>
            </a:pPr>
            <a:r>
              <a:rPr sz="1800" b="1" spc="0" dirty="0">
                <a:solidFill>
                  <a:srgbClr val="007F7F"/>
                </a:solidFill>
                <a:latin typeface="Garamond"/>
                <a:cs typeface="Garamond"/>
              </a:rPr>
              <a:t>d only if, all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8762" y="5127010"/>
            <a:ext cx="3036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sz="1800" spc="0" dirty="0">
                <a:solidFill>
                  <a:srgbClr val="007F7F"/>
                </a:solidFill>
                <a:latin typeface="Times New Roman"/>
                <a:cs typeface="Times New Roman"/>
              </a:rPr>
              <a:t>Î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52" y="5137042"/>
            <a:ext cx="1643247" cy="525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RO</a:t>
            </a: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C</a:t>
            </a:r>
            <a:r>
              <a:rPr sz="2700" b="1" spc="9" baseline="3292" dirty="0">
                <a:solidFill>
                  <a:srgbClr val="007F7F"/>
                </a:solidFill>
                <a:latin typeface="Garamond"/>
                <a:cs typeface="Garamond"/>
              </a:rPr>
              <a:t> </a:t>
            </a: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mus</a:t>
            </a: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t</a:t>
            </a:r>
            <a:r>
              <a:rPr sz="2700" b="1" spc="9" baseline="3292" dirty="0">
                <a:solidFill>
                  <a:srgbClr val="007F7F"/>
                </a:solidFill>
                <a:latin typeface="Garamond"/>
                <a:cs typeface="Garamond"/>
              </a:rPr>
              <a:t> </a:t>
            </a: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inclu</a:t>
            </a:r>
            <a:endParaRPr sz="1800">
              <a:latin typeface="Garamond"/>
              <a:cs typeface="Garamond"/>
            </a:endParaRPr>
          </a:p>
          <a:p>
            <a:pPr marL="12700" marR="34289">
              <a:lnSpc>
                <a:spcPct val="93750"/>
              </a:lnSpc>
              <a:spcBef>
                <a:spcPts val="12"/>
              </a:spcBef>
            </a:pPr>
            <a:r>
              <a:rPr sz="1800" b="1" spc="4" dirty="0">
                <a:solidFill>
                  <a:srgbClr val="007F7F"/>
                </a:solidFill>
                <a:latin typeface="Garamond"/>
                <a:cs typeface="Garamond"/>
              </a:rPr>
              <a:t>pole</a:t>
            </a:r>
            <a:r>
              <a:rPr sz="1800" b="1" spc="0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r>
              <a:rPr sz="1800" b="1" spc="4" dirty="0">
                <a:solidFill>
                  <a:srgbClr val="007F7F"/>
                </a:solidFill>
                <a:latin typeface="Garamond"/>
                <a:cs typeface="Garamond"/>
              </a:rPr>
              <a:t> ar</a:t>
            </a:r>
            <a:r>
              <a:rPr sz="1800" b="1" spc="0" dirty="0">
                <a:solidFill>
                  <a:srgbClr val="007F7F"/>
                </a:solidFill>
                <a:latin typeface="Garamond"/>
                <a:cs typeface="Garamond"/>
              </a:rPr>
              <a:t>e</a:t>
            </a:r>
            <a:r>
              <a:rPr sz="1800" b="1" spc="4" dirty="0">
                <a:solidFill>
                  <a:srgbClr val="007F7F"/>
                </a:solidFill>
                <a:latin typeface="Garamond"/>
                <a:cs typeface="Garamond"/>
              </a:rPr>
              <a:t> inside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1372" y="5137042"/>
            <a:ext cx="1192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l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0972" y="5137042"/>
            <a:ext cx="8425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s stable,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1532" y="5408306"/>
            <a:ext cx="1239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i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098" y="5408306"/>
            <a:ext cx="28123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ystem</a:t>
            </a: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 </a:t>
            </a: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is stable, if and only if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644" y="5683381"/>
            <a:ext cx="11473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it</a:t>
            </a: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s</a:t>
            </a: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 pole</a:t>
            </a:r>
            <a:r>
              <a:rPr sz="2700" b="1" spc="0" baseline="3292" dirty="0">
                <a:solidFill>
                  <a:srgbClr val="007F7F"/>
                </a:solidFill>
                <a:latin typeface="Garamond"/>
                <a:cs typeface="Garamond"/>
              </a:rPr>
              <a:t>s </a:t>
            </a:r>
            <a:r>
              <a:rPr sz="2700" b="1" spc="4" baseline="3292" dirty="0">
                <a:solidFill>
                  <a:srgbClr val="007F7F"/>
                </a:solidFill>
                <a:latin typeface="Garamond"/>
                <a:cs typeface="Garamond"/>
              </a:rPr>
              <a:t>lie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5993533"/>
            <a:ext cx="114172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710" y="5993533"/>
            <a:ext cx="1882904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An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FIR</a:t>
            </a:r>
            <a:r>
              <a:rPr sz="1400" b="1" spc="-2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filter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is</a:t>
            </a:r>
            <a:r>
              <a:rPr sz="1400" b="1" spc="-1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alwa</a:t>
            </a:r>
            <a:r>
              <a:rPr sz="1400" b="1" spc="-14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2497" y="5993533"/>
            <a:ext cx="101212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9184" y="5993533"/>
            <a:ext cx="160512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5620" y="2478785"/>
            <a:ext cx="9905" cy="1080516"/>
          </a:xfrm>
          <a:custGeom>
            <a:avLst/>
            <a:gdLst/>
            <a:ahLst/>
            <a:cxnLst/>
            <a:rect l="l" t="t" r="r" b="b"/>
            <a:pathLst>
              <a:path w="9905" h="1080516">
                <a:moveTo>
                  <a:pt x="0" y="0"/>
                </a:moveTo>
                <a:lnTo>
                  <a:pt x="0" y="1080516"/>
                </a:lnTo>
                <a:lnTo>
                  <a:pt x="9905" y="1080516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6862" y="2478785"/>
            <a:ext cx="9144" cy="1080516"/>
          </a:xfrm>
          <a:custGeom>
            <a:avLst/>
            <a:gdLst/>
            <a:ahLst/>
            <a:cxnLst/>
            <a:rect l="l" t="t" r="r" b="b"/>
            <a:pathLst>
              <a:path w="9144" h="1080516">
                <a:moveTo>
                  <a:pt x="0" y="0"/>
                </a:moveTo>
                <a:lnTo>
                  <a:pt x="0" y="1080516"/>
                </a:lnTo>
                <a:lnTo>
                  <a:pt x="9144" y="1080516"/>
                </a:lnTo>
                <a:lnTo>
                  <a:pt x="91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5800" y="609601"/>
            <a:ext cx="8908131" cy="69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Inverse</a:t>
            </a:r>
            <a:r>
              <a:rPr sz="3800" spc="21" dirty="0">
                <a:latin typeface="Copperplate Gothic Bold"/>
                <a:cs typeface="Copperplate Gothic Bold"/>
              </a:rPr>
              <a:t> </a:t>
            </a:r>
            <a:r>
              <a:rPr sz="3800" spc="-4" dirty="0">
                <a:latin typeface="Copperplate Gothic Bold"/>
                <a:cs typeface="Copperplate Gothic Bold"/>
              </a:rPr>
              <a:t>z</a:t>
            </a:r>
            <a:r>
              <a:rPr sz="3800" spc="0" dirty="0">
                <a:latin typeface="Copperplate Gothic Bold"/>
                <a:cs typeface="Copperplate Gothic Bold"/>
              </a:rPr>
              <a:t>-Transform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8560248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  </a:t>
            </a:r>
            <a:r>
              <a:rPr sz="2400" spc="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inverse z-transform can be obt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ined as a generalization of the</a:t>
            </a:r>
            <a:endParaRPr sz="2400">
              <a:latin typeface="Times New Roman"/>
              <a:cs typeface="Times New Roman"/>
            </a:endParaRPr>
          </a:p>
          <a:p>
            <a:pPr marL="4699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inverse DTFT: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902" y="3842478"/>
            <a:ext cx="28954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901" y="3842558"/>
            <a:ext cx="2990274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Sinc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3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variabl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59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z</a:t>
            </a:r>
            <a:r>
              <a:rPr sz="3150" b="1" spc="-69" baseline="2821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defined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3489" y="3853613"/>
            <a:ext cx="491794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2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comple</a:t>
            </a:r>
            <a:r>
              <a:rPr sz="3000" spc="0" baseline="2962" dirty="0">
                <a:latin typeface="Garamond"/>
                <a:cs typeface="Garamond"/>
              </a:rPr>
              <a:t>x</a:t>
            </a:r>
            <a:r>
              <a:rPr sz="3000" spc="-6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(pol</a:t>
            </a:r>
            <a:r>
              <a:rPr sz="3000" spc="-4" baseline="2962" dirty="0">
                <a:latin typeface="Garamond"/>
                <a:cs typeface="Garamond"/>
              </a:rPr>
              <a:t>a</a:t>
            </a:r>
            <a:r>
              <a:rPr sz="3000" spc="4" baseline="2962" dirty="0">
                <a:latin typeface="Garamond"/>
                <a:cs typeface="Garamond"/>
              </a:rPr>
              <a:t>r</a:t>
            </a:r>
            <a:r>
              <a:rPr sz="3000" spc="0" baseline="2962" dirty="0">
                <a:latin typeface="Garamond"/>
                <a:cs typeface="Garamond"/>
              </a:rPr>
              <a:t>)</a:t>
            </a:r>
            <a:r>
              <a:rPr sz="3000" spc="-3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plane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-4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integra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52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no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2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894" y="4158413"/>
            <a:ext cx="7443843" cy="948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Cartesian</a:t>
            </a:r>
            <a:r>
              <a:rPr sz="3000" spc="-7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integral,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but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rather 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co</a:t>
            </a:r>
            <a:r>
              <a:rPr sz="3000" spc="4" baseline="2962" dirty="0">
                <a:latin typeface="Garamond"/>
                <a:cs typeface="Garamond"/>
              </a:rPr>
              <a:t>ntou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integral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4" baseline="2962" dirty="0">
                <a:latin typeface="Garamond"/>
                <a:cs typeface="Garamond"/>
              </a:rPr>
              <a:t> wher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4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contou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-61" baseline="2962" dirty="0">
                <a:latin typeface="Garamond"/>
                <a:cs typeface="Garamond"/>
              </a:rPr>
              <a:t> </a:t>
            </a:r>
            <a:r>
              <a:rPr sz="3000" i="1" spc="0" baseline="2962" dirty="0">
                <a:latin typeface="Garamond"/>
                <a:cs typeface="Garamond"/>
              </a:rPr>
              <a:t>C</a:t>
            </a:r>
            <a:r>
              <a:rPr sz="3000" i="1" spc="-12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is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any</a:t>
            </a:r>
            <a:endParaRPr sz="2000">
              <a:latin typeface="Garamond"/>
              <a:cs typeface="Garamond"/>
            </a:endParaRPr>
          </a:p>
          <a:p>
            <a:pPr marL="12700" marR="38061">
              <a:lnSpc>
                <a:spcPct val="93749"/>
              </a:lnSpc>
              <a:spcBef>
                <a:spcPts val="42"/>
              </a:spcBef>
            </a:pPr>
            <a:r>
              <a:rPr sz="2000" spc="4" dirty="0">
                <a:latin typeface="Garamond"/>
                <a:cs typeface="Garamond"/>
              </a:rPr>
              <a:t>circula</a:t>
            </a:r>
            <a:r>
              <a:rPr sz="2000" spc="0" dirty="0">
                <a:latin typeface="Garamond"/>
                <a:cs typeface="Garamond"/>
              </a:rPr>
              <a:t>r </a:t>
            </a:r>
            <a:r>
              <a:rPr sz="2000" spc="4" dirty="0">
                <a:latin typeface="Garamond"/>
                <a:cs typeface="Garamond"/>
              </a:rPr>
              <a:t>regio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4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tha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 fall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int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RO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</a:t>
            </a:r>
            <a:r>
              <a:rPr sz="2000" spc="4" dirty="0">
                <a:latin typeface="Garamond"/>
                <a:cs typeface="Garamond"/>
              </a:rPr>
              <a:t> X(z).</a:t>
            </a:r>
            <a:endParaRPr sz="2000">
              <a:latin typeface="Garamond"/>
              <a:cs typeface="Garamond"/>
            </a:endParaRPr>
          </a:p>
          <a:p>
            <a:pPr marL="12700" marR="38061">
              <a:lnSpc>
                <a:spcPct val="93749"/>
              </a:lnSpc>
              <a:spcBef>
                <a:spcPts val="623"/>
              </a:spcBef>
            </a:pPr>
            <a:r>
              <a:rPr sz="2000" spc="0" dirty="0">
                <a:latin typeface="Garamond"/>
                <a:cs typeface="Garamond"/>
              </a:rPr>
              <a:t>Complicated</a:t>
            </a:r>
            <a:r>
              <a:rPr sz="2000" spc="-9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procedure, yet several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differen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 procedure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4" dirty="0">
                <a:latin typeface="Garamond"/>
                <a:cs typeface="Garamond"/>
              </a:rPr>
              <a:t> t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11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compute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894" y="4817065"/>
            <a:ext cx="28954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102" y="5177774"/>
            <a:ext cx="225354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896" y="5177774"/>
            <a:ext cx="7706372" cy="1060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4" marR="35049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Perfo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m a long division for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X(z), and inve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 each </a:t>
            </a:r>
            <a:r>
              <a:rPr sz="1600" spc="4" dirty="0">
                <a:latin typeface="Arial"/>
                <a:cs typeface="Arial"/>
              </a:rPr>
              <a:t>(s</a:t>
            </a:r>
            <a:r>
              <a:rPr sz="1600" spc="0" dirty="0">
                <a:latin typeface="Arial"/>
                <a:cs typeface="Arial"/>
              </a:rPr>
              <a:t>imple) term individually – tedious,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</a:pPr>
            <a:r>
              <a:rPr sz="1600" spc="0" dirty="0">
                <a:latin typeface="Arial"/>
                <a:cs typeface="Arial"/>
              </a:rPr>
              <a:t>often does not 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sult in a closed f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rm </a:t>
            </a:r>
            <a:r>
              <a:rPr sz="1600" spc="4" dirty="0">
                <a:latin typeface="Arial"/>
                <a:cs typeface="Arial"/>
              </a:rPr>
              <a:t>(</a:t>
            </a:r>
            <a:r>
              <a:rPr sz="1600" spc="0" dirty="0">
                <a:latin typeface="Arial"/>
                <a:cs typeface="Arial"/>
              </a:rPr>
              <a:t>finds x[n] one by one for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each </a:t>
            </a:r>
            <a:r>
              <a:rPr sz="1600" b="1" i="1" spc="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923">
              <a:lnSpc>
                <a:spcPct val="95825"/>
              </a:lnSpc>
              <a:spcBef>
                <a:spcPts val="475"/>
              </a:spcBef>
            </a:pPr>
            <a:r>
              <a:rPr sz="1600" spc="0" dirty="0">
                <a:latin typeface="Arial"/>
                <a:cs typeface="Arial"/>
              </a:rPr>
              <a:t>Direct evaluation of the contour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integral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using the Cauchy R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sidu</a:t>
            </a:r>
            <a:r>
              <a:rPr sz="1600" spc="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theo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m –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edious</a:t>
            </a:r>
            <a:endParaRPr sz="1600">
              <a:latin typeface="Arial"/>
              <a:cs typeface="Arial"/>
            </a:endParaRPr>
          </a:p>
          <a:p>
            <a:pPr marL="12984" marR="35049">
              <a:lnSpc>
                <a:spcPct val="95825"/>
              </a:lnSpc>
              <a:spcBef>
                <a:spcPts val="470"/>
              </a:spcBef>
            </a:pPr>
            <a:r>
              <a:rPr sz="1600" spc="0" dirty="0">
                <a:latin typeface="Arial"/>
                <a:cs typeface="Arial"/>
              </a:rPr>
              <a:t>Partial f</a:t>
            </a:r>
            <a:r>
              <a:rPr sz="1600" spc="4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action expansion –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most commonly used procedure.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5715747"/>
            <a:ext cx="225374" cy="522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1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  <a:p>
            <a:pPr marL="12720">
              <a:lnSpc>
                <a:spcPct val="95825"/>
              </a:lnSpc>
              <a:spcBef>
                <a:spcPts val="383"/>
              </a:spcBef>
            </a:pPr>
            <a:r>
              <a:rPr sz="1600" spc="0" dirty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418296"/>
            <a:ext cx="4360924" cy="13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64051" y="4748783"/>
            <a:ext cx="2638805" cy="9144"/>
          </a:xfrm>
          <a:custGeom>
            <a:avLst/>
            <a:gdLst/>
            <a:ahLst/>
            <a:cxnLst/>
            <a:rect l="l" t="t" r="r" b="b"/>
            <a:pathLst>
              <a:path w="2638805" h="9144">
                <a:moveTo>
                  <a:pt x="0" y="0"/>
                </a:moveTo>
                <a:lnTo>
                  <a:pt x="0" y="9144"/>
                </a:lnTo>
                <a:lnTo>
                  <a:pt x="2638805" y="9144"/>
                </a:lnTo>
                <a:lnTo>
                  <a:pt x="2638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64051" y="5526023"/>
            <a:ext cx="2638805" cy="9906"/>
          </a:xfrm>
          <a:custGeom>
            <a:avLst/>
            <a:gdLst/>
            <a:ahLst/>
            <a:cxnLst/>
            <a:rect l="l" t="t" r="r" b="b"/>
            <a:pathLst>
              <a:path w="2638805" h="9906">
                <a:moveTo>
                  <a:pt x="0" y="0"/>
                </a:moveTo>
                <a:lnTo>
                  <a:pt x="0" y="9906"/>
                </a:lnTo>
                <a:lnTo>
                  <a:pt x="2638805" y="9906"/>
                </a:lnTo>
                <a:lnTo>
                  <a:pt x="2638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91462" y="5977128"/>
            <a:ext cx="2064258" cy="0"/>
          </a:xfrm>
          <a:custGeom>
            <a:avLst/>
            <a:gdLst/>
            <a:ahLst/>
            <a:cxnLst/>
            <a:rect l="l" t="t" r="r" b="b"/>
            <a:pathLst>
              <a:path w="2064258">
                <a:moveTo>
                  <a:pt x="0" y="0"/>
                </a:moveTo>
                <a:lnTo>
                  <a:pt x="2064258" y="0"/>
                </a:lnTo>
              </a:path>
            </a:pathLst>
          </a:custGeom>
          <a:ln w="73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13148" y="5795772"/>
            <a:ext cx="681228" cy="382524"/>
          </a:xfrm>
          <a:custGeom>
            <a:avLst/>
            <a:gdLst/>
            <a:ahLst/>
            <a:cxnLst/>
            <a:rect l="l" t="t" r="r" b="b"/>
            <a:pathLst>
              <a:path w="681228" h="382524">
                <a:moveTo>
                  <a:pt x="681228" y="191262"/>
                </a:moveTo>
                <a:lnTo>
                  <a:pt x="510539" y="0"/>
                </a:lnTo>
                <a:lnTo>
                  <a:pt x="510539" y="96012"/>
                </a:lnTo>
                <a:lnTo>
                  <a:pt x="0" y="96012"/>
                </a:lnTo>
                <a:lnTo>
                  <a:pt x="0" y="287274"/>
                </a:lnTo>
                <a:lnTo>
                  <a:pt x="510540" y="287274"/>
                </a:lnTo>
                <a:lnTo>
                  <a:pt x="510540" y="382524"/>
                </a:lnTo>
                <a:lnTo>
                  <a:pt x="681228" y="1912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13148" y="5795772"/>
            <a:ext cx="681228" cy="382524"/>
          </a:xfrm>
          <a:custGeom>
            <a:avLst/>
            <a:gdLst/>
            <a:ahLst/>
            <a:cxnLst/>
            <a:rect l="l" t="t" r="r" b="b"/>
            <a:pathLst>
              <a:path w="681228" h="382524">
                <a:moveTo>
                  <a:pt x="510539" y="0"/>
                </a:moveTo>
                <a:lnTo>
                  <a:pt x="510539" y="96012"/>
                </a:lnTo>
                <a:lnTo>
                  <a:pt x="0" y="96012"/>
                </a:lnTo>
                <a:lnTo>
                  <a:pt x="0" y="287274"/>
                </a:lnTo>
                <a:lnTo>
                  <a:pt x="510540" y="287274"/>
                </a:lnTo>
                <a:lnTo>
                  <a:pt x="510540" y="382524"/>
                </a:lnTo>
                <a:lnTo>
                  <a:pt x="681228" y="191262"/>
                </a:lnTo>
                <a:lnTo>
                  <a:pt x="5105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55677" y="609601"/>
            <a:ext cx="9141092" cy="69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Partia</a:t>
            </a:r>
            <a:r>
              <a:rPr sz="3800" spc="0" dirty="0">
                <a:latin typeface="Copperplate Gothic Bold"/>
                <a:cs typeface="Copperplate Gothic Bold"/>
              </a:rPr>
              <a:t>l</a:t>
            </a:r>
            <a:r>
              <a:rPr sz="3800" spc="13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Fractio</a:t>
            </a:r>
            <a:r>
              <a:rPr sz="3800" spc="0" dirty="0">
                <a:latin typeface="Copperplate Gothic Bold"/>
                <a:cs typeface="Copperplate Gothic Bold"/>
              </a:rPr>
              <a:t>n</a:t>
            </a:r>
            <a:r>
              <a:rPr sz="3800" spc="19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Expansion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6702" y="1728487"/>
            <a:ext cx="8776055" cy="660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Re-express the rational z-transform as</a:t>
            </a:r>
            <a:r>
              <a:rPr sz="24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partial fraction expansion of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ts val="2585"/>
              </a:lnSpc>
              <a:spcBef>
                <a:spcPts val="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simpler terms, whose inverse z-transforms are known.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93902" y="2432016"/>
            <a:ext cx="7534795" cy="899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Slightl</a:t>
            </a:r>
            <a:r>
              <a:rPr sz="3000" spc="0" baseline="2962" dirty="0">
                <a:latin typeface="Garamond"/>
                <a:cs typeface="Garamond"/>
              </a:rPr>
              <a:t>y</a:t>
            </a:r>
            <a:r>
              <a:rPr sz="3000" spc="-5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differen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procedur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7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dependin</a:t>
            </a:r>
            <a:r>
              <a:rPr sz="3000" spc="0" baseline="2962" dirty="0">
                <a:latin typeface="Garamond"/>
                <a:cs typeface="Garamond"/>
              </a:rPr>
              <a:t>g</a:t>
            </a:r>
            <a:r>
              <a:rPr sz="3000" spc="-7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2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whethe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-57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syste</a:t>
            </a:r>
            <a:r>
              <a:rPr sz="3000" spc="0" baseline="2962" dirty="0">
                <a:latin typeface="Garamond"/>
                <a:cs typeface="Garamond"/>
              </a:rPr>
              <a:t>m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ha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imple</a:t>
            </a:r>
            <a:endParaRPr sz="2000">
              <a:latin typeface="Garamond"/>
              <a:cs typeface="Garamond"/>
            </a:endParaRPr>
          </a:p>
          <a:p>
            <a:pPr marL="298443" marR="39732">
              <a:lnSpc>
                <a:spcPts val="2160"/>
              </a:lnSpc>
            </a:pPr>
            <a:r>
              <a:rPr sz="3000" spc="4" baseline="2962" dirty="0">
                <a:latin typeface="Garamond"/>
                <a:cs typeface="Garamond"/>
              </a:rPr>
              <a:t>multipl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5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poles</a:t>
            </a:r>
            <a:endParaRPr sz="2000">
              <a:latin typeface="Garamond"/>
              <a:cs typeface="Garamond"/>
            </a:endParaRPr>
          </a:p>
          <a:p>
            <a:pPr marL="12700" marR="39732">
              <a:lnSpc>
                <a:spcPct val="95825"/>
              </a:lnSpc>
              <a:spcBef>
                <a:spcPts val="13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1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rational</a:t>
            </a:r>
            <a:r>
              <a:rPr sz="2000" spc="-5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H(z)</a:t>
            </a:r>
            <a:r>
              <a:rPr sz="2000" spc="-3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can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be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expressed as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27366" y="2443151"/>
            <a:ext cx="58053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poles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08242" y="2443151"/>
            <a:ext cx="27827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or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98690" y="3456056"/>
            <a:ext cx="211411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67142" y="3479704"/>
            <a:ext cx="214277" cy="217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450" spc="29" dirty="0">
                <a:latin typeface="Cambria"/>
                <a:cs typeface="Cambria"/>
              </a:rPr>
              <a:t>−</a:t>
            </a:r>
            <a:r>
              <a:rPr sz="1450" i="1" spc="0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35036" y="3508632"/>
            <a:ext cx="1120052" cy="399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tabLst>
                <a:tab pos="1041400" algn="l"/>
              </a:tabLst>
            </a:pPr>
            <a:r>
              <a:rPr sz="3975" u="sng" spc="94" baseline="3218" dirty="0">
                <a:latin typeface="Cambria"/>
                <a:cs typeface="Cambria"/>
              </a:rPr>
              <a:t>∑</a:t>
            </a:r>
            <a:r>
              <a:rPr sz="2175" i="1" u="sng" spc="0" baseline="-11995" dirty="0">
                <a:latin typeface="Times New Roman"/>
                <a:cs typeface="Times New Roman"/>
              </a:rPr>
              <a:t>i</a:t>
            </a:r>
            <a:r>
              <a:rPr sz="2175" i="1" u="sng" spc="-244" baseline="-11995" dirty="0">
                <a:latin typeface="Times New Roman"/>
                <a:cs typeface="Times New Roman"/>
              </a:rPr>
              <a:t> </a:t>
            </a:r>
            <a:r>
              <a:rPr sz="2175" u="sng" spc="75" baseline="-11765" dirty="0">
                <a:latin typeface="Cambria"/>
                <a:cs typeface="Cambria"/>
              </a:rPr>
              <a:t>=</a:t>
            </a:r>
            <a:r>
              <a:rPr sz="2175" u="sng" spc="0" baseline="-11995" dirty="0">
                <a:latin typeface="Times New Roman"/>
                <a:cs typeface="Times New Roman"/>
              </a:rPr>
              <a:t>0</a:t>
            </a:r>
            <a:r>
              <a:rPr sz="2175" u="sng" spc="-184" baseline="-11995" dirty="0">
                <a:latin typeface="Times New Roman"/>
                <a:cs typeface="Times New Roman"/>
              </a:rPr>
              <a:t> </a:t>
            </a:r>
            <a:r>
              <a:rPr sz="2625" i="1" u="sng" spc="-144" baseline="18221" dirty="0">
                <a:latin typeface="Times New Roman"/>
                <a:cs typeface="Times New Roman"/>
              </a:rPr>
              <a:t>b</a:t>
            </a:r>
            <a:r>
              <a:rPr sz="2175" i="1" u="sng" spc="0" baseline="3998" dirty="0">
                <a:latin typeface="Times New Roman"/>
                <a:cs typeface="Times New Roman"/>
              </a:rPr>
              <a:t>i</a:t>
            </a:r>
            <a:r>
              <a:rPr sz="2175" i="1" u="sng" spc="-169" baseline="3998" dirty="0">
                <a:latin typeface="Times New Roman"/>
                <a:cs typeface="Times New Roman"/>
              </a:rPr>
              <a:t> </a:t>
            </a:r>
            <a:r>
              <a:rPr sz="2625" i="1" u="sng" spc="0" baseline="18221" dirty="0">
                <a:latin typeface="Times New Roman"/>
                <a:cs typeface="Times New Roman"/>
              </a:rPr>
              <a:t>z 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86637" y="3531494"/>
            <a:ext cx="3062002" cy="376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tabLst>
                <a:tab pos="2984500" algn="l"/>
              </a:tabLst>
            </a:pPr>
            <a:r>
              <a:rPr sz="2625" i="1" u="sng" spc="-119" baseline="6625" dirty="0">
                <a:latin typeface="Times New Roman"/>
                <a:cs typeface="Times New Roman"/>
              </a:rPr>
              <a:t>b</a:t>
            </a:r>
            <a:r>
              <a:rPr sz="2175" u="sng" spc="0" baseline="-11995" dirty="0">
                <a:latin typeface="Times New Roman"/>
                <a:cs typeface="Times New Roman"/>
              </a:rPr>
              <a:t>0</a:t>
            </a:r>
            <a:r>
              <a:rPr sz="2175" u="sng" spc="89" baseline="-11995" dirty="0">
                <a:latin typeface="Times New Roman"/>
                <a:cs typeface="Times New Roman"/>
              </a:rPr>
              <a:t> </a:t>
            </a:r>
            <a:r>
              <a:rPr sz="2625" u="sng" spc="0" baseline="6498" dirty="0">
                <a:latin typeface="Cambria"/>
                <a:cs typeface="Cambria"/>
              </a:rPr>
              <a:t>+</a:t>
            </a:r>
            <a:r>
              <a:rPr sz="2625" u="sng" spc="-700" baseline="6498" dirty="0">
                <a:latin typeface="Cambria"/>
                <a:cs typeface="Cambria"/>
              </a:rPr>
              <a:t> </a:t>
            </a:r>
            <a:r>
              <a:rPr sz="2625" i="1" u="sng" spc="-259" baseline="6625" dirty="0">
                <a:latin typeface="Times New Roman"/>
                <a:cs typeface="Times New Roman"/>
              </a:rPr>
              <a:t>b</a:t>
            </a:r>
            <a:r>
              <a:rPr sz="2175" u="sng" spc="39" baseline="-11995" dirty="0">
                <a:latin typeface="Times New Roman"/>
                <a:cs typeface="Times New Roman"/>
              </a:rPr>
              <a:t>1</a:t>
            </a:r>
            <a:r>
              <a:rPr sz="2625" i="1" u="sng" spc="0" baseline="6625" dirty="0">
                <a:latin typeface="Times New Roman"/>
                <a:cs typeface="Times New Roman"/>
              </a:rPr>
              <a:t>z </a:t>
            </a:r>
            <a:r>
              <a:rPr sz="2625" i="1" u="sng" spc="50" baseline="6625" dirty="0">
                <a:latin typeface="Times New Roman"/>
                <a:cs typeface="Times New Roman"/>
              </a:rPr>
              <a:t> </a:t>
            </a:r>
            <a:r>
              <a:rPr sz="2175" u="sng" spc="0" baseline="39983" dirty="0">
                <a:latin typeface="Times New Roman"/>
                <a:cs typeface="Times New Roman"/>
              </a:rPr>
              <a:t>1</a:t>
            </a:r>
            <a:r>
              <a:rPr sz="2175" u="sng" spc="-25" baseline="39983" dirty="0">
                <a:latin typeface="Times New Roman"/>
                <a:cs typeface="Times New Roman"/>
              </a:rPr>
              <a:t> </a:t>
            </a:r>
            <a:r>
              <a:rPr sz="2625" u="sng" spc="0" baseline="6498" dirty="0">
                <a:latin typeface="Cambria"/>
                <a:cs typeface="Cambria"/>
              </a:rPr>
              <a:t>+</a:t>
            </a:r>
            <a:r>
              <a:rPr sz="2625" u="sng" spc="-700" baseline="6498" dirty="0">
                <a:latin typeface="Cambria"/>
                <a:cs typeface="Cambria"/>
              </a:rPr>
              <a:t> </a:t>
            </a:r>
            <a:r>
              <a:rPr sz="2625" i="1" u="sng" spc="-94" baseline="6625" dirty="0">
                <a:latin typeface="Times New Roman"/>
                <a:cs typeface="Times New Roman"/>
              </a:rPr>
              <a:t>b</a:t>
            </a:r>
            <a:r>
              <a:rPr sz="2175" u="sng" spc="0" baseline="-11995" dirty="0">
                <a:latin typeface="Times New Roman"/>
                <a:cs typeface="Times New Roman"/>
              </a:rPr>
              <a:t>2</a:t>
            </a:r>
            <a:r>
              <a:rPr sz="2175" u="sng" spc="-209" baseline="-11995" dirty="0">
                <a:latin typeface="Times New Roman"/>
                <a:cs typeface="Times New Roman"/>
              </a:rPr>
              <a:t> </a:t>
            </a:r>
            <a:r>
              <a:rPr sz="2625" i="1" u="sng" spc="0" baseline="6625" dirty="0">
                <a:latin typeface="Times New Roman"/>
                <a:cs typeface="Times New Roman"/>
              </a:rPr>
              <a:t>z </a:t>
            </a:r>
            <a:r>
              <a:rPr sz="2625" i="1" u="sng" spc="50" baseline="6625" dirty="0">
                <a:latin typeface="Times New Roman"/>
                <a:cs typeface="Times New Roman"/>
              </a:rPr>
              <a:t> </a:t>
            </a:r>
            <a:r>
              <a:rPr sz="2175" u="sng" spc="0" baseline="39983" dirty="0">
                <a:latin typeface="Times New Roman"/>
                <a:cs typeface="Times New Roman"/>
              </a:rPr>
              <a:t>2</a:t>
            </a:r>
            <a:r>
              <a:rPr sz="2175" u="sng" spc="84" baseline="39983" dirty="0">
                <a:latin typeface="Times New Roman"/>
                <a:cs typeface="Times New Roman"/>
              </a:rPr>
              <a:t> </a:t>
            </a:r>
            <a:r>
              <a:rPr sz="2625" u="sng" spc="0" baseline="6498" dirty="0">
                <a:latin typeface="Cambria"/>
                <a:cs typeface="Cambria"/>
              </a:rPr>
              <a:t>+</a:t>
            </a:r>
            <a:r>
              <a:rPr sz="2625" spc="-239" baseline="6498" dirty="0">
                <a:latin typeface="Cambria"/>
                <a:cs typeface="Cambria"/>
              </a:rPr>
              <a:t> </a:t>
            </a:r>
            <a:r>
              <a:rPr sz="2625" u="sng" spc="0" baseline="6625" dirty="0">
                <a:latin typeface="Times New Roman"/>
                <a:cs typeface="Times New Roman"/>
              </a:rPr>
              <a:t>L</a:t>
            </a:r>
            <a:r>
              <a:rPr sz="2625" spc="-244" baseline="6625" dirty="0">
                <a:latin typeface="Times New Roman"/>
                <a:cs typeface="Times New Roman"/>
              </a:rPr>
              <a:t> </a:t>
            </a:r>
            <a:r>
              <a:rPr sz="2625" u="sng" spc="0" baseline="6498" dirty="0">
                <a:latin typeface="Cambria"/>
                <a:cs typeface="Cambria"/>
              </a:rPr>
              <a:t>+</a:t>
            </a:r>
            <a:r>
              <a:rPr sz="2625" u="sng" spc="-689" baseline="6498" dirty="0">
                <a:latin typeface="Cambria"/>
                <a:cs typeface="Cambria"/>
              </a:rPr>
              <a:t> </a:t>
            </a:r>
            <a:r>
              <a:rPr sz="2625" i="1" u="sng" spc="-75" baseline="6625" dirty="0">
                <a:latin typeface="Times New Roman"/>
                <a:cs typeface="Times New Roman"/>
              </a:rPr>
              <a:t>b</a:t>
            </a:r>
            <a:r>
              <a:rPr sz="2175" i="1" u="sng" spc="0" baseline="-11995" dirty="0">
                <a:latin typeface="Times New Roman"/>
                <a:cs typeface="Times New Roman"/>
              </a:rPr>
              <a:t>M</a:t>
            </a:r>
            <a:r>
              <a:rPr sz="2175" i="1" u="sng" spc="34" baseline="-11995" dirty="0">
                <a:latin typeface="Times New Roman"/>
                <a:cs typeface="Times New Roman"/>
              </a:rPr>
              <a:t> </a:t>
            </a:r>
            <a:r>
              <a:rPr sz="2625" i="1" u="sng" spc="0" baseline="6625" dirty="0">
                <a:latin typeface="Times New Roman"/>
                <a:cs typeface="Times New Roman"/>
              </a:rPr>
              <a:t>z 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82338" y="3528472"/>
            <a:ext cx="157481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450" spc="0" dirty="0">
                <a:latin typeface="Cambria"/>
                <a:cs typeface="Cambria"/>
              </a:rPr>
              <a:t>−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04548" y="3528472"/>
            <a:ext cx="157481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450" spc="0" dirty="0">
                <a:latin typeface="Cambria"/>
                <a:cs typeface="Cambria"/>
              </a:rPr>
              <a:t>−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33494" y="3528472"/>
            <a:ext cx="328016" cy="21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450" dirty="0">
                <a:latin typeface="Cambria"/>
                <a:cs typeface="Cambria"/>
              </a:rPr>
              <a:t>−</a:t>
            </a:r>
            <a:r>
              <a:rPr sz="1450" spc="-219" dirty="0">
                <a:latin typeface="Cambria"/>
                <a:cs typeface="Cambria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62276" y="3654160"/>
            <a:ext cx="1105103" cy="214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i="1" u="sng" spc="-159" dirty="0">
                <a:latin typeface="Times New Roman"/>
                <a:cs typeface="Times New Roman"/>
              </a:rPr>
              <a:t> </a:t>
            </a:r>
            <a:r>
              <a:rPr sz="1450" i="1" u="sng" spc="0" dirty="0">
                <a:latin typeface="Times New Roman"/>
                <a:cs typeface="Times New Roman"/>
              </a:rPr>
              <a:t>Y</a:t>
            </a:r>
            <a:r>
              <a:rPr sz="1450" i="1" u="sng" spc="-126" dirty="0">
                <a:latin typeface="Times New Roman"/>
                <a:cs typeface="Times New Roman"/>
              </a:rPr>
              <a:t> </a:t>
            </a:r>
            <a:r>
              <a:rPr sz="1450" u="sng" spc="0" dirty="0">
                <a:latin typeface="Times New Roman"/>
                <a:cs typeface="Times New Roman"/>
              </a:rPr>
              <a:t>(</a:t>
            </a:r>
            <a:r>
              <a:rPr sz="1450" u="sng" spc="-239" dirty="0">
                <a:latin typeface="Times New Roman"/>
                <a:cs typeface="Times New Roman"/>
              </a:rPr>
              <a:t> </a:t>
            </a:r>
            <a:r>
              <a:rPr sz="1450" i="1" u="sng" spc="0" dirty="0">
                <a:latin typeface="Times New Roman"/>
                <a:cs typeface="Times New Roman"/>
              </a:rPr>
              <a:t>z</a:t>
            </a:r>
            <a:r>
              <a:rPr sz="1450" i="1" u="sng" spc="-275" dirty="0">
                <a:latin typeface="Times New Roman"/>
                <a:cs typeface="Times New Roman"/>
              </a:rPr>
              <a:t> </a:t>
            </a:r>
            <a:r>
              <a:rPr sz="1450" u="sng" spc="0" dirty="0">
                <a:latin typeface="Times New Roman"/>
                <a:cs typeface="Times New Roman"/>
              </a:rPr>
              <a:t>)</a:t>
            </a:r>
            <a:r>
              <a:rPr sz="1450" spc="0" dirty="0">
                <a:latin typeface="Times New Roman"/>
                <a:cs typeface="Times New Roman"/>
              </a:rPr>
              <a:t>     </a:t>
            </a:r>
            <a:r>
              <a:rPr sz="1450" spc="8" dirty="0">
                <a:latin typeface="Times New Roman"/>
                <a:cs typeface="Times New Roman"/>
              </a:rPr>
              <a:t> </a:t>
            </a:r>
            <a:r>
              <a:rPr sz="1450" i="1" u="sng" spc="-111" dirty="0">
                <a:latin typeface="Times New Roman"/>
                <a:cs typeface="Times New Roman"/>
              </a:rPr>
              <a:t> </a:t>
            </a:r>
            <a:r>
              <a:rPr sz="1450" i="1" u="sng" spc="75" dirty="0">
                <a:latin typeface="Times New Roman"/>
                <a:cs typeface="Times New Roman"/>
              </a:rPr>
              <a:t>P</a:t>
            </a:r>
            <a:r>
              <a:rPr sz="1450" u="sng" spc="0" dirty="0">
                <a:latin typeface="Times New Roman"/>
                <a:cs typeface="Times New Roman"/>
              </a:rPr>
              <a:t>(</a:t>
            </a:r>
            <a:r>
              <a:rPr sz="1450" u="sng" spc="-239" dirty="0">
                <a:latin typeface="Times New Roman"/>
                <a:cs typeface="Times New Roman"/>
              </a:rPr>
              <a:t> </a:t>
            </a:r>
            <a:r>
              <a:rPr sz="1450" i="1" u="sng" spc="0" dirty="0">
                <a:latin typeface="Times New Roman"/>
                <a:cs typeface="Times New Roman"/>
              </a:rPr>
              <a:t>z</a:t>
            </a:r>
            <a:r>
              <a:rPr sz="1450" i="1" u="sng" spc="-275" dirty="0">
                <a:latin typeface="Times New Roman"/>
                <a:cs typeface="Times New Roman"/>
              </a:rPr>
              <a:t> </a:t>
            </a:r>
            <a:r>
              <a:rPr sz="1450" u="sng" spc="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65047" y="3747347"/>
            <a:ext cx="700305" cy="256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750" i="1" spc="0" dirty="0">
                <a:latin typeface="Times New Roman"/>
                <a:cs typeface="Times New Roman"/>
              </a:rPr>
              <a:t>H</a:t>
            </a:r>
            <a:r>
              <a:rPr sz="1750" i="1" spc="-159" dirty="0">
                <a:latin typeface="Times New Roman"/>
                <a:cs typeface="Times New Roman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(</a:t>
            </a:r>
            <a:r>
              <a:rPr sz="1750" spc="-300" dirty="0">
                <a:latin typeface="Times New Roman"/>
                <a:cs typeface="Times New Roman"/>
              </a:rPr>
              <a:t> </a:t>
            </a:r>
            <a:r>
              <a:rPr sz="1750" i="1" spc="84" dirty="0">
                <a:latin typeface="Times New Roman"/>
                <a:cs typeface="Times New Roman"/>
              </a:rPr>
              <a:t>z</a:t>
            </a:r>
            <a:r>
              <a:rPr sz="1750" spc="0" dirty="0">
                <a:latin typeface="Times New Roman"/>
                <a:cs typeface="Times New Roman"/>
              </a:rPr>
              <a:t>) </a:t>
            </a:r>
            <a:r>
              <a:rPr sz="1750" spc="0" dirty="0">
                <a:latin typeface="Cambria"/>
                <a:cs typeface="Cambria"/>
              </a:rPr>
              <a:t>=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45947" y="3747347"/>
            <a:ext cx="183899" cy="252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750" spc="0" dirty="0">
                <a:latin typeface="Cambria"/>
                <a:cs typeface="Cambria"/>
              </a:rPr>
              <a:t>=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96497" y="3747347"/>
            <a:ext cx="183899" cy="252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750" spc="0" dirty="0">
                <a:latin typeface="Cambria"/>
                <a:cs typeface="Cambria"/>
              </a:rPr>
              <a:t>=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30990" y="3747347"/>
            <a:ext cx="183899" cy="252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750" spc="0" dirty="0">
                <a:latin typeface="Cambria"/>
                <a:cs typeface="Cambria"/>
              </a:rPr>
              <a:t>=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93529" y="3897243"/>
            <a:ext cx="1084522" cy="214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X</a:t>
            </a:r>
            <a:r>
              <a:rPr sz="1450" i="1" spc="-67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229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z</a:t>
            </a:r>
            <a:r>
              <a:rPr sz="1450" i="1" spc="-26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)     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i="1" spc="69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229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z</a:t>
            </a:r>
            <a:r>
              <a:rPr sz="1450" i="1" spc="-26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46837" y="3894232"/>
            <a:ext cx="1186942" cy="327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sz="2625" baseline="-3312" dirty="0">
                <a:latin typeface="Times New Roman"/>
                <a:cs typeface="Times New Roman"/>
              </a:rPr>
              <a:t>1</a:t>
            </a:r>
            <a:r>
              <a:rPr sz="2625" spc="-294" baseline="-3312" dirty="0">
                <a:latin typeface="Times New Roman"/>
                <a:cs typeface="Times New Roman"/>
              </a:rPr>
              <a:t> </a:t>
            </a:r>
            <a:r>
              <a:rPr sz="2625" spc="0" baseline="-3249" dirty="0">
                <a:latin typeface="Cambria"/>
                <a:cs typeface="Cambria"/>
              </a:rPr>
              <a:t>+</a:t>
            </a:r>
            <a:r>
              <a:rPr sz="2625" spc="-40" baseline="-3249" dirty="0">
                <a:latin typeface="Cambria"/>
                <a:cs typeface="Cambria"/>
              </a:rPr>
              <a:t> </a:t>
            </a:r>
            <a:r>
              <a:rPr sz="2625" i="1" spc="0" baseline="-3312" dirty="0">
                <a:latin typeface="Times New Roman"/>
                <a:cs typeface="Times New Roman"/>
              </a:rPr>
              <a:t>a</a:t>
            </a:r>
            <a:r>
              <a:rPr sz="2625" i="1" spc="192" baseline="-3312" dirty="0">
                <a:latin typeface="Times New Roman"/>
                <a:cs typeface="Times New Roman"/>
              </a:rPr>
              <a:t> </a:t>
            </a:r>
            <a:r>
              <a:rPr sz="2625" i="1" spc="0" baseline="-3312" dirty="0">
                <a:latin typeface="Times New Roman"/>
                <a:cs typeface="Times New Roman"/>
              </a:rPr>
              <a:t>z</a:t>
            </a:r>
            <a:r>
              <a:rPr sz="2625" i="1" spc="-314" baseline="-3312" dirty="0">
                <a:latin typeface="Times New Roman"/>
                <a:cs typeface="Times New Roman"/>
              </a:rPr>
              <a:t> </a:t>
            </a:r>
            <a:r>
              <a:rPr sz="2175" spc="0" baseline="27452" dirty="0">
                <a:latin typeface="Cambria"/>
                <a:cs typeface="Cambria"/>
              </a:rPr>
              <a:t>−</a:t>
            </a:r>
            <a:r>
              <a:rPr sz="2175" spc="0" baseline="27988" dirty="0">
                <a:latin typeface="Times New Roman"/>
                <a:cs typeface="Times New Roman"/>
              </a:rPr>
              <a:t>1</a:t>
            </a:r>
            <a:r>
              <a:rPr sz="2175" spc="7" baseline="27988" dirty="0">
                <a:latin typeface="Times New Roman"/>
                <a:cs typeface="Times New Roman"/>
              </a:rPr>
              <a:t> </a:t>
            </a:r>
            <a:r>
              <a:rPr sz="2625" spc="0" baseline="-3249" dirty="0">
                <a:latin typeface="Cambria"/>
                <a:cs typeface="Cambria"/>
              </a:rPr>
              <a:t>+</a:t>
            </a:r>
            <a:r>
              <a:rPr sz="2625" spc="-40" baseline="-3249" dirty="0">
                <a:latin typeface="Cambria"/>
                <a:cs typeface="Cambria"/>
              </a:rPr>
              <a:t> </a:t>
            </a:r>
            <a:r>
              <a:rPr sz="2625" i="1" spc="0" baseline="-3312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76655" y="3894232"/>
            <a:ext cx="372578" cy="327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2625" i="1" baseline="-4969" dirty="0">
                <a:latin typeface="Times New Roman"/>
                <a:cs typeface="Times New Roman"/>
              </a:rPr>
              <a:t>z</a:t>
            </a:r>
            <a:r>
              <a:rPr sz="2625" i="1" spc="-319" baseline="-4969" dirty="0">
                <a:latin typeface="Times New Roman"/>
                <a:cs typeface="Times New Roman"/>
              </a:rPr>
              <a:t> </a:t>
            </a:r>
            <a:r>
              <a:rPr sz="2175" spc="0" baseline="27452" dirty="0">
                <a:latin typeface="Cambria"/>
                <a:cs typeface="Cambria"/>
              </a:rPr>
              <a:t>−</a:t>
            </a:r>
            <a:r>
              <a:rPr sz="2175" spc="0" baseline="27988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8197" y="3894232"/>
            <a:ext cx="422448" cy="327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2625" i="1" baseline="-4969" dirty="0">
                <a:latin typeface="Times New Roman"/>
                <a:cs typeface="Times New Roman"/>
              </a:rPr>
              <a:t>z</a:t>
            </a:r>
            <a:r>
              <a:rPr sz="2625" i="1" spc="-319" baseline="-4969" dirty="0">
                <a:latin typeface="Times New Roman"/>
                <a:cs typeface="Times New Roman"/>
              </a:rPr>
              <a:t> </a:t>
            </a:r>
            <a:r>
              <a:rPr sz="2175" spc="0" baseline="27452" dirty="0">
                <a:latin typeface="Cambria"/>
                <a:cs typeface="Cambria"/>
              </a:rPr>
              <a:t>−</a:t>
            </a:r>
            <a:r>
              <a:rPr sz="2175" spc="-175" baseline="27452" dirty="0">
                <a:latin typeface="Cambria"/>
                <a:cs typeface="Cambria"/>
              </a:rPr>
              <a:t> </a:t>
            </a:r>
            <a:r>
              <a:rPr sz="2175" i="1" spc="0" baseline="27988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95586" y="3897243"/>
            <a:ext cx="179999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6285" y="3920902"/>
            <a:ext cx="213533" cy="21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450" spc="25" dirty="0">
                <a:latin typeface="Cambria"/>
                <a:cs typeface="Cambria"/>
              </a:rPr>
              <a:t>−</a:t>
            </a:r>
            <a:r>
              <a:rPr sz="1450" i="1" spc="0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26657" y="3950579"/>
            <a:ext cx="915760" cy="399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sz="3975" spc="89" baseline="3218" dirty="0">
                <a:latin typeface="Cambria"/>
                <a:cs typeface="Cambria"/>
              </a:rPr>
              <a:t>∑</a:t>
            </a:r>
            <a:r>
              <a:rPr sz="2175" i="1" spc="0" baseline="-11995" dirty="0">
                <a:latin typeface="Times New Roman"/>
                <a:cs typeface="Times New Roman"/>
              </a:rPr>
              <a:t>i</a:t>
            </a:r>
            <a:r>
              <a:rPr sz="2175" i="1" spc="-229" baseline="-11995" dirty="0">
                <a:latin typeface="Times New Roman"/>
                <a:cs typeface="Times New Roman"/>
              </a:rPr>
              <a:t> </a:t>
            </a:r>
            <a:r>
              <a:rPr sz="2175" spc="69" baseline="-11765" dirty="0">
                <a:latin typeface="Cambria"/>
                <a:cs typeface="Cambria"/>
              </a:rPr>
              <a:t>=</a:t>
            </a:r>
            <a:r>
              <a:rPr sz="2175" spc="0" baseline="-11995" dirty="0">
                <a:latin typeface="Times New Roman"/>
                <a:cs typeface="Times New Roman"/>
              </a:rPr>
              <a:t>0</a:t>
            </a:r>
            <a:r>
              <a:rPr sz="2175" spc="-102" baseline="-11995" dirty="0">
                <a:latin typeface="Times New Roman"/>
                <a:cs typeface="Times New Roman"/>
              </a:rPr>
              <a:t> </a:t>
            </a:r>
            <a:r>
              <a:rPr sz="2625" i="1" spc="-54" baseline="18221" dirty="0">
                <a:latin typeface="Times New Roman"/>
                <a:cs typeface="Times New Roman"/>
              </a:rPr>
              <a:t>a</a:t>
            </a:r>
            <a:r>
              <a:rPr sz="2175" i="1" spc="0" baseline="3998" dirty="0">
                <a:latin typeface="Times New Roman"/>
                <a:cs typeface="Times New Roman"/>
              </a:rPr>
              <a:t>i</a:t>
            </a:r>
            <a:r>
              <a:rPr sz="2175" i="1" spc="-130" baseline="3998" dirty="0">
                <a:latin typeface="Times New Roman"/>
                <a:cs typeface="Times New Roman"/>
              </a:rPr>
              <a:t> </a:t>
            </a:r>
            <a:r>
              <a:rPr sz="2625" i="1" spc="0" baseline="18221" dirty="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36721" y="3965272"/>
            <a:ext cx="742691" cy="299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750" dirty="0">
                <a:latin typeface="Cambria"/>
                <a:cs typeface="Cambria"/>
              </a:rPr>
              <a:t>+</a:t>
            </a:r>
            <a:r>
              <a:rPr sz="1750" spc="-239" dirty="0">
                <a:latin typeface="Cambria"/>
                <a:cs typeface="Cambria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L</a:t>
            </a:r>
            <a:r>
              <a:rPr sz="1750" spc="-239" dirty="0">
                <a:latin typeface="Times New Roman"/>
                <a:cs typeface="Times New Roman"/>
              </a:rPr>
              <a:t> </a:t>
            </a:r>
            <a:r>
              <a:rPr sz="1750" spc="0" dirty="0">
                <a:latin typeface="Cambria"/>
                <a:cs typeface="Cambria"/>
              </a:rPr>
              <a:t>+</a:t>
            </a:r>
            <a:r>
              <a:rPr sz="1750" spc="-35" dirty="0">
                <a:latin typeface="Cambria"/>
                <a:cs typeface="Cambria"/>
              </a:rPr>
              <a:t> </a:t>
            </a:r>
            <a:r>
              <a:rPr sz="1750" i="1" spc="0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36994" y="4058799"/>
            <a:ext cx="148398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spc="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61645" y="4058799"/>
            <a:ext cx="148398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spc="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20646" y="4058787"/>
            <a:ext cx="179999" cy="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450" i="1" spc="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3902" y="4381216"/>
            <a:ext cx="6492471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If M</a:t>
            </a:r>
            <a:r>
              <a:rPr sz="3000" spc="-1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≥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N then</a:t>
            </a:r>
            <a:r>
              <a:rPr sz="3000" spc="-2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H(z)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can</a:t>
            </a:r>
            <a:r>
              <a:rPr sz="3000" spc="-2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be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re-expressed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through long</a:t>
            </a:r>
            <a:r>
              <a:rPr sz="3000" spc="-33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division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92822" y="5632241"/>
            <a:ext cx="1501404" cy="269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tabLst>
                <a:tab pos="1447800" algn="l"/>
              </a:tabLst>
            </a:pPr>
            <a:r>
              <a:rPr sz="2175" u="sng" baseline="-3998" dirty="0">
                <a:latin typeface="Times New Roman"/>
                <a:cs typeface="Times New Roman"/>
              </a:rPr>
              <a:t>     </a:t>
            </a:r>
            <a:r>
              <a:rPr sz="2175" u="sng" spc="-14" baseline="-3998" dirty="0">
                <a:latin typeface="Times New Roman"/>
                <a:cs typeface="Times New Roman"/>
              </a:rPr>
              <a:t> </a:t>
            </a:r>
            <a:r>
              <a:rPr sz="2175" u="sng" spc="-4" baseline="-3998" dirty="0">
                <a:latin typeface="Times New Roman"/>
                <a:cs typeface="Times New Roman"/>
              </a:rPr>
              <a:t>5</a:t>
            </a:r>
            <a:r>
              <a:rPr sz="2175" u="sng" spc="4" baseline="-3998" dirty="0">
                <a:latin typeface="Times New Roman"/>
                <a:cs typeface="Times New Roman"/>
              </a:rPr>
              <a:t>.</a:t>
            </a:r>
            <a:r>
              <a:rPr sz="2175" u="sng" spc="0" baseline="-3998" dirty="0">
                <a:latin typeface="Times New Roman"/>
                <a:cs typeface="Times New Roman"/>
              </a:rPr>
              <a:t>5</a:t>
            </a:r>
            <a:r>
              <a:rPr sz="2175" u="sng" spc="-159" baseline="-3998" dirty="0">
                <a:latin typeface="Times New Roman"/>
                <a:cs typeface="Times New Roman"/>
              </a:rPr>
              <a:t> </a:t>
            </a:r>
            <a:r>
              <a:rPr sz="2175" u="sng" spc="0" baseline="-3921" dirty="0">
                <a:latin typeface="Cambria"/>
                <a:cs typeface="Cambria"/>
              </a:rPr>
              <a:t>+</a:t>
            </a:r>
            <a:r>
              <a:rPr sz="2175" u="sng" spc="-525" baseline="-3921" dirty="0">
                <a:latin typeface="Cambria"/>
                <a:cs typeface="Cambria"/>
              </a:rPr>
              <a:t> </a:t>
            </a:r>
            <a:r>
              <a:rPr sz="2175" u="sng" spc="-4" baseline="-3998" dirty="0">
                <a:latin typeface="Times New Roman"/>
                <a:cs typeface="Times New Roman"/>
              </a:rPr>
              <a:t>2</a:t>
            </a:r>
            <a:r>
              <a:rPr sz="2175" u="sng" spc="4" baseline="-3998" dirty="0">
                <a:latin typeface="Times New Roman"/>
                <a:cs typeface="Times New Roman"/>
              </a:rPr>
              <a:t>.</a:t>
            </a:r>
            <a:r>
              <a:rPr sz="2175" u="sng" spc="0" baseline="-3998" dirty="0">
                <a:latin typeface="Times New Roman"/>
                <a:cs typeface="Times New Roman"/>
              </a:rPr>
              <a:t>1</a:t>
            </a:r>
            <a:r>
              <a:rPr sz="2175" u="sng" spc="-225" baseline="-3998" dirty="0">
                <a:latin typeface="Times New Roman"/>
                <a:cs typeface="Times New Roman"/>
              </a:rPr>
              <a:t> </a:t>
            </a:r>
            <a:r>
              <a:rPr sz="2175" i="1" u="sng" spc="0" baseline="-3998" dirty="0">
                <a:latin typeface="Times New Roman"/>
                <a:cs typeface="Times New Roman"/>
              </a:rPr>
              <a:t>z</a:t>
            </a:r>
            <a:r>
              <a:rPr sz="2175" i="1" u="sng" spc="-244" baseline="-3998" dirty="0">
                <a:latin typeface="Times New Roman"/>
                <a:cs typeface="Times New Roman"/>
              </a:rPr>
              <a:t> </a:t>
            </a:r>
            <a:r>
              <a:rPr sz="1800" u="sng" spc="0" baseline="26063" dirty="0">
                <a:latin typeface="Cambria"/>
                <a:cs typeface="Cambria"/>
              </a:rPr>
              <a:t>−</a:t>
            </a:r>
            <a:r>
              <a:rPr sz="1800" u="sng" spc="0" baseline="26572" dirty="0">
                <a:latin typeface="Times New Roman"/>
                <a:cs typeface="Times New Roman"/>
              </a:rPr>
              <a:t>1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0938" y="5697592"/>
            <a:ext cx="2093085" cy="259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sz="2025" spc="0" baseline="-4294" dirty="0">
                <a:latin typeface="Times New Roman"/>
                <a:cs typeface="Times New Roman"/>
              </a:rPr>
              <a:t>2</a:t>
            </a:r>
            <a:r>
              <a:rPr sz="2025" spc="-106" baseline="-4294" dirty="0">
                <a:latin typeface="Times New Roman"/>
                <a:cs typeface="Times New Roman"/>
              </a:rPr>
              <a:t> </a:t>
            </a:r>
            <a:r>
              <a:rPr sz="2025" spc="0" baseline="-4212" dirty="0">
                <a:latin typeface="Cambria"/>
                <a:cs typeface="Cambria"/>
              </a:rPr>
              <a:t>+</a:t>
            </a:r>
            <a:r>
              <a:rPr sz="2025" spc="-47" baseline="-4212" dirty="0">
                <a:latin typeface="Cambria"/>
                <a:cs typeface="Cambria"/>
              </a:rPr>
              <a:t> </a:t>
            </a:r>
            <a:r>
              <a:rPr sz="2025" spc="0" baseline="-4294" dirty="0">
                <a:latin typeface="Times New Roman"/>
                <a:cs typeface="Times New Roman"/>
              </a:rPr>
              <a:t>0.8</a:t>
            </a:r>
            <a:r>
              <a:rPr sz="2025" spc="-86" baseline="-4294" dirty="0">
                <a:latin typeface="Times New Roman"/>
                <a:cs typeface="Times New Roman"/>
              </a:rPr>
              <a:t> </a:t>
            </a:r>
            <a:r>
              <a:rPr sz="2025" i="1" spc="0" baseline="-4294" dirty="0">
                <a:latin typeface="Times New Roman"/>
                <a:cs typeface="Times New Roman"/>
              </a:rPr>
              <a:t>z</a:t>
            </a:r>
            <a:r>
              <a:rPr sz="2025" i="1" spc="-225" baseline="-4294" dirty="0">
                <a:latin typeface="Times New Roman"/>
                <a:cs typeface="Times New Roman"/>
              </a:rPr>
              <a:t> </a:t>
            </a:r>
            <a:r>
              <a:rPr sz="1725" spc="0" baseline="27196" dirty="0">
                <a:latin typeface="Cambria"/>
                <a:cs typeface="Cambria"/>
              </a:rPr>
              <a:t>−</a:t>
            </a:r>
            <a:r>
              <a:rPr sz="1725" spc="0" baseline="27727" dirty="0">
                <a:latin typeface="Times New Roman"/>
                <a:cs typeface="Times New Roman"/>
              </a:rPr>
              <a:t>1</a:t>
            </a:r>
            <a:r>
              <a:rPr sz="1725" spc="-26" baseline="27727" dirty="0">
                <a:latin typeface="Times New Roman"/>
                <a:cs typeface="Times New Roman"/>
              </a:rPr>
              <a:t> </a:t>
            </a:r>
            <a:r>
              <a:rPr sz="2025" spc="0" baseline="-4212" dirty="0">
                <a:latin typeface="Cambria"/>
                <a:cs typeface="Cambria"/>
              </a:rPr>
              <a:t>+</a:t>
            </a:r>
            <a:r>
              <a:rPr sz="2025" spc="-47" baseline="-4212" dirty="0">
                <a:latin typeface="Cambria"/>
                <a:cs typeface="Cambria"/>
              </a:rPr>
              <a:t> </a:t>
            </a:r>
            <a:r>
              <a:rPr sz="2025" spc="0" baseline="-4294" dirty="0">
                <a:latin typeface="Times New Roman"/>
                <a:cs typeface="Times New Roman"/>
              </a:rPr>
              <a:t>0.5</a:t>
            </a:r>
            <a:r>
              <a:rPr sz="2025" spc="-86" baseline="-4294" dirty="0">
                <a:latin typeface="Times New Roman"/>
                <a:cs typeface="Times New Roman"/>
              </a:rPr>
              <a:t> </a:t>
            </a:r>
            <a:r>
              <a:rPr sz="2025" i="1" spc="0" baseline="-4294" dirty="0">
                <a:latin typeface="Times New Roman"/>
                <a:cs typeface="Times New Roman"/>
              </a:rPr>
              <a:t>z</a:t>
            </a:r>
            <a:r>
              <a:rPr sz="2025" i="1" spc="-214" baseline="-4294" dirty="0">
                <a:latin typeface="Times New Roman"/>
                <a:cs typeface="Times New Roman"/>
              </a:rPr>
              <a:t> </a:t>
            </a:r>
            <a:r>
              <a:rPr sz="1725" spc="0" baseline="27196" dirty="0">
                <a:latin typeface="Cambria"/>
                <a:cs typeface="Cambria"/>
              </a:rPr>
              <a:t>−</a:t>
            </a:r>
            <a:r>
              <a:rPr sz="1725" spc="0" baseline="27727" dirty="0">
                <a:latin typeface="Times New Roman"/>
                <a:cs typeface="Times New Roman"/>
              </a:rPr>
              <a:t>2</a:t>
            </a:r>
            <a:r>
              <a:rPr sz="1725" spc="63" baseline="27727" dirty="0">
                <a:latin typeface="Times New Roman"/>
                <a:cs typeface="Times New Roman"/>
              </a:rPr>
              <a:t> </a:t>
            </a:r>
            <a:r>
              <a:rPr sz="2025" spc="0" baseline="-4212" dirty="0">
                <a:latin typeface="Cambria"/>
                <a:cs typeface="Cambria"/>
              </a:rPr>
              <a:t>+</a:t>
            </a:r>
            <a:r>
              <a:rPr sz="2025" spc="-47" baseline="-4212" dirty="0">
                <a:latin typeface="Cambria"/>
                <a:cs typeface="Cambria"/>
              </a:rPr>
              <a:t> </a:t>
            </a:r>
            <a:r>
              <a:rPr sz="2025" spc="0" baseline="-4294" dirty="0">
                <a:latin typeface="Times New Roman"/>
                <a:cs typeface="Times New Roman"/>
              </a:rPr>
              <a:t>0.3</a:t>
            </a:r>
            <a:r>
              <a:rPr sz="2025" spc="-111" baseline="-4294" dirty="0">
                <a:latin typeface="Times New Roman"/>
                <a:cs typeface="Times New Roman"/>
              </a:rPr>
              <a:t> </a:t>
            </a:r>
            <a:r>
              <a:rPr sz="2025" i="1" spc="0" baseline="-4294" dirty="0">
                <a:latin typeface="Times New Roman"/>
                <a:cs typeface="Times New Roman"/>
              </a:rPr>
              <a:t>z</a:t>
            </a:r>
            <a:r>
              <a:rPr sz="2025" i="1" spc="-214" baseline="-4294" dirty="0">
                <a:latin typeface="Times New Roman"/>
                <a:cs typeface="Times New Roman"/>
              </a:rPr>
              <a:t> </a:t>
            </a:r>
            <a:r>
              <a:rPr sz="1725" spc="0" baseline="27196" dirty="0">
                <a:latin typeface="Cambria"/>
                <a:cs typeface="Cambria"/>
              </a:rPr>
              <a:t>−</a:t>
            </a:r>
            <a:r>
              <a:rPr sz="1725" spc="0" baseline="27727" dirty="0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5913" y="5748062"/>
            <a:ext cx="202307" cy="181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5"/>
              </a:lnSpc>
              <a:spcBef>
                <a:spcPts val="67"/>
              </a:spcBef>
            </a:pPr>
            <a:r>
              <a:rPr sz="1200" spc="-54" dirty="0">
                <a:latin typeface="Cambria"/>
                <a:cs typeface="Cambria"/>
              </a:rPr>
              <a:t>−</a:t>
            </a: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1265" y="5805228"/>
            <a:ext cx="1717750" cy="212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1450" i="1" dirty="0">
                <a:latin typeface="Times New Roman"/>
                <a:cs typeface="Times New Roman"/>
              </a:rPr>
              <a:t>H</a:t>
            </a:r>
            <a:r>
              <a:rPr sz="1450" i="1" spc="-16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254" dirty="0">
                <a:latin typeface="Times New Roman"/>
                <a:cs typeface="Times New Roman"/>
              </a:rPr>
              <a:t> </a:t>
            </a:r>
            <a:r>
              <a:rPr sz="1450" i="1" spc="64" dirty="0">
                <a:latin typeface="Times New Roman"/>
                <a:cs typeface="Times New Roman"/>
              </a:rPr>
              <a:t>z</a:t>
            </a:r>
            <a:r>
              <a:rPr sz="1450" spc="0" dirty="0">
                <a:latin typeface="Times New Roman"/>
                <a:cs typeface="Times New Roman"/>
              </a:rPr>
              <a:t>)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Cambria"/>
                <a:cs typeface="Cambria"/>
              </a:rPr>
              <a:t>=</a:t>
            </a:r>
            <a:r>
              <a:rPr sz="1450" spc="-1" dirty="0">
                <a:latin typeface="Cambria"/>
                <a:cs typeface="Cambria"/>
              </a:rPr>
              <a:t> </a:t>
            </a:r>
            <a:r>
              <a:rPr sz="1450" spc="0" dirty="0">
                <a:latin typeface="Cambria"/>
                <a:cs typeface="Cambria"/>
              </a:rPr>
              <a:t>−</a:t>
            </a:r>
            <a:r>
              <a:rPr sz="1450" spc="-4" dirty="0">
                <a:latin typeface="Times New Roman"/>
                <a:cs typeface="Times New Roman"/>
              </a:rPr>
              <a:t>3</a:t>
            </a:r>
            <a:r>
              <a:rPr sz="1450" spc="4" dirty="0">
                <a:latin typeface="Times New Roman"/>
                <a:cs typeface="Times New Roman"/>
              </a:rPr>
              <a:t>.</a:t>
            </a:r>
            <a:r>
              <a:rPr sz="1450" spc="0" dirty="0">
                <a:latin typeface="Times New Roman"/>
                <a:cs typeface="Times New Roman"/>
              </a:rPr>
              <a:t>5</a:t>
            </a:r>
            <a:r>
              <a:rPr sz="1450" spc="-13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Cambria"/>
                <a:cs typeface="Cambria"/>
              </a:rPr>
              <a:t>+</a:t>
            </a:r>
            <a:r>
              <a:rPr sz="1450" spc="-204" dirty="0">
                <a:latin typeface="Cambria"/>
                <a:cs typeface="Cambria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1</a:t>
            </a:r>
            <a:r>
              <a:rPr sz="1450" spc="0" dirty="0">
                <a:latin typeface="Times New Roman"/>
                <a:cs typeface="Times New Roman"/>
              </a:rPr>
              <a:t>.5</a:t>
            </a:r>
            <a:r>
              <a:rPr sz="1450" spc="-126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z   </a:t>
            </a:r>
            <a:r>
              <a:rPr sz="1450" i="1" spc="14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Cambria"/>
                <a:cs typeface="Cambria"/>
              </a:rPr>
              <a:t>+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6973" y="5863230"/>
            <a:ext cx="549666" cy="204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350" i="1" spc="0" dirty="0">
                <a:latin typeface="Times New Roman"/>
                <a:cs typeface="Times New Roman"/>
              </a:rPr>
              <a:t>H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(</a:t>
            </a:r>
            <a:r>
              <a:rPr sz="1350" spc="-234" dirty="0">
                <a:latin typeface="Times New Roman"/>
                <a:cs typeface="Times New Roman"/>
              </a:rPr>
              <a:t> </a:t>
            </a:r>
            <a:r>
              <a:rPr sz="1350" i="1" spc="64" dirty="0">
                <a:latin typeface="Times New Roman"/>
                <a:cs typeface="Times New Roman"/>
              </a:rPr>
              <a:t>z</a:t>
            </a:r>
            <a:r>
              <a:rPr sz="1350" spc="0" dirty="0">
                <a:latin typeface="Times New Roman"/>
                <a:cs typeface="Times New Roman"/>
              </a:rPr>
              <a:t>)</a:t>
            </a:r>
            <a:r>
              <a:rPr sz="1350" spc="4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Cambria"/>
                <a:cs typeface="Cambria"/>
              </a:rPr>
              <a:t>=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8129" y="5924842"/>
            <a:ext cx="202292" cy="181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5"/>
              </a:lnSpc>
              <a:spcBef>
                <a:spcPts val="67"/>
              </a:spcBef>
            </a:pPr>
            <a:r>
              <a:rPr sz="1200" spc="-54" dirty="0">
                <a:latin typeface="Cambria"/>
                <a:cs typeface="Cambria"/>
              </a:rPr>
              <a:t>−</a:t>
            </a: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36406" y="5924842"/>
            <a:ext cx="219048" cy="181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5"/>
              </a:lnSpc>
              <a:spcBef>
                <a:spcPts val="67"/>
              </a:spcBef>
            </a:pPr>
            <a:r>
              <a:rPr sz="1200" dirty="0">
                <a:latin typeface="Cambria"/>
                <a:cs typeface="Cambria"/>
              </a:rPr>
              <a:t>−</a:t>
            </a:r>
            <a:r>
              <a:rPr sz="1200" spc="-184" dirty="0">
                <a:latin typeface="Cambria"/>
                <a:cs typeface="Cambria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0987" y="5980353"/>
            <a:ext cx="1249642" cy="257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2025" baseline="-4294" dirty="0">
                <a:latin typeface="Times New Roman"/>
                <a:cs typeface="Times New Roman"/>
              </a:rPr>
              <a:t>1</a:t>
            </a:r>
            <a:r>
              <a:rPr sz="2025" spc="-225" baseline="-4294" dirty="0">
                <a:latin typeface="Times New Roman"/>
                <a:cs typeface="Times New Roman"/>
              </a:rPr>
              <a:t> </a:t>
            </a:r>
            <a:r>
              <a:rPr sz="2025" spc="0" baseline="-4212" dirty="0">
                <a:latin typeface="Cambria"/>
                <a:cs typeface="Cambria"/>
              </a:rPr>
              <a:t>+</a:t>
            </a:r>
            <a:r>
              <a:rPr sz="2025" spc="-52" baseline="-4212" dirty="0">
                <a:latin typeface="Cambria"/>
                <a:cs typeface="Cambria"/>
              </a:rPr>
              <a:t> </a:t>
            </a:r>
            <a:r>
              <a:rPr sz="2025" spc="0" baseline="-4294" dirty="0">
                <a:latin typeface="Times New Roman"/>
                <a:cs typeface="Times New Roman"/>
              </a:rPr>
              <a:t>0.8</a:t>
            </a:r>
            <a:r>
              <a:rPr sz="2025" spc="-81" baseline="-4294" dirty="0">
                <a:latin typeface="Times New Roman"/>
                <a:cs typeface="Times New Roman"/>
              </a:rPr>
              <a:t> </a:t>
            </a:r>
            <a:r>
              <a:rPr sz="2025" i="1" spc="0" baseline="-4294" dirty="0">
                <a:latin typeface="Times New Roman"/>
                <a:cs typeface="Times New Roman"/>
              </a:rPr>
              <a:t>z </a:t>
            </a:r>
            <a:r>
              <a:rPr sz="2025" i="1" spc="30" baseline="-4294" dirty="0">
                <a:latin typeface="Times New Roman"/>
                <a:cs typeface="Times New Roman"/>
              </a:rPr>
              <a:t> </a:t>
            </a:r>
            <a:r>
              <a:rPr sz="1725" spc="0" baseline="27727" dirty="0">
                <a:latin typeface="Times New Roman"/>
                <a:cs typeface="Times New Roman"/>
              </a:rPr>
              <a:t>1</a:t>
            </a:r>
            <a:r>
              <a:rPr sz="1725" spc="-14" baseline="27727" dirty="0">
                <a:latin typeface="Times New Roman"/>
                <a:cs typeface="Times New Roman"/>
              </a:rPr>
              <a:t> </a:t>
            </a:r>
            <a:r>
              <a:rPr sz="2025" spc="0" baseline="-4212" dirty="0">
                <a:latin typeface="Cambria"/>
                <a:cs typeface="Cambria"/>
              </a:rPr>
              <a:t>+</a:t>
            </a:r>
            <a:r>
              <a:rPr sz="2025" spc="-47" baseline="-4212" dirty="0">
                <a:latin typeface="Cambria"/>
                <a:cs typeface="Cambria"/>
              </a:rPr>
              <a:t> </a:t>
            </a:r>
            <a:r>
              <a:rPr sz="2025" spc="0" baseline="-4294" dirty="0">
                <a:latin typeface="Times New Roman"/>
                <a:cs typeface="Times New Roman"/>
              </a:rPr>
              <a:t>0.2</a:t>
            </a:r>
            <a:r>
              <a:rPr sz="2025" spc="-66" baseline="-4294" dirty="0">
                <a:latin typeface="Times New Roman"/>
                <a:cs typeface="Times New Roman"/>
              </a:rPr>
              <a:t> </a:t>
            </a:r>
            <a:r>
              <a:rPr sz="2025" i="1" spc="0" baseline="-4294" dirty="0">
                <a:latin typeface="Times New Roman"/>
                <a:cs typeface="Times New Roman"/>
              </a:rPr>
              <a:t>z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1828" y="5978007"/>
            <a:ext cx="127919" cy="172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150" spc="0" dirty="0">
                <a:latin typeface="Cambria"/>
                <a:cs typeface="Cambria"/>
              </a:rPr>
              <a:t>−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5716" y="5978007"/>
            <a:ext cx="211136" cy="174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150" dirty="0">
                <a:latin typeface="Cambria"/>
                <a:cs typeface="Cambria"/>
              </a:rPr>
              <a:t>−</a:t>
            </a:r>
            <a:r>
              <a:rPr sz="1150" spc="-179" dirty="0">
                <a:latin typeface="Cambria"/>
                <a:cs typeface="Cambria"/>
              </a:rPr>
              <a:t> </a:t>
            </a:r>
            <a:r>
              <a:rPr sz="1150" spc="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85199" y="5982000"/>
            <a:ext cx="1289232" cy="212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1450" dirty="0">
                <a:latin typeface="Times New Roman"/>
                <a:cs typeface="Times New Roman"/>
              </a:rPr>
              <a:t>1</a:t>
            </a:r>
            <a:r>
              <a:rPr sz="1450" spc="-250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Cambria"/>
                <a:cs typeface="Cambria"/>
              </a:rPr>
              <a:t>+</a:t>
            </a:r>
            <a:r>
              <a:rPr sz="1450" spc="-91" dirty="0">
                <a:latin typeface="Cambria"/>
                <a:cs typeface="Cambria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0.8</a:t>
            </a:r>
            <a:r>
              <a:rPr sz="1450" spc="-136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z   </a:t>
            </a:r>
            <a:r>
              <a:rPr sz="1450" i="1" spc="15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Cambria"/>
                <a:cs typeface="Cambria"/>
              </a:rPr>
              <a:t>+</a:t>
            </a:r>
            <a:r>
              <a:rPr sz="1450" spc="-91" dirty="0">
                <a:latin typeface="Cambria"/>
                <a:cs typeface="Cambria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0</a:t>
            </a:r>
            <a:r>
              <a:rPr sz="1450" spc="0" dirty="0">
                <a:latin typeface="Times New Roman"/>
                <a:cs typeface="Times New Roman"/>
              </a:rPr>
              <a:t>.2</a:t>
            </a:r>
            <a:r>
              <a:rPr sz="1450" spc="-133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9645" y="6401740"/>
            <a:ext cx="3696363" cy="321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3000" spc="4" baseline="10370" dirty="0">
                <a:latin typeface="Garamond"/>
                <a:cs typeface="Garamond"/>
              </a:rPr>
              <a:t>wher</a:t>
            </a:r>
            <a:r>
              <a:rPr sz="3000" spc="0" baseline="10370" dirty="0">
                <a:latin typeface="Garamond"/>
                <a:cs typeface="Garamond"/>
              </a:rPr>
              <a:t>e</a:t>
            </a:r>
            <a:r>
              <a:rPr sz="3000" spc="-41" baseline="10370" dirty="0">
                <a:latin typeface="Garamond"/>
                <a:cs typeface="Garamond"/>
              </a:rPr>
              <a:t> </a:t>
            </a:r>
            <a:r>
              <a:rPr sz="3000" spc="4" baseline="10370" dirty="0">
                <a:latin typeface="Garamond"/>
                <a:cs typeface="Garamond"/>
              </a:rPr>
              <a:t>th</a:t>
            </a:r>
            <a:r>
              <a:rPr sz="3000" spc="0" baseline="10370" dirty="0">
                <a:latin typeface="Garamond"/>
                <a:cs typeface="Garamond"/>
              </a:rPr>
              <a:t>e</a:t>
            </a:r>
            <a:r>
              <a:rPr sz="3000" spc="4" baseline="10370" dirty="0">
                <a:latin typeface="Garamond"/>
                <a:cs typeface="Garamond"/>
              </a:rPr>
              <a:t> degre</a:t>
            </a:r>
            <a:r>
              <a:rPr sz="3000" spc="0" baseline="10370" dirty="0">
                <a:latin typeface="Garamond"/>
                <a:cs typeface="Garamond"/>
              </a:rPr>
              <a:t>e</a:t>
            </a:r>
            <a:r>
              <a:rPr sz="3000" spc="4" baseline="10370" dirty="0">
                <a:latin typeface="Garamond"/>
                <a:cs typeface="Garamond"/>
              </a:rPr>
              <a:t> o</a:t>
            </a:r>
            <a:r>
              <a:rPr sz="3000" spc="0" baseline="10370" dirty="0">
                <a:latin typeface="Garamond"/>
                <a:cs typeface="Garamond"/>
              </a:rPr>
              <a:t>f </a:t>
            </a:r>
            <a:r>
              <a:rPr sz="3000" spc="-9" baseline="10370" dirty="0">
                <a:latin typeface="Garamond"/>
                <a:cs typeface="Garamond"/>
              </a:rPr>
              <a:t>P</a:t>
            </a:r>
            <a:r>
              <a:rPr sz="1950" spc="9" baseline="-6837" dirty="0">
                <a:latin typeface="Garamond"/>
                <a:cs typeface="Garamond"/>
              </a:rPr>
              <a:t>1</a:t>
            </a:r>
            <a:r>
              <a:rPr sz="3000" spc="0" baseline="10370" dirty="0">
                <a:latin typeface="Garamond"/>
                <a:cs typeface="Garamond"/>
              </a:rPr>
              <a:t>(z)</a:t>
            </a:r>
            <a:r>
              <a:rPr sz="3000" spc="-11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is less than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9709" y="6401740"/>
            <a:ext cx="24075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N. The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rational</a:t>
            </a:r>
            <a:r>
              <a:rPr sz="3000" spc="-5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fraction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5747" y="6401740"/>
            <a:ext cx="71823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is then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6132" y="6406398"/>
            <a:ext cx="1307984" cy="36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5"/>
              </a:lnSpc>
              <a:spcBef>
                <a:spcPts val="138"/>
              </a:spcBef>
            </a:pPr>
            <a:r>
              <a:rPr sz="3225" i="1" spc="-529" baseline="9437" dirty="0">
                <a:latin typeface="Times New Roman"/>
                <a:cs typeface="Times New Roman"/>
              </a:rPr>
              <a:t>P</a:t>
            </a:r>
            <a:r>
              <a:rPr sz="2550" spc="34" baseline="-6820" dirty="0">
                <a:latin typeface="Times New Roman"/>
                <a:cs typeface="Times New Roman"/>
              </a:rPr>
              <a:t>1</a:t>
            </a:r>
            <a:r>
              <a:rPr sz="3225" spc="0" baseline="9437" dirty="0">
                <a:latin typeface="Times New Roman"/>
                <a:cs typeface="Times New Roman"/>
              </a:rPr>
              <a:t>(</a:t>
            </a:r>
            <a:r>
              <a:rPr sz="3225" spc="-369" baseline="9437" dirty="0">
                <a:latin typeface="Times New Roman"/>
                <a:cs typeface="Times New Roman"/>
              </a:rPr>
              <a:t> </a:t>
            </a:r>
            <a:r>
              <a:rPr sz="3225" i="1" spc="104" baseline="9437" dirty="0">
                <a:latin typeface="Times New Roman"/>
                <a:cs typeface="Times New Roman"/>
              </a:rPr>
              <a:t>z</a:t>
            </a:r>
            <a:r>
              <a:rPr sz="3225" spc="0" baseline="9437" dirty="0">
                <a:latin typeface="Times New Roman"/>
                <a:cs typeface="Times New Roman"/>
              </a:rPr>
              <a:t>)</a:t>
            </a:r>
            <a:r>
              <a:rPr sz="3225" spc="-284" baseline="9437" dirty="0">
                <a:latin typeface="Times New Roman"/>
                <a:cs typeface="Times New Roman"/>
              </a:rPr>
              <a:t> </a:t>
            </a:r>
            <a:r>
              <a:rPr sz="3225" spc="0" baseline="9437" dirty="0">
                <a:latin typeface="Times New Roman"/>
                <a:cs typeface="Times New Roman"/>
              </a:rPr>
              <a:t>/</a:t>
            </a:r>
            <a:r>
              <a:rPr sz="3225" spc="-133" baseline="9437" dirty="0">
                <a:latin typeface="Times New Roman"/>
                <a:cs typeface="Times New Roman"/>
              </a:rPr>
              <a:t> </a:t>
            </a:r>
            <a:r>
              <a:rPr sz="3225" i="1" spc="29" baseline="9437" dirty="0">
                <a:latin typeface="Times New Roman"/>
                <a:cs typeface="Times New Roman"/>
              </a:rPr>
              <a:t>D</a:t>
            </a:r>
            <a:r>
              <a:rPr sz="3225" spc="0" baseline="9437" dirty="0">
                <a:latin typeface="Times New Roman"/>
                <a:cs typeface="Times New Roman"/>
              </a:rPr>
              <a:t>(</a:t>
            </a:r>
            <a:r>
              <a:rPr sz="3225" spc="-375" baseline="9437" dirty="0">
                <a:latin typeface="Times New Roman"/>
                <a:cs typeface="Times New Roman"/>
              </a:rPr>
              <a:t> </a:t>
            </a:r>
            <a:r>
              <a:rPr sz="3225" i="1" spc="109" baseline="9437" dirty="0">
                <a:latin typeface="Times New Roman"/>
                <a:cs typeface="Times New Roman"/>
              </a:rPr>
              <a:t>z</a:t>
            </a:r>
            <a:r>
              <a:rPr sz="3225" spc="0" baseline="9437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9659" y="6665767"/>
            <a:ext cx="4882102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calle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solidFill>
                  <a:srgbClr val="650033"/>
                </a:solidFill>
                <a:latin typeface="Garamond"/>
                <a:cs typeface="Garamond"/>
              </a:rPr>
              <a:t>proper</a:t>
            </a:r>
            <a:r>
              <a:rPr sz="3150" b="1" spc="1" baseline="2821" dirty="0">
                <a:solidFill>
                  <a:srgbClr val="650033"/>
                </a:solidFill>
                <a:latin typeface="Garamond"/>
                <a:cs typeface="Garamond"/>
              </a:rPr>
              <a:t> </a:t>
            </a:r>
            <a:r>
              <a:rPr sz="3150" b="1" spc="0" baseline="2821" dirty="0">
                <a:solidFill>
                  <a:srgbClr val="650033"/>
                </a:solidFill>
                <a:latin typeface="Garamond"/>
                <a:cs typeface="Garamond"/>
              </a:rPr>
              <a:t>fraction</a:t>
            </a:r>
            <a:r>
              <a:rPr sz="3150" b="1" spc="1" baseline="2821" dirty="0">
                <a:solidFill>
                  <a:srgbClr val="650033"/>
                </a:solidFill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or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solidFill>
                  <a:srgbClr val="650033"/>
                </a:solidFill>
                <a:latin typeface="Garamond"/>
                <a:cs typeface="Garamond"/>
              </a:rPr>
              <a:t>proper</a:t>
            </a:r>
            <a:r>
              <a:rPr sz="3150" b="1" spc="1" baseline="2821" dirty="0">
                <a:solidFill>
                  <a:srgbClr val="650033"/>
                </a:solidFill>
                <a:latin typeface="Garamond"/>
                <a:cs typeface="Garamond"/>
              </a:rPr>
              <a:t> </a:t>
            </a:r>
            <a:r>
              <a:rPr sz="3150" b="1" spc="0" baseline="2821" dirty="0">
                <a:solidFill>
                  <a:srgbClr val="650033"/>
                </a:solidFill>
                <a:latin typeface="Garamond"/>
                <a:cs typeface="Garamond"/>
              </a:rPr>
              <a:t>polynomial</a:t>
            </a:r>
            <a:r>
              <a:rPr sz="3150" b="1" spc="-3" baseline="2821" dirty="0">
                <a:solidFill>
                  <a:srgbClr val="650033"/>
                </a:solidFill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415665" y="3556762"/>
            <a:ext cx="581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924740" y="3609339"/>
            <a:ext cx="1616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479747" y="3658865"/>
            <a:ext cx="1189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202076" y="3658865"/>
            <a:ext cx="1189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431147" y="3658865"/>
            <a:ext cx="3521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992248" y="3718306"/>
            <a:ext cx="585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290974" y="3718295"/>
            <a:ext cx="518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763387" y="5630933"/>
            <a:ext cx="2815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605522" y="5713231"/>
            <a:ext cx="2743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91462" y="5837428"/>
            <a:ext cx="20642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473" y="4650044"/>
            <a:ext cx="3221029" cy="98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5676" y="381000"/>
            <a:ext cx="9131455" cy="1137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35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Partia</a:t>
            </a:r>
            <a:r>
              <a:rPr sz="3350" spc="0" dirty="0">
                <a:latin typeface="Copperplate Gothic Bold"/>
                <a:cs typeface="Copperplate Gothic Bold"/>
              </a:rPr>
              <a:t>l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Fractio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Expansion</a:t>
            </a:r>
            <a:endParaRPr sz="3350">
              <a:latin typeface="Copperplate Gothic Bold"/>
              <a:cs typeface="Copperplate Gothic Bold"/>
            </a:endParaRPr>
          </a:p>
          <a:p>
            <a:pPr marL="3469142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Simpl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1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Poles</a:t>
            </a:r>
            <a:endParaRPr sz="3350">
              <a:latin typeface="Copperplate Gothic Bold"/>
              <a:cs typeface="Copperplate Gothic 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6702" y="1756681"/>
            <a:ext cx="8179949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If the system only has simple poles, then it can be written in 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9602" y="2123285"/>
            <a:ext cx="12552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following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40071" y="2123285"/>
            <a:ext cx="6631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702" y="5182731"/>
            <a:ext cx="2569522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Recall that α</a:t>
            </a:r>
            <a:r>
              <a:rPr sz="2400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u[n]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9976" y="5182731"/>
            <a:ext cx="6258154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↔  z/(z-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,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|z|&gt;|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|; and 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u[-n-1]↔ -z/(z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), |z|&lt;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|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|;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902" y="5595078"/>
            <a:ext cx="8506608" cy="595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3000" spc="0" baseline="10145" dirty="0">
                <a:latin typeface="Times New Roman"/>
                <a:cs typeface="Times New Roman"/>
              </a:rPr>
              <a:t>ª</a:t>
            </a:r>
            <a:r>
              <a:rPr sz="3000" spc="-1144" baseline="10145" dirty="0">
                <a:latin typeface="Times New Roman"/>
                <a:cs typeface="Times New Roman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If we</a:t>
            </a:r>
            <a:r>
              <a:rPr sz="3000" spc="-16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can</a:t>
            </a:r>
            <a:r>
              <a:rPr sz="3000" spc="-26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put</a:t>
            </a:r>
            <a:r>
              <a:rPr sz="3000" spc="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a</a:t>
            </a:r>
            <a:r>
              <a:rPr sz="3000" spc="-8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z</a:t>
            </a:r>
            <a:r>
              <a:rPr sz="3000" spc="-8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in</a:t>
            </a:r>
            <a:r>
              <a:rPr sz="3000" spc="-1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the</a:t>
            </a:r>
            <a:r>
              <a:rPr sz="3000" spc="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numerator, then</a:t>
            </a:r>
            <a:r>
              <a:rPr sz="3000" spc="-29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we</a:t>
            </a:r>
            <a:r>
              <a:rPr sz="3000" spc="-16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have</a:t>
            </a:r>
            <a:r>
              <a:rPr sz="3000" spc="-30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a</a:t>
            </a:r>
            <a:r>
              <a:rPr sz="3000" spc="-8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series</a:t>
            </a:r>
            <a:r>
              <a:rPr sz="3000" spc="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of z/(z-p</a:t>
            </a:r>
            <a:r>
              <a:rPr sz="1950" spc="0" baseline="-6837" dirty="0">
                <a:latin typeface="Garamond"/>
                <a:cs typeface="Garamond"/>
              </a:rPr>
              <a:t>i</a:t>
            </a:r>
            <a:r>
              <a:rPr sz="3000" spc="0" baseline="10370" dirty="0">
                <a:latin typeface="Garamond"/>
                <a:cs typeface="Garamond"/>
              </a:rPr>
              <a:t>),</a:t>
            </a:r>
            <a:r>
              <a:rPr sz="3000" spc="-39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whose</a:t>
            </a:r>
            <a:r>
              <a:rPr sz="3000" spc="-39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inverse</a:t>
            </a:r>
            <a:endParaRPr sz="2000">
              <a:latin typeface="Garamond"/>
              <a:cs typeface="Garamond"/>
            </a:endParaRPr>
          </a:p>
          <a:p>
            <a:pPr marL="298444" marR="46117">
              <a:lnSpc>
                <a:spcPts val="2085"/>
              </a:lnSpc>
            </a:pPr>
            <a:r>
              <a:rPr sz="3000" spc="0" baseline="2962" dirty="0">
                <a:latin typeface="Garamond"/>
                <a:cs typeface="Garamond"/>
              </a:rPr>
              <a:t>z-transform is the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geometric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series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32" y="2453485"/>
            <a:ext cx="5137656" cy="257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1805</Words>
  <Application>Microsoft Office PowerPoint</Application>
  <PresentationFormat>Custom</PresentationFormat>
  <Paragraphs>616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-5 Z-Transform -II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6</cp:revision>
  <dcterms:modified xsi:type="dcterms:W3CDTF">2023-07-28T01:19:57Z</dcterms:modified>
</cp:coreProperties>
</file>