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305" r:id="rId10"/>
    <p:sldId id="293" r:id="rId11"/>
    <p:sldId id="294" r:id="rId12"/>
    <p:sldId id="295" r:id="rId13"/>
    <p:sldId id="296" r:id="rId14"/>
    <p:sldId id="297" r:id="rId15"/>
    <p:sldId id="306" r:id="rId16"/>
    <p:sldId id="307" r:id="rId17"/>
    <p:sldId id="298" r:id="rId18"/>
    <p:sldId id="299" r:id="rId19"/>
    <p:sldId id="300" r:id="rId20"/>
    <p:sldId id="301" r:id="rId21"/>
    <p:sldId id="302" r:id="rId22"/>
    <p:sldId id="303" r:id="rId23"/>
    <p:sldId id="304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4915-BA0E-47D9-B237-78EA8127FF32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6450B-D24A-4468-BAA2-66556C97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43250" y="582613"/>
            <a:ext cx="37719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503BD-1FD0-4461-B7DB-6187967C6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lIns="101882" tIns="50941" rIns="101882" bIns="5094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61CC9B29-773A-498B-9B64-3B34BB624C64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Dr.S.Sivakumar, Associate Professor, SENSE,VIT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A95559F5-C141-4766-96B2-BA6D2C7D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457200"/>
            <a:ext cx="91440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2"/>
              </a:spcBef>
            </a:pPr>
            <a:endParaRPr sz="950" dirty="0"/>
          </a:p>
          <a:p>
            <a:pPr marR="713322" algn="r">
              <a:lnSpc>
                <a:spcPts val="3425"/>
              </a:lnSpc>
              <a:spcBef>
                <a:spcPts val="4171"/>
              </a:spcBef>
            </a:pPr>
            <a:r>
              <a:rPr sz="5400" b="1" spc="0" baseline="-10237" dirty="0">
                <a:latin typeface="Harrington"/>
                <a:cs typeface="Harrington"/>
              </a:rPr>
              <a:t>Lecture</a:t>
            </a:r>
            <a:r>
              <a:rPr lang="en-US" sz="5400" b="1" spc="0" baseline="-10237" dirty="0">
                <a:latin typeface="Harrington"/>
                <a:cs typeface="Harrington"/>
              </a:rPr>
              <a:t> 7</a:t>
            </a:r>
            <a:r>
              <a:rPr sz="5400" b="1" spc="0" baseline="-10237" dirty="0">
                <a:latin typeface="Harrington"/>
                <a:cs typeface="Harrington"/>
              </a:rPr>
              <a:t> </a:t>
            </a:r>
            <a:endParaRPr sz="3600" b="1" dirty="0">
              <a:latin typeface="Harrington"/>
              <a:cs typeface="Harringto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8724" y="1905000"/>
            <a:ext cx="9144000" cy="563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03596" marR="256168" indent="0" algn="ctr">
              <a:lnSpc>
                <a:spcPct val="99941"/>
              </a:lnSpc>
              <a:spcBef>
                <a:spcPts val="7099"/>
              </a:spcBef>
            </a:pPr>
            <a:r>
              <a:rPr lang="en-US" sz="3200" b="1" spc="4" dirty="0">
                <a:latin typeface="Harrington"/>
                <a:cs typeface="Harrington"/>
              </a:rPr>
              <a:t>Discrete Fourier Transform (DFT)</a:t>
            </a:r>
            <a:endParaRPr sz="3200" b="1" dirty="0">
              <a:latin typeface="Harrington"/>
              <a:cs typeface="Harrington"/>
            </a:endParaRPr>
          </a:p>
        </p:txBody>
      </p:sp>
      <p:pic>
        <p:nvPicPr>
          <p:cNvPr id="7" name="Picture 2" descr="C:\Users\Admin\Desktop\DSC_02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4974273"/>
            <a:ext cx="1385888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619895" y="4968731"/>
            <a:ext cx="6324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 dirty="0" err="1"/>
              <a:t>Dr</a:t>
            </a:r>
            <a:r>
              <a:rPr lang="en-US" altLang="en-US" sz="2800" b="0" dirty="0"/>
              <a:t> K. Mohanaprasad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 dirty="0"/>
              <a:t>Associate Professor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 dirty="0"/>
              <a:t>School of Electronics Engineering (SENSE)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0" dirty="0"/>
              <a:t>VIT Chennai</a:t>
            </a:r>
          </a:p>
        </p:txBody>
      </p:sp>
    </p:spTree>
    <p:extLst>
      <p:ext uri="{BB962C8B-B14F-4D97-AF65-F5344CB8AC3E}">
        <p14:creationId xmlns:p14="http://schemas.microsoft.com/office/powerpoint/2010/main" val="8286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DFT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43000"/>
            <a:ext cx="9052560" cy="5799985"/>
          </a:xfrm>
        </p:spPr>
        <p:txBody>
          <a:bodyPr>
            <a:normAutofit lnSpcReduction="10000"/>
          </a:bodyPr>
          <a:lstStyle/>
          <a:p>
            <a:r>
              <a:rPr lang="en-US" sz="3100" dirty="0"/>
              <a:t>Eqn.(5) is known as N-point DFT analysis eqn. 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Eqn.(6) is N-point DFT synthesis eqn. (expressed in terms of Twiddle factor)</a:t>
            </a:r>
          </a:p>
          <a:p>
            <a:endParaRPr lang="en-US" sz="3100" dirty="0"/>
          </a:p>
          <a:p>
            <a:r>
              <a:rPr lang="en-US" sz="3100" dirty="0"/>
              <a:t>Computation of each point of DFT requires N complex multiplications  and (N-1) complex additions</a:t>
            </a:r>
          </a:p>
          <a:p>
            <a:endParaRPr lang="en-US" sz="3100" dirty="0"/>
          </a:p>
          <a:p>
            <a:r>
              <a:rPr lang="en-US" sz="3100" dirty="0"/>
              <a:t>N-point DFT values can be computed in a total of N</a:t>
            </a:r>
            <a:r>
              <a:rPr lang="en-US" sz="3100" baseline="30000" dirty="0"/>
              <a:t>2</a:t>
            </a:r>
            <a:r>
              <a:rPr lang="en-US" sz="3100" dirty="0"/>
              <a:t> complex multiplications and N(N-1) complex additions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20804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755544"/>
          </a:xfrm>
        </p:spPr>
        <p:txBody>
          <a:bodyPr>
            <a:normAutofit/>
          </a:bodyPr>
          <a:lstStyle/>
          <a:p>
            <a:r>
              <a:rPr lang="en-US" sz="4000" b="1" dirty="0"/>
              <a:t>DFT 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1066800"/>
                <a:ext cx="9052560" cy="587618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700" dirty="0"/>
                  <a:t>Compute the DFT of x[n] ={1,1,0,0} using formula method?</a:t>
                </a:r>
              </a:p>
              <a:p>
                <a:pPr marL="0" indent="0" algn="just">
                  <a:buNone/>
                </a:pPr>
                <a:r>
                  <a:rPr lang="en-US" sz="2700" dirty="0"/>
                  <a:t>    </a:t>
                </a:r>
              </a:p>
              <a:p>
                <a:pPr marL="0" indent="0" algn="just">
                  <a:buNone/>
                </a:pPr>
                <a:r>
                  <a:rPr lang="en-US" sz="2700" dirty="0"/>
                  <a:t> </a:t>
                </a:r>
                <a:r>
                  <a:rPr lang="en-US" sz="2700" b="1" dirty="0"/>
                  <a:t>Solution</a:t>
                </a:r>
                <a:r>
                  <a:rPr lang="en-US" sz="2700" dirty="0"/>
                  <a:t>:                     Given N=4</a:t>
                </a:r>
              </a:p>
              <a:p>
                <a:pPr marL="0" indent="0" algn="just">
                  <a:buNone/>
                </a:pPr>
                <a:endParaRPr lang="en-US" sz="2700" dirty="0"/>
              </a:p>
              <a:p>
                <a:pPr marL="0" indent="0" algn="just">
                  <a:buNone/>
                </a:pPr>
                <a:r>
                  <a:rPr lang="en-US" sz="2700" dirty="0"/>
                  <a:t>    DFT is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𝑋</m:t>
                    </m:r>
                    <m:r>
                      <a:rPr lang="en-US" sz="2700" i="1">
                        <a:latin typeface="Cambria Math"/>
                      </a:rPr>
                      <m:t>(</m:t>
                    </m:r>
                    <m:r>
                      <a:rPr lang="en-US" sz="27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700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700" i="1" dirty="0">
                            <a:latin typeface="Cambria Math"/>
                          </a:rPr>
                          <m:t>𝑛</m:t>
                        </m:r>
                        <m:r>
                          <a:rPr lang="en-US" sz="27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700" dirty="0"/>
                          <m:t>N</m:t>
                        </m:r>
                        <m:r>
                          <m:rPr>
                            <m:nor/>
                          </m:rPr>
                          <a:rPr lang="en-US" sz="2700" dirty="0"/>
                          <m:t>−1</m:t>
                        </m:r>
                      </m:sup>
                      <m:e>
                        <m:r>
                          <a:rPr lang="en-US" sz="27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7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7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7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7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7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7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2700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2700" dirty="0"/>
                              <m:t>N</m:t>
                            </m:r>
                          </m:sup>
                        </m:sSup>
                      </m:e>
                    </m:nary>
                  </m:oMath>
                </a14:m>
                <a:endParaRPr lang="en-US" sz="2700" dirty="0"/>
              </a:p>
              <a:p>
                <a:pPr marL="0" indent="0" algn="just">
                  <a:buNone/>
                </a:pPr>
                <a:r>
                  <a:rPr lang="en-US" sz="2700" dirty="0"/>
                  <a:t>    Now 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𝑋</m:t>
                    </m:r>
                    <m:r>
                      <a:rPr lang="en-US" sz="2700" i="1">
                        <a:latin typeface="Cambria Math"/>
                      </a:rPr>
                      <m:t>(</m:t>
                    </m:r>
                    <m:r>
                      <a:rPr lang="en-US" sz="27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700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700" i="1" dirty="0">
                            <a:latin typeface="Cambria Math"/>
                          </a:rPr>
                          <m:t>𝑛</m:t>
                        </m:r>
                        <m:r>
                          <a:rPr lang="en-US" sz="27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700" dirty="0"/>
                          <m:t>3</m:t>
                        </m:r>
                      </m:sup>
                      <m:e>
                        <m:r>
                          <a:rPr lang="en-US" sz="27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7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7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7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7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7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7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2700" dirty="0"/>
                              <m:t>/4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700" dirty="0"/>
                  <a:t>, where k=0,1,2,3</a:t>
                </a:r>
              </a:p>
              <a:p>
                <a:pPr marL="0" indent="0" algn="just">
                  <a:buNone/>
                </a:pPr>
                <a:endParaRPr lang="en-US" sz="2700" dirty="0"/>
              </a:p>
              <a:p>
                <a:pPr marL="0" indent="0" algn="just">
                  <a:buNone/>
                </a:pPr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r>
                      <a:rPr lang="en-US" sz="2700">
                        <a:latin typeface="Cambria Math"/>
                      </a:rPr>
                      <m:t> </m:t>
                    </m:r>
                    <m:r>
                      <a:rPr lang="en-US" sz="2700" i="1">
                        <a:latin typeface="Cambria Math"/>
                      </a:rPr>
                      <m:t>𝑋</m:t>
                    </m:r>
                    <m:r>
                      <a:rPr lang="en-US" sz="2700" i="1">
                        <a:latin typeface="Cambria Math"/>
                      </a:rPr>
                      <m:t>(</m:t>
                    </m:r>
                    <m:r>
                      <a:rPr lang="en-US" sz="2700" i="1">
                        <a:latin typeface="Cambria Math"/>
                      </a:rPr>
                      <m:t>𝑘</m:t>
                    </m:r>
                    <m:r>
                      <a:rPr lang="en-US" sz="2700">
                        <a:latin typeface="Cambria Math"/>
                      </a:rPr>
                      <m:t>)</m:t>
                    </m:r>
                  </m:oMath>
                </a14:m>
                <a:r>
                  <a:rPr lang="en-US" sz="2700" dirty="0"/>
                  <a:t>=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 dirty="0">
                            <a:latin typeface="Cambria Math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700" i="1" dirty="0">
                            <a:latin typeface="Cambria Math"/>
                          </a:rPr>
                          <m:t>−</m:t>
                        </m:r>
                        <m:r>
                          <a:rPr lang="en-US" sz="2700" i="1">
                            <a:latin typeface="Cambria Math"/>
                          </a:rPr>
                          <m:t>𝑗</m:t>
                        </m:r>
                        <m:r>
                          <a:rPr lang="en-US" sz="27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700" i="1"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700"/>
                          <m:t> (0)</m:t>
                        </m:r>
                        <m:r>
                          <m:rPr>
                            <m:nor/>
                          </m:rPr>
                          <a:rPr lang="en-US" sz="2700" dirty="0"/>
                          <m:t>/</m:t>
                        </m:r>
                        <m:r>
                          <m:rPr>
                            <m:nor/>
                          </m:rPr>
                          <a:rPr lang="en-US" sz="2700" i="1" dirty="0"/>
                          <m:t>2</m:t>
                        </m:r>
                      </m:sup>
                    </m:sSup>
                  </m:oMath>
                </a14:m>
                <a:r>
                  <a:rPr lang="en-US" sz="2700" dirty="0"/>
                  <a:t> +</a:t>
                </a:r>
                <a14:m>
                  <m:oMath xmlns:m="http://schemas.openxmlformats.org/officeDocument/2006/math">
                    <m:r>
                      <a:rPr lang="en-US" sz="2700" dirty="0">
                        <a:latin typeface="Cambria Math"/>
                      </a:rPr>
                      <m:t> </m:t>
                    </m:r>
                    <m:r>
                      <a:rPr lang="en-US" sz="2700" i="1" dirty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 dirty="0">
                            <a:latin typeface="Cambria Math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700" i="1" dirty="0">
                            <a:latin typeface="Cambria Math"/>
                          </a:rPr>
                          <m:t>−</m:t>
                        </m:r>
                        <m:r>
                          <a:rPr lang="en-US" sz="2700" i="1">
                            <a:latin typeface="Cambria Math"/>
                          </a:rPr>
                          <m:t>𝑗</m:t>
                        </m:r>
                        <m:r>
                          <a:rPr lang="en-US" sz="27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700" i="1"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700"/>
                          <m:t> (1)</m:t>
                        </m:r>
                        <m:r>
                          <m:rPr>
                            <m:nor/>
                          </m:rPr>
                          <a:rPr lang="en-US" sz="2700" dirty="0"/>
                          <m:t>/</m:t>
                        </m:r>
                        <m:r>
                          <m:rPr>
                            <m:nor/>
                          </m:rPr>
                          <a:rPr lang="en-US" sz="2700" i="1" dirty="0"/>
                          <m:t>2</m:t>
                        </m:r>
                      </m:sup>
                    </m:sSup>
                  </m:oMath>
                </a14:m>
                <a:r>
                  <a:rPr lang="en-US" sz="2700" dirty="0"/>
                  <a:t> +</a:t>
                </a:r>
                <a14:m>
                  <m:oMath xmlns:m="http://schemas.openxmlformats.org/officeDocument/2006/math">
                    <m:r>
                      <a:rPr lang="en-US" sz="2700" dirty="0">
                        <a:latin typeface="Cambria Math"/>
                      </a:rPr>
                      <m:t> </m:t>
                    </m:r>
                    <m:r>
                      <a:rPr lang="en-US" sz="2700" i="1" dirty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 dirty="0">
                            <a:latin typeface="Cambria Math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700" i="1" dirty="0">
                            <a:latin typeface="Cambria Math"/>
                          </a:rPr>
                          <m:t>−</m:t>
                        </m:r>
                        <m:r>
                          <a:rPr lang="en-US" sz="2700" i="1">
                            <a:latin typeface="Cambria Math"/>
                          </a:rPr>
                          <m:t>𝑗</m:t>
                        </m:r>
                        <m:r>
                          <a:rPr lang="en-US" sz="27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700" i="1"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700"/>
                          <m:t> (2)</m:t>
                        </m:r>
                        <m:r>
                          <m:rPr>
                            <m:nor/>
                          </m:rPr>
                          <a:rPr lang="en-US" sz="2700" dirty="0"/>
                          <m:t>/</m:t>
                        </m:r>
                        <m:r>
                          <m:rPr>
                            <m:nor/>
                          </m:rPr>
                          <a:rPr lang="en-US" sz="2700" i="1" dirty="0"/>
                          <m:t>2</m:t>
                        </m:r>
                      </m:sup>
                    </m:sSup>
                  </m:oMath>
                </a14:m>
                <a:endParaRPr lang="en-US" sz="2700" dirty="0"/>
              </a:p>
              <a:p>
                <a:pPr marL="0" indent="0" algn="just">
                  <a:buNone/>
                </a:pPr>
                <a:r>
                  <a:rPr lang="en-US" sz="2700" dirty="0"/>
                  <a:t>              +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 dirty="0">
                            <a:latin typeface="Cambria Math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700" i="1" dirty="0">
                            <a:latin typeface="Cambria Math"/>
                          </a:rPr>
                          <m:t>−</m:t>
                        </m:r>
                        <m:r>
                          <a:rPr lang="en-US" sz="2700" i="1">
                            <a:latin typeface="Cambria Math"/>
                          </a:rPr>
                          <m:t>𝑗</m:t>
                        </m:r>
                        <m:r>
                          <a:rPr lang="en-US" sz="27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700" i="1"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700"/>
                          <m:t> (3)</m:t>
                        </m:r>
                        <m:r>
                          <m:rPr>
                            <m:nor/>
                          </m:rPr>
                          <a:rPr lang="en-US" sz="2700" dirty="0"/>
                          <m:t>/</m:t>
                        </m:r>
                        <m:r>
                          <m:rPr>
                            <m:nor/>
                          </m:rPr>
                          <a:rPr lang="en-US" sz="2700" i="1" dirty="0"/>
                          <m:t>2</m:t>
                        </m:r>
                      </m:sup>
                    </m:sSup>
                  </m:oMath>
                </a14:m>
                <a:endParaRPr lang="en-US" sz="2700" dirty="0"/>
              </a:p>
              <a:p>
                <a:pPr marL="0" indent="0" algn="just">
                  <a:buNone/>
                </a:pPr>
                <a:r>
                  <a:rPr lang="en-US" sz="2700" dirty="0"/>
                  <a:t> 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𝑋</m:t>
                    </m:r>
                    <m:r>
                      <a:rPr lang="en-US" sz="2700" i="1">
                        <a:latin typeface="Cambria Math"/>
                      </a:rPr>
                      <m:t>(</m:t>
                    </m:r>
                    <m:r>
                      <a:rPr lang="en-US" sz="27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700" dirty="0"/>
                  <a:t>) = 1 + 1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700" i="1" dirty="0">
                            <a:latin typeface="Cambria Math"/>
                          </a:rPr>
                          <m:t>−</m:t>
                        </m:r>
                        <m:r>
                          <a:rPr lang="en-US" sz="2700" i="1">
                            <a:latin typeface="Cambria Math"/>
                          </a:rPr>
                          <m:t>𝑗</m:t>
                        </m:r>
                        <m:r>
                          <a:rPr lang="en-US" sz="27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700" i="1"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700"/>
                          <m:t> </m:t>
                        </m:r>
                        <m:r>
                          <m:rPr>
                            <m:nor/>
                          </m:rPr>
                          <a:rPr lang="en-US" sz="2700" dirty="0"/>
                          <m:t>/</m:t>
                        </m:r>
                        <m:r>
                          <m:rPr>
                            <m:nor/>
                          </m:rPr>
                          <a:rPr lang="en-US" sz="2700" i="1" dirty="0"/>
                          <m:t>2</m:t>
                        </m:r>
                      </m:sup>
                    </m:sSup>
                  </m:oMath>
                </a14:m>
                <a:endParaRPr lang="en-US" sz="2700" dirty="0"/>
              </a:p>
              <a:p>
                <a:pPr marL="0" indent="0" algn="just">
                  <a:buNone/>
                </a:pPr>
                <a:r>
                  <a:rPr lang="en-US" sz="2700" dirty="0"/>
                  <a:t>Sub k=0, we get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𝑋</m:t>
                    </m:r>
                    <m:r>
                      <a:rPr lang="en-US" sz="2700" i="1">
                        <a:latin typeface="Cambria Math"/>
                      </a:rPr>
                      <m:t>(0</m:t>
                    </m:r>
                  </m:oMath>
                </a14:m>
                <a:r>
                  <a:rPr lang="en-US" sz="2700" dirty="0"/>
                  <a:t>) = 1 + 1 =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1066800"/>
                <a:ext cx="9052560" cy="5876185"/>
              </a:xfrm>
              <a:blipFill rotWithShape="1">
                <a:blip r:embed="rId2"/>
                <a:stretch>
                  <a:fillRect l="-1145" t="-726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070504"/>
          </a:xfrm>
        </p:spPr>
        <p:txBody>
          <a:bodyPr/>
          <a:lstStyle/>
          <a:p>
            <a:r>
              <a:rPr lang="en-US" sz="4000" b="1" dirty="0"/>
              <a:t>Problem continue</a:t>
            </a:r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1066800"/>
                <a:ext cx="9052560" cy="587618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(1</m:t>
                    </m:r>
                  </m:oMath>
                </a14:m>
                <a:r>
                  <a:rPr lang="en-US" sz="3100" dirty="0"/>
                  <a:t>) = 1 + 1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i="1" dirty="0">
                            <a:latin typeface="Cambria Math"/>
                          </a:rPr>
                          <m:t>−</m:t>
                        </m:r>
                        <m:r>
                          <a:rPr lang="en-US" sz="3100" i="1">
                            <a:latin typeface="Cambria Math"/>
                          </a:rPr>
                          <m:t>𝑗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3100">
                            <a:latin typeface="Cambria Math"/>
                            <a:ea typeface="Cambria Math"/>
                          </a:rPr>
                          <m:t>(1)</m:t>
                        </m:r>
                        <m:r>
                          <m:rPr>
                            <m:nor/>
                          </m:rPr>
                          <a:rPr lang="en-US" sz="31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100" dirty="0"/>
                          <m:t>/</m:t>
                        </m:r>
                        <m:r>
                          <m:rPr>
                            <m:nor/>
                          </m:rPr>
                          <a:rPr lang="en-US" sz="3100" i="1" dirty="0"/>
                          <m:t>2</m:t>
                        </m:r>
                      </m:sup>
                    </m:sSup>
                  </m:oMath>
                </a14:m>
                <a:r>
                  <a:rPr lang="en-US" sz="3100" dirty="0"/>
                  <a:t>= 1+ {</a:t>
                </a:r>
                <a:r>
                  <a:rPr lang="en-US" sz="3100" dirty="0" err="1"/>
                  <a:t>cos</a:t>
                </a:r>
                <a:r>
                  <a:rPr lang="en-US" sz="3100" dirty="0"/>
                  <a:t> </a:t>
                </a:r>
                <a:r>
                  <a:rPr lang="el-GR" sz="3100" dirty="0"/>
                  <a:t>π</a:t>
                </a:r>
                <a:r>
                  <a:rPr lang="en-US" sz="3100" dirty="0"/>
                  <a:t>/2 – j sin</a:t>
                </a:r>
                <a:r>
                  <a:rPr lang="el-GR" sz="3100" dirty="0"/>
                  <a:t> π</a:t>
                </a:r>
                <a:r>
                  <a:rPr lang="en-US" sz="3100" dirty="0"/>
                  <a:t>/2 }</a:t>
                </a:r>
              </a:p>
              <a:p>
                <a:pPr marL="0" indent="0">
                  <a:buNone/>
                </a:pPr>
                <a:r>
                  <a:rPr lang="en-US" sz="3100" dirty="0"/>
                  <a:t>    Therefore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(1</m:t>
                    </m:r>
                  </m:oMath>
                </a14:m>
                <a:r>
                  <a:rPr lang="en-US" sz="3100" dirty="0"/>
                  <a:t>) = 1 – j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(2</m:t>
                    </m:r>
                  </m:oMath>
                </a14:m>
                <a:r>
                  <a:rPr lang="en-US" sz="3100" dirty="0"/>
                  <a:t>) = 1 + 1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i="1" dirty="0">
                            <a:latin typeface="Cambria Math"/>
                          </a:rPr>
                          <m:t>−</m:t>
                        </m:r>
                        <m:r>
                          <a:rPr lang="en-US" sz="3100" i="1">
                            <a:latin typeface="Cambria Math"/>
                          </a:rPr>
                          <m:t>𝑗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3100">
                            <a:latin typeface="Cambria Math"/>
                            <a:ea typeface="Cambria Math"/>
                          </a:rPr>
                          <m:t>(2)</m:t>
                        </m:r>
                        <m:r>
                          <m:rPr>
                            <m:nor/>
                          </m:rPr>
                          <a:rPr lang="en-US" sz="31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100" dirty="0"/>
                          <m:t>/</m:t>
                        </m:r>
                        <m:r>
                          <m:rPr>
                            <m:nor/>
                          </m:rPr>
                          <a:rPr lang="en-US" sz="3100" i="1" dirty="0"/>
                          <m:t>2</m:t>
                        </m:r>
                      </m:sup>
                    </m:sSup>
                  </m:oMath>
                </a14:m>
                <a:r>
                  <a:rPr lang="en-US" sz="3100" dirty="0"/>
                  <a:t>= 1 + {</a:t>
                </a:r>
                <a:r>
                  <a:rPr lang="en-US" sz="3100" dirty="0" err="1"/>
                  <a:t>cos</a:t>
                </a:r>
                <a:r>
                  <a:rPr lang="en-US" sz="3100" dirty="0"/>
                  <a:t> </a:t>
                </a:r>
                <a:r>
                  <a:rPr lang="el-GR" sz="3100" dirty="0"/>
                  <a:t>π</a:t>
                </a:r>
                <a:r>
                  <a:rPr lang="en-US" sz="3100" dirty="0"/>
                  <a:t> – j sin</a:t>
                </a:r>
                <a:r>
                  <a:rPr lang="el-GR" sz="3100" dirty="0"/>
                  <a:t> π</a:t>
                </a:r>
                <a:r>
                  <a:rPr lang="en-US" sz="3100" dirty="0"/>
                  <a:t>}</a:t>
                </a:r>
              </a:p>
              <a:p>
                <a:pPr marL="0" indent="0">
                  <a:buNone/>
                </a:pPr>
                <a:r>
                  <a:rPr lang="en-US" sz="3100" dirty="0"/>
                  <a:t>    Therefore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(2</m:t>
                    </m:r>
                  </m:oMath>
                </a14:m>
                <a:r>
                  <a:rPr lang="en-US" sz="3100" dirty="0"/>
                  <a:t>) = 1-1- j(0) = 0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(3</m:t>
                    </m:r>
                  </m:oMath>
                </a14:m>
                <a:r>
                  <a:rPr lang="en-US" sz="3100" dirty="0"/>
                  <a:t>) = 1 + 1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i="1" dirty="0">
                            <a:latin typeface="Cambria Math"/>
                          </a:rPr>
                          <m:t>−</m:t>
                        </m:r>
                        <m:r>
                          <a:rPr lang="en-US" sz="3100" i="1">
                            <a:latin typeface="Cambria Math"/>
                          </a:rPr>
                          <m:t>𝑗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3100">
                            <a:latin typeface="Cambria Math"/>
                            <a:ea typeface="Cambria Math"/>
                          </a:rPr>
                          <m:t>(3)</m:t>
                        </m:r>
                        <m:r>
                          <m:rPr>
                            <m:nor/>
                          </m:rPr>
                          <a:rPr lang="en-US" sz="310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100" dirty="0"/>
                          <m:t>/</m:t>
                        </m:r>
                        <m:r>
                          <m:rPr>
                            <m:nor/>
                          </m:rPr>
                          <a:rPr lang="en-US" sz="3100" i="1" dirty="0"/>
                          <m:t>2</m:t>
                        </m:r>
                      </m:sup>
                    </m:sSup>
                  </m:oMath>
                </a14:m>
                <a:r>
                  <a:rPr lang="en-US" sz="3100" dirty="0"/>
                  <a:t>= 1+ {</a:t>
                </a:r>
                <a:r>
                  <a:rPr lang="en-US" sz="3100" dirty="0" err="1"/>
                  <a:t>cos</a:t>
                </a:r>
                <a:r>
                  <a:rPr lang="en-US" sz="3100" dirty="0"/>
                  <a:t> 3</a:t>
                </a:r>
                <a:r>
                  <a:rPr lang="el-GR" sz="3100" dirty="0"/>
                  <a:t>π</a:t>
                </a:r>
                <a:r>
                  <a:rPr lang="en-US" sz="3100" dirty="0"/>
                  <a:t>/2 – j sin</a:t>
                </a:r>
                <a:r>
                  <a:rPr lang="el-GR" sz="3100" dirty="0"/>
                  <a:t> </a:t>
                </a:r>
                <a:r>
                  <a:rPr lang="en-US" sz="3100" dirty="0"/>
                  <a:t>3</a:t>
                </a:r>
                <a:r>
                  <a:rPr lang="el-GR" sz="3100" dirty="0"/>
                  <a:t>π</a:t>
                </a:r>
                <a:r>
                  <a:rPr lang="en-US" sz="3100" dirty="0"/>
                  <a:t>/2}</a:t>
                </a:r>
              </a:p>
              <a:p>
                <a:pPr marL="0" indent="0">
                  <a:buNone/>
                </a:pPr>
                <a:r>
                  <a:rPr lang="en-US" sz="3100" dirty="0"/>
                  <a:t>    Therefore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(2</m:t>
                    </m:r>
                  </m:oMath>
                </a14:m>
                <a:r>
                  <a:rPr lang="en-US" sz="3100" dirty="0"/>
                  <a:t>) = 1+0- j(-1) = 1+ j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pPr marL="0" indent="0">
                  <a:buNone/>
                </a:pPr>
                <a:r>
                  <a:rPr lang="en-US" sz="3100" dirty="0"/>
                  <a:t> </a:t>
                </a:r>
                <a:r>
                  <a:rPr lang="en-US" sz="3100" b="1" dirty="0"/>
                  <a:t>Answer</a:t>
                </a:r>
                <a:r>
                  <a:rPr lang="en-US" sz="3100" dirty="0"/>
                  <a:t>:   </a:t>
                </a:r>
                <a:r>
                  <a:rPr lang="en-US" sz="3100" b="1" dirty="0"/>
                  <a:t>DFT X(k) = {2, 1 – j, 0, 1+ j}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pPr marL="0" indent="0">
                  <a:buNone/>
                </a:pPr>
                <a:endParaRPr lang="en-US" sz="3100" dirty="0"/>
              </a:p>
              <a:p>
                <a:pPr marL="0" indent="0">
                  <a:buNone/>
                </a:pPr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1066800"/>
                <a:ext cx="9052560" cy="5876185"/>
              </a:xfrm>
              <a:blipFill rotWithShape="1">
                <a:blip r:embed="rId2"/>
                <a:stretch>
                  <a:fillRect l="-539" t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8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070504"/>
          </a:xfrm>
        </p:spPr>
        <p:txBody>
          <a:bodyPr>
            <a:normAutofit/>
          </a:bodyPr>
          <a:lstStyle/>
          <a:p>
            <a:r>
              <a:rPr lang="en-US" sz="4000" b="1" dirty="0"/>
              <a:t>DFT as a 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" y="1219201"/>
                <a:ext cx="9662160" cy="5257799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sz="3100" dirty="0"/>
                  <a:t>DFT of a finite length sequence x[n] is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      </m:t>
                    </m:r>
                    <m:r>
                      <a:rPr lang="en-US" sz="31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=</m:t>
                    </m:r>
                    <m:r>
                      <a:rPr lang="en-US" sz="3100" i="1">
                        <a:latin typeface="Cambria Math"/>
                      </a:rPr>
                      <m:t>𝐷𝐹𝑇</m:t>
                    </m:r>
                    <m:r>
                      <a:rPr lang="en-US" sz="3100" i="1">
                        <a:latin typeface="Cambria Math"/>
                      </a:rPr>
                      <m:t> {</m:t>
                    </m:r>
                    <m:r>
                      <a:rPr lang="en-US" sz="31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31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i="1" dirty="0">
                            <a:latin typeface="Cambria Math"/>
                          </a:rPr>
                          <m:t>𝑛</m:t>
                        </m:r>
                        <m:r>
                          <a:rPr lang="en-US" sz="31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3100" i="1" dirty="0">
                            <a:latin typeface="Cambria Math"/>
                          </a:rPr>
                          <m:t>𝑁</m:t>
                        </m:r>
                        <m:r>
                          <a:rPr lang="en-US" sz="31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31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3100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100" dirty="0"/>
                  <a:t>…..(1),  0≤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100" dirty="0"/>
                  <a:t> ≤ </a:t>
                </a:r>
                <a14:m>
                  <m:oMath xmlns:m="http://schemas.openxmlformats.org/officeDocument/2006/math">
                    <m:r>
                      <a:rPr lang="en-US" sz="3100" i="1" dirty="0">
                        <a:latin typeface="Cambria Math"/>
                      </a:rPr>
                      <m:t>𝑁</m:t>
                    </m:r>
                    <m:r>
                      <a:rPr lang="en-US" sz="3100" i="1" dirty="0">
                        <a:latin typeface="Cambria Math"/>
                      </a:rPr>
                      <m:t>−1</m:t>
                    </m:r>
                  </m:oMath>
                </a14:m>
                <a:endParaRPr lang="en-US" sz="3100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dirty="0">
                        <a:latin typeface="Cambria Math"/>
                      </a:rPr>
                      <m:t>Evaluating</m:t>
                    </m:r>
                    <m:r>
                      <a:rPr lang="en-US" sz="3100" dirty="0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𝑓𝑜𝑟</m:t>
                    </m:r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𝑑𝑖𝑓𝑓𝑒𝑟𝑒𝑛𝑡</m:t>
                    </m:r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𝑣𝑎𝑙𝑢𝑒𝑠</m:t>
                    </m:r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𝑜𝑓</m:t>
                    </m:r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𝑘</m:t>
                    </m:r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𝑖𝑛</m:t>
                    </m:r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𝑡h𝑒</m:t>
                    </m:r>
                  </m:oMath>
                </a14:m>
                <a:endParaRPr lang="en-US" sz="3100" dirty="0"/>
              </a:p>
              <a:p>
                <a:pPr marL="0" indent="0" algn="just">
                  <a:buNone/>
                </a:pPr>
                <a:r>
                  <a:rPr lang="en-US" sz="3100" dirty="0"/>
                  <a:t>     Range (0, N-1) in above eqn. (1)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100" dirty="0"/>
                  <a:t> x(0)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100" dirty="0"/>
                  <a:t> x(1)  + ………+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100" dirty="0"/>
                  <a:t> x(N-1)</a:t>
                </a:r>
              </a:p>
              <a:p>
                <a:pPr marL="0" indent="0" algn="just">
                  <a:buNone/>
                </a:pPr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3100" dirty="0"/>
                      <m:t> </m:t>
                    </m:r>
                    <m:r>
                      <m:rPr>
                        <m:nor/>
                      </m:rPr>
                      <a:rPr lang="en-US" sz="3100" dirty="0"/>
                      <m:t>x</m:t>
                    </m:r>
                    <m:r>
                      <m:rPr>
                        <m:nor/>
                      </m:rPr>
                      <a:rPr lang="en-US" sz="3100" dirty="0"/>
                      <m:t>(0) + </m:t>
                    </m:r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sz="3100"/>
                      <m:t> </m:t>
                    </m:r>
                    <m:r>
                      <m:rPr>
                        <m:nor/>
                      </m:rPr>
                      <a:rPr lang="en-US" sz="3100" dirty="0"/>
                      <m:t>x</m:t>
                    </m:r>
                    <m:r>
                      <m:rPr>
                        <m:nor/>
                      </m:rPr>
                      <a:rPr lang="en-US" sz="3100" dirty="0"/>
                      <m:t>(1)  +</m:t>
                    </m:r>
                  </m:oMath>
                </a14:m>
                <a:r>
                  <a:rPr lang="en-US" sz="3100" dirty="0"/>
                  <a:t>………+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(</m:t>
                        </m:r>
                        <m:r>
                          <a:rPr lang="en-US" sz="3100" i="1">
                            <a:latin typeface="Cambria Math"/>
                          </a:rPr>
                          <m:t>𝑁</m:t>
                        </m:r>
                        <m:r>
                          <a:rPr lang="en-US" sz="3100" i="1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3100" dirty="0"/>
                  <a:t>x(N-1)</a:t>
                </a:r>
              </a:p>
              <a:p>
                <a:pPr marL="0" indent="0" algn="just">
                  <a:buNone/>
                </a:pPr>
                <a:r>
                  <a:rPr lang="en-US" sz="3100" dirty="0"/>
                  <a:t>………………………………………………………………………………..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100" dirty="0"/>
                          <m:t>N</m:t>
                        </m:r>
                        <m:r>
                          <m:rPr>
                            <m:nor/>
                          </m:rPr>
                          <a:rPr lang="en-US" sz="3100" dirty="0"/>
                          <m:t>−1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3100" dirty="0"/>
                      <m:t> </m:t>
                    </m:r>
                    <m:r>
                      <m:rPr>
                        <m:nor/>
                      </m:rPr>
                      <a:rPr lang="en-US" sz="3100" dirty="0"/>
                      <m:t>x</m:t>
                    </m:r>
                    <m:r>
                      <m:rPr>
                        <m:nor/>
                      </m:rPr>
                      <a:rPr lang="en-US" sz="3100" dirty="0"/>
                      <m:t>(0) + </m:t>
                    </m:r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m:rPr>
                            <m:nor/>
                          </m:rPr>
                          <a:rPr lang="en-US" sz="3100" dirty="0"/>
                          <m:t>N</m:t>
                        </m:r>
                        <m:r>
                          <m:rPr>
                            <m:nor/>
                          </m:rPr>
                          <a:rPr lang="en-US" sz="3100" dirty="0"/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sz="3100" dirty="0"/>
                      <m:t>x</m:t>
                    </m:r>
                    <m:r>
                      <m:rPr>
                        <m:nor/>
                      </m:rPr>
                      <a:rPr lang="en-US" sz="3100" dirty="0"/>
                      <m:t>(1)  +</m:t>
                    </m:r>
                  </m:oMath>
                </a14:m>
                <a:r>
                  <a:rPr lang="en-US" sz="3100" dirty="0"/>
                  <a:t>………+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1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(</m:t>
                        </m:r>
                        <m:r>
                          <a:rPr lang="en-US" sz="3100" i="1">
                            <a:latin typeface="Cambria Math"/>
                          </a:rPr>
                          <m:t>𝑁</m:t>
                        </m:r>
                        <m:r>
                          <a:rPr lang="en-US" sz="3100" i="1">
                            <a:latin typeface="Cambria Math"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sz="3100"/>
                          <m:t>(</m:t>
                        </m:r>
                        <m:r>
                          <m:rPr>
                            <m:nor/>
                          </m:rPr>
                          <a:rPr lang="en-US" sz="3100" dirty="0"/>
                          <m:t>N</m:t>
                        </m:r>
                        <m:r>
                          <m:rPr>
                            <m:nor/>
                          </m:rPr>
                          <a:rPr lang="en-US" sz="3100" dirty="0"/>
                          <m:t>−1)</m:t>
                        </m:r>
                      </m:sup>
                    </m:sSup>
                  </m:oMath>
                </a14:m>
                <a:r>
                  <a:rPr lang="en-US" sz="2900" dirty="0"/>
                  <a:t>x(N-1)</a:t>
                </a:r>
              </a:p>
              <a:p>
                <a:pPr marL="0" indent="0" algn="just">
                  <a:buNone/>
                </a:pPr>
                <a:r>
                  <a:rPr lang="en-US" dirty="0"/>
                  <a:t>Eq.(1) of DFT can be expressed in matrix form as </a:t>
                </a:r>
                <a:endParaRPr lang="en-US" b="0" i="1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                                      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  …….(2)</a:t>
                </a:r>
              </a:p>
              <a:p>
                <a:pPr marL="0" indent="0">
                  <a:buNone/>
                </a:pPr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1219201"/>
                <a:ext cx="9662160" cy="5257799"/>
              </a:xfrm>
              <a:blipFill rotWithShape="1">
                <a:blip r:embed="rId2"/>
                <a:stretch>
                  <a:fillRect l="-1388" t="-2549" r="-1136" b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82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Matrix relation for computing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9220200" cy="5791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From eqn.(2), both X and x are (Nx1) matrices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an (N x N) square matrix called the DFT matrix</a:t>
                </a:r>
              </a:p>
              <a:p>
                <a:r>
                  <a:rPr lang="en-US" dirty="0"/>
                  <a:t>The complete matrix is described by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900" i="1">
                                  <a:latin typeface="Cambria Math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900" i="1">
                                  <a:latin typeface="Cambria Math"/>
                                </a:rPr>
                                <m:t>(1)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(2)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−1)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9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2900" i="1">
                                  <a:latin typeface="Cambria Math"/>
                                </a:rPr>
                                <m:t> …</m:t>
                              </m:r>
                              <m:sSup>
                                <m:sSup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2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2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2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900" i="1">
                                      <a:latin typeface="Cambria Math"/>
                                    </a:rPr>
                                    <m:t>…</m:t>
                                  </m:r>
                                  <m:sSup>
                                    <m:sSupPr>
                                      <m:ctrlPr>
                                        <a:rPr lang="en-US" sz="2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9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−1)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  <m:r>
                                <a:rPr lang="en-US" sz="29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2(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  <m:r>
                                <a:rPr lang="en-US" sz="2900" i="1">
                                  <a:latin typeface="Cambria Math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sz="2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−1)(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9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900" i="1">
                                  <a:latin typeface="Cambria Math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900" i="1">
                                  <a:latin typeface="Cambria Math"/>
                                </a:rPr>
                                <m:t>(1)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(2)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9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900" i="1">
                                      <a:latin typeface="Cambria Math"/>
                                    </a:rPr>
                                    <m:t>−1)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2900" dirty="0"/>
                          <m:t> </m:t>
                        </m:r>
                      </m:e>
                    </m:d>
                  </m:oMath>
                </a14:m>
                <a:r>
                  <a:rPr lang="en-US" sz="2900" dirty="0"/>
                  <a:t>  </a:t>
                </a:r>
              </a:p>
              <a:p>
                <a:r>
                  <a:rPr lang="en-US" sz="2900" dirty="0"/>
                  <a:t>The elements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sz="29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900" dirty="0"/>
                  <a:t> are known as Twiddle Factors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9220200" cy="5791200"/>
              </a:xfrm>
              <a:blipFill rotWithShape="1">
                <a:blip r:embed="rId2"/>
                <a:stretch>
                  <a:fillRect l="-1256" t="-2737" r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90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7201" y="15240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09850" y="2238755"/>
            <a:ext cx="4469130" cy="9144"/>
          </a:xfrm>
          <a:custGeom>
            <a:avLst/>
            <a:gdLst/>
            <a:ahLst/>
            <a:cxnLst/>
            <a:rect l="l" t="t" r="r" b="b"/>
            <a:pathLst>
              <a:path w="4469130" h="9144">
                <a:moveTo>
                  <a:pt x="0" y="0"/>
                </a:moveTo>
                <a:lnTo>
                  <a:pt x="0" y="9144"/>
                </a:lnTo>
                <a:lnTo>
                  <a:pt x="4469130" y="9144"/>
                </a:lnTo>
                <a:lnTo>
                  <a:pt x="44691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09850" y="3038855"/>
            <a:ext cx="4469130" cy="9906"/>
          </a:xfrm>
          <a:custGeom>
            <a:avLst/>
            <a:gdLst/>
            <a:ahLst/>
            <a:cxnLst/>
            <a:rect l="l" t="t" r="r" b="b"/>
            <a:pathLst>
              <a:path w="4469130" h="9906">
                <a:moveTo>
                  <a:pt x="0" y="0"/>
                </a:moveTo>
                <a:lnTo>
                  <a:pt x="0" y="9906"/>
                </a:lnTo>
                <a:lnTo>
                  <a:pt x="4469130" y="9906"/>
                </a:lnTo>
                <a:lnTo>
                  <a:pt x="446913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8995" y="2247900"/>
            <a:ext cx="4450080" cy="790956"/>
          </a:xfrm>
          <a:custGeom>
            <a:avLst/>
            <a:gdLst/>
            <a:ahLst/>
            <a:cxnLst/>
            <a:rect l="l" t="t" r="r" b="b"/>
            <a:pathLst>
              <a:path w="4450080" h="790956">
                <a:moveTo>
                  <a:pt x="0" y="0"/>
                </a:moveTo>
                <a:lnTo>
                  <a:pt x="0" y="790956"/>
                </a:lnTo>
                <a:lnTo>
                  <a:pt x="4450080" y="790955"/>
                </a:lnTo>
                <a:lnTo>
                  <a:pt x="4450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09088" y="2237994"/>
            <a:ext cx="4469130" cy="810006"/>
          </a:xfrm>
          <a:custGeom>
            <a:avLst/>
            <a:gdLst/>
            <a:ahLst/>
            <a:cxnLst/>
            <a:rect l="l" t="t" r="r" b="b"/>
            <a:pathLst>
              <a:path w="4469129" h="810006">
                <a:moveTo>
                  <a:pt x="0" y="810006"/>
                </a:moveTo>
                <a:lnTo>
                  <a:pt x="0" y="0"/>
                </a:lnTo>
                <a:lnTo>
                  <a:pt x="4469129" y="0"/>
                </a:lnTo>
                <a:lnTo>
                  <a:pt x="4469129" y="810006"/>
                </a:lnTo>
                <a:lnTo>
                  <a:pt x="0" y="810006"/>
                </a:lnTo>
                <a:close/>
              </a:path>
            </a:pathLst>
          </a:custGeom>
          <a:ln w="19049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81956" y="3248405"/>
            <a:ext cx="1543050" cy="9144"/>
          </a:xfrm>
          <a:custGeom>
            <a:avLst/>
            <a:gdLst/>
            <a:ahLst/>
            <a:cxnLst/>
            <a:rect l="l" t="t" r="r" b="b"/>
            <a:pathLst>
              <a:path w="1543050" h="9144">
                <a:moveTo>
                  <a:pt x="0" y="0"/>
                </a:moveTo>
                <a:lnTo>
                  <a:pt x="0" y="9144"/>
                </a:lnTo>
                <a:lnTo>
                  <a:pt x="1543050" y="9143"/>
                </a:lnTo>
                <a:lnTo>
                  <a:pt x="1543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81956" y="3738371"/>
            <a:ext cx="1543050" cy="9906"/>
          </a:xfrm>
          <a:custGeom>
            <a:avLst/>
            <a:gdLst/>
            <a:ahLst/>
            <a:cxnLst/>
            <a:rect l="l" t="t" r="r" b="b"/>
            <a:pathLst>
              <a:path w="1543050" h="9906">
                <a:moveTo>
                  <a:pt x="0" y="0"/>
                </a:moveTo>
                <a:lnTo>
                  <a:pt x="0" y="9906"/>
                </a:lnTo>
                <a:lnTo>
                  <a:pt x="1543050" y="9906"/>
                </a:lnTo>
                <a:lnTo>
                  <a:pt x="15430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91100" y="3257550"/>
            <a:ext cx="1524001" cy="480822"/>
          </a:xfrm>
          <a:custGeom>
            <a:avLst/>
            <a:gdLst/>
            <a:ahLst/>
            <a:cxnLst/>
            <a:rect l="l" t="t" r="r" b="b"/>
            <a:pathLst>
              <a:path w="1524000" h="480822">
                <a:moveTo>
                  <a:pt x="0" y="0"/>
                </a:moveTo>
                <a:lnTo>
                  <a:pt x="0" y="480822"/>
                </a:lnTo>
                <a:lnTo>
                  <a:pt x="1524000" y="480822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81194" y="3247642"/>
            <a:ext cx="1543050" cy="499873"/>
          </a:xfrm>
          <a:custGeom>
            <a:avLst/>
            <a:gdLst/>
            <a:ahLst/>
            <a:cxnLst/>
            <a:rect l="l" t="t" r="r" b="b"/>
            <a:pathLst>
              <a:path w="1543050" h="499872">
                <a:moveTo>
                  <a:pt x="0" y="499872"/>
                </a:moveTo>
                <a:lnTo>
                  <a:pt x="0" y="0"/>
                </a:lnTo>
                <a:lnTo>
                  <a:pt x="1543050" y="0"/>
                </a:lnTo>
                <a:lnTo>
                  <a:pt x="1543050" y="499872"/>
                </a:lnTo>
                <a:lnTo>
                  <a:pt x="0" y="499872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62577" y="576078"/>
            <a:ext cx="4723964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550"/>
              </a:lnSpc>
              <a:spcBef>
                <a:spcPts val="177"/>
              </a:spcBef>
            </a:pPr>
            <a:r>
              <a:rPr sz="3300" spc="4" dirty="0">
                <a:latin typeface="Copperplate Gothic Bold"/>
                <a:cs typeface="Copperplate Gothic Bold"/>
              </a:rPr>
              <a:t>Matri</a:t>
            </a:r>
            <a:r>
              <a:rPr sz="3300" dirty="0">
                <a:latin typeface="Copperplate Gothic Bold"/>
                <a:cs typeface="Copperplate Gothic Bold"/>
              </a:rPr>
              <a:t>x</a:t>
            </a:r>
            <a:r>
              <a:rPr sz="3300" spc="13" dirty="0">
                <a:latin typeface="Copperplate Gothic Bold"/>
                <a:cs typeface="Copperplate Gothic Bold"/>
              </a:rPr>
              <a:t> </a:t>
            </a:r>
            <a:r>
              <a:rPr sz="3300" spc="4" dirty="0">
                <a:latin typeface="Copperplate Gothic Bold"/>
                <a:cs typeface="Copperplate Gothic Bold"/>
              </a:rPr>
              <a:t>Computation</a:t>
            </a:r>
            <a:endParaRPr sz="3300">
              <a:latin typeface="Copperplate Gothic Bold"/>
              <a:cs typeface="Copperplate Gothic 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45628" y="1063758"/>
            <a:ext cx="627550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550"/>
              </a:lnSpc>
              <a:spcBef>
                <a:spcPts val="177"/>
              </a:spcBef>
            </a:pPr>
            <a:r>
              <a:rPr sz="3300" spc="4" dirty="0">
                <a:latin typeface="Copperplate Gothic Bold"/>
                <a:cs typeface="Copperplate Gothic Bold"/>
              </a:rPr>
              <a:t>of</a:t>
            </a:r>
            <a:endParaRPr sz="3300">
              <a:latin typeface="Copperplate Gothic Bold"/>
              <a:cs typeface="Copperplate Gothic 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84618" y="1063758"/>
            <a:ext cx="1001017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550"/>
              </a:lnSpc>
              <a:spcBef>
                <a:spcPts val="177"/>
              </a:spcBef>
            </a:pPr>
            <a:r>
              <a:rPr sz="3300" spc="4" dirty="0">
                <a:latin typeface="Copperplate Gothic Bold"/>
                <a:cs typeface="Copperplate Gothic Bold"/>
              </a:rPr>
              <a:t>D</a:t>
            </a:r>
            <a:r>
              <a:rPr sz="3300" spc="9" dirty="0">
                <a:latin typeface="Copperplate Gothic Bold"/>
                <a:cs typeface="Copperplate Gothic Bold"/>
              </a:rPr>
              <a:t>F</a:t>
            </a:r>
            <a:r>
              <a:rPr sz="3300" dirty="0">
                <a:latin typeface="Copperplate Gothic Bold"/>
                <a:cs typeface="Copperplate Gothic Bold"/>
              </a:rPr>
              <a:t>T</a:t>
            </a:r>
            <a:endParaRPr sz="3300">
              <a:latin typeface="Copperplate Gothic Bold"/>
              <a:cs typeface="Copperplate Gothic Bol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6703" y="1748503"/>
            <a:ext cx="7675763" cy="280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149"/>
              </a:lnSpc>
              <a:spcBef>
                <a:spcPts val="107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DFT</a:t>
            </a:r>
            <a:r>
              <a:rPr spc="-4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has</a:t>
            </a:r>
            <a:r>
              <a:rPr spc="-3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 simple matrix implementation: The DFT</a:t>
            </a:r>
            <a:r>
              <a:rPr spc="-3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samples defined</a:t>
            </a:r>
            <a:r>
              <a:rPr spc="-5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by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51899" y="2376498"/>
            <a:ext cx="415256" cy="420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245"/>
              </a:lnSpc>
              <a:spcBef>
                <a:spcPts val="162"/>
              </a:spcBef>
            </a:pPr>
            <a:r>
              <a:rPr sz="2800" i="1" baseline="31338" dirty="0">
                <a:latin typeface="Times New Roman"/>
                <a:cs typeface="Times New Roman"/>
              </a:rPr>
              <a:t>kn</a:t>
            </a:r>
            <a:r>
              <a:rPr sz="2800" i="1" spc="-244" baseline="31338" dirty="0">
                <a:latin typeface="Times New Roman"/>
                <a:cs typeface="Times New Roman"/>
              </a:rPr>
              <a:t> </a:t>
            </a:r>
            <a:r>
              <a:rPr sz="3800" baseline="-3478" dirty="0"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45924" y="2450289"/>
            <a:ext cx="916776" cy="346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700"/>
              </a:lnSpc>
              <a:spcBef>
                <a:spcPts val="135"/>
              </a:spcBef>
            </a:pPr>
            <a:r>
              <a:rPr sz="2500" i="1" dirty="0">
                <a:latin typeface="Times New Roman"/>
                <a:cs typeface="Times New Roman"/>
              </a:rPr>
              <a:t>X</a:t>
            </a:r>
            <a:r>
              <a:rPr sz="2500" i="1" spc="-354" dirty="0">
                <a:latin typeface="Times New Roman"/>
                <a:cs typeface="Times New Roman"/>
              </a:rPr>
              <a:t> </a:t>
            </a:r>
            <a:r>
              <a:rPr sz="2500" spc="64" dirty="0">
                <a:latin typeface="Times New Roman"/>
                <a:cs typeface="Times New Roman"/>
              </a:rPr>
              <a:t>[</a:t>
            </a:r>
            <a:r>
              <a:rPr sz="2500" i="1" dirty="0">
                <a:latin typeface="Times New Roman"/>
                <a:cs typeface="Times New Roman"/>
              </a:rPr>
              <a:t>k</a:t>
            </a:r>
            <a:r>
              <a:rPr sz="2500" i="1" spc="-4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]</a:t>
            </a:r>
            <a:r>
              <a:rPr sz="2500" spc="-20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mbria"/>
                <a:cs typeface="Cambria"/>
              </a:rPr>
              <a:t>=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69143" y="2450289"/>
            <a:ext cx="1672732" cy="346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700"/>
              </a:lnSpc>
              <a:spcBef>
                <a:spcPts val="135"/>
              </a:spcBef>
            </a:pPr>
            <a:r>
              <a:rPr sz="2500" dirty="0">
                <a:latin typeface="Times New Roman"/>
                <a:cs typeface="Times New Roman"/>
              </a:rPr>
              <a:t>0</a:t>
            </a:r>
            <a:r>
              <a:rPr sz="2500" spc="-162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mbria"/>
                <a:cs typeface="Cambria"/>
              </a:rPr>
              <a:t>≤</a:t>
            </a:r>
            <a:r>
              <a:rPr sz="2500" spc="-27" dirty="0">
                <a:latin typeface="Cambria"/>
                <a:cs typeface="Cambr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k</a:t>
            </a:r>
            <a:r>
              <a:rPr sz="2500" i="1" spc="6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mbria"/>
                <a:cs typeface="Cambria"/>
              </a:rPr>
              <a:t>≤</a:t>
            </a:r>
            <a:r>
              <a:rPr sz="2500" spc="92" dirty="0">
                <a:latin typeface="Cambria"/>
                <a:cs typeface="Cambr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N</a:t>
            </a:r>
            <a:r>
              <a:rPr sz="2500" i="1" spc="43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mbria"/>
                <a:cs typeface="Cambria"/>
              </a:rPr>
              <a:t>−</a:t>
            </a:r>
            <a:r>
              <a:rPr sz="2500" spc="-389" dirty="0">
                <a:latin typeface="Cambria"/>
                <a:cs typeface="Cambria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713" y="2455344"/>
            <a:ext cx="839322" cy="341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645"/>
              </a:lnSpc>
              <a:spcBef>
                <a:spcPts val="131"/>
              </a:spcBef>
            </a:pPr>
            <a:r>
              <a:rPr sz="2500" i="1" spc="-84" dirty="0">
                <a:latin typeface="Times New Roman"/>
                <a:cs typeface="Times New Roman"/>
              </a:rPr>
              <a:t>x</a:t>
            </a:r>
            <a:r>
              <a:rPr sz="2500" spc="64" dirty="0">
                <a:latin typeface="Times New Roman"/>
                <a:cs typeface="Times New Roman"/>
              </a:rPr>
              <a:t>[</a:t>
            </a:r>
            <a:r>
              <a:rPr sz="2500" i="1" spc="43" dirty="0">
                <a:latin typeface="Times New Roman"/>
                <a:cs typeface="Times New Roman"/>
              </a:rPr>
              <a:t>n</a:t>
            </a:r>
            <a:r>
              <a:rPr sz="2500" spc="-75" dirty="0">
                <a:latin typeface="Times New Roman"/>
                <a:cs typeface="Times New Roman"/>
              </a:rPr>
              <a:t>]</a:t>
            </a:r>
            <a:r>
              <a:rPr sz="2500" i="1" dirty="0">
                <a:latin typeface="Times New Roman"/>
                <a:cs typeface="Times New Roman"/>
              </a:rPr>
              <a:t>W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77082" y="2472372"/>
            <a:ext cx="428831" cy="598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990" marR="76705" algn="ctr">
              <a:lnSpc>
                <a:spcPts val="2700"/>
              </a:lnSpc>
              <a:spcBef>
                <a:spcPts val="135"/>
              </a:spcBef>
            </a:pPr>
            <a:r>
              <a:rPr sz="2500" dirty="0">
                <a:latin typeface="Cambria"/>
                <a:cs typeface="Cambria"/>
              </a:rPr>
              <a:t>∑</a:t>
            </a:r>
            <a:endParaRPr sz="2500">
              <a:latin typeface="Cambria"/>
              <a:cs typeface="Cambria"/>
            </a:endParaRPr>
          </a:p>
          <a:p>
            <a:pPr algn="ctr">
              <a:lnSpc>
                <a:spcPts val="1954"/>
              </a:lnSpc>
            </a:pPr>
            <a:r>
              <a:rPr sz="1900" i="1" spc="84" dirty="0">
                <a:latin typeface="Times New Roman"/>
                <a:cs typeface="Times New Roman"/>
              </a:rPr>
              <a:t>n</a:t>
            </a:r>
            <a:r>
              <a:rPr sz="1900" spc="53" dirty="0">
                <a:latin typeface="Cambria"/>
                <a:cs typeface="Cambria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9615" y="3273838"/>
            <a:ext cx="350020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139"/>
              </a:lnSpc>
              <a:spcBef>
                <a:spcPts val="107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can be</a:t>
            </a:r>
            <a:r>
              <a:rPr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expressed</a:t>
            </a:r>
            <a:r>
              <a:rPr spc="-7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in a matrix form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9614" y="3878366"/>
            <a:ext cx="7196485" cy="589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818">
              <a:lnSpc>
                <a:spcPts val="2179"/>
              </a:lnSpc>
              <a:spcBef>
                <a:spcPts val="109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where</a:t>
            </a:r>
            <a:r>
              <a:rPr spc="-4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pc="4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i="1" spc="-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[0]</a:t>
            </a:r>
            <a:r>
              <a:rPr spc="46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i="1" spc="-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[1]</a:t>
            </a:r>
            <a:r>
              <a:rPr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…</a:t>
            </a:r>
            <a:r>
              <a:rPr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i="1" spc="-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i="1"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-1]</a:t>
            </a:r>
            <a:r>
              <a:rPr spc="4"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z="1900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1900" spc="-41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 the vectorized DFT</a:t>
            </a:r>
            <a:r>
              <a:rPr spc="-3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sequence,</a:t>
            </a:r>
            <a:endParaRPr>
              <a:latin typeface="Times New Roman"/>
              <a:cs typeface="Times New Roman"/>
            </a:endParaRPr>
          </a:p>
          <a:p>
            <a:pPr marL="12699">
              <a:lnSpc>
                <a:spcPts val="2320"/>
              </a:lnSpc>
            </a:pPr>
            <a:r>
              <a:rPr b="1"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=[x[0]</a:t>
            </a:r>
            <a:r>
              <a:rPr spc="-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x[1]</a:t>
            </a:r>
            <a:r>
              <a:rPr spc="-3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…</a:t>
            </a:r>
            <a:r>
              <a:rPr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[N-1]</a:t>
            </a:r>
            <a:r>
              <a:rPr spc="4"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r>
              <a:rPr sz="1900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1900" spc="108" baseline="267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 the vectorized</a:t>
            </a:r>
            <a:r>
              <a:rPr spc="49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time domain</a:t>
            </a:r>
            <a:r>
              <a:rPr spc="-5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sequence,</a:t>
            </a:r>
            <a:r>
              <a:rPr spc="-7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9597" y="4493040"/>
            <a:ext cx="2833364" cy="2026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490"/>
              </a:lnSpc>
              <a:spcBef>
                <a:spcPts val="124"/>
              </a:spcBef>
            </a:pPr>
            <a:r>
              <a:rPr sz="3000" b="1" spc="-4" baseline="8696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1900" b="1" baseline="-8919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1900" b="1" spc="160" baseline="-89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00" baseline="8696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3000" spc="-4" baseline="869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000" baseline="8696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3000" i="1" baseline="8696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3000" spc="4" baseline="8696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3000" i="1" baseline="8696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3000" b="1" i="1" baseline="8696" dirty="0">
                <a:solidFill>
                  <a:srgbClr val="990033"/>
                </a:solidFill>
                <a:latin typeface="Times New Roman"/>
                <a:cs typeface="Times New Roman"/>
              </a:rPr>
              <a:t>DFT matrix</a:t>
            </a:r>
            <a:endParaRPr>
              <a:latin typeface="Times New Roman"/>
              <a:cs typeface="Times New Roman"/>
            </a:endParaRPr>
          </a:p>
          <a:p>
            <a:pPr marR="386441" algn="r">
              <a:lnSpc>
                <a:spcPts val="2959"/>
              </a:lnSpc>
              <a:spcBef>
                <a:spcPts val="589"/>
              </a:spcBef>
            </a:pPr>
            <a:r>
              <a:rPr sz="3600" spc="-199" baseline="-3554" dirty="0">
                <a:latin typeface="Cambria"/>
                <a:cs typeface="Cambria"/>
              </a:rPr>
              <a:t>⎡</a:t>
            </a:r>
            <a:r>
              <a:rPr sz="3600" baseline="3623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R="386471" algn="r">
              <a:lnSpc>
                <a:spcPts val="2714"/>
              </a:lnSpc>
            </a:pPr>
            <a:r>
              <a:rPr sz="3600" spc="-204" baseline="7108" dirty="0">
                <a:latin typeface="Cambria"/>
                <a:cs typeface="Cambria"/>
              </a:rPr>
              <a:t>⎢</a:t>
            </a:r>
            <a:r>
              <a:rPr sz="250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R="386471" algn="r">
              <a:lnSpc>
                <a:spcPts val="3445"/>
              </a:lnSpc>
              <a:spcBef>
                <a:spcPts val="944"/>
              </a:spcBef>
            </a:pPr>
            <a:r>
              <a:rPr sz="3600" b="1" spc="134" baseline="12078" dirty="0">
                <a:latin typeface="Times New Roman"/>
                <a:cs typeface="Times New Roman"/>
              </a:rPr>
              <a:t>D</a:t>
            </a:r>
            <a:r>
              <a:rPr sz="2800" i="1" baseline="-3133" dirty="0">
                <a:latin typeface="Times New Roman"/>
                <a:cs typeface="Times New Roman"/>
              </a:rPr>
              <a:t>N</a:t>
            </a:r>
            <a:r>
              <a:rPr sz="2800" i="1" spc="462" baseline="-3133" dirty="0">
                <a:latin typeface="Times New Roman"/>
                <a:cs typeface="Times New Roman"/>
              </a:rPr>
              <a:t> </a:t>
            </a:r>
            <a:r>
              <a:rPr sz="3600" baseline="11846" dirty="0">
                <a:latin typeface="Cambria"/>
                <a:cs typeface="Cambria"/>
              </a:rPr>
              <a:t>=</a:t>
            </a:r>
            <a:r>
              <a:rPr sz="3600" spc="13" baseline="11846" dirty="0">
                <a:latin typeface="Cambria"/>
                <a:cs typeface="Cambria"/>
              </a:rPr>
              <a:t> </a:t>
            </a:r>
            <a:r>
              <a:rPr sz="3600" spc="-204" baseline="-5923" dirty="0">
                <a:latin typeface="Cambria"/>
                <a:cs typeface="Cambria"/>
              </a:rPr>
              <a:t>⎢</a:t>
            </a:r>
            <a:r>
              <a:rPr sz="3600" baseline="12078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R="411339" algn="r">
              <a:lnSpc>
                <a:spcPts val="2430"/>
              </a:lnSpc>
            </a:pPr>
            <a:r>
              <a:rPr sz="3600" baseline="1184" dirty="0">
                <a:latin typeface="Cambria"/>
                <a:cs typeface="Cambria"/>
              </a:rPr>
              <a:t>⎢</a:t>
            </a:r>
            <a:r>
              <a:rPr sz="3600" baseline="2415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06623" y="4493040"/>
            <a:ext cx="944797" cy="1114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139"/>
              </a:lnSpc>
              <a:spcBef>
                <a:spcPts val="107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given</a:t>
            </a:r>
            <a:r>
              <a:rPr spc="-4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by</a:t>
            </a:r>
            <a:endParaRPr>
              <a:latin typeface="Times New Roman"/>
              <a:cs typeface="Times New Roman"/>
            </a:endParaRPr>
          </a:p>
          <a:p>
            <a:pPr marL="209616" marR="512160" algn="ctr">
              <a:lnSpc>
                <a:spcPts val="2670"/>
              </a:lnSpc>
              <a:spcBef>
                <a:spcPts val="940"/>
              </a:spcBef>
            </a:pPr>
            <a:r>
              <a:rPr sz="3600" baseline="-241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36471" marR="425658" algn="ctr">
              <a:lnSpc>
                <a:spcPts val="2985"/>
              </a:lnSpc>
              <a:spcBef>
                <a:spcPts val="14"/>
              </a:spcBef>
            </a:pPr>
            <a:r>
              <a:rPr sz="3600" i="1" baseline="-2415" dirty="0">
                <a:latin typeface="Times New Roman"/>
                <a:cs typeface="Times New Roman"/>
              </a:rPr>
              <a:t>W</a:t>
            </a:r>
            <a:r>
              <a:rPr sz="3600" i="1" spc="-384" baseline="-2415" dirty="0">
                <a:latin typeface="Times New Roman"/>
                <a:cs typeface="Times New Roman"/>
              </a:rPr>
              <a:t> </a:t>
            </a:r>
            <a:r>
              <a:rPr sz="2800" baseline="29771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78070" y="4908372"/>
            <a:ext cx="222937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45"/>
              </a:lnSpc>
              <a:spcBef>
                <a:spcPts val="127"/>
              </a:spcBef>
            </a:pPr>
            <a:r>
              <a:rPr sz="250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22854" y="4908372"/>
            <a:ext cx="222937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45"/>
              </a:lnSpc>
              <a:spcBef>
                <a:spcPts val="127"/>
              </a:spcBef>
            </a:pPr>
            <a:r>
              <a:rPr sz="250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17207" y="4937052"/>
            <a:ext cx="187380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95"/>
              </a:lnSpc>
              <a:spcBef>
                <a:spcPts val="129"/>
              </a:spcBef>
            </a:pPr>
            <a:r>
              <a:rPr sz="2500" dirty="0">
                <a:latin typeface="Cambria"/>
                <a:cs typeface="Cambria"/>
              </a:rPr>
              <a:t>⎤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24581" y="4966108"/>
            <a:ext cx="374888" cy="1998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90"/>
              </a:lnSpc>
              <a:spcBef>
                <a:spcPts val="104"/>
              </a:spcBef>
            </a:pPr>
            <a:r>
              <a:rPr sz="3600" baseline="2415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  <a:p>
            <a:pPr marL="12699" marR="5710">
              <a:lnSpc>
                <a:spcPts val="2759"/>
              </a:lnSpc>
              <a:spcBef>
                <a:spcPts val="50"/>
              </a:spcBef>
            </a:pPr>
            <a:r>
              <a:rPr sz="2500" dirty="0">
                <a:latin typeface="Times New Roman"/>
                <a:cs typeface="Times New Roman"/>
              </a:rPr>
              <a:t>L </a:t>
            </a:r>
            <a:endParaRPr sz="2500">
              <a:latin typeface="Times New Roman"/>
              <a:cs typeface="Times New Roman"/>
            </a:endParaRPr>
          </a:p>
          <a:p>
            <a:pPr marL="12699" marR="5710">
              <a:lnSpc>
                <a:spcPts val="2759"/>
              </a:lnSpc>
              <a:spcBef>
                <a:spcPts val="935"/>
              </a:spcBef>
            </a:pPr>
            <a:r>
              <a:rPr sz="2500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  <a:p>
            <a:pPr marL="12699">
              <a:lnSpc>
                <a:spcPts val="2129"/>
              </a:lnSpc>
              <a:spcBef>
                <a:spcPts val="1042"/>
              </a:spcBef>
            </a:pPr>
            <a:r>
              <a:rPr sz="3600" baseline="2415" dirty="0">
                <a:latin typeface="Times New Roman"/>
                <a:cs typeface="Times New Roman"/>
              </a:rPr>
              <a:t>O</a:t>
            </a:r>
            <a:endParaRPr sz="2500">
              <a:latin typeface="Times New Roman"/>
              <a:cs typeface="Times New Roman"/>
            </a:endParaRPr>
          </a:p>
          <a:p>
            <a:pPr marL="12699">
              <a:lnSpc>
                <a:spcPct val="95825"/>
              </a:lnSpc>
              <a:spcBef>
                <a:spcPts val="631"/>
              </a:spcBef>
            </a:pPr>
            <a:r>
              <a:rPr sz="2500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17517" y="5195776"/>
            <a:ext cx="179726" cy="26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04"/>
              </a:lnSpc>
              <a:spcBef>
                <a:spcPts val="100"/>
              </a:spcBef>
            </a:pPr>
            <a:r>
              <a:rPr sz="190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29622" y="5191984"/>
            <a:ext cx="976102" cy="416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203"/>
              </a:lnSpc>
              <a:spcBef>
                <a:spcPts val="160"/>
              </a:spcBef>
            </a:pPr>
            <a:r>
              <a:rPr sz="3600" i="1" baseline="-3623" dirty="0">
                <a:latin typeface="Times New Roman"/>
                <a:cs typeface="Times New Roman"/>
              </a:rPr>
              <a:t>W</a:t>
            </a:r>
            <a:r>
              <a:rPr sz="3600" i="1" spc="-228" baseline="-3623" dirty="0">
                <a:latin typeface="Times New Roman"/>
                <a:cs typeface="Times New Roman"/>
              </a:rPr>
              <a:t> </a:t>
            </a:r>
            <a:r>
              <a:rPr sz="2800" baseline="29771" dirty="0">
                <a:latin typeface="Times New Roman"/>
                <a:cs typeface="Times New Roman"/>
              </a:rPr>
              <a:t>(</a:t>
            </a:r>
            <a:r>
              <a:rPr sz="2800" spc="-284" baseline="29771" dirty="0">
                <a:latin typeface="Times New Roman"/>
                <a:cs typeface="Times New Roman"/>
              </a:rPr>
              <a:t> </a:t>
            </a:r>
            <a:r>
              <a:rPr sz="2800" i="1" baseline="29771" dirty="0">
                <a:latin typeface="Times New Roman"/>
                <a:cs typeface="Times New Roman"/>
              </a:rPr>
              <a:t>N</a:t>
            </a:r>
            <a:r>
              <a:rPr sz="2800" i="1" spc="-199" baseline="29771" dirty="0">
                <a:latin typeface="Times New Roman"/>
                <a:cs typeface="Times New Roman"/>
              </a:rPr>
              <a:t> </a:t>
            </a:r>
            <a:r>
              <a:rPr sz="2800" spc="-125" baseline="29201" dirty="0">
                <a:latin typeface="Cambria"/>
                <a:cs typeface="Cambria"/>
              </a:rPr>
              <a:t>−</a:t>
            </a:r>
            <a:r>
              <a:rPr sz="2800" spc="-100" baseline="29771" dirty="0">
                <a:latin typeface="Times New Roman"/>
                <a:cs typeface="Times New Roman"/>
              </a:rPr>
              <a:t>1</a:t>
            </a:r>
            <a:r>
              <a:rPr sz="2800" baseline="29771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17207" y="5235729"/>
            <a:ext cx="187380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95"/>
              </a:lnSpc>
              <a:spcBef>
                <a:spcPts val="129"/>
              </a:spcBef>
            </a:pPr>
            <a:r>
              <a:rPr sz="2500" dirty="0">
                <a:latin typeface="Cambria"/>
                <a:cs typeface="Cambria"/>
              </a:rPr>
              <a:t>⎥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11124" y="5278708"/>
            <a:ext cx="324137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45"/>
              </a:lnSpc>
              <a:spcBef>
                <a:spcPts val="127"/>
              </a:spcBef>
            </a:pPr>
            <a:r>
              <a:rPr sz="2500" i="1" dirty="0">
                <a:latin typeface="Times New Roman"/>
                <a:cs typeface="Times New Roman"/>
              </a:rPr>
              <a:t>W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42" y="5407640"/>
            <a:ext cx="232296" cy="520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 marR="12918">
              <a:lnSpc>
                <a:spcPts val="2004"/>
              </a:lnSpc>
              <a:spcBef>
                <a:spcPts val="100"/>
              </a:spcBef>
            </a:pPr>
            <a:r>
              <a:rPr sz="1900" i="1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65261">
              <a:lnSpc>
                <a:spcPts val="2030"/>
              </a:lnSpc>
              <a:spcBef>
                <a:spcPts val="1"/>
              </a:spcBef>
            </a:pPr>
            <a:r>
              <a:rPr sz="190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4187" y="5407640"/>
            <a:ext cx="219376" cy="26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04"/>
              </a:lnSpc>
              <a:spcBef>
                <a:spcPts val="100"/>
              </a:spcBef>
            </a:pPr>
            <a:r>
              <a:rPr sz="1900" i="1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3427" y="5428223"/>
            <a:ext cx="219376" cy="26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04"/>
              </a:lnSpc>
              <a:spcBef>
                <a:spcPts val="100"/>
              </a:spcBef>
            </a:pPr>
            <a:r>
              <a:rPr sz="1900" i="1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1116" y="5535226"/>
            <a:ext cx="187380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95"/>
              </a:lnSpc>
              <a:spcBef>
                <a:spcPts val="129"/>
              </a:spcBef>
            </a:pPr>
            <a:r>
              <a:rPr sz="2500" dirty="0">
                <a:latin typeface="Cambria"/>
                <a:cs typeface="Cambria"/>
              </a:rPr>
              <a:t>⎢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1988" y="5535195"/>
            <a:ext cx="942125" cy="392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040"/>
              </a:lnSpc>
              <a:spcBef>
                <a:spcPts val="152"/>
              </a:spcBef>
            </a:pPr>
            <a:r>
              <a:rPr sz="2800" spc="19" baseline="-6267" dirty="0">
                <a:latin typeface="Times New Roman"/>
                <a:cs typeface="Times New Roman"/>
              </a:rPr>
              <a:t>2</a:t>
            </a:r>
            <a:r>
              <a:rPr sz="2800" baseline="-6267" dirty="0">
                <a:latin typeface="Times New Roman"/>
                <a:cs typeface="Times New Roman"/>
              </a:rPr>
              <a:t>(</a:t>
            </a:r>
            <a:r>
              <a:rPr sz="2800" spc="-284" baseline="-6267" dirty="0">
                <a:latin typeface="Times New Roman"/>
                <a:cs typeface="Times New Roman"/>
              </a:rPr>
              <a:t> </a:t>
            </a:r>
            <a:r>
              <a:rPr sz="2800" i="1" baseline="-6267" dirty="0">
                <a:latin typeface="Times New Roman"/>
                <a:cs typeface="Times New Roman"/>
              </a:rPr>
              <a:t>N</a:t>
            </a:r>
            <a:r>
              <a:rPr sz="2800" i="1" spc="-182" baseline="-6267" dirty="0">
                <a:latin typeface="Times New Roman"/>
                <a:cs typeface="Times New Roman"/>
              </a:rPr>
              <a:t> </a:t>
            </a:r>
            <a:r>
              <a:rPr sz="2800" spc="-125" baseline="-6147" dirty="0">
                <a:latin typeface="Cambria"/>
                <a:cs typeface="Cambria"/>
              </a:rPr>
              <a:t>−</a:t>
            </a:r>
            <a:r>
              <a:rPr sz="2800" spc="-100" baseline="-6267" dirty="0">
                <a:latin typeface="Times New Roman"/>
                <a:cs typeface="Times New Roman"/>
              </a:rPr>
              <a:t>1</a:t>
            </a:r>
            <a:r>
              <a:rPr sz="2800" baseline="-6267" dirty="0">
                <a:latin typeface="Times New Roman"/>
                <a:cs typeface="Times New Roman"/>
              </a:rPr>
              <a:t>)</a:t>
            </a:r>
            <a:r>
              <a:rPr sz="2800" spc="-214" baseline="-6267" dirty="0">
                <a:latin typeface="Times New Roman"/>
                <a:cs typeface="Times New Roman"/>
              </a:rPr>
              <a:t> </a:t>
            </a:r>
            <a:r>
              <a:rPr sz="3600" baseline="8292" dirty="0">
                <a:latin typeface="Cambria"/>
                <a:cs typeface="Cambria"/>
              </a:rPr>
              <a:t>⎥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7517" y="5665165"/>
            <a:ext cx="179726" cy="262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04"/>
              </a:lnSpc>
              <a:spcBef>
                <a:spcPts val="100"/>
              </a:spcBef>
            </a:pPr>
            <a:r>
              <a:rPr sz="1900" dirty="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2140" y="5748087"/>
            <a:ext cx="492610" cy="392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025"/>
              </a:lnSpc>
              <a:spcBef>
                <a:spcPts val="152"/>
              </a:spcBef>
            </a:pPr>
            <a:r>
              <a:rPr sz="3600" i="1" spc="4" baseline="9662" dirty="0">
                <a:latin typeface="Times New Roman"/>
                <a:cs typeface="Times New Roman"/>
              </a:rPr>
              <a:t>W</a:t>
            </a:r>
            <a:r>
              <a:rPr sz="2800" i="1" baseline="-6267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1155" y="5748087"/>
            <a:ext cx="491840" cy="392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025"/>
              </a:lnSpc>
              <a:spcBef>
                <a:spcPts val="152"/>
              </a:spcBef>
            </a:pPr>
            <a:r>
              <a:rPr sz="3600" i="1" baseline="9662" dirty="0">
                <a:latin typeface="Times New Roman"/>
                <a:cs typeface="Times New Roman"/>
              </a:rPr>
              <a:t>W</a:t>
            </a:r>
            <a:r>
              <a:rPr sz="2800" i="1" baseline="-6267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5620" y="5748087"/>
            <a:ext cx="495574" cy="412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174"/>
              </a:lnSpc>
              <a:spcBef>
                <a:spcPts val="158"/>
              </a:spcBef>
            </a:pPr>
            <a:r>
              <a:rPr sz="3600" i="1" spc="4" baseline="12078" dirty="0">
                <a:latin typeface="Times New Roman"/>
                <a:cs typeface="Times New Roman"/>
              </a:rPr>
              <a:t>W</a:t>
            </a:r>
            <a:r>
              <a:rPr sz="2800" i="1" baseline="-7834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7207" y="5833902"/>
            <a:ext cx="187380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95"/>
              </a:lnSpc>
              <a:spcBef>
                <a:spcPts val="129"/>
              </a:spcBef>
            </a:pPr>
            <a:r>
              <a:rPr sz="2500" dirty="0">
                <a:latin typeface="Cambria"/>
                <a:cs typeface="Cambria"/>
              </a:rPr>
              <a:t>⎥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17207" y="6133368"/>
            <a:ext cx="187380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95"/>
              </a:lnSpc>
              <a:spcBef>
                <a:spcPts val="129"/>
              </a:spcBef>
            </a:pPr>
            <a:r>
              <a:rPr sz="2500" dirty="0">
                <a:latin typeface="Cambria"/>
                <a:cs typeface="Cambria"/>
              </a:rPr>
              <a:t>⎥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5665" y="6190627"/>
            <a:ext cx="172185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90"/>
              </a:lnSpc>
              <a:spcBef>
                <a:spcPts val="104"/>
              </a:spcBef>
            </a:pPr>
            <a:r>
              <a:rPr sz="3600" baseline="2415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3921" y="6190627"/>
            <a:ext cx="172185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90"/>
              </a:lnSpc>
              <a:spcBef>
                <a:spcPts val="104"/>
              </a:spcBef>
            </a:pPr>
            <a:r>
              <a:rPr sz="3600" baseline="2415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8704" y="6190627"/>
            <a:ext cx="172185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90"/>
              </a:lnSpc>
              <a:spcBef>
                <a:spcPts val="104"/>
              </a:spcBef>
            </a:pPr>
            <a:r>
              <a:rPr sz="3600" baseline="2415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5864" y="6425759"/>
            <a:ext cx="939784" cy="336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650"/>
              </a:lnSpc>
              <a:spcBef>
                <a:spcPts val="131"/>
              </a:spcBef>
            </a:pP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9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182" dirty="0">
                <a:latin typeface="Times New Roman"/>
                <a:cs typeface="Times New Roman"/>
              </a:rPr>
              <a:t> </a:t>
            </a:r>
            <a:r>
              <a:rPr sz="1900" spc="-129" dirty="0">
                <a:latin typeface="Cambria"/>
                <a:cs typeface="Cambria"/>
              </a:rPr>
              <a:t>−</a:t>
            </a:r>
            <a:r>
              <a:rPr sz="1900" spc="-100" dirty="0">
                <a:latin typeface="Times New Roman"/>
                <a:cs typeface="Times New Roman"/>
              </a:rPr>
              <a:t>1</a:t>
            </a:r>
            <a:r>
              <a:rPr sz="1900" spc="50" dirty="0">
                <a:latin typeface="Times New Roman"/>
                <a:cs typeface="Times New Roman"/>
              </a:rPr>
              <a:t>)</a:t>
            </a:r>
            <a:r>
              <a:rPr sz="2200" baseline="30920" dirty="0">
                <a:latin typeface="Times New Roman"/>
                <a:cs typeface="Times New Roman"/>
              </a:rPr>
              <a:t>2</a:t>
            </a:r>
            <a:r>
              <a:rPr sz="2200" spc="82" baseline="309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mbria"/>
                <a:cs typeface="Cambria"/>
              </a:rPr>
              <a:t>⎥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1116" y="6432865"/>
            <a:ext cx="187380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95"/>
              </a:lnSpc>
              <a:spcBef>
                <a:spcPts val="129"/>
              </a:spcBef>
            </a:pPr>
            <a:r>
              <a:rPr sz="2500" dirty="0">
                <a:latin typeface="Cambria"/>
                <a:cs typeface="Cambria"/>
              </a:rPr>
              <a:t>⎢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5269" y="6490439"/>
            <a:ext cx="654245" cy="266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45"/>
              </a:lnSpc>
              <a:spcBef>
                <a:spcPts val="103"/>
              </a:spcBef>
            </a:pP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9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182" dirty="0">
                <a:latin typeface="Times New Roman"/>
                <a:cs typeface="Times New Roman"/>
              </a:rPr>
              <a:t> </a:t>
            </a:r>
            <a:r>
              <a:rPr sz="1900" spc="-125" dirty="0">
                <a:latin typeface="Cambria"/>
                <a:cs typeface="Cambria"/>
              </a:rPr>
              <a:t>−</a:t>
            </a:r>
            <a:r>
              <a:rPr sz="1900" spc="-104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7952" y="6490439"/>
            <a:ext cx="774598" cy="266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045"/>
              </a:lnSpc>
              <a:spcBef>
                <a:spcPts val="103"/>
              </a:spcBef>
            </a:pPr>
            <a:r>
              <a:rPr sz="1900" spc="14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9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182" dirty="0">
                <a:latin typeface="Times New Roman"/>
                <a:cs typeface="Times New Roman"/>
              </a:rPr>
              <a:t> </a:t>
            </a:r>
            <a:r>
              <a:rPr sz="1900" spc="-129" dirty="0">
                <a:latin typeface="Cambria"/>
                <a:cs typeface="Cambria"/>
              </a:rPr>
              <a:t>−</a:t>
            </a:r>
            <a:r>
              <a:rPr sz="1900" spc="-100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1116" y="6577135"/>
            <a:ext cx="325692" cy="409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210"/>
              </a:lnSpc>
              <a:spcBef>
                <a:spcPts val="160"/>
              </a:spcBef>
            </a:pPr>
            <a:r>
              <a:rPr sz="3600" spc="-204" baseline="-3554" dirty="0">
                <a:latin typeface="Cambria"/>
                <a:cs typeface="Cambria"/>
              </a:rPr>
              <a:t>⎣</a:t>
            </a:r>
            <a:r>
              <a:rPr sz="3600" baseline="13286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6584" y="6577134"/>
            <a:ext cx="494805" cy="412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174"/>
              </a:lnSpc>
              <a:spcBef>
                <a:spcPts val="158"/>
              </a:spcBef>
            </a:pPr>
            <a:r>
              <a:rPr sz="3600" i="1" baseline="12078" dirty="0">
                <a:latin typeface="Times New Roman"/>
                <a:cs typeface="Times New Roman"/>
              </a:rPr>
              <a:t>W</a:t>
            </a:r>
            <a:r>
              <a:rPr sz="2800" i="1" baseline="-7834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1596" y="6577134"/>
            <a:ext cx="494797" cy="412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174"/>
              </a:lnSpc>
              <a:spcBef>
                <a:spcPts val="158"/>
              </a:spcBef>
            </a:pPr>
            <a:r>
              <a:rPr sz="3600" i="1" baseline="12078" dirty="0">
                <a:latin typeface="Times New Roman"/>
                <a:cs typeface="Times New Roman"/>
              </a:rPr>
              <a:t>W</a:t>
            </a:r>
            <a:r>
              <a:rPr sz="2800" i="1" baseline="-7834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7171" y="6577134"/>
            <a:ext cx="494786" cy="412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174"/>
              </a:lnSpc>
              <a:spcBef>
                <a:spcPts val="158"/>
              </a:spcBef>
            </a:pPr>
            <a:r>
              <a:rPr sz="3600" i="1" baseline="12078" dirty="0">
                <a:latin typeface="Times New Roman"/>
                <a:cs typeface="Times New Roman"/>
              </a:rPr>
              <a:t>W</a:t>
            </a:r>
            <a:r>
              <a:rPr sz="2800" i="1" baseline="-7834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7207" y="6657633"/>
            <a:ext cx="187380" cy="329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95"/>
              </a:lnSpc>
              <a:spcBef>
                <a:spcPts val="129"/>
              </a:spcBef>
            </a:pPr>
            <a:r>
              <a:rPr sz="2500" dirty="0">
                <a:latin typeface="Cambria"/>
                <a:cs typeface="Cambria"/>
              </a:rPr>
              <a:t>⎦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1384" y="3247835"/>
            <a:ext cx="1596102" cy="499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80">
              <a:lnSpc>
                <a:spcPts val="3934"/>
              </a:lnSpc>
              <a:spcBef>
                <a:spcPts val="196"/>
              </a:spcBef>
            </a:pPr>
            <a:r>
              <a:rPr sz="4700" b="1" baseline="7362" dirty="0">
                <a:latin typeface="Times New Roman"/>
                <a:cs typeface="Times New Roman"/>
              </a:rPr>
              <a:t>X</a:t>
            </a:r>
            <a:r>
              <a:rPr sz="4700" b="1" spc="-57" baseline="7362" dirty="0">
                <a:latin typeface="Times New Roman"/>
                <a:cs typeface="Times New Roman"/>
              </a:rPr>
              <a:t> </a:t>
            </a:r>
            <a:r>
              <a:rPr sz="4700" baseline="7220" dirty="0">
                <a:latin typeface="Cambria"/>
                <a:cs typeface="Cambria"/>
              </a:rPr>
              <a:t>=</a:t>
            </a:r>
            <a:r>
              <a:rPr sz="4700" spc="25" baseline="7220" dirty="0">
                <a:latin typeface="Cambria"/>
                <a:cs typeface="Cambria"/>
              </a:rPr>
              <a:t> </a:t>
            </a:r>
            <a:r>
              <a:rPr sz="4700" b="1" spc="189" baseline="7362" dirty="0">
                <a:latin typeface="Times New Roman"/>
                <a:cs typeface="Times New Roman"/>
              </a:rPr>
              <a:t>D</a:t>
            </a:r>
            <a:r>
              <a:rPr sz="3800" i="1" baseline="-9276" dirty="0">
                <a:latin typeface="Times New Roman"/>
                <a:cs typeface="Times New Roman"/>
              </a:rPr>
              <a:t>N</a:t>
            </a:r>
            <a:r>
              <a:rPr sz="3800" i="1" spc="-233" baseline="-9276" dirty="0">
                <a:latin typeface="Times New Roman"/>
                <a:cs typeface="Times New Roman"/>
              </a:rPr>
              <a:t> </a:t>
            </a:r>
            <a:r>
              <a:rPr sz="4700" b="1" baseline="7362" dirty="0">
                <a:latin typeface="Times New Roman"/>
                <a:cs typeface="Times New Roman"/>
              </a:rPr>
              <a:t>x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9278" y="2238186"/>
            <a:ext cx="4468939" cy="809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5055">
              <a:lnSpc>
                <a:spcPts val="2100"/>
              </a:lnSpc>
              <a:spcBef>
                <a:spcPts val="105"/>
              </a:spcBef>
            </a:pP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177" dirty="0">
                <a:latin typeface="Times New Roman"/>
                <a:cs typeface="Times New Roman"/>
              </a:rPr>
              <a:t> </a:t>
            </a:r>
            <a:r>
              <a:rPr sz="1900" spc="-119" dirty="0">
                <a:latin typeface="Cambria"/>
                <a:cs typeface="Cambria"/>
              </a:rPr>
              <a:t>−</a:t>
            </a: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2168950" marR="2080229" algn="ctr">
              <a:lnSpc>
                <a:spcPct val="95825"/>
              </a:lnSpc>
              <a:spcBef>
                <a:spcPts val="504"/>
              </a:spcBef>
            </a:pPr>
            <a:r>
              <a:rPr sz="1900" i="1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1" y="1524001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7">
              <a:lnSpc>
                <a:spcPts val="999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23937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7201" y="15240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56205" y="2086355"/>
            <a:ext cx="3890772" cy="9144"/>
          </a:xfrm>
          <a:custGeom>
            <a:avLst/>
            <a:gdLst/>
            <a:ahLst/>
            <a:cxnLst/>
            <a:rect l="l" t="t" r="r" b="b"/>
            <a:pathLst>
              <a:path w="3890772" h="9144">
                <a:moveTo>
                  <a:pt x="0" y="0"/>
                </a:moveTo>
                <a:lnTo>
                  <a:pt x="0" y="9144"/>
                </a:lnTo>
                <a:lnTo>
                  <a:pt x="3890772" y="9144"/>
                </a:lnTo>
                <a:lnTo>
                  <a:pt x="389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56205" y="2785872"/>
            <a:ext cx="3890772" cy="9906"/>
          </a:xfrm>
          <a:custGeom>
            <a:avLst/>
            <a:gdLst/>
            <a:ahLst/>
            <a:cxnLst/>
            <a:rect l="l" t="t" r="r" b="b"/>
            <a:pathLst>
              <a:path w="3890772" h="9906">
                <a:moveTo>
                  <a:pt x="0" y="0"/>
                </a:moveTo>
                <a:lnTo>
                  <a:pt x="0" y="9906"/>
                </a:lnTo>
                <a:lnTo>
                  <a:pt x="3890772" y="9906"/>
                </a:lnTo>
                <a:lnTo>
                  <a:pt x="3890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65348" y="2095499"/>
            <a:ext cx="3871722" cy="690372"/>
          </a:xfrm>
          <a:custGeom>
            <a:avLst/>
            <a:gdLst/>
            <a:ahLst/>
            <a:cxnLst/>
            <a:rect l="l" t="t" r="r" b="b"/>
            <a:pathLst>
              <a:path w="3871722" h="690372">
                <a:moveTo>
                  <a:pt x="0" y="0"/>
                </a:moveTo>
                <a:lnTo>
                  <a:pt x="0" y="690371"/>
                </a:lnTo>
                <a:lnTo>
                  <a:pt x="3871722" y="690371"/>
                </a:lnTo>
                <a:lnTo>
                  <a:pt x="3871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55443" y="2085594"/>
            <a:ext cx="3890772" cy="709421"/>
          </a:xfrm>
          <a:custGeom>
            <a:avLst/>
            <a:gdLst/>
            <a:ahLst/>
            <a:cxnLst/>
            <a:rect l="l" t="t" r="r" b="b"/>
            <a:pathLst>
              <a:path w="3890772" h="709421">
                <a:moveTo>
                  <a:pt x="0" y="709421"/>
                </a:moveTo>
                <a:lnTo>
                  <a:pt x="0" y="0"/>
                </a:lnTo>
                <a:lnTo>
                  <a:pt x="3890772" y="0"/>
                </a:lnTo>
                <a:lnTo>
                  <a:pt x="3890772" y="709421"/>
                </a:lnTo>
                <a:lnTo>
                  <a:pt x="0" y="709421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48605" y="2934461"/>
            <a:ext cx="1556003" cy="9144"/>
          </a:xfrm>
          <a:custGeom>
            <a:avLst/>
            <a:gdLst/>
            <a:ahLst/>
            <a:cxnLst/>
            <a:rect l="l" t="t" r="r" b="b"/>
            <a:pathLst>
              <a:path w="1556003" h="9144">
                <a:moveTo>
                  <a:pt x="0" y="0"/>
                </a:moveTo>
                <a:lnTo>
                  <a:pt x="0" y="9144"/>
                </a:lnTo>
                <a:lnTo>
                  <a:pt x="1556003" y="9144"/>
                </a:lnTo>
                <a:lnTo>
                  <a:pt x="1556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48605" y="3540252"/>
            <a:ext cx="1556003" cy="9906"/>
          </a:xfrm>
          <a:custGeom>
            <a:avLst/>
            <a:gdLst/>
            <a:ahLst/>
            <a:cxnLst/>
            <a:rect l="l" t="t" r="r" b="b"/>
            <a:pathLst>
              <a:path w="1556003" h="9906">
                <a:moveTo>
                  <a:pt x="0" y="0"/>
                </a:moveTo>
                <a:lnTo>
                  <a:pt x="0" y="9906"/>
                </a:lnTo>
                <a:lnTo>
                  <a:pt x="1556003" y="9906"/>
                </a:lnTo>
                <a:lnTo>
                  <a:pt x="1556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57751" y="2943605"/>
            <a:ext cx="1536953" cy="596646"/>
          </a:xfrm>
          <a:custGeom>
            <a:avLst/>
            <a:gdLst/>
            <a:ahLst/>
            <a:cxnLst/>
            <a:rect l="l" t="t" r="r" b="b"/>
            <a:pathLst>
              <a:path w="1536953" h="596646">
                <a:moveTo>
                  <a:pt x="0" y="0"/>
                </a:moveTo>
                <a:lnTo>
                  <a:pt x="0" y="596646"/>
                </a:lnTo>
                <a:lnTo>
                  <a:pt x="1536953" y="596645"/>
                </a:lnTo>
                <a:lnTo>
                  <a:pt x="15369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47844" y="2933701"/>
            <a:ext cx="1556003" cy="615696"/>
          </a:xfrm>
          <a:custGeom>
            <a:avLst/>
            <a:gdLst/>
            <a:ahLst/>
            <a:cxnLst/>
            <a:rect l="l" t="t" r="r" b="b"/>
            <a:pathLst>
              <a:path w="1556003" h="615696">
                <a:moveTo>
                  <a:pt x="0" y="615696"/>
                </a:moveTo>
                <a:lnTo>
                  <a:pt x="0" y="0"/>
                </a:lnTo>
                <a:lnTo>
                  <a:pt x="1556003" y="0"/>
                </a:lnTo>
                <a:lnTo>
                  <a:pt x="1556003" y="615695"/>
                </a:lnTo>
                <a:lnTo>
                  <a:pt x="0" y="615696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15612" y="6153911"/>
            <a:ext cx="1714500" cy="9144"/>
          </a:xfrm>
          <a:custGeom>
            <a:avLst/>
            <a:gdLst/>
            <a:ahLst/>
            <a:cxnLst/>
            <a:rect l="l" t="t" r="r" b="b"/>
            <a:pathLst>
              <a:path w="1714500" h="9144">
                <a:moveTo>
                  <a:pt x="0" y="0"/>
                </a:moveTo>
                <a:lnTo>
                  <a:pt x="0" y="9144"/>
                </a:lnTo>
                <a:lnTo>
                  <a:pt x="1714500" y="9144"/>
                </a:lnTo>
                <a:lnTo>
                  <a:pt x="1714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5612" y="6951726"/>
            <a:ext cx="1714500" cy="9905"/>
          </a:xfrm>
          <a:custGeom>
            <a:avLst/>
            <a:gdLst/>
            <a:ahLst/>
            <a:cxnLst/>
            <a:rect l="l" t="t" r="r" b="b"/>
            <a:pathLst>
              <a:path w="1714500" h="9905">
                <a:moveTo>
                  <a:pt x="0" y="0"/>
                </a:moveTo>
                <a:lnTo>
                  <a:pt x="0" y="9905"/>
                </a:lnTo>
                <a:lnTo>
                  <a:pt x="1714500" y="9905"/>
                </a:lnTo>
                <a:lnTo>
                  <a:pt x="1714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24756" y="6163056"/>
            <a:ext cx="1695450" cy="788670"/>
          </a:xfrm>
          <a:custGeom>
            <a:avLst/>
            <a:gdLst/>
            <a:ahLst/>
            <a:cxnLst/>
            <a:rect l="l" t="t" r="r" b="b"/>
            <a:pathLst>
              <a:path w="1695450" h="788670">
                <a:moveTo>
                  <a:pt x="0" y="0"/>
                </a:moveTo>
                <a:lnTo>
                  <a:pt x="0" y="788670"/>
                </a:lnTo>
                <a:lnTo>
                  <a:pt x="1695450" y="788670"/>
                </a:lnTo>
                <a:lnTo>
                  <a:pt x="1695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14850" y="6153149"/>
            <a:ext cx="1714500" cy="807720"/>
          </a:xfrm>
          <a:custGeom>
            <a:avLst/>
            <a:gdLst/>
            <a:ahLst/>
            <a:cxnLst/>
            <a:rect l="l" t="t" r="r" b="b"/>
            <a:pathLst>
              <a:path w="1714500" h="807720">
                <a:moveTo>
                  <a:pt x="0" y="807720"/>
                </a:moveTo>
                <a:lnTo>
                  <a:pt x="0" y="0"/>
                </a:lnTo>
                <a:lnTo>
                  <a:pt x="1714500" y="0"/>
                </a:lnTo>
                <a:lnTo>
                  <a:pt x="1714500" y="807720"/>
                </a:lnTo>
                <a:lnTo>
                  <a:pt x="0" y="807720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62577" y="576078"/>
            <a:ext cx="4723964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550"/>
              </a:lnSpc>
              <a:spcBef>
                <a:spcPts val="177"/>
              </a:spcBef>
            </a:pPr>
            <a:r>
              <a:rPr sz="3300" spc="4" dirty="0">
                <a:latin typeface="Copperplate Gothic Bold"/>
                <a:cs typeface="Copperplate Gothic Bold"/>
              </a:rPr>
              <a:t>Matri</a:t>
            </a:r>
            <a:r>
              <a:rPr sz="3300" dirty="0">
                <a:latin typeface="Copperplate Gothic Bold"/>
                <a:cs typeface="Copperplate Gothic Bold"/>
              </a:rPr>
              <a:t>x</a:t>
            </a:r>
            <a:r>
              <a:rPr sz="3300" spc="13" dirty="0">
                <a:latin typeface="Copperplate Gothic Bold"/>
                <a:cs typeface="Copperplate Gothic Bold"/>
              </a:rPr>
              <a:t> </a:t>
            </a:r>
            <a:r>
              <a:rPr sz="3300" spc="4" dirty="0">
                <a:latin typeface="Copperplate Gothic Bold"/>
                <a:cs typeface="Copperplate Gothic Bold"/>
              </a:rPr>
              <a:t>Computation</a:t>
            </a:r>
            <a:endParaRPr sz="3300">
              <a:latin typeface="Copperplate Gothic Bold"/>
              <a:cs typeface="Copperplate Gothic Bol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12278" y="1063758"/>
            <a:ext cx="627550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550"/>
              </a:lnSpc>
              <a:spcBef>
                <a:spcPts val="177"/>
              </a:spcBef>
            </a:pPr>
            <a:r>
              <a:rPr sz="3300" spc="4" dirty="0">
                <a:latin typeface="Copperplate Gothic Bold"/>
                <a:cs typeface="Copperplate Gothic Bold"/>
              </a:rPr>
              <a:t>of</a:t>
            </a:r>
            <a:endParaRPr sz="3300">
              <a:latin typeface="Copperplate Gothic Bold"/>
              <a:cs typeface="Copperplate Gothic Bol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51268" y="1063758"/>
            <a:ext cx="1134367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550"/>
              </a:lnSpc>
              <a:spcBef>
                <a:spcPts val="177"/>
              </a:spcBef>
            </a:pPr>
            <a:r>
              <a:rPr sz="3300" spc="4" dirty="0">
                <a:latin typeface="Copperplate Gothic Bold"/>
                <a:cs typeface="Copperplate Gothic Bold"/>
              </a:rPr>
              <a:t>IDF</a:t>
            </a:r>
            <a:r>
              <a:rPr sz="3300" dirty="0">
                <a:latin typeface="Copperplate Gothic Bold"/>
                <a:cs typeface="Copperplate Gothic Bold"/>
              </a:rPr>
              <a:t>T</a:t>
            </a:r>
            <a:endParaRPr sz="3300">
              <a:latin typeface="Copperplate Gothic Bold"/>
              <a:cs typeface="Copperplate Gothic 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6702" y="1749840"/>
            <a:ext cx="15229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139"/>
              </a:lnSpc>
              <a:spcBef>
                <a:spcPts val="107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•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79588" y="1749840"/>
            <a:ext cx="384042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139"/>
              </a:lnSpc>
              <a:spcBef>
                <a:spcPts val="107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Likewise, the IDFT</a:t>
            </a:r>
            <a:r>
              <a:rPr spc="-4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relation given</a:t>
            </a:r>
            <a:r>
              <a:rPr spc="-4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by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06311" y="2203158"/>
            <a:ext cx="1298050" cy="373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880"/>
              </a:lnSpc>
              <a:spcBef>
                <a:spcPts val="144"/>
              </a:spcBef>
            </a:pPr>
            <a:r>
              <a:rPr sz="3200" i="1" baseline="-2696" dirty="0">
                <a:latin typeface="Times New Roman"/>
                <a:cs typeface="Times New Roman"/>
              </a:rPr>
              <a:t>X</a:t>
            </a:r>
            <a:r>
              <a:rPr sz="3200" i="1" spc="-300" baseline="-2696" dirty="0">
                <a:latin typeface="Times New Roman"/>
                <a:cs typeface="Times New Roman"/>
              </a:rPr>
              <a:t> </a:t>
            </a:r>
            <a:r>
              <a:rPr sz="3200" spc="59" baseline="-2696" dirty="0">
                <a:latin typeface="Times New Roman"/>
                <a:cs typeface="Times New Roman"/>
              </a:rPr>
              <a:t>[</a:t>
            </a:r>
            <a:r>
              <a:rPr sz="3200" i="1" baseline="-2696" dirty="0">
                <a:latin typeface="Times New Roman"/>
                <a:cs typeface="Times New Roman"/>
              </a:rPr>
              <a:t>k</a:t>
            </a:r>
            <a:r>
              <a:rPr sz="3200" i="1" spc="-344" baseline="-2696" dirty="0">
                <a:latin typeface="Times New Roman"/>
                <a:cs typeface="Times New Roman"/>
              </a:rPr>
              <a:t> </a:t>
            </a:r>
            <a:r>
              <a:rPr sz="3200" spc="-59" baseline="-2696" dirty="0">
                <a:latin typeface="Times New Roman"/>
                <a:cs typeface="Times New Roman"/>
              </a:rPr>
              <a:t>]</a:t>
            </a:r>
            <a:r>
              <a:rPr sz="3200" i="1" baseline="-2696" dirty="0">
                <a:latin typeface="Times New Roman"/>
                <a:cs typeface="Times New Roman"/>
              </a:rPr>
              <a:t>W</a:t>
            </a:r>
            <a:r>
              <a:rPr sz="3200" i="1" spc="-134" baseline="-2696" dirty="0">
                <a:latin typeface="Times New Roman"/>
                <a:cs typeface="Times New Roman"/>
              </a:rPr>
              <a:t> </a:t>
            </a:r>
            <a:r>
              <a:rPr sz="2500" spc="79" baseline="30209" dirty="0">
                <a:latin typeface="Cambria"/>
                <a:cs typeface="Cambria"/>
              </a:rPr>
              <a:t>−</a:t>
            </a:r>
            <a:r>
              <a:rPr sz="2500" i="1" spc="69" baseline="30799" dirty="0">
                <a:latin typeface="Times New Roman"/>
                <a:cs typeface="Times New Roman"/>
              </a:rPr>
              <a:t>k</a:t>
            </a:r>
            <a:r>
              <a:rPr sz="2500" i="1" baseline="30799" dirty="0">
                <a:latin typeface="Times New Roman"/>
                <a:cs typeface="Times New Roman"/>
              </a:rPr>
              <a:t>n</a:t>
            </a:r>
            <a:r>
              <a:rPr sz="2500" i="1" spc="-279" baseline="30799" dirty="0">
                <a:latin typeface="Times New Roman"/>
                <a:cs typeface="Times New Roman"/>
              </a:rPr>
              <a:t> </a:t>
            </a:r>
            <a:r>
              <a:rPr sz="3200" baseline="-2696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78552" y="2270709"/>
            <a:ext cx="713368" cy="30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360"/>
              </a:lnSpc>
              <a:spcBef>
                <a:spcPts val="118"/>
              </a:spcBef>
            </a:pPr>
            <a:r>
              <a:rPr sz="2100" i="1" spc="-75" dirty="0">
                <a:latin typeface="Times New Roman"/>
                <a:cs typeface="Times New Roman"/>
              </a:rPr>
              <a:t>x</a:t>
            </a:r>
            <a:r>
              <a:rPr sz="2100" spc="59" dirty="0">
                <a:latin typeface="Times New Roman"/>
                <a:cs typeface="Times New Roman"/>
              </a:rPr>
              <a:t>[</a:t>
            </a:r>
            <a:r>
              <a:rPr sz="2100" i="1" spc="3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]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mbria"/>
                <a:cs typeface="Cambria"/>
              </a:rPr>
              <a:t>=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1346" y="2270709"/>
            <a:ext cx="818498" cy="30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360"/>
              </a:lnSpc>
              <a:spcBef>
                <a:spcPts val="118"/>
              </a:spcBef>
            </a:pPr>
            <a:r>
              <a:rPr sz="2100" dirty="0">
                <a:latin typeface="Times New Roman"/>
                <a:cs typeface="Times New Roman"/>
              </a:rPr>
              <a:t>0</a:t>
            </a:r>
            <a:r>
              <a:rPr sz="2100" spc="-1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mbria"/>
                <a:cs typeface="Cambria"/>
              </a:rPr>
              <a:t>≤</a:t>
            </a:r>
            <a:r>
              <a:rPr sz="2100" spc="9" dirty="0">
                <a:latin typeface="Cambria"/>
                <a:cs typeface="Cambr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7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mbria"/>
                <a:cs typeface="Cambria"/>
              </a:rPr>
              <a:t>≤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66586" y="2270709"/>
            <a:ext cx="635325" cy="30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360"/>
              </a:lnSpc>
              <a:spcBef>
                <a:spcPts val="118"/>
              </a:spcBef>
            </a:pP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7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mbria"/>
                <a:cs typeface="Cambria"/>
              </a:rPr>
              <a:t>−</a:t>
            </a:r>
            <a:r>
              <a:rPr sz="2100" spc="-334" dirty="0">
                <a:latin typeface="Cambria"/>
                <a:cs typeface="Cambri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00170" y="2289762"/>
            <a:ext cx="380958" cy="52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38" marR="68866" algn="ctr">
              <a:lnSpc>
                <a:spcPts val="2360"/>
              </a:lnSpc>
              <a:spcBef>
                <a:spcPts val="118"/>
              </a:spcBef>
            </a:pPr>
            <a:r>
              <a:rPr sz="2100" dirty="0">
                <a:latin typeface="Cambria"/>
                <a:cs typeface="Cambria"/>
              </a:rPr>
              <a:t>∑</a:t>
            </a:r>
            <a:endParaRPr sz="2100">
              <a:latin typeface="Cambria"/>
              <a:cs typeface="Cambria"/>
            </a:endParaRPr>
          </a:p>
          <a:p>
            <a:pPr algn="ctr">
              <a:lnSpc>
                <a:spcPts val="17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r>
              <a:rPr sz="1600" i="1" spc="-204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Cambria"/>
                <a:cs typeface="Cambria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9614" y="2845591"/>
            <a:ext cx="359773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139"/>
              </a:lnSpc>
              <a:spcBef>
                <a:spcPts val="107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can be</a:t>
            </a:r>
            <a:r>
              <a:rPr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expressed</a:t>
            </a:r>
            <a:r>
              <a:rPr spc="-7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in matrix form</a:t>
            </a:r>
            <a:r>
              <a:rPr spc="-3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as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86883" y="3234077"/>
            <a:ext cx="284686" cy="342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650"/>
              </a:lnSpc>
              <a:spcBef>
                <a:spcPts val="131"/>
              </a:spcBef>
            </a:pPr>
            <a:r>
              <a:rPr sz="2500" i="1" dirty="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27124" y="3570520"/>
            <a:ext cx="511737" cy="330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529"/>
              </a:lnSpc>
              <a:spcBef>
                <a:spcPts val="126"/>
              </a:spcBef>
            </a:pPr>
            <a:r>
              <a:rPr sz="3000" b="1" spc="-4" baseline="8696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1900" b="1" spc="9" baseline="-8919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1900" b="1" baseline="40137" dirty="0">
                <a:solidFill>
                  <a:srgbClr val="000065"/>
                </a:solidFill>
                <a:latin typeface="Times New Roman"/>
                <a:cs typeface="Times New Roman"/>
              </a:rPr>
              <a:t>-1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9615" y="3575592"/>
            <a:ext cx="68383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139"/>
              </a:lnSpc>
              <a:spcBef>
                <a:spcPts val="107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where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94815" y="3575591"/>
            <a:ext cx="255968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139"/>
              </a:lnSpc>
              <a:spcBef>
                <a:spcPts val="107"/>
              </a:spcBef>
            </a:pPr>
            <a:r>
              <a:rPr dirty="0">
                <a:solidFill>
                  <a:srgbClr val="000065"/>
                </a:solidFill>
                <a:latin typeface="Times New Roman"/>
                <a:cs typeface="Times New Roman"/>
              </a:rPr>
              <a:t>is the </a:t>
            </a:r>
            <a:r>
              <a:rPr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i="1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i="1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b="1" i="1" spc="9" dirty="0">
                <a:solidFill>
                  <a:srgbClr val="990033"/>
                </a:solidFill>
                <a:latin typeface="Times New Roman"/>
                <a:cs typeface="Times New Roman"/>
              </a:rPr>
              <a:t>I</a:t>
            </a:r>
            <a:r>
              <a:rPr b="1" i="1" spc="4" dirty="0">
                <a:solidFill>
                  <a:srgbClr val="990033"/>
                </a:solidFill>
                <a:latin typeface="Times New Roman"/>
                <a:cs typeface="Times New Roman"/>
              </a:rPr>
              <a:t>D</a:t>
            </a:r>
            <a:r>
              <a:rPr b="1" i="1" dirty="0">
                <a:solidFill>
                  <a:srgbClr val="990033"/>
                </a:solidFill>
                <a:latin typeface="Times New Roman"/>
                <a:cs typeface="Times New Roman"/>
              </a:rPr>
              <a:t>FT</a:t>
            </a:r>
            <a:r>
              <a:rPr b="1" i="1" spc="-22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990033"/>
                </a:solidFill>
                <a:latin typeface="Times New Roman"/>
                <a:cs typeface="Times New Roman"/>
              </a:rPr>
              <a:t>matrix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97917" y="3897316"/>
            <a:ext cx="298425" cy="65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 marR="2038">
              <a:lnSpc>
                <a:spcPts val="2555"/>
              </a:lnSpc>
              <a:spcBef>
                <a:spcPts val="127"/>
              </a:spcBef>
            </a:pPr>
            <a:r>
              <a:rPr sz="3300" spc="-189" baseline="-2584" dirty="0">
                <a:latin typeface="Cambria"/>
                <a:cs typeface="Cambria"/>
              </a:rPr>
              <a:t>⎡</a:t>
            </a:r>
            <a:r>
              <a:rPr sz="3300" baseline="3952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2699">
              <a:lnSpc>
                <a:spcPts val="2529"/>
              </a:lnSpc>
            </a:pPr>
            <a:r>
              <a:rPr sz="3300" spc="-189" baseline="6461" dirty="0">
                <a:latin typeface="Cambria"/>
                <a:cs typeface="Cambria"/>
              </a:rPr>
              <a:t>⎢</a:t>
            </a: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75311" y="3897316"/>
            <a:ext cx="552899" cy="65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1614" marR="172555" algn="ctr">
              <a:lnSpc>
                <a:spcPts val="2265"/>
              </a:lnSpc>
              <a:spcBef>
                <a:spcPts val="113"/>
              </a:spcBef>
            </a:pPr>
            <a:r>
              <a:rPr sz="3300" baseline="-1317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ts val="2800"/>
              </a:lnSpc>
              <a:spcBef>
                <a:spcPts val="26"/>
              </a:spcBef>
            </a:pPr>
            <a:r>
              <a:rPr sz="3300" i="1" baseline="-2635" dirty="0">
                <a:latin typeface="Times New Roman"/>
                <a:cs typeface="Times New Roman"/>
              </a:rPr>
              <a:t>W</a:t>
            </a:r>
            <a:r>
              <a:rPr sz="3300" i="1" spc="-159" baseline="-2635" dirty="0">
                <a:latin typeface="Times New Roman"/>
                <a:cs typeface="Times New Roman"/>
              </a:rPr>
              <a:t> </a:t>
            </a:r>
            <a:r>
              <a:rPr sz="2600" spc="-114" baseline="30105" dirty="0">
                <a:latin typeface="Cambria"/>
                <a:cs typeface="Cambria"/>
              </a:rPr>
              <a:t>−</a:t>
            </a:r>
            <a:r>
              <a:rPr sz="2600" baseline="30693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34135" y="3897316"/>
            <a:ext cx="577289" cy="65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196" marR="176360" algn="ctr">
              <a:lnSpc>
                <a:spcPts val="2265"/>
              </a:lnSpc>
              <a:spcBef>
                <a:spcPts val="113"/>
              </a:spcBef>
            </a:pPr>
            <a:r>
              <a:rPr sz="3300" baseline="-1317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ts val="2800"/>
              </a:lnSpc>
              <a:spcBef>
                <a:spcPts val="26"/>
              </a:spcBef>
            </a:pPr>
            <a:r>
              <a:rPr sz="3300" i="1" baseline="-2635" dirty="0">
                <a:latin typeface="Times New Roman"/>
                <a:cs typeface="Times New Roman"/>
              </a:rPr>
              <a:t>W</a:t>
            </a:r>
            <a:r>
              <a:rPr sz="3300" i="1" spc="-159" baseline="-2635" dirty="0">
                <a:latin typeface="Times New Roman"/>
                <a:cs typeface="Times New Roman"/>
              </a:rPr>
              <a:t> </a:t>
            </a:r>
            <a:r>
              <a:rPr sz="2600" spc="75" baseline="30105" dirty="0">
                <a:latin typeface="Cambria"/>
                <a:cs typeface="Cambria"/>
              </a:rPr>
              <a:t>−</a:t>
            </a:r>
            <a:r>
              <a:rPr sz="2600" baseline="30693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89268" y="3897316"/>
            <a:ext cx="208688" cy="30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364"/>
              </a:lnSpc>
              <a:spcBef>
                <a:spcPts val="118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06486" y="3923325"/>
            <a:ext cx="175696" cy="30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410"/>
              </a:lnSpc>
              <a:spcBef>
                <a:spcPts val="120"/>
              </a:spcBef>
            </a:pPr>
            <a:r>
              <a:rPr sz="2200" dirty="0">
                <a:latin typeface="Cambria"/>
                <a:cs typeface="Cambria"/>
              </a:rPr>
              <a:t>⎤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97856" y="3950859"/>
            <a:ext cx="349707" cy="1855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 marR="28">
              <a:lnSpc>
                <a:spcPts val="1939"/>
              </a:lnSpc>
              <a:spcBef>
                <a:spcPts val="97"/>
              </a:spcBef>
            </a:pPr>
            <a:r>
              <a:rPr sz="3300" baseline="2635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  <a:p>
            <a:pPr marL="12699" marR="6832">
              <a:lnSpc>
                <a:spcPts val="2529"/>
              </a:lnSpc>
              <a:spcBef>
                <a:spcPts val="74"/>
              </a:spcBef>
            </a:pPr>
            <a:r>
              <a:rPr sz="2200" dirty="0">
                <a:latin typeface="Times New Roman"/>
                <a:cs typeface="Times New Roman"/>
              </a:rPr>
              <a:t>L </a:t>
            </a:r>
            <a:endParaRPr sz="2200">
              <a:latin typeface="Times New Roman"/>
              <a:cs typeface="Times New Roman"/>
            </a:endParaRPr>
          </a:p>
          <a:p>
            <a:pPr marL="12699" marR="6832">
              <a:lnSpc>
                <a:spcPts val="2529"/>
              </a:lnSpc>
              <a:spcBef>
                <a:spcPts val="903"/>
              </a:spcBef>
            </a:pPr>
            <a:r>
              <a:rPr sz="2200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  <a:p>
            <a:pPr marL="12726">
              <a:lnSpc>
                <a:spcPts val="1944"/>
              </a:lnSpc>
              <a:spcBef>
                <a:spcPts val="999"/>
              </a:spcBef>
            </a:pPr>
            <a:r>
              <a:rPr sz="3300" baseline="2635" dirty="0">
                <a:latin typeface="Times New Roman"/>
                <a:cs typeface="Times New Roman"/>
              </a:rPr>
              <a:t>O</a:t>
            </a:r>
            <a:endParaRPr sz="2200">
              <a:latin typeface="Times New Roman"/>
              <a:cs typeface="Times New Roman"/>
            </a:endParaRPr>
          </a:p>
          <a:p>
            <a:pPr marL="12726">
              <a:lnSpc>
                <a:spcPct val="95825"/>
              </a:lnSpc>
              <a:spcBef>
                <a:spcPts val="618"/>
              </a:spcBef>
            </a:pPr>
            <a:r>
              <a:rPr sz="2200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60241" y="4159819"/>
            <a:ext cx="1037093" cy="387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999"/>
              </a:lnSpc>
              <a:spcBef>
                <a:spcPts val="150"/>
              </a:spcBef>
            </a:pPr>
            <a:r>
              <a:rPr sz="3300" i="1" baseline="-2635" dirty="0">
                <a:latin typeface="Times New Roman"/>
                <a:cs typeface="Times New Roman"/>
              </a:rPr>
              <a:t>W</a:t>
            </a:r>
            <a:r>
              <a:rPr sz="3300" i="1" spc="-159" baseline="-2635" dirty="0">
                <a:latin typeface="Times New Roman"/>
                <a:cs typeface="Times New Roman"/>
              </a:rPr>
              <a:t> </a:t>
            </a:r>
            <a:r>
              <a:rPr sz="2600" spc="14" baseline="30105" dirty="0">
                <a:latin typeface="Cambria"/>
                <a:cs typeface="Cambria"/>
              </a:rPr>
              <a:t>−</a:t>
            </a:r>
            <a:r>
              <a:rPr sz="2600" baseline="30693" dirty="0">
                <a:latin typeface="Times New Roman"/>
                <a:cs typeface="Times New Roman"/>
              </a:rPr>
              <a:t>(</a:t>
            </a:r>
            <a:r>
              <a:rPr sz="2600" spc="-258" baseline="30693" dirty="0">
                <a:latin typeface="Times New Roman"/>
                <a:cs typeface="Times New Roman"/>
              </a:rPr>
              <a:t> </a:t>
            </a:r>
            <a:r>
              <a:rPr sz="2600" i="1" baseline="30693" dirty="0">
                <a:latin typeface="Times New Roman"/>
                <a:cs typeface="Times New Roman"/>
              </a:rPr>
              <a:t>N</a:t>
            </a:r>
            <a:r>
              <a:rPr sz="2600" i="1" spc="-157" baseline="30693" dirty="0">
                <a:latin typeface="Times New Roman"/>
                <a:cs typeface="Times New Roman"/>
              </a:rPr>
              <a:t> </a:t>
            </a:r>
            <a:r>
              <a:rPr sz="2600" spc="-114" baseline="30105" dirty="0">
                <a:latin typeface="Cambria"/>
                <a:cs typeface="Cambria"/>
              </a:rPr>
              <a:t>−</a:t>
            </a:r>
            <a:r>
              <a:rPr sz="2600" spc="-94" baseline="30693" dirty="0">
                <a:latin typeface="Times New Roman"/>
                <a:cs typeface="Times New Roman"/>
              </a:rPr>
              <a:t>1</a:t>
            </a:r>
            <a:r>
              <a:rPr sz="2600" baseline="30693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06486" y="4200681"/>
            <a:ext cx="175696" cy="30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410"/>
              </a:lnSpc>
              <a:spcBef>
                <a:spcPts val="120"/>
              </a:spcBef>
            </a:pPr>
            <a:r>
              <a:rPr sz="2200" dirty="0">
                <a:latin typeface="Cambria"/>
                <a:cs typeface="Cambria"/>
              </a:rPr>
              <a:t>⎥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0074" y="4360707"/>
            <a:ext cx="328342" cy="484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 marR="33569">
              <a:lnSpc>
                <a:spcPts val="1864"/>
              </a:lnSpc>
              <a:spcBef>
                <a:spcPts val="92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 marL="41557">
              <a:lnSpc>
                <a:spcPts val="1889"/>
              </a:lnSpc>
              <a:spcBef>
                <a:spcPts val="1"/>
              </a:spcBef>
            </a:pPr>
            <a:r>
              <a:rPr sz="1700" spc="75" dirty="0">
                <a:latin typeface="Cambria"/>
                <a:cs typeface="Cambria"/>
              </a:rPr>
              <a:t>−</a:t>
            </a:r>
            <a:r>
              <a:rPr sz="170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9650" y="4360707"/>
            <a:ext cx="348168" cy="484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 marR="33569">
              <a:lnSpc>
                <a:spcPts val="1864"/>
              </a:lnSpc>
              <a:spcBef>
                <a:spcPts val="92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 marL="61381">
              <a:lnSpc>
                <a:spcPts val="1889"/>
              </a:lnSpc>
              <a:spcBef>
                <a:spcPts val="1"/>
              </a:spcBef>
            </a:pPr>
            <a:r>
              <a:rPr sz="1700" spc="75" dirty="0">
                <a:latin typeface="Cambria"/>
                <a:cs typeface="Cambria"/>
              </a:rPr>
              <a:t>−</a:t>
            </a:r>
            <a:r>
              <a:rPr sz="1700" dirty="0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94986" y="4378992"/>
            <a:ext cx="205383" cy="245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1864"/>
              </a:lnSpc>
              <a:spcBef>
                <a:spcPts val="92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85010" y="4478801"/>
            <a:ext cx="1005979" cy="36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820"/>
              </a:lnSpc>
              <a:spcBef>
                <a:spcPts val="142"/>
              </a:spcBef>
            </a:pPr>
            <a:r>
              <a:rPr sz="2600" spc="75" baseline="-6690" dirty="0">
                <a:latin typeface="Cambria"/>
                <a:cs typeface="Cambria"/>
              </a:rPr>
              <a:t>−</a:t>
            </a:r>
            <a:r>
              <a:rPr sz="2600" spc="9" baseline="-6820" dirty="0">
                <a:latin typeface="Times New Roman"/>
                <a:cs typeface="Times New Roman"/>
              </a:rPr>
              <a:t>2</a:t>
            </a:r>
            <a:r>
              <a:rPr sz="2600" baseline="-6820" dirty="0">
                <a:latin typeface="Times New Roman"/>
                <a:cs typeface="Times New Roman"/>
              </a:rPr>
              <a:t>(</a:t>
            </a:r>
            <a:r>
              <a:rPr sz="2600" spc="-258" baseline="-6820" dirty="0">
                <a:latin typeface="Times New Roman"/>
                <a:cs typeface="Times New Roman"/>
              </a:rPr>
              <a:t> </a:t>
            </a:r>
            <a:r>
              <a:rPr sz="2600" i="1" baseline="-6820" dirty="0">
                <a:latin typeface="Times New Roman"/>
                <a:cs typeface="Times New Roman"/>
              </a:rPr>
              <a:t>N</a:t>
            </a:r>
            <a:r>
              <a:rPr sz="2600" i="1" spc="-157" baseline="-6820" dirty="0">
                <a:latin typeface="Times New Roman"/>
                <a:cs typeface="Times New Roman"/>
              </a:rPr>
              <a:t> </a:t>
            </a:r>
            <a:r>
              <a:rPr sz="2600" spc="-114" baseline="-6690" dirty="0">
                <a:latin typeface="Cambria"/>
                <a:cs typeface="Cambria"/>
              </a:rPr>
              <a:t>−</a:t>
            </a:r>
            <a:r>
              <a:rPr sz="2600" spc="-94" baseline="-6820" dirty="0">
                <a:latin typeface="Times New Roman"/>
                <a:cs typeface="Times New Roman"/>
              </a:rPr>
              <a:t>1</a:t>
            </a:r>
            <a:r>
              <a:rPr sz="2600" baseline="-6820" dirty="0">
                <a:latin typeface="Times New Roman"/>
                <a:cs typeface="Times New Roman"/>
              </a:rPr>
              <a:t>)</a:t>
            </a:r>
            <a:r>
              <a:rPr sz="2600" spc="-157" baseline="-6820" dirty="0">
                <a:latin typeface="Times New Roman"/>
                <a:cs typeface="Times New Roman"/>
              </a:rPr>
              <a:t> </a:t>
            </a:r>
            <a:r>
              <a:rPr sz="3300" baseline="9046" dirty="0">
                <a:latin typeface="Cambria"/>
                <a:cs typeface="Cambria"/>
              </a:rPr>
              <a:t>⎥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7915" y="4478857"/>
            <a:ext cx="175696" cy="30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410"/>
              </a:lnSpc>
              <a:spcBef>
                <a:spcPts val="120"/>
              </a:spcBef>
            </a:pPr>
            <a:r>
              <a:rPr sz="2200" dirty="0">
                <a:latin typeface="Cambria"/>
                <a:cs typeface="Cambria"/>
              </a:rPr>
              <a:t>⎢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2658" y="4597199"/>
            <a:ext cx="275092" cy="249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1900"/>
              </a:lnSpc>
              <a:spcBef>
                <a:spcPts val="95"/>
              </a:spcBef>
            </a:pPr>
            <a:r>
              <a:rPr sz="1700" spc="-114" dirty="0">
                <a:latin typeface="Cambria"/>
                <a:cs typeface="Cambria"/>
              </a:rPr>
              <a:t>−</a:t>
            </a:r>
            <a:r>
              <a:rPr sz="17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3110" y="4673198"/>
            <a:ext cx="965012" cy="1153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699" algn="r">
              <a:lnSpc>
                <a:spcPts val="2999"/>
              </a:lnSpc>
              <a:spcBef>
                <a:spcPts val="150"/>
              </a:spcBef>
            </a:pPr>
            <a:r>
              <a:rPr sz="3300" b="1" spc="129" baseline="13176" dirty="0">
                <a:latin typeface="Times New Roman"/>
                <a:cs typeface="Times New Roman"/>
              </a:rPr>
              <a:t>D</a:t>
            </a:r>
            <a:r>
              <a:rPr sz="2600" i="1" baseline="-3410" dirty="0">
                <a:latin typeface="Times New Roman"/>
                <a:cs typeface="Times New Roman"/>
              </a:rPr>
              <a:t>N </a:t>
            </a:r>
            <a:r>
              <a:rPr sz="2600" i="1" spc="162" baseline="-3410" dirty="0">
                <a:latin typeface="Times New Roman"/>
                <a:cs typeface="Times New Roman"/>
              </a:rPr>
              <a:t> </a:t>
            </a:r>
            <a:r>
              <a:rPr sz="3300" baseline="12923" dirty="0">
                <a:latin typeface="Cambria"/>
                <a:cs typeface="Cambria"/>
              </a:rPr>
              <a:t>=</a:t>
            </a:r>
            <a:r>
              <a:rPr sz="3300" spc="43" baseline="12923" dirty="0">
                <a:latin typeface="Cambria"/>
                <a:cs typeface="Cambria"/>
              </a:rPr>
              <a:t> </a:t>
            </a:r>
            <a:r>
              <a:rPr sz="3300" spc="-189" baseline="-5169" dirty="0">
                <a:latin typeface="Cambria"/>
                <a:cs typeface="Cambria"/>
              </a:rPr>
              <a:t>⎢</a:t>
            </a:r>
            <a:r>
              <a:rPr sz="3300" baseline="13176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R="35444" algn="r">
              <a:lnSpc>
                <a:spcPts val="2250"/>
              </a:lnSpc>
            </a:pPr>
            <a:r>
              <a:rPr sz="3300" baseline="1292" dirty="0">
                <a:latin typeface="Cambria"/>
                <a:cs typeface="Cambria"/>
              </a:rPr>
              <a:t>⎢</a:t>
            </a:r>
            <a:r>
              <a:rPr sz="3300" baseline="2635" dirty="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  <a:p>
            <a:pPr marR="12699" algn="r">
              <a:lnSpc>
                <a:spcPts val="1979"/>
              </a:lnSpc>
              <a:spcBef>
                <a:spcPts val="554"/>
              </a:spcBef>
            </a:pPr>
            <a:r>
              <a:rPr sz="3300" spc="-189" baseline="-15508" dirty="0">
                <a:latin typeface="Cambria"/>
                <a:cs typeface="Cambria"/>
              </a:rPr>
              <a:t>⎣</a:t>
            </a: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4727" y="4676066"/>
            <a:ext cx="458092" cy="365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804"/>
              </a:lnSpc>
              <a:spcBef>
                <a:spcPts val="140"/>
              </a:spcBef>
            </a:pPr>
            <a:r>
              <a:rPr sz="3300" i="1" baseline="9223" dirty="0">
                <a:latin typeface="Times New Roman"/>
                <a:cs typeface="Times New Roman"/>
              </a:rPr>
              <a:t>W</a:t>
            </a:r>
            <a:r>
              <a:rPr sz="2600" i="1" baseline="-6820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34135" y="4676066"/>
            <a:ext cx="458836" cy="365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804"/>
              </a:lnSpc>
              <a:spcBef>
                <a:spcPts val="140"/>
              </a:spcBef>
            </a:pPr>
            <a:r>
              <a:rPr sz="3300" i="1" spc="4" baseline="9223" dirty="0">
                <a:latin typeface="Times New Roman"/>
                <a:cs typeface="Times New Roman"/>
              </a:rPr>
              <a:t>W</a:t>
            </a:r>
            <a:r>
              <a:rPr sz="2600" i="1" baseline="-6820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0799" y="4676066"/>
            <a:ext cx="460931" cy="384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955"/>
              </a:lnSpc>
              <a:spcBef>
                <a:spcPts val="147"/>
              </a:spcBef>
            </a:pPr>
            <a:r>
              <a:rPr sz="3300" i="1" baseline="13176" dirty="0">
                <a:latin typeface="Times New Roman"/>
                <a:cs typeface="Times New Roman"/>
              </a:rPr>
              <a:t>W</a:t>
            </a:r>
            <a:r>
              <a:rPr sz="2600" i="1" baseline="-852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6486" y="4756157"/>
            <a:ext cx="175696" cy="1070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344"/>
              </a:lnSpc>
              <a:spcBef>
                <a:spcPts val="117"/>
              </a:spcBef>
            </a:pPr>
            <a:r>
              <a:rPr sz="3300" baseline="-1292" dirty="0">
                <a:latin typeface="Cambria"/>
                <a:cs typeface="Cambria"/>
              </a:rPr>
              <a:t>⎥</a:t>
            </a:r>
            <a:endParaRPr sz="2200">
              <a:latin typeface="Cambria"/>
              <a:cs typeface="Cambria"/>
            </a:endParaRPr>
          </a:p>
          <a:p>
            <a:pPr marL="12699">
              <a:lnSpc>
                <a:spcPts val="2185"/>
              </a:lnSpc>
            </a:pPr>
            <a:r>
              <a:rPr sz="2200" dirty="0">
                <a:latin typeface="Cambria"/>
                <a:cs typeface="Cambria"/>
              </a:rPr>
              <a:t>⎥</a:t>
            </a:r>
            <a:endParaRPr sz="2200">
              <a:latin typeface="Cambria"/>
              <a:cs typeface="Cambria"/>
            </a:endParaRPr>
          </a:p>
          <a:p>
            <a:pPr marL="12699">
              <a:lnSpc>
                <a:spcPts val="1914"/>
              </a:lnSpc>
            </a:pPr>
            <a:r>
              <a:rPr sz="3300" baseline="-6461" dirty="0">
                <a:latin typeface="Cambria"/>
                <a:cs typeface="Cambria"/>
              </a:rPr>
              <a:t>⎥</a:t>
            </a:r>
            <a:endParaRPr sz="2200">
              <a:latin typeface="Cambria"/>
              <a:cs typeface="Cambria"/>
            </a:endParaRPr>
          </a:p>
          <a:p>
            <a:pPr marL="12699">
              <a:lnSpc>
                <a:spcPts val="1980"/>
              </a:lnSpc>
              <a:spcBef>
                <a:spcPts val="3"/>
              </a:spcBef>
            </a:pPr>
            <a:r>
              <a:rPr sz="3300" baseline="2584" dirty="0">
                <a:latin typeface="Cambria"/>
                <a:cs typeface="Cambria"/>
              </a:rPr>
              <a:t>⎦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2466" y="5086993"/>
            <a:ext cx="161597" cy="30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1939"/>
              </a:lnSpc>
              <a:spcBef>
                <a:spcPts val="97"/>
              </a:spcBef>
            </a:pPr>
            <a:r>
              <a:rPr sz="3300" baseline="2635" dirty="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1875" y="5086993"/>
            <a:ext cx="161597" cy="30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1939"/>
              </a:lnSpc>
              <a:spcBef>
                <a:spcPts val="97"/>
              </a:spcBef>
            </a:pPr>
            <a:r>
              <a:rPr sz="3300" baseline="2635" dirty="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3639" y="5086993"/>
            <a:ext cx="161597" cy="30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1939"/>
              </a:lnSpc>
              <a:spcBef>
                <a:spcPts val="97"/>
              </a:spcBef>
            </a:pPr>
            <a:r>
              <a:rPr sz="3300" baseline="2635" dirty="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5804" y="5305218"/>
            <a:ext cx="834941" cy="308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370"/>
              </a:lnSpc>
              <a:spcBef>
                <a:spcPts val="118"/>
              </a:spcBef>
            </a:pPr>
            <a:r>
              <a:rPr sz="2600" spc="19" baseline="-3345" dirty="0">
                <a:latin typeface="Cambria"/>
                <a:cs typeface="Cambria"/>
              </a:rPr>
              <a:t>−</a:t>
            </a:r>
            <a:r>
              <a:rPr sz="2600" baseline="-3410" dirty="0">
                <a:latin typeface="Times New Roman"/>
                <a:cs typeface="Times New Roman"/>
              </a:rPr>
              <a:t>(</a:t>
            </a:r>
            <a:r>
              <a:rPr sz="2600" spc="-258" baseline="-3410" dirty="0">
                <a:latin typeface="Times New Roman"/>
                <a:cs typeface="Times New Roman"/>
              </a:rPr>
              <a:t> </a:t>
            </a:r>
            <a:r>
              <a:rPr sz="2600" i="1" baseline="-3410" dirty="0">
                <a:latin typeface="Times New Roman"/>
                <a:cs typeface="Times New Roman"/>
              </a:rPr>
              <a:t>N</a:t>
            </a:r>
            <a:r>
              <a:rPr sz="2600" i="1" spc="-157" baseline="-3410" dirty="0">
                <a:latin typeface="Times New Roman"/>
                <a:cs typeface="Times New Roman"/>
              </a:rPr>
              <a:t> </a:t>
            </a:r>
            <a:r>
              <a:rPr sz="2600" spc="-125" baseline="-3345" dirty="0">
                <a:latin typeface="Cambria"/>
                <a:cs typeface="Cambria"/>
              </a:rPr>
              <a:t>−</a:t>
            </a:r>
            <a:r>
              <a:rPr sz="2600" spc="-94" baseline="-3410" dirty="0">
                <a:latin typeface="Times New Roman"/>
                <a:cs typeface="Times New Roman"/>
              </a:rPr>
              <a:t>1</a:t>
            </a:r>
            <a:r>
              <a:rPr sz="2600" spc="43" baseline="-3410" dirty="0">
                <a:latin typeface="Times New Roman"/>
                <a:cs typeface="Times New Roman"/>
              </a:rPr>
              <a:t>)</a:t>
            </a:r>
            <a:r>
              <a:rPr baseline="30061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7915" y="5310930"/>
            <a:ext cx="175696" cy="307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410"/>
              </a:lnSpc>
              <a:spcBef>
                <a:spcPts val="120"/>
              </a:spcBef>
            </a:pPr>
            <a:r>
              <a:rPr sz="2200" dirty="0">
                <a:latin typeface="Cambria"/>
                <a:cs typeface="Cambria"/>
              </a:rPr>
              <a:t>⎢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538" y="5364542"/>
            <a:ext cx="732852" cy="249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1900"/>
              </a:lnSpc>
              <a:spcBef>
                <a:spcPts val="95"/>
              </a:spcBef>
            </a:pPr>
            <a:r>
              <a:rPr sz="1700" spc="19" dirty="0">
                <a:latin typeface="Cambria"/>
                <a:cs typeface="Cambria"/>
              </a:rPr>
              <a:t>−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58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157" dirty="0">
                <a:latin typeface="Times New Roman"/>
                <a:cs typeface="Times New Roman"/>
              </a:rPr>
              <a:t> </a:t>
            </a:r>
            <a:r>
              <a:rPr sz="1700" spc="-114" dirty="0">
                <a:latin typeface="Cambria"/>
                <a:cs typeface="Cambria"/>
              </a:rPr>
              <a:t>−</a:t>
            </a:r>
            <a:r>
              <a:rPr sz="1700" spc="-94" dirty="0">
                <a:latin typeface="Times New Roman"/>
                <a:cs typeface="Times New Roman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3275" y="5364542"/>
            <a:ext cx="850933" cy="249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1900"/>
              </a:lnSpc>
              <a:spcBef>
                <a:spcPts val="95"/>
              </a:spcBef>
            </a:pPr>
            <a:r>
              <a:rPr sz="1700" spc="75" dirty="0">
                <a:latin typeface="Cambria"/>
                <a:cs typeface="Cambria"/>
              </a:rPr>
              <a:t>−</a:t>
            </a:r>
            <a:r>
              <a:rPr sz="1700" spc="14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58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162" dirty="0">
                <a:latin typeface="Times New Roman"/>
                <a:cs typeface="Times New Roman"/>
              </a:rPr>
              <a:t> </a:t>
            </a:r>
            <a:r>
              <a:rPr sz="1700" spc="-114" dirty="0">
                <a:latin typeface="Cambria"/>
                <a:cs typeface="Cambria"/>
              </a:rPr>
              <a:t>−</a:t>
            </a:r>
            <a:r>
              <a:rPr sz="1700" spc="-94" dirty="0">
                <a:latin typeface="Times New Roman"/>
                <a:cs typeface="Times New Roman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8334" y="5445679"/>
            <a:ext cx="461559" cy="38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955"/>
              </a:lnSpc>
              <a:spcBef>
                <a:spcPts val="147"/>
              </a:spcBef>
            </a:pPr>
            <a:r>
              <a:rPr sz="3300" i="1" spc="4" baseline="13176" dirty="0">
                <a:latin typeface="Times New Roman"/>
                <a:cs typeface="Times New Roman"/>
              </a:rPr>
              <a:t>W</a:t>
            </a:r>
            <a:r>
              <a:rPr sz="2600" i="1" baseline="-6820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9062" y="5445679"/>
            <a:ext cx="460793" cy="38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955"/>
              </a:lnSpc>
              <a:spcBef>
                <a:spcPts val="147"/>
              </a:spcBef>
            </a:pPr>
            <a:r>
              <a:rPr sz="3300" i="1" baseline="13176" dirty="0">
                <a:latin typeface="Times New Roman"/>
                <a:cs typeface="Times New Roman"/>
              </a:rPr>
              <a:t>W</a:t>
            </a:r>
            <a:r>
              <a:rPr sz="2600" i="1" baseline="-6820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1588" y="5445679"/>
            <a:ext cx="460783" cy="383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955"/>
              </a:lnSpc>
              <a:spcBef>
                <a:spcPts val="147"/>
              </a:spcBef>
            </a:pPr>
            <a:r>
              <a:rPr sz="3300" i="1" baseline="13176" dirty="0">
                <a:latin typeface="Times New Roman"/>
                <a:cs typeface="Times New Roman"/>
              </a:rPr>
              <a:t>W</a:t>
            </a:r>
            <a:r>
              <a:rPr sz="2600" i="1" baseline="-6820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4007" y="6337537"/>
            <a:ext cx="3192507" cy="473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5"/>
              </a:lnSpc>
              <a:spcBef>
                <a:spcPts val="86"/>
              </a:spcBef>
            </a:pPr>
            <a:r>
              <a:rPr sz="1600" b="1" dirty="0">
                <a:latin typeface="Arial"/>
                <a:cs typeface="Arial"/>
              </a:rPr>
              <a:t>Note t</a:t>
            </a:r>
            <a:r>
              <a:rPr sz="1600" b="1" spc="4" dirty="0">
                <a:latin typeface="Arial"/>
                <a:cs typeface="Arial"/>
              </a:rPr>
              <a:t>h</a:t>
            </a:r>
            <a:r>
              <a:rPr sz="1600" b="1" dirty="0">
                <a:latin typeface="Arial"/>
                <a:cs typeface="Arial"/>
              </a:rPr>
              <a:t>at</a:t>
            </a:r>
            <a:r>
              <a:rPr sz="1600" b="1" spc="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DFT and IDFT mat</a:t>
            </a:r>
            <a:r>
              <a:rPr sz="1600" b="1" spc="4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ices</a:t>
            </a:r>
            <a:endParaRPr sz="1600">
              <a:latin typeface="Arial"/>
              <a:cs typeface="Arial"/>
            </a:endParaRPr>
          </a:p>
          <a:p>
            <a:pPr marL="406839" marR="368086" algn="ctr">
              <a:lnSpc>
                <a:spcPct val="95825"/>
              </a:lnSpc>
            </a:pPr>
            <a:r>
              <a:rPr sz="1600" b="1" dirty="0">
                <a:latin typeface="Arial"/>
                <a:cs typeface="Arial"/>
              </a:rPr>
              <a:t>are related to each other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8055" y="6371113"/>
            <a:ext cx="870769" cy="442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409"/>
              </a:lnSpc>
              <a:spcBef>
                <a:spcPts val="170"/>
              </a:spcBef>
            </a:pPr>
            <a:r>
              <a:rPr sz="4000" b="1" spc="154" baseline="8751" dirty="0">
                <a:latin typeface="Times New Roman"/>
                <a:cs typeface="Times New Roman"/>
              </a:rPr>
              <a:t>D</a:t>
            </a:r>
            <a:r>
              <a:rPr sz="3100" i="1" baseline="-6901" dirty="0">
                <a:latin typeface="Times New Roman"/>
                <a:cs typeface="Times New Roman"/>
              </a:rPr>
              <a:t>N </a:t>
            </a:r>
            <a:r>
              <a:rPr sz="3100" i="1" spc="169" baseline="-6901" dirty="0">
                <a:latin typeface="Times New Roman"/>
                <a:cs typeface="Times New Roman"/>
              </a:rPr>
              <a:t> </a:t>
            </a:r>
            <a:r>
              <a:rPr sz="4000" baseline="8583" dirty="0">
                <a:latin typeface="Cambria"/>
                <a:cs typeface="Cambria"/>
              </a:rPr>
              <a:t>=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5160" y="6376560"/>
            <a:ext cx="530064" cy="437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3365"/>
              </a:lnSpc>
              <a:spcBef>
                <a:spcPts val="168"/>
              </a:spcBef>
            </a:pPr>
            <a:r>
              <a:rPr sz="4000" b="1" spc="150" baseline="9844" dirty="0">
                <a:latin typeface="Times New Roman"/>
                <a:cs typeface="Times New Roman"/>
              </a:rPr>
              <a:t>D</a:t>
            </a:r>
            <a:r>
              <a:rPr sz="3100" i="1" baseline="-6901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2741" y="6636401"/>
            <a:ext cx="304035" cy="366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99">
              <a:lnSpc>
                <a:spcPts val="2835"/>
              </a:lnSpc>
              <a:spcBef>
                <a:spcPts val="142"/>
              </a:spcBef>
            </a:pPr>
            <a:r>
              <a:rPr sz="2700" i="1" dirty="0"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5041" y="6153341"/>
            <a:ext cx="1714309" cy="807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668">
              <a:lnSpc>
                <a:spcPts val="3553"/>
              </a:lnSpc>
              <a:spcBef>
                <a:spcPts val="177"/>
              </a:spcBef>
            </a:pPr>
            <a:r>
              <a:rPr sz="3100" spc="-139" baseline="1353" dirty="0">
                <a:latin typeface="Cambria"/>
                <a:cs typeface="Cambria"/>
              </a:rPr>
              <a:t>−</a:t>
            </a:r>
            <a:r>
              <a:rPr sz="3100" baseline="1380" dirty="0">
                <a:latin typeface="Times New Roman"/>
                <a:cs typeface="Times New Roman"/>
              </a:rPr>
              <a:t>1  </a:t>
            </a:r>
            <a:r>
              <a:rPr sz="3100" spc="609" baseline="1380" dirty="0">
                <a:latin typeface="Times New Roman"/>
                <a:cs typeface="Times New Roman"/>
              </a:rPr>
              <a:t> </a:t>
            </a:r>
            <a:r>
              <a:rPr sz="4000" u="sng" spc="-104" baseline="9844" dirty="0">
                <a:latin typeface="Times New Roman"/>
                <a:cs typeface="Times New Roman"/>
              </a:rPr>
              <a:t> </a:t>
            </a:r>
            <a:r>
              <a:rPr sz="4000" u="sng" baseline="9844" dirty="0">
                <a:latin typeface="Times New Roman"/>
                <a:cs typeface="Times New Roman"/>
              </a:rPr>
              <a:t>1</a:t>
            </a:r>
            <a:r>
              <a:rPr sz="4000" baseline="9844" dirty="0">
                <a:latin typeface="Times New Roman"/>
                <a:cs typeface="Times New Roman"/>
              </a:rPr>
              <a:t>   </a:t>
            </a:r>
            <a:r>
              <a:rPr sz="4000" spc="58" baseline="9844" dirty="0">
                <a:latin typeface="Times New Roman"/>
                <a:cs typeface="Times New Roman"/>
              </a:rPr>
              <a:t> </a:t>
            </a:r>
            <a:r>
              <a:rPr sz="4000" baseline="-3281" dirty="0">
                <a:latin typeface="Times New Roman"/>
                <a:cs typeface="Times New Roman"/>
              </a:rPr>
              <a:t>*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8035" y="2933891"/>
            <a:ext cx="1626265" cy="615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93">
              <a:lnSpc>
                <a:spcPts val="4384"/>
              </a:lnSpc>
              <a:spcBef>
                <a:spcPts val="219"/>
              </a:spcBef>
            </a:pPr>
            <a:r>
              <a:rPr sz="4800" b="1" baseline="-2717" dirty="0">
                <a:latin typeface="Times New Roman"/>
                <a:cs typeface="Times New Roman"/>
              </a:rPr>
              <a:t>x</a:t>
            </a:r>
            <a:r>
              <a:rPr sz="4800" b="1" spc="-100" baseline="-2717" dirty="0">
                <a:latin typeface="Times New Roman"/>
                <a:cs typeface="Times New Roman"/>
              </a:rPr>
              <a:t> </a:t>
            </a:r>
            <a:r>
              <a:rPr sz="4800" baseline="-2665" dirty="0">
                <a:latin typeface="Cambria"/>
                <a:cs typeface="Cambria"/>
              </a:rPr>
              <a:t>=</a:t>
            </a:r>
            <a:r>
              <a:rPr sz="4800" spc="-17" baseline="-2665" dirty="0">
                <a:latin typeface="Cambria"/>
                <a:cs typeface="Cambria"/>
              </a:rPr>
              <a:t> </a:t>
            </a:r>
            <a:r>
              <a:rPr sz="4800" b="1" spc="64" baseline="-2717" dirty="0">
                <a:latin typeface="Times New Roman"/>
                <a:cs typeface="Times New Roman"/>
              </a:rPr>
              <a:t>D</a:t>
            </a:r>
            <a:r>
              <a:rPr sz="3800" spc="-169" baseline="28432" dirty="0">
                <a:latin typeface="Cambria"/>
                <a:cs typeface="Cambria"/>
              </a:rPr>
              <a:t>−</a:t>
            </a:r>
            <a:r>
              <a:rPr sz="3800" spc="-50" baseline="28987" dirty="0">
                <a:latin typeface="Times New Roman"/>
                <a:cs typeface="Times New Roman"/>
              </a:rPr>
              <a:t>1</a:t>
            </a:r>
            <a:r>
              <a:rPr sz="4800" b="1" baseline="-2717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5633" y="2085784"/>
            <a:ext cx="3890581" cy="709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3338">
              <a:lnSpc>
                <a:spcPts val="1838"/>
              </a:lnSpc>
              <a:spcBef>
                <a:spcPts val="92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33" dirty="0">
                <a:latin typeface="Times New Roman"/>
                <a:cs typeface="Times New Roman"/>
              </a:rPr>
              <a:t> </a:t>
            </a:r>
            <a:r>
              <a:rPr sz="1600" spc="-109" dirty="0">
                <a:latin typeface="Cambria"/>
                <a:cs typeface="Cambria"/>
              </a:rPr>
              <a:t>−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894635" marR="1800906" algn="ctr">
              <a:lnSpc>
                <a:spcPct val="95825"/>
              </a:lnSpc>
              <a:spcBef>
                <a:spcPts val="452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1" y="1524001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7">
              <a:lnSpc>
                <a:spcPts val="999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404867" y="6315953"/>
            <a:ext cx="556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397">
              <a:lnSpc>
                <a:spcPts val="999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41829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DFT matrix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700" dirty="0"/>
                  <a:t>Compute the 4-point DFT of the sequence</a:t>
                </a:r>
              </a:p>
              <a:p>
                <a:pPr marL="0" indent="0">
                  <a:buNone/>
                </a:pPr>
                <a:r>
                  <a:rPr lang="en-US" sz="2700" dirty="0"/>
                  <a:t>    x[n] = {1,2,1,0} ?</a:t>
                </a:r>
              </a:p>
              <a:p>
                <a:pPr marL="0" indent="0">
                  <a:buNone/>
                </a:pPr>
                <a:endParaRPr lang="en-US" sz="2700" dirty="0"/>
              </a:p>
              <a:p>
                <a:pPr marL="0" indent="0">
                  <a:buNone/>
                </a:pPr>
                <a:r>
                  <a:rPr lang="en-US" sz="2700" dirty="0"/>
                  <a:t>Solution:  Given N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/>
                            </a:rPr>
                            <m:t>𝑇𝑤𝑖𝑑𝑑𝑙𝑒</m:t>
                          </m:r>
                          <m:r>
                            <a:rPr lang="en-US" sz="2700" i="1">
                              <a:latin typeface="Cambria Math"/>
                            </a:rPr>
                            <m:t> </m:t>
                          </m:r>
                          <m:r>
                            <a:rPr lang="en-US" sz="2700" i="1">
                              <a:latin typeface="Cambria Math"/>
                            </a:rPr>
                            <m:t>𝑓𝑎𝑐𝑡𝑜𝑟</m:t>
                          </m:r>
                          <m:r>
                            <a:rPr lang="en-US" sz="2700" i="1">
                              <a:latin typeface="Cambria Math"/>
                            </a:rPr>
                            <m:t> </m:t>
                          </m:r>
                          <m:r>
                            <a:rPr lang="en-US" sz="27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7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27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700" i="1">
                              <a:latin typeface="Cambria Math"/>
                            </a:rPr>
                            <m:t>−</m:t>
                          </m:r>
                          <m:r>
                            <a:rPr lang="en-US" sz="2700" i="1">
                              <a:latin typeface="Cambria Math"/>
                            </a:rPr>
                            <m:t>𝑗</m:t>
                          </m:r>
                          <m:r>
                            <a:rPr lang="en-US" sz="2700" i="1">
                              <a:latin typeface="Cambria Math"/>
                            </a:rPr>
                            <m:t>2</m:t>
                          </m:r>
                          <m:r>
                            <a:rPr lang="en-US" sz="2700" i="1">
                              <a:latin typeface="Cambria Math"/>
                            </a:rPr>
                            <m:t>𝜋</m:t>
                          </m:r>
                          <m:r>
                            <a:rPr lang="en-US" sz="2700" i="1">
                              <a:latin typeface="Cambria Math"/>
                            </a:rPr>
                            <m:t>/</m:t>
                          </m:r>
                          <m:r>
                            <a:rPr lang="en-US" sz="270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7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2700" dirty="0"/>
                      <m:t> </m:t>
                    </m:r>
                  </m:oMath>
                </a14:m>
                <a:r>
                  <a:rPr lang="en-US" sz="2700" dirty="0"/>
                  <a:t>=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7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sz="2700" dirty="0"/>
                      <m:t> </m:t>
                    </m:r>
                  </m:oMath>
                </a14:m>
                <a:r>
                  <a:rPr lang="en-US" sz="27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700" i="1">
                            <a:latin typeface="Cambria Math"/>
                          </a:rPr>
                          <m:t>−</m:t>
                        </m:r>
                        <m:r>
                          <a:rPr lang="en-US" sz="2700" i="1">
                            <a:latin typeface="Cambria Math"/>
                          </a:rPr>
                          <m:t>𝑗</m:t>
                        </m:r>
                        <m:r>
                          <a:rPr lang="en-US" sz="2700" i="1">
                            <a:latin typeface="Cambria Math"/>
                          </a:rPr>
                          <m:t>2</m:t>
                        </m:r>
                        <m:r>
                          <a:rPr lang="en-US" sz="2700" i="1">
                            <a:latin typeface="Cambria Math"/>
                          </a:rPr>
                          <m:t>𝜋</m:t>
                        </m:r>
                        <m:r>
                          <a:rPr lang="en-US" sz="2700" i="1">
                            <a:latin typeface="Cambria Math"/>
                          </a:rPr>
                          <m:t>/4</m:t>
                        </m:r>
                      </m:sup>
                    </m:sSup>
                  </m:oMath>
                </a14:m>
                <a:r>
                  <a:rPr lang="en-US" sz="2700" dirty="0"/>
                  <a:t> = </a:t>
                </a:r>
                <a:r>
                  <a:rPr lang="en-US" sz="2700" dirty="0" err="1"/>
                  <a:t>cos</a:t>
                </a:r>
                <a:r>
                  <a:rPr lang="en-US" sz="2700" dirty="0"/>
                  <a:t> </a:t>
                </a:r>
                <a:r>
                  <a:rPr lang="el-GR" sz="2700" dirty="0"/>
                  <a:t>π</a:t>
                </a:r>
                <a:r>
                  <a:rPr lang="en-US" sz="2700" dirty="0"/>
                  <a:t>/2 – j sin</a:t>
                </a:r>
                <a:r>
                  <a:rPr lang="el-GR" sz="2700" dirty="0"/>
                  <a:t> π</a:t>
                </a:r>
                <a:r>
                  <a:rPr lang="en-US" sz="2700" dirty="0"/>
                  <a:t>/2 = – j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7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700" dirty="0"/>
                      <m:t> </m:t>
                    </m:r>
                  </m:oMath>
                </a14:m>
                <a:r>
                  <a:rPr lang="en-US" sz="2700" dirty="0"/>
                  <a:t>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700" i="1">
                            <a:latin typeface="Cambria Math"/>
                          </a:rPr>
                          <m:t>−</m:t>
                        </m:r>
                        <m:r>
                          <a:rPr lang="en-US" sz="2700" i="1">
                            <a:latin typeface="Cambria Math"/>
                          </a:rPr>
                          <m:t>𝑗</m:t>
                        </m:r>
                        <m:r>
                          <a:rPr lang="en-US" sz="2700" i="1">
                            <a:latin typeface="Cambria Math"/>
                          </a:rPr>
                          <m:t>2</m:t>
                        </m:r>
                        <m:r>
                          <a:rPr lang="en-US" sz="2700" i="1">
                            <a:latin typeface="Cambria Math"/>
                          </a:rPr>
                          <m:t>𝜋</m:t>
                        </m:r>
                        <m:r>
                          <a:rPr lang="en-US" sz="2700" i="1">
                            <a:latin typeface="Cambria Math"/>
                          </a:rPr>
                          <m:t>/4</m:t>
                        </m:r>
                      </m:sup>
                    </m:sSup>
                  </m:oMath>
                </a14:m>
                <a:r>
                  <a:rPr lang="en-US" sz="2700" dirty="0"/>
                  <a:t>)</a:t>
                </a:r>
                <a:r>
                  <a:rPr lang="en-US" sz="2700" baseline="30000" dirty="0"/>
                  <a:t>2</a:t>
                </a:r>
                <a:r>
                  <a:rPr lang="en-US" sz="2700" dirty="0"/>
                  <a:t> = </a:t>
                </a:r>
                <a:r>
                  <a:rPr lang="en-US" sz="2700" dirty="0" err="1"/>
                  <a:t>cos</a:t>
                </a:r>
                <a:r>
                  <a:rPr lang="en-US" sz="2700" dirty="0"/>
                  <a:t> </a:t>
                </a:r>
                <a:r>
                  <a:rPr lang="el-GR" sz="2700" dirty="0"/>
                  <a:t>π</a:t>
                </a:r>
                <a:r>
                  <a:rPr lang="en-US" sz="2700" dirty="0"/>
                  <a:t> – j sin</a:t>
                </a:r>
                <a:r>
                  <a:rPr lang="el-GR" sz="2700" dirty="0"/>
                  <a:t> π</a:t>
                </a:r>
                <a:r>
                  <a:rPr lang="en-US" sz="2700" dirty="0"/>
                  <a:t> = -1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7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7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700" dirty="0"/>
                      <m:t> </m:t>
                    </m:r>
                  </m:oMath>
                </a14:m>
                <a:r>
                  <a:rPr lang="en-US" sz="2700" dirty="0"/>
                  <a:t>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700" i="1">
                            <a:latin typeface="Cambria Math"/>
                          </a:rPr>
                          <m:t>−</m:t>
                        </m:r>
                        <m:r>
                          <a:rPr lang="en-US" sz="2700" i="1">
                            <a:latin typeface="Cambria Math"/>
                          </a:rPr>
                          <m:t>𝑗</m:t>
                        </m:r>
                        <m:r>
                          <a:rPr lang="en-US" sz="2700" i="1">
                            <a:latin typeface="Cambria Math"/>
                          </a:rPr>
                          <m:t>2</m:t>
                        </m:r>
                        <m:r>
                          <a:rPr lang="en-US" sz="2700" i="1">
                            <a:latin typeface="Cambria Math"/>
                          </a:rPr>
                          <m:t>𝜋</m:t>
                        </m:r>
                        <m:r>
                          <a:rPr lang="en-US" sz="2700" i="1">
                            <a:latin typeface="Cambria Math"/>
                          </a:rPr>
                          <m:t>/4</m:t>
                        </m:r>
                      </m:sup>
                    </m:sSup>
                  </m:oMath>
                </a14:m>
                <a:r>
                  <a:rPr lang="en-US" sz="2700" dirty="0"/>
                  <a:t>)</a:t>
                </a:r>
                <a:r>
                  <a:rPr lang="en-US" sz="2700" baseline="30000" dirty="0"/>
                  <a:t>3</a:t>
                </a:r>
                <a:r>
                  <a:rPr lang="en-US" sz="2700" dirty="0"/>
                  <a:t> = </a:t>
                </a:r>
                <a:r>
                  <a:rPr lang="en-US" sz="2700" dirty="0" err="1"/>
                  <a:t>cos</a:t>
                </a:r>
                <a:r>
                  <a:rPr lang="en-US" sz="2700" dirty="0"/>
                  <a:t> 3</a:t>
                </a:r>
                <a:r>
                  <a:rPr lang="el-GR" sz="2700" dirty="0"/>
                  <a:t>π</a:t>
                </a:r>
                <a:r>
                  <a:rPr lang="en-US" sz="2700" dirty="0"/>
                  <a:t>/2 – j sin</a:t>
                </a:r>
                <a:r>
                  <a:rPr lang="el-GR" sz="2700" dirty="0"/>
                  <a:t> </a:t>
                </a:r>
                <a:r>
                  <a:rPr lang="en-US" sz="2700" dirty="0"/>
                  <a:t>3</a:t>
                </a:r>
                <a:r>
                  <a:rPr lang="el-GR" sz="2700" dirty="0"/>
                  <a:t>π</a:t>
                </a:r>
                <a:r>
                  <a:rPr lang="en-US" sz="2700" dirty="0"/>
                  <a:t>/2 = –j(-1)=j</a:t>
                </a:r>
                <a:endParaRPr lang="en-US" sz="2700" baseline="30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700" dirty="0"/>
                      <m:t>DFT</m:t>
                    </m:r>
                    <m:r>
                      <m:rPr>
                        <m:nor/>
                      </m:rPr>
                      <a:rPr lang="en-US" sz="2700" dirty="0"/>
                      <m:t> </m:t>
                    </m:r>
                    <m:r>
                      <m:rPr>
                        <m:nor/>
                      </m:rPr>
                      <a:rPr lang="en-US" sz="2700" dirty="0"/>
                      <m:t>in</m:t>
                    </m:r>
                    <m:r>
                      <m:rPr>
                        <m:nor/>
                      </m:rPr>
                      <a:rPr lang="en-US" sz="2700" dirty="0"/>
                      <m:t> </m:t>
                    </m:r>
                    <m:r>
                      <m:rPr>
                        <m:nor/>
                      </m:rPr>
                      <a:rPr lang="en-US" sz="2700" dirty="0"/>
                      <m:t>matrix</m:t>
                    </m:r>
                    <m:r>
                      <m:rPr>
                        <m:nor/>
                      </m:rPr>
                      <a:rPr lang="en-US" sz="2700" dirty="0"/>
                      <m:t> </m:t>
                    </m:r>
                    <m:r>
                      <m:rPr>
                        <m:nor/>
                      </m:rPr>
                      <a:rPr lang="en-US" sz="2700" dirty="0"/>
                      <m:t>form</m:t>
                    </m:r>
                    <m:r>
                      <a:rPr lang="en-US" sz="2700" i="1" dirty="0">
                        <a:latin typeface="Cambria Math"/>
                      </a:rPr>
                      <m:t>  </m:t>
                    </m:r>
                    <m:r>
                      <a:rPr lang="en-US" sz="27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7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7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7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700">
                        <a:latin typeface="Cambria Math"/>
                      </a:rPr>
                      <m:t>x</m:t>
                    </m:r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01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DFT matrix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r>
                              <a:rPr lang="en-US" sz="3100" i="1">
                                <a:latin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sz="31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31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100" i="1">
                                                    <a:latin typeface="Cambria Math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10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1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100" i="1">
                                                    <a:latin typeface="Cambria Math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10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100" i="1"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31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100" i="1">
                                                    <a:latin typeface="Cambria Math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10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1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100" i="1">
                                                    <a:latin typeface="Cambria Math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10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31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100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  <m:e>
                            <m:r>
                              <a:rPr lang="en-US" sz="3100" i="1"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100" i="1">
                                      <a:latin typeface="Cambria Math"/>
                                    </a:rPr>
                                    <m:t>(0)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100" i="1">
                                      <a:latin typeface="Cambria Math"/>
                                    </a:rPr>
                                    <m:t>(1)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3100" i="1">
                                      <a:latin typeface="Cambria Math"/>
                                    </a:rPr>
                                    <m:t>(2)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31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(3)</m:t>
                            </m:r>
                          </m:e>
                        </m:eqArr>
                      </m:e>
                    </m:d>
                  </m:oMath>
                </a14:m>
                <a:endParaRPr lang="en-US" sz="31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r>
                              <a:rPr lang="en-US" sz="2700" i="1">
                                <a:latin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7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sz="27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 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7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−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7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2700" i="1">
                                      <a:latin typeface="Cambria Math"/>
                                    </a:rPr>
                                    <m:t>−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7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r>
                              <a:rPr lang="en-US" sz="2700" i="1"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700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sz="2700" i="1"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en-US" sz="2700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sz="2700" i="1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1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100" i="1" dirty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1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100" i="1" dirty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3100" i="1" dirty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100" i="1" dirty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3100" i="1" dirty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3100" i="1" dirty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3100" dirty="0"/>
              </a:p>
              <a:p>
                <a:r>
                  <a:rPr lang="en-US" sz="3100" dirty="0" err="1"/>
                  <a:t>Ans</a:t>
                </a:r>
                <a:r>
                  <a:rPr lang="en-US" sz="3100" dirty="0"/>
                  <a:t>: DFT X(k) =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3100" i="1" dirty="0">
                        <a:latin typeface="Cambria Math"/>
                      </a:rPr>
                      <m:t>4</m:t>
                    </m:r>
                  </m:oMath>
                </a14:m>
                <a:r>
                  <a:rPr lang="en-US" sz="3100" dirty="0"/>
                  <a:t>, </a:t>
                </a:r>
                <a14:m>
                  <m:oMath xmlns:m="http://schemas.openxmlformats.org/officeDocument/2006/math">
                    <m:r>
                      <a:rPr lang="en-US" sz="3100" i="1" dirty="0">
                        <a:latin typeface="Cambria Math"/>
                      </a:rPr>
                      <m:t>−</m:t>
                    </m:r>
                    <m:r>
                      <a:rPr lang="en-US" sz="3100" i="1" dirty="0">
                        <a:latin typeface="Cambria Math"/>
                      </a:rPr>
                      <m:t>𝑗</m:t>
                    </m:r>
                    <m:r>
                      <a:rPr lang="en-US" sz="3100" i="1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3100" dirty="0"/>
                  <a:t>, 0, </a:t>
                </a:r>
                <a14:m>
                  <m:oMath xmlns:m="http://schemas.openxmlformats.org/officeDocument/2006/math">
                    <m:r>
                      <a:rPr lang="en-US" sz="3100" i="1" dirty="0">
                        <a:latin typeface="Cambria Math"/>
                      </a:rPr>
                      <m:t>𝑗</m:t>
                    </m:r>
                    <m:r>
                      <a:rPr lang="en-US" sz="3100" i="1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3100" dirty="0"/>
                  <a:t>)</a:t>
                </a:r>
              </a:p>
              <a:p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b="-9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0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DFT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0"/>
                <a:r>
                  <a:rPr lang="en-US" sz="3500" dirty="0"/>
                  <a:t>Find the DFT of a sequence x[n] = {1, 2, 3, 4} using matrix method?</a:t>
                </a:r>
              </a:p>
              <a:p>
                <a:r>
                  <a:rPr lang="en-US" sz="3500" dirty="0"/>
                  <a:t>DFT is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5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500" i="1" dirty="0">
                            <a:latin typeface="Cambria Math"/>
                          </a:rPr>
                          <m:t>𝑛</m:t>
                        </m:r>
                        <m:r>
                          <a:rPr lang="en-US" sz="35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3500" i="1" dirty="0">
                            <a:latin typeface="Cambria Math"/>
                          </a:rPr>
                          <m:t>𝑁</m:t>
                        </m:r>
                        <m:r>
                          <a:rPr lang="en-US" sz="35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35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3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5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3500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500" dirty="0"/>
                  <a:t>, 0≤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500" dirty="0"/>
                  <a:t> ≤ </a:t>
                </a:r>
                <a14:m>
                  <m:oMath xmlns:m="http://schemas.openxmlformats.org/officeDocument/2006/math">
                    <m:r>
                      <a:rPr lang="en-US" sz="3500" i="1" dirty="0">
                        <a:latin typeface="Cambria Math"/>
                      </a:rPr>
                      <m:t>𝑁</m:t>
                    </m:r>
                    <m:r>
                      <a:rPr lang="en-US" sz="3500" i="1" dirty="0">
                        <a:latin typeface="Cambria Math"/>
                      </a:rPr>
                      <m:t>−1</m:t>
                    </m:r>
                  </m:oMath>
                </a14:m>
                <a:endParaRPr lang="en-US" sz="3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/>
                          </a:rPr>
                          <m:t>𝑇𝑤𝑖𝑑𝑑𝑙𝑒</m:t>
                        </m:r>
                        <m:r>
                          <a:rPr lang="en-US" sz="3500" i="1">
                            <a:latin typeface="Cambria Math"/>
                          </a:rPr>
                          <m:t> </m:t>
                        </m:r>
                        <m:r>
                          <a:rPr lang="en-US" sz="3500" i="1">
                            <a:latin typeface="Cambria Math"/>
                          </a:rPr>
                          <m:t>𝑓𝑎𝑐𝑡𝑜𝑟</m:t>
                        </m:r>
                        <m:r>
                          <a:rPr lang="en-US" sz="3500" i="1">
                            <a:latin typeface="Cambria Math"/>
                          </a:rPr>
                          <m:t> </m:t>
                        </m:r>
                        <m:r>
                          <a:rPr lang="en-US" sz="35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35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35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500" i="1">
                            <a:latin typeface="Cambria Math"/>
                          </a:rPr>
                          <m:t>−</m:t>
                        </m:r>
                        <m:r>
                          <a:rPr lang="en-US" sz="3500" i="1">
                            <a:latin typeface="Cambria Math"/>
                          </a:rPr>
                          <m:t>𝑗</m:t>
                        </m:r>
                        <m:r>
                          <a:rPr lang="en-US" sz="3500" i="1">
                            <a:latin typeface="Cambria Math"/>
                          </a:rPr>
                          <m:t>2</m:t>
                        </m:r>
                        <m:r>
                          <a:rPr lang="en-US" sz="3500" i="1">
                            <a:latin typeface="Cambria Math"/>
                          </a:rPr>
                          <m:t>𝜋</m:t>
                        </m:r>
                        <m:r>
                          <a:rPr lang="en-US" sz="3500" i="1">
                            <a:latin typeface="Cambria Math"/>
                          </a:rPr>
                          <m:t>/</m:t>
                        </m:r>
                        <m:r>
                          <a:rPr lang="en-US" sz="35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US" sz="3500" dirty="0"/>
              </a:p>
              <a:p>
                <a:r>
                  <a:rPr lang="en-US" sz="3500" dirty="0"/>
                  <a:t>using matrix method, X</a:t>
                </a:r>
                <a:r>
                  <a:rPr lang="en-US" sz="3500" baseline="-25000" dirty="0"/>
                  <a:t>4</a:t>
                </a:r>
                <a:r>
                  <a:rPr lang="en-US" sz="3500" dirty="0"/>
                  <a:t> = W</a:t>
                </a:r>
                <a:r>
                  <a:rPr lang="en-US" sz="3500" baseline="-25000" dirty="0"/>
                  <a:t>4</a:t>
                </a:r>
                <a:r>
                  <a:rPr lang="en-US" sz="3500" dirty="0"/>
                  <a:t>. x</a:t>
                </a:r>
                <a:r>
                  <a:rPr lang="en-US" sz="3500" baseline="-25000" dirty="0"/>
                  <a:t>4</a:t>
                </a:r>
                <a:endParaRPr lang="en-US" sz="35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5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5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5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r>
                              <a:rPr lang="en-US" sz="3500" i="1">
                                <a:latin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5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sz="35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5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5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5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−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5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5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5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5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−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5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5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35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r>
                              <a:rPr lang="en-US" sz="3500" i="1"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5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5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3500" i="1">
                                <a:latin typeface="Cambria Math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US" sz="3500" dirty="0"/>
              </a:p>
              <a:p>
                <a:pPr marL="0" indent="0">
                  <a:buNone/>
                </a:pPr>
                <a:r>
                  <a:rPr lang="en-US" sz="3500" dirty="0"/>
                  <a:t>    Answer is X(k) = { 10, -2+2j, -2, -2-2j 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561" b="-7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85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Introduction to Discrete Time Fourier Transform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Similar to Continuous Time (CT) signals, the Discrete Time (DT) signals or sequences can also be periodic or non-periodic</a:t>
                </a:r>
              </a:p>
              <a:p>
                <a:pPr algn="just"/>
                <a:r>
                  <a:rPr lang="en-US" sz="3100" b="1" dirty="0"/>
                  <a:t>Periodic or non-periodic DT sequences</a:t>
                </a:r>
                <a:r>
                  <a:rPr lang="en-US" sz="3100" dirty="0"/>
                  <a:t> result in </a:t>
                </a:r>
                <a:r>
                  <a:rPr lang="en-US" sz="3100" b="1" dirty="0"/>
                  <a:t>DTFS </a:t>
                </a:r>
                <a:r>
                  <a:rPr lang="en-US" sz="3100" dirty="0"/>
                  <a:t>or </a:t>
                </a:r>
                <a:r>
                  <a:rPr lang="en-US" sz="3100" b="1" dirty="0"/>
                  <a:t>DTFT</a:t>
                </a:r>
                <a:r>
                  <a:rPr lang="en-US" sz="3100" dirty="0"/>
                  <a:t> respectively</a:t>
                </a:r>
              </a:p>
              <a:p>
                <a:pPr algn="just"/>
                <a:r>
                  <a:rPr lang="en-US" sz="3100" dirty="0"/>
                  <a:t>DTFT is important since most of the signals in engineering  applications are non-periodic</a:t>
                </a:r>
              </a:p>
              <a:p>
                <a:pPr algn="just"/>
                <a:r>
                  <a:rPr lang="en-US" sz="3100" dirty="0"/>
                  <a:t>DTFT is denoted as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𝑗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3100" dirty="0"/>
                  <a:t>) or simply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3100" dirty="0"/>
                  <a:t>) </a:t>
                </a:r>
              </a:p>
              <a:p>
                <a:pPr algn="just"/>
                <a:r>
                  <a:rPr lang="en-US" sz="3100" dirty="0"/>
                  <a:t> Also x[n] and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3100" dirty="0"/>
                  <a:t>) are FT pairs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 r="-2519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9F5-C141-4766-96B2-BA6D2C7D9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Matrix relation to compute IDFT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900" dirty="0"/>
                      <m:t>DFT</m:t>
                    </m:r>
                    <m:r>
                      <m:rPr>
                        <m:nor/>
                      </m:rPr>
                      <a:rPr lang="en-US" sz="2900" dirty="0"/>
                      <m:t> </m:t>
                    </m:r>
                    <m:r>
                      <m:rPr>
                        <m:nor/>
                      </m:rPr>
                      <a:rPr lang="en-US" sz="2900" dirty="0"/>
                      <m:t>in</m:t>
                    </m:r>
                    <m:r>
                      <m:rPr>
                        <m:nor/>
                      </m:rPr>
                      <a:rPr lang="en-US" sz="2900" dirty="0"/>
                      <m:t> </m:t>
                    </m:r>
                    <m:r>
                      <m:rPr>
                        <m:nor/>
                      </m:rPr>
                      <a:rPr lang="en-US" sz="2900" dirty="0"/>
                      <m:t>matrix</m:t>
                    </m:r>
                    <m:r>
                      <m:rPr>
                        <m:nor/>
                      </m:rPr>
                      <a:rPr lang="en-US" sz="2900" dirty="0"/>
                      <m:t> </m:t>
                    </m:r>
                    <m:r>
                      <m:rPr>
                        <m:nor/>
                      </m:rPr>
                      <a:rPr lang="en-US" sz="2900" dirty="0"/>
                      <m:t>form</m:t>
                    </m:r>
                    <m:r>
                      <a:rPr lang="en-US" sz="2900" i="1" dirty="0">
                        <a:latin typeface="Cambria Math"/>
                      </a:rPr>
                      <m:t>  </m:t>
                    </m:r>
                    <m:r>
                      <a:rPr lang="en-US" sz="29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9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9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900">
                        <a:latin typeface="Cambria Math"/>
                      </a:rPr>
                      <m:t>x</m:t>
                    </m:r>
                  </m:oMath>
                </a14:m>
                <a:r>
                  <a:rPr lang="en-US" sz="2900" dirty="0"/>
                  <a:t>  …..(1)</a:t>
                </a:r>
              </a:p>
              <a:p>
                <a:r>
                  <a:rPr lang="en-US" sz="2900" dirty="0"/>
                  <a:t>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>
                        <a:latin typeface="Cambria Math"/>
                      </a:rPr>
                      <m:t>x</m:t>
                    </m:r>
                  </m:oMath>
                </a14:m>
                <a:r>
                  <a:rPr lang="en-US" sz="29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900" dirty="0"/>
                  <a:t> …….(2)</a:t>
                </a:r>
              </a:p>
              <a:p>
                <a:r>
                  <a:rPr lang="en-US" sz="2900" dirty="0"/>
                  <a:t>From eqn.(2),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900" dirty="0"/>
                  <a:t> is called IDFT matrix</a:t>
                </a:r>
              </a:p>
              <a:p>
                <a:r>
                  <a:rPr lang="en-US" sz="2900" dirty="0"/>
                  <a:t>The equation to find IDFT of a sequence X(k)</a:t>
                </a:r>
              </a:p>
              <a:p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9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9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9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900" i="1" dirty="0">
                            <a:latin typeface="Cambria Math"/>
                          </a:rPr>
                          <m:t>𝑘</m:t>
                        </m:r>
                        <m:r>
                          <a:rPr lang="en-US" sz="29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900" i="1" dirty="0">
                            <a:latin typeface="Cambria Math"/>
                          </a:rPr>
                          <m:t>𝑁</m:t>
                        </m:r>
                        <m:r>
                          <a:rPr lang="en-US" sz="29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900" i="1" dirty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9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2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900" i="1" dirty="0">
                            <a:latin typeface="Cambria Math"/>
                          </a:rPr>
                          <m:t>−</m:t>
                        </m:r>
                        <m:r>
                          <a:rPr lang="en-US" sz="2900" i="1" dirty="0">
                            <a:latin typeface="Cambria Math"/>
                          </a:rPr>
                          <m:t>𝑘𝑛</m:t>
                        </m:r>
                      </m:sup>
                    </m:sSup>
                  </m:oMath>
                </a14:m>
                <a:r>
                  <a:rPr lang="en-US" sz="2900" dirty="0"/>
                  <a:t>  …….(3),   0≤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/>
                      </a:rPr>
                      <m:t> </m:t>
                    </m:r>
                    <m:r>
                      <a:rPr lang="en-US" sz="29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900" dirty="0"/>
                  <a:t> ≤ </a:t>
                </a:r>
                <a14:m>
                  <m:oMath xmlns:m="http://schemas.openxmlformats.org/officeDocument/2006/math">
                    <m:r>
                      <a:rPr lang="en-US" sz="2900" i="1" dirty="0">
                        <a:latin typeface="Cambria Math"/>
                      </a:rPr>
                      <m:t>𝑁</m:t>
                    </m:r>
                    <m:r>
                      <a:rPr lang="en-US" sz="2900" i="1" dirty="0">
                        <a:latin typeface="Cambria Math"/>
                      </a:rPr>
                      <m:t>−1</m:t>
                    </m:r>
                  </m:oMath>
                </a14:m>
                <a:endParaRPr lang="en-US" sz="2900" dirty="0"/>
              </a:p>
              <a:p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9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9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m:rPr>
                        <m:nor/>
                      </m:rPr>
                      <a:rPr lang="en-US" sz="2900" dirty="0"/>
                      <m:t> </m:t>
                    </m:r>
                    <m:nary>
                      <m:naryPr>
                        <m:chr m:val="∑"/>
                        <m:ctrlPr>
                          <a:rPr lang="en-US" sz="29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900" i="1" dirty="0">
                            <a:latin typeface="Cambria Math"/>
                          </a:rPr>
                          <m:t>𝑘</m:t>
                        </m:r>
                        <m:r>
                          <a:rPr lang="en-US" sz="29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900" i="1" dirty="0">
                            <a:latin typeface="Cambria Math"/>
                          </a:rPr>
                          <m:t>𝑁</m:t>
                        </m:r>
                        <m:r>
                          <a:rPr lang="en-US" sz="2900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900" i="1" dirty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sz="29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900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9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sz="29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900" i="1" dirty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  <m:r>
                          <a:rPr lang="en-US" sz="2900" i="1" dirty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sz="29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2900" dirty="0"/>
              </a:p>
              <a:p>
                <a:r>
                  <a:rPr lang="en-US" sz="2900" dirty="0"/>
                  <a:t>Expressing IDFT in matrix form 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𝑥</m:t>
                    </m:r>
                    <m:r>
                      <a:rPr lang="en-US" sz="29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900" i="1">
                            <a:latin typeface="Cambria Math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900" dirty="0"/>
                  <a:t> ….(4)</a:t>
                </a:r>
              </a:p>
              <a:p>
                <a:r>
                  <a:rPr lang="en-US" sz="2900" dirty="0"/>
                  <a:t>Comparing Eqn.(2) &amp; Eqn.(4)</a:t>
                </a:r>
              </a:p>
              <a:p>
                <a:pPr marL="0" indent="0">
                  <a:buNone/>
                </a:pPr>
                <a:r>
                  <a:rPr lang="en-US" sz="2900" dirty="0"/>
                  <a:t>        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9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900" i="1">
                            <a:latin typeface="Cambria Math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9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900" dirty="0"/>
                  <a:t>   ……(5)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 b="-12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51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IDFT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100" dirty="0"/>
                  <a:t>Compute the IDFT of the 4-point sequence</a:t>
                </a:r>
              </a:p>
              <a:p>
                <a:pPr marL="0" indent="0">
                  <a:buNone/>
                </a:pPr>
                <a:r>
                  <a:rPr lang="en-US" sz="3100" dirty="0"/>
                  <a:t>    X(k) =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3100" i="1" dirty="0">
                        <a:latin typeface="Cambria Math"/>
                      </a:rPr>
                      <m:t>4</m:t>
                    </m:r>
                  </m:oMath>
                </a14:m>
                <a:r>
                  <a:rPr lang="en-US" sz="3100" dirty="0"/>
                  <a:t>, </a:t>
                </a:r>
                <a14:m>
                  <m:oMath xmlns:m="http://schemas.openxmlformats.org/officeDocument/2006/math">
                    <m:r>
                      <a:rPr lang="en-US" sz="3100" i="1" dirty="0">
                        <a:latin typeface="Cambria Math"/>
                      </a:rPr>
                      <m:t>−</m:t>
                    </m:r>
                    <m:r>
                      <a:rPr lang="en-US" sz="3100" i="1" dirty="0">
                        <a:latin typeface="Cambria Math"/>
                      </a:rPr>
                      <m:t>𝑗</m:t>
                    </m:r>
                    <m:r>
                      <a:rPr lang="en-US" sz="3100" i="1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3100" dirty="0"/>
                  <a:t>, 0, </a:t>
                </a:r>
                <a14:m>
                  <m:oMath xmlns:m="http://schemas.openxmlformats.org/officeDocument/2006/math">
                    <m:r>
                      <a:rPr lang="en-US" sz="3100" i="1" dirty="0">
                        <a:latin typeface="Cambria Math"/>
                      </a:rPr>
                      <m:t>𝑗</m:t>
                    </m:r>
                    <m:r>
                      <a:rPr lang="en-US" sz="3100" i="1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3100" dirty="0"/>
                  <a:t>) using the DFT?</a:t>
                </a:r>
              </a:p>
              <a:p>
                <a:pPr marL="0" indent="0">
                  <a:buNone/>
                </a:pPr>
                <a:r>
                  <a:rPr lang="en-US" sz="3100" dirty="0"/>
                  <a:t>   Solution:</a:t>
                </a:r>
              </a:p>
              <a:p>
                <a:pPr marL="0" indent="0">
                  <a:buNone/>
                </a:pPr>
                <a:r>
                  <a:rPr lang="en-US" sz="3100" dirty="0"/>
                  <a:t>   Formula to find IDFT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1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 dirty="0">
                            <a:latin typeface="Cambria Math"/>
                          </a:rPr>
                          <m:t>[</m:t>
                        </m:r>
                        <m:r>
                          <a:rPr lang="en-US" sz="3100" i="1" dirty="0">
                            <a:latin typeface="Cambria Math"/>
                          </a:rPr>
                          <m:t>𝐷𝐹𝑇</m:t>
                        </m:r>
                        <m:r>
                          <a:rPr lang="en-US" sz="3100" i="1" dirty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100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3100" i="1" dirty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3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i="1" dirty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US" sz="3100" i="1" dirty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sz="31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3100" dirty="0"/>
              </a:p>
              <a:p>
                <a:r>
                  <a:rPr lang="en-US" sz="3100" b="1" dirty="0"/>
                  <a:t>Step 1</a:t>
                </a:r>
                <a:r>
                  <a:rPr lang="en-US" sz="3100" dirty="0"/>
                  <a:t>: Find the complex conjugate of X(k) </a:t>
                </a:r>
              </a:p>
              <a:p>
                <a:pPr marL="0" indent="0">
                  <a:buNone/>
                </a:pPr>
                <a:r>
                  <a:rPr lang="en-US" sz="3100" dirty="0"/>
                  <a:t>     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3100" i="1" dirty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 dirty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100" dirty="0"/>
                  <a:t>= </a:t>
                </a:r>
                <a14:m>
                  <m:oMath xmlns:m="http://schemas.openxmlformats.org/officeDocument/2006/math">
                    <m:r>
                      <a:rPr lang="en-US" sz="3100" dirty="0">
                        <a:latin typeface="Cambria Math"/>
                      </a:rPr>
                      <m:t>(</m:t>
                    </m:r>
                    <m:r>
                      <m:rPr>
                        <m:brk m:alnAt="7"/>
                      </m:rPr>
                      <a:rPr lang="en-US" sz="3100" i="1" dirty="0">
                        <a:latin typeface="Cambria Math"/>
                      </a:rPr>
                      <m:t>4</m:t>
                    </m:r>
                  </m:oMath>
                </a14:m>
                <a:r>
                  <a:rPr lang="en-US" sz="3100" dirty="0"/>
                  <a:t>, </a:t>
                </a:r>
                <a14:m>
                  <m:oMath xmlns:m="http://schemas.openxmlformats.org/officeDocument/2006/math">
                    <m:r>
                      <a:rPr lang="en-US" sz="3100" i="1" dirty="0">
                        <a:latin typeface="Cambria Math"/>
                      </a:rPr>
                      <m:t>𝑗</m:t>
                    </m:r>
                    <m:r>
                      <a:rPr lang="en-US" sz="3100" i="1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3100" dirty="0"/>
                  <a:t>, 0, </a:t>
                </a:r>
                <a14:m>
                  <m:oMath xmlns:m="http://schemas.openxmlformats.org/officeDocument/2006/math">
                    <m:r>
                      <a:rPr lang="en-US" sz="3100" dirty="0">
                        <a:latin typeface="Cambria Math"/>
                      </a:rPr>
                      <m:t>−</m:t>
                    </m:r>
                    <m:r>
                      <a:rPr lang="en-US" sz="3100" i="1" dirty="0">
                        <a:latin typeface="Cambria Math"/>
                      </a:rPr>
                      <m:t>𝑗</m:t>
                    </m:r>
                    <m:r>
                      <a:rPr lang="en-US" sz="3100" i="1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3100" dirty="0"/>
                  <a:t>) 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r>
                  <a:rPr lang="en-US" sz="3100" b="1" dirty="0"/>
                  <a:t>Step 2</a:t>
                </a:r>
                <a:r>
                  <a:rPr lang="en-US" sz="3100" dirty="0"/>
                  <a:t>: Find the DFT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3100" i="1" dirty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 dirty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sz="31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 b="-1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2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100" i="1" dirty="0">
                        <a:latin typeface="Cambria Math"/>
                      </a:rPr>
                      <m:t>𝐷𝐹𝑇</m:t>
                    </m:r>
                    <m:r>
                      <a:rPr lang="en-US" sz="3100" i="1" dirty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100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31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100" dirty="0">
                        <a:latin typeface="Cambria Math"/>
                      </a:rPr>
                      <m:t>is</m:t>
                    </m:r>
                  </m:oMath>
                </a14:m>
                <a:endParaRPr lang="en-US" sz="3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100" i="1">
                                                      <a:latin typeface="Cambria Math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100" i="1">
                                                      <a:latin typeface="Cambria Math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1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100" i="1">
                                                      <a:latin typeface="Cambria Math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100" i="1">
                                                      <a:latin typeface="Cambria Math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1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3100" i="1">
                                        <a:latin typeface="Cambria Math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100" i="1">
                                                      <a:latin typeface="Cambria Math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100" i="1">
                                                      <a:latin typeface="Cambria Math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1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1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100" i="1">
                                                      <a:latin typeface="Cambria Math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100" i="1">
                                                      <a:latin typeface="Cambria Math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1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1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 dirty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3100" i="1" dirty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100" i="1" dirty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 dirty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3100" i="1" dirty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100" i="1" dirty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 dirty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3100" i="1" dirty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31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100" i="1" dirty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sSup>
                                <m:sSup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 dirty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100" i="1" dirty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i="1" dirty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31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1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−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−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3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r>
                              <a:rPr lang="en-US" sz="3100" i="1"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31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1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31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1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100" i="1" dirty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100" i="1" dirty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100" i="1" dirty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3100" i="1" dirty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8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685800"/>
                <a:ext cx="9052560" cy="512942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700" b="1" dirty="0"/>
                  <a:t>Step 3</a:t>
                </a:r>
                <a:r>
                  <a:rPr lang="en-US" sz="27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700" i="1" dirty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7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US" sz="2700" i="1">
                            <a:latin typeface="Cambria Math"/>
                          </a:rPr>
                          <m:t>[</m:t>
                        </m:r>
                        <m:r>
                          <a:rPr lang="en-US" sz="2700" i="1" dirty="0">
                            <a:latin typeface="Cambria Math"/>
                          </a:rPr>
                          <m:t>𝐷𝐹𝑇</m:t>
                        </m:r>
                        <m:r>
                          <a:rPr lang="en-US" sz="2700" i="1" dirty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7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700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700" i="1" dirty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7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700" i="1" dirty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US" sz="2700" i="1" dirty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sz="27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2700" dirty="0"/>
              </a:p>
              <a:p>
                <a:pPr marL="0" indent="0" algn="just">
                  <a:buNone/>
                </a:pPr>
                <a:r>
                  <a:rPr lang="en-US" sz="2700" dirty="0"/>
                  <a:t>Find the conjugate of the result and divide it by N=4 to get IDFT </a:t>
                </a:r>
                <a:r>
                  <a:rPr lang="en-US" sz="2700" dirty="0" err="1"/>
                  <a:t>IDFT</a:t>
                </a:r>
                <a:r>
                  <a:rPr lang="en-US" sz="2700" dirty="0"/>
                  <a:t> {X(k)} = x[n]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7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700" dirty="0"/>
                  <a:t> (4,8,4,0)</a:t>
                </a:r>
                <a:r>
                  <a:rPr lang="en-US" sz="2700" baseline="30000" dirty="0"/>
                  <a:t>*</a:t>
                </a:r>
                <a:r>
                  <a:rPr lang="en-US" sz="27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7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700" dirty="0"/>
                  <a:t> (4,8,4,0)</a:t>
                </a:r>
                <a:endParaRPr lang="en-US" sz="2700" baseline="30000" dirty="0"/>
              </a:p>
              <a:p>
                <a:pPr marL="0" indent="0" algn="just">
                  <a:buNone/>
                </a:pPr>
                <a:r>
                  <a:rPr lang="en-US" sz="2700" dirty="0" err="1"/>
                  <a:t>Ans</a:t>
                </a:r>
                <a:r>
                  <a:rPr lang="en-US" sz="2700" dirty="0"/>
                  <a:t>:  x[n] = (1,2,1,0)</a:t>
                </a:r>
                <a:endParaRPr lang="en-US" sz="2700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85800"/>
                <a:ext cx="9052560" cy="5129425"/>
              </a:xfrm>
              <a:blipFill rotWithShape="1">
                <a:blip r:embed="rId2"/>
                <a:stretch>
                  <a:fillRect l="-1145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97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Discrete Time Fourier Transform (DTFT)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100" dirty="0"/>
                  <a:t>Mathematical tool for analysis of DT Aperiodic signals is DTFT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r>
                  <a:rPr lang="en-US" sz="3100" b="1" dirty="0"/>
                  <a:t>DTFT Analysis equation   </a:t>
                </a:r>
                <a:endParaRPr lang="en-US" sz="31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     </m:t>
                    </m:r>
                    <m:r>
                      <a:rPr lang="en-US" sz="3100" i="1">
                        <a:latin typeface="Cambria Math"/>
                      </a:rPr>
                      <m:t>𝐹𝑜𝑢𝑟𝑖𝑒𝑟</m:t>
                    </m:r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𝑡𝑟𝑎𝑛𝑠𝑓𝑜𝑟𝑚</m:t>
                    </m:r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𝑜𝑓</m:t>
                    </m:r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𝑖𝑠</m:t>
                    </m:r>
                  </m:oMath>
                </a14:m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𝑗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3100" dirty="0"/>
                  <a:t>) </a:t>
                </a:r>
                <a:endParaRPr lang="en-US" sz="3100" i="1" dirty="0"/>
              </a:p>
              <a:p>
                <a:pPr marL="0" indent="0">
                  <a:buNone/>
                </a:pPr>
                <a:r>
                  <a:rPr lang="en-US" sz="3100" dirty="0"/>
                  <a:t>    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𝑗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3100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i="1" dirty="0">
                            <a:latin typeface="Cambria Math"/>
                          </a:rPr>
                          <m:t>𝑛</m:t>
                        </m:r>
                        <m:r>
                          <a:rPr lang="en-US" sz="3100" i="1" dirty="0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sz="3100" i="1" dirty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100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31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1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3100" dirty="0"/>
              </a:p>
              <a:p>
                <a:pPr marL="0" indent="0">
                  <a:buNone/>
                </a:pPr>
                <a:endParaRPr lang="en-US" sz="3100" dirty="0"/>
              </a:p>
              <a:p>
                <a:r>
                  <a:rPr lang="en-US" sz="3100" dirty="0"/>
                  <a:t> </a:t>
                </a:r>
                <a:r>
                  <a:rPr lang="en-US" sz="3100" b="1" dirty="0"/>
                  <a:t>DTFT Synthesis equation</a:t>
                </a:r>
              </a:p>
              <a:p>
                <a:pPr marL="0" indent="0">
                  <a:buNone/>
                </a:pPr>
                <a:r>
                  <a:rPr lang="en-US" sz="3100" dirty="0"/>
                  <a:t>    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sz="3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31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3100" i="1">
                            <a:latin typeface="Cambria Math"/>
                          </a:rPr>
                          <m:t>2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𝜋</m:t>
                        </m:r>
                      </m:sup>
                      <m:e>
                        <m:r>
                          <a:rPr lang="en-US" sz="3100" i="1">
                            <a:latin typeface="Cambria Math"/>
                          </a:rPr>
                          <m:t>𝑋</m:t>
                        </m:r>
                        <m:r>
                          <a:rPr lang="en-US" sz="31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1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100" dirty="0"/>
                          <m:t>)</m:t>
                        </m:r>
                      </m:e>
                    </m:nary>
                  </m:oMath>
                </a14:m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𝑗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100" dirty="0"/>
                  <a:t> d</a:t>
                </a:r>
                <a:r>
                  <a:rPr lang="el-GR" sz="3100" dirty="0"/>
                  <a:t>ω</a:t>
                </a:r>
                <a:endParaRPr lang="en-US" sz="3100" dirty="0"/>
              </a:p>
              <a:p>
                <a:pPr marL="0" indent="0">
                  <a:buNone/>
                </a:pPr>
                <a:r>
                  <a:rPr lang="en-US" sz="3100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2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11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269" y="1219200"/>
                <a:ext cx="9052560" cy="512942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Frequency analysis of DT signals is usually performed on a Digital Signal Processor</a:t>
                </a:r>
              </a:p>
              <a:p>
                <a:pPr algn="just"/>
                <a:r>
                  <a:rPr lang="en-US" sz="2800" dirty="0"/>
                  <a:t>Convert time-domain sequence into an equivalent frequency-domain representation</a:t>
                </a:r>
              </a:p>
              <a:p>
                <a:pPr algn="just"/>
                <a:r>
                  <a:rPr lang="en-US" sz="2800" b="1" dirty="0"/>
                  <a:t>The sampled DTFT of a finite length DT signal is known as DFT</a:t>
                </a:r>
              </a:p>
              <a:p>
                <a:pPr algn="just"/>
                <a:r>
                  <a:rPr lang="en-US" sz="2800" dirty="0"/>
                  <a:t>DFT is representation of a sequence x[n] by samples of its spectrum X(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algn="just"/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269" y="1219200"/>
                <a:ext cx="9052560" cy="5129425"/>
              </a:xfrm>
              <a:blipFill rotWithShape="1">
                <a:blip r:embed="rId2"/>
                <a:stretch>
                  <a:fillRect l="-1077" t="-951" r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59F5-C141-4766-96B2-BA6D2C7D9E67}" type="slidenum">
              <a:rPr lang="en-US" smtClean="0"/>
              <a:t>4</a:t>
            </a:fld>
            <a:endParaRPr lang="en-US"/>
          </a:p>
        </p:txBody>
      </p:sp>
      <p:sp>
        <p:nvSpPr>
          <p:cNvPr id="6" name="object 15"/>
          <p:cNvSpPr txBox="1"/>
          <p:nvPr/>
        </p:nvSpPr>
        <p:spPr>
          <a:xfrm>
            <a:off x="634538" y="4953000"/>
            <a:ext cx="8835898" cy="1589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23" indent="-342923">
              <a:lnSpc>
                <a:spcPts val="3249"/>
              </a:lnSpc>
            </a:pPr>
            <a:r>
              <a:rPr sz="2800" spc="0" dirty="0">
                <a:solidFill>
                  <a:srgbClr val="800000"/>
                </a:solidFill>
                <a:latin typeface="Times New Roman"/>
                <a:cs typeface="Times New Roman"/>
              </a:rPr>
              <a:t>  </a:t>
            </a:r>
            <a:r>
              <a:rPr sz="2800" spc="187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b="1" u="heavy" spc="0" dirty="0">
                <a:solidFill>
                  <a:srgbClr val="800000"/>
                </a:solidFill>
                <a:latin typeface="Times New Roman"/>
                <a:cs typeface="Times New Roman"/>
              </a:rPr>
              <a:t>Definition</a:t>
            </a:r>
            <a:r>
              <a:rPr sz="2800" b="1" spc="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- T</a:t>
            </a:r>
            <a:r>
              <a:rPr sz="2800" spc="-4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e </a:t>
            </a:r>
            <a:r>
              <a:rPr sz="2800" spc="-4" dirty="0">
                <a:solidFill>
                  <a:srgbClr val="000065"/>
                </a:solidFill>
                <a:latin typeface="Times New Roman"/>
                <a:cs typeface="Times New Roman"/>
              </a:rPr>
              <a:t>simples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t </a:t>
            </a:r>
            <a:r>
              <a:rPr sz="2800" spc="-4" dirty="0">
                <a:solidFill>
                  <a:srgbClr val="000065"/>
                </a:solidFill>
                <a:latin typeface="Times New Roman"/>
                <a:cs typeface="Times New Roman"/>
              </a:rPr>
              <a:t>relatio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800" spc="-4" dirty="0">
                <a:solidFill>
                  <a:srgbClr val="000065"/>
                </a:solidFill>
                <a:latin typeface="Times New Roman"/>
                <a:cs typeface="Times New Roman"/>
              </a:rPr>
              <a:t>betwee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n a </a:t>
            </a:r>
            <a:r>
              <a:rPr sz="2800" spc="-4" dirty="0">
                <a:solidFill>
                  <a:srgbClr val="000065"/>
                </a:solidFill>
                <a:latin typeface="Times New Roman"/>
                <a:cs typeface="Times New Roman"/>
              </a:rPr>
              <a:t>length</a:t>
            </a:r>
            <a:r>
              <a:rPr sz="2800" spc="-19" dirty="0">
                <a:solidFill>
                  <a:srgbClr val="000065"/>
                </a:solidFill>
                <a:latin typeface="Times New Roman"/>
                <a:cs typeface="Times New Roman"/>
              </a:rPr>
              <a:t>-</a:t>
            </a:r>
            <a:r>
              <a:rPr sz="28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endParaRPr sz="2800" dirty="0">
              <a:latin typeface="Times New Roman"/>
              <a:cs typeface="Times New Roman"/>
            </a:endParaRPr>
          </a:p>
          <a:p>
            <a:pPr marL="355623">
              <a:lnSpc>
                <a:spcPts val="3228"/>
              </a:lnSpc>
            </a:pPr>
            <a:r>
              <a:rPr sz="2800" spc="-4" dirty="0">
                <a:solidFill>
                  <a:srgbClr val="000065"/>
                </a:solidFill>
                <a:latin typeface="Times New Roman"/>
                <a:cs typeface="Times New Roman"/>
              </a:rPr>
              <a:t>sequenc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e</a:t>
            </a:r>
            <a:r>
              <a:rPr sz="28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800" spc="4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8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], defined for 0 ≤ </a:t>
            </a:r>
            <a:r>
              <a:rPr sz="28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≤ </a:t>
            </a:r>
            <a:r>
              <a:rPr sz="28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-1, and its DTFT X</a:t>
            </a:r>
            <a:r>
              <a:rPr sz="2800" spc="-4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2800" spc="0" dirty="0">
                <a:solidFill>
                  <a:srgbClr val="000065"/>
                </a:solidFill>
                <a:latin typeface="Garamond"/>
                <a:cs typeface="Garamond"/>
              </a:rPr>
              <a:t>ω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) </a:t>
            </a:r>
            <a:endParaRPr sz="2800" dirty="0">
              <a:latin typeface="Times New Roman"/>
              <a:cs typeface="Times New Roman"/>
            </a:endParaRPr>
          </a:p>
          <a:p>
            <a:pPr marL="355623">
              <a:lnSpc>
                <a:spcPts val="3233"/>
              </a:lnSpc>
            </a:pP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is obtained by uniformly sampling X</a:t>
            </a:r>
            <a:r>
              <a:rPr sz="2800" spc="-4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2800" spc="0" dirty="0">
                <a:solidFill>
                  <a:srgbClr val="000065"/>
                </a:solidFill>
                <a:latin typeface="Garamond"/>
                <a:cs typeface="Garamond"/>
              </a:rPr>
              <a:t>ω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) on the </a:t>
            </a:r>
            <a:r>
              <a:rPr sz="2800" spc="0" dirty="0">
                <a:solidFill>
                  <a:srgbClr val="000065"/>
                </a:solidFill>
                <a:latin typeface="Garamond"/>
                <a:cs typeface="Garamond"/>
              </a:rPr>
              <a:t>ω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-axis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14"/>
          <p:cNvSpPr txBox="1"/>
          <p:nvPr/>
        </p:nvSpPr>
        <p:spPr>
          <a:xfrm>
            <a:off x="990600" y="6333688"/>
            <a:ext cx="3765800" cy="448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200" spc="0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0 ≤ </a:t>
            </a:r>
            <a:r>
              <a:rPr sz="4200" spc="0" baseline="8465" dirty="0">
                <a:solidFill>
                  <a:srgbClr val="000065"/>
                </a:solidFill>
                <a:latin typeface="Garamond"/>
                <a:cs typeface="Garamond"/>
              </a:rPr>
              <a:t>ω </a:t>
            </a:r>
            <a:r>
              <a:rPr sz="4200" spc="0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≤ </a:t>
            </a:r>
            <a:r>
              <a:rPr sz="4200" spc="-4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4200" spc="0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π </a:t>
            </a:r>
            <a:r>
              <a:rPr sz="4200" spc="-4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4200" spc="0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4200" spc="-4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4200" spc="-9" baseline="8282" dirty="0" err="1">
                <a:solidFill>
                  <a:srgbClr val="000065"/>
                </a:solidFill>
                <a:latin typeface="Times New Roman"/>
                <a:cs typeface="Times New Roman"/>
              </a:rPr>
              <a:t>ω</a:t>
            </a:r>
            <a:r>
              <a:rPr sz="2850" spc="4" baseline="-9154" dirty="0" err="1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4200" spc="-9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=</a:t>
            </a:r>
            <a:r>
              <a:rPr sz="4200" spc="4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4200" spc="0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π</a:t>
            </a:r>
            <a:r>
              <a:rPr sz="4200" i="1" spc="-9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k</a:t>
            </a:r>
            <a:r>
              <a:rPr sz="4200" spc="0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/</a:t>
            </a:r>
            <a:r>
              <a:rPr sz="4200" i="1" spc="-4" baseline="8282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13"/>
          <p:cNvSpPr txBox="1"/>
          <p:nvPr/>
        </p:nvSpPr>
        <p:spPr>
          <a:xfrm>
            <a:off x="4756401" y="6333688"/>
            <a:ext cx="1638768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lang="en-US"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0 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≤ </a:t>
            </a:r>
            <a:r>
              <a:rPr sz="28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k </a:t>
            </a:r>
            <a:r>
              <a:rPr sz="2800" spc="0" dirty="0">
                <a:solidFill>
                  <a:srgbClr val="000065"/>
                </a:solidFill>
                <a:latin typeface="Times New Roman"/>
                <a:cs typeface="Times New Roman"/>
              </a:rPr>
              <a:t>≤ </a:t>
            </a:r>
            <a:r>
              <a:rPr sz="28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800" spc="-4" dirty="0">
                <a:solidFill>
                  <a:srgbClr val="000065"/>
                </a:solidFill>
                <a:latin typeface="Times New Roman"/>
                <a:cs typeface="Times New Roman"/>
              </a:rPr>
              <a:t>-1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87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DFT evolving from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9555480" cy="60198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100" dirty="0"/>
                  <a:t>DFT is a powerful computational tool for Frequency analysis of DT signals.</a:t>
                </a:r>
              </a:p>
              <a:p>
                <a:pPr algn="just"/>
                <a:endParaRPr lang="en-US" sz="3100" dirty="0"/>
              </a:p>
              <a:p>
                <a:pPr algn="just"/>
                <a:r>
                  <a:rPr lang="en-US" sz="3100" dirty="0"/>
                  <a:t>Consider a DT signal x[n] having a finite duration, in the range</a:t>
                </a:r>
                <a14:m>
                  <m:oMath xmlns:m="http://schemas.openxmlformats.org/officeDocument/2006/math">
                    <m:r>
                      <a:rPr lang="en-US" sz="3100">
                        <a:latin typeface="Cambria Math"/>
                      </a:rPr>
                      <m:t> </m:t>
                    </m:r>
                    <m:r>
                      <a:rPr lang="en-US" sz="3100" i="1">
                        <a:latin typeface="Cambria Math"/>
                      </a:rPr>
                      <m:t>0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 ≤</m:t>
                    </m:r>
                  </m:oMath>
                </a14:m>
                <a:r>
                  <a:rPr lang="en-US" sz="3100" dirty="0"/>
                  <a:t> N-1, DTFT of this signal is </a:t>
                </a:r>
                <a:endParaRPr lang="en-US" sz="3100" i="1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     </m:t>
                    </m:r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100" i="1">
                            <a:latin typeface="Cambria Math"/>
                          </a:rPr>
                          <m:t>𝑗</m:t>
                        </m:r>
                        <m:r>
                          <a:rPr lang="en-US" sz="3100" i="1">
                            <a:latin typeface="Cambria Math"/>
                            <a:ea typeface="Cambria Math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3100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i="1" dirty="0">
                            <a:latin typeface="Cambria Math"/>
                          </a:rPr>
                          <m:t>𝑛</m:t>
                        </m:r>
                        <m:r>
                          <a:rPr lang="en-US" sz="31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3100" dirty="0"/>
                          <m:t>N</m:t>
                        </m:r>
                        <m:r>
                          <m:rPr>
                            <m:nor/>
                          </m:rPr>
                          <a:rPr lang="en-US" sz="3100" dirty="0"/>
                          <m:t>−1</m:t>
                        </m:r>
                      </m:sup>
                      <m:e>
                        <m:r>
                          <a:rPr lang="en-US" sz="31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1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100" dirty="0"/>
                  <a:t> ………..(1)</a:t>
                </a:r>
              </a:p>
              <a:p>
                <a:pPr marL="0" indent="0" algn="just">
                  <a:buNone/>
                </a:pPr>
                <a:endParaRPr lang="en-US" sz="3100" dirty="0"/>
              </a:p>
              <a:p>
                <a:pPr algn="just"/>
                <a:r>
                  <a:rPr lang="en-US" sz="3100" dirty="0"/>
                  <a:t>Sample X(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3100" dirty="0"/>
                  <a:t>) using a total of N equally spaced samples in: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3100" dirty="0"/>
                  <a:t> </a:t>
                </a:r>
                <a:r>
                  <a:rPr lang="el-GR" sz="3100" dirty="0"/>
                  <a:t>ϵ</a:t>
                </a:r>
                <a:r>
                  <a:rPr lang="en-US" sz="3100" dirty="0"/>
                  <a:t> (0, 2</a:t>
                </a:r>
                <a:r>
                  <a:rPr lang="el-GR" sz="3100" dirty="0"/>
                  <a:t>π</a:t>
                </a:r>
                <a:r>
                  <a:rPr lang="en-US" sz="3100" dirty="0"/>
                  <a:t>).</a:t>
                </a:r>
              </a:p>
              <a:p>
                <a:pPr algn="just"/>
                <a:endParaRPr lang="en-US" sz="3100" dirty="0"/>
              </a:p>
              <a:p>
                <a:pPr algn="just"/>
                <a:r>
                  <a:rPr lang="en-US" sz="3100" dirty="0"/>
                  <a:t>The sampling interval is 2</a:t>
                </a:r>
                <a:r>
                  <a:rPr lang="el-GR" sz="3100" dirty="0"/>
                  <a:t>π</a:t>
                </a:r>
                <a:r>
                  <a:rPr lang="en-US" sz="3100" dirty="0"/>
                  <a:t>/N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9555480" cy="6019800"/>
              </a:xfrm>
              <a:blipFill rotWithShape="1">
                <a:blip r:embed="rId2"/>
                <a:stretch>
                  <a:fillRect l="-1276" t="-1317" r="-1403" b="-3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23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52400"/>
            <a:ext cx="9052560" cy="1295400"/>
          </a:xfrm>
        </p:spPr>
        <p:txBody>
          <a:bodyPr>
            <a:normAutofit/>
          </a:bodyPr>
          <a:lstStyle/>
          <a:p>
            <a:r>
              <a:rPr lang="en-US" sz="4000" b="1" dirty="0"/>
              <a:t>DFT from DTFT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914400"/>
                <a:ext cx="9052560" cy="6888480"/>
              </a:xfrm>
            </p:spPr>
            <p:txBody>
              <a:bodyPr>
                <a:noAutofit/>
              </a:bodyPr>
              <a:lstStyle/>
              <a:p>
                <a:r>
                  <a:rPr lang="en-US" sz="3100" dirty="0"/>
                  <a:t>Sample X(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3100" dirty="0"/>
                  <a:t>) using the frequencies,</a:t>
                </a:r>
              </a:p>
              <a:p>
                <a:pPr marL="0" indent="0">
                  <a:buNone/>
                </a:pPr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3100" dirty="0"/>
                  <a:t>=</a:t>
                </a:r>
                <a:r>
                  <a:rPr lang="en-US" sz="31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3100" baseline="-25000" dirty="0"/>
                  <a:t>k</a:t>
                </a:r>
                <a:r>
                  <a:rPr lang="en-US" sz="3100" dirty="0"/>
                  <a:t> = 2</a:t>
                </a:r>
                <a:r>
                  <a:rPr lang="el-GR" sz="3100" dirty="0"/>
                  <a:t>π</a:t>
                </a:r>
                <a:r>
                  <a:rPr lang="en-US" sz="3100" dirty="0"/>
                  <a:t>k/N , where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0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 ≤</m:t>
                    </m:r>
                  </m:oMath>
                </a14:m>
                <a:r>
                  <a:rPr lang="en-US" sz="3100" dirty="0"/>
                  <a:t> N-1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r>
                  <a:rPr lang="en-US" sz="3100" dirty="0"/>
                  <a:t> Now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</m:t>
                    </m:r>
                    <m:r>
                      <a:rPr lang="en-US" sz="31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100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i="1" dirty="0">
                            <a:latin typeface="Cambria Math"/>
                          </a:rPr>
                          <m:t>𝑛</m:t>
                        </m:r>
                        <m:r>
                          <a:rPr lang="en-US" sz="31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3100" dirty="0"/>
                          <m:t>N</m:t>
                        </m:r>
                        <m:r>
                          <m:rPr>
                            <m:nor/>
                          </m:rPr>
                          <a:rPr lang="en-US" sz="3100" dirty="0"/>
                          <m:t>−1</m:t>
                        </m:r>
                      </m:sup>
                      <m:e>
                        <m:r>
                          <a:rPr lang="en-US" sz="31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1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m:rPr>
                                <m:nor/>
                              </m:rPr>
                              <a:rPr lang="en-US" sz="3100" baseline="-25000" dirty="0"/>
                              <m:t>k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3100" dirty="0"/>
              </a:p>
              <a:p>
                <a:pPr marL="0" indent="0">
                  <a:buNone/>
                </a:pPr>
                <a:r>
                  <a:rPr lang="en-US" sz="3100" dirty="0"/>
                  <a:t>       i.e.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𝑋</m:t>
                    </m:r>
                    <m:r>
                      <a:rPr lang="en-US" sz="3100" i="1">
                        <a:latin typeface="Cambria Math"/>
                      </a:rPr>
                      <m:t>(</m:t>
                    </m:r>
                    <m:r>
                      <a:rPr lang="en-US" sz="31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100" dirty="0"/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i="1" dirty="0">
                            <a:latin typeface="Cambria Math"/>
                          </a:rPr>
                          <m:t>𝑛</m:t>
                        </m:r>
                        <m:r>
                          <a:rPr lang="en-US" sz="31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3100" dirty="0"/>
                          <m:t>N</m:t>
                        </m:r>
                        <m:r>
                          <m:rPr>
                            <m:nor/>
                          </m:rPr>
                          <a:rPr lang="en-US" sz="3100" dirty="0"/>
                          <m:t>−1</m:t>
                        </m:r>
                      </m:sup>
                      <m:e>
                        <m:r>
                          <a:rPr lang="en-US" sz="3100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1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3100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3100" dirty="0"/>
                              <m:t>N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100" dirty="0"/>
                  <a:t> …… (2)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pPr marL="0" indent="0">
                  <a:buNone/>
                </a:pPr>
                <a:r>
                  <a:rPr lang="en-US" sz="3100" dirty="0"/>
                  <a:t>Eqn.(2) is known as N-point DFT analysis eqn.</a:t>
                </a:r>
              </a:p>
              <a:p>
                <a:pPr marL="0" indent="0">
                  <a:buNone/>
                </a:pPr>
                <a:endParaRPr lang="en-US" sz="3100" dirty="0"/>
              </a:p>
              <a:p>
                <a:r>
                  <a:rPr lang="en-US" sz="3100" dirty="0"/>
                  <a:t>To recover the sequence x[n] from X(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3100" dirty="0"/>
                  <a:t>) is IDFT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100" i="1" dirty="0">
                        <a:latin typeface="Cambria Math"/>
                      </a:rPr>
                      <m:t>       </m:t>
                    </m:r>
                    <m:r>
                      <a:rPr lang="en-US" sz="3100" i="1" dirty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100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1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100" i="1" dirty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sz="3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100" i="1">
                            <a:latin typeface="Cambria Math"/>
                          </a:rPr>
                          <m:t>𝑘</m:t>
                        </m:r>
                        <m:r>
                          <a:rPr lang="en-US" sz="31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3100" dirty="0"/>
                          <m:t>N</m:t>
                        </m:r>
                        <m:r>
                          <m:rPr>
                            <m:nor/>
                          </m:rPr>
                          <a:rPr lang="en-US" sz="3100" dirty="0"/>
                          <m:t>−1</m:t>
                        </m:r>
                      </m:sup>
                      <m:e>
                        <m:r>
                          <a:rPr lang="en-US" sz="3100" i="1">
                            <a:latin typeface="Cambria Math"/>
                          </a:rPr>
                          <m:t>𝑋</m:t>
                        </m:r>
                        <m:r>
                          <a:rPr lang="en-US" sz="3100" i="1" dirty="0">
                            <a:latin typeface="Cambria Math"/>
                          </a:rPr>
                          <m:t>(</m:t>
                        </m:r>
                        <m:r>
                          <a:rPr lang="en-US" sz="3100" i="1">
                            <a:latin typeface="Cambria Math"/>
                          </a:rPr>
                          <m:t>𝑘</m:t>
                        </m:r>
                        <m:r>
                          <a:rPr lang="en-US" sz="3100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31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1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3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31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sz="3100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sz="3100" dirty="0"/>
                              <m:t>N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100" dirty="0"/>
                  <a:t>  ……(3)</a:t>
                </a:r>
              </a:p>
              <a:p>
                <a:pPr marL="0" indent="0">
                  <a:buNone/>
                </a:pPr>
                <a:r>
                  <a:rPr lang="en-US" sz="3100" dirty="0"/>
                  <a:t>                                           where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0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3100" i="1" dirty="0">
                        <a:latin typeface="Cambria Math"/>
                      </a:rPr>
                      <m:t>𝑛</m:t>
                    </m:r>
                    <m:r>
                      <a:rPr lang="en-US" sz="31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3100" dirty="0"/>
                  <a:t> N-1</a:t>
                </a:r>
              </a:p>
              <a:p>
                <a:pPr marL="0" indent="0">
                  <a:buNone/>
                </a:pPr>
                <a:r>
                  <a:rPr lang="en-US" sz="3100" dirty="0"/>
                  <a:t> </a:t>
                </a:r>
              </a:p>
              <a:p>
                <a:endParaRPr lang="en-US" sz="3100" dirty="0"/>
              </a:p>
              <a:p>
                <a:endParaRPr lang="en-US" sz="3100" dirty="0"/>
              </a:p>
              <a:p>
                <a:endParaRPr lang="en-US" sz="3100" dirty="0"/>
              </a:p>
              <a:p>
                <a:pPr marL="0" indent="0">
                  <a:buNone/>
                </a:pPr>
                <a:endParaRPr lang="en-US" sz="31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914400"/>
                <a:ext cx="9052560" cy="6888480"/>
              </a:xfrm>
              <a:blipFill rotWithShape="1">
                <a:blip r:embed="rId2"/>
                <a:stretch>
                  <a:fillRect l="-1549" t="-973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28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755544"/>
          </a:xfrm>
        </p:spPr>
        <p:txBody>
          <a:bodyPr>
            <a:normAutofit/>
          </a:bodyPr>
          <a:lstStyle/>
          <a:p>
            <a:r>
              <a:rPr lang="en-US" sz="4000" b="1" dirty="0"/>
              <a:t>Relation between DTFT and DFT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66800"/>
            <a:ext cx="9052560" cy="5876185"/>
          </a:xfrm>
        </p:spPr>
        <p:txBody>
          <a:bodyPr>
            <a:normAutofit/>
          </a:bodyPr>
          <a:lstStyle/>
          <a:p>
            <a:r>
              <a:rPr lang="en-US" sz="3100" dirty="0"/>
              <a:t>DTFT is a continuous transform. Sampling the DTFT at regularly spaced intervals around the unit circle gives the DFT</a:t>
            </a:r>
          </a:p>
          <a:p>
            <a:r>
              <a:rPr lang="en-US" sz="3100" dirty="0"/>
              <a:t>The sampling operation in one domain causes the transform in the other domain to be periodic</a:t>
            </a:r>
          </a:p>
          <a:p>
            <a:r>
              <a:rPr lang="en-US" sz="3100" dirty="0"/>
              <a:t>Similar to reconstructing a CT signal from its samples, DTFT can also be synthesized from its DFT samples</a:t>
            </a:r>
          </a:p>
          <a:p>
            <a:r>
              <a:rPr lang="en-US" sz="3100" dirty="0"/>
              <a:t>This reconstruction is possible, as long as the no. of points N at which DFT is computed is equal to or larger than the samples of original signal</a:t>
            </a:r>
          </a:p>
        </p:txBody>
      </p:sp>
    </p:spTree>
    <p:extLst>
      <p:ext uri="{BB962C8B-B14F-4D97-AF65-F5344CB8AC3E}">
        <p14:creationId xmlns:p14="http://schemas.microsoft.com/office/powerpoint/2010/main" val="222371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b="1" dirty="0"/>
              <a:t>DFT and Inverse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9052560" cy="512942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Introducing  a complex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as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π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  ......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Twiddle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periodic with a period N</a:t>
                </a:r>
              </a:p>
              <a:p>
                <a:endParaRPr lang="en-US" dirty="0"/>
              </a:p>
              <a:p>
                <a:r>
                  <a:rPr lang="en-US" dirty="0"/>
                  <a:t>DFT Definition:</a:t>
                </a: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𝐷𝐹𝑇</m:t>
                    </m:r>
                    <m:r>
                      <a:rPr lang="en-US" b="0" i="1" smtClean="0">
                        <a:latin typeface="Cambria Math"/>
                      </a:rPr>
                      <m:t> 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𝑘𝑛</m:t>
                            </m:r>
                          </m:sup>
                        </m:sSup>
                      </m:e>
                    </m:nary>
                    <m:r>
                      <a:rPr lang="en-US" b="0" i="0" dirty="0" smtClean="0">
                        <a:latin typeface="Cambria Math"/>
                      </a:rPr>
                      <m:t>  …….(5)</m:t>
                    </m:r>
                  </m:oMath>
                </a14:m>
                <a:r>
                  <a:rPr lang="en-US" dirty="0"/>
                  <a:t> where 0≤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Inverse DFT (IDFT) Definition: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𝐼𝐷𝐹𝑇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𝑘𝑛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….(6)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0≤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9052560" cy="5129425"/>
              </a:xfrm>
              <a:blipFill rotWithShape="1">
                <a:blip r:embed="rId2"/>
                <a:stretch>
                  <a:fillRect l="-1145" t="-2378" b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5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4004" y="2839290"/>
            <a:ext cx="2365223" cy="2336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39150" y="2666999"/>
            <a:ext cx="684276" cy="514350"/>
          </a:xfrm>
          <a:custGeom>
            <a:avLst/>
            <a:gdLst/>
            <a:ahLst/>
            <a:cxnLst/>
            <a:rect l="l" t="t" r="r" b="b"/>
            <a:pathLst>
              <a:path w="684276" h="514350">
                <a:moveTo>
                  <a:pt x="0" y="0"/>
                </a:moveTo>
                <a:lnTo>
                  <a:pt x="0" y="514350"/>
                </a:lnTo>
                <a:lnTo>
                  <a:pt x="684276" y="514350"/>
                </a:lnTo>
                <a:lnTo>
                  <a:pt x="684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70882" y="1734311"/>
            <a:ext cx="3341369" cy="9144"/>
          </a:xfrm>
          <a:custGeom>
            <a:avLst/>
            <a:gdLst/>
            <a:ahLst/>
            <a:cxnLst/>
            <a:rect l="l" t="t" r="r" b="b"/>
            <a:pathLst>
              <a:path w="3341369" h="9144">
                <a:moveTo>
                  <a:pt x="0" y="0"/>
                </a:moveTo>
                <a:lnTo>
                  <a:pt x="0" y="9144"/>
                </a:lnTo>
                <a:lnTo>
                  <a:pt x="3341369" y="9144"/>
                </a:lnTo>
                <a:lnTo>
                  <a:pt x="3341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70882" y="2392679"/>
            <a:ext cx="3341370" cy="9906"/>
          </a:xfrm>
          <a:custGeom>
            <a:avLst/>
            <a:gdLst/>
            <a:ahLst/>
            <a:cxnLst/>
            <a:rect l="l" t="t" r="r" b="b"/>
            <a:pathLst>
              <a:path w="3341370" h="9906">
                <a:moveTo>
                  <a:pt x="0" y="0"/>
                </a:moveTo>
                <a:lnTo>
                  <a:pt x="0" y="9906"/>
                </a:lnTo>
                <a:lnTo>
                  <a:pt x="3341370" y="9906"/>
                </a:lnTo>
                <a:lnTo>
                  <a:pt x="3341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80026" y="1743455"/>
            <a:ext cx="3322320" cy="649224"/>
          </a:xfrm>
          <a:custGeom>
            <a:avLst/>
            <a:gdLst/>
            <a:ahLst/>
            <a:cxnLst/>
            <a:rect l="l" t="t" r="r" b="b"/>
            <a:pathLst>
              <a:path w="3322320" h="649224">
                <a:moveTo>
                  <a:pt x="0" y="0"/>
                </a:moveTo>
                <a:lnTo>
                  <a:pt x="0" y="649224"/>
                </a:lnTo>
                <a:lnTo>
                  <a:pt x="3322320" y="649224"/>
                </a:lnTo>
                <a:lnTo>
                  <a:pt x="33223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70120" y="1733550"/>
            <a:ext cx="3341370" cy="668274"/>
          </a:xfrm>
          <a:custGeom>
            <a:avLst/>
            <a:gdLst/>
            <a:ahLst/>
            <a:cxnLst/>
            <a:rect l="l" t="t" r="r" b="b"/>
            <a:pathLst>
              <a:path w="3341370" h="668274">
                <a:moveTo>
                  <a:pt x="0" y="668273"/>
                </a:moveTo>
                <a:lnTo>
                  <a:pt x="0" y="0"/>
                </a:lnTo>
                <a:lnTo>
                  <a:pt x="3341370" y="0"/>
                </a:lnTo>
                <a:lnTo>
                  <a:pt x="3341370" y="668273"/>
                </a:lnTo>
                <a:lnTo>
                  <a:pt x="0" y="6682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70882" y="792976"/>
            <a:ext cx="3683664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Computing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2737" y="792976"/>
            <a:ext cx="1121512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D</a:t>
            </a:r>
            <a:r>
              <a:rPr sz="3800" spc="-4" dirty="0">
                <a:latin typeface="Copperplate Gothic Bold"/>
                <a:cs typeface="Copperplate Gothic Bold"/>
              </a:rPr>
              <a:t>F</a:t>
            </a:r>
            <a:r>
              <a:rPr sz="3800" spc="0" dirty="0">
                <a:latin typeface="Copperplate Gothic Bold"/>
                <a:cs typeface="Copperplate Gothic Bold"/>
              </a:rPr>
              <a:t>T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9646" y="1756681"/>
            <a:ext cx="3904096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Recall the analysis equation: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37886" y="1916969"/>
            <a:ext cx="262818" cy="300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5"/>
              </a:lnSpc>
              <a:spcBef>
                <a:spcPts val="117"/>
              </a:spcBef>
            </a:pPr>
            <a:r>
              <a:rPr sz="2150" spc="0" dirty="0">
                <a:latin typeface="Cambria"/>
                <a:cs typeface="Cambria"/>
              </a:rPr>
              <a:t>∑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9142" y="1943449"/>
            <a:ext cx="584577" cy="225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4"/>
              </a:lnSpc>
              <a:spcBef>
                <a:spcPts val="85"/>
              </a:spcBef>
            </a:pPr>
            <a:r>
              <a:rPr sz="1550" i="1" dirty="0">
                <a:latin typeface="Times New Roman"/>
                <a:cs typeface="Times New Roman"/>
              </a:rPr>
              <a:t>X</a:t>
            </a:r>
            <a:r>
              <a:rPr sz="1550" i="1" spc="-225" dirty="0">
                <a:latin typeface="Times New Roman"/>
                <a:cs typeface="Times New Roman"/>
              </a:rPr>
              <a:t> </a:t>
            </a:r>
            <a:r>
              <a:rPr sz="1550" spc="39" dirty="0">
                <a:latin typeface="Times New Roman"/>
                <a:cs typeface="Times New Roman"/>
              </a:rPr>
              <a:t>[</a:t>
            </a:r>
            <a:r>
              <a:rPr sz="1550" i="1" spc="0" dirty="0">
                <a:latin typeface="Times New Roman"/>
                <a:cs typeface="Times New Roman"/>
              </a:rPr>
              <a:t>k</a:t>
            </a:r>
            <a:r>
              <a:rPr sz="1550" i="1" spc="-254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]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Cambria"/>
                <a:cs typeface="Cambria"/>
              </a:rPr>
              <a:t>=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1503" y="1946591"/>
            <a:ext cx="474522" cy="222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0"/>
              </a:lnSpc>
              <a:spcBef>
                <a:spcPts val="84"/>
              </a:spcBef>
            </a:pPr>
            <a:r>
              <a:rPr sz="1550" i="1" spc="-59" dirty="0">
                <a:latin typeface="Times New Roman"/>
                <a:cs typeface="Times New Roman"/>
              </a:rPr>
              <a:t>x</a:t>
            </a:r>
            <a:r>
              <a:rPr sz="1550" spc="44" dirty="0">
                <a:latin typeface="Times New Roman"/>
                <a:cs typeface="Times New Roman"/>
              </a:rPr>
              <a:t>[</a:t>
            </a:r>
            <a:r>
              <a:rPr sz="1550" i="1" spc="25" dirty="0">
                <a:latin typeface="Times New Roman"/>
                <a:cs typeface="Times New Roman"/>
              </a:rPr>
              <a:t>n</a:t>
            </a:r>
            <a:r>
              <a:rPr sz="1550" spc="0" dirty="0">
                <a:latin typeface="Times New Roman"/>
                <a:cs typeface="Times New Roman"/>
              </a:rPr>
              <a:t>]</a:t>
            </a:r>
            <a:r>
              <a:rPr sz="1550" spc="-275" dirty="0">
                <a:latin typeface="Times New Roman"/>
                <a:cs typeface="Times New Roman"/>
              </a:rPr>
              <a:t> </a:t>
            </a:r>
            <a:r>
              <a:rPr sz="1550" i="1" spc="0" dirty="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5488" y="1943449"/>
            <a:ext cx="1219018" cy="225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4"/>
              </a:lnSpc>
              <a:spcBef>
                <a:spcPts val="85"/>
              </a:spcBef>
            </a:pPr>
            <a:r>
              <a:rPr sz="1550" spc="0" dirty="0">
                <a:latin typeface="Times New Roman"/>
                <a:cs typeface="Times New Roman"/>
              </a:rPr>
              <a:t>,</a:t>
            </a:r>
            <a:r>
              <a:rPr sz="1550" spc="367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0</a:t>
            </a:r>
            <a:r>
              <a:rPr sz="1550" spc="-44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Cambria"/>
                <a:cs typeface="Cambria"/>
              </a:rPr>
              <a:t>≤</a:t>
            </a:r>
            <a:r>
              <a:rPr sz="1550" spc="46" dirty="0">
                <a:latin typeface="Cambria"/>
                <a:cs typeface="Cambria"/>
              </a:rPr>
              <a:t> </a:t>
            </a:r>
            <a:r>
              <a:rPr sz="1550" i="1" spc="0" dirty="0">
                <a:latin typeface="Times New Roman"/>
                <a:cs typeface="Times New Roman"/>
              </a:rPr>
              <a:t>k</a:t>
            </a:r>
            <a:r>
              <a:rPr sz="1550" i="1" spc="84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Cambria"/>
                <a:cs typeface="Cambria"/>
              </a:rPr>
              <a:t>≤</a:t>
            </a:r>
            <a:r>
              <a:rPr sz="1550" spc="111" dirty="0">
                <a:latin typeface="Cambria"/>
                <a:cs typeface="Cambria"/>
              </a:rPr>
              <a:t> </a:t>
            </a:r>
            <a:r>
              <a:rPr sz="1550" i="1" spc="0" dirty="0">
                <a:latin typeface="Times New Roman"/>
                <a:cs typeface="Times New Roman"/>
              </a:rPr>
              <a:t>N</a:t>
            </a:r>
            <a:r>
              <a:rPr sz="1550" i="1" spc="39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Cambria"/>
                <a:cs typeface="Cambria"/>
              </a:rPr>
              <a:t>−</a:t>
            </a:r>
            <a:r>
              <a:rPr sz="1550" spc="-234" dirty="0">
                <a:latin typeface="Cambria"/>
                <a:cs typeface="Cambria"/>
              </a:rPr>
              <a:t> </a:t>
            </a:r>
            <a:r>
              <a:rPr sz="1550" spc="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7572" y="2447686"/>
            <a:ext cx="415772" cy="44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240"/>
              </a:lnSpc>
              <a:spcBef>
                <a:spcPts val="111"/>
              </a:spcBef>
            </a:pPr>
            <a:r>
              <a:rPr sz="2025" spc="0" baseline="-12636" dirty="0">
                <a:latin typeface="Cambria"/>
                <a:cs typeface="Cambria"/>
              </a:rPr>
              <a:t>−</a:t>
            </a:r>
            <a:r>
              <a:rPr sz="2025" spc="37" baseline="-12636" dirty="0">
                <a:latin typeface="Cambria"/>
                <a:cs typeface="Cambria"/>
              </a:rPr>
              <a:t> </a:t>
            </a:r>
            <a:r>
              <a:rPr sz="2025" i="1" spc="0" baseline="-12883" dirty="0">
                <a:latin typeface="Times New Roman"/>
                <a:cs typeface="Times New Roman"/>
              </a:rPr>
              <a:t>j </a:t>
            </a:r>
            <a:r>
              <a:rPr sz="2025" u="sng" spc="-39" baseline="21472" dirty="0">
                <a:latin typeface="Times New Roman"/>
                <a:cs typeface="Times New Roman"/>
              </a:rPr>
              <a:t>2</a:t>
            </a:r>
            <a:r>
              <a:rPr sz="2100" u="sng" spc="0" baseline="20308" dirty="0">
                <a:latin typeface="Cambria"/>
                <a:cs typeface="Cambria"/>
              </a:rPr>
              <a:t>π</a:t>
            </a:r>
            <a:endParaRPr sz="1400">
              <a:latin typeface="Cambria"/>
              <a:cs typeface="Cambria"/>
            </a:endParaRPr>
          </a:p>
          <a:p>
            <a:pPr marR="46839" algn="r">
              <a:lnSpc>
                <a:spcPts val="1195"/>
              </a:lnSpc>
            </a:pPr>
            <a:r>
              <a:rPr sz="2025" spc="0" baseline="2147" dirty="0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198" y="2564344"/>
            <a:ext cx="136842" cy="196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350" spc="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6846" y="2601180"/>
            <a:ext cx="5634212" cy="595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Fo</a:t>
            </a:r>
            <a:r>
              <a:rPr sz="3000" spc="0" baseline="2962" dirty="0">
                <a:latin typeface="Garamond"/>
                <a:cs typeface="Garamond"/>
              </a:rPr>
              <a:t>r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an</a:t>
            </a:r>
            <a:r>
              <a:rPr sz="3000" spc="0" baseline="2962" dirty="0">
                <a:latin typeface="Garamond"/>
                <a:cs typeface="Garamond"/>
              </a:rPr>
              <a:t>y</a:t>
            </a:r>
            <a:r>
              <a:rPr sz="3000" spc="-26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give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k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-55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the DFT is computed</a:t>
            </a:r>
            <a:r>
              <a:rPr sz="3000" spc="-73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by</a:t>
            </a:r>
            <a:r>
              <a:rPr sz="3000" spc="-1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multiplying</a:t>
            </a:r>
            <a:endParaRPr sz="2000">
              <a:latin typeface="Garamond"/>
              <a:cs typeface="Garamond"/>
            </a:endParaRPr>
          </a:p>
          <a:p>
            <a:pPr marL="298452" marR="40238">
              <a:lnSpc>
                <a:spcPct val="93749"/>
              </a:lnSpc>
              <a:spcBef>
                <a:spcPts val="6"/>
              </a:spcBef>
            </a:pPr>
            <a:r>
              <a:rPr sz="2000" spc="0" dirty="0">
                <a:latin typeface="Garamond"/>
                <a:cs typeface="Garamond"/>
              </a:rPr>
              <a:t>each</a:t>
            </a:r>
            <a:r>
              <a:rPr sz="2000" spc="-2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x[n] with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each</a:t>
            </a:r>
            <a:r>
              <a:rPr sz="2000" spc="-2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of</a:t>
            </a:r>
            <a:r>
              <a:rPr sz="2000" spc="4" dirty="0">
                <a:latin typeface="Garamond"/>
                <a:cs typeface="Garamond"/>
              </a:rPr>
              <a:t> 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comple</a:t>
            </a:r>
            <a:r>
              <a:rPr sz="2000" spc="0" dirty="0">
                <a:latin typeface="Garamond"/>
                <a:cs typeface="Garamond"/>
              </a:rPr>
              <a:t>x</a:t>
            </a:r>
            <a:r>
              <a:rPr sz="2000" spc="-6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exponentials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7750" y="2723442"/>
            <a:ext cx="147609" cy="231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i="1" spc="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1366" y="2838592"/>
            <a:ext cx="567073" cy="44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30"/>
              </a:lnSpc>
              <a:spcBef>
                <a:spcPts val="111"/>
              </a:spcBef>
            </a:pPr>
            <a:r>
              <a:rPr sz="2025" spc="0" baseline="-12636" dirty="0">
                <a:latin typeface="Cambria"/>
                <a:cs typeface="Cambria"/>
              </a:rPr>
              <a:t>−</a:t>
            </a:r>
            <a:r>
              <a:rPr sz="2025" spc="37" baseline="-12636" dirty="0">
                <a:latin typeface="Cambria"/>
                <a:cs typeface="Cambria"/>
              </a:rPr>
              <a:t> </a:t>
            </a:r>
            <a:r>
              <a:rPr sz="2025" i="1" spc="0" baseline="-12883" dirty="0">
                <a:latin typeface="Times New Roman"/>
                <a:cs typeface="Times New Roman"/>
              </a:rPr>
              <a:t>j </a:t>
            </a:r>
            <a:r>
              <a:rPr sz="2025" u="sng" spc="-39" baseline="21472" dirty="0">
                <a:latin typeface="Times New Roman"/>
                <a:cs typeface="Times New Roman"/>
              </a:rPr>
              <a:t>2</a:t>
            </a:r>
            <a:r>
              <a:rPr sz="2100" u="sng" spc="0" baseline="20308" dirty="0">
                <a:latin typeface="Cambria"/>
                <a:cs typeface="Cambria"/>
              </a:rPr>
              <a:t>π</a:t>
            </a:r>
            <a:r>
              <a:rPr sz="2100" spc="-69" baseline="20308" dirty="0">
                <a:latin typeface="Cambria"/>
                <a:cs typeface="Cambria"/>
              </a:rPr>
              <a:t> </a:t>
            </a:r>
            <a:r>
              <a:rPr sz="2025" spc="0" baseline="-12883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257643" marR="172586" algn="ctr">
              <a:lnSpc>
                <a:spcPts val="1205"/>
              </a:lnSpc>
            </a:pPr>
            <a:r>
              <a:rPr sz="2025" spc="0" baseline="2147" dirty="0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1544" y="3114348"/>
            <a:ext cx="147609" cy="231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i="1" spc="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2598" y="3213429"/>
            <a:ext cx="738839" cy="28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5"/>
              </a:lnSpc>
              <a:spcBef>
                <a:spcPts val="111"/>
              </a:spcBef>
            </a:pP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1950" spc="0" baseline="31908" dirty="0">
                <a:latin typeface="Garamond"/>
                <a:cs typeface="Garamond"/>
              </a:rPr>
              <a:t>j</a:t>
            </a:r>
            <a:r>
              <a:rPr sz="1950" spc="9" baseline="31908" dirty="0">
                <a:latin typeface="Garamond"/>
                <a:cs typeface="Garamond"/>
              </a:rPr>
              <a:t>2</a:t>
            </a:r>
            <a:r>
              <a:rPr sz="1950" spc="0" baseline="31908" dirty="0">
                <a:latin typeface="Garamond"/>
                <a:cs typeface="Garamond"/>
              </a:rPr>
              <a:t>πnk/N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9450" y="3221915"/>
            <a:ext cx="411693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an</a:t>
            </a:r>
            <a:r>
              <a:rPr sz="3000" spc="0" baseline="2962" dirty="0">
                <a:latin typeface="Garamond"/>
                <a:cs typeface="Garamond"/>
              </a:rPr>
              <a:t>d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the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2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addin</a:t>
            </a:r>
            <a:r>
              <a:rPr sz="3000" spc="0" baseline="2962" dirty="0">
                <a:latin typeface="Garamond"/>
                <a:cs typeface="Garamond"/>
              </a:rPr>
              <a:t>g</a:t>
            </a:r>
            <a:r>
              <a:rPr sz="3000" spc="-5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u</a:t>
            </a:r>
            <a:r>
              <a:rPr sz="3000" spc="0" baseline="2962" dirty="0">
                <a:latin typeface="Garamond"/>
                <a:cs typeface="Garamond"/>
              </a:rPr>
              <a:t>p</a:t>
            </a:r>
            <a:r>
              <a:rPr sz="3000" spc="4" baseline="2962" dirty="0">
                <a:latin typeface="Garamond"/>
                <a:cs typeface="Garamond"/>
              </a:rPr>
              <a:t> al</a:t>
            </a:r>
            <a:r>
              <a:rPr sz="3000" spc="0" baseline="2962" dirty="0">
                <a:latin typeface="Garamond"/>
                <a:cs typeface="Garamond"/>
              </a:rPr>
              <a:t>l</a:t>
            </a:r>
            <a:r>
              <a:rPr sz="3000" spc="-17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thes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components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554" y="3575768"/>
            <a:ext cx="5689132" cy="1585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3999" marR="32649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If,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for example, we</a:t>
            </a:r>
            <a:r>
              <a:rPr sz="3000" spc="-1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wish</a:t>
            </a:r>
            <a:r>
              <a:rPr sz="3000" spc="-3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to</a:t>
            </a:r>
            <a:r>
              <a:rPr sz="3000" spc="-1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compute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an</a:t>
            </a:r>
            <a:r>
              <a:rPr sz="3000" spc="-1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8 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point</a:t>
            </a:r>
            <a:endParaRPr sz="2000">
              <a:latin typeface="Garamond"/>
              <a:cs typeface="Garamond"/>
            </a:endParaRPr>
          </a:p>
          <a:p>
            <a:pPr marL="729742" marR="17945">
              <a:lnSpc>
                <a:spcPts val="2249"/>
              </a:lnSpc>
              <a:spcBef>
                <a:spcPts val="37"/>
              </a:spcBef>
            </a:pPr>
            <a:r>
              <a:rPr sz="2000" spc="4" dirty="0">
                <a:latin typeface="Garamond"/>
                <a:cs typeface="Garamond"/>
              </a:rPr>
              <a:t>DFT</a:t>
            </a:r>
            <a:r>
              <a:rPr sz="2000" spc="0" dirty="0">
                <a:latin typeface="Garamond"/>
                <a:cs typeface="Garamond"/>
              </a:rPr>
              <a:t>,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 </a:t>
            </a:r>
            <a:r>
              <a:rPr sz="2000" spc="4" dirty="0">
                <a:latin typeface="Garamond"/>
                <a:cs typeface="Garamond"/>
              </a:rPr>
              <a:t>comple</a:t>
            </a:r>
            <a:r>
              <a:rPr sz="2000" spc="0" dirty="0">
                <a:latin typeface="Garamond"/>
                <a:cs typeface="Garamond"/>
              </a:rPr>
              <a:t>x</a:t>
            </a:r>
            <a:r>
              <a:rPr sz="2000" spc="-6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exponential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-9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ar</a:t>
            </a:r>
            <a:r>
              <a:rPr sz="2000" spc="0" dirty="0">
                <a:latin typeface="Garamond"/>
                <a:cs typeface="Garamond"/>
              </a:rPr>
              <a:t>e 8 </a:t>
            </a:r>
            <a:r>
              <a:rPr sz="2000" spc="4" dirty="0">
                <a:latin typeface="Garamond"/>
                <a:cs typeface="Garamond"/>
              </a:rPr>
              <a:t>uni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vectors </a:t>
            </a:r>
            <a:endParaRPr sz="2000">
              <a:latin typeface="Garamond"/>
              <a:cs typeface="Garamond"/>
            </a:endParaRPr>
          </a:p>
          <a:p>
            <a:pPr marL="729742" marR="17945">
              <a:lnSpc>
                <a:spcPts val="2249"/>
              </a:lnSpc>
              <a:spcBef>
                <a:spcPts val="150"/>
              </a:spcBef>
            </a:pPr>
            <a:r>
              <a:rPr sz="2000" spc="4" dirty="0">
                <a:latin typeface="Garamond"/>
                <a:cs typeface="Garamond"/>
              </a:rPr>
              <a:t>place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4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4" dirty="0">
                <a:latin typeface="Garamond"/>
                <a:cs typeface="Garamond"/>
              </a:rPr>
              <a:t> equa</a:t>
            </a:r>
            <a:r>
              <a:rPr sz="2000" spc="0" dirty="0">
                <a:latin typeface="Garamond"/>
                <a:cs typeface="Garamond"/>
              </a:rPr>
              <a:t>l</a:t>
            </a:r>
            <a:r>
              <a:rPr sz="2000" spc="4" dirty="0">
                <a:latin typeface="Garamond"/>
                <a:cs typeface="Garamond"/>
              </a:rPr>
              <a:t> distance</a:t>
            </a:r>
            <a:r>
              <a:rPr sz="2000" spc="0" dirty="0">
                <a:latin typeface="Garamond"/>
                <a:cs typeface="Garamond"/>
              </a:rPr>
              <a:t>s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fro</a:t>
            </a:r>
            <a:r>
              <a:rPr sz="2000" spc="0" dirty="0">
                <a:latin typeface="Garamond"/>
                <a:cs typeface="Garamond"/>
              </a:rPr>
              <a:t>m </a:t>
            </a:r>
            <a:r>
              <a:rPr sz="2000" spc="4" dirty="0">
                <a:latin typeface="Garamond"/>
                <a:cs typeface="Garamond"/>
              </a:rPr>
              <a:t>eac</a:t>
            </a:r>
            <a:r>
              <a:rPr sz="2000" spc="0" dirty="0">
                <a:latin typeface="Garamond"/>
                <a:cs typeface="Garamond"/>
              </a:rPr>
              <a:t>h</a:t>
            </a:r>
            <a:r>
              <a:rPr sz="2000" spc="-2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othe</a:t>
            </a:r>
            <a:r>
              <a:rPr sz="2000" spc="0" dirty="0">
                <a:latin typeface="Garamond"/>
                <a:cs typeface="Garamond"/>
              </a:rPr>
              <a:t>r</a:t>
            </a:r>
            <a:r>
              <a:rPr sz="2000" spc="-41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n</a:t>
            </a:r>
            <a:r>
              <a:rPr sz="2000" spc="-2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the </a:t>
            </a:r>
            <a:endParaRPr sz="2000">
              <a:latin typeface="Garamond"/>
              <a:cs typeface="Garamond"/>
            </a:endParaRPr>
          </a:p>
          <a:p>
            <a:pPr marL="729742" marR="17945">
              <a:lnSpc>
                <a:spcPts val="2249"/>
              </a:lnSpc>
              <a:spcBef>
                <a:spcPts val="150"/>
              </a:spcBef>
            </a:pPr>
            <a:r>
              <a:rPr sz="2000" spc="0" dirty="0">
                <a:latin typeface="Garamond"/>
                <a:cs typeface="Garamond"/>
              </a:rPr>
              <a:t>unit</a:t>
            </a:r>
            <a:r>
              <a:rPr sz="2000" spc="-3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circle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ts val="1870"/>
              </a:lnSpc>
              <a:spcBef>
                <a:spcPts val="1115"/>
              </a:spcBef>
            </a:pPr>
            <a:r>
              <a:rPr sz="1600" spc="0" dirty="0">
                <a:latin typeface="Garamond"/>
                <a:cs typeface="Garamond"/>
              </a:rPr>
              <a:t>X[0]=x[0]e</a:t>
            </a:r>
            <a:r>
              <a:rPr sz="1650" spc="0" baseline="26936" dirty="0">
                <a:latin typeface="Garamond"/>
                <a:cs typeface="Garamond"/>
              </a:rPr>
              <a:t>j0</a:t>
            </a:r>
            <a:r>
              <a:rPr sz="1600" spc="0" dirty="0">
                <a:latin typeface="Garamond"/>
                <a:cs typeface="Garamond"/>
              </a:rPr>
              <a:t>+</a:t>
            </a:r>
            <a:r>
              <a:rPr sz="1600" spc="-7" dirty="0">
                <a:latin typeface="Garamond"/>
                <a:cs typeface="Garamond"/>
              </a:rPr>
              <a:t> </a:t>
            </a:r>
            <a:r>
              <a:rPr sz="1600" spc="-4" dirty="0">
                <a:latin typeface="Garamond"/>
                <a:cs typeface="Garamond"/>
              </a:rPr>
              <a:t>x[</a:t>
            </a:r>
            <a:r>
              <a:rPr sz="1600" spc="4" dirty="0">
                <a:latin typeface="Garamond"/>
                <a:cs typeface="Garamond"/>
              </a:rPr>
              <a:t>1]</a:t>
            </a:r>
            <a:r>
              <a:rPr sz="1600" spc="0" dirty="0">
                <a:latin typeface="Garamond"/>
                <a:cs typeface="Garamond"/>
              </a:rPr>
              <a:t>e</a:t>
            </a:r>
            <a:r>
              <a:rPr sz="1650" spc="0" baseline="26936" dirty="0">
                <a:latin typeface="Garamond"/>
                <a:cs typeface="Garamond"/>
              </a:rPr>
              <a:t>j</a:t>
            </a:r>
            <a:r>
              <a:rPr sz="1650" spc="-4" baseline="26936" dirty="0">
                <a:latin typeface="Garamond"/>
                <a:cs typeface="Garamond"/>
              </a:rPr>
              <a:t>0</a:t>
            </a:r>
            <a:r>
              <a:rPr sz="1600" spc="0" dirty="0">
                <a:latin typeface="Garamond"/>
                <a:cs typeface="Garamond"/>
              </a:rPr>
              <a:t>+</a:t>
            </a:r>
            <a:r>
              <a:rPr sz="1600" spc="-7" dirty="0">
                <a:latin typeface="Garamond"/>
                <a:cs typeface="Garamond"/>
              </a:rPr>
              <a:t> </a:t>
            </a:r>
            <a:r>
              <a:rPr sz="1600" spc="-4" dirty="0">
                <a:latin typeface="Garamond"/>
                <a:cs typeface="Garamond"/>
              </a:rPr>
              <a:t>x[</a:t>
            </a:r>
            <a:r>
              <a:rPr sz="1600" spc="4" dirty="0">
                <a:latin typeface="Garamond"/>
                <a:cs typeface="Garamond"/>
              </a:rPr>
              <a:t>2</a:t>
            </a:r>
            <a:r>
              <a:rPr sz="1600" spc="0" dirty="0">
                <a:latin typeface="Garamond"/>
                <a:cs typeface="Garamond"/>
              </a:rPr>
              <a:t>]e</a:t>
            </a:r>
            <a:r>
              <a:rPr sz="1650" spc="0" baseline="26936" dirty="0">
                <a:latin typeface="Garamond"/>
                <a:cs typeface="Garamond"/>
              </a:rPr>
              <a:t>j</a:t>
            </a:r>
            <a:r>
              <a:rPr sz="1650" spc="-4" baseline="26936" dirty="0">
                <a:latin typeface="Garamond"/>
                <a:cs typeface="Garamond"/>
              </a:rPr>
              <a:t>0</a:t>
            </a:r>
            <a:r>
              <a:rPr sz="1600" spc="0" dirty="0">
                <a:latin typeface="Garamond"/>
                <a:cs typeface="Garamond"/>
              </a:rPr>
              <a:t>+</a:t>
            </a:r>
            <a:r>
              <a:rPr sz="1600" spc="-7" dirty="0">
                <a:latin typeface="Garamond"/>
                <a:cs typeface="Garamond"/>
              </a:rPr>
              <a:t> </a:t>
            </a:r>
            <a:r>
              <a:rPr sz="1600" spc="0" dirty="0">
                <a:latin typeface="Garamond"/>
                <a:cs typeface="Garamond"/>
              </a:rPr>
              <a:t>x[3]</a:t>
            </a:r>
            <a:r>
              <a:rPr sz="1600" spc="-4" dirty="0">
                <a:latin typeface="Garamond"/>
                <a:cs typeface="Garamond"/>
              </a:rPr>
              <a:t>e</a:t>
            </a:r>
            <a:r>
              <a:rPr sz="1650" spc="0" baseline="26936" dirty="0">
                <a:latin typeface="Garamond"/>
                <a:cs typeface="Garamond"/>
              </a:rPr>
              <a:t>j</a:t>
            </a:r>
            <a:r>
              <a:rPr sz="1650" spc="-4" baseline="26936" dirty="0">
                <a:latin typeface="Garamond"/>
                <a:cs typeface="Garamond"/>
              </a:rPr>
              <a:t>0</a:t>
            </a:r>
            <a:r>
              <a:rPr sz="1600" spc="0" dirty="0">
                <a:latin typeface="Garamond"/>
                <a:cs typeface="Garamond"/>
              </a:rPr>
              <a:t>+</a:t>
            </a:r>
            <a:r>
              <a:rPr sz="1600" spc="-7" dirty="0">
                <a:latin typeface="Garamond"/>
                <a:cs typeface="Garamond"/>
              </a:rPr>
              <a:t> </a:t>
            </a:r>
            <a:r>
              <a:rPr sz="1600" spc="0" dirty="0">
                <a:latin typeface="Garamond"/>
                <a:cs typeface="Garamond"/>
              </a:rPr>
              <a:t>x[4]</a:t>
            </a:r>
            <a:r>
              <a:rPr sz="1600" spc="-4" dirty="0">
                <a:latin typeface="Garamond"/>
                <a:cs typeface="Garamond"/>
              </a:rPr>
              <a:t>e</a:t>
            </a:r>
            <a:r>
              <a:rPr sz="1650" spc="0" baseline="26936" dirty="0">
                <a:latin typeface="Garamond"/>
                <a:cs typeface="Garamond"/>
              </a:rPr>
              <a:t>j</a:t>
            </a:r>
            <a:r>
              <a:rPr sz="1650" spc="-4" baseline="26936" dirty="0">
                <a:latin typeface="Garamond"/>
                <a:cs typeface="Garamond"/>
              </a:rPr>
              <a:t>0</a:t>
            </a:r>
            <a:r>
              <a:rPr sz="1600" spc="0" dirty="0">
                <a:latin typeface="Garamond"/>
                <a:cs typeface="Garamond"/>
              </a:rPr>
              <a:t>+</a:t>
            </a:r>
            <a:r>
              <a:rPr sz="1600" spc="-7" dirty="0">
                <a:latin typeface="Garamond"/>
                <a:cs typeface="Garamond"/>
              </a:rPr>
              <a:t> </a:t>
            </a:r>
            <a:r>
              <a:rPr sz="1600" spc="0" dirty="0">
                <a:latin typeface="Garamond"/>
                <a:cs typeface="Garamond"/>
              </a:rPr>
              <a:t>x[5]</a:t>
            </a:r>
            <a:r>
              <a:rPr sz="1600" spc="-4" dirty="0">
                <a:latin typeface="Garamond"/>
                <a:cs typeface="Garamond"/>
              </a:rPr>
              <a:t>e</a:t>
            </a:r>
            <a:r>
              <a:rPr sz="1650" spc="0" baseline="26936" dirty="0">
                <a:latin typeface="Garamond"/>
                <a:cs typeface="Garamond"/>
              </a:rPr>
              <a:t>j</a:t>
            </a:r>
            <a:r>
              <a:rPr sz="1650" spc="-4" baseline="26936" dirty="0">
                <a:latin typeface="Garamond"/>
                <a:cs typeface="Garamond"/>
              </a:rPr>
              <a:t>0</a:t>
            </a:r>
            <a:r>
              <a:rPr sz="1600" spc="0" dirty="0">
                <a:latin typeface="Garamond"/>
                <a:cs typeface="Garamond"/>
              </a:rPr>
              <a:t>+</a:t>
            </a:r>
            <a:r>
              <a:rPr sz="1600" spc="-7" dirty="0">
                <a:latin typeface="Garamond"/>
                <a:cs typeface="Garamond"/>
              </a:rPr>
              <a:t> </a:t>
            </a:r>
            <a:r>
              <a:rPr sz="1600" spc="0" dirty="0">
                <a:latin typeface="Garamond"/>
                <a:cs typeface="Garamond"/>
              </a:rPr>
              <a:t>x[6]</a:t>
            </a:r>
            <a:r>
              <a:rPr sz="1600" spc="-4" dirty="0">
                <a:latin typeface="Garamond"/>
                <a:cs typeface="Garamond"/>
              </a:rPr>
              <a:t>e</a:t>
            </a:r>
            <a:r>
              <a:rPr sz="1650" spc="0" baseline="26936" dirty="0">
                <a:latin typeface="Garamond"/>
                <a:cs typeface="Garamond"/>
              </a:rPr>
              <a:t>j</a:t>
            </a:r>
            <a:r>
              <a:rPr sz="1650" spc="-4" baseline="26936" dirty="0">
                <a:latin typeface="Garamond"/>
                <a:cs typeface="Garamond"/>
              </a:rPr>
              <a:t>0</a:t>
            </a:r>
            <a:r>
              <a:rPr sz="1600" spc="0" dirty="0">
                <a:latin typeface="Garamond"/>
                <a:cs typeface="Garamond"/>
              </a:rPr>
              <a:t>+</a:t>
            </a:r>
            <a:r>
              <a:rPr sz="1600" spc="-7" dirty="0">
                <a:latin typeface="Garamond"/>
                <a:cs typeface="Garamond"/>
              </a:rPr>
              <a:t> </a:t>
            </a:r>
            <a:r>
              <a:rPr sz="1600" spc="0" dirty="0">
                <a:latin typeface="Garamond"/>
                <a:cs typeface="Garamond"/>
              </a:rPr>
              <a:t>x[7]</a:t>
            </a:r>
            <a:r>
              <a:rPr sz="1600" spc="-4" dirty="0">
                <a:latin typeface="Garamond"/>
                <a:cs typeface="Garamond"/>
              </a:rPr>
              <a:t>e</a:t>
            </a:r>
            <a:r>
              <a:rPr sz="1650" spc="0" baseline="26936" dirty="0">
                <a:latin typeface="Garamond"/>
                <a:cs typeface="Garamond"/>
              </a:rPr>
              <a:t>j0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7422" y="3581542"/>
            <a:ext cx="572407" cy="445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30"/>
              </a:lnSpc>
              <a:spcBef>
                <a:spcPts val="111"/>
              </a:spcBef>
            </a:pPr>
            <a:r>
              <a:rPr sz="2025" spc="0" baseline="-12636" dirty="0">
                <a:latin typeface="Cambria"/>
                <a:cs typeface="Cambria"/>
              </a:rPr>
              <a:t>−</a:t>
            </a:r>
            <a:r>
              <a:rPr sz="2025" spc="37" baseline="-12636" dirty="0">
                <a:latin typeface="Cambria"/>
                <a:cs typeface="Cambria"/>
              </a:rPr>
              <a:t> </a:t>
            </a:r>
            <a:r>
              <a:rPr sz="2025" i="1" spc="0" baseline="-12883" dirty="0">
                <a:latin typeface="Times New Roman"/>
                <a:cs typeface="Times New Roman"/>
              </a:rPr>
              <a:t>j </a:t>
            </a:r>
            <a:r>
              <a:rPr sz="2025" u="sng" spc="-39" baseline="21472" dirty="0">
                <a:latin typeface="Times New Roman"/>
                <a:cs typeface="Times New Roman"/>
              </a:rPr>
              <a:t>2</a:t>
            </a:r>
            <a:r>
              <a:rPr sz="2100" u="sng" spc="0" baseline="20308" dirty="0">
                <a:latin typeface="Cambria"/>
                <a:cs typeface="Cambria"/>
              </a:rPr>
              <a:t>π</a:t>
            </a:r>
            <a:r>
              <a:rPr sz="2100" spc="-29" baseline="20308" dirty="0">
                <a:latin typeface="Cambria"/>
                <a:cs typeface="Cambria"/>
              </a:rPr>
              <a:t> </a:t>
            </a:r>
            <a:r>
              <a:rPr sz="2025" spc="0" baseline="-12883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 marL="257645" marR="177919" algn="ctr">
              <a:lnSpc>
                <a:spcPts val="1205"/>
              </a:lnSpc>
            </a:pPr>
            <a:r>
              <a:rPr sz="2025" spc="0" baseline="2147" dirty="0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7600" y="3857298"/>
            <a:ext cx="147609" cy="231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i="1" spc="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8035" y="4505086"/>
            <a:ext cx="587917" cy="313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2025" spc="0" baseline="-8424" dirty="0">
                <a:latin typeface="Cambria"/>
                <a:cs typeface="Cambria"/>
              </a:rPr>
              <a:t>−</a:t>
            </a:r>
            <a:r>
              <a:rPr sz="2025" spc="37" baseline="-8424" dirty="0">
                <a:latin typeface="Cambria"/>
                <a:cs typeface="Cambria"/>
              </a:rPr>
              <a:t> </a:t>
            </a:r>
            <a:r>
              <a:rPr sz="2025" i="1" spc="0" baseline="-8589" dirty="0">
                <a:latin typeface="Times New Roman"/>
                <a:cs typeface="Times New Roman"/>
              </a:rPr>
              <a:t>j </a:t>
            </a:r>
            <a:r>
              <a:rPr sz="2025" u="sng" spc="-39" baseline="27914" dirty="0">
                <a:latin typeface="Times New Roman"/>
                <a:cs typeface="Times New Roman"/>
              </a:rPr>
              <a:t>2</a:t>
            </a:r>
            <a:r>
              <a:rPr sz="2100" u="sng" spc="0" baseline="26401" dirty="0">
                <a:latin typeface="Cambria"/>
                <a:cs typeface="Cambria"/>
              </a:rPr>
              <a:t>π</a:t>
            </a:r>
            <a:r>
              <a:rPr sz="2100" spc="-79" baseline="26401" dirty="0">
                <a:latin typeface="Cambria"/>
                <a:cs typeface="Cambria"/>
              </a:rPr>
              <a:t> </a:t>
            </a:r>
            <a:r>
              <a:rPr sz="2025" spc="0" baseline="-8589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546" y="4753572"/>
            <a:ext cx="136842" cy="196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sz="1350" spc="0" dirty="0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8212" y="4780842"/>
            <a:ext cx="147609" cy="231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i="1" spc="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54" y="5288300"/>
            <a:ext cx="8300522" cy="2103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860"/>
              </a:lnSpc>
              <a:spcBef>
                <a:spcPts val="93"/>
              </a:spcBef>
            </a:pPr>
            <a:r>
              <a:rPr sz="2400" spc="0" baseline="1851" dirty="0">
                <a:latin typeface="Garamond"/>
                <a:cs typeface="Garamond"/>
              </a:rPr>
              <a:t>X[1]=x[0]e</a:t>
            </a:r>
            <a:r>
              <a:rPr sz="1650" spc="0" baseline="29629" dirty="0">
                <a:latin typeface="Garamond"/>
                <a:cs typeface="Garamond"/>
              </a:rPr>
              <a:t>j0</a:t>
            </a:r>
            <a:r>
              <a:rPr sz="2400" spc="0" baseline="1851" dirty="0">
                <a:latin typeface="Garamond"/>
                <a:cs typeface="Garamond"/>
              </a:rPr>
              <a:t>+x[1]</a:t>
            </a:r>
            <a:r>
              <a:rPr sz="2400" spc="4" baseline="1851" dirty="0">
                <a:latin typeface="Garamond"/>
                <a:cs typeface="Garamond"/>
              </a:rPr>
              <a:t>e</a:t>
            </a:r>
            <a:r>
              <a:rPr sz="1650" spc="0" baseline="29629" dirty="0">
                <a:latin typeface="Garamond"/>
                <a:cs typeface="Garamond"/>
              </a:rPr>
              <a:t>-</a:t>
            </a:r>
            <a:r>
              <a:rPr sz="1650" spc="4" baseline="29629" dirty="0">
                <a:latin typeface="Garamond"/>
                <a:cs typeface="Garamond"/>
              </a:rPr>
              <a:t>j</a:t>
            </a:r>
            <a:r>
              <a:rPr sz="1650" spc="0" baseline="29629" dirty="0">
                <a:latin typeface="Garamond"/>
                <a:cs typeface="Garamond"/>
              </a:rPr>
              <a:t>(2π/8).1</a:t>
            </a:r>
            <a:r>
              <a:rPr sz="2400" spc="0" baseline="1851" dirty="0">
                <a:latin typeface="Garamond"/>
                <a:cs typeface="Garamond"/>
              </a:rPr>
              <a:t>+x[2]</a:t>
            </a:r>
            <a:r>
              <a:rPr sz="2400" spc="4" baseline="1851" dirty="0">
                <a:latin typeface="Garamond"/>
                <a:cs typeface="Garamond"/>
              </a:rPr>
              <a:t>e</a:t>
            </a:r>
            <a:r>
              <a:rPr sz="1650" spc="0" baseline="29629" dirty="0">
                <a:latin typeface="Garamond"/>
                <a:cs typeface="Garamond"/>
              </a:rPr>
              <a:t>-j(2π/8).2</a:t>
            </a:r>
            <a:r>
              <a:rPr sz="2400" spc="0" baseline="1851" dirty="0">
                <a:latin typeface="Garamond"/>
                <a:cs typeface="Garamond"/>
              </a:rPr>
              <a:t>+x[3]</a:t>
            </a:r>
            <a:r>
              <a:rPr sz="2400" spc="4" baseline="1851" dirty="0">
                <a:latin typeface="Garamond"/>
                <a:cs typeface="Garamond"/>
              </a:rPr>
              <a:t>e</a:t>
            </a:r>
            <a:r>
              <a:rPr sz="1650" spc="0" baseline="29629" dirty="0">
                <a:latin typeface="Garamond"/>
                <a:cs typeface="Garamond"/>
              </a:rPr>
              <a:t>-</a:t>
            </a:r>
            <a:r>
              <a:rPr sz="1650" spc="4" baseline="29629" dirty="0">
                <a:latin typeface="Garamond"/>
                <a:cs typeface="Garamond"/>
              </a:rPr>
              <a:t>j</a:t>
            </a:r>
            <a:r>
              <a:rPr sz="1650" spc="0" baseline="29629" dirty="0">
                <a:latin typeface="Garamond"/>
                <a:cs typeface="Garamond"/>
              </a:rPr>
              <a:t>(2π/8).3</a:t>
            </a:r>
            <a:r>
              <a:rPr sz="2400" spc="0" baseline="1851" dirty="0">
                <a:latin typeface="Garamond"/>
                <a:cs typeface="Garamond"/>
              </a:rPr>
              <a:t>+x[4]</a:t>
            </a:r>
            <a:r>
              <a:rPr sz="2400" spc="-4" baseline="1851" dirty="0">
                <a:latin typeface="Garamond"/>
                <a:cs typeface="Garamond"/>
              </a:rPr>
              <a:t>e</a:t>
            </a:r>
            <a:r>
              <a:rPr sz="1650" spc="0" baseline="29629" dirty="0">
                <a:latin typeface="Garamond"/>
                <a:cs typeface="Garamond"/>
              </a:rPr>
              <a:t>-</a:t>
            </a:r>
            <a:r>
              <a:rPr sz="1650" spc="4" baseline="29629" dirty="0">
                <a:latin typeface="Garamond"/>
                <a:cs typeface="Garamond"/>
              </a:rPr>
              <a:t>j</a:t>
            </a:r>
            <a:r>
              <a:rPr sz="1650" spc="0" baseline="29629" dirty="0">
                <a:latin typeface="Garamond"/>
                <a:cs typeface="Garamond"/>
              </a:rPr>
              <a:t>(2π/8).4</a:t>
            </a:r>
            <a:r>
              <a:rPr sz="2400" spc="0" baseline="1851" dirty="0">
                <a:latin typeface="Garamond"/>
                <a:cs typeface="Garamond"/>
              </a:rPr>
              <a:t>+x[5]</a:t>
            </a:r>
            <a:r>
              <a:rPr sz="2400" spc="4" baseline="1851" dirty="0">
                <a:latin typeface="Garamond"/>
                <a:cs typeface="Garamond"/>
              </a:rPr>
              <a:t>e</a:t>
            </a:r>
            <a:r>
              <a:rPr sz="1650" spc="0" baseline="29629" dirty="0">
                <a:latin typeface="Garamond"/>
                <a:cs typeface="Garamond"/>
              </a:rPr>
              <a:t>-j(2π/8).5</a:t>
            </a:r>
            <a:r>
              <a:rPr sz="2400" spc="0" baseline="1851" dirty="0">
                <a:latin typeface="Garamond"/>
                <a:cs typeface="Garamond"/>
              </a:rPr>
              <a:t>+x[6]</a:t>
            </a:r>
            <a:r>
              <a:rPr sz="2400" spc="4" baseline="1851" dirty="0">
                <a:latin typeface="Garamond"/>
                <a:cs typeface="Garamond"/>
              </a:rPr>
              <a:t>e</a:t>
            </a:r>
            <a:r>
              <a:rPr sz="1650" spc="0" baseline="29629" dirty="0">
                <a:latin typeface="Garamond"/>
                <a:cs typeface="Garamond"/>
              </a:rPr>
              <a:t>-</a:t>
            </a:r>
            <a:r>
              <a:rPr sz="1650" spc="4" baseline="29629" dirty="0">
                <a:latin typeface="Garamond"/>
                <a:cs typeface="Garamond"/>
              </a:rPr>
              <a:t>j</a:t>
            </a:r>
            <a:r>
              <a:rPr sz="1650" spc="0" baseline="29629" dirty="0">
                <a:latin typeface="Garamond"/>
                <a:cs typeface="Garamond"/>
              </a:rPr>
              <a:t>(2π/8).</a:t>
            </a:r>
            <a:r>
              <a:rPr sz="1650" spc="-4" baseline="29629" dirty="0">
                <a:latin typeface="Garamond"/>
                <a:cs typeface="Garamond"/>
              </a:rPr>
              <a:t>6</a:t>
            </a:r>
            <a:r>
              <a:rPr sz="2400" spc="0" baseline="1851" dirty="0">
                <a:latin typeface="Garamond"/>
                <a:cs typeface="Garamond"/>
              </a:rPr>
              <a:t>+x[7]</a:t>
            </a:r>
            <a:r>
              <a:rPr sz="2400" spc="4" baseline="1851" dirty="0">
                <a:latin typeface="Garamond"/>
                <a:cs typeface="Garamond"/>
              </a:rPr>
              <a:t>e</a:t>
            </a:r>
            <a:r>
              <a:rPr sz="1650" spc="0" baseline="29629" dirty="0">
                <a:latin typeface="Garamond"/>
                <a:cs typeface="Garamond"/>
              </a:rPr>
              <a:t>-</a:t>
            </a:r>
            <a:r>
              <a:rPr sz="1650" spc="4" baseline="29629" dirty="0">
                <a:latin typeface="Garamond"/>
                <a:cs typeface="Garamond"/>
              </a:rPr>
              <a:t>j</a:t>
            </a:r>
            <a:r>
              <a:rPr sz="1650" spc="0" baseline="29629" dirty="0">
                <a:latin typeface="Garamond"/>
                <a:cs typeface="Garamond"/>
              </a:rPr>
              <a:t>(2π/8).7</a:t>
            </a:r>
            <a:endParaRPr sz="1100" dirty="0">
              <a:latin typeface="Garamond"/>
              <a:cs typeface="Garamond"/>
            </a:endParaRPr>
          </a:p>
          <a:p>
            <a:pPr marL="12700" marR="0">
              <a:lnSpc>
                <a:spcPts val="1300"/>
              </a:lnSpc>
              <a:spcBef>
                <a:spcPts val="161"/>
              </a:spcBef>
            </a:pPr>
            <a:r>
              <a:rPr sz="2400" spc="0" baseline="-18518" dirty="0">
                <a:latin typeface="Garamond"/>
                <a:cs typeface="Garamond"/>
              </a:rPr>
              <a:t>X[2]=x[0]e</a:t>
            </a:r>
            <a:r>
              <a:rPr sz="1100" spc="0" dirty="0">
                <a:latin typeface="Garamond"/>
                <a:cs typeface="Garamond"/>
              </a:rPr>
              <a:t>j0</a:t>
            </a:r>
            <a:r>
              <a:rPr sz="2400" spc="0" baseline="-18518" dirty="0">
                <a:latin typeface="Garamond"/>
                <a:cs typeface="Garamond"/>
              </a:rPr>
              <a:t>+x[1]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(2π/8).2</a:t>
            </a:r>
            <a:r>
              <a:rPr sz="2400" spc="0" baseline="-18518" dirty="0">
                <a:latin typeface="Garamond"/>
                <a:cs typeface="Garamond"/>
              </a:rPr>
              <a:t>+x[2]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-j(2π/8).4</a:t>
            </a:r>
            <a:r>
              <a:rPr sz="2400" spc="0" baseline="-18518" dirty="0">
                <a:latin typeface="Garamond"/>
                <a:cs typeface="Garamond"/>
              </a:rPr>
              <a:t>+x[3]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(2π/8).6</a:t>
            </a:r>
            <a:r>
              <a:rPr sz="2400" spc="0" baseline="-18518" dirty="0">
                <a:latin typeface="Garamond"/>
                <a:cs typeface="Garamond"/>
              </a:rPr>
              <a:t>+x[4]</a:t>
            </a:r>
            <a:r>
              <a:rPr sz="2400" spc="-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(2π/8).0</a:t>
            </a:r>
            <a:r>
              <a:rPr sz="2400" spc="0" baseline="-18518" dirty="0">
                <a:latin typeface="Garamond"/>
                <a:cs typeface="Garamond"/>
              </a:rPr>
              <a:t>+x[5]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-j(2π/8).2</a:t>
            </a:r>
            <a:r>
              <a:rPr sz="2400" spc="0" baseline="-18518" dirty="0">
                <a:latin typeface="Garamond"/>
                <a:cs typeface="Garamond"/>
              </a:rPr>
              <a:t>+x[6]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</a:t>
            </a:r>
            <a:r>
              <a:rPr sz="1100" spc="-4" dirty="0">
                <a:latin typeface="Garamond"/>
                <a:cs typeface="Garamond"/>
              </a:rPr>
              <a:t>4</a:t>
            </a:r>
            <a:r>
              <a:rPr sz="2400" spc="0" baseline="-18518" dirty="0">
                <a:latin typeface="Garamond"/>
                <a:cs typeface="Garamond"/>
              </a:rPr>
              <a:t>+x[7]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(2π/8).6</a:t>
            </a:r>
            <a:endParaRPr sz="1100" dirty="0">
              <a:latin typeface="Garamond"/>
              <a:cs typeface="Garamond"/>
            </a:endParaRPr>
          </a:p>
          <a:p>
            <a:pPr marL="12700" marR="0">
              <a:lnSpc>
                <a:spcPts val="1300"/>
              </a:lnSpc>
              <a:spcBef>
                <a:spcPts val="755"/>
              </a:spcBef>
            </a:pPr>
            <a:r>
              <a:rPr sz="2400" spc="0" baseline="-18518" dirty="0">
                <a:latin typeface="Garamond"/>
                <a:cs typeface="Garamond"/>
              </a:rPr>
              <a:t>X[3]=x[0]e</a:t>
            </a:r>
            <a:r>
              <a:rPr sz="1100" spc="0" dirty="0">
                <a:latin typeface="Garamond"/>
                <a:cs typeface="Garamond"/>
              </a:rPr>
              <a:t>j0</a:t>
            </a:r>
            <a:r>
              <a:rPr sz="2400" spc="0" baseline="-18518" dirty="0">
                <a:latin typeface="Garamond"/>
                <a:cs typeface="Garamond"/>
              </a:rPr>
              <a:t>+x[1]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(2π/8).3</a:t>
            </a:r>
            <a:r>
              <a:rPr sz="2400" spc="0" baseline="-18518" dirty="0">
                <a:latin typeface="Garamond"/>
                <a:cs typeface="Garamond"/>
              </a:rPr>
              <a:t>+x[2]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-j(2π/8).6</a:t>
            </a:r>
            <a:r>
              <a:rPr sz="2400" spc="0" baseline="-18518" dirty="0">
                <a:latin typeface="Garamond"/>
                <a:cs typeface="Garamond"/>
              </a:rPr>
              <a:t>+x[3]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(2π/8).1</a:t>
            </a:r>
            <a:r>
              <a:rPr sz="2400" spc="0" baseline="-18518" dirty="0">
                <a:latin typeface="Garamond"/>
                <a:cs typeface="Garamond"/>
              </a:rPr>
              <a:t>+x[4]</a:t>
            </a:r>
            <a:r>
              <a:rPr sz="2400" spc="-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(2π/8).4</a:t>
            </a:r>
            <a:r>
              <a:rPr sz="2400" spc="0" baseline="-18518" dirty="0">
                <a:latin typeface="Garamond"/>
                <a:cs typeface="Garamond"/>
              </a:rPr>
              <a:t>+x[5]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-j(2π/8).7</a:t>
            </a:r>
            <a:r>
              <a:rPr sz="2400" spc="0" baseline="-18518" dirty="0">
                <a:latin typeface="Garamond"/>
                <a:cs typeface="Garamond"/>
              </a:rPr>
              <a:t>+x[6]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</a:t>
            </a:r>
            <a:r>
              <a:rPr sz="1100" spc="-4" dirty="0">
                <a:latin typeface="Garamond"/>
                <a:cs typeface="Garamond"/>
              </a:rPr>
              <a:t>2</a:t>
            </a:r>
            <a:r>
              <a:rPr sz="2400" spc="0" baseline="-18518" dirty="0">
                <a:latin typeface="Garamond"/>
                <a:cs typeface="Garamond"/>
              </a:rPr>
              <a:t>+x[7]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(2π/8).5</a:t>
            </a:r>
            <a:endParaRPr sz="1100" dirty="0">
              <a:latin typeface="Garamond"/>
              <a:cs typeface="Garamond"/>
            </a:endParaRPr>
          </a:p>
          <a:p>
            <a:pPr marL="12700" marR="0">
              <a:lnSpc>
                <a:spcPts val="1300"/>
              </a:lnSpc>
              <a:spcBef>
                <a:spcPts val="755"/>
              </a:spcBef>
            </a:pPr>
            <a:r>
              <a:rPr sz="2400" spc="0" baseline="-18518" dirty="0">
                <a:latin typeface="Garamond"/>
                <a:cs typeface="Garamond"/>
              </a:rPr>
              <a:t>X[4]=x[0]e</a:t>
            </a:r>
            <a:r>
              <a:rPr sz="1100" spc="0" dirty="0">
                <a:latin typeface="Garamond"/>
                <a:cs typeface="Garamond"/>
              </a:rPr>
              <a:t>j0</a:t>
            </a:r>
            <a:r>
              <a:rPr sz="2400" spc="0" baseline="-18518" dirty="0">
                <a:latin typeface="Garamond"/>
                <a:cs typeface="Garamond"/>
              </a:rPr>
              <a:t>+x[1]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(2π/8).4</a:t>
            </a:r>
            <a:r>
              <a:rPr sz="2400" spc="0" baseline="-18518" dirty="0">
                <a:latin typeface="Garamond"/>
                <a:cs typeface="Garamond"/>
              </a:rPr>
              <a:t>+x[2]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-j(2π/8).0</a:t>
            </a:r>
            <a:r>
              <a:rPr sz="2400" spc="0" baseline="-18518" dirty="0">
                <a:latin typeface="Garamond"/>
                <a:cs typeface="Garamond"/>
              </a:rPr>
              <a:t>+x[3]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(2π/8).4</a:t>
            </a:r>
            <a:r>
              <a:rPr sz="2400" spc="0" baseline="-18518" dirty="0">
                <a:latin typeface="Garamond"/>
                <a:cs typeface="Garamond"/>
              </a:rPr>
              <a:t>+x[4]</a:t>
            </a:r>
            <a:r>
              <a:rPr sz="2400" spc="-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(2π/8).0</a:t>
            </a:r>
            <a:r>
              <a:rPr sz="2400" spc="0" baseline="-18518" dirty="0">
                <a:latin typeface="Garamond"/>
                <a:cs typeface="Garamond"/>
              </a:rPr>
              <a:t>+x[5]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-j(2π/8).4</a:t>
            </a:r>
            <a:r>
              <a:rPr sz="2400" spc="0" baseline="-18518" dirty="0">
                <a:latin typeface="Garamond"/>
                <a:cs typeface="Garamond"/>
              </a:rPr>
              <a:t>+x[6]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</a:t>
            </a:r>
            <a:r>
              <a:rPr sz="1100" spc="-4" dirty="0">
                <a:latin typeface="Garamond"/>
                <a:cs typeface="Garamond"/>
              </a:rPr>
              <a:t>0</a:t>
            </a:r>
            <a:r>
              <a:rPr sz="2400" spc="0" baseline="-18518" dirty="0">
                <a:latin typeface="Garamond"/>
                <a:cs typeface="Garamond"/>
              </a:rPr>
              <a:t>+x[7]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(2π/8).4</a:t>
            </a:r>
            <a:endParaRPr sz="1100" dirty="0">
              <a:latin typeface="Garamond"/>
              <a:cs typeface="Garamond"/>
            </a:endParaRPr>
          </a:p>
          <a:p>
            <a:pPr marL="12700" marR="0">
              <a:lnSpc>
                <a:spcPts val="1300"/>
              </a:lnSpc>
              <a:spcBef>
                <a:spcPts val="755"/>
              </a:spcBef>
            </a:pPr>
            <a:r>
              <a:rPr sz="2400" spc="0" baseline="-18518" dirty="0">
                <a:latin typeface="Garamond"/>
                <a:cs typeface="Garamond"/>
              </a:rPr>
              <a:t>X[5]=x[0]e</a:t>
            </a:r>
            <a:r>
              <a:rPr sz="1100" spc="0" dirty="0">
                <a:latin typeface="Garamond"/>
                <a:cs typeface="Garamond"/>
              </a:rPr>
              <a:t>j0</a:t>
            </a:r>
            <a:r>
              <a:rPr sz="2400" spc="0" baseline="-18518" dirty="0">
                <a:latin typeface="Garamond"/>
                <a:cs typeface="Garamond"/>
              </a:rPr>
              <a:t>+x[1]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(2π/8).5</a:t>
            </a:r>
            <a:r>
              <a:rPr sz="2400" spc="0" baseline="-18518" dirty="0">
                <a:latin typeface="Garamond"/>
                <a:cs typeface="Garamond"/>
              </a:rPr>
              <a:t>+x[2]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-j(2π/8).2</a:t>
            </a:r>
            <a:r>
              <a:rPr sz="2400" spc="0" baseline="-18518" dirty="0">
                <a:latin typeface="Garamond"/>
                <a:cs typeface="Garamond"/>
              </a:rPr>
              <a:t>+x[3]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(2π/8).7</a:t>
            </a:r>
            <a:r>
              <a:rPr sz="2400" spc="0" baseline="-18518" dirty="0">
                <a:latin typeface="Garamond"/>
                <a:cs typeface="Garamond"/>
              </a:rPr>
              <a:t>+x[4]</a:t>
            </a:r>
            <a:r>
              <a:rPr sz="2400" spc="-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(2π/8).4</a:t>
            </a:r>
            <a:r>
              <a:rPr sz="2400" spc="0" baseline="-18518" dirty="0">
                <a:latin typeface="Garamond"/>
                <a:cs typeface="Garamond"/>
              </a:rPr>
              <a:t>+x[5]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-j(2π/8).1</a:t>
            </a:r>
            <a:r>
              <a:rPr sz="2400" spc="0" baseline="-18518" dirty="0">
                <a:latin typeface="Garamond"/>
                <a:cs typeface="Garamond"/>
              </a:rPr>
              <a:t>+x[6]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</a:t>
            </a:r>
            <a:r>
              <a:rPr sz="1100" spc="-4" dirty="0">
                <a:latin typeface="Garamond"/>
                <a:cs typeface="Garamond"/>
              </a:rPr>
              <a:t>6</a:t>
            </a:r>
            <a:r>
              <a:rPr sz="2400" spc="0" baseline="-18518" dirty="0">
                <a:latin typeface="Garamond"/>
                <a:cs typeface="Garamond"/>
              </a:rPr>
              <a:t>+x[7]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(2π/8).3</a:t>
            </a:r>
            <a:endParaRPr sz="1100" dirty="0">
              <a:latin typeface="Garamond"/>
              <a:cs typeface="Garamond"/>
            </a:endParaRPr>
          </a:p>
          <a:p>
            <a:pPr marL="12700">
              <a:lnSpc>
                <a:spcPts val="1300"/>
              </a:lnSpc>
              <a:spcBef>
                <a:spcPts val="760"/>
              </a:spcBef>
            </a:pPr>
            <a:r>
              <a:rPr sz="2400" spc="0" baseline="-18518" dirty="0">
                <a:latin typeface="Garamond"/>
                <a:cs typeface="Garamond"/>
              </a:rPr>
              <a:t>X[6]=x[0]e</a:t>
            </a:r>
            <a:r>
              <a:rPr sz="1100" spc="0" dirty="0">
                <a:latin typeface="Garamond"/>
                <a:cs typeface="Garamond"/>
              </a:rPr>
              <a:t>j0</a:t>
            </a:r>
            <a:r>
              <a:rPr sz="2400" spc="0" baseline="-18518" dirty="0">
                <a:latin typeface="Garamond"/>
                <a:cs typeface="Garamond"/>
              </a:rPr>
              <a:t>+x[1]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(2π/8).6</a:t>
            </a:r>
            <a:r>
              <a:rPr sz="2400" spc="0" baseline="-18518" dirty="0">
                <a:latin typeface="Garamond"/>
                <a:cs typeface="Garamond"/>
              </a:rPr>
              <a:t>+x[2]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-j(2π/8).4</a:t>
            </a:r>
            <a:r>
              <a:rPr sz="2400" spc="0" baseline="-18518" dirty="0">
                <a:latin typeface="Garamond"/>
                <a:cs typeface="Garamond"/>
              </a:rPr>
              <a:t>+x[3]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(2π/8).2</a:t>
            </a:r>
            <a:r>
              <a:rPr sz="2400" spc="0" baseline="-18518" dirty="0">
                <a:latin typeface="Garamond"/>
                <a:cs typeface="Garamond"/>
              </a:rPr>
              <a:t>+x[4]</a:t>
            </a:r>
            <a:r>
              <a:rPr sz="2400" spc="-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(2π/8).0</a:t>
            </a:r>
            <a:r>
              <a:rPr sz="2400" spc="0" baseline="-18518" dirty="0">
                <a:latin typeface="Garamond"/>
                <a:cs typeface="Garamond"/>
              </a:rPr>
              <a:t>+x[5]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-j(2π/8).6</a:t>
            </a:r>
            <a:r>
              <a:rPr sz="2400" spc="0" baseline="-18518" dirty="0">
                <a:latin typeface="Garamond"/>
                <a:cs typeface="Garamond"/>
              </a:rPr>
              <a:t>+x[6]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</a:t>
            </a:r>
            <a:r>
              <a:rPr sz="1100" spc="-4" dirty="0">
                <a:latin typeface="Garamond"/>
                <a:cs typeface="Garamond"/>
              </a:rPr>
              <a:t>4</a:t>
            </a:r>
            <a:r>
              <a:rPr sz="2400" spc="0" baseline="-18518" dirty="0">
                <a:latin typeface="Garamond"/>
                <a:cs typeface="Garamond"/>
              </a:rPr>
              <a:t>+x[7]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(2π/8).2</a:t>
            </a:r>
            <a:endParaRPr sz="1100" dirty="0">
              <a:latin typeface="Garamond"/>
              <a:cs typeface="Garamond"/>
            </a:endParaRPr>
          </a:p>
          <a:p>
            <a:pPr marL="12700" marR="0">
              <a:lnSpc>
                <a:spcPts val="1300"/>
              </a:lnSpc>
              <a:spcBef>
                <a:spcPts val="755"/>
              </a:spcBef>
            </a:pPr>
            <a:r>
              <a:rPr sz="2400" spc="0" baseline="-18518" dirty="0">
                <a:latin typeface="Garamond"/>
                <a:cs typeface="Garamond"/>
              </a:rPr>
              <a:t>X[7]=x[0]e</a:t>
            </a:r>
            <a:r>
              <a:rPr sz="1100" spc="0" dirty="0">
                <a:latin typeface="Garamond"/>
                <a:cs typeface="Garamond"/>
              </a:rPr>
              <a:t>j0</a:t>
            </a:r>
            <a:r>
              <a:rPr sz="2400" spc="0" baseline="-18518" dirty="0">
                <a:latin typeface="Garamond"/>
                <a:cs typeface="Garamond"/>
              </a:rPr>
              <a:t>+x[1]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(2π/8).7</a:t>
            </a:r>
            <a:r>
              <a:rPr sz="2400" spc="0" baseline="-18518" dirty="0">
                <a:latin typeface="Garamond"/>
                <a:cs typeface="Garamond"/>
              </a:rPr>
              <a:t>+x[2]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-j(2π/8).6</a:t>
            </a:r>
            <a:r>
              <a:rPr sz="2400" spc="0" baseline="-18518" dirty="0">
                <a:latin typeface="Garamond"/>
                <a:cs typeface="Garamond"/>
              </a:rPr>
              <a:t>+x[3]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(2π/8).5</a:t>
            </a:r>
            <a:r>
              <a:rPr sz="2400" spc="0" baseline="-18518" dirty="0">
                <a:latin typeface="Garamond"/>
                <a:cs typeface="Garamond"/>
              </a:rPr>
              <a:t>+x[4]</a:t>
            </a:r>
            <a:r>
              <a:rPr sz="2400" spc="-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(2π/8).4</a:t>
            </a:r>
            <a:r>
              <a:rPr sz="2400" spc="0" baseline="-18518" dirty="0">
                <a:latin typeface="Garamond"/>
                <a:cs typeface="Garamond"/>
              </a:rPr>
              <a:t>+x[5]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-j(2π/8).3</a:t>
            </a:r>
            <a:r>
              <a:rPr sz="2400" spc="0" baseline="-18518" dirty="0">
                <a:latin typeface="Garamond"/>
                <a:cs typeface="Garamond"/>
              </a:rPr>
              <a:t>+x[6]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</a:t>
            </a:r>
            <a:r>
              <a:rPr sz="1100" spc="-4" dirty="0">
                <a:latin typeface="Garamond"/>
                <a:cs typeface="Garamond"/>
              </a:rPr>
              <a:t>2</a:t>
            </a:r>
            <a:r>
              <a:rPr sz="2400" spc="0" baseline="-18518" dirty="0">
                <a:latin typeface="Garamond"/>
                <a:cs typeface="Garamond"/>
              </a:rPr>
              <a:t>+x[7]</a:t>
            </a:r>
            <a:r>
              <a:rPr sz="2400" spc="4" baseline="-18518" dirty="0">
                <a:latin typeface="Garamond"/>
                <a:cs typeface="Garamond"/>
              </a:rPr>
              <a:t>e</a:t>
            </a:r>
            <a:r>
              <a:rPr sz="1100" spc="0" dirty="0">
                <a:latin typeface="Garamond"/>
                <a:cs typeface="Garamond"/>
              </a:rPr>
              <a:t>-</a:t>
            </a:r>
            <a:r>
              <a:rPr sz="1100" spc="4" dirty="0">
                <a:latin typeface="Garamond"/>
                <a:cs typeface="Garamond"/>
              </a:rPr>
              <a:t>j</a:t>
            </a:r>
            <a:r>
              <a:rPr sz="1100" spc="0" dirty="0">
                <a:latin typeface="Garamond"/>
                <a:cs typeface="Garamond"/>
              </a:rPr>
              <a:t>(2π/8).1</a:t>
            </a:r>
            <a:endParaRPr sz="1100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9150" y="2667000"/>
            <a:ext cx="716679" cy="514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7" marR="32403">
              <a:lnSpc>
                <a:spcPts val="1350"/>
              </a:lnSpc>
              <a:spcBef>
                <a:spcPts val="77"/>
              </a:spcBef>
            </a:pPr>
            <a:r>
              <a:rPr sz="2025" u="sng" spc="-39" baseline="-10736" dirty="0">
                <a:latin typeface="Times New Roman"/>
                <a:cs typeface="Times New Roman"/>
              </a:rPr>
              <a:t>2</a:t>
            </a:r>
            <a:r>
              <a:rPr sz="2100" u="sng" spc="0" baseline="-10154" dirty="0">
                <a:latin typeface="Cambria"/>
                <a:cs typeface="Cambria"/>
              </a:rPr>
              <a:t>π</a:t>
            </a:r>
            <a:endParaRPr sz="1400">
              <a:latin typeface="Cambria"/>
              <a:cs typeface="Cambria"/>
            </a:endParaRPr>
          </a:p>
          <a:p>
            <a:pPr marL="28194">
              <a:lnSpc>
                <a:spcPts val="2610"/>
              </a:lnSpc>
              <a:spcBef>
                <a:spcPts val="63"/>
              </a:spcBef>
            </a:pPr>
            <a:r>
              <a:rPr sz="2400" i="1" spc="64" baseline="-7246" dirty="0">
                <a:latin typeface="Times New Roman"/>
                <a:cs typeface="Times New Roman"/>
              </a:rPr>
              <a:t>e</a:t>
            </a:r>
            <a:r>
              <a:rPr sz="2025" spc="0" baseline="52652" dirty="0">
                <a:latin typeface="Cambria"/>
                <a:cs typeface="Cambria"/>
              </a:rPr>
              <a:t>−</a:t>
            </a:r>
            <a:r>
              <a:rPr sz="2025" spc="34" baseline="52652" dirty="0">
                <a:latin typeface="Cambria"/>
                <a:cs typeface="Cambria"/>
              </a:rPr>
              <a:t> </a:t>
            </a:r>
            <a:r>
              <a:rPr sz="2025" i="1" spc="0" baseline="53681" dirty="0">
                <a:latin typeface="Times New Roman"/>
                <a:cs typeface="Times New Roman"/>
              </a:rPr>
              <a:t>j  </a:t>
            </a:r>
            <a:r>
              <a:rPr sz="2025" spc="0" baseline="10736" dirty="0">
                <a:latin typeface="Times New Roman"/>
                <a:cs typeface="Times New Roman"/>
              </a:rPr>
              <a:t>8</a:t>
            </a:r>
            <a:r>
              <a:rPr sz="2025" spc="287" baseline="10736" dirty="0">
                <a:latin typeface="Times New Roman"/>
                <a:cs typeface="Times New Roman"/>
              </a:rPr>
              <a:t> </a:t>
            </a:r>
            <a:r>
              <a:rPr sz="2025" spc="0" baseline="53681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0310" y="1733740"/>
            <a:ext cx="3341179" cy="668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8271">
              <a:lnSpc>
                <a:spcPts val="2638"/>
              </a:lnSpc>
              <a:spcBef>
                <a:spcPts val="280"/>
              </a:spcBef>
            </a:pPr>
            <a:r>
              <a:rPr sz="1800" i="1" spc="0" baseline="43481" dirty="0">
                <a:latin typeface="Times New Roman"/>
                <a:cs typeface="Times New Roman"/>
              </a:rPr>
              <a:t>N</a:t>
            </a:r>
            <a:r>
              <a:rPr sz="1800" i="1" spc="-100" baseline="43481" dirty="0">
                <a:latin typeface="Times New Roman"/>
                <a:cs typeface="Times New Roman"/>
              </a:rPr>
              <a:t> </a:t>
            </a:r>
            <a:r>
              <a:rPr sz="1800" spc="-79" baseline="42648" dirty="0">
                <a:latin typeface="Cambria"/>
                <a:cs typeface="Cambria"/>
              </a:rPr>
              <a:t>−</a:t>
            </a:r>
            <a:r>
              <a:rPr sz="1800" spc="0" baseline="43481" dirty="0">
                <a:latin typeface="Times New Roman"/>
                <a:cs typeface="Times New Roman"/>
              </a:rPr>
              <a:t>1          </a:t>
            </a:r>
            <a:r>
              <a:rPr sz="1800" spc="256" baseline="4348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−</a:t>
            </a:r>
            <a:r>
              <a:rPr sz="1200" spc="43" dirty="0">
                <a:latin typeface="Cambria"/>
                <a:cs typeface="Cambria"/>
              </a:rPr>
              <a:t> </a:t>
            </a:r>
            <a:r>
              <a:rPr sz="1200" i="1" spc="0" dirty="0">
                <a:latin typeface="Times New Roman"/>
                <a:cs typeface="Times New Roman"/>
              </a:rPr>
              <a:t>j</a:t>
            </a:r>
            <a:r>
              <a:rPr sz="1200" i="1" spc="-194" dirty="0">
                <a:latin typeface="Times New Roman"/>
                <a:cs typeface="Times New Roman"/>
              </a:rPr>
              <a:t> </a:t>
            </a:r>
            <a:r>
              <a:rPr sz="1200" spc="-27" dirty="0">
                <a:latin typeface="Times New Roman"/>
                <a:cs typeface="Times New Roman"/>
              </a:rPr>
              <a:t>2</a:t>
            </a:r>
            <a:r>
              <a:rPr sz="1300" spc="0" dirty="0">
                <a:latin typeface="Cambria"/>
                <a:cs typeface="Cambria"/>
              </a:rPr>
              <a:t>π</a:t>
            </a:r>
            <a:r>
              <a:rPr sz="1300" spc="-91" dirty="0">
                <a:latin typeface="Cambria"/>
                <a:cs typeface="Cambria"/>
              </a:rPr>
              <a:t> </a:t>
            </a:r>
            <a:r>
              <a:rPr sz="1200" i="1" spc="0" dirty="0">
                <a:latin typeface="Times New Roman"/>
                <a:cs typeface="Times New Roman"/>
              </a:rPr>
              <a:t>n</a:t>
            </a:r>
            <a:r>
              <a:rPr sz="1200" i="1" spc="122" dirty="0">
                <a:latin typeface="Times New Roman"/>
                <a:cs typeface="Times New Roman"/>
              </a:rPr>
              <a:t> </a:t>
            </a:r>
            <a:r>
              <a:rPr sz="1200" i="1" spc="-125" dirty="0">
                <a:latin typeface="Times New Roman"/>
                <a:cs typeface="Times New Roman"/>
              </a:rPr>
              <a:t>k</a:t>
            </a:r>
            <a:r>
              <a:rPr sz="1200" spc="0" dirty="0">
                <a:latin typeface="Times New Roman"/>
                <a:cs typeface="Times New Roman"/>
              </a:rPr>
              <a:t>/ </a:t>
            </a:r>
            <a:r>
              <a:rPr sz="1200" i="1" spc="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652080">
              <a:lnSpc>
                <a:spcPct val="97696"/>
              </a:lnSpc>
              <a:spcBef>
                <a:spcPts val="1018"/>
              </a:spcBef>
            </a:pPr>
            <a:r>
              <a:rPr sz="1200" i="1" spc="50" dirty="0">
                <a:latin typeface="Times New Roman"/>
                <a:cs typeface="Times New Roman"/>
              </a:rPr>
              <a:t>n</a:t>
            </a:r>
            <a:r>
              <a:rPr sz="1200" spc="39" dirty="0">
                <a:latin typeface="Cambria"/>
                <a:cs typeface="Cambria"/>
              </a:rPr>
              <a:t>=</a:t>
            </a:r>
            <a:r>
              <a:rPr sz="1200" spc="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21794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3297</Words>
  <Application>Microsoft Office PowerPoint</Application>
  <PresentationFormat>Custom</PresentationFormat>
  <Paragraphs>341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Introduction to Discrete Time Fourier Transform</vt:lpstr>
      <vt:lpstr>Discrete Time Fourier Transform (DTFT)</vt:lpstr>
      <vt:lpstr>Discrete Fourier Transform (DFT)</vt:lpstr>
      <vt:lpstr>DFT evolving from DTFT</vt:lpstr>
      <vt:lpstr>DFT from DTFT (continued)</vt:lpstr>
      <vt:lpstr>Relation between DTFT and DFT</vt:lpstr>
      <vt:lpstr> DFT and Inverse DFT</vt:lpstr>
      <vt:lpstr>PowerPoint Presentation</vt:lpstr>
      <vt:lpstr>DFT Computation</vt:lpstr>
      <vt:lpstr>DFT example Problem</vt:lpstr>
      <vt:lpstr>Problem continued</vt:lpstr>
      <vt:lpstr>DFT as a linear transformation</vt:lpstr>
      <vt:lpstr>Matrix relation for computing DFT</vt:lpstr>
      <vt:lpstr>PowerPoint Presentation</vt:lpstr>
      <vt:lpstr>PowerPoint Presentation</vt:lpstr>
      <vt:lpstr>DFT matrix method</vt:lpstr>
      <vt:lpstr>DFT matrix method</vt:lpstr>
      <vt:lpstr>DFT Problems</vt:lpstr>
      <vt:lpstr>Matrix relation to compute IDFT</vt:lpstr>
      <vt:lpstr>IDFT problem</vt:lpstr>
      <vt:lpstr>IDFT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9</cp:revision>
  <dcterms:modified xsi:type="dcterms:W3CDTF">2023-07-28T01:24:37Z</dcterms:modified>
</cp:coreProperties>
</file>