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57" r:id="rId12"/>
    <p:sldId id="258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59" r:id="rId23"/>
    <p:sldId id="260" r:id="rId24"/>
    <p:sldId id="261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A5548-0CDF-4BE1-85A7-5BD60FE628B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44C5-A79D-415A-BFCA-D5BA32323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8A9-05EF-461A-804E-56912533B6EC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002B-6848-48E2-82EB-AE4BAECC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jp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5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5637" y="403412"/>
            <a:ext cx="8312727" cy="6051176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5637" y="403412"/>
            <a:ext cx="8312727" cy="941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3"/>
              </a:lnSpc>
              <a:spcBef>
                <a:spcPts val="20"/>
              </a:spcBef>
            </a:pPr>
            <a:endParaRPr sz="900" dirty="0"/>
          </a:p>
          <a:p>
            <a:pPr marR="640135" algn="r">
              <a:lnSpc>
                <a:spcPts val="3074"/>
              </a:lnSpc>
              <a:spcBef>
                <a:spcPts val="3743"/>
              </a:spcBef>
            </a:pPr>
            <a:r>
              <a:rPr sz="4800" b="1" baseline="-10237" dirty="0">
                <a:latin typeface="Harrington"/>
                <a:cs typeface="Harrington"/>
              </a:rPr>
              <a:t>Lecture</a:t>
            </a:r>
            <a:r>
              <a:rPr lang="en-US" sz="4800" b="1" baseline="-10237" dirty="0">
                <a:latin typeface="Harrington"/>
                <a:cs typeface="Harrington"/>
              </a:rPr>
              <a:t> 8</a:t>
            </a:r>
            <a:r>
              <a:rPr sz="4800" b="1" baseline="-10237" dirty="0">
                <a:latin typeface="Harrington"/>
                <a:cs typeface="Harrington"/>
              </a:rPr>
              <a:t> </a:t>
            </a:r>
            <a:endParaRPr sz="3200" b="1" dirty="0">
              <a:latin typeface="Harrington"/>
              <a:cs typeface="Harringto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417022" y="1680882"/>
            <a:ext cx="8312727" cy="4975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77367" marR="229885" algn="ctr">
              <a:lnSpc>
                <a:spcPct val="99941"/>
              </a:lnSpc>
              <a:spcBef>
                <a:spcPts val="6371"/>
              </a:spcBef>
            </a:pPr>
            <a:r>
              <a:rPr lang="en-US" sz="2900" b="1" spc="4" dirty="0">
                <a:latin typeface="Harrington"/>
                <a:cs typeface="Harrington"/>
              </a:rPr>
              <a:t>Discrete Fourier Transform (DFT properties-I)</a:t>
            </a:r>
            <a:endParaRPr sz="2900" b="1" dirty="0">
              <a:latin typeface="Harrington"/>
              <a:cs typeface="Harrington"/>
            </a:endParaRPr>
          </a:p>
        </p:txBody>
      </p:sp>
      <p:pic>
        <p:nvPicPr>
          <p:cNvPr id="7" name="Picture 2" descr="C:\Users\Admin\Desktop\DSC_02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4389065"/>
            <a:ext cx="1259898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381723" y="4384175"/>
            <a:ext cx="5749636" cy="20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500" b="0" dirty="0" err="1"/>
              <a:t>Dr</a:t>
            </a:r>
            <a:r>
              <a:rPr lang="en-US" altLang="en-US" sz="2500" b="0" dirty="0"/>
              <a:t> K. Mohanaprasad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500" b="0" dirty="0"/>
              <a:t>Associate Professor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500" b="0" dirty="0"/>
              <a:t>School of Electronics Engineering (SENSE)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500" b="0" dirty="0"/>
              <a:t>VIT Chennai</a:t>
            </a:r>
          </a:p>
        </p:txBody>
      </p:sp>
    </p:spTree>
    <p:extLst>
      <p:ext uri="{BB962C8B-B14F-4D97-AF65-F5344CB8AC3E}">
        <p14:creationId xmlns:p14="http://schemas.microsoft.com/office/powerpoint/2010/main" val="37523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Proof of Periodicity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x[n + N]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𝑘𝑛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𝑘𝑁</m:t>
                        </m:r>
                      </m:sup>
                    </m:sSup>
                  </m:oMath>
                </a14:m>
                <a:r>
                  <a:rPr lang="en-US" sz="2400" dirty="0"/>
                  <a:t>   ……(6)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Since,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𝑘𝑁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𝑘𝑁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</a:rPr>
                          <m:t>π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= 1                …..(7)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Sub. Eq.(7) into Eq.(6),</a:t>
                </a:r>
                <a:r>
                  <a:rPr lang="en-US" sz="2400" b="1" dirty="0"/>
                  <a:t> x[n + N) = x[n]</a:t>
                </a:r>
                <a:r>
                  <a:rPr lang="en-US" sz="2400" dirty="0"/>
                  <a:t>            ..…(8) (</a:t>
                </a:r>
                <a:r>
                  <a:rPr lang="en-US" sz="2400" b="1" dirty="0"/>
                  <a:t>proved</a:t>
                </a:r>
                <a:r>
                  <a:rPr lang="en-US" sz="2400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</a:t>
                </a:r>
                <a:r>
                  <a:rPr lang="en-US" sz="2400" b="1" dirty="0"/>
                  <a:t>Activity 1</a:t>
                </a:r>
                <a:r>
                  <a:rPr lang="en-US" sz="2400" dirty="0"/>
                  <a:t>: Apply Linearity Property for N= 8 samples</a:t>
                </a:r>
              </a:p>
              <a:p>
                <a:pPr marL="0" indent="0" algn="just">
                  <a:buNone/>
                </a:pPr>
                <a:r>
                  <a:rPr lang="en-US" sz="2400" b="1" dirty="0"/>
                  <a:t> Activity 2</a:t>
                </a:r>
                <a:r>
                  <a:rPr lang="en-US" sz="2400" dirty="0"/>
                  <a:t>: Plot magnitude and phase response of DFT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6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2800" y="699685"/>
            <a:ext cx="5368896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Periodicit</a:t>
            </a:r>
            <a:r>
              <a:rPr sz="3400" dirty="0">
                <a:latin typeface="Copperplate Gothic Bold"/>
                <a:cs typeface="Copperplate Gothic Bold"/>
              </a:rPr>
              <a:t>y</a:t>
            </a:r>
            <a:r>
              <a:rPr sz="3400" spc="22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i</a:t>
            </a:r>
            <a:r>
              <a:rPr sz="3400" dirty="0">
                <a:latin typeface="Copperplate Gothic Bold"/>
                <a:cs typeface="Copperplate Gothic Bold"/>
              </a:rPr>
              <a:t>n</a:t>
            </a:r>
            <a:r>
              <a:rPr sz="3400" spc="-251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D</a:t>
            </a:r>
            <a:r>
              <a:rPr sz="3400" spc="-4" dirty="0">
                <a:latin typeface="Copperplate Gothic Bold"/>
                <a:cs typeface="Copperplate Gothic Bold"/>
              </a:rPr>
              <a:t>F</a:t>
            </a:r>
            <a:r>
              <a:rPr sz="3400" dirty="0">
                <a:latin typeface="Copperplate Gothic Bold"/>
                <a:cs typeface="Copperplate Gothic Bold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911" y="1550013"/>
            <a:ext cx="3115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639" y="1551429"/>
            <a:ext cx="7890886" cy="441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5782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DFT is periodic in both time and frequency domains!!!</a:t>
            </a:r>
            <a:endParaRPr sz="2200" dirty="0">
              <a:latin typeface="Times New Roman"/>
              <a:cs typeface="Times New Roman"/>
            </a:endParaRPr>
          </a:p>
          <a:p>
            <a:pPr marL="113970" marR="35782">
              <a:lnSpc>
                <a:spcPct val="95825"/>
              </a:lnSpc>
              <a:spcBef>
                <a:spcPts val="320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Eve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3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thoug</a:t>
            </a:r>
            <a:r>
              <a:rPr dirty="0">
                <a:latin typeface="Garamond"/>
                <a:cs typeface="Garamond"/>
              </a:rPr>
              <a:t>h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origina</a:t>
            </a:r>
            <a:r>
              <a:rPr dirty="0">
                <a:latin typeface="Garamond"/>
                <a:cs typeface="Garamond"/>
              </a:rPr>
              <a:t>l</a:t>
            </a:r>
            <a:r>
              <a:rPr spc="-5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tim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domai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52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sequenc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2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</a:t>
            </a:r>
            <a:r>
              <a:rPr dirty="0">
                <a:latin typeface="Garamond"/>
                <a:cs typeface="Garamond"/>
              </a:rPr>
              <a:t>o</a:t>
            </a:r>
            <a:r>
              <a:rPr spc="-14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b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1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transforme</a:t>
            </a:r>
            <a:r>
              <a:rPr dirty="0">
                <a:latin typeface="Garamond"/>
                <a:cs typeface="Garamond"/>
              </a:rPr>
              <a:t>d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s </a:t>
            </a:r>
            <a:r>
              <a:rPr spc="4" dirty="0">
                <a:latin typeface="Garamond"/>
                <a:cs typeface="Garamond"/>
              </a:rPr>
              <a:t>no</a:t>
            </a:r>
            <a:r>
              <a:rPr dirty="0">
                <a:latin typeface="Garamond"/>
                <a:cs typeface="Garamond"/>
              </a:rPr>
              <a:t>t</a:t>
            </a:r>
            <a:r>
              <a:rPr spc="-2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periodic!</a:t>
            </a:r>
            <a:endParaRPr dirty="0">
              <a:latin typeface="Garamond"/>
              <a:cs typeface="Garamond"/>
            </a:endParaRPr>
          </a:p>
          <a:p>
            <a:pPr marL="11397" marR="134236" algn="just">
              <a:lnSpc>
                <a:spcPct val="99754"/>
              </a:lnSpc>
              <a:spcBef>
                <a:spcPts val="613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There are several ways to explain this phenomenon. Mathematically , we can easily show that both the a</a:t>
            </a:r>
            <a:r>
              <a:rPr sz="2200" spc="-13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alysis and synthesis equations are periodic by</a:t>
            </a:r>
            <a:r>
              <a:rPr sz="2200" spc="-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397">
              <a:lnSpc>
                <a:spcPct val="99754"/>
              </a:lnSpc>
              <a:spcBef>
                <a:spcPts val="521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Now, understanding that DFT is periodic in frequency domain is straightforward: DFT is obtained by sampling DTFT at 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2π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/N intervals. Since DTFT was periodic with </a:t>
            </a:r>
            <a:r>
              <a:rPr sz="2200" spc="-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π Æ</a:t>
            </a:r>
            <a:r>
              <a:rPr sz="2200" spc="19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DFT is periodic by N.</a:t>
            </a:r>
            <a:endParaRPr sz="2200" dirty="0">
              <a:latin typeface="Times New Roman"/>
              <a:cs typeface="Times New Roman"/>
            </a:endParaRPr>
          </a:p>
          <a:p>
            <a:pPr marL="11397" marR="149946">
              <a:lnSpc>
                <a:spcPct val="99849"/>
              </a:lnSpc>
              <a:spcBef>
                <a:spcPts val="521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This can also be seen easily from the</a:t>
            </a:r>
            <a:r>
              <a:rPr sz="2200" spc="-1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complex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exponential</a:t>
            </a:r>
            <a:r>
              <a:rPr sz="22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65"/>
                </a:solidFill>
                <a:latin typeface="Times New Roman"/>
                <a:cs typeface="Times New Roman"/>
              </a:rPr>
              <a:t>whee</a:t>
            </a:r>
            <a:r>
              <a:rPr sz="2200" i="1" spc="-13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. Since there are only N vectors arou</a:t>
            </a:r>
            <a:r>
              <a:rPr sz="2200" spc="-13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d a unit circle, the transform will repeat itself every N points.</a:t>
            </a:r>
            <a:endParaRPr sz="2200" dirty="0">
              <a:latin typeface="Times New Roman"/>
              <a:cs typeface="Times New Roman"/>
            </a:endParaRPr>
          </a:p>
          <a:p>
            <a:pPr marL="11397" marR="2219574">
              <a:lnSpc>
                <a:spcPct val="99754"/>
              </a:lnSpc>
              <a:spcBef>
                <a:spcPts val="519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But what does it mean that DFT is also periodic in 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tim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e 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domain?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11" y="2258673"/>
            <a:ext cx="3115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11" y="3289390"/>
            <a:ext cx="3115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11" y="4320107"/>
            <a:ext cx="3115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11" y="5351496"/>
            <a:ext cx="31154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78524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57600" y="699685"/>
            <a:ext cx="5064096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Periodicit</a:t>
            </a:r>
            <a:r>
              <a:rPr sz="3400" dirty="0">
                <a:latin typeface="Copperplate Gothic Bold"/>
                <a:cs typeface="Copperplate Gothic Bold"/>
              </a:rPr>
              <a:t>y</a:t>
            </a:r>
            <a:r>
              <a:rPr sz="3400" spc="22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i</a:t>
            </a:r>
            <a:r>
              <a:rPr sz="3400" dirty="0">
                <a:latin typeface="Copperplate Gothic Bold"/>
                <a:cs typeface="Copperplate Gothic Bold"/>
              </a:rPr>
              <a:t>n</a:t>
            </a:r>
            <a:r>
              <a:rPr sz="3400" spc="-251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D</a:t>
            </a:r>
            <a:r>
              <a:rPr sz="3400" spc="-4" dirty="0">
                <a:latin typeface="Copperplate Gothic Bold"/>
                <a:cs typeface="Copperplate Gothic Bold"/>
              </a:rPr>
              <a:t>F</a:t>
            </a:r>
            <a:r>
              <a:rPr sz="3400" dirty="0">
                <a:latin typeface="Copperplate Gothic Bold"/>
                <a:cs typeface="Copperplate Gothic Bold"/>
              </a:rPr>
              <a:t>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7912" y="1542796"/>
            <a:ext cx="7902186" cy="163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3221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Recall how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we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obtained</a:t>
            </a:r>
            <a:r>
              <a:rPr spc="-6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frequency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spectrum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sampled signal:</a:t>
            </a:r>
            <a:endParaRPr dirty="0">
              <a:latin typeface="Times New Roman"/>
              <a:cs typeface="Times New Roman"/>
            </a:endParaRPr>
          </a:p>
          <a:p>
            <a:pPr marL="678120" indent="-256431">
              <a:lnSpc>
                <a:spcPts val="1865"/>
              </a:lnSpc>
              <a:spcBef>
                <a:spcPts val="311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r>
              <a:rPr sz="1600" spc="-7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Garamond"/>
                <a:cs typeface="Garamond"/>
              </a:rPr>
              <a:t>The spectrum of the sampled signal was identical to that of the continuous signal, except, </a:t>
            </a:r>
          </a:p>
          <a:p>
            <a:pPr marL="678120">
              <a:lnSpc>
                <a:spcPts val="1816"/>
              </a:lnSpc>
              <a:spcBef>
                <a:spcPts val="117"/>
              </a:spcBef>
            </a:pPr>
            <a:r>
              <a:rPr sz="1600" dirty="0">
                <a:latin typeface="Garamond"/>
                <a:cs typeface="Garamond"/>
              </a:rPr>
              <a:t>with periodically replications of itself every </a:t>
            </a:r>
            <a:r>
              <a:rPr sz="1600" spc="4" dirty="0">
                <a:latin typeface="Garamond"/>
                <a:cs typeface="Garamond"/>
              </a:rPr>
              <a:t>2π</a:t>
            </a:r>
            <a:r>
              <a:rPr sz="1600" dirty="0">
                <a:latin typeface="Garamond"/>
                <a:cs typeface="Garamond"/>
              </a:rPr>
              <a:t>.</a:t>
            </a:r>
          </a:p>
          <a:p>
            <a:pPr marL="678120" marR="107331" indent="-256432">
              <a:lnSpc>
                <a:spcPts val="1865"/>
              </a:lnSpc>
              <a:spcBef>
                <a:spcPts val="401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r>
              <a:rPr sz="1600" spc="-7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Garamond"/>
                <a:cs typeface="Garamond"/>
              </a:rPr>
              <a:t>That is, sampling the signal in time domain,</a:t>
            </a:r>
            <a:r>
              <a:rPr sz="1600" spc="-4" dirty="0">
                <a:latin typeface="Garamond"/>
                <a:cs typeface="Garamond"/>
              </a:rPr>
              <a:t> </a:t>
            </a:r>
            <a:r>
              <a:rPr sz="1600" dirty="0">
                <a:latin typeface="Garamond"/>
                <a:cs typeface="Garamond"/>
              </a:rPr>
              <a:t>cau</a:t>
            </a:r>
            <a:r>
              <a:rPr sz="1600" spc="8" dirty="0">
                <a:latin typeface="Garamond"/>
                <a:cs typeface="Garamond"/>
              </a:rPr>
              <a:t>s</a:t>
            </a:r>
            <a:r>
              <a:rPr sz="1600" dirty="0">
                <a:latin typeface="Garamond"/>
                <a:cs typeface="Garamond"/>
              </a:rPr>
              <a:t>ed the frequency domain to be periodic </a:t>
            </a:r>
          </a:p>
          <a:p>
            <a:pPr marL="678120" marR="107331">
              <a:lnSpc>
                <a:spcPts val="1816"/>
              </a:lnSpc>
              <a:spcBef>
                <a:spcPts val="117"/>
              </a:spcBef>
            </a:pPr>
            <a:r>
              <a:rPr sz="1600" dirty="0">
                <a:latin typeface="Garamond"/>
                <a:cs typeface="Garamond"/>
              </a:rPr>
              <a:t>with 2π.</a:t>
            </a:r>
          </a:p>
          <a:p>
            <a:pPr marL="11397" marR="23221">
              <a:lnSpc>
                <a:spcPct val="95825"/>
              </a:lnSpc>
              <a:spcBef>
                <a:spcPts val="509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obtaining</a:t>
            </a:r>
            <a:r>
              <a:rPr spc="-6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DFT,</a:t>
            </a:r>
            <a:r>
              <a:rPr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we</a:t>
            </a:r>
            <a:r>
              <a:rPr spc="-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did</a:t>
            </a:r>
            <a:r>
              <a:rPr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 opp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o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site:</a:t>
            </a:r>
            <a:r>
              <a:rPr spc="-3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sample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frequency</a:t>
            </a:r>
            <a:r>
              <a:rPr spc="-7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domain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547" y="3237615"/>
            <a:ext cx="23942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3321" y="3246466"/>
            <a:ext cx="7086697" cy="1049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54"/>
              </a:lnSpc>
              <a:spcBef>
                <a:spcPts val="87"/>
              </a:spcBef>
            </a:pPr>
            <a:r>
              <a:rPr sz="2400" baseline="3292" dirty="0">
                <a:latin typeface="Garamond"/>
                <a:cs typeface="Garamond"/>
              </a:rPr>
              <a:t>From the duality of the Fourier transform, this corresponds to making the time domain</a:t>
            </a:r>
            <a:endParaRPr sz="1600" dirty="0">
              <a:latin typeface="Garamond"/>
              <a:cs typeface="Garamond"/>
            </a:endParaRPr>
          </a:p>
          <a:p>
            <a:pPr marL="11397" marR="30772">
              <a:lnSpc>
                <a:spcPct val="93749"/>
              </a:lnSpc>
              <a:spcBef>
                <a:spcPts val="38"/>
              </a:spcBef>
            </a:pPr>
            <a:r>
              <a:rPr sz="1600" dirty="0">
                <a:latin typeface="Garamond"/>
                <a:cs typeface="Garamond"/>
              </a:rPr>
              <a:t>periodic.</a:t>
            </a:r>
          </a:p>
          <a:p>
            <a:pPr marL="11397" marR="30772">
              <a:lnSpc>
                <a:spcPct val="93749"/>
              </a:lnSpc>
              <a:spcBef>
                <a:spcPts val="513"/>
              </a:spcBef>
            </a:pPr>
            <a:r>
              <a:rPr sz="1600" dirty="0">
                <a:latin typeface="Garamond"/>
                <a:cs typeface="Garamond"/>
              </a:rPr>
              <a:t>However, the original signal was not periodic!</a:t>
            </a:r>
          </a:p>
          <a:p>
            <a:pPr marL="11397" marR="30772">
              <a:lnSpc>
                <a:spcPct val="93749"/>
              </a:lnSpc>
              <a:spcBef>
                <a:spcPts val="520"/>
              </a:spcBef>
            </a:pPr>
            <a:r>
              <a:rPr sz="1600" dirty="0">
                <a:latin typeface="Garamond"/>
                <a:cs typeface="Garamond"/>
              </a:rPr>
              <a:t>Th</a:t>
            </a:r>
            <a:r>
              <a:rPr sz="1600" spc="8" dirty="0">
                <a:latin typeface="Garamond"/>
                <a:cs typeface="Garamond"/>
              </a:rPr>
              <a:t>i</a:t>
            </a:r>
            <a:r>
              <a:rPr sz="1600" dirty="0">
                <a:latin typeface="Garamond"/>
                <a:cs typeface="Garamond"/>
              </a:rPr>
              <a:t>s </a:t>
            </a:r>
            <a:r>
              <a:rPr sz="1600" spc="8" dirty="0">
                <a:latin typeface="Garamond"/>
                <a:cs typeface="Garamond"/>
              </a:rPr>
              <a:t>i</a:t>
            </a:r>
            <a:r>
              <a:rPr sz="1600" dirty="0">
                <a:latin typeface="Garamond"/>
                <a:cs typeface="Garamond"/>
              </a:rPr>
              <a:t>s </a:t>
            </a:r>
            <a:r>
              <a:rPr sz="1600" spc="4" dirty="0">
                <a:latin typeface="Garamond"/>
                <a:cs typeface="Garamond"/>
              </a:rPr>
              <a:t>a</a:t>
            </a:r>
            <a:r>
              <a:rPr sz="1600" dirty="0">
                <a:latin typeface="Garamond"/>
                <a:cs typeface="Garamond"/>
              </a:rPr>
              <a:t>n artifact of the m</a:t>
            </a:r>
            <a:r>
              <a:rPr sz="1600" spc="4" dirty="0">
                <a:latin typeface="Garamond"/>
                <a:cs typeface="Garamond"/>
              </a:rPr>
              <a:t>a</a:t>
            </a:r>
            <a:r>
              <a:rPr sz="1600" dirty="0">
                <a:latin typeface="Garamond"/>
                <a:cs typeface="Garamond"/>
              </a:rPr>
              <a:t>thematical manipulat</a:t>
            </a:r>
            <a:r>
              <a:rPr sz="1600" spc="4" dirty="0">
                <a:latin typeface="Garamond"/>
                <a:cs typeface="Garamond"/>
              </a:rPr>
              <a:t>i</a:t>
            </a:r>
            <a:r>
              <a:rPr sz="1600" dirty="0">
                <a:latin typeface="Garamond"/>
                <a:cs typeface="Garamond"/>
              </a:rPr>
              <a:t>ons.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3547" y="3771450"/>
            <a:ext cx="239429" cy="5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745"/>
              </a:lnSpc>
              <a:spcBef>
                <a:spcPts val="87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391"/>
              </a:spcBef>
            </a:pPr>
            <a:r>
              <a:rPr sz="1600" dirty="0">
                <a:latin typeface="Times New Roman"/>
                <a:cs typeface="Times New Roman"/>
              </a:rPr>
              <a:t>ª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11" y="4371385"/>
            <a:ext cx="8091988" cy="780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7309">
              <a:lnSpc>
                <a:spcPts val="1929"/>
              </a:lnSpc>
              <a:spcBef>
                <a:spcPts val="96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Here</a:t>
            </a:r>
            <a:r>
              <a:rPr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what</a:t>
            </a:r>
            <a:r>
              <a:rPr spc="-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happening:</a:t>
            </a:r>
            <a:endParaRPr>
              <a:latin typeface="Times New Roman"/>
              <a:cs typeface="Times New Roman"/>
            </a:endParaRPr>
          </a:p>
          <a:p>
            <a:pPr marL="392981" algn="ctr">
              <a:lnSpc>
                <a:spcPct val="95825"/>
              </a:lnSpc>
              <a:spcBef>
                <a:spcPts val="302"/>
              </a:spcBef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ª</a:t>
            </a:r>
            <a:r>
              <a:rPr sz="1600" spc="-7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Whe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n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w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sampl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th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DT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FT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i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n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frequenc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y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domain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,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th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resultin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g</a:t>
            </a:r>
            <a:r>
              <a:rPr sz="1600" b="1" spc="13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1600" b="1" spc="4" dirty="0">
                <a:solidFill>
                  <a:srgbClr val="FE3200"/>
                </a:solidFill>
                <a:latin typeface="Garamond"/>
                <a:cs typeface="Garamond"/>
              </a:rPr>
              <a:t>“discret</a:t>
            </a:r>
            <a:r>
              <a:rPr sz="1600" b="1" dirty="0">
                <a:solidFill>
                  <a:srgbClr val="FE3200"/>
                </a:solidFill>
                <a:latin typeface="Garamond"/>
                <a:cs typeface="Garamond"/>
              </a:rPr>
              <a:t>e</a:t>
            </a:r>
            <a:r>
              <a:rPr sz="1600" b="1" spc="8" dirty="0">
                <a:solidFill>
                  <a:srgbClr val="FE3200"/>
                </a:solidFill>
                <a:latin typeface="Garamond"/>
                <a:cs typeface="Garamond"/>
              </a:rPr>
              <a:t> </a:t>
            </a:r>
            <a:r>
              <a:rPr sz="1600" b="1" spc="4" dirty="0">
                <a:solidFill>
                  <a:srgbClr val="FE3200"/>
                </a:solidFill>
                <a:latin typeface="Garamond"/>
                <a:cs typeface="Garamond"/>
              </a:rPr>
              <a:t>spectrum”</a:t>
            </a:r>
            <a:endParaRPr sz="1600">
              <a:latin typeface="Garamond"/>
              <a:cs typeface="Garamond"/>
            </a:endParaRPr>
          </a:p>
          <a:p>
            <a:pPr marL="651337" marR="215448" algn="ctr">
              <a:lnSpc>
                <a:spcPct val="93750"/>
              </a:lnSpc>
              <a:spcBef>
                <a:spcPts val="121"/>
              </a:spcBef>
            </a:pP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is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not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spectrum of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the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original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 </a:t>
            </a:r>
            <a:r>
              <a:rPr sz="1600" b="1" u="sng" spc="4" dirty="0">
                <a:solidFill>
                  <a:srgbClr val="009999"/>
                </a:solidFill>
                <a:latin typeface="Garamond"/>
                <a:cs typeface="Garamond"/>
              </a:rPr>
              <a:t>discrete signa</a:t>
            </a:r>
            <a:r>
              <a:rPr sz="1600" b="1" u="sng" dirty="0">
                <a:solidFill>
                  <a:srgbClr val="009999"/>
                </a:solidFill>
                <a:latin typeface="Garamond"/>
                <a:cs typeface="Garamond"/>
              </a:rPr>
              <a:t>l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.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Rather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,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th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sample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d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spectru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m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i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s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in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431" y="5170062"/>
            <a:ext cx="7931913" cy="1263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8208" marR="23221">
              <a:lnSpc>
                <a:spcPts val="1754"/>
              </a:lnSpc>
              <a:spcBef>
                <a:spcPts val="87"/>
              </a:spcBef>
            </a:pP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fac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t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 th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 spectru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m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 o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f a 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tim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e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 domai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n </a:t>
            </a:r>
            <a:r>
              <a:rPr sz="2400" b="1" spc="4" baseline="3292" dirty="0">
                <a:solidFill>
                  <a:srgbClr val="000065"/>
                </a:solidFill>
                <a:latin typeface="Garamond"/>
                <a:cs typeface="Garamond"/>
              </a:rPr>
              <a:t>signa</a:t>
            </a:r>
            <a:r>
              <a:rPr sz="2400" b="1" baseline="3292" dirty="0">
                <a:solidFill>
                  <a:srgbClr val="000065"/>
                </a:solidFill>
                <a:latin typeface="Garamond"/>
                <a:cs typeface="Garamond"/>
              </a:rPr>
              <a:t>l</a:t>
            </a:r>
            <a:r>
              <a:rPr sz="2400" b="1" spc="13" baseline="3292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2400" b="1" baseline="3292" dirty="0">
                <a:solidFill>
                  <a:srgbClr val="FF9932"/>
                </a:solidFill>
                <a:latin typeface="Garamond"/>
                <a:cs typeface="Garamond"/>
              </a:rPr>
              <a:t>that consists</a:t>
            </a:r>
            <a:r>
              <a:rPr sz="2400" b="1" spc="4" baseline="3292" dirty="0">
                <a:solidFill>
                  <a:srgbClr val="FF9932"/>
                </a:solidFill>
                <a:latin typeface="Garamond"/>
                <a:cs typeface="Garamond"/>
              </a:rPr>
              <a:t> </a:t>
            </a:r>
            <a:r>
              <a:rPr sz="2400" b="1" baseline="3292" dirty="0">
                <a:solidFill>
                  <a:srgbClr val="FF9932"/>
                </a:solidFill>
                <a:latin typeface="Garamond"/>
                <a:cs typeface="Garamond"/>
              </a:rPr>
              <a:t>of periodically replicated</a:t>
            </a:r>
            <a:endParaRPr sz="1600" dirty="0">
              <a:latin typeface="Garamond"/>
              <a:cs typeface="Garamond"/>
            </a:endParaRPr>
          </a:p>
          <a:p>
            <a:pPr marL="708208" marR="23221">
              <a:lnSpc>
                <a:spcPct val="93750"/>
              </a:lnSpc>
              <a:spcBef>
                <a:spcPts val="33"/>
              </a:spcBef>
            </a:pPr>
            <a:r>
              <a:rPr sz="1600" b="1" spc="4" dirty="0">
                <a:solidFill>
                  <a:srgbClr val="FF9932"/>
                </a:solidFill>
                <a:latin typeface="Garamond"/>
                <a:cs typeface="Garamond"/>
              </a:rPr>
              <a:t>version</a:t>
            </a:r>
            <a:r>
              <a:rPr sz="1600" b="1" dirty="0">
                <a:solidFill>
                  <a:srgbClr val="FF9932"/>
                </a:solidFill>
                <a:latin typeface="Garamond"/>
                <a:cs typeface="Garamond"/>
              </a:rPr>
              <a:t>s 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of t</a:t>
            </a:r>
            <a:r>
              <a:rPr sz="1600" b="1" spc="8" dirty="0">
                <a:solidFill>
                  <a:srgbClr val="000065"/>
                </a:solidFill>
                <a:latin typeface="Garamond"/>
                <a:cs typeface="Garamond"/>
              </a:rPr>
              <a:t>h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e original 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d</a:t>
            </a:r>
            <a:r>
              <a:rPr sz="1600" b="1" spc="-4" dirty="0">
                <a:solidFill>
                  <a:srgbClr val="000065"/>
                </a:solidFill>
                <a:latin typeface="Garamond"/>
                <a:cs typeface="Garamond"/>
              </a:rPr>
              <a:t>i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s</a:t>
            </a:r>
            <a:r>
              <a:rPr sz="1600" b="1" spc="8" dirty="0">
                <a:solidFill>
                  <a:srgbClr val="000065"/>
                </a:solidFill>
                <a:latin typeface="Garamond"/>
                <a:cs typeface="Garamond"/>
              </a:rPr>
              <a:t>c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rete</a:t>
            </a:r>
            <a:r>
              <a:rPr sz="1600" b="1" spc="4" dirty="0">
                <a:solidFill>
                  <a:srgbClr val="000065"/>
                </a:solidFill>
                <a:latin typeface="Garamond"/>
                <a:cs typeface="Garamond"/>
              </a:rPr>
              <a:t> </a:t>
            </a:r>
            <a:r>
              <a:rPr sz="1600" b="1" dirty="0">
                <a:solidFill>
                  <a:srgbClr val="000065"/>
                </a:solidFill>
                <a:latin typeface="Garamond"/>
                <a:cs typeface="Garamond"/>
              </a:rPr>
              <a:t>signal.</a:t>
            </a:r>
            <a:endParaRPr sz="1600" dirty="0">
              <a:latin typeface="Garamond"/>
              <a:cs typeface="Garamond"/>
            </a:endParaRPr>
          </a:p>
          <a:p>
            <a:pPr marL="708208" indent="-256431">
              <a:lnSpc>
                <a:spcPts val="1865"/>
              </a:lnSpc>
              <a:spcBef>
                <a:spcPts val="404"/>
              </a:spcBef>
            </a:pPr>
            <a:r>
              <a:rPr sz="1600" dirty="0">
                <a:solidFill>
                  <a:srgbClr val="000065"/>
                </a:solidFill>
                <a:latin typeface="Times New Roman"/>
                <a:cs typeface="Times New Roman"/>
              </a:rPr>
              <a:t>ª</a:t>
            </a:r>
            <a:r>
              <a:rPr sz="1600" spc="-7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65"/>
                </a:solidFill>
                <a:latin typeface="Garamond"/>
                <a:cs typeface="Garamond"/>
              </a:rPr>
              <a:t>Similar to sampling theorem, under rather </a:t>
            </a:r>
            <a:r>
              <a:rPr sz="1600" spc="-4" dirty="0">
                <a:solidFill>
                  <a:srgbClr val="000065"/>
                </a:solidFill>
                <a:latin typeface="Garamond"/>
                <a:cs typeface="Garamond"/>
              </a:rPr>
              <a:t>m</a:t>
            </a:r>
            <a:r>
              <a:rPr sz="1600" dirty="0">
                <a:solidFill>
                  <a:srgbClr val="000065"/>
                </a:solidFill>
                <a:latin typeface="Garamond"/>
                <a:cs typeface="Garamond"/>
              </a:rPr>
              <a:t>ild conditions, we can reconstruct the DTFT </a:t>
            </a:r>
            <a:endParaRPr sz="1600" dirty="0">
              <a:latin typeface="Garamond"/>
              <a:cs typeface="Garamond"/>
            </a:endParaRPr>
          </a:p>
          <a:p>
            <a:pPr marL="708208">
              <a:lnSpc>
                <a:spcPts val="1816"/>
              </a:lnSpc>
              <a:spcBef>
                <a:spcPts val="117"/>
              </a:spcBef>
            </a:pPr>
            <a:r>
              <a:rPr sz="1600" dirty="0">
                <a:solidFill>
                  <a:srgbClr val="000065"/>
                </a:solidFill>
                <a:latin typeface="Garamond"/>
                <a:cs typeface="Garamond"/>
              </a:rPr>
              <a:t>X</a:t>
            </a:r>
            <a:r>
              <a:rPr sz="1600" spc="-4" dirty="0">
                <a:solidFill>
                  <a:srgbClr val="000065"/>
                </a:solidFill>
                <a:latin typeface="Garamond"/>
                <a:cs typeface="Garamond"/>
              </a:rPr>
              <a:t>(</a:t>
            </a:r>
            <a:r>
              <a:rPr sz="1600" dirty="0">
                <a:solidFill>
                  <a:srgbClr val="000065"/>
                </a:solidFill>
                <a:latin typeface="Garamond"/>
                <a:cs typeface="Garamond"/>
              </a:rPr>
              <a:t>ω), from its DFT s</a:t>
            </a:r>
            <a:r>
              <a:rPr sz="1600" spc="13" dirty="0">
                <a:solidFill>
                  <a:srgbClr val="000065"/>
                </a:solidFill>
                <a:latin typeface="Garamond"/>
                <a:cs typeface="Garamond"/>
              </a:rPr>
              <a:t>a</a:t>
            </a:r>
            <a:r>
              <a:rPr sz="1600" dirty="0">
                <a:solidFill>
                  <a:srgbClr val="000065"/>
                </a:solidFill>
                <a:latin typeface="Garamond"/>
                <a:cs typeface="Garamond"/>
              </a:rPr>
              <a:t>mples X[k]. More on this later!</a:t>
            </a:r>
            <a:endParaRPr sz="1600" dirty="0">
              <a:latin typeface="Garamond"/>
              <a:cs typeface="Garamond"/>
            </a:endParaRPr>
          </a:p>
          <a:p>
            <a:pPr marL="11397" marR="23221">
              <a:lnSpc>
                <a:spcPct val="95825"/>
              </a:lnSpc>
              <a:spcBef>
                <a:spcPts val="1149"/>
              </a:spcBef>
            </a:pPr>
            <a:endParaRPr sz="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1320620" y="4969809"/>
            <a:ext cx="5208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1661813" y="4969809"/>
            <a:ext cx="5209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539544" y="4969809"/>
            <a:ext cx="523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2763727" y="4969809"/>
            <a:ext cx="5198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3093961" y="4969809"/>
            <a:ext cx="5214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826637" y="4969809"/>
            <a:ext cx="519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4570012" y="4969809"/>
            <a:ext cx="5234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74708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time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Statement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dirty="0"/>
                  <a:t>If  DFT { x[n] } = X(k), then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𝐷𝐹𝑇</m:t>
                    </m:r>
                    <m:r>
                      <a:rPr lang="en-US" sz="2000" b="0" i="1" smtClean="0">
                        <a:latin typeface="Cambria Math"/>
                      </a:rPr>
                      <m:t>  {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𝑘𝑚</m:t>
                        </m:r>
                      </m:sup>
                    </m:sSup>
                  </m:oMath>
                </a14:m>
                <a:r>
                  <a:rPr lang="en-US" sz="2000" dirty="0"/>
                  <a:t> X(k), 0≤ k ≤ 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Proof       </a:t>
                </a:r>
                <a:r>
                  <a:rPr lang="en-US" sz="2000" dirty="0"/>
                  <a:t>Consider DFT viewed as a linear operator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               </m:t>
                    </m:r>
                    <m:r>
                      <a:rPr lang="en-US" sz="2000" b="0" i="0" smtClean="0">
                        <a:latin typeface="Cambria Math"/>
                      </a:rPr>
                      <m:t>            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DFT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.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            </m:t>
                    </m:r>
                    <m:r>
                      <a:rPr lang="en-US" sz="2000" b="0" i="0" smtClean="0">
                        <a:latin typeface="Cambria Math"/>
                      </a:rPr>
                      <m:t>      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means that x[n] and X(k) are of same length N</a:t>
                </a:r>
              </a:p>
              <a:p>
                <a:pPr marL="0" indent="0">
                  <a:buNone/>
                </a:pPr>
                <a:br>
                  <a:rPr lang="en-US" sz="2000" dirty="0"/>
                </a:br>
                <a:r>
                  <a:rPr lang="en-US" sz="2000" dirty="0"/>
                  <a:t>From Inverse DFT definition, we know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𝐼𝐷𝐹𝑇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𝑁</m:t>
                        </m:r>
                        <m:r>
                          <a:rPr lang="en-US" sz="20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000" dirty="0"/>
                  <a:t>  , 0≤ n ≤ N-1         ………(1)</a:t>
                </a:r>
              </a:p>
              <a:p>
                <a:pPr marL="0" indent="0">
                  <a:buNone/>
                </a:pPr>
                <a:r>
                  <a:rPr lang="en-US" sz="2000" dirty="0"/>
                  <a:t>Implies,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𝑁</m:t>
                        </m:r>
                        <m:r>
                          <a:rPr lang="en-US" sz="20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         ………(2)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Since, the time shift is circular, we can write eq.(2) as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𝑁</m:t>
                        </m:r>
                        <m:r>
                          <a:rPr lang="en-US" sz="20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[</m:t>
                        </m:r>
                        <m:r>
                          <a:rPr lang="en-US" sz="20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]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000" dirty="0"/>
                  <a:t>               ……(3)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𝐼𝐷𝐹𝑇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[ </m:t>
                    </m:r>
                    <m:r>
                      <a:rPr lang="en-US" sz="2000" b="0" i="1" dirty="0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]                            ……..(4)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(OR) 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𝐷𝐹𝑇</m:t>
                    </m:r>
                    <m:r>
                      <a:rPr lang="en-US" sz="2000" i="1">
                        <a:latin typeface="Cambria Math"/>
                      </a:rPr>
                      <m:t>  {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}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X(k)                           ……..(5)      (Hence the proof)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889" t="-897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E334-8841-49A9-AB9F-479ACC4B9444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7430" y="2590800"/>
            <a:ext cx="986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5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229600" cy="50593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sz="2000" b="1" u="sng" dirty="0"/>
                  <a:t>Problem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Find the 4-point DFT of the sequence,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(1,-1,1,-1). Also using time shift property, find the DFT of the sequence,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Solution:   </a:t>
                </a:r>
                <a:r>
                  <a:rPr lang="en-US" sz="2000" dirty="0"/>
                  <a:t>Given N=4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– j,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-1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j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𝐷𝐹𝑇</m:t>
                    </m:r>
                    <m:r>
                      <a:rPr lang="en-US" sz="2000" i="1">
                        <a:latin typeface="Cambria Math"/>
                      </a:rPr>
                      <m:t> {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𝑁</m:t>
                        </m:r>
                        <m:r>
                          <a:rPr lang="en-US" sz="20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0≤ k ≤ 3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   =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- 1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- 1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             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       ……(1)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Sub k=0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1-1+1-1 = 0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k=1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1 + j -1 –j = 0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k=2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 =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1+1+1+1 =4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k=3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000" dirty="0"/>
                  <a:t> = 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1-j-1+j = 0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Therefore DFT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(0,0,4,0)</a:t>
                </a:r>
                <a:endParaRPr lang="en-US" sz="2000" b="1" dirty="0"/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229600" cy="5059363"/>
              </a:xfrm>
              <a:blipFill rotWithShape="1">
                <a:blip r:embed="rId2"/>
                <a:stretch>
                  <a:fillRect l="-519" t="-1206" r="-1111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2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time shift property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iven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 and we now found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(0,0,4,0)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Applying circular time shift property, we get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DFT Y(k)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X(k) , where k=0,1,2,3      ……….(2)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Sub k=0  in  eq.(2) ,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X(0) = 1 X 0 = 0</a:t>
                </a:r>
              </a:p>
              <a:p>
                <a:pPr marL="0" indent="0">
                  <a:buNone/>
                </a:pPr>
                <a:r>
                  <a:rPr lang="en-US" sz="2000" dirty="0"/>
                  <a:t>Sub k=1  in  eq.(2) ,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X(1) = -1 X 0 = 0</a:t>
                </a:r>
                <a:br>
                  <a:rPr lang="en-US" sz="2000" dirty="0"/>
                </a:br>
                <a:r>
                  <a:rPr lang="en-US" sz="2000" dirty="0"/>
                  <a:t>Sub k=2  in  eq.(2) ,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X(2)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X(2) = 1 x  4 = 4</a:t>
                </a:r>
              </a:p>
              <a:p>
                <a:pPr marL="0" indent="0">
                  <a:buNone/>
                </a:pPr>
                <a:r>
                  <a:rPr lang="en-US" sz="2000" dirty="0"/>
                  <a:t>Sub k=3  in  eq.(2) ,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 X(3)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X(3) = -1 x  0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Hence, DFT 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(0,0,4,0)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8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87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time shift property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Problem 2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an 8-point sequence defined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{0,1,2,3,4,5,6,7}</a:t>
                </a:r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Illustrate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If  DFT { x[n] } = X(k),what is DFT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} 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Solution:   (a) </a:t>
                </a:r>
                <a:r>
                  <a:rPr lang="en-US" sz="2000" dirty="0"/>
                  <a:t>Given N=8 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{0,1,2,3,4,5,6,7}</a:t>
                </a:r>
              </a:p>
              <a:p>
                <a:pPr marL="0" indent="0">
                  <a:buNone/>
                </a:pPr>
                <a:r>
                  <a:rPr lang="en-US" sz="2000" dirty="0"/>
                  <a:t>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, move the last 2 samples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to the beginning</a:t>
                </a:r>
              </a:p>
              <a:p>
                <a:pPr marL="0" indent="0">
                  <a:buNone/>
                </a:pPr>
                <a:r>
                  <a:rPr lang="en-US" sz="2000" dirty="0"/>
                  <a:t>That is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   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= {6,7,0,1,2,3,4,5}</a:t>
                </a:r>
              </a:p>
              <a:p>
                <a:pPr marL="0" indent="0">
                  <a:buNone/>
                </a:pPr>
                <a:r>
                  <a:rPr lang="en-US" sz="2000" dirty="0"/>
                  <a:t>It should be noted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 is implicitly periodic  with N=8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(b)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Applying circular time shift property, we get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DFT Y(k)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8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X(k) , where k=0,1,2,3,4,5,6,7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29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47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b="1" dirty="0"/>
              <a:t>Time-Reversal / Circular Folding Property of DFT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Statement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IN" sz="2000" dirty="0"/>
                  <a:t>It states that reversing the N-Point sequence in time-domain is equivalent to reversing the DFT sequence in frequency domain</a:t>
                </a:r>
              </a:p>
              <a:p>
                <a:pPr marL="0" indent="0">
                  <a:buNone/>
                </a:pPr>
                <a:r>
                  <a:rPr lang="en-IN" sz="2000" dirty="0"/>
                  <a:t>That is, if DFT {x[n]} = X(k), then DFT {x[N-n]} = X(N-k)</a:t>
                </a:r>
              </a:p>
              <a:p>
                <a:pPr marL="0" indent="0">
                  <a:buNone/>
                </a:pPr>
                <a:r>
                  <a:rPr lang="en-IN" sz="2000" dirty="0"/>
                  <a:t>Implies,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𝐷𝐹𝑇</m:t>
                    </m:r>
                    <m:r>
                      <a:rPr lang="en-US" sz="2000" b="0" i="1" smtClean="0">
                        <a:latin typeface="Cambria Math"/>
                      </a:rPr>
                      <m:t> 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/>
                  <a:t>Proof:</a:t>
                </a:r>
                <a:r>
                  <a:rPr lang="en-IN" sz="2000" dirty="0"/>
                  <a:t>   DFT {x[N-n]}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         ….(1)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Let m = N-n , therefore n=N-m                            ….(2)</a:t>
                </a:r>
              </a:p>
              <a:p>
                <a:pPr marL="0" indent="0">
                  <a:buNone/>
                </a:pPr>
                <a:r>
                  <a:rPr lang="en-IN" sz="2000" dirty="0"/>
                  <a:t>Eq.(1) implies, DFT {x[N-n]}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              ……..(3)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IN" sz="2000" dirty="0"/>
                  <a:t>DFT {x[N-n]}</a:t>
                </a:r>
                <a:r>
                  <a:rPr lang="en-US" sz="2000" dirty="0"/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/>
                  <a:t>               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000" dirty="0"/>
                  <a:t> = 1 )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 b="-17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2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Folding Property of DFT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441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DFT {x[N-n]} 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                 ……(4)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𝑚𝑁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𝜋</m:t>
                        </m:r>
                        <m:r>
                          <a:rPr lang="en-US" sz="2000" i="1">
                            <a:latin typeface="Cambria Math"/>
                          </a:rPr>
                          <m:t>𝑘𝑚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            ………(5)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= </a:t>
                </a:r>
                <a:r>
                  <a:rPr lang="en-IN" sz="2000" dirty="0"/>
                  <a:t>X(N-k)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IN" sz="2000" dirty="0"/>
                  <a:t>Implies, DFT {x[N-n]}</a:t>
                </a:r>
                <a:r>
                  <a:rPr lang="en-US" sz="2000" dirty="0"/>
                  <a:t> =  </a:t>
                </a:r>
                <a:r>
                  <a:rPr lang="en-IN" sz="2000" dirty="0"/>
                  <a:t>X(N-k)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(OR)</a:t>
                </a:r>
              </a:p>
              <a:p>
                <a:pPr marL="0" indent="0">
                  <a:buNone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𝐷𝐹𝑇</m:t>
                    </m:r>
                    <m:r>
                      <a:rPr lang="en-US" sz="2000" i="1">
                        <a:latin typeface="Cambria Math"/>
                      </a:rPr>
                      <m:t> 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sz="2000" dirty="0"/>
                  <a:t>     ……(6)  (hence the proof)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4419600"/>
              </a:xfrm>
              <a:blipFill rotWithShape="1">
                <a:blip r:embed="rId2"/>
                <a:stretch>
                  <a:fillRect l="-741" t="-10621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7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</a:p>
              <a:p>
                <a:pPr marL="514350" indent="-514350">
                  <a:buAutoNum type="romanLcParenR"/>
                </a:pPr>
                <a:r>
                  <a:rPr lang="en-US" sz="2000" dirty="0"/>
                  <a:t>Compute the 4-point DFT of the sequence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={1,2,1,0}</a:t>
                </a:r>
              </a:p>
              <a:p>
                <a:pPr marL="514350" indent="-514350">
                  <a:buAutoNum type="romanLcParenR"/>
                </a:pPr>
                <a:r>
                  <a:rPr lang="en-US" sz="2000" dirty="0"/>
                  <a:t>Also, find DFT Y(k)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, 0 ≤ k ≤ 3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</a:p>
              <a:p>
                <a:pPr marL="0" indent="0">
                  <a:buNone/>
                </a:pPr>
                <a:r>
                  <a:rPr lang="en-US" sz="2000" dirty="0"/>
                  <a:t>(I)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𝑇𝑤𝑖𝑑𝑑𝑙𝑒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𝐹𝑎𝑐𝑡𝑜𝑟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N=4,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𝐻𝑒𝑛𝑐𝑒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– j,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-1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= j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𝐷𝐹𝑇</m:t>
                    </m:r>
                    <m:r>
                      <a:rPr lang="en-US" sz="2000" i="1">
                        <a:latin typeface="Cambria Math"/>
                      </a:rPr>
                      <m:t> {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/>
                          </a:rPr>
                          <m:t>𝑛</m:t>
                        </m:r>
                        <m:r>
                          <a:rPr lang="en-US" sz="2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0≤ k ≤ 3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   =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                         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      ……(1)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b="1" dirty="0"/>
              <a:t>Linearity Property of DFT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3000" b="1" dirty="0"/>
                  <a:t>Statement</a:t>
                </a:r>
                <a:r>
                  <a:rPr lang="en-US" sz="30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DFT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3000" b="0" i="1" smtClean="0">
                            <a:latin typeface="Cambria Math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000" dirty="0"/>
                  <a:t>=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3000" dirty="0"/>
                      <m:t>(</m:t>
                    </m:r>
                    <m:r>
                      <m:rPr>
                        <m:nor/>
                      </m:rPr>
                      <a:rPr lang="en-US" sz="3000" dirty="0"/>
                      <m:t>k</m:t>
                    </m:r>
                    <m:r>
                      <m:rPr>
                        <m:nor/>
                      </m:rPr>
                      <a:rPr lang="en-US" sz="3000" dirty="0"/>
                      <m:t>)</m:t>
                    </m:r>
                  </m:oMath>
                </a14:m>
                <a:r>
                  <a:rPr lang="en-US" sz="3000" dirty="0"/>
                  <a:t>+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000" dirty="0"/>
                      <m:t>(</m:t>
                    </m:r>
                    <m:r>
                      <m:rPr>
                        <m:nor/>
                      </m:rPr>
                      <a:rPr lang="en-US" sz="3000" dirty="0"/>
                      <m:t>k</m:t>
                    </m:r>
                    <m:r>
                      <m:rPr>
                        <m:nor/>
                      </m:rPr>
                      <a:rPr lang="en-US" sz="3000" dirty="0"/>
                      <m:t>)</m:t>
                    </m:r>
                  </m:oMath>
                </a14:m>
                <a:r>
                  <a:rPr lang="en-US" sz="3000" dirty="0"/>
                  <a:t>, where k=0,1,2,……,N-1    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(k)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(k) are the N-point DFTs of the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respectively</a:t>
                </a:r>
              </a:p>
              <a:p>
                <a:pPr algn="just"/>
                <a:r>
                  <a:rPr lang="en-US" sz="3000" b="1" dirty="0"/>
                  <a:t>Proof</a:t>
                </a:r>
                <a:endParaRPr lang="en-US" sz="3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b="0" dirty="0"/>
                  <a:t>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/>
                      </a:rPr>
                      <m:t>                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/>
                      </a:rPr>
                      <m:t>DFT</m:t>
                    </m:r>
                    <m:r>
                      <a:rPr lang="en-US" sz="30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/>
                          </a:rPr>
                          <m:t>.</m:t>
                        </m:r>
                      </m:e>
                    </m:d>
                    <m:r>
                      <a:rPr lang="en-US" sz="3000" b="0" i="0" smtClean="0">
                        <a:latin typeface="Cambria Math"/>
                      </a:rPr>
                      <m:t>                </m:t>
                    </m:r>
                    <m:r>
                      <a:rPr lang="en-US" sz="30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𝑊𝑒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latin typeface="Cambria Math"/>
                      </a:rPr>
                      <m:t>𝑘𝑛𝑜𝑤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r>
                      <a:rPr lang="en-US" sz="3000" b="0" i="1" smtClean="0">
                        <a:latin typeface="Cambria Math"/>
                      </a:rPr>
                      <m:t>𝐷𝐹𝑇</m:t>
                    </m:r>
                    <m:r>
                      <a:rPr lang="en-US" sz="3000" b="0" i="1" smtClean="0">
                        <a:latin typeface="Cambria Math"/>
                      </a:rPr>
                      <m:t> {</m:t>
                    </m:r>
                    <m:r>
                      <a:rPr lang="en-US" sz="30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3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000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30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sz="30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3000" b="0" i="1" dirty="0" smtClean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000" dirty="0"/>
                  <a:t>…..(1), where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0≤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000" dirty="0"/>
                  <a:t> ≤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𝑁</m:t>
                    </m:r>
                    <m:r>
                      <a:rPr lang="en-US" sz="3000" i="1" dirty="0">
                        <a:latin typeface="Cambria Math"/>
                      </a:rPr>
                      <m:t>−1</m:t>
                    </m:r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…….(2)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Sub.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000" dirty="0"/>
                  <a:t>equivalent from Eq.(2) into Eq.(1)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704" t="-2778" r="-2519" b="-17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038600" y="388966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3886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3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Folding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000" dirty="0"/>
                  <a:t>Now DFT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      ……(1)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k=0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1+2+1 = 4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k=1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–j2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Sub k=2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= 1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=0</a:t>
                </a:r>
                <a:endParaRPr lang="en-US" sz="2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 Sub k=3  in  eq.(1)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1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 = 1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=j2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Thus, DFT values of X(k) = {4, –j2, 0, j2}   …..(2)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ii)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real, it may be noted that the symmetry property,</a:t>
                </a:r>
              </a:p>
              <a:p>
                <a:pPr marL="0" indent="0" algn="just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(N-k)      …….(3)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Given: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Hence,    Y(k) </a:t>
                </a:r>
                <a:r>
                  <a:rPr lang="en-IN" sz="2000" dirty="0"/>
                  <a:t>= X(4-k)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    …….(4)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b="-3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4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Circular 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(k) , 0 ≤ k ≤ 3   (since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real)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Hence, Y(k) </a:t>
                </a:r>
                <a:r>
                  <a:rPr lang="en-IN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(k)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Implies, Y(k) </a:t>
                </a:r>
                <a:r>
                  <a:rPr lang="en-IN" sz="2000" dirty="0"/>
                  <a:t>= </a:t>
                </a:r>
                <a:r>
                  <a:rPr lang="en-US" sz="2000" dirty="0"/>
                  <a:t>{4, j2, 0, -j2}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Therefore, DFT Y(k) </a:t>
                </a:r>
                <a:r>
                  <a:rPr lang="en-IN" sz="2000" dirty="0"/>
                  <a:t>= </a:t>
                </a:r>
                <a:r>
                  <a:rPr lang="en-US" sz="2000" dirty="0"/>
                  <a:t>{4, j2, 0, -j2}</a:t>
                </a:r>
              </a:p>
              <a:p>
                <a:pPr marL="0" indent="0" algn="just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23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048000" y="699685"/>
            <a:ext cx="5673355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DF</a:t>
            </a:r>
            <a:r>
              <a:rPr sz="3400" dirty="0">
                <a:latin typeface="Copperplate Gothic Bold"/>
                <a:cs typeface="Copperplate Gothic Bold"/>
              </a:rPr>
              <a:t>T</a:t>
            </a:r>
            <a:r>
              <a:rPr sz="3400" spc="6" dirty="0">
                <a:latin typeface="Copperplate Gothic Bold"/>
                <a:cs typeface="Copperplate Gothic Bold"/>
              </a:rPr>
              <a:t> </a:t>
            </a:r>
            <a:r>
              <a:rPr sz="3400" dirty="0">
                <a:latin typeface="Copperplate Gothic Bold"/>
                <a:cs typeface="Copperplate Gothic Bold"/>
              </a:rPr>
              <a:t>&amp;</a:t>
            </a:r>
            <a:r>
              <a:rPr sz="3400" spc="-198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Circula</a:t>
            </a:r>
            <a:r>
              <a:rPr sz="3400" dirty="0">
                <a:latin typeface="Copperplate Gothic Bold"/>
                <a:cs typeface="Copperplate Gothic Bold"/>
              </a:rPr>
              <a:t>r</a:t>
            </a:r>
            <a:r>
              <a:rPr sz="3400" spc="13" dirty="0">
                <a:latin typeface="Copperplate Gothic Bold"/>
                <a:cs typeface="Copperplate Gothic Bold"/>
              </a:rPr>
              <a:t> </a:t>
            </a:r>
            <a:r>
              <a:rPr sz="3400" spc="4" dirty="0">
                <a:latin typeface="Copperplate Gothic Bold"/>
                <a:cs typeface="Copperplate Gothic Bold"/>
              </a:rPr>
              <a:t>Shift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11" y="1525136"/>
            <a:ext cx="8069015" cy="582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9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E3200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FE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E3200"/>
                </a:solidFill>
                <a:latin typeface="Times New Roman"/>
                <a:cs typeface="Times New Roman"/>
              </a:rPr>
              <a:t>We compute the N-point DFT</a:t>
            </a:r>
            <a:r>
              <a:rPr sz="2200" spc="-4" dirty="0">
                <a:solidFill>
                  <a:srgbClr val="FE32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of a periodic discrete sequence x[n],</a:t>
            </a:r>
            <a:endParaRPr sz="2200" dirty="0">
              <a:latin typeface="Times New Roman"/>
              <a:cs typeface="Times New Roman"/>
            </a:endParaRPr>
          </a:p>
          <a:p>
            <a:pPr marL="319115">
              <a:lnSpc>
                <a:spcPts val="2320"/>
              </a:lnSpc>
              <a:spcBef>
                <a:spcPts val="1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with the understanding that the compu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ed DFT is in fact the spectrum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2062336"/>
            <a:ext cx="566178" cy="340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679"/>
              </a:lnSpc>
              <a:spcBef>
                <a:spcPts val="134"/>
              </a:spcBef>
            </a:pPr>
            <a:r>
              <a:rPr sz="2800" spc="-955" baseline="18382" dirty="0">
                <a:latin typeface="Times New Roman"/>
                <a:cs typeface="Times New Roman"/>
              </a:rPr>
              <a:t>~</a:t>
            </a:r>
            <a:r>
              <a:rPr sz="2800" i="1" spc="93" baseline="-4242" dirty="0">
                <a:latin typeface="Times New Roman"/>
                <a:cs typeface="Times New Roman"/>
              </a:rPr>
              <a:t>x</a:t>
            </a:r>
            <a:r>
              <a:rPr sz="2800" spc="45" baseline="-4242" dirty="0">
                <a:latin typeface="Times New Roman"/>
                <a:cs typeface="Times New Roman"/>
              </a:rPr>
              <a:t>[</a:t>
            </a:r>
            <a:r>
              <a:rPr sz="2800" i="1" spc="31" baseline="-4242" dirty="0">
                <a:latin typeface="Times New Roman"/>
                <a:cs typeface="Times New Roman"/>
              </a:rPr>
              <a:t>n</a:t>
            </a:r>
            <a:r>
              <a:rPr sz="2800" baseline="-4242" dirty="0">
                <a:latin typeface="Times New Roman"/>
                <a:cs typeface="Times New Roman"/>
              </a:rPr>
              <a:t>]</a:t>
            </a:r>
            <a:r>
              <a:rPr sz="2800" spc="-322" baseline="-4242" dirty="0">
                <a:latin typeface="Times New Roman"/>
                <a:cs typeface="Times New Roman"/>
              </a:rPr>
              <a:t> </a:t>
            </a:r>
            <a:r>
              <a:rPr sz="3200" baseline="-1207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2114413"/>
            <a:ext cx="254732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of a periodic sequence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6477" y="2111754"/>
            <a:ext cx="375486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which is obtained by periodically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63" y="2761056"/>
            <a:ext cx="8083976" cy="3334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115" marR="27067">
              <a:lnSpc>
                <a:spcPts val="2288"/>
              </a:lnSpc>
              <a:spcBef>
                <a:spcPts val="114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replicating x[n] with a period of N samples.</a:t>
            </a:r>
            <a:endParaRPr sz="2200" dirty="0">
              <a:latin typeface="Times New Roman"/>
              <a:cs typeface="Times New Roman"/>
            </a:endParaRPr>
          </a:p>
          <a:p>
            <a:pPr marL="319115" marR="208702" indent="-307718">
              <a:lnSpc>
                <a:spcPts val="2324"/>
              </a:lnSpc>
              <a:spcBef>
                <a:spcPts val="519"/>
              </a:spcBef>
            </a:pP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200" spc="32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This nuance makes it necessary to introduce the concept of</a:t>
            </a:r>
            <a:r>
              <a:rPr sz="2200"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009999"/>
                </a:solidFill>
                <a:latin typeface="Times New Roman"/>
                <a:cs typeface="Times New Roman"/>
              </a:rPr>
              <a:t>circular shift</a:t>
            </a:r>
            <a:r>
              <a:rPr sz="220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678128" marR="248005" indent="-256440" algn="just">
              <a:lnSpc>
                <a:spcPts val="1904"/>
              </a:lnSpc>
              <a:spcBef>
                <a:spcPts val="251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-12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circularly shifted sequence</a:t>
            </a:r>
            <a:r>
              <a:rPr spc="4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is denoted</a:t>
            </a:r>
            <a:r>
              <a:rPr spc="-56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by</a:t>
            </a:r>
            <a:r>
              <a:rPr spc="-16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x[</a:t>
            </a:r>
            <a:r>
              <a:rPr spc="4" dirty="0">
                <a:latin typeface="Garamond"/>
                <a:cs typeface="Garamond"/>
              </a:rPr>
              <a:t>(</a:t>
            </a:r>
            <a:r>
              <a:rPr i="1" dirty="0">
                <a:latin typeface="Garamond"/>
                <a:cs typeface="Garamond"/>
              </a:rPr>
              <a:t>n-</a:t>
            </a:r>
            <a:r>
              <a:rPr i="1" spc="8" dirty="0">
                <a:latin typeface="Garamond"/>
                <a:cs typeface="Garamond"/>
              </a:rPr>
              <a:t>L</a:t>
            </a:r>
            <a:r>
              <a:rPr dirty="0">
                <a:latin typeface="Garamond"/>
                <a:cs typeface="Garamond"/>
              </a:rPr>
              <a:t>)</a:t>
            </a:r>
            <a:r>
              <a:rPr sz="1700" baseline="-22792" dirty="0">
                <a:latin typeface="Garamond"/>
                <a:cs typeface="Garamond"/>
              </a:rPr>
              <a:t>N</a:t>
            </a:r>
            <a:r>
              <a:rPr dirty="0">
                <a:latin typeface="Garamond"/>
                <a:cs typeface="Garamond"/>
              </a:rPr>
              <a:t>]</a:t>
            </a:r>
            <a:r>
              <a:rPr i="1" dirty="0">
                <a:latin typeface="Garamond"/>
                <a:cs typeface="Garamond"/>
              </a:rPr>
              <a:t>,</a:t>
            </a:r>
            <a:r>
              <a:rPr i="1" spc="-2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wher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32" dirty="0">
                <a:latin typeface="Garamond"/>
                <a:cs typeface="Garamond"/>
              </a:rPr>
              <a:t> </a:t>
            </a:r>
            <a:r>
              <a:rPr i="1" dirty="0">
                <a:latin typeface="Garamond"/>
                <a:cs typeface="Garamond"/>
              </a:rPr>
              <a:t>L</a:t>
            </a:r>
            <a:r>
              <a:rPr i="1" spc="-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s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amoun</a:t>
            </a:r>
            <a:r>
              <a:rPr dirty="0">
                <a:latin typeface="Garamond"/>
                <a:cs typeface="Garamond"/>
              </a:rPr>
              <a:t>t </a:t>
            </a:r>
            <a:r>
              <a:rPr spc="4" dirty="0">
                <a:latin typeface="Garamond"/>
                <a:cs typeface="Garamond"/>
              </a:rPr>
              <a:t>of </a:t>
            </a:r>
            <a:endParaRPr dirty="0">
              <a:latin typeface="Garamond"/>
              <a:cs typeface="Garamond"/>
            </a:endParaRPr>
          </a:p>
          <a:p>
            <a:pPr marL="678128" marR="248005" algn="just">
              <a:lnSpc>
                <a:spcPts val="2026"/>
              </a:lnSpc>
              <a:spcBef>
                <a:spcPts val="227"/>
              </a:spcBef>
            </a:pPr>
            <a:r>
              <a:rPr spc="4" dirty="0">
                <a:latin typeface="Garamond"/>
                <a:cs typeface="Garamond"/>
              </a:rPr>
              <a:t>shift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an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30" dirty="0">
                <a:latin typeface="Garamond"/>
                <a:cs typeface="Garamond"/>
              </a:rPr>
              <a:t> </a:t>
            </a:r>
            <a:r>
              <a:rPr i="1" dirty="0">
                <a:latin typeface="Garamond"/>
                <a:cs typeface="Garamond"/>
              </a:rPr>
              <a:t>N</a:t>
            </a:r>
            <a:r>
              <a:rPr i="1" spc="-4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4" dirty="0">
                <a:latin typeface="Garamond"/>
                <a:cs typeface="Garamond"/>
              </a:rPr>
              <a:t> 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lengt</a:t>
            </a:r>
            <a:r>
              <a:rPr dirty="0">
                <a:latin typeface="Garamond"/>
                <a:cs typeface="Garamond"/>
              </a:rPr>
              <a:t>h</a:t>
            </a:r>
            <a:r>
              <a:rPr spc="-39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</a:t>
            </a:r>
            <a:r>
              <a:rPr dirty="0">
                <a:latin typeface="Garamond"/>
                <a:cs typeface="Garamond"/>
              </a:rPr>
              <a:t>f</a:t>
            </a:r>
            <a:r>
              <a:rPr spc="4" dirty="0">
                <a:latin typeface="Garamond"/>
                <a:cs typeface="Garamond"/>
              </a:rPr>
              <a:t> 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previousl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4" dirty="0">
                <a:latin typeface="Garamond"/>
                <a:cs typeface="Garamond"/>
              </a:rPr>
              <a:t> determine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7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bas</a:t>
            </a:r>
            <a:r>
              <a:rPr dirty="0">
                <a:latin typeface="Garamond"/>
                <a:cs typeface="Garamond"/>
              </a:rPr>
              <a:t>e </a:t>
            </a:r>
            <a:r>
              <a:rPr spc="4" dirty="0">
                <a:latin typeface="Garamond"/>
                <a:cs typeface="Garamond"/>
              </a:rPr>
              <a:t>interva</a:t>
            </a:r>
            <a:r>
              <a:rPr dirty="0">
                <a:latin typeface="Garamond"/>
                <a:cs typeface="Garamond"/>
              </a:rPr>
              <a:t>l</a:t>
            </a:r>
            <a:r>
              <a:rPr spc="-5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(b</a:t>
            </a:r>
            <a:r>
              <a:rPr dirty="0">
                <a:latin typeface="Garamond"/>
                <a:cs typeface="Garamond"/>
              </a:rPr>
              <a:t>y </a:t>
            </a:r>
            <a:r>
              <a:rPr spc="4" dirty="0">
                <a:latin typeface="Garamond"/>
                <a:cs typeface="Garamond"/>
              </a:rPr>
              <a:t>default, </a:t>
            </a:r>
            <a:endParaRPr dirty="0">
              <a:latin typeface="Garamond"/>
              <a:cs typeface="Garamond"/>
            </a:endParaRPr>
          </a:p>
          <a:p>
            <a:pPr marL="678128" marR="248005" algn="just">
              <a:lnSpc>
                <a:spcPts val="2018"/>
              </a:lnSpc>
            </a:pPr>
            <a:r>
              <a:rPr dirty="0">
                <a:latin typeface="Garamond"/>
                <a:cs typeface="Garamond"/>
              </a:rPr>
              <a:t>unless defined</a:t>
            </a:r>
            <a:r>
              <a:rPr spc="-42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otherwise,</a:t>
            </a:r>
            <a:r>
              <a:rPr spc="4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this is </a:t>
            </a:r>
            <a:r>
              <a:rPr spc="4" dirty="0">
                <a:latin typeface="Garamond"/>
                <a:cs typeface="Garamond"/>
              </a:rPr>
              <a:t>equa</a:t>
            </a:r>
            <a:r>
              <a:rPr dirty="0">
                <a:latin typeface="Garamond"/>
                <a:cs typeface="Garamond"/>
              </a:rPr>
              <a:t>l </a:t>
            </a:r>
            <a:r>
              <a:rPr spc="4" dirty="0">
                <a:latin typeface="Garamond"/>
                <a:cs typeface="Garamond"/>
              </a:rPr>
              <a:t>t</a:t>
            </a:r>
            <a:r>
              <a:rPr dirty="0">
                <a:latin typeface="Garamond"/>
                <a:cs typeface="Garamond"/>
              </a:rPr>
              <a:t>o</a:t>
            </a:r>
            <a:r>
              <a:rPr spc="-14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lengt</a:t>
            </a:r>
            <a:r>
              <a:rPr dirty="0">
                <a:latin typeface="Garamond"/>
                <a:cs typeface="Garamond"/>
              </a:rPr>
              <a:t>h</a:t>
            </a:r>
            <a:r>
              <a:rPr spc="-39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</a:t>
            </a:r>
            <a:r>
              <a:rPr dirty="0">
                <a:latin typeface="Garamond"/>
                <a:cs typeface="Garamond"/>
              </a:rPr>
              <a:t>f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sequence).</a:t>
            </a:r>
            <a:endParaRPr lang="en-US" spc="4" dirty="0">
              <a:latin typeface="Garamond"/>
              <a:cs typeface="Garamond"/>
            </a:endParaRPr>
          </a:p>
          <a:p>
            <a:pPr marL="678128" marR="248005" algn="just">
              <a:lnSpc>
                <a:spcPts val="2018"/>
              </a:lnSpc>
            </a:pPr>
            <a:endParaRPr dirty="0">
              <a:latin typeface="Garamond"/>
              <a:cs typeface="Garamond"/>
            </a:endParaRPr>
          </a:p>
          <a:p>
            <a:pPr marL="678105" marR="113386" indent="-256426">
              <a:lnSpc>
                <a:spcPts val="1938"/>
              </a:lnSpc>
              <a:spcBef>
                <a:spcPts val="297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22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circularl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4" dirty="0">
                <a:latin typeface="Garamond"/>
                <a:cs typeface="Garamond"/>
              </a:rPr>
              <a:t> shifte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sequenc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s</a:t>
            </a:r>
            <a:r>
              <a:rPr spc="4" dirty="0">
                <a:latin typeface="Garamond"/>
                <a:cs typeface="Garamond"/>
              </a:rPr>
              <a:t> define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42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on</a:t>
            </a:r>
            <a:r>
              <a:rPr spc="-13" dirty="0">
                <a:latin typeface="Garamond"/>
                <a:cs typeface="Garamond"/>
              </a:rPr>
              <a:t>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1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1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sam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interva</a:t>
            </a:r>
            <a:r>
              <a:rPr dirty="0">
                <a:latin typeface="Garamond"/>
                <a:cs typeface="Garamond"/>
              </a:rPr>
              <a:t>l</a:t>
            </a:r>
            <a:r>
              <a:rPr spc="-4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a</a:t>
            </a:r>
            <a:r>
              <a:rPr dirty="0">
                <a:latin typeface="Garamond"/>
                <a:cs typeface="Garamond"/>
              </a:rPr>
              <a:t>s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original </a:t>
            </a:r>
            <a:r>
              <a:rPr dirty="0">
                <a:latin typeface="Garamond"/>
                <a:cs typeface="Garamond"/>
              </a:rPr>
              <a:t>sequence!</a:t>
            </a:r>
          </a:p>
          <a:p>
            <a:pPr marL="678105" indent="-256426">
              <a:lnSpc>
                <a:spcPct val="92279"/>
              </a:lnSpc>
              <a:spcBef>
                <a:spcPts val="270"/>
              </a:spcBef>
            </a:pPr>
            <a:r>
              <a:rPr dirty="0">
                <a:latin typeface="Times New Roman"/>
                <a:cs typeface="Times New Roman"/>
              </a:rPr>
              <a:t>ª</a:t>
            </a:r>
            <a:r>
              <a:rPr spc="-1027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Garamond"/>
                <a:cs typeface="Garamond"/>
              </a:rPr>
              <a:t>T</a:t>
            </a:r>
            <a:r>
              <a:rPr dirty="0">
                <a:latin typeface="Garamond"/>
                <a:cs typeface="Garamond"/>
              </a:rPr>
              <a:t>o</a:t>
            </a:r>
            <a:r>
              <a:rPr spc="-20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obtai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44" dirty="0">
                <a:latin typeface="Garamond"/>
                <a:cs typeface="Garamond"/>
              </a:rPr>
              <a:t> 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-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circularl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4" dirty="0">
                <a:latin typeface="Garamond"/>
                <a:cs typeface="Garamond"/>
              </a:rPr>
              <a:t> shifte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4" dirty="0">
                <a:latin typeface="Garamond"/>
                <a:cs typeface="Garamond"/>
              </a:rPr>
              <a:t> sequence</a:t>
            </a:r>
            <a:r>
              <a:rPr dirty="0">
                <a:latin typeface="Garamond"/>
                <a:cs typeface="Garamond"/>
              </a:rPr>
              <a:t>,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w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2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firs</a:t>
            </a:r>
            <a:r>
              <a:rPr dirty="0">
                <a:latin typeface="Garamond"/>
                <a:cs typeface="Garamond"/>
              </a:rPr>
              <a:t>t </a:t>
            </a:r>
            <a:r>
              <a:rPr spc="4" dirty="0">
                <a:latin typeface="Garamond"/>
                <a:cs typeface="Garamond"/>
              </a:rPr>
              <a:t>linearl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49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shif</a:t>
            </a:r>
            <a:r>
              <a:rPr dirty="0">
                <a:latin typeface="Garamond"/>
                <a:cs typeface="Garamond"/>
              </a:rPr>
              <a:t>t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-1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sequenc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b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1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L, an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25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the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3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rotat</a:t>
            </a:r>
            <a:r>
              <a:rPr dirty="0">
                <a:latin typeface="Garamond"/>
                <a:cs typeface="Garamond"/>
              </a:rPr>
              <a:t>e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 </a:t>
            </a:r>
            <a:r>
              <a:rPr spc="4" dirty="0">
                <a:latin typeface="Garamond"/>
                <a:cs typeface="Garamond"/>
              </a:rPr>
              <a:t>sequenc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1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suc</a:t>
            </a:r>
            <a:r>
              <a:rPr dirty="0">
                <a:latin typeface="Garamond"/>
                <a:cs typeface="Garamond"/>
              </a:rPr>
              <a:t>h a</a:t>
            </a:r>
            <a:r>
              <a:rPr spc="-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m</a:t>
            </a:r>
            <a:r>
              <a:rPr dirty="0">
                <a:latin typeface="Garamond"/>
                <a:cs typeface="Garamond"/>
              </a:rPr>
              <a:t>a</a:t>
            </a:r>
            <a:r>
              <a:rPr spc="4" dirty="0">
                <a:latin typeface="Garamond"/>
                <a:cs typeface="Garamond"/>
              </a:rPr>
              <a:t>nne</a:t>
            </a:r>
            <a:r>
              <a:rPr dirty="0">
                <a:latin typeface="Garamond"/>
                <a:cs typeface="Garamond"/>
              </a:rPr>
              <a:t>r</a:t>
            </a:r>
            <a:r>
              <a:rPr spc="-3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tha</a:t>
            </a:r>
            <a:r>
              <a:rPr dirty="0">
                <a:latin typeface="Garamond"/>
                <a:cs typeface="Garamond"/>
              </a:rPr>
              <a:t>t </a:t>
            </a:r>
            <a:r>
              <a:rPr spc="4" dirty="0">
                <a:latin typeface="Garamond"/>
                <a:cs typeface="Garamond"/>
              </a:rPr>
              <a:t>th</a:t>
            </a:r>
            <a:r>
              <a:rPr dirty="0">
                <a:latin typeface="Garamond"/>
                <a:cs typeface="Garamond"/>
              </a:rPr>
              <a:t>e </a:t>
            </a:r>
            <a:r>
              <a:rPr spc="4" dirty="0">
                <a:latin typeface="Garamond"/>
                <a:cs typeface="Garamond"/>
              </a:rPr>
              <a:t>shifte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4" dirty="0">
                <a:latin typeface="Garamond"/>
                <a:cs typeface="Garamond"/>
              </a:rPr>
              <a:t> sequenc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remai</a:t>
            </a:r>
            <a:r>
              <a:rPr dirty="0">
                <a:latin typeface="Garamond"/>
                <a:cs typeface="Garamond"/>
              </a:rPr>
              <a:t>n</a:t>
            </a:r>
            <a:r>
              <a:rPr spc="-48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in th</a:t>
            </a:r>
            <a:r>
              <a:rPr dirty="0">
                <a:latin typeface="Garamond"/>
                <a:cs typeface="Garamond"/>
              </a:rPr>
              <a:t>e</a:t>
            </a:r>
            <a:r>
              <a:rPr spc="4" dirty="0">
                <a:latin typeface="Garamond"/>
                <a:cs typeface="Garamond"/>
              </a:rPr>
              <a:t> sam</a:t>
            </a:r>
            <a:r>
              <a:rPr dirty="0">
                <a:latin typeface="Garamond"/>
                <a:cs typeface="Garamond"/>
              </a:rPr>
              <a:t>e </a:t>
            </a:r>
            <a:r>
              <a:rPr spc="4" dirty="0">
                <a:latin typeface="Garamond"/>
                <a:cs typeface="Garamond"/>
              </a:rPr>
              <a:t>interva</a:t>
            </a:r>
            <a:r>
              <a:rPr dirty="0">
                <a:latin typeface="Garamond"/>
                <a:cs typeface="Garamond"/>
              </a:rPr>
              <a:t>l</a:t>
            </a:r>
            <a:r>
              <a:rPr spc="-51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originall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63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define</a:t>
            </a:r>
            <a:r>
              <a:rPr dirty="0">
                <a:latin typeface="Garamond"/>
                <a:cs typeface="Garamond"/>
              </a:rPr>
              <a:t>d</a:t>
            </a:r>
            <a:r>
              <a:rPr spc="-47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b</a:t>
            </a:r>
            <a:r>
              <a:rPr dirty="0">
                <a:latin typeface="Garamond"/>
                <a:cs typeface="Garamond"/>
              </a:rPr>
              <a:t>y</a:t>
            </a:r>
            <a:r>
              <a:rPr spc="-16" dirty="0">
                <a:latin typeface="Garamond"/>
                <a:cs typeface="Garamond"/>
              </a:rPr>
              <a:t> </a:t>
            </a:r>
            <a:r>
              <a:rPr spc="4" dirty="0">
                <a:latin typeface="Garamond"/>
                <a:cs typeface="Garamond"/>
              </a:rPr>
              <a:t>N.</a:t>
            </a:r>
            <a:endParaRPr dirty="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2614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09111" y="1470436"/>
            <a:ext cx="3827606" cy="4845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33500" y="4504765"/>
            <a:ext cx="234142" cy="168088"/>
          </a:xfrm>
          <a:custGeom>
            <a:avLst/>
            <a:gdLst/>
            <a:ahLst/>
            <a:cxnLst/>
            <a:rect l="l" t="t" r="r" b="b"/>
            <a:pathLst>
              <a:path w="257556" h="190500">
                <a:moveTo>
                  <a:pt x="0" y="0"/>
                </a:moveTo>
                <a:lnTo>
                  <a:pt x="0" y="190500"/>
                </a:lnTo>
                <a:lnTo>
                  <a:pt x="257556" y="190500"/>
                </a:lnTo>
                <a:lnTo>
                  <a:pt x="257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230186" y="4504765"/>
            <a:ext cx="233449" cy="168088"/>
          </a:xfrm>
          <a:custGeom>
            <a:avLst/>
            <a:gdLst/>
            <a:ahLst/>
            <a:cxnLst/>
            <a:rect l="l" t="t" r="r" b="b"/>
            <a:pathLst>
              <a:path w="256794" h="190500">
                <a:moveTo>
                  <a:pt x="0" y="0"/>
                </a:moveTo>
                <a:lnTo>
                  <a:pt x="0" y="190500"/>
                </a:lnTo>
                <a:lnTo>
                  <a:pt x="256794" y="190500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350818" y="2782196"/>
            <a:ext cx="234142" cy="168087"/>
          </a:xfrm>
          <a:custGeom>
            <a:avLst/>
            <a:gdLst/>
            <a:ahLst/>
            <a:cxnLst/>
            <a:rect l="l" t="t" r="r" b="b"/>
            <a:pathLst>
              <a:path w="257556" h="190500">
                <a:moveTo>
                  <a:pt x="0" y="0"/>
                </a:moveTo>
                <a:lnTo>
                  <a:pt x="0" y="190500"/>
                </a:lnTo>
                <a:lnTo>
                  <a:pt x="257556" y="190500"/>
                </a:lnTo>
                <a:lnTo>
                  <a:pt x="257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509595" y="1566488"/>
            <a:ext cx="4228040" cy="1926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429798" y="4421392"/>
            <a:ext cx="9005" cy="898936"/>
          </a:xfrm>
          <a:custGeom>
            <a:avLst/>
            <a:gdLst/>
            <a:ahLst/>
            <a:cxnLst/>
            <a:rect l="l" t="t" r="r" b="b"/>
            <a:pathLst>
              <a:path w="9905" h="1018794">
                <a:moveTo>
                  <a:pt x="0" y="0"/>
                </a:moveTo>
                <a:lnTo>
                  <a:pt x="0" y="1018794"/>
                </a:lnTo>
                <a:lnTo>
                  <a:pt x="9905" y="1018794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48001" y="4421392"/>
            <a:ext cx="8313" cy="898936"/>
          </a:xfrm>
          <a:custGeom>
            <a:avLst/>
            <a:gdLst/>
            <a:ahLst/>
            <a:cxnLst/>
            <a:rect l="l" t="t" r="r" b="b"/>
            <a:pathLst>
              <a:path w="9144" h="1018794">
                <a:moveTo>
                  <a:pt x="0" y="0"/>
                </a:moveTo>
                <a:lnTo>
                  <a:pt x="0" y="1018794"/>
                </a:lnTo>
                <a:lnTo>
                  <a:pt x="9144" y="1018794"/>
                </a:lnTo>
                <a:lnTo>
                  <a:pt x="9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456314" y="4429460"/>
            <a:ext cx="3973484" cy="882127"/>
          </a:xfrm>
          <a:custGeom>
            <a:avLst/>
            <a:gdLst/>
            <a:ahLst/>
            <a:cxnLst/>
            <a:rect l="l" t="t" r="r" b="b"/>
            <a:pathLst>
              <a:path w="4370832" h="999744">
                <a:moveTo>
                  <a:pt x="0" y="0"/>
                </a:moveTo>
                <a:lnTo>
                  <a:pt x="0" y="999744"/>
                </a:lnTo>
                <a:lnTo>
                  <a:pt x="4370832" y="999744"/>
                </a:lnTo>
                <a:lnTo>
                  <a:pt x="4370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447309" y="4420720"/>
            <a:ext cx="3990802" cy="898936"/>
          </a:xfrm>
          <a:custGeom>
            <a:avLst/>
            <a:gdLst/>
            <a:ahLst/>
            <a:cxnLst/>
            <a:rect l="l" t="t" r="r" b="b"/>
            <a:pathLst>
              <a:path w="4389882" h="1018794">
                <a:moveTo>
                  <a:pt x="0" y="1018794"/>
                </a:moveTo>
                <a:lnTo>
                  <a:pt x="0" y="0"/>
                </a:lnTo>
                <a:lnTo>
                  <a:pt x="4389882" y="0"/>
                </a:lnTo>
                <a:lnTo>
                  <a:pt x="4389882" y="1018794"/>
                </a:lnTo>
                <a:lnTo>
                  <a:pt x="0" y="1018794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940062" y="699685"/>
            <a:ext cx="2464213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Circular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9727" y="699685"/>
            <a:ext cx="1302640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Shift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4409" y="1818701"/>
            <a:ext cx="1652813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7"/>
              </a:lnSpc>
              <a:spcBef>
                <a:spcPts val="77"/>
              </a:spcBef>
            </a:pPr>
            <a:r>
              <a:rPr sz="1400" b="1" dirty="0">
                <a:solidFill>
                  <a:srgbClr val="800000"/>
                </a:solidFill>
                <a:latin typeface="Arial"/>
                <a:cs typeface="Arial"/>
              </a:rPr>
              <a:t>Original sequence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30" y="2827234"/>
            <a:ext cx="1047629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7"/>
              </a:lnSpc>
              <a:spcBef>
                <a:spcPts val="77"/>
              </a:spcBef>
            </a:pPr>
            <a:r>
              <a:rPr sz="1400" b="1" u="heavy" dirty="0">
                <a:solidFill>
                  <a:srgbClr val="800000"/>
                </a:solidFill>
                <a:latin typeface="Arial"/>
                <a:cs typeface="Arial"/>
              </a:rPr>
              <a:t>Linear shift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7443" y="2827231"/>
            <a:ext cx="1192175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7"/>
              </a:lnSpc>
              <a:spcBef>
                <a:spcPts val="77"/>
              </a:spcBef>
            </a:pPr>
            <a:r>
              <a:rPr sz="1400" b="1" u="heavy" dirty="0">
                <a:solidFill>
                  <a:srgbClr val="800000"/>
                </a:solidFill>
                <a:latin typeface="Arial"/>
                <a:cs typeface="Arial"/>
              </a:rPr>
              <a:t>Circular s</a:t>
            </a:r>
            <a:r>
              <a:rPr sz="1400" b="1" u="heavy" spc="4" dirty="0">
                <a:solidFill>
                  <a:srgbClr val="800000"/>
                </a:solidFill>
                <a:latin typeface="Arial"/>
                <a:cs typeface="Arial"/>
              </a:rPr>
              <a:t>h</a:t>
            </a:r>
            <a:r>
              <a:rPr sz="1400" b="1" u="heavy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400" b="1" u="heavy" spc="4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1400" b="1" u="heavy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3275" y="3731213"/>
            <a:ext cx="4261283" cy="632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50"/>
              </a:lnSpc>
              <a:spcBef>
                <a:spcPts val="36"/>
              </a:spcBef>
            </a:pPr>
            <a:r>
              <a:rPr sz="1400" dirty="0">
                <a:latin typeface="Times New Roman"/>
                <a:cs typeface="Times New Roman"/>
              </a:rPr>
              <a:t>If the original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sequence is d</a:t>
            </a:r>
            <a:r>
              <a:rPr sz="1400" spc="4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fined in the ti</a:t>
            </a:r>
            <a:r>
              <a:rPr sz="1400" spc="8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interval N</a:t>
            </a:r>
            <a:r>
              <a:rPr sz="1500" baseline="-21082" dirty="0">
                <a:latin typeface="Times New Roman"/>
                <a:cs typeface="Times New Roman"/>
              </a:rPr>
              <a:t>1 </a:t>
            </a:r>
            <a:endParaRPr sz="1400" dirty="0">
              <a:latin typeface="Times New Roman"/>
              <a:cs typeface="Times New Roman"/>
            </a:endParaRPr>
          </a:p>
          <a:p>
            <a:pPr marL="11397">
              <a:lnSpc>
                <a:spcPts val="1534"/>
              </a:lnSpc>
            </a:pP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4" dirty="0">
                <a:latin typeface="Times New Roman"/>
                <a:cs typeface="Times New Roman"/>
              </a:rPr>
              <a:t>N</a:t>
            </a:r>
            <a:r>
              <a:rPr sz="1500" spc="4" baseline="-21082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circular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shift can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mathematic</a:t>
            </a:r>
            <a:r>
              <a:rPr sz="1400" spc="8" dirty="0">
                <a:latin typeface="Times New Roman"/>
                <a:cs typeface="Times New Roman"/>
              </a:rPr>
              <a:t>a</a:t>
            </a:r>
            <a:r>
              <a:rPr sz="1400" spc="4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ly be </a:t>
            </a:r>
          </a:p>
          <a:p>
            <a:pPr marL="11397">
              <a:lnSpc>
                <a:spcPts val="1650"/>
              </a:lnSpc>
              <a:spcBef>
                <a:spcPts val="173"/>
              </a:spcBef>
            </a:pPr>
            <a:r>
              <a:rPr sz="1400" dirty="0">
                <a:latin typeface="Times New Roman"/>
                <a:cs typeface="Times New Roman"/>
              </a:rPr>
              <a:t>represented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follows: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40063" y="4703927"/>
            <a:ext cx="1548796" cy="290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24"/>
              </a:lnSpc>
              <a:spcBef>
                <a:spcPts val="116"/>
              </a:spcBef>
            </a:pPr>
            <a:r>
              <a:rPr sz="1600" dirty="0">
                <a:latin typeface="Cambria"/>
                <a:cs typeface="Cambria"/>
              </a:rPr>
              <a:t>=</a:t>
            </a:r>
            <a:r>
              <a:rPr sz="1600" spc="81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2200" spc="-107" dirty="0">
                <a:latin typeface="Cambria"/>
                <a:cs typeface="Cambria"/>
              </a:rPr>
              <a:t>[</a:t>
            </a:r>
            <a:r>
              <a:rPr sz="2100" spc="-17" dirty="0">
                <a:latin typeface="Cambria"/>
                <a:cs typeface="Cambria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−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i="1" spc="84" dirty="0">
                <a:latin typeface="Times New Roman"/>
                <a:cs typeface="Times New Roman"/>
              </a:rPr>
              <a:t>L</a:t>
            </a:r>
            <a:r>
              <a:rPr sz="2100" spc="90" dirty="0">
                <a:latin typeface="Cambria"/>
                <a:cs typeface="Cambria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mod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20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"/>
                <a:cs typeface="Cambria"/>
              </a:rPr>
              <a:t>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63275" y="5470590"/>
            <a:ext cx="4336288" cy="633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0056">
              <a:lnSpc>
                <a:spcPts val="1557"/>
              </a:lnSpc>
              <a:spcBef>
                <a:spcPts val="77"/>
              </a:spcBef>
            </a:pPr>
            <a:r>
              <a:rPr sz="1400" dirty="0">
                <a:latin typeface="Times New Roman"/>
                <a:cs typeface="Times New Roman"/>
              </a:rPr>
              <a:t>The circularly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shifted seque</a:t>
            </a:r>
            <a:r>
              <a:rPr sz="1400" spc="4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is obtained by finding an</a:t>
            </a:r>
          </a:p>
          <a:p>
            <a:pPr marL="11397">
              <a:lnSpc>
                <a:spcPct val="100328"/>
              </a:lnSpc>
            </a:pPr>
            <a:r>
              <a:rPr sz="1400" dirty="0">
                <a:latin typeface="Times New Roman"/>
                <a:cs typeface="Times New Roman"/>
              </a:rPr>
              <a:t>integer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r </a:t>
            </a:r>
            <a:r>
              <a:rPr sz="1400" dirty="0">
                <a:latin typeface="Times New Roman"/>
                <a:cs typeface="Times New Roman"/>
              </a:rPr>
              <a:t>such that </a:t>
            </a:r>
            <a:r>
              <a:rPr sz="1400" i="1" dirty="0">
                <a:latin typeface="Times New Roman"/>
                <a:cs typeface="Times New Roman"/>
              </a:rPr>
              <a:t>n-L+</a:t>
            </a:r>
            <a:r>
              <a:rPr sz="1400" i="1" spc="-4" dirty="0">
                <a:latin typeface="Times New Roman"/>
                <a:cs typeface="Times New Roman"/>
              </a:rPr>
              <a:t>r</a:t>
            </a:r>
            <a:r>
              <a:rPr sz="1400" i="1" dirty="0">
                <a:latin typeface="Times New Roman"/>
                <a:cs typeface="Times New Roman"/>
              </a:rPr>
              <a:t>N</a:t>
            </a:r>
            <a:r>
              <a:rPr sz="1400" i="1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remains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same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domain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the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sequence.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0186" y="4504765"/>
            <a:ext cx="233449" cy="1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7" name="object 7"/>
          <p:cNvSpPr txBox="1"/>
          <p:nvPr/>
        </p:nvSpPr>
        <p:spPr>
          <a:xfrm>
            <a:off x="1333500" y="4504765"/>
            <a:ext cx="234142" cy="1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6" name="object 6"/>
          <p:cNvSpPr txBox="1"/>
          <p:nvPr/>
        </p:nvSpPr>
        <p:spPr>
          <a:xfrm>
            <a:off x="4447482" y="4420890"/>
            <a:ext cx="4391718" cy="890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43" marR="43405">
              <a:lnSpc>
                <a:spcPts val="2396"/>
              </a:lnSpc>
              <a:spcBef>
                <a:spcPts val="119"/>
              </a:spcBef>
            </a:pPr>
            <a:r>
              <a:rPr sz="2400" i="1" spc="-17" baseline="11595" dirty="0">
                <a:latin typeface="Times New Roman"/>
                <a:cs typeface="Times New Roman"/>
              </a:rPr>
              <a:t>x</a:t>
            </a:r>
            <a:r>
              <a:rPr sz="2000" i="1" baseline="-3998" dirty="0">
                <a:latin typeface="Times New Roman"/>
                <a:cs typeface="Times New Roman"/>
              </a:rPr>
              <a:t>c</a:t>
            </a:r>
            <a:r>
              <a:rPr sz="2000" i="1" spc="-232" baseline="-3998" dirty="0">
                <a:latin typeface="Times New Roman"/>
                <a:cs typeface="Times New Roman"/>
              </a:rPr>
              <a:t> </a:t>
            </a:r>
            <a:r>
              <a:rPr sz="2400" spc="39" baseline="11595" dirty="0">
                <a:latin typeface="Times New Roman"/>
                <a:cs typeface="Times New Roman"/>
              </a:rPr>
              <a:t>[</a:t>
            </a:r>
            <a:r>
              <a:rPr sz="2400" i="1" spc="22" baseline="11595" dirty="0">
                <a:latin typeface="Times New Roman"/>
                <a:cs typeface="Times New Roman"/>
              </a:rPr>
              <a:t>n</a:t>
            </a:r>
            <a:r>
              <a:rPr sz="2400" baseline="11595" dirty="0">
                <a:latin typeface="Times New Roman"/>
                <a:cs typeface="Times New Roman"/>
              </a:rPr>
              <a:t>]</a:t>
            </a:r>
            <a:r>
              <a:rPr sz="2400" spc="-102" baseline="11595" dirty="0">
                <a:latin typeface="Times New Roman"/>
                <a:cs typeface="Times New Roman"/>
              </a:rPr>
              <a:t> </a:t>
            </a:r>
            <a:r>
              <a:rPr sz="2400" baseline="11373" dirty="0">
                <a:latin typeface="Cambria"/>
                <a:cs typeface="Cambria"/>
              </a:rPr>
              <a:t>=</a:t>
            </a:r>
            <a:r>
              <a:rPr sz="2400" spc="81" baseline="11373" dirty="0">
                <a:latin typeface="Cambria"/>
                <a:cs typeface="Cambria"/>
              </a:rPr>
              <a:t> </a:t>
            </a:r>
            <a:r>
              <a:rPr sz="2400" i="1" baseline="11595" dirty="0">
                <a:latin typeface="Times New Roman"/>
                <a:cs typeface="Times New Roman"/>
              </a:rPr>
              <a:t>x</a:t>
            </a:r>
            <a:r>
              <a:rPr sz="3200" spc="-107" baseline="8292" dirty="0">
                <a:latin typeface="Cambria"/>
                <a:cs typeface="Cambria"/>
              </a:rPr>
              <a:t>[</a:t>
            </a:r>
            <a:r>
              <a:rPr sz="3100" spc="-17" baseline="8653" dirty="0">
                <a:latin typeface="Cambria"/>
                <a:cs typeface="Cambria"/>
              </a:rPr>
              <a:t>(</a:t>
            </a:r>
            <a:r>
              <a:rPr sz="2400" i="1" baseline="11595" dirty="0">
                <a:latin typeface="Times New Roman"/>
                <a:cs typeface="Times New Roman"/>
              </a:rPr>
              <a:t>n</a:t>
            </a:r>
            <a:r>
              <a:rPr sz="2400" i="1" spc="-125" baseline="11595" dirty="0">
                <a:latin typeface="Times New Roman"/>
                <a:cs typeface="Times New Roman"/>
              </a:rPr>
              <a:t> </a:t>
            </a:r>
            <a:r>
              <a:rPr sz="2400" baseline="11373" dirty="0">
                <a:latin typeface="Cambria"/>
                <a:cs typeface="Cambria"/>
              </a:rPr>
              <a:t>−</a:t>
            </a:r>
            <a:r>
              <a:rPr sz="2400" spc="-35" baseline="11373" dirty="0">
                <a:latin typeface="Cambria"/>
                <a:cs typeface="Cambria"/>
              </a:rPr>
              <a:t> </a:t>
            </a:r>
            <a:r>
              <a:rPr sz="2400" i="1" spc="84" baseline="11595" dirty="0">
                <a:latin typeface="Times New Roman"/>
                <a:cs typeface="Times New Roman"/>
              </a:rPr>
              <a:t>L</a:t>
            </a:r>
            <a:r>
              <a:rPr sz="3100" spc="-90" baseline="8653" dirty="0">
                <a:latin typeface="Cambria"/>
                <a:cs typeface="Cambria"/>
              </a:rPr>
              <a:t>)</a:t>
            </a:r>
            <a:r>
              <a:rPr sz="3200" spc="-39" baseline="8292" dirty="0">
                <a:latin typeface="Cambria"/>
                <a:cs typeface="Cambria"/>
              </a:rPr>
              <a:t>]</a:t>
            </a:r>
            <a:r>
              <a:rPr sz="2000" i="1" baseline="-7996" dirty="0">
                <a:latin typeface="Times New Roman"/>
                <a:cs typeface="Times New Roman"/>
              </a:rPr>
              <a:t>N</a:t>
            </a:r>
            <a:endParaRPr sz="1300" dirty="0">
              <a:latin typeface="Times New Roman"/>
              <a:cs typeface="Times New Roman"/>
            </a:endParaRPr>
          </a:p>
          <a:p>
            <a:pPr marL="497643">
              <a:lnSpc>
                <a:spcPts val="2121"/>
              </a:lnSpc>
              <a:spcBef>
                <a:spcPts val="1920"/>
              </a:spcBef>
            </a:pPr>
            <a:r>
              <a:rPr sz="1600" dirty="0">
                <a:latin typeface="Cambria"/>
                <a:cs typeface="Cambria"/>
              </a:rPr>
              <a:t>=</a:t>
            </a:r>
            <a:r>
              <a:rPr sz="1600" spc="81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2200" spc="-107" dirty="0">
                <a:latin typeface="Cambria"/>
                <a:cs typeface="Cambria"/>
              </a:rPr>
              <a:t>[</a:t>
            </a:r>
            <a:r>
              <a:rPr sz="2100" spc="-17" dirty="0">
                <a:latin typeface="Cambria"/>
                <a:cs typeface="Cambria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−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</a:t>
            </a:r>
            <a:r>
              <a:rPr sz="1600" i="1" spc="-11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57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rN</a:t>
            </a:r>
            <a:r>
              <a:rPr sz="1600" i="1" spc="-165" dirty="0">
                <a:latin typeface="Times New Roman"/>
                <a:cs typeface="Times New Roman"/>
              </a:rPr>
              <a:t> </a:t>
            </a:r>
            <a:r>
              <a:rPr sz="2100" spc="-125" dirty="0">
                <a:latin typeface="Cambria"/>
                <a:cs typeface="Cambria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such</a:t>
            </a:r>
            <a:r>
              <a:rPr sz="1600" i="1" spc="-228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that</a:t>
            </a:r>
            <a:r>
              <a:rPr sz="1600" i="1" spc="-13" dirty="0">
                <a:latin typeface="Times New Roman"/>
                <a:cs typeface="Times New Roman"/>
              </a:rPr>
              <a:t> </a:t>
            </a:r>
            <a:r>
              <a:rPr sz="1600" i="1" spc="-45" dirty="0">
                <a:latin typeface="Times New Roman"/>
                <a:cs typeface="Times New Roman"/>
              </a:rPr>
              <a:t>N</a:t>
            </a:r>
            <a:r>
              <a:rPr sz="2000" baseline="-17992" dirty="0">
                <a:latin typeface="Times New Roman"/>
                <a:cs typeface="Times New Roman"/>
              </a:rPr>
              <a:t>1</a:t>
            </a:r>
            <a:r>
              <a:rPr sz="2000" spc="48" baseline="-17992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≤</a:t>
            </a:r>
            <a:r>
              <a:rPr sz="1600" spc="13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−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≤</a:t>
            </a:r>
            <a:r>
              <a:rPr sz="1600" spc="81" dirty="0">
                <a:latin typeface="Cambria"/>
                <a:cs typeface="Cambri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292" dirty="0">
                <a:latin typeface="Times New Roman"/>
                <a:cs typeface="Times New Roman"/>
              </a:rPr>
              <a:t> </a:t>
            </a:r>
            <a:r>
              <a:rPr sz="2000" baseline="-17992" dirty="0">
                <a:latin typeface="Times New Roman"/>
                <a:cs typeface="Times New Roman"/>
              </a:rPr>
              <a:t>2</a:t>
            </a:r>
            <a:r>
              <a:rPr sz="2000" spc="-147" baseline="-1799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"/>
                <a:cs typeface="Cambria"/>
              </a:rPr>
              <a:t>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0818" y="2782196"/>
            <a:ext cx="234142" cy="168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4" name="object 4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1386335" y="2860641"/>
            <a:ext cx="5128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3347354" y="2860637"/>
            <a:ext cx="5128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0855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945178" y="1537671"/>
            <a:ext cx="5403273" cy="4621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7121235" y="3121061"/>
            <a:ext cx="191193" cy="0"/>
          </a:xfrm>
          <a:custGeom>
            <a:avLst/>
            <a:gdLst/>
            <a:ahLst/>
            <a:cxnLst/>
            <a:rect l="l" t="t" r="r" b="b"/>
            <a:pathLst>
              <a:path w="210312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41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04707" y="3476065"/>
            <a:ext cx="142702" cy="0"/>
          </a:xfrm>
          <a:custGeom>
            <a:avLst/>
            <a:gdLst/>
            <a:ahLst/>
            <a:cxnLst/>
            <a:rect l="l" t="t" r="r" b="b"/>
            <a:pathLst>
              <a:path w="156972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30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368541" y="4789841"/>
            <a:ext cx="149628" cy="0"/>
          </a:xfrm>
          <a:custGeom>
            <a:avLst/>
            <a:gdLst/>
            <a:ahLst/>
            <a:cxnLst/>
            <a:rect l="l" t="t" r="r" b="b"/>
            <a:pathLst>
              <a:path w="164591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7340">
            <a:solidFill>
              <a:srgbClr val="00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3427845" y="699685"/>
            <a:ext cx="2693880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Properties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7795" y="699685"/>
            <a:ext cx="639145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of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1757" y="699685"/>
            <a:ext cx="894541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the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1626" y="699685"/>
            <a:ext cx="1020069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D</a:t>
            </a:r>
            <a:r>
              <a:rPr sz="3400" spc="-4" dirty="0">
                <a:latin typeface="Copperplate Gothic Bold"/>
                <a:cs typeface="Copperplate Gothic Bold"/>
              </a:rPr>
              <a:t>F</a:t>
            </a:r>
            <a:r>
              <a:rPr sz="3400" dirty="0">
                <a:latin typeface="Copperplate Gothic Bold"/>
                <a:cs typeface="Copperplate Gothic Bold"/>
              </a:rPr>
              <a:t>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19389" y="2929907"/>
            <a:ext cx="200331" cy="177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200" spc="-3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Cambria"/>
                <a:cs typeface="Cambria"/>
              </a:rPr>
              <a:t>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29582" y="3026827"/>
            <a:ext cx="638213" cy="201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26"/>
              </a:lnSpc>
              <a:spcBef>
                <a:spcPts val="76"/>
              </a:spcBef>
            </a:pPr>
            <a:r>
              <a:rPr sz="1700" baseline="8748" dirty="0">
                <a:latin typeface="Cambria"/>
                <a:cs typeface="Cambria"/>
              </a:rPr>
              <a:t>−</a:t>
            </a:r>
            <a:r>
              <a:rPr sz="1700" spc="33" baseline="8748" dirty="0">
                <a:latin typeface="Cambria"/>
                <a:cs typeface="Cambria"/>
              </a:rPr>
              <a:t> </a:t>
            </a:r>
            <a:r>
              <a:rPr sz="1700" i="1" baseline="8919" dirty="0">
                <a:latin typeface="Times New Roman"/>
                <a:cs typeface="Times New Roman"/>
              </a:rPr>
              <a:t>j    </a:t>
            </a:r>
            <a:r>
              <a:rPr sz="1700" i="1" spc="278" baseline="8919" dirty="0">
                <a:latin typeface="Times New Roman"/>
                <a:cs typeface="Times New Roman"/>
              </a:rPr>
              <a:t> </a:t>
            </a:r>
            <a:r>
              <a:rPr sz="1700" i="1" baseline="8919" dirty="0">
                <a:latin typeface="Times New Roman"/>
                <a:cs typeface="Times New Roman"/>
              </a:rPr>
              <a:t>k</a:t>
            </a:r>
            <a:r>
              <a:rPr sz="1700" i="1" spc="-8" baseline="8919" dirty="0">
                <a:latin typeface="Times New Roman"/>
                <a:cs typeface="Times New Roman"/>
              </a:rPr>
              <a:t>n</a:t>
            </a:r>
            <a:r>
              <a:rPr sz="1400" baseline="-8282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52634" y="3141443"/>
            <a:ext cx="146186" cy="168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83"/>
              </a:lnSpc>
              <a:spcBef>
                <a:spcPts val="64"/>
              </a:spcBef>
            </a:pPr>
            <a:r>
              <a:rPr sz="1200" i="1" dirty="0">
                <a:latin typeface="Times New Roman"/>
                <a:cs typeface="Times New Roman"/>
              </a:rPr>
              <a:t>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3060" y="3161501"/>
            <a:ext cx="269473" cy="200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53"/>
              </a:lnSpc>
              <a:spcBef>
                <a:spcPts val="77"/>
              </a:spcBef>
            </a:pPr>
            <a:r>
              <a:rPr sz="1400" dirty="0">
                <a:latin typeface="Cambria"/>
                <a:cs typeface="Cambria"/>
              </a:rPr>
              <a:t>= </a:t>
            </a:r>
            <a:r>
              <a:rPr sz="1400" i="1" dirty="0">
                <a:latin typeface="Times New Roman"/>
                <a:cs typeface="Times New Roman"/>
              </a:rPr>
              <a:t>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7103" y="3164303"/>
            <a:ext cx="398595" cy="197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21"/>
              </a:lnSpc>
              <a:spcBef>
                <a:spcPts val="75"/>
              </a:spcBef>
            </a:pPr>
            <a:r>
              <a:rPr sz="1400" i="1" spc="-31" dirty="0">
                <a:latin typeface="Times New Roman"/>
                <a:cs typeface="Times New Roman"/>
              </a:rPr>
              <a:t>G</a:t>
            </a:r>
            <a:r>
              <a:rPr sz="1400" spc="35" dirty="0">
                <a:latin typeface="Times New Roman"/>
                <a:cs typeface="Times New Roman"/>
              </a:rPr>
              <a:t>[</a:t>
            </a:r>
            <a:r>
              <a:rPr sz="1400" i="1" dirty="0">
                <a:latin typeface="Times New Roman"/>
                <a:cs typeface="Times New Roman"/>
              </a:rPr>
              <a:t>k</a:t>
            </a:r>
            <a:r>
              <a:rPr sz="1400" i="1" spc="-22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00089" y="3330976"/>
            <a:ext cx="154909" cy="137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045"/>
              </a:lnSpc>
              <a:spcBef>
                <a:spcPts val="52"/>
              </a:spcBef>
            </a:pPr>
            <a:r>
              <a:rPr sz="900" spc="-26" dirty="0">
                <a:latin typeface="Times New Roman"/>
                <a:cs typeface="Times New Roman"/>
              </a:rPr>
              <a:t>2</a:t>
            </a:r>
            <a:r>
              <a:rPr sz="900" dirty="0">
                <a:latin typeface="Cambria"/>
                <a:cs typeface="Cambria"/>
              </a:rPr>
              <a:t>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48829" y="3405015"/>
            <a:ext cx="402752" cy="214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960"/>
              </a:lnSpc>
              <a:spcBef>
                <a:spcPts val="48"/>
              </a:spcBef>
            </a:pPr>
            <a:r>
              <a:rPr sz="1300" i="1" baseline="-3051" dirty="0">
                <a:latin typeface="Times New Roman"/>
                <a:cs typeface="Times New Roman"/>
              </a:rPr>
              <a:t>j     </a:t>
            </a:r>
            <a:r>
              <a:rPr sz="1300" i="1" spc="18" baseline="-3051" dirty="0">
                <a:latin typeface="Times New Roman"/>
                <a:cs typeface="Times New Roman"/>
              </a:rPr>
              <a:t> </a:t>
            </a:r>
            <a:r>
              <a:rPr sz="1300" i="1" spc="39" baseline="-3051" dirty="0">
                <a:latin typeface="Times New Roman"/>
                <a:cs typeface="Times New Roman"/>
              </a:rPr>
              <a:t>k</a:t>
            </a:r>
            <a:r>
              <a:rPr sz="1000" baseline="-19325" dirty="0">
                <a:latin typeface="Times New Roman"/>
                <a:cs typeface="Times New Roman"/>
              </a:rPr>
              <a:t>0</a:t>
            </a:r>
            <a:r>
              <a:rPr sz="1000" spc="-116" baseline="-19325" dirty="0">
                <a:latin typeface="Times New Roman"/>
                <a:cs typeface="Times New Roman"/>
              </a:rPr>
              <a:t> </a:t>
            </a:r>
            <a:r>
              <a:rPr sz="1300" i="1" baseline="-3051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  <a:p>
            <a:pPr marL="86612" marR="20027">
              <a:lnSpc>
                <a:spcPts val="682"/>
              </a:lnSpc>
            </a:pPr>
            <a:r>
              <a:rPr sz="1300" i="1" baseline="3051" dirty="0">
                <a:latin typeface="Times New Roman"/>
                <a:cs typeface="Times New Roman"/>
              </a:rPr>
              <a:t>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9020" y="3503113"/>
            <a:ext cx="206402" cy="154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176"/>
              </a:lnSpc>
              <a:spcBef>
                <a:spcPts val="58"/>
              </a:spcBef>
            </a:pPr>
            <a:r>
              <a:rPr sz="1000" dirty="0">
                <a:latin typeface="Cambria"/>
                <a:cs typeface="Cambria"/>
              </a:rPr>
              <a:t>=</a:t>
            </a:r>
            <a:r>
              <a:rPr sz="1000" spc="4" dirty="0">
                <a:latin typeface="Cambria"/>
                <a:cs typeface="Cambri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1508" y="3505195"/>
            <a:ext cx="275695" cy="152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153"/>
              </a:lnSpc>
              <a:spcBef>
                <a:spcPts val="57"/>
              </a:spcBef>
            </a:pPr>
            <a:r>
              <a:rPr sz="1000" i="1" spc="22" dirty="0">
                <a:latin typeface="Times New Roman"/>
                <a:cs typeface="Times New Roman"/>
              </a:rPr>
              <a:t>g</a:t>
            </a:r>
            <a:r>
              <a:rPr sz="1000" spc="22" dirty="0">
                <a:latin typeface="Times New Roman"/>
                <a:cs typeface="Times New Roman"/>
              </a:rPr>
              <a:t>[</a:t>
            </a:r>
            <a:r>
              <a:rPr sz="1000" i="1" spc="22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03255" y="4365043"/>
            <a:ext cx="910277" cy="268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3"/>
              </a:lnSpc>
              <a:spcBef>
                <a:spcPts val="103"/>
              </a:spcBef>
            </a:pPr>
            <a:r>
              <a:rPr sz="2400" spc="35" baseline="7897" dirty="0">
                <a:solidFill>
                  <a:srgbClr val="000065"/>
                </a:solidFill>
                <a:latin typeface="Cambria"/>
                <a:cs typeface="Cambria"/>
              </a:rPr>
              <a:t>(</a:t>
            </a:r>
            <a:r>
              <a:rPr sz="1900" i="1" spc="17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r>
              <a:rPr sz="1900" spc="35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1900" i="1" spc="17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900" spc="67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1900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*</a:t>
            </a:r>
            <a:r>
              <a:rPr sz="1900" spc="-179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900" i="1" spc="-57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1900" spc="35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1900" i="1" spc="17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900" spc="-4" baseline="10352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2400" spc="4" baseline="7897" dirty="0">
                <a:solidFill>
                  <a:srgbClr val="000065"/>
                </a:solidFill>
                <a:latin typeface="Cambria"/>
                <a:cs typeface="Cambria"/>
              </a:rPr>
              <a:t>)</a:t>
            </a:r>
            <a:r>
              <a:rPr sz="1500" i="1" baseline="-10082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645" y="4594237"/>
            <a:ext cx="127320" cy="178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55"/>
              </a:lnSpc>
              <a:spcBef>
                <a:spcPts val="67"/>
              </a:spcBef>
            </a:pPr>
            <a:r>
              <a:rPr sz="1200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8856" y="4647653"/>
            <a:ext cx="1295745" cy="266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77"/>
              </a:lnSpc>
              <a:spcBef>
                <a:spcPts val="103"/>
              </a:spcBef>
            </a:pPr>
            <a:r>
              <a:rPr baseline="10530" dirty="0">
                <a:solidFill>
                  <a:srgbClr val="000065"/>
                </a:solidFill>
                <a:latin typeface="Cambria"/>
                <a:cs typeface="Cambria"/>
              </a:rPr>
              <a:t>=     </a:t>
            </a:r>
            <a:r>
              <a:rPr spc="74" baseline="10530" dirty="0">
                <a:solidFill>
                  <a:srgbClr val="000065"/>
                </a:solidFill>
                <a:latin typeface="Cambria"/>
                <a:cs typeface="Cambria"/>
              </a:rPr>
              <a:t> </a:t>
            </a:r>
            <a:r>
              <a:rPr sz="2400" spc="-57" baseline="7897" dirty="0">
                <a:solidFill>
                  <a:srgbClr val="000065"/>
                </a:solidFill>
                <a:latin typeface="Cambria"/>
                <a:cs typeface="Cambria"/>
              </a:rPr>
              <a:t>(</a:t>
            </a:r>
            <a:r>
              <a:rPr i="1" spc="-22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G</a:t>
            </a:r>
            <a:r>
              <a:rPr spc="35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i="1" spc="-192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67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*</a:t>
            </a:r>
            <a:r>
              <a:rPr spc="-105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i="1" spc="-210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35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i="1" spc="-192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-4" baseline="10736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2400" spc="4" baseline="7897" dirty="0">
                <a:solidFill>
                  <a:srgbClr val="000065"/>
                </a:solidFill>
                <a:latin typeface="Cambria"/>
                <a:cs typeface="Cambria"/>
              </a:rPr>
              <a:t>)</a:t>
            </a:r>
            <a:r>
              <a:rPr sz="1500" i="1" baseline="-10082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5016" y="4813419"/>
            <a:ext cx="154098" cy="178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55"/>
              </a:lnSpc>
              <a:spcBef>
                <a:spcPts val="67"/>
              </a:spcBef>
            </a:pPr>
            <a:r>
              <a:rPr sz="1200"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642" y="4879160"/>
            <a:ext cx="234832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73"/>
              </a:lnSpc>
              <a:spcBef>
                <a:spcPts val="68"/>
              </a:spcBef>
            </a:pPr>
            <a:r>
              <a:rPr sz="1300" dirty="0">
                <a:solidFill>
                  <a:srgbClr val="000065"/>
                </a:solidFill>
                <a:latin typeface="Times New Roman"/>
                <a:cs typeface="Times New Roman"/>
              </a:rPr>
              <a:t>(Circular</a:t>
            </a:r>
            <a:r>
              <a:rPr sz="13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65"/>
                </a:solidFill>
                <a:latin typeface="Times New Roman"/>
                <a:cs typeface="Times New Roman"/>
              </a:rPr>
              <a:t>convolu</a:t>
            </a:r>
            <a:r>
              <a:rPr sz="1300" spc="-4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300" dirty="0">
                <a:solidFill>
                  <a:srgbClr val="000065"/>
                </a:solidFill>
                <a:latin typeface="Times New Roman"/>
                <a:cs typeface="Times New Roman"/>
              </a:rPr>
              <a:t>ion</a:t>
            </a:r>
            <a:r>
              <a:rPr sz="1300" spc="-5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65"/>
                </a:solidFill>
                <a:latin typeface="Times New Roman"/>
                <a:cs typeface="Times New Roman"/>
              </a:rPr>
              <a:t>in</a:t>
            </a:r>
            <a:r>
              <a:rPr sz="13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0065"/>
                </a:solidFill>
                <a:latin typeface="Times New Roman"/>
                <a:cs typeface="Times New Roman"/>
              </a:rPr>
              <a:t>frequency)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3" name="object 3"/>
          <p:cNvSpPr txBox="1"/>
          <p:nvPr/>
        </p:nvSpPr>
        <p:spPr>
          <a:xfrm>
            <a:off x="7121235" y="2997797"/>
            <a:ext cx="19119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5104707" y="3352799"/>
            <a:ext cx="14270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764664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14251" y="1343360"/>
            <a:ext cx="8315498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415637" y="1344705"/>
            <a:ext cx="8312727" cy="134471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14251" y="1801233"/>
            <a:ext cx="4265815" cy="368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84222" y="1877209"/>
            <a:ext cx="4044141" cy="3613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9662" y="746201"/>
            <a:ext cx="1397496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DFT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7158" y="699672"/>
            <a:ext cx="2812743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Symmetry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50" y="720159"/>
            <a:ext cx="2856083" cy="448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585"/>
              </a:lnSpc>
              <a:spcBef>
                <a:spcPts val="179"/>
              </a:spcBef>
            </a:pPr>
            <a:r>
              <a:rPr sz="3400" spc="4" dirty="0">
                <a:latin typeface="Copperplate Gothic Bold"/>
                <a:cs typeface="Copperplate Gothic Bold"/>
              </a:rPr>
              <a:t>relations</a:t>
            </a:r>
            <a:endParaRPr sz="3400" dirty="0">
              <a:latin typeface="Copperplate Gothic Bold"/>
              <a:cs typeface="Copperplate Gothic Bol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5637" y="1344706"/>
            <a:ext cx="83127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8831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Linearity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DFT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(k) +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(k)     …….(3), where k=0,1,2,……,N-1    </a:t>
                </a:r>
              </a:p>
              <a:p>
                <a:pPr marL="0" indent="0">
                  <a:buNone/>
                </a:pPr>
                <a:r>
                  <a:rPr lang="en-US" sz="2800" dirty="0"/>
                  <a:t>Thus proving the linearity property,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𝐷𝐹𝑇</m:t>
                    </m:r>
                    <m:r>
                      <a:rPr lang="en-US" sz="2800" b="0" i="1" smtClean="0">
                        <a:latin typeface="Cambria Math"/>
                      </a:rPr>
                      <m:t> {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} 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(k) +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(k)  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156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dirty="0"/>
            </a:br>
            <a:r>
              <a:rPr lang="en-US" sz="3600" b="1" dirty="0"/>
              <a:t>Problem</a:t>
            </a:r>
            <a:r>
              <a:rPr lang="en-US" sz="3600" dirty="0"/>
              <a:t> </a:t>
            </a:r>
            <a:r>
              <a:rPr lang="en-US" sz="3600" b="1" dirty="0"/>
              <a:t>applying linearity property </a:t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 Use linearity property to find the 4-point DFT of the sequence given by,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cos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π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sin</m:t>
                    </m:r>
                    <m:r>
                      <a:rPr lang="en-US" sz="2400" i="1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π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) ?</a:t>
                </a:r>
              </a:p>
              <a:p>
                <a:r>
                  <a:rPr lang="en-US" sz="2400" b="1" dirty="0"/>
                  <a:t>Solution: </a:t>
                </a:r>
                <a:r>
                  <a:rPr lang="en-US" sz="2400" dirty="0"/>
                  <a:t>N=4 ,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i="1" dirty="0" smtClean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=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= </a:t>
                </a:r>
                <a:r>
                  <a:rPr lang="en-US" sz="2400" dirty="0" err="1"/>
                  <a:t>cos</a:t>
                </a:r>
                <a:r>
                  <a:rPr lang="en-US" sz="2400" dirty="0"/>
                  <a:t> </a:t>
                </a:r>
                <a:r>
                  <a:rPr lang="el-GR" sz="2400" dirty="0"/>
                  <a:t>π</a:t>
                </a:r>
                <a:r>
                  <a:rPr lang="en-US" sz="2400" dirty="0"/>
                  <a:t>/2 – j sin</a:t>
                </a:r>
                <a:r>
                  <a:rPr lang="el-GR" sz="2400" dirty="0"/>
                  <a:t> π</a:t>
                </a:r>
                <a:r>
                  <a:rPr lang="en-US" sz="2400" dirty="0"/>
                  <a:t>/2 = – j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cos</a:t>
                </a:r>
                <a:r>
                  <a:rPr lang="en-US" sz="2400" dirty="0"/>
                  <a:t> </a:t>
                </a:r>
                <a:r>
                  <a:rPr lang="el-GR" sz="2400" dirty="0"/>
                  <a:t>π</a:t>
                </a:r>
                <a:r>
                  <a:rPr lang="en-US" sz="2400" dirty="0"/>
                  <a:t> – j sin</a:t>
                </a:r>
                <a:r>
                  <a:rPr lang="el-GR" sz="2400" dirty="0"/>
                  <a:t> π</a:t>
                </a:r>
                <a:r>
                  <a:rPr lang="en-US" sz="2400" dirty="0"/>
                  <a:t> = -1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cos</a:t>
                </a:r>
                <a:r>
                  <a:rPr lang="en-US" sz="2400" dirty="0"/>
                  <a:t> 3</a:t>
                </a:r>
                <a:r>
                  <a:rPr lang="el-GR" sz="2400" dirty="0"/>
                  <a:t>π</a:t>
                </a:r>
                <a:r>
                  <a:rPr lang="en-US" sz="2400" dirty="0"/>
                  <a:t>/2 – j sin</a:t>
                </a:r>
                <a:r>
                  <a:rPr lang="el-GR" sz="2400" dirty="0"/>
                  <a:t> </a:t>
                </a:r>
                <a:r>
                  <a:rPr lang="en-US" sz="2400" dirty="0"/>
                  <a:t>3</a:t>
                </a:r>
                <a:r>
                  <a:rPr lang="el-GR" sz="2400" dirty="0"/>
                  <a:t>π</a:t>
                </a:r>
                <a:r>
                  <a:rPr lang="en-US" sz="2400" dirty="0"/>
                  <a:t>/2 = 0–j(-1)=  j</a:t>
                </a:r>
                <a:endParaRPr lang="en-US" sz="2400" baseline="30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111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/>
              <a:t>Linearity problem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cos</m:t>
                    </m:r>
                    <m:r>
                      <a:rPr lang="en-US" sz="2800" i="1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) </a:t>
                </a:r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sin</m:t>
                    </m:r>
                    <m:r>
                      <a:rPr lang="en-US" sz="2800" i="1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) .</a:t>
                </a:r>
                <a:r>
                  <a:rPr lang="en-US" sz="3000" dirty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for 0≤n≤3 are tabulated below: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000" dirty="0"/>
              </a:p>
              <a:p>
                <a:pPr marL="0" indent="0">
                  <a:buNone/>
                </a:pPr>
                <a:endParaRPr lang="en-US" sz="3000" b="1" dirty="0"/>
              </a:p>
              <a:p>
                <a:pPr marL="0" indent="0">
                  <a:buNone/>
                </a:pPr>
                <a:r>
                  <a:rPr lang="en-US" sz="3000" b="1" dirty="0"/>
                  <a:t>Table 1</a:t>
                </a:r>
                <a:r>
                  <a:rPr lang="en-US" sz="3000" dirty="0"/>
                  <a:t>: </a:t>
                </a:r>
                <a:r>
                  <a:rPr lang="en-US" sz="3000" b="1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1" i="1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0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000" b="1" i="1"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3000" b="1" dirty="0"/>
                  <a:t> for 0≤n≤3</a:t>
                </a:r>
                <a:r>
                  <a:rPr lang="en-US" b="1" dirty="0"/>
                  <a:t> </a:t>
                </a:r>
              </a:p>
              <a:p>
                <a:r>
                  <a:rPr lang="en-US" sz="3000" dirty="0"/>
                  <a:t>Computing 4-point DFTs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(k)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3000" dirty="0"/>
                  <a:t>(k)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(k) = DFT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 dirty="0">
                            <a:latin typeface="Cambria Math"/>
                          </a:rPr>
                          <m:t>𝑛</m:t>
                        </m:r>
                        <m:r>
                          <a:rPr lang="en-US" sz="30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3000" b="0" i="1" dirty="0" smtClean="0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30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000" dirty="0"/>
                  <a:t>, for 0≤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000" dirty="0"/>
                  <a:t> ≤ 3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704" t="-782" r="-2519" b="-7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497413"/>
                  </p:ext>
                </p:extLst>
              </p:nvPr>
            </p:nvGraphicFramePr>
            <p:xfrm>
              <a:off x="1371600" y="2667000"/>
              <a:ext cx="5410201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9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20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604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09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= </a:t>
                          </a:r>
                          <a:r>
                            <a:rPr lang="en-US" sz="1800" dirty="0" err="1"/>
                            <a:t>cos</a:t>
                          </a:r>
                          <a:r>
                            <a:rPr lang="en-US" sz="1800" dirty="0"/>
                            <a:t> (</a:t>
                          </a:r>
                          <a:r>
                            <a:rPr lang="el-GR" sz="1800" dirty="0"/>
                            <a:t>π</a:t>
                          </a:r>
                          <a:r>
                            <a:rPr lang="en-US" sz="1800" dirty="0"/>
                            <a:t>n/4)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1/√2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- 1/√2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05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= sin (</a:t>
                          </a:r>
                          <a:r>
                            <a:rPr lang="el-GR" sz="1800" dirty="0"/>
                            <a:t>π</a:t>
                          </a:r>
                          <a:r>
                            <a:rPr lang="en-US" sz="1800" dirty="0"/>
                            <a:t>n/4)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236040"/>
                  </p:ext>
                </p:extLst>
              </p:nvPr>
            </p:nvGraphicFramePr>
            <p:xfrm>
              <a:off x="1371600" y="2667000"/>
              <a:ext cx="5410201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1"/>
                    <a:gridCol w="609600"/>
                    <a:gridCol w="914400"/>
                    <a:gridCol w="899160"/>
                    <a:gridCol w="108204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1905" r="-18370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1/√2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- 1/√2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61905" r="-18370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1/√2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4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continuation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Applying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𝑓𝑟𝑜𝑚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𝑇𝑎𝑏𝑙𝑒</m:t>
                    </m:r>
                    <m:r>
                      <a:rPr lang="en-US" sz="2800" b="0" i="1" smtClean="0">
                        <a:latin typeface="Cambria Math"/>
                      </a:rPr>
                      <m:t> 1, </m:t>
                    </m:r>
                    <m:r>
                      <a:rPr lang="en-US" sz="2800" b="0" i="1" smtClean="0">
                        <a:latin typeface="Cambria Math"/>
                      </a:rPr>
                      <m:t>𝑤𝑒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𝑔𝑒𝑡</m:t>
                    </m:r>
                  </m:oMath>
                </a14:m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(k) = 1+ 1/√2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+ 0 - 1/√2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                     ……(1)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𝑠𝑢𝑏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=0, </m:t>
                        </m:r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(0) = 1+ 1/√2- 1/√2 = 1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𝑠𝑢𝑏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(1) = 1+ 1/√2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+ 0 - 1/√2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sz="2800" dirty="0"/>
                  <a:t>= 1-j1.414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𝑠𝑢𝑏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=2,</m:t>
                        </m:r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(2) = 1+ 1/√2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+ 0 - 1/√2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3, 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(3) = 1+ 1/√2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+ 0 -1/√2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= 1+j1.414</a:t>
                </a:r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(k) = DFT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𝑓𝑟𝑜𝑚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𝑇𝑎𝑏𝑙𝑒</m:t>
                    </m:r>
                    <m:r>
                      <a:rPr lang="en-US" i="1">
                        <a:latin typeface="Cambria Math"/>
                      </a:rPr>
                      <m:t> 1,</m:t>
                    </m:r>
                  </m:oMath>
                </a14:m>
                <a:r>
                  <a:rPr lang="en-US" dirty="0"/>
                  <a:t> we get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(k) =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        …….(2)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𝑠𝑢𝑏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𝑒𝑞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(0) = 1/√2 + 1 +1/√2 = 2.414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 </m:t>
                        </m:r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𝑒𝑞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(1) =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1 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/>
                  <a:t>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dirty="0"/>
                  <a:t>= -1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4648200"/>
              </a:xfrm>
              <a:blipFill rotWithShape="1">
                <a:blip r:embed="rId2"/>
                <a:stretch>
                  <a:fillRect l="-1185" t="-236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000" b="1" dirty="0"/>
              <a:t>Problem</a:t>
            </a:r>
            <a:r>
              <a:rPr lang="en-US" sz="4000" dirty="0"/>
              <a:t> </a:t>
            </a:r>
            <a:r>
              <a:rPr lang="en-US" sz="4000" b="1" dirty="0"/>
              <a:t>applying linearity property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724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𝑠𝑢𝑏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=2 </m:t>
                        </m:r>
                        <m:r>
                          <a:rPr lang="en-US" sz="2800" i="1">
                            <a:latin typeface="Cambria Math"/>
                          </a:rPr>
                          <m:t>𝑖𝑛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𝑒𝑞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(2) =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+1/√2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800" dirty="0"/>
                  <a:t> = -0.414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𝑠𝑢𝑏</m:t>
                        </m:r>
                        <m:r>
                          <a:rPr lang="en-US" sz="280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=3 </m:t>
                        </m:r>
                        <m:r>
                          <a:rPr lang="en-US" sz="2800" i="1">
                            <a:latin typeface="Cambria Math"/>
                          </a:rPr>
                          <m:t>𝑖𝑛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𝑒𝑞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(3) =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3 </m:t>
                        </m:r>
                      </m:sup>
                    </m:sSup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6 </m:t>
                        </m:r>
                      </m:sup>
                    </m:sSup>
                  </m:oMath>
                </a14:m>
                <a:r>
                  <a:rPr lang="en-US" sz="2800" dirty="0"/>
                  <a:t> + 1/√2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9 </m:t>
                        </m:r>
                      </m:sup>
                    </m:sSup>
                  </m:oMath>
                </a14:m>
                <a:r>
                  <a:rPr lang="en-US" sz="2800" dirty="0"/>
                  <a:t>= -1 . </a:t>
                </a:r>
              </a:p>
              <a:p>
                <a:r>
                  <a:rPr lang="en-US" sz="2800" dirty="0"/>
                  <a:t>Applying linearity property finally,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= DFT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(k)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(k) </a:t>
                </a:r>
              </a:p>
              <a:p>
                <a:pPr marL="0" indent="0">
                  <a:buNone/>
                </a:pPr>
                <a:r>
                  <a:rPr lang="en-US" sz="2800" dirty="0"/>
                  <a:t> 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(0)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(1)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(2)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(3)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(3)}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𝑨𝒏𝒔𝒘𝒆𝒓</m:t>
                    </m:r>
                    <m:r>
                      <a:rPr lang="en-US" sz="2800" b="0" i="1" smtClean="0">
                        <a:latin typeface="Cambria Math"/>
                      </a:rPr>
                      <m:t>: </m:t>
                    </m:r>
                    <m:r>
                      <a:rPr lang="en-US" sz="2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= (3.414, -j1.414, 0.586, j1.414)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724400"/>
              </a:xfrm>
              <a:blipFill rotWithShape="1">
                <a:blip r:embed="rId2"/>
                <a:stretch>
                  <a:fillRect l="-1481" t="-64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 Arrow 3"/>
          <p:cNvSpPr/>
          <p:nvPr/>
        </p:nvSpPr>
        <p:spPr>
          <a:xfrm>
            <a:off x="3505200" y="5867400"/>
            <a:ext cx="484632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Periodicity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The N-point DFT and N-point IDFT are implicit periodic with period N, although x[n] and X(k) are sequences of length N each.</a:t>
                </a:r>
              </a:p>
              <a:p>
                <a:pPr algn="just"/>
                <a:r>
                  <a:rPr lang="en-US" sz="2800" dirty="0"/>
                  <a:t>Note: DFT X(k) and IDFT x[n] can be shown to be periodic with a period N, since the exponentials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±</m:t>
                        </m:r>
                        <m:r>
                          <a:rPr lang="en-US" sz="2800" i="1" dirty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800" dirty="0"/>
                  <a:t> in the defining equations of DFT and IDFT are periodic with a period N</a:t>
                </a:r>
              </a:p>
              <a:p>
                <a:pPr algn="just"/>
                <a:r>
                  <a:rPr lang="en-US" sz="2800" dirty="0"/>
                  <a:t>Hence X(k) and x[n] are called implicit periodic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    sequences. That is X(k + N) = X(k) and x[n + N] = x[n]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Periodicity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b="1" dirty="0"/>
                  <a:t>Proof</a:t>
                </a:r>
                <a:r>
                  <a:rPr lang="en-US" sz="2400" dirty="0"/>
                  <a:t>: DFT X(k)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       …….(1) </a:t>
                </a:r>
              </a:p>
              <a:p>
                <a:pPr algn="just"/>
                <a:r>
                  <a:rPr lang="en-US" sz="2400" dirty="0"/>
                  <a:t>Now X(k + 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𝑁𝑛</m:t>
                        </m:r>
                      </m:sup>
                    </m:sSup>
                  </m:oMath>
                </a14:m>
                <a:r>
                  <a:rPr lang="en-US" sz="2400" dirty="0"/>
                  <a:t>  …..(2)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Since,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𝑁𝑛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/>
                              </a:rPr>
                              <m:t>π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 (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𝑁𝑛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/>
                          </a:rPr>
                          <m:t>π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= 1            …..(3)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Sub. Eq.(3) into Eq.(2),</a:t>
                </a:r>
                <a:r>
                  <a:rPr lang="en-US" sz="2400" b="1" dirty="0"/>
                  <a:t> X(k + N) = X(k)</a:t>
                </a:r>
                <a:r>
                  <a:rPr lang="en-US" sz="2400" dirty="0"/>
                  <a:t> ..…(4)  (</a:t>
                </a:r>
                <a:r>
                  <a:rPr lang="en-US" sz="2400" b="1" dirty="0"/>
                  <a:t>proved</a:t>
                </a:r>
                <a:r>
                  <a:rPr lang="en-US" sz="2400" dirty="0"/>
                  <a:t>)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𝐼𝐷𝐹𝑇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400" dirty="0"/>
                  <a:t>        …….(5)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Now x[n + N]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𝑘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</a:rPr>
                          <m:t>𝑁</m:t>
                        </m:r>
                        <m:r>
                          <a:rPr lang="en-US" sz="24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4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6D49-C5E7-46B2-AF26-6B0C7F180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4296</Words>
  <Application>Microsoft Office PowerPoint</Application>
  <PresentationFormat>On-screen Show (4:3)</PresentationFormat>
  <Paragraphs>304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Linearity Property of DFT </vt:lpstr>
      <vt:lpstr>Linearity Property</vt:lpstr>
      <vt:lpstr> Problem applying linearity property  </vt:lpstr>
      <vt:lpstr>Linearity problem (continued)</vt:lpstr>
      <vt:lpstr>Problem continuation</vt:lpstr>
      <vt:lpstr> Problem applying linearity property  </vt:lpstr>
      <vt:lpstr>Periodicity Property</vt:lpstr>
      <vt:lpstr>Proof of Periodicity Property</vt:lpstr>
      <vt:lpstr>Proof of Periodicity Property</vt:lpstr>
      <vt:lpstr>PowerPoint Presentation</vt:lpstr>
      <vt:lpstr>PowerPoint Presentation</vt:lpstr>
      <vt:lpstr>Circular time shift</vt:lpstr>
      <vt:lpstr>Time shift property</vt:lpstr>
      <vt:lpstr>Circular time shift property</vt:lpstr>
      <vt:lpstr>Circular time shift property</vt:lpstr>
      <vt:lpstr>Time-Reversal / Circular Folding Property of DFT</vt:lpstr>
      <vt:lpstr>Circular Folding Property of DFT</vt:lpstr>
      <vt:lpstr>Circular Folding</vt:lpstr>
      <vt:lpstr>Circular Folding</vt:lpstr>
      <vt:lpstr>Circular Folding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Karthik</cp:lastModifiedBy>
  <cp:revision>7</cp:revision>
  <dcterms:created xsi:type="dcterms:W3CDTF">2020-07-27T16:39:40Z</dcterms:created>
  <dcterms:modified xsi:type="dcterms:W3CDTF">2023-07-28T01:25:12Z</dcterms:modified>
</cp:coreProperties>
</file>