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8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E9CFA-E8F6-4CB7-A8C9-A2063896B09F}" type="datetimeFigureOut">
              <a:rPr lang="en-US" smtClean="0"/>
              <a:t>7/28/2023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4524B7-A5DE-4059-B531-7978736B73AA}" type="slidenum">
              <a:rPr lang="en-US" smtClean="0"/>
              <a:t>‹#›</a:t>
            </a:fld>
            <a:endParaRPr lang="en-US"/>
          </a:p>
        </p:txBody>
      </p:sp>
    </p:spTree>
    <p:extLst>
      <p:ext uri="{BB962C8B-B14F-4D97-AF65-F5344CB8AC3E}">
        <p14:creationId xmlns:p14="http://schemas.microsoft.com/office/powerpoint/2010/main" val="364810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58D6A0-AEFC-4D8F-82D0-1E2A06A7C061}" type="slidenum">
              <a:rPr lang="en-US" smtClean="0"/>
              <a:t>9</a:t>
            </a:fld>
            <a:endParaRPr lang="en-US" dirty="0"/>
          </a:p>
        </p:txBody>
      </p:sp>
    </p:spTree>
    <p:extLst>
      <p:ext uri="{BB962C8B-B14F-4D97-AF65-F5344CB8AC3E}">
        <p14:creationId xmlns:p14="http://schemas.microsoft.com/office/powerpoint/2010/main" val="351891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4CFC1A-8B34-4ADE-A6A5-9308F324E067}"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202727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FC1A-8B34-4ADE-A6A5-9308F324E067}"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381624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FC1A-8B34-4ADE-A6A5-9308F324E067}"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167602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FC1A-8B34-4ADE-A6A5-9308F324E067}"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211586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CFC1A-8B34-4ADE-A6A5-9308F324E067}"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52438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4CFC1A-8B34-4ADE-A6A5-9308F324E067}"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256543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4CFC1A-8B34-4ADE-A6A5-9308F324E067}"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217963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4CFC1A-8B34-4ADE-A6A5-9308F324E067}"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146167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CFC1A-8B34-4ADE-A6A5-9308F324E067}"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282709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CFC1A-8B34-4ADE-A6A5-9308F324E067}"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328494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CFC1A-8B34-4ADE-A6A5-9308F324E067}"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FD2426-83A8-498A-AFAB-900BAD7B2DB0}" type="slidenum">
              <a:rPr lang="en-US" smtClean="0"/>
              <a:t>‹#›</a:t>
            </a:fld>
            <a:endParaRPr lang="en-US"/>
          </a:p>
        </p:txBody>
      </p:sp>
    </p:spTree>
    <p:extLst>
      <p:ext uri="{BB962C8B-B14F-4D97-AF65-F5344CB8AC3E}">
        <p14:creationId xmlns:p14="http://schemas.microsoft.com/office/powerpoint/2010/main" val="3571876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CFC1A-8B34-4ADE-A6A5-9308F324E067}" type="datetimeFigureOut">
              <a:rPr lang="en-US" smtClean="0"/>
              <a:t>7/28/2023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FD2426-83A8-498A-AFAB-900BAD7B2DB0}" type="slidenum">
              <a:rPr lang="en-US" smtClean="0"/>
              <a:t>‹#›</a:t>
            </a:fld>
            <a:endParaRPr lang="en-US"/>
          </a:p>
        </p:txBody>
      </p:sp>
    </p:spTree>
    <p:extLst>
      <p:ext uri="{BB962C8B-B14F-4D97-AF65-F5344CB8AC3E}">
        <p14:creationId xmlns:p14="http://schemas.microsoft.com/office/powerpoint/2010/main" val="364791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0.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415637" y="403412"/>
            <a:ext cx="8312727" cy="6051176"/>
          </a:xfrm>
          <a:custGeom>
            <a:avLst/>
            <a:gdLst/>
            <a:ahLst/>
            <a:cxnLst/>
            <a:rect l="l" t="t" r="r" b="b"/>
            <a:pathLst>
              <a:path w="9144000" h="6858000">
                <a:moveTo>
                  <a:pt x="9144000" y="0"/>
                </a:moveTo>
                <a:lnTo>
                  <a:pt x="0" y="0"/>
                </a:lnTo>
                <a:lnTo>
                  <a:pt x="0" y="6858000"/>
                </a:lnTo>
                <a:lnTo>
                  <a:pt x="9144000" y="6858000"/>
                </a:lnTo>
                <a:lnTo>
                  <a:pt x="9144000" y="0"/>
                </a:lnTo>
              </a:path>
            </a:pathLst>
          </a:custGeom>
          <a:ln w="9525">
            <a:solidFill>
              <a:srgbClr val="000000"/>
            </a:solidFill>
          </a:ln>
        </p:spPr>
        <p:txBody>
          <a:bodyPr wrap="square" lIns="0" tIns="0" rIns="0" bIns="0" rtlCol="0">
            <a:noAutofit/>
          </a:bodyPr>
          <a:lstStyle/>
          <a:p>
            <a:endParaRPr/>
          </a:p>
        </p:txBody>
      </p:sp>
      <p:sp>
        <p:nvSpPr>
          <p:cNvPr id="4" name="object 4"/>
          <p:cNvSpPr txBox="1"/>
          <p:nvPr/>
        </p:nvSpPr>
        <p:spPr>
          <a:xfrm>
            <a:off x="415637" y="403412"/>
            <a:ext cx="8312727" cy="941294"/>
          </a:xfrm>
          <a:prstGeom prst="rect">
            <a:avLst/>
          </a:prstGeom>
        </p:spPr>
        <p:txBody>
          <a:bodyPr wrap="square" lIns="0" tIns="0" rIns="0" bIns="0" rtlCol="0">
            <a:noAutofit/>
          </a:bodyPr>
          <a:lstStyle/>
          <a:p>
            <a:pPr>
              <a:lnSpc>
                <a:spcPts val="853"/>
              </a:lnSpc>
              <a:spcBef>
                <a:spcPts val="20"/>
              </a:spcBef>
            </a:pPr>
            <a:endParaRPr sz="900" dirty="0"/>
          </a:p>
          <a:p>
            <a:pPr marR="640135" algn="r">
              <a:lnSpc>
                <a:spcPts val="3074"/>
              </a:lnSpc>
              <a:spcBef>
                <a:spcPts val="3743"/>
              </a:spcBef>
            </a:pPr>
            <a:r>
              <a:rPr sz="4800" b="1" baseline="-10237" dirty="0">
                <a:latin typeface="Harrington"/>
                <a:cs typeface="Harrington"/>
              </a:rPr>
              <a:t>Lecture</a:t>
            </a:r>
            <a:r>
              <a:rPr lang="en-US" sz="4800" b="1" baseline="-10237" dirty="0">
                <a:latin typeface="Harrington"/>
                <a:cs typeface="Harrington"/>
              </a:rPr>
              <a:t>  9</a:t>
            </a:r>
            <a:endParaRPr sz="3200" b="1" dirty="0">
              <a:latin typeface="Harrington"/>
              <a:cs typeface="Harrington"/>
            </a:endParaRPr>
          </a:p>
        </p:txBody>
      </p:sp>
      <p:sp>
        <p:nvSpPr>
          <p:cNvPr id="3" name="object 3"/>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a:p>
        </p:txBody>
      </p:sp>
      <p:sp>
        <p:nvSpPr>
          <p:cNvPr id="2" name="object 2"/>
          <p:cNvSpPr txBox="1"/>
          <p:nvPr/>
        </p:nvSpPr>
        <p:spPr>
          <a:xfrm>
            <a:off x="417022" y="1680882"/>
            <a:ext cx="8312727" cy="4975412"/>
          </a:xfrm>
          <a:prstGeom prst="rect">
            <a:avLst/>
          </a:prstGeom>
        </p:spPr>
        <p:txBody>
          <a:bodyPr wrap="square" lIns="0" tIns="0" rIns="0" bIns="0" rtlCol="0">
            <a:noAutofit/>
          </a:bodyPr>
          <a:lstStyle/>
          <a:p>
            <a:pPr marL="5477367" marR="229885" algn="ctr">
              <a:lnSpc>
                <a:spcPct val="99941"/>
              </a:lnSpc>
              <a:spcBef>
                <a:spcPts val="6371"/>
              </a:spcBef>
            </a:pPr>
            <a:r>
              <a:rPr lang="en-US" sz="2900" b="1" spc="4" dirty="0">
                <a:latin typeface="Harrington"/>
                <a:cs typeface="Harrington"/>
              </a:rPr>
              <a:t>Discrete Fourier Transform (DFT properties II)</a:t>
            </a:r>
            <a:endParaRPr sz="2900" b="1" dirty="0">
              <a:latin typeface="Harrington"/>
              <a:cs typeface="Harrington"/>
            </a:endParaRPr>
          </a:p>
        </p:txBody>
      </p:sp>
      <p:pic>
        <p:nvPicPr>
          <p:cNvPr id="7" name="Picture 2" descr="C:\Users\Admin\Desktop\DSC_026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836" y="4389065"/>
            <a:ext cx="1259898"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a:spLocks noChangeArrowheads="1"/>
          </p:cNvSpPr>
          <p:nvPr/>
        </p:nvSpPr>
        <p:spPr bwMode="auto">
          <a:xfrm>
            <a:off x="2381723" y="4384175"/>
            <a:ext cx="5749636" cy="20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58" tIns="41029" rIns="82058" bIns="41029">
            <a:spAutoFit/>
          </a:bodyPr>
          <a:lstStyle>
            <a:lvl1pPr>
              <a:spcBef>
                <a:spcPct val="20000"/>
              </a:spcBef>
              <a:spcAft>
                <a:spcPts val="600"/>
              </a:spcAft>
              <a:buFont typeface="Arial" charset="0"/>
              <a:defRPr sz="2000" b="1">
                <a:solidFill>
                  <a:schemeClr val="tx1"/>
                </a:solidFill>
                <a:latin typeface="Arial" charset="0"/>
              </a:defRPr>
            </a:lvl1pPr>
            <a:lvl2pPr marL="742950" indent="-285750">
              <a:spcBef>
                <a:spcPct val="20000"/>
              </a:spcBef>
              <a:buClr>
                <a:schemeClr val="tx2"/>
              </a:buClr>
              <a:buFont typeface="Arial" charset="0"/>
              <a:buChar char="•"/>
              <a:defRPr sz="2000">
                <a:solidFill>
                  <a:schemeClr val="tx1"/>
                </a:solidFill>
                <a:latin typeface="Arial" charset="0"/>
              </a:defRPr>
            </a:lvl2pPr>
            <a:lvl3pPr marL="1143000" indent="-228600">
              <a:spcBef>
                <a:spcPct val="20000"/>
              </a:spcBef>
              <a:buClr>
                <a:schemeClr val="tx2"/>
              </a:buClr>
              <a:buFont typeface="Arial" charset="0"/>
              <a:buChar char="•"/>
              <a:defRPr>
                <a:solidFill>
                  <a:schemeClr val="tx1"/>
                </a:solidFill>
                <a:latin typeface="Arial" charset="0"/>
              </a:defRPr>
            </a:lvl3pPr>
            <a:lvl4pPr marL="1600200" indent="-228600">
              <a:spcBef>
                <a:spcPct val="20000"/>
              </a:spcBef>
              <a:buClr>
                <a:schemeClr val="tx2"/>
              </a:buClr>
              <a:buFont typeface="Arial" charset="0"/>
              <a:buChar char="•"/>
              <a:defRPr>
                <a:solidFill>
                  <a:schemeClr val="tx1"/>
                </a:solidFill>
                <a:latin typeface="Arial" charset="0"/>
              </a:defRPr>
            </a:lvl4pPr>
            <a:lvl5pPr marL="2057400" indent="-228600">
              <a:spcBef>
                <a:spcPct val="20000"/>
              </a:spcBef>
              <a:buClr>
                <a:schemeClr val="tx2"/>
              </a:buClr>
              <a:buFont typeface="Arial" charset="0"/>
              <a:buChar char="•"/>
              <a:defRPr>
                <a:solidFill>
                  <a:schemeClr val="tx1"/>
                </a:solidFill>
                <a:latin typeface="Arial" charset="0"/>
              </a:defRPr>
            </a:lvl5pPr>
            <a:lvl6pPr marL="25146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6pPr>
            <a:lvl7pPr marL="29718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7pPr>
            <a:lvl8pPr marL="34290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8pPr>
            <a:lvl9pPr marL="3886200" indent="-228600" eaLnBrk="0" fontAlgn="base" hangingPunct="0">
              <a:spcBef>
                <a:spcPct val="20000"/>
              </a:spcBef>
              <a:spcAft>
                <a:spcPct val="0"/>
              </a:spcAft>
              <a:buClr>
                <a:schemeClr val="tx2"/>
              </a:buClr>
              <a:buFont typeface="Arial" charset="0"/>
              <a:buChar char="•"/>
              <a:defRPr>
                <a:solidFill>
                  <a:schemeClr val="tx1"/>
                </a:solidFill>
                <a:latin typeface="Arial" charset="0"/>
              </a:defRPr>
            </a:lvl9pPr>
          </a:lstStyle>
          <a:p>
            <a:pPr>
              <a:spcBef>
                <a:spcPct val="0"/>
              </a:spcBef>
              <a:spcAft>
                <a:spcPct val="0"/>
              </a:spcAft>
              <a:buFontTx/>
              <a:buNone/>
            </a:pPr>
            <a:r>
              <a:rPr lang="en-US" altLang="en-US" sz="2500" b="0" dirty="0" err="1"/>
              <a:t>Dr</a:t>
            </a:r>
            <a:r>
              <a:rPr lang="en-US" altLang="en-US" sz="2500" b="0" dirty="0"/>
              <a:t> K. Mohanaprasad</a:t>
            </a:r>
          </a:p>
          <a:p>
            <a:pPr>
              <a:spcBef>
                <a:spcPct val="0"/>
              </a:spcBef>
              <a:spcAft>
                <a:spcPct val="0"/>
              </a:spcAft>
              <a:buFontTx/>
              <a:buNone/>
            </a:pPr>
            <a:r>
              <a:rPr lang="en-US" altLang="en-US" sz="2500" b="0" dirty="0"/>
              <a:t>Associate Professor</a:t>
            </a:r>
          </a:p>
          <a:p>
            <a:pPr>
              <a:spcBef>
                <a:spcPct val="0"/>
              </a:spcBef>
              <a:spcAft>
                <a:spcPct val="0"/>
              </a:spcAft>
              <a:buFontTx/>
              <a:buNone/>
            </a:pPr>
            <a:r>
              <a:rPr lang="en-US" altLang="en-US" sz="2500" b="0" dirty="0"/>
              <a:t>School of Electronics Engineering (SENSE)</a:t>
            </a:r>
          </a:p>
          <a:p>
            <a:pPr>
              <a:spcBef>
                <a:spcPct val="0"/>
              </a:spcBef>
              <a:spcAft>
                <a:spcPct val="0"/>
              </a:spcAft>
              <a:buFontTx/>
              <a:buNone/>
            </a:pPr>
            <a:r>
              <a:rPr lang="en-US" altLang="en-US" sz="2500" b="0" dirty="0"/>
              <a:t>VIT Chennai</a:t>
            </a:r>
          </a:p>
        </p:txBody>
      </p:sp>
    </p:spTree>
    <p:extLst>
      <p:ext uri="{BB962C8B-B14F-4D97-AF65-F5344CB8AC3E}">
        <p14:creationId xmlns:p14="http://schemas.microsoft.com/office/powerpoint/2010/main" val="1798719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a:t>Alternative Approach to DFT-IDFT Method</a:t>
            </a:r>
          </a:p>
        </p:txBody>
      </p:sp>
      <p:sp>
        <p:nvSpPr>
          <p:cNvPr id="3" name="Content Placeholder 2"/>
          <p:cNvSpPr>
            <a:spLocks noGrp="1"/>
          </p:cNvSpPr>
          <p:nvPr>
            <p:ph idx="1"/>
          </p:nvPr>
        </p:nvSpPr>
        <p:spPr>
          <a:xfrm>
            <a:off x="457200" y="990600"/>
            <a:ext cx="8229600" cy="5105400"/>
          </a:xfrm>
        </p:spPr>
        <p:txBody>
          <a:bodyPr>
            <a:normAutofit/>
          </a:bodyPr>
          <a:lstStyle/>
          <a:p>
            <a:pPr algn="just"/>
            <a:r>
              <a:rPr lang="en-US" sz="2000" dirty="0"/>
              <a:t>To obtain the same result of multiplication in frequency domain, </a:t>
            </a:r>
            <a:r>
              <a:rPr lang="en-US" sz="2000" b="1" dirty="0"/>
              <a:t>the alternative approach is to perform circular convolution in time domain</a:t>
            </a:r>
          </a:p>
          <a:p>
            <a:pPr marL="0" indent="0" algn="just">
              <a:buNone/>
            </a:pPr>
            <a:endParaRPr lang="en-US" sz="2000" b="1" dirty="0"/>
          </a:p>
          <a:p>
            <a:pPr algn="just"/>
            <a:r>
              <a:rPr lang="en-US" sz="2000" dirty="0"/>
              <a:t>Two methods are widely used to perform circular convolution:</a:t>
            </a:r>
          </a:p>
          <a:p>
            <a:pPr marL="0" indent="0" algn="just">
              <a:buNone/>
            </a:pPr>
            <a:r>
              <a:rPr lang="en-US" sz="2000" dirty="0"/>
              <a:t>1. Concentric Circle Method</a:t>
            </a:r>
          </a:p>
          <a:p>
            <a:pPr marL="0" indent="0" algn="just">
              <a:buNone/>
            </a:pPr>
            <a:r>
              <a:rPr lang="en-US" sz="2000" dirty="0"/>
              <a:t>2. Matrix Method</a:t>
            </a:r>
          </a:p>
          <a:p>
            <a:pPr marL="0" indent="0" algn="just">
              <a:buNone/>
            </a:pPr>
            <a:endParaRPr lang="en-US" sz="2000" b="1" dirty="0"/>
          </a:p>
        </p:txBody>
      </p:sp>
      <p:sp>
        <p:nvSpPr>
          <p:cNvPr id="5" name="Slide Number Placeholder 4"/>
          <p:cNvSpPr>
            <a:spLocks noGrp="1"/>
          </p:cNvSpPr>
          <p:nvPr>
            <p:ph type="sldNum" sz="quarter" idx="12"/>
          </p:nvPr>
        </p:nvSpPr>
        <p:spPr/>
        <p:txBody>
          <a:bodyPr/>
          <a:lstStyle/>
          <a:p>
            <a:fld id="{9A14F707-75FE-46D2-88D9-494C1C379BBF}" type="slidenum">
              <a:rPr lang="en-US" smtClean="0"/>
              <a:t>10</a:t>
            </a:fld>
            <a:endParaRPr lang="en-US" dirty="0"/>
          </a:p>
        </p:txBody>
      </p:sp>
    </p:spTree>
    <p:extLst>
      <p:ext uri="{BB962C8B-B14F-4D97-AF65-F5344CB8AC3E}">
        <p14:creationId xmlns:p14="http://schemas.microsoft.com/office/powerpoint/2010/main" val="55497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28" name="object 28"/>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22" name="object 22"/>
          <p:cNvSpPr/>
          <p:nvPr/>
        </p:nvSpPr>
        <p:spPr>
          <a:xfrm>
            <a:off x="3676303" y="4715210"/>
            <a:ext cx="4763885" cy="8068"/>
          </a:xfrm>
          <a:custGeom>
            <a:avLst/>
            <a:gdLst/>
            <a:ahLst/>
            <a:cxnLst/>
            <a:rect l="l" t="t" r="r" b="b"/>
            <a:pathLst>
              <a:path w="5240274" h="9144">
                <a:moveTo>
                  <a:pt x="0" y="0"/>
                </a:moveTo>
                <a:lnTo>
                  <a:pt x="0" y="9144"/>
                </a:lnTo>
                <a:lnTo>
                  <a:pt x="5240274" y="9144"/>
                </a:lnTo>
                <a:lnTo>
                  <a:pt x="5240274" y="0"/>
                </a:lnTo>
                <a:lnTo>
                  <a:pt x="0" y="0"/>
                </a:lnTo>
                <a:close/>
              </a:path>
            </a:pathLst>
          </a:custGeom>
          <a:solidFill>
            <a:srgbClr val="FFFFCB"/>
          </a:solidFill>
        </p:spPr>
        <p:txBody>
          <a:bodyPr wrap="square" lIns="0" tIns="0" rIns="0" bIns="0" rtlCol="0">
            <a:noAutofit/>
          </a:bodyPr>
          <a:lstStyle/>
          <a:p>
            <a:endParaRPr dirty="0"/>
          </a:p>
        </p:txBody>
      </p:sp>
      <p:sp>
        <p:nvSpPr>
          <p:cNvPr id="23" name="object 23"/>
          <p:cNvSpPr/>
          <p:nvPr/>
        </p:nvSpPr>
        <p:spPr>
          <a:xfrm>
            <a:off x="3676303" y="5017769"/>
            <a:ext cx="4763885" cy="8741"/>
          </a:xfrm>
          <a:custGeom>
            <a:avLst/>
            <a:gdLst/>
            <a:ahLst/>
            <a:cxnLst/>
            <a:rect l="l" t="t" r="r" b="b"/>
            <a:pathLst>
              <a:path w="5240274" h="9906">
                <a:moveTo>
                  <a:pt x="0" y="0"/>
                </a:moveTo>
                <a:lnTo>
                  <a:pt x="0" y="9906"/>
                </a:lnTo>
                <a:lnTo>
                  <a:pt x="5240274" y="9906"/>
                </a:lnTo>
                <a:lnTo>
                  <a:pt x="5240274" y="0"/>
                </a:lnTo>
                <a:lnTo>
                  <a:pt x="0" y="0"/>
                </a:lnTo>
                <a:close/>
              </a:path>
            </a:pathLst>
          </a:custGeom>
          <a:solidFill>
            <a:srgbClr val="FFFFCB"/>
          </a:solidFill>
        </p:spPr>
        <p:txBody>
          <a:bodyPr wrap="square" lIns="0" tIns="0" rIns="0" bIns="0" rtlCol="0">
            <a:noAutofit/>
          </a:bodyPr>
          <a:lstStyle/>
          <a:p>
            <a:endParaRPr dirty="0"/>
          </a:p>
        </p:txBody>
      </p:sp>
      <p:sp>
        <p:nvSpPr>
          <p:cNvPr id="24" name="object 24"/>
          <p:cNvSpPr/>
          <p:nvPr/>
        </p:nvSpPr>
        <p:spPr>
          <a:xfrm>
            <a:off x="3684617" y="4723278"/>
            <a:ext cx="4746567" cy="294491"/>
          </a:xfrm>
          <a:custGeom>
            <a:avLst/>
            <a:gdLst/>
            <a:ahLst/>
            <a:cxnLst/>
            <a:rect l="l" t="t" r="r" b="b"/>
            <a:pathLst>
              <a:path w="5221224" h="333756">
                <a:moveTo>
                  <a:pt x="0" y="0"/>
                </a:moveTo>
                <a:lnTo>
                  <a:pt x="0" y="333756"/>
                </a:lnTo>
                <a:lnTo>
                  <a:pt x="5221224" y="333755"/>
                </a:lnTo>
                <a:lnTo>
                  <a:pt x="5221224" y="0"/>
                </a:lnTo>
                <a:lnTo>
                  <a:pt x="0" y="0"/>
                </a:lnTo>
                <a:close/>
              </a:path>
            </a:pathLst>
          </a:custGeom>
          <a:solidFill>
            <a:srgbClr val="FFFFCB"/>
          </a:solidFill>
        </p:spPr>
        <p:txBody>
          <a:bodyPr wrap="square" lIns="0" tIns="0" rIns="0" bIns="0" rtlCol="0">
            <a:noAutofit/>
          </a:bodyPr>
          <a:lstStyle/>
          <a:p>
            <a:endParaRPr dirty="0"/>
          </a:p>
        </p:txBody>
      </p:sp>
      <p:sp>
        <p:nvSpPr>
          <p:cNvPr id="25" name="object 25"/>
          <p:cNvSpPr/>
          <p:nvPr/>
        </p:nvSpPr>
        <p:spPr>
          <a:xfrm>
            <a:off x="3675611" y="4714539"/>
            <a:ext cx="4763885" cy="311299"/>
          </a:xfrm>
          <a:custGeom>
            <a:avLst/>
            <a:gdLst/>
            <a:ahLst/>
            <a:cxnLst/>
            <a:rect l="l" t="t" r="r" b="b"/>
            <a:pathLst>
              <a:path w="5240274" h="352806">
                <a:moveTo>
                  <a:pt x="0" y="352806"/>
                </a:moveTo>
                <a:lnTo>
                  <a:pt x="0" y="0"/>
                </a:lnTo>
                <a:lnTo>
                  <a:pt x="5240274" y="0"/>
                </a:lnTo>
                <a:lnTo>
                  <a:pt x="5240274" y="352805"/>
                </a:lnTo>
                <a:lnTo>
                  <a:pt x="0" y="352806"/>
                </a:lnTo>
                <a:close/>
              </a:path>
            </a:pathLst>
          </a:custGeom>
          <a:ln w="19050">
            <a:solidFill>
              <a:srgbClr val="000066"/>
            </a:solidFill>
          </a:ln>
        </p:spPr>
        <p:txBody>
          <a:bodyPr wrap="square" lIns="0" tIns="0" rIns="0" bIns="0" rtlCol="0">
            <a:noAutofit/>
          </a:bodyPr>
          <a:lstStyle/>
          <a:p>
            <a:endParaRPr dirty="0"/>
          </a:p>
        </p:txBody>
      </p:sp>
      <p:sp>
        <p:nvSpPr>
          <p:cNvPr id="21" name="object 21"/>
          <p:cNvSpPr txBox="1"/>
          <p:nvPr/>
        </p:nvSpPr>
        <p:spPr>
          <a:xfrm>
            <a:off x="1526994" y="699672"/>
            <a:ext cx="7195909" cy="448766"/>
          </a:xfrm>
          <a:prstGeom prst="rect">
            <a:avLst/>
          </a:prstGeom>
        </p:spPr>
        <p:txBody>
          <a:bodyPr wrap="square" lIns="0" tIns="0" rIns="0" bIns="0" rtlCol="0">
            <a:noAutofit/>
          </a:bodyPr>
          <a:lstStyle/>
          <a:p>
            <a:pPr marL="11397">
              <a:lnSpc>
                <a:spcPts val="3585"/>
              </a:lnSpc>
              <a:spcBef>
                <a:spcPts val="179"/>
              </a:spcBef>
            </a:pPr>
            <a:r>
              <a:rPr sz="3400" dirty="0">
                <a:latin typeface="Copperplate Gothic Bold"/>
                <a:cs typeface="Copperplate Gothic Bold"/>
              </a:rPr>
              <a:t>Circular</a:t>
            </a:r>
            <a:r>
              <a:rPr sz="3400" spc="11" dirty="0">
                <a:latin typeface="Copperplate Gothic Bold"/>
                <a:cs typeface="Copperplate Gothic Bold"/>
              </a:rPr>
              <a:t> </a:t>
            </a:r>
            <a:r>
              <a:rPr sz="3400" dirty="0">
                <a:latin typeface="Copperplate Gothic Bold"/>
                <a:cs typeface="Copperplate Gothic Bold"/>
              </a:rPr>
              <a:t>Convolution</a:t>
            </a:r>
          </a:p>
        </p:txBody>
      </p:sp>
      <p:sp>
        <p:nvSpPr>
          <p:cNvPr id="20" name="object 20"/>
          <p:cNvSpPr txBox="1"/>
          <p:nvPr/>
        </p:nvSpPr>
        <p:spPr>
          <a:xfrm>
            <a:off x="487911" y="1542796"/>
            <a:ext cx="7427725" cy="1341503"/>
          </a:xfrm>
          <a:prstGeom prst="rect">
            <a:avLst/>
          </a:prstGeom>
        </p:spPr>
        <p:txBody>
          <a:bodyPr wrap="square" lIns="0" tIns="0" rIns="0" bIns="0" rtlCol="0">
            <a:noAutofit/>
          </a:bodyPr>
          <a:lstStyle/>
          <a:p>
            <a:pPr marL="11397" marR="23221">
              <a:lnSpc>
                <a:spcPts val="1929"/>
              </a:lnSpc>
              <a:spcBef>
                <a:spcPts val="96"/>
              </a:spcBef>
            </a:pPr>
            <a:r>
              <a:rPr dirty="0">
                <a:solidFill>
                  <a:srgbClr val="000065"/>
                </a:solidFill>
                <a:latin typeface="Times New Roman"/>
                <a:cs typeface="Times New Roman"/>
              </a:rPr>
              <a:t>Â </a:t>
            </a:r>
            <a:r>
              <a:rPr spc="226" dirty="0">
                <a:solidFill>
                  <a:srgbClr val="000065"/>
                </a:solidFill>
                <a:latin typeface="Times New Roman"/>
                <a:cs typeface="Times New Roman"/>
              </a:rPr>
              <a:t> </a:t>
            </a:r>
            <a:r>
              <a:rPr dirty="0">
                <a:solidFill>
                  <a:srgbClr val="000065"/>
                </a:solidFill>
                <a:latin typeface="Times New Roman"/>
                <a:cs typeface="Times New Roman"/>
              </a:rPr>
              <a:t>Since the convolution</a:t>
            </a:r>
            <a:r>
              <a:rPr spc="-85" dirty="0">
                <a:solidFill>
                  <a:srgbClr val="000065"/>
                </a:solidFill>
                <a:latin typeface="Times New Roman"/>
                <a:cs typeface="Times New Roman"/>
              </a:rPr>
              <a:t> </a:t>
            </a:r>
            <a:r>
              <a:rPr dirty="0">
                <a:solidFill>
                  <a:srgbClr val="000065"/>
                </a:solidFill>
                <a:latin typeface="Times New Roman"/>
                <a:cs typeface="Times New Roman"/>
              </a:rPr>
              <a:t>operation</a:t>
            </a:r>
            <a:r>
              <a:rPr spc="-67" dirty="0">
                <a:solidFill>
                  <a:srgbClr val="000065"/>
                </a:solidFill>
                <a:latin typeface="Times New Roman"/>
                <a:cs typeface="Times New Roman"/>
              </a:rPr>
              <a:t> </a:t>
            </a:r>
            <a:r>
              <a:rPr dirty="0">
                <a:solidFill>
                  <a:srgbClr val="000065"/>
                </a:solidFill>
                <a:latin typeface="Times New Roman"/>
                <a:cs typeface="Times New Roman"/>
              </a:rPr>
              <a:t>involves</a:t>
            </a:r>
            <a:r>
              <a:rPr spc="-74" dirty="0">
                <a:solidFill>
                  <a:srgbClr val="000065"/>
                </a:solidFill>
                <a:latin typeface="Times New Roman"/>
                <a:cs typeface="Times New Roman"/>
              </a:rPr>
              <a:t> </a:t>
            </a:r>
            <a:r>
              <a:rPr dirty="0">
                <a:solidFill>
                  <a:srgbClr val="000065"/>
                </a:solidFill>
                <a:latin typeface="Times New Roman"/>
                <a:cs typeface="Times New Roman"/>
              </a:rPr>
              <a:t>shifting,</a:t>
            </a:r>
            <a:r>
              <a:rPr spc="-59" dirty="0">
                <a:solidFill>
                  <a:srgbClr val="000065"/>
                </a:solidFill>
                <a:latin typeface="Times New Roman"/>
                <a:cs typeface="Times New Roman"/>
              </a:rPr>
              <a:t> </a:t>
            </a:r>
            <a:r>
              <a:rPr dirty="0">
                <a:solidFill>
                  <a:srgbClr val="000065"/>
                </a:solidFill>
                <a:latin typeface="Times New Roman"/>
                <a:cs typeface="Times New Roman"/>
              </a:rPr>
              <a:t>we</a:t>
            </a:r>
            <a:r>
              <a:rPr spc="-16" dirty="0">
                <a:solidFill>
                  <a:srgbClr val="000065"/>
                </a:solidFill>
                <a:latin typeface="Times New Roman"/>
                <a:cs typeface="Times New Roman"/>
              </a:rPr>
              <a:t> </a:t>
            </a:r>
            <a:r>
              <a:rPr dirty="0">
                <a:solidFill>
                  <a:srgbClr val="000065"/>
                </a:solidFill>
                <a:latin typeface="Times New Roman"/>
                <a:cs typeface="Times New Roman"/>
              </a:rPr>
              <a:t>need</a:t>
            </a:r>
            <a:r>
              <a:rPr spc="-33" dirty="0">
                <a:solidFill>
                  <a:srgbClr val="000065"/>
                </a:solidFill>
                <a:latin typeface="Times New Roman"/>
                <a:cs typeface="Times New Roman"/>
              </a:rPr>
              <a:t> </a:t>
            </a:r>
            <a:r>
              <a:rPr dirty="0">
                <a:solidFill>
                  <a:srgbClr val="000065"/>
                </a:solidFill>
                <a:latin typeface="Times New Roman"/>
                <a:cs typeface="Times New Roman"/>
              </a:rPr>
              <a:t>to redefine the</a:t>
            </a:r>
            <a:endParaRPr dirty="0">
              <a:latin typeface="Times New Roman"/>
              <a:cs typeface="Times New Roman"/>
            </a:endParaRPr>
          </a:p>
          <a:p>
            <a:pPr marL="319126" marR="23221">
              <a:lnSpc>
                <a:spcPct val="95825"/>
              </a:lnSpc>
            </a:pPr>
            <a:r>
              <a:rPr dirty="0">
                <a:solidFill>
                  <a:srgbClr val="000065"/>
                </a:solidFill>
                <a:latin typeface="Times New Roman"/>
                <a:cs typeface="Times New Roman"/>
              </a:rPr>
              <a:t>convo</a:t>
            </a:r>
            <a:r>
              <a:rPr spc="-8" dirty="0">
                <a:solidFill>
                  <a:srgbClr val="000065"/>
                </a:solidFill>
                <a:latin typeface="Times New Roman"/>
                <a:cs typeface="Times New Roman"/>
              </a:rPr>
              <a:t>l</a:t>
            </a:r>
            <a:r>
              <a:rPr spc="-4" dirty="0">
                <a:solidFill>
                  <a:srgbClr val="000065"/>
                </a:solidFill>
                <a:latin typeface="Times New Roman"/>
                <a:cs typeface="Times New Roman"/>
              </a:rPr>
              <a:t>u</a:t>
            </a:r>
            <a:r>
              <a:rPr dirty="0">
                <a:solidFill>
                  <a:srgbClr val="000065"/>
                </a:solidFill>
                <a:latin typeface="Times New Roman"/>
                <a:cs typeface="Times New Roman"/>
              </a:rPr>
              <a:t>tion</a:t>
            </a:r>
            <a:r>
              <a:rPr spc="-57" dirty="0">
                <a:solidFill>
                  <a:srgbClr val="000065"/>
                </a:solidFill>
                <a:latin typeface="Times New Roman"/>
                <a:cs typeface="Times New Roman"/>
              </a:rPr>
              <a:t> </a:t>
            </a:r>
            <a:r>
              <a:rPr dirty="0">
                <a:solidFill>
                  <a:srgbClr val="000065"/>
                </a:solidFill>
                <a:latin typeface="Times New Roman"/>
                <a:cs typeface="Times New Roman"/>
              </a:rPr>
              <a:t>for</a:t>
            </a:r>
            <a:r>
              <a:rPr spc="-21" dirty="0">
                <a:solidFill>
                  <a:srgbClr val="000065"/>
                </a:solidFill>
                <a:latin typeface="Times New Roman"/>
                <a:cs typeface="Times New Roman"/>
              </a:rPr>
              <a:t> </a:t>
            </a:r>
            <a:r>
              <a:rPr dirty="0">
                <a:solidFill>
                  <a:srgbClr val="000065"/>
                </a:solidFill>
                <a:latin typeface="Times New Roman"/>
                <a:cs typeface="Times New Roman"/>
              </a:rPr>
              <a:t>circularly shifted</a:t>
            </a:r>
            <a:r>
              <a:rPr spc="-48" dirty="0">
                <a:solidFill>
                  <a:srgbClr val="000065"/>
                </a:solidFill>
                <a:latin typeface="Times New Roman"/>
                <a:cs typeface="Times New Roman"/>
              </a:rPr>
              <a:t> </a:t>
            </a:r>
            <a:r>
              <a:rPr dirty="0">
                <a:solidFill>
                  <a:srgbClr val="000065"/>
                </a:solidFill>
                <a:latin typeface="Times New Roman"/>
                <a:cs typeface="Times New Roman"/>
              </a:rPr>
              <a:t>sequences.</a:t>
            </a:r>
            <a:endParaRPr dirty="0">
              <a:latin typeface="Times New Roman"/>
              <a:cs typeface="Times New Roman"/>
            </a:endParaRPr>
          </a:p>
          <a:p>
            <a:pPr marL="678120" indent="-256431">
              <a:lnSpc>
                <a:spcPts val="1865"/>
              </a:lnSpc>
              <a:spcBef>
                <a:spcPts val="408"/>
              </a:spcBef>
            </a:pPr>
            <a:r>
              <a:rPr sz="1600" dirty="0">
                <a:latin typeface="Times New Roman"/>
                <a:cs typeface="Times New Roman"/>
              </a:rPr>
              <a:t>ª</a:t>
            </a:r>
            <a:r>
              <a:rPr sz="1600" spc="-729" dirty="0">
                <a:latin typeface="Times New Roman"/>
                <a:cs typeface="Times New Roman"/>
              </a:rPr>
              <a:t> </a:t>
            </a:r>
            <a:r>
              <a:rPr sz="1600" dirty="0">
                <a:latin typeface="Garamond"/>
                <a:cs typeface="Garamond"/>
              </a:rPr>
              <a:t>The process is fairly straightforward, one s</a:t>
            </a:r>
            <a:r>
              <a:rPr sz="1600" spc="4" dirty="0">
                <a:latin typeface="Garamond"/>
                <a:cs typeface="Garamond"/>
              </a:rPr>
              <a:t>i</a:t>
            </a:r>
            <a:r>
              <a:rPr sz="1600" dirty="0">
                <a:latin typeface="Garamond"/>
                <a:cs typeface="Garamond"/>
              </a:rPr>
              <a:t>mply needs to ensure that the shifting in </a:t>
            </a:r>
          </a:p>
          <a:p>
            <a:pPr marL="678120">
              <a:lnSpc>
                <a:spcPts val="1816"/>
              </a:lnSpc>
              <a:spcBef>
                <a:spcPts val="117"/>
              </a:spcBef>
            </a:pPr>
            <a:r>
              <a:rPr sz="1600" dirty="0">
                <a:latin typeface="Garamond"/>
                <a:cs typeface="Garamond"/>
              </a:rPr>
              <a:t>convolution is done in a circular fashion.</a:t>
            </a:r>
          </a:p>
          <a:p>
            <a:pPr marL="421688" marR="23221">
              <a:lnSpc>
                <a:spcPct val="95825"/>
              </a:lnSpc>
              <a:spcBef>
                <a:spcPts val="401"/>
              </a:spcBef>
            </a:pPr>
            <a:r>
              <a:rPr sz="1600" dirty="0">
                <a:latin typeface="Times New Roman"/>
                <a:cs typeface="Times New Roman"/>
              </a:rPr>
              <a:t>ª</a:t>
            </a:r>
            <a:r>
              <a:rPr sz="1600" spc="-729" dirty="0">
                <a:latin typeface="Times New Roman"/>
                <a:cs typeface="Times New Roman"/>
              </a:rPr>
              <a:t> </a:t>
            </a:r>
            <a:r>
              <a:rPr sz="1600" dirty="0">
                <a:latin typeface="Garamond"/>
                <a:cs typeface="Garamond"/>
              </a:rPr>
              <a:t>Example: Compute circular convolution</a:t>
            </a:r>
            <a:r>
              <a:rPr sz="1600" spc="-4" dirty="0">
                <a:latin typeface="Garamond"/>
                <a:cs typeface="Garamond"/>
              </a:rPr>
              <a:t> </a:t>
            </a:r>
            <a:r>
              <a:rPr sz="1600" dirty="0">
                <a:latin typeface="Garamond"/>
                <a:cs typeface="Garamond"/>
              </a:rPr>
              <a:t>of</a:t>
            </a:r>
            <a:r>
              <a:rPr sz="1600" spc="-4" dirty="0">
                <a:latin typeface="Garamond"/>
                <a:cs typeface="Garamond"/>
              </a:rPr>
              <a:t> </a:t>
            </a:r>
            <a:r>
              <a:rPr sz="1600" dirty="0">
                <a:latin typeface="Garamond"/>
                <a:cs typeface="Garamond"/>
              </a:rPr>
              <a:t>the f</a:t>
            </a:r>
            <a:r>
              <a:rPr sz="1600" spc="-8" dirty="0">
                <a:latin typeface="Garamond"/>
                <a:cs typeface="Garamond"/>
              </a:rPr>
              <a:t>o</a:t>
            </a:r>
            <a:r>
              <a:rPr sz="1600" dirty="0">
                <a:latin typeface="Garamond"/>
                <a:cs typeface="Garamond"/>
              </a:rPr>
              <a:t>llowing</a:t>
            </a:r>
            <a:r>
              <a:rPr sz="1600" spc="-4" dirty="0">
                <a:latin typeface="Garamond"/>
                <a:cs typeface="Garamond"/>
              </a:rPr>
              <a:t> </a:t>
            </a:r>
            <a:r>
              <a:rPr sz="1600" dirty="0">
                <a:latin typeface="Garamond"/>
                <a:cs typeface="Garamond"/>
              </a:rPr>
              <a:t>sequences:</a:t>
            </a:r>
          </a:p>
        </p:txBody>
      </p:sp>
      <p:sp>
        <p:nvSpPr>
          <p:cNvPr id="19" name="object 19"/>
          <p:cNvSpPr txBox="1"/>
          <p:nvPr/>
        </p:nvSpPr>
        <p:spPr>
          <a:xfrm>
            <a:off x="1526994" y="2933831"/>
            <a:ext cx="1860302" cy="817172"/>
          </a:xfrm>
          <a:prstGeom prst="rect">
            <a:avLst/>
          </a:prstGeom>
        </p:spPr>
        <p:txBody>
          <a:bodyPr wrap="square" lIns="0" tIns="0" rIns="0" bIns="0" rtlCol="0">
            <a:noAutofit/>
          </a:bodyPr>
          <a:lstStyle/>
          <a:p>
            <a:pPr marL="11403" marR="44946">
              <a:lnSpc>
                <a:spcPts val="1638"/>
              </a:lnSpc>
              <a:spcBef>
                <a:spcPts val="82"/>
              </a:spcBef>
            </a:pPr>
            <a:r>
              <a:rPr sz="1900" spc="4" baseline="10352" dirty="0">
                <a:latin typeface="Arial"/>
                <a:cs typeface="Arial"/>
              </a:rPr>
              <a:t>x</a:t>
            </a:r>
            <a:r>
              <a:rPr sz="1200" spc="-4" baseline="-12883" dirty="0">
                <a:latin typeface="Arial"/>
                <a:cs typeface="Arial"/>
              </a:rPr>
              <a:t>1</a:t>
            </a:r>
            <a:r>
              <a:rPr sz="1900" baseline="10352" dirty="0">
                <a:latin typeface="Arial"/>
                <a:cs typeface="Arial"/>
              </a:rPr>
              <a:t>[n]</a:t>
            </a:r>
            <a:r>
              <a:rPr sz="1900" spc="-4" baseline="10352" dirty="0">
                <a:latin typeface="Arial"/>
                <a:cs typeface="Arial"/>
              </a:rPr>
              <a:t>=[</a:t>
            </a:r>
            <a:r>
              <a:rPr sz="1900" b="1" spc="4" baseline="10352" dirty="0">
                <a:latin typeface="Arial"/>
                <a:cs typeface="Arial"/>
              </a:rPr>
              <a:t>-</a:t>
            </a:r>
            <a:r>
              <a:rPr sz="1900" b="1" baseline="10352" dirty="0">
                <a:latin typeface="Arial"/>
                <a:cs typeface="Arial"/>
              </a:rPr>
              <a:t>1</a:t>
            </a:r>
            <a:r>
              <a:rPr sz="1900" b="1" spc="-22" baseline="10352" dirty="0">
                <a:latin typeface="Arial"/>
                <a:cs typeface="Arial"/>
              </a:rPr>
              <a:t> </a:t>
            </a:r>
            <a:r>
              <a:rPr sz="1900" baseline="10352" dirty="0">
                <a:latin typeface="Arial"/>
                <a:cs typeface="Arial"/>
              </a:rPr>
              <a:t>2</a:t>
            </a:r>
            <a:r>
              <a:rPr sz="1900" spc="-11" baseline="10352" dirty="0">
                <a:latin typeface="Arial"/>
                <a:cs typeface="Arial"/>
              </a:rPr>
              <a:t> </a:t>
            </a:r>
            <a:r>
              <a:rPr sz="1900" baseline="10352" dirty="0">
                <a:latin typeface="Arial"/>
                <a:cs typeface="Arial"/>
              </a:rPr>
              <a:t>-3</a:t>
            </a:r>
            <a:r>
              <a:rPr sz="1900" spc="-15" baseline="10352" dirty="0">
                <a:latin typeface="Arial"/>
                <a:cs typeface="Arial"/>
              </a:rPr>
              <a:t> </a:t>
            </a:r>
            <a:r>
              <a:rPr sz="1900" baseline="10352" dirty="0">
                <a:latin typeface="Arial"/>
                <a:cs typeface="Arial"/>
              </a:rPr>
              <a:t>2]</a:t>
            </a:r>
            <a:endParaRPr sz="1300" dirty="0">
              <a:latin typeface="Arial"/>
              <a:cs typeface="Arial"/>
            </a:endParaRPr>
          </a:p>
          <a:p>
            <a:pPr marL="11397" marR="44946">
              <a:lnSpc>
                <a:spcPct val="95825"/>
              </a:lnSpc>
              <a:spcBef>
                <a:spcPts val="12"/>
              </a:spcBef>
            </a:pPr>
            <a:r>
              <a:rPr sz="1300" dirty="0">
                <a:latin typeface="Arial"/>
                <a:cs typeface="Arial"/>
              </a:rPr>
              <a:t>Recall</a:t>
            </a:r>
            <a:r>
              <a:rPr sz="1300" spc="-39" dirty="0">
                <a:latin typeface="Arial"/>
                <a:cs typeface="Arial"/>
              </a:rPr>
              <a:t> </a:t>
            </a:r>
            <a:r>
              <a:rPr sz="1300" dirty="0">
                <a:latin typeface="Arial"/>
                <a:cs typeface="Arial"/>
              </a:rPr>
              <a:t>the</a:t>
            </a:r>
            <a:r>
              <a:rPr sz="1300" spc="-17" dirty="0">
                <a:latin typeface="Arial"/>
                <a:cs typeface="Arial"/>
              </a:rPr>
              <a:t> </a:t>
            </a:r>
            <a:r>
              <a:rPr sz="1300" dirty="0">
                <a:latin typeface="Arial"/>
                <a:cs typeface="Arial"/>
              </a:rPr>
              <a:t>expression:</a:t>
            </a:r>
          </a:p>
          <a:p>
            <a:pPr marL="212403">
              <a:lnSpc>
                <a:spcPts val="1915"/>
              </a:lnSpc>
              <a:spcBef>
                <a:spcPts val="678"/>
              </a:spcBef>
            </a:pPr>
            <a:r>
              <a:rPr sz="1400" i="1" spc="-31" dirty="0">
                <a:latin typeface="Times New Roman"/>
                <a:cs typeface="Times New Roman"/>
              </a:rPr>
              <a:t>y</a:t>
            </a:r>
            <a:r>
              <a:rPr sz="1400" spc="39" dirty="0">
                <a:latin typeface="Times New Roman"/>
                <a:cs typeface="Times New Roman"/>
              </a:rPr>
              <a:t>[</a:t>
            </a:r>
            <a:r>
              <a:rPr sz="1400" i="1" spc="22" dirty="0">
                <a:latin typeface="Times New Roman"/>
                <a:cs typeface="Times New Roman"/>
              </a:rPr>
              <a:t>n</a:t>
            </a:r>
            <a:r>
              <a:rPr sz="1400" dirty="0">
                <a:latin typeface="Times New Roman"/>
                <a:cs typeface="Times New Roman"/>
              </a:rPr>
              <a:t>]</a:t>
            </a:r>
            <a:r>
              <a:rPr sz="1400" spc="-43" dirty="0">
                <a:latin typeface="Times New Roman"/>
                <a:cs typeface="Times New Roman"/>
              </a:rPr>
              <a:t> </a:t>
            </a:r>
            <a:r>
              <a:rPr sz="1400" dirty="0">
                <a:latin typeface="Cambria"/>
                <a:cs typeface="Cambria"/>
              </a:rPr>
              <a:t>=</a:t>
            </a:r>
            <a:r>
              <a:rPr sz="1400" spc="3" dirty="0">
                <a:latin typeface="Cambria"/>
                <a:cs typeface="Cambria"/>
              </a:rPr>
              <a:t> </a:t>
            </a:r>
            <a:r>
              <a:rPr sz="1900" spc="45" dirty="0">
                <a:latin typeface="Cambria"/>
                <a:cs typeface="Cambria"/>
              </a:rPr>
              <a:t>(</a:t>
            </a:r>
            <a:r>
              <a:rPr sz="1400" i="1" spc="-129" dirty="0">
                <a:latin typeface="Times New Roman"/>
                <a:cs typeface="Times New Roman"/>
              </a:rPr>
              <a:t>x</a:t>
            </a:r>
            <a:r>
              <a:rPr spc="-39" baseline="-17178" dirty="0">
                <a:latin typeface="Times New Roman"/>
                <a:cs typeface="Times New Roman"/>
              </a:rPr>
              <a:t>1</a:t>
            </a:r>
            <a:r>
              <a:rPr sz="1400" spc="39" dirty="0">
                <a:latin typeface="Times New Roman"/>
                <a:cs typeface="Times New Roman"/>
              </a:rPr>
              <a:t>[</a:t>
            </a:r>
            <a:r>
              <a:rPr sz="1400" i="1" spc="26" dirty="0">
                <a:latin typeface="Times New Roman"/>
                <a:cs typeface="Times New Roman"/>
              </a:rPr>
              <a:t>n</a:t>
            </a:r>
            <a:r>
              <a:rPr sz="1400" spc="80" dirty="0">
                <a:latin typeface="Times New Roman"/>
                <a:cs typeface="Times New Roman"/>
              </a:rPr>
              <a:t>]</a:t>
            </a:r>
            <a:r>
              <a:rPr sz="1400" dirty="0">
                <a:latin typeface="Times New Roman"/>
                <a:cs typeface="Times New Roman"/>
              </a:rPr>
              <a:t>*</a:t>
            </a:r>
            <a:r>
              <a:rPr sz="1400" spc="-129" dirty="0">
                <a:latin typeface="Times New Roman"/>
                <a:cs typeface="Times New Roman"/>
              </a:rPr>
              <a:t> </a:t>
            </a:r>
            <a:r>
              <a:rPr sz="1400" i="1" dirty="0">
                <a:latin typeface="Times New Roman"/>
                <a:cs typeface="Times New Roman"/>
              </a:rPr>
              <a:t>x</a:t>
            </a:r>
            <a:r>
              <a:rPr spc="57" baseline="-17178" dirty="0">
                <a:latin typeface="Times New Roman"/>
                <a:cs typeface="Times New Roman"/>
              </a:rPr>
              <a:t>2</a:t>
            </a:r>
            <a:r>
              <a:rPr sz="1400" spc="39" dirty="0">
                <a:latin typeface="Times New Roman"/>
                <a:cs typeface="Times New Roman"/>
              </a:rPr>
              <a:t>[</a:t>
            </a:r>
            <a:r>
              <a:rPr sz="1400" i="1" spc="26" dirty="0">
                <a:latin typeface="Times New Roman"/>
                <a:cs typeface="Times New Roman"/>
              </a:rPr>
              <a:t>n</a:t>
            </a:r>
            <a:r>
              <a:rPr sz="1400" spc="-8" dirty="0">
                <a:latin typeface="Times New Roman"/>
                <a:cs typeface="Times New Roman"/>
              </a:rPr>
              <a:t>]</a:t>
            </a:r>
            <a:r>
              <a:rPr sz="1900" spc="-48" dirty="0">
                <a:latin typeface="Cambria"/>
                <a:cs typeface="Cambria"/>
              </a:rPr>
              <a:t>)</a:t>
            </a:r>
            <a:r>
              <a:rPr baseline="-25767" dirty="0">
                <a:latin typeface="Times New Roman"/>
                <a:cs typeface="Times New Roman"/>
              </a:rPr>
              <a:t>4</a:t>
            </a:r>
            <a:endParaRPr sz="1200" dirty="0">
              <a:latin typeface="Times New Roman"/>
              <a:cs typeface="Times New Roman"/>
            </a:endParaRPr>
          </a:p>
        </p:txBody>
      </p:sp>
      <p:sp>
        <p:nvSpPr>
          <p:cNvPr id="18" name="object 18"/>
          <p:cNvSpPr txBox="1"/>
          <p:nvPr/>
        </p:nvSpPr>
        <p:spPr>
          <a:xfrm>
            <a:off x="3812724" y="2933832"/>
            <a:ext cx="1234399" cy="213532"/>
          </a:xfrm>
          <a:prstGeom prst="rect">
            <a:avLst/>
          </a:prstGeom>
        </p:spPr>
        <p:txBody>
          <a:bodyPr wrap="square" lIns="0" tIns="0" rIns="0" bIns="0" rtlCol="0">
            <a:noAutofit/>
          </a:bodyPr>
          <a:lstStyle/>
          <a:p>
            <a:pPr marL="11397">
              <a:lnSpc>
                <a:spcPts val="1638"/>
              </a:lnSpc>
              <a:spcBef>
                <a:spcPts val="82"/>
              </a:spcBef>
            </a:pPr>
            <a:r>
              <a:rPr sz="1900" spc="4" baseline="10352" dirty="0">
                <a:latin typeface="Arial"/>
                <a:cs typeface="Arial"/>
              </a:rPr>
              <a:t>x</a:t>
            </a:r>
            <a:r>
              <a:rPr sz="1200" spc="-4" baseline="-12883" dirty="0">
                <a:latin typeface="Arial"/>
                <a:cs typeface="Arial"/>
              </a:rPr>
              <a:t>2</a:t>
            </a:r>
            <a:r>
              <a:rPr sz="1900" baseline="10352" dirty="0">
                <a:latin typeface="Arial"/>
                <a:cs typeface="Arial"/>
              </a:rPr>
              <a:t>[n]</a:t>
            </a:r>
            <a:r>
              <a:rPr sz="1900" spc="-4" baseline="10352" dirty="0">
                <a:latin typeface="Arial"/>
                <a:cs typeface="Arial"/>
              </a:rPr>
              <a:t>=[</a:t>
            </a:r>
            <a:r>
              <a:rPr sz="1900" b="1" spc="-4" baseline="10352" dirty="0">
                <a:latin typeface="Arial"/>
                <a:cs typeface="Arial"/>
              </a:rPr>
              <a:t>-0.</a:t>
            </a:r>
            <a:r>
              <a:rPr sz="1900" b="1" baseline="10352" dirty="0">
                <a:latin typeface="Arial"/>
                <a:cs typeface="Arial"/>
              </a:rPr>
              <a:t>5</a:t>
            </a:r>
            <a:r>
              <a:rPr sz="1900" b="1" spc="-28" baseline="10352" dirty="0">
                <a:latin typeface="Arial"/>
                <a:cs typeface="Arial"/>
              </a:rPr>
              <a:t> </a:t>
            </a:r>
            <a:r>
              <a:rPr sz="1900" baseline="10352" dirty="0">
                <a:latin typeface="Arial"/>
                <a:cs typeface="Arial"/>
              </a:rPr>
              <a:t>1</a:t>
            </a:r>
            <a:r>
              <a:rPr sz="1900" spc="-6" baseline="10352" dirty="0">
                <a:latin typeface="Arial"/>
                <a:cs typeface="Arial"/>
              </a:rPr>
              <a:t> </a:t>
            </a:r>
            <a:r>
              <a:rPr sz="1900" baseline="10352" dirty="0">
                <a:latin typeface="Arial"/>
                <a:cs typeface="Arial"/>
              </a:rPr>
              <a:t>1.5]</a:t>
            </a:r>
            <a:endParaRPr sz="1300" dirty="0">
              <a:latin typeface="Arial"/>
              <a:cs typeface="Arial"/>
            </a:endParaRPr>
          </a:p>
        </p:txBody>
      </p:sp>
      <p:sp>
        <p:nvSpPr>
          <p:cNvPr id="17" name="object 17"/>
          <p:cNvSpPr txBox="1"/>
          <p:nvPr/>
        </p:nvSpPr>
        <p:spPr>
          <a:xfrm>
            <a:off x="1319186" y="3159076"/>
            <a:ext cx="103809" cy="179069"/>
          </a:xfrm>
          <a:prstGeom prst="rect">
            <a:avLst/>
          </a:prstGeom>
        </p:spPr>
        <p:txBody>
          <a:bodyPr wrap="square" lIns="0" tIns="0" rIns="0" bIns="0" rtlCol="0">
            <a:noAutofit/>
          </a:bodyPr>
          <a:lstStyle/>
          <a:p>
            <a:pPr marL="11397">
              <a:lnSpc>
                <a:spcPts val="1373"/>
              </a:lnSpc>
              <a:spcBef>
                <a:spcPts val="68"/>
              </a:spcBef>
            </a:pPr>
            <a:r>
              <a:rPr sz="1300" dirty="0">
                <a:latin typeface="Arial"/>
                <a:cs typeface="Arial"/>
              </a:rPr>
              <a:t>•</a:t>
            </a:r>
          </a:p>
        </p:txBody>
      </p:sp>
      <p:sp>
        <p:nvSpPr>
          <p:cNvPr id="16" name="object 16"/>
          <p:cNvSpPr txBox="1"/>
          <p:nvPr/>
        </p:nvSpPr>
        <p:spPr>
          <a:xfrm>
            <a:off x="3635654" y="3325309"/>
            <a:ext cx="125230" cy="174928"/>
          </a:xfrm>
          <a:prstGeom prst="rect">
            <a:avLst/>
          </a:prstGeom>
        </p:spPr>
        <p:txBody>
          <a:bodyPr wrap="square" lIns="0" tIns="0" rIns="0" bIns="0" rtlCol="0">
            <a:noAutofit/>
          </a:bodyPr>
          <a:lstStyle/>
          <a:p>
            <a:pPr marL="11397">
              <a:lnSpc>
                <a:spcPts val="1333"/>
              </a:lnSpc>
              <a:spcBef>
                <a:spcPts val="66"/>
              </a:spcBef>
            </a:pPr>
            <a:r>
              <a:rPr sz="1200" dirty="0">
                <a:latin typeface="Times New Roman"/>
                <a:cs typeface="Times New Roman"/>
              </a:rPr>
              <a:t>3</a:t>
            </a:r>
          </a:p>
        </p:txBody>
      </p:sp>
      <p:sp>
        <p:nvSpPr>
          <p:cNvPr id="15" name="object 15"/>
          <p:cNvSpPr txBox="1"/>
          <p:nvPr/>
        </p:nvSpPr>
        <p:spPr>
          <a:xfrm>
            <a:off x="5396577" y="3325324"/>
            <a:ext cx="125230" cy="174928"/>
          </a:xfrm>
          <a:prstGeom prst="rect">
            <a:avLst/>
          </a:prstGeom>
        </p:spPr>
        <p:txBody>
          <a:bodyPr wrap="square" lIns="0" tIns="0" rIns="0" bIns="0" rtlCol="0">
            <a:noAutofit/>
          </a:bodyPr>
          <a:lstStyle/>
          <a:p>
            <a:pPr marL="11397">
              <a:lnSpc>
                <a:spcPts val="1333"/>
              </a:lnSpc>
              <a:spcBef>
                <a:spcPts val="66"/>
              </a:spcBef>
            </a:pPr>
            <a:r>
              <a:rPr sz="1200" dirty="0">
                <a:latin typeface="Times New Roman"/>
                <a:cs typeface="Times New Roman"/>
              </a:rPr>
              <a:t>3</a:t>
            </a:r>
          </a:p>
        </p:txBody>
      </p:sp>
      <p:sp>
        <p:nvSpPr>
          <p:cNvPr id="14" name="object 14"/>
          <p:cNvSpPr txBox="1"/>
          <p:nvPr/>
        </p:nvSpPr>
        <p:spPr>
          <a:xfrm>
            <a:off x="3379382" y="3408265"/>
            <a:ext cx="3859618" cy="335373"/>
          </a:xfrm>
          <a:prstGeom prst="rect">
            <a:avLst/>
          </a:prstGeom>
        </p:spPr>
        <p:txBody>
          <a:bodyPr wrap="square" lIns="0" tIns="0" rIns="0" bIns="0" rtlCol="0">
            <a:noAutofit/>
          </a:bodyPr>
          <a:lstStyle/>
          <a:p>
            <a:pPr marL="11397">
              <a:lnSpc>
                <a:spcPts val="2598"/>
              </a:lnSpc>
              <a:spcBef>
                <a:spcPts val="129"/>
              </a:spcBef>
            </a:pPr>
            <a:r>
              <a:rPr sz="2200" baseline="7108" dirty="0">
                <a:latin typeface="Cambria"/>
                <a:cs typeface="Cambria"/>
              </a:rPr>
              <a:t>= </a:t>
            </a:r>
            <a:r>
              <a:rPr sz="2200" spc="166" baseline="7108" dirty="0">
                <a:latin typeface="Cambria"/>
                <a:cs typeface="Cambria"/>
              </a:rPr>
              <a:t> </a:t>
            </a:r>
            <a:r>
              <a:rPr sz="2900" baseline="-1322" dirty="0">
                <a:latin typeface="Cambria"/>
                <a:cs typeface="Cambria"/>
              </a:rPr>
              <a:t>∑</a:t>
            </a:r>
            <a:r>
              <a:rPr sz="2900" spc="-138" baseline="-1322" dirty="0">
                <a:latin typeface="Cambria"/>
                <a:cs typeface="Cambria"/>
              </a:rPr>
              <a:t> </a:t>
            </a:r>
            <a:r>
              <a:rPr sz="2200" i="1" spc="-129" baseline="7246" dirty="0">
                <a:latin typeface="Times New Roman"/>
                <a:cs typeface="Times New Roman"/>
              </a:rPr>
              <a:t>x</a:t>
            </a:r>
            <a:r>
              <a:rPr spc="-39" baseline="-8589" dirty="0">
                <a:latin typeface="Times New Roman"/>
                <a:cs typeface="Times New Roman"/>
              </a:rPr>
              <a:t>1</a:t>
            </a:r>
            <a:r>
              <a:rPr sz="2200" spc="39" baseline="7246" dirty="0">
                <a:latin typeface="Times New Roman"/>
                <a:cs typeface="Times New Roman"/>
              </a:rPr>
              <a:t>[</a:t>
            </a:r>
            <a:r>
              <a:rPr sz="2200" i="1" spc="17" baseline="7246" dirty="0">
                <a:latin typeface="Times New Roman"/>
                <a:cs typeface="Times New Roman"/>
              </a:rPr>
              <a:t>m</a:t>
            </a:r>
            <a:r>
              <a:rPr sz="2200" spc="39" baseline="7246" dirty="0">
                <a:latin typeface="Times New Roman"/>
                <a:cs typeface="Times New Roman"/>
              </a:rPr>
              <a:t>]</a:t>
            </a:r>
            <a:r>
              <a:rPr sz="2200" i="1" baseline="7246" dirty="0">
                <a:latin typeface="Times New Roman"/>
                <a:cs typeface="Times New Roman"/>
              </a:rPr>
              <a:t>x</a:t>
            </a:r>
            <a:r>
              <a:rPr baseline="-8589" dirty="0">
                <a:latin typeface="Times New Roman"/>
                <a:cs typeface="Times New Roman"/>
              </a:rPr>
              <a:t>2</a:t>
            </a:r>
            <a:r>
              <a:rPr spc="-114" baseline="-8589" dirty="0">
                <a:latin typeface="Times New Roman"/>
                <a:cs typeface="Times New Roman"/>
              </a:rPr>
              <a:t> </a:t>
            </a:r>
            <a:r>
              <a:rPr sz="3200" spc="-125" baseline="5923" dirty="0">
                <a:latin typeface="Cambria"/>
                <a:cs typeface="Cambria"/>
              </a:rPr>
              <a:t>[</a:t>
            </a:r>
            <a:r>
              <a:rPr sz="2900" spc="-22" baseline="5289" dirty="0">
                <a:latin typeface="Cambria"/>
                <a:cs typeface="Cambria"/>
              </a:rPr>
              <a:t>(</a:t>
            </a:r>
            <a:r>
              <a:rPr sz="2200" i="1" baseline="7246" dirty="0">
                <a:latin typeface="Times New Roman"/>
                <a:cs typeface="Times New Roman"/>
              </a:rPr>
              <a:t>n</a:t>
            </a:r>
            <a:r>
              <a:rPr sz="2200" i="1" spc="-107" baseline="7246" dirty="0">
                <a:latin typeface="Times New Roman"/>
                <a:cs typeface="Times New Roman"/>
              </a:rPr>
              <a:t> </a:t>
            </a:r>
            <a:r>
              <a:rPr sz="2200" baseline="7108" dirty="0">
                <a:latin typeface="Cambria"/>
                <a:cs typeface="Cambria"/>
              </a:rPr>
              <a:t>−</a:t>
            </a:r>
            <a:r>
              <a:rPr sz="2200" spc="-55" baseline="7108" dirty="0">
                <a:latin typeface="Cambria"/>
                <a:cs typeface="Cambria"/>
              </a:rPr>
              <a:t> </a:t>
            </a:r>
            <a:r>
              <a:rPr sz="2200" i="1" spc="67" baseline="7246" dirty="0">
                <a:latin typeface="Times New Roman"/>
                <a:cs typeface="Times New Roman"/>
              </a:rPr>
              <a:t>m</a:t>
            </a:r>
            <a:r>
              <a:rPr sz="2900" spc="-48" baseline="5289" dirty="0">
                <a:latin typeface="Cambria"/>
                <a:cs typeface="Cambria"/>
              </a:rPr>
              <a:t>)</a:t>
            </a:r>
            <a:r>
              <a:rPr baseline="-12883" dirty="0">
                <a:latin typeface="Times New Roman"/>
                <a:cs typeface="Times New Roman"/>
              </a:rPr>
              <a:t>4</a:t>
            </a:r>
            <a:r>
              <a:rPr spc="-138" baseline="-12883" dirty="0">
                <a:latin typeface="Times New Roman"/>
                <a:cs typeface="Times New Roman"/>
              </a:rPr>
              <a:t> </a:t>
            </a:r>
            <a:r>
              <a:rPr sz="3200" baseline="5923" dirty="0">
                <a:latin typeface="Cambria"/>
                <a:cs typeface="Cambria"/>
              </a:rPr>
              <a:t>]</a:t>
            </a:r>
            <a:r>
              <a:rPr sz="3200" spc="-318" baseline="5923" dirty="0">
                <a:latin typeface="Cambria"/>
                <a:cs typeface="Cambria"/>
              </a:rPr>
              <a:t> </a:t>
            </a:r>
            <a:r>
              <a:rPr sz="2200" baseline="7108" dirty="0">
                <a:latin typeface="Cambria"/>
                <a:cs typeface="Cambria"/>
              </a:rPr>
              <a:t>= </a:t>
            </a:r>
            <a:r>
              <a:rPr sz="2200" spc="160" baseline="7108" dirty="0">
                <a:latin typeface="Cambria"/>
                <a:cs typeface="Cambria"/>
              </a:rPr>
              <a:t> </a:t>
            </a:r>
            <a:r>
              <a:rPr sz="2900" baseline="-1322" dirty="0">
                <a:latin typeface="Cambria"/>
                <a:cs typeface="Cambria"/>
              </a:rPr>
              <a:t>∑</a:t>
            </a:r>
            <a:r>
              <a:rPr sz="2900" spc="-134" baseline="-1322" dirty="0">
                <a:latin typeface="Cambria"/>
                <a:cs typeface="Cambria"/>
              </a:rPr>
              <a:t> </a:t>
            </a:r>
            <a:r>
              <a:rPr sz="2200" i="1" baseline="7246" dirty="0">
                <a:latin typeface="Times New Roman"/>
                <a:cs typeface="Times New Roman"/>
              </a:rPr>
              <a:t>x</a:t>
            </a:r>
            <a:r>
              <a:rPr spc="57" baseline="-8589" dirty="0">
                <a:latin typeface="Times New Roman"/>
                <a:cs typeface="Times New Roman"/>
              </a:rPr>
              <a:t>2</a:t>
            </a:r>
            <a:r>
              <a:rPr sz="2200" spc="39" baseline="7246" dirty="0">
                <a:latin typeface="Times New Roman"/>
                <a:cs typeface="Times New Roman"/>
              </a:rPr>
              <a:t>[</a:t>
            </a:r>
            <a:r>
              <a:rPr sz="2200" i="1" spc="17" baseline="7246" dirty="0">
                <a:latin typeface="Times New Roman"/>
                <a:cs typeface="Times New Roman"/>
              </a:rPr>
              <a:t>m</a:t>
            </a:r>
            <a:r>
              <a:rPr sz="2200" spc="39" baseline="7246" dirty="0">
                <a:latin typeface="Times New Roman"/>
                <a:cs typeface="Times New Roman"/>
              </a:rPr>
              <a:t>]</a:t>
            </a:r>
            <a:r>
              <a:rPr sz="2200" i="1" spc="-129" baseline="7246" dirty="0">
                <a:latin typeface="Times New Roman"/>
                <a:cs typeface="Times New Roman"/>
              </a:rPr>
              <a:t>x</a:t>
            </a:r>
            <a:r>
              <a:rPr spc="17" baseline="-8589" dirty="0">
                <a:latin typeface="Times New Roman"/>
                <a:cs typeface="Times New Roman"/>
              </a:rPr>
              <a:t>1</a:t>
            </a:r>
            <a:r>
              <a:rPr sz="3200" spc="-125" baseline="5923" dirty="0">
                <a:latin typeface="Cambria"/>
                <a:cs typeface="Cambria"/>
              </a:rPr>
              <a:t>[</a:t>
            </a:r>
            <a:r>
              <a:rPr sz="2900" spc="-22" baseline="5289" dirty="0">
                <a:latin typeface="Cambria"/>
                <a:cs typeface="Cambria"/>
              </a:rPr>
              <a:t>(</a:t>
            </a:r>
            <a:r>
              <a:rPr sz="2200" i="1" baseline="7246" dirty="0">
                <a:latin typeface="Times New Roman"/>
                <a:cs typeface="Times New Roman"/>
              </a:rPr>
              <a:t>n</a:t>
            </a:r>
            <a:r>
              <a:rPr sz="2200" i="1" spc="-102" baseline="7246" dirty="0">
                <a:latin typeface="Times New Roman"/>
                <a:cs typeface="Times New Roman"/>
              </a:rPr>
              <a:t> </a:t>
            </a:r>
            <a:r>
              <a:rPr sz="2200" baseline="7108" dirty="0">
                <a:latin typeface="Cambria"/>
                <a:cs typeface="Cambria"/>
              </a:rPr>
              <a:t>−</a:t>
            </a:r>
            <a:r>
              <a:rPr sz="2200" spc="-59" baseline="7108" dirty="0">
                <a:latin typeface="Cambria"/>
                <a:cs typeface="Cambria"/>
              </a:rPr>
              <a:t> </a:t>
            </a:r>
            <a:r>
              <a:rPr sz="2200" i="1" spc="67" baseline="7246" dirty="0">
                <a:latin typeface="Times New Roman"/>
                <a:cs typeface="Times New Roman"/>
              </a:rPr>
              <a:t>m</a:t>
            </a:r>
            <a:r>
              <a:rPr sz="2900" spc="-48" baseline="5289" dirty="0">
                <a:latin typeface="Cambria"/>
                <a:cs typeface="Cambria"/>
              </a:rPr>
              <a:t>)</a:t>
            </a:r>
            <a:r>
              <a:rPr baseline="-12883" dirty="0">
                <a:latin typeface="Times New Roman"/>
                <a:cs typeface="Times New Roman"/>
              </a:rPr>
              <a:t>4</a:t>
            </a:r>
            <a:r>
              <a:rPr spc="-138" baseline="-12883" dirty="0">
                <a:latin typeface="Times New Roman"/>
                <a:cs typeface="Times New Roman"/>
              </a:rPr>
              <a:t> </a:t>
            </a:r>
            <a:r>
              <a:rPr sz="3200" baseline="5923" dirty="0">
                <a:latin typeface="Cambria"/>
                <a:cs typeface="Cambria"/>
              </a:rPr>
              <a:t>]</a:t>
            </a:r>
            <a:endParaRPr sz="2200" dirty="0">
              <a:latin typeface="Cambria"/>
              <a:cs typeface="Cambria"/>
            </a:endParaRPr>
          </a:p>
        </p:txBody>
      </p:sp>
      <p:sp>
        <p:nvSpPr>
          <p:cNvPr id="13" name="object 13"/>
          <p:cNvSpPr txBox="1"/>
          <p:nvPr/>
        </p:nvSpPr>
        <p:spPr>
          <a:xfrm>
            <a:off x="3527602" y="3715541"/>
            <a:ext cx="342414" cy="177364"/>
          </a:xfrm>
          <a:prstGeom prst="rect">
            <a:avLst/>
          </a:prstGeom>
        </p:spPr>
        <p:txBody>
          <a:bodyPr wrap="square" lIns="0" tIns="0" rIns="0" bIns="0" rtlCol="0">
            <a:noAutofit/>
          </a:bodyPr>
          <a:lstStyle/>
          <a:p>
            <a:pPr marL="11397">
              <a:lnSpc>
                <a:spcPts val="1360"/>
              </a:lnSpc>
              <a:spcBef>
                <a:spcPts val="67"/>
              </a:spcBef>
            </a:pPr>
            <a:r>
              <a:rPr sz="1200" i="1" dirty="0">
                <a:latin typeface="Times New Roman"/>
                <a:cs typeface="Times New Roman"/>
              </a:rPr>
              <a:t>m</a:t>
            </a:r>
            <a:r>
              <a:rPr sz="1200" i="1" spc="-224" dirty="0">
                <a:latin typeface="Times New Roman"/>
                <a:cs typeface="Times New Roman"/>
              </a:rPr>
              <a:t> </a:t>
            </a:r>
            <a:r>
              <a:rPr sz="1200" spc="57" dirty="0">
                <a:latin typeface="Cambria"/>
                <a:cs typeface="Cambria"/>
              </a:rPr>
              <a:t>=</a:t>
            </a:r>
            <a:r>
              <a:rPr sz="1200" dirty="0">
                <a:latin typeface="Times New Roman"/>
                <a:cs typeface="Times New Roman"/>
              </a:rPr>
              <a:t>0</a:t>
            </a:r>
          </a:p>
        </p:txBody>
      </p:sp>
      <p:sp>
        <p:nvSpPr>
          <p:cNvPr id="12" name="object 12"/>
          <p:cNvSpPr txBox="1"/>
          <p:nvPr/>
        </p:nvSpPr>
        <p:spPr>
          <a:xfrm>
            <a:off x="5287818" y="3715541"/>
            <a:ext cx="343120" cy="177364"/>
          </a:xfrm>
          <a:prstGeom prst="rect">
            <a:avLst/>
          </a:prstGeom>
        </p:spPr>
        <p:txBody>
          <a:bodyPr wrap="square" lIns="0" tIns="0" rIns="0" bIns="0" rtlCol="0">
            <a:noAutofit/>
          </a:bodyPr>
          <a:lstStyle/>
          <a:p>
            <a:pPr marL="11397">
              <a:lnSpc>
                <a:spcPts val="1360"/>
              </a:lnSpc>
              <a:spcBef>
                <a:spcPts val="67"/>
              </a:spcBef>
            </a:pPr>
            <a:r>
              <a:rPr sz="1200" i="1" dirty="0">
                <a:latin typeface="Times New Roman"/>
                <a:cs typeface="Times New Roman"/>
              </a:rPr>
              <a:t>m</a:t>
            </a:r>
            <a:r>
              <a:rPr sz="1200" i="1" spc="-224" dirty="0">
                <a:latin typeface="Times New Roman"/>
                <a:cs typeface="Times New Roman"/>
              </a:rPr>
              <a:t> </a:t>
            </a:r>
            <a:r>
              <a:rPr sz="1200" spc="62" dirty="0">
                <a:latin typeface="Cambria"/>
                <a:cs typeface="Cambria"/>
              </a:rPr>
              <a:t>=</a:t>
            </a:r>
            <a:r>
              <a:rPr sz="1200" dirty="0">
                <a:latin typeface="Times New Roman"/>
                <a:cs typeface="Times New Roman"/>
              </a:rPr>
              <a:t>0</a:t>
            </a:r>
          </a:p>
        </p:txBody>
      </p:sp>
      <p:sp>
        <p:nvSpPr>
          <p:cNvPr id="11" name="object 11"/>
          <p:cNvSpPr txBox="1"/>
          <p:nvPr/>
        </p:nvSpPr>
        <p:spPr>
          <a:xfrm>
            <a:off x="773314" y="3953671"/>
            <a:ext cx="7414884" cy="755122"/>
          </a:xfrm>
          <a:prstGeom prst="rect">
            <a:avLst/>
          </a:prstGeom>
        </p:spPr>
        <p:txBody>
          <a:bodyPr wrap="square" lIns="0" tIns="0" rIns="0" bIns="0" rtlCol="0">
            <a:noAutofit/>
          </a:bodyPr>
          <a:lstStyle/>
          <a:p>
            <a:pPr marL="11397" marR="36885">
              <a:lnSpc>
                <a:spcPts val="2131"/>
              </a:lnSpc>
              <a:spcBef>
                <a:spcPts val="106"/>
              </a:spcBef>
            </a:pPr>
            <a:r>
              <a:rPr sz="2400" spc="4" baseline="11522" dirty="0">
                <a:latin typeface="Garamond"/>
                <a:cs typeface="Garamond"/>
              </a:rPr>
              <a:t>x</a:t>
            </a:r>
            <a:r>
              <a:rPr sz="1600" baseline="-7407" dirty="0">
                <a:latin typeface="Garamond"/>
                <a:cs typeface="Garamond"/>
              </a:rPr>
              <a:t>1</a:t>
            </a:r>
            <a:r>
              <a:rPr sz="2400" baseline="11522" dirty="0">
                <a:latin typeface="Garamond"/>
                <a:cs typeface="Garamond"/>
              </a:rPr>
              <a:t>[-m]=[2</a:t>
            </a:r>
            <a:r>
              <a:rPr sz="2400" spc="4" baseline="11522" dirty="0">
                <a:latin typeface="Garamond"/>
                <a:cs typeface="Garamond"/>
              </a:rPr>
              <a:t> </a:t>
            </a:r>
            <a:r>
              <a:rPr sz="2400" baseline="11522" dirty="0">
                <a:latin typeface="Garamond"/>
                <a:cs typeface="Garamond"/>
              </a:rPr>
              <a:t>-3</a:t>
            </a:r>
            <a:r>
              <a:rPr sz="2400" spc="4" baseline="11522" dirty="0">
                <a:latin typeface="Garamond"/>
                <a:cs typeface="Garamond"/>
              </a:rPr>
              <a:t> </a:t>
            </a:r>
            <a:r>
              <a:rPr sz="2400" baseline="11522" dirty="0">
                <a:latin typeface="Garamond"/>
                <a:cs typeface="Garamond"/>
              </a:rPr>
              <a:t>2</a:t>
            </a:r>
            <a:r>
              <a:rPr sz="2400" spc="-8" baseline="11522" dirty="0">
                <a:latin typeface="Garamond"/>
                <a:cs typeface="Garamond"/>
              </a:rPr>
              <a:t> </a:t>
            </a:r>
            <a:r>
              <a:rPr sz="2400" b="1" baseline="11522" dirty="0">
                <a:latin typeface="Garamond"/>
                <a:cs typeface="Garamond"/>
              </a:rPr>
              <a:t>-</a:t>
            </a:r>
            <a:r>
              <a:rPr sz="2400" b="1" spc="4" baseline="11522" dirty="0">
                <a:latin typeface="Garamond"/>
                <a:cs typeface="Garamond"/>
              </a:rPr>
              <a:t>1</a:t>
            </a:r>
            <a:r>
              <a:rPr sz="2400" baseline="11522" dirty="0">
                <a:latin typeface="Garamond"/>
                <a:cs typeface="Garamond"/>
              </a:rPr>
              <a:t>] </a:t>
            </a:r>
            <a:r>
              <a:rPr sz="2400" baseline="11273" dirty="0">
                <a:latin typeface="Times New Roman"/>
                <a:cs typeface="Times New Roman"/>
              </a:rPr>
              <a:t>Î</a:t>
            </a:r>
            <a:r>
              <a:rPr sz="2400" spc="-883" baseline="11273" dirty="0">
                <a:latin typeface="Times New Roman"/>
                <a:cs typeface="Times New Roman"/>
              </a:rPr>
              <a:t> </a:t>
            </a:r>
            <a:r>
              <a:rPr sz="2400" baseline="11522" dirty="0">
                <a:latin typeface="Garamond"/>
                <a:cs typeface="Garamond"/>
              </a:rPr>
              <a:t>This sequence</a:t>
            </a:r>
            <a:r>
              <a:rPr sz="2400" spc="4" baseline="11522" dirty="0">
                <a:latin typeface="Garamond"/>
                <a:cs typeface="Garamond"/>
              </a:rPr>
              <a:t> </a:t>
            </a:r>
            <a:r>
              <a:rPr sz="2400" baseline="11522" dirty="0">
                <a:latin typeface="Garamond"/>
                <a:cs typeface="Garamond"/>
              </a:rPr>
              <a:t>has nonzero values for m=-3,</a:t>
            </a:r>
            <a:r>
              <a:rPr sz="2400" spc="4" baseline="11522" dirty="0">
                <a:latin typeface="Garamond"/>
                <a:cs typeface="Garamond"/>
              </a:rPr>
              <a:t> </a:t>
            </a:r>
            <a:r>
              <a:rPr sz="2400" baseline="11522" dirty="0">
                <a:latin typeface="Garamond"/>
                <a:cs typeface="Garamond"/>
              </a:rPr>
              <a:t>-2, -1 and 0. However,</a:t>
            </a:r>
            <a:endParaRPr sz="1600" dirty="0">
              <a:latin typeface="Garamond"/>
              <a:cs typeface="Garamond"/>
            </a:endParaRPr>
          </a:p>
          <a:p>
            <a:pPr marL="11403">
              <a:lnSpc>
                <a:spcPts val="1674"/>
              </a:lnSpc>
              <a:spcBef>
                <a:spcPts val="1630"/>
              </a:spcBef>
            </a:pPr>
            <a:r>
              <a:rPr sz="1600" dirty="0">
                <a:latin typeface="Garamond"/>
                <a:cs typeface="Garamond"/>
              </a:rPr>
              <a:t>this shift to circular shift, by rotat</a:t>
            </a:r>
            <a:r>
              <a:rPr sz="1600" spc="8" dirty="0">
                <a:latin typeface="Garamond"/>
                <a:cs typeface="Garamond"/>
              </a:rPr>
              <a:t>i</a:t>
            </a:r>
            <a:r>
              <a:rPr sz="1600" dirty="0">
                <a:latin typeface="Garamond"/>
                <a:cs typeface="Garamond"/>
              </a:rPr>
              <a:t>ng </a:t>
            </a:r>
            <a:r>
              <a:rPr sz="1600" spc="-8" dirty="0">
                <a:latin typeface="Garamond"/>
                <a:cs typeface="Garamond"/>
              </a:rPr>
              <a:t>x</a:t>
            </a:r>
            <a:r>
              <a:rPr sz="1600" baseline="-24691" dirty="0">
                <a:latin typeface="Garamond"/>
                <a:cs typeface="Garamond"/>
              </a:rPr>
              <a:t>1</a:t>
            </a:r>
            <a:r>
              <a:rPr sz="1600" dirty="0">
                <a:latin typeface="Garamond"/>
                <a:cs typeface="Garamond"/>
              </a:rPr>
              <a:t>[-</a:t>
            </a:r>
            <a:r>
              <a:rPr sz="1600" spc="-4" dirty="0">
                <a:latin typeface="Garamond"/>
                <a:cs typeface="Garamond"/>
              </a:rPr>
              <a:t>m</a:t>
            </a:r>
            <a:r>
              <a:rPr sz="1600" dirty="0">
                <a:latin typeface="Garamond"/>
                <a:cs typeface="Garamond"/>
              </a:rPr>
              <a:t>] enough to land all values in the original domain</a:t>
            </a:r>
          </a:p>
        </p:txBody>
      </p:sp>
      <p:sp>
        <p:nvSpPr>
          <p:cNvPr id="10" name="object 10"/>
          <p:cNvSpPr txBox="1"/>
          <p:nvPr/>
        </p:nvSpPr>
        <p:spPr>
          <a:xfrm>
            <a:off x="773322" y="4201886"/>
            <a:ext cx="7287617" cy="224118"/>
          </a:xfrm>
          <a:prstGeom prst="rect">
            <a:avLst/>
          </a:prstGeom>
        </p:spPr>
        <p:txBody>
          <a:bodyPr wrap="square" lIns="0" tIns="0" rIns="0" bIns="0" rtlCol="0">
            <a:noAutofit/>
          </a:bodyPr>
          <a:lstStyle/>
          <a:p>
            <a:pPr marL="11397">
              <a:lnSpc>
                <a:spcPts val="1754"/>
              </a:lnSpc>
              <a:spcBef>
                <a:spcPts val="87"/>
              </a:spcBef>
            </a:pPr>
            <a:r>
              <a:rPr sz="2400" baseline="3292" dirty="0">
                <a:latin typeface="Garamond"/>
                <a:cs typeface="Garamond"/>
              </a:rPr>
              <a:t>circular shift is only defined on the original i</a:t>
            </a:r>
            <a:r>
              <a:rPr sz="2400" spc="-13" baseline="3292" dirty="0">
                <a:latin typeface="Garamond"/>
                <a:cs typeface="Garamond"/>
              </a:rPr>
              <a:t>n</a:t>
            </a:r>
            <a:r>
              <a:rPr sz="2400" baseline="3292" dirty="0">
                <a:latin typeface="Garamond"/>
                <a:cs typeface="Garamond"/>
              </a:rPr>
              <a:t>terval of [0 3]. Therefore we need to convert</a:t>
            </a:r>
            <a:endParaRPr sz="1600" dirty="0">
              <a:latin typeface="Garamond"/>
              <a:cs typeface="Garamond"/>
            </a:endParaRPr>
          </a:p>
        </p:txBody>
      </p:sp>
      <p:sp>
        <p:nvSpPr>
          <p:cNvPr id="9" name="object 9"/>
          <p:cNvSpPr txBox="1"/>
          <p:nvPr/>
        </p:nvSpPr>
        <p:spPr>
          <a:xfrm>
            <a:off x="3605184" y="5163907"/>
            <a:ext cx="4676642" cy="273045"/>
          </a:xfrm>
          <a:prstGeom prst="rect">
            <a:avLst/>
          </a:prstGeom>
        </p:spPr>
        <p:txBody>
          <a:bodyPr wrap="square" lIns="0" tIns="0" rIns="0" bIns="0" rtlCol="0">
            <a:noAutofit/>
          </a:bodyPr>
          <a:lstStyle/>
          <a:p>
            <a:pPr marL="11397">
              <a:lnSpc>
                <a:spcPts val="2131"/>
              </a:lnSpc>
              <a:spcBef>
                <a:spcPts val="106"/>
              </a:spcBef>
            </a:pPr>
            <a:r>
              <a:rPr sz="2400" baseline="11273" dirty="0">
                <a:latin typeface="Times New Roman"/>
                <a:cs typeface="Times New Roman"/>
              </a:rPr>
              <a:t>Î</a:t>
            </a:r>
            <a:r>
              <a:rPr sz="2400" spc="-888" baseline="11273" dirty="0">
                <a:latin typeface="Times New Roman"/>
                <a:cs typeface="Times New Roman"/>
              </a:rPr>
              <a:t> </a:t>
            </a:r>
            <a:r>
              <a:rPr sz="2400" spc="4" baseline="11522" dirty="0">
                <a:latin typeface="Garamond"/>
                <a:cs typeface="Garamond"/>
              </a:rPr>
              <a:t>y[0]</a:t>
            </a:r>
            <a:r>
              <a:rPr sz="2400" baseline="11522" dirty="0">
                <a:latin typeface="Garamond"/>
                <a:cs typeface="Garamond"/>
              </a:rPr>
              <a:t>=</a:t>
            </a:r>
            <a:r>
              <a:rPr sz="2400" spc="4" baseline="11522" dirty="0">
                <a:latin typeface="Garamond"/>
                <a:cs typeface="Garamond"/>
              </a:rPr>
              <a:t>Σx</a:t>
            </a:r>
            <a:r>
              <a:rPr sz="1600" baseline="-7407" dirty="0">
                <a:latin typeface="Garamond"/>
                <a:cs typeface="Garamond"/>
              </a:rPr>
              <a:t>2</a:t>
            </a:r>
            <a:r>
              <a:rPr sz="2400" baseline="11522" dirty="0">
                <a:latin typeface="Garamond"/>
                <a:cs typeface="Garamond"/>
              </a:rPr>
              <a:t>[m].</a:t>
            </a:r>
            <a:r>
              <a:rPr sz="2400" spc="4" baseline="11522" dirty="0">
                <a:latin typeface="Garamond"/>
                <a:cs typeface="Garamond"/>
              </a:rPr>
              <a:t>x</a:t>
            </a:r>
            <a:r>
              <a:rPr sz="1600" baseline="-7407" dirty="0">
                <a:latin typeface="Garamond"/>
                <a:cs typeface="Garamond"/>
              </a:rPr>
              <a:t>1</a:t>
            </a:r>
            <a:r>
              <a:rPr sz="2400" baseline="11522" dirty="0">
                <a:latin typeface="Garamond"/>
                <a:cs typeface="Garamond"/>
              </a:rPr>
              <a:t>[(-m)</a:t>
            </a:r>
            <a:r>
              <a:rPr sz="1600" spc="8" baseline="-7407" dirty="0">
                <a:latin typeface="Garamond"/>
                <a:cs typeface="Garamond"/>
              </a:rPr>
              <a:t>4</a:t>
            </a:r>
            <a:r>
              <a:rPr sz="2400" spc="4" baseline="11522" dirty="0">
                <a:latin typeface="Garamond"/>
                <a:cs typeface="Garamond"/>
              </a:rPr>
              <a:t>]=-1(-0.5)+2(1)+-3(1.5)+2(0)=-2</a:t>
            </a:r>
            <a:endParaRPr sz="1600" dirty="0">
              <a:latin typeface="Garamond"/>
              <a:cs typeface="Garamond"/>
            </a:endParaRPr>
          </a:p>
        </p:txBody>
      </p:sp>
      <p:sp>
        <p:nvSpPr>
          <p:cNvPr id="8" name="object 8"/>
          <p:cNvSpPr txBox="1"/>
          <p:nvPr/>
        </p:nvSpPr>
        <p:spPr>
          <a:xfrm>
            <a:off x="773315" y="5172758"/>
            <a:ext cx="1662890" cy="264193"/>
          </a:xfrm>
          <a:prstGeom prst="rect">
            <a:avLst/>
          </a:prstGeom>
        </p:spPr>
        <p:txBody>
          <a:bodyPr wrap="square" lIns="0" tIns="0" rIns="0" bIns="0" rtlCol="0">
            <a:noAutofit/>
          </a:bodyPr>
          <a:lstStyle/>
          <a:p>
            <a:pPr marL="11397">
              <a:lnSpc>
                <a:spcPts val="2060"/>
              </a:lnSpc>
              <a:spcBef>
                <a:spcPts val="102"/>
              </a:spcBef>
            </a:pPr>
            <a:r>
              <a:rPr sz="2400" spc="4" baseline="11522" dirty="0">
                <a:latin typeface="Garamond"/>
                <a:cs typeface="Garamond"/>
              </a:rPr>
              <a:t>x</a:t>
            </a:r>
            <a:r>
              <a:rPr sz="1600" baseline="-7407" dirty="0">
                <a:latin typeface="Garamond"/>
                <a:cs typeface="Garamond"/>
              </a:rPr>
              <a:t>1</a:t>
            </a:r>
            <a:r>
              <a:rPr sz="2400" baseline="11522" dirty="0">
                <a:latin typeface="Garamond"/>
                <a:cs typeface="Garamond"/>
              </a:rPr>
              <a:t>[(-m)</a:t>
            </a:r>
            <a:r>
              <a:rPr sz="1600" baseline="-7407" dirty="0">
                <a:latin typeface="Garamond"/>
                <a:cs typeface="Garamond"/>
              </a:rPr>
              <a:t>4</a:t>
            </a:r>
            <a:r>
              <a:rPr sz="2400" baseline="11522" dirty="0">
                <a:latin typeface="Garamond"/>
                <a:cs typeface="Garamond"/>
              </a:rPr>
              <a:t>]=[</a:t>
            </a:r>
            <a:r>
              <a:rPr sz="2400" b="1" baseline="11522" dirty="0">
                <a:latin typeface="Garamond"/>
                <a:cs typeface="Garamond"/>
              </a:rPr>
              <a:t>-1 </a:t>
            </a:r>
            <a:r>
              <a:rPr sz="2400" baseline="11522" dirty="0">
                <a:latin typeface="Garamond"/>
                <a:cs typeface="Garamond"/>
              </a:rPr>
              <a:t>2 </a:t>
            </a:r>
            <a:r>
              <a:rPr sz="2400" spc="4" baseline="11522" dirty="0">
                <a:latin typeface="Garamond"/>
                <a:cs typeface="Garamond"/>
              </a:rPr>
              <a:t>-</a:t>
            </a:r>
            <a:r>
              <a:rPr sz="2400" baseline="11522" dirty="0">
                <a:latin typeface="Garamond"/>
                <a:cs typeface="Garamond"/>
              </a:rPr>
              <a:t>3</a:t>
            </a:r>
            <a:r>
              <a:rPr sz="2400" spc="4" baseline="11522" dirty="0">
                <a:latin typeface="Garamond"/>
                <a:cs typeface="Garamond"/>
              </a:rPr>
              <a:t> 2]</a:t>
            </a:r>
            <a:endParaRPr sz="1600" dirty="0">
              <a:latin typeface="Garamond"/>
              <a:cs typeface="Garamond"/>
            </a:endParaRPr>
          </a:p>
        </p:txBody>
      </p:sp>
      <p:sp>
        <p:nvSpPr>
          <p:cNvPr id="7" name="object 7"/>
          <p:cNvSpPr txBox="1"/>
          <p:nvPr/>
        </p:nvSpPr>
        <p:spPr>
          <a:xfrm>
            <a:off x="773315" y="5405953"/>
            <a:ext cx="7404994" cy="273044"/>
          </a:xfrm>
          <a:prstGeom prst="rect">
            <a:avLst/>
          </a:prstGeom>
        </p:spPr>
        <p:txBody>
          <a:bodyPr wrap="square" lIns="0" tIns="0" rIns="0" bIns="0" rtlCol="0">
            <a:noAutofit/>
          </a:bodyPr>
          <a:lstStyle/>
          <a:p>
            <a:pPr marL="11397">
              <a:lnSpc>
                <a:spcPts val="2131"/>
              </a:lnSpc>
              <a:spcBef>
                <a:spcPts val="106"/>
              </a:spcBef>
            </a:pPr>
            <a:r>
              <a:rPr sz="2400" spc="4" baseline="11522" dirty="0">
                <a:latin typeface="Garamond"/>
                <a:cs typeface="Garamond"/>
              </a:rPr>
              <a:t>x</a:t>
            </a:r>
            <a:r>
              <a:rPr sz="1600" baseline="-7407" dirty="0">
                <a:latin typeface="Garamond"/>
                <a:cs typeface="Garamond"/>
              </a:rPr>
              <a:t>1</a:t>
            </a:r>
            <a:r>
              <a:rPr sz="2400" baseline="11522" dirty="0">
                <a:latin typeface="Garamond"/>
                <a:cs typeface="Garamond"/>
              </a:rPr>
              <a:t>[(1-m</a:t>
            </a:r>
            <a:r>
              <a:rPr sz="2400" spc="4" baseline="11522" dirty="0">
                <a:latin typeface="Garamond"/>
                <a:cs typeface="Garamond"/>
              </a:rPr>
              <a:t>)</a:t>
            </a:r>
            <a:r>
              <a:rPr sz="1600" baseline="-7407" dirty="0">
                <a:latin typeface="Garamond"/>
                <a:cs typeface="Garamond"/>
              </a:rPr>
              <a:t>4</a:t>
            </a:r>
            <a:r>
              <a:rPr sz="2400" baseline="11522" dirty="0">
                <a:latin typeface="Garamond"/>
                <a:cs typeface="Garamond"/>
              </a:rPr>
              <a:t>]=[</a:t>
            </a:r>
            <a:r>
              <a:rPr sz="2400" b="1" baseline="11522" dirty="0">
                <a:latin typeface="Garamond"/>
                <a:cs typeface="Garamond"/>
              </a:rPr>
              <a:t>2 </a:t>
            </a:r>
            <a:r>
              <a:rPr sz="2400" baseline="11522" dirty="0">
                <a:latin typeface="Garamond"/>
                <a:cs typeface="Garamond"/>
              </a:rPr>
              <a:t>-1 2 -3] (shift</a:t>
            </a:r>
            <a:r>
              <a:rPr sz="2400" spc="4" baseline="11522" dirty="0">
                <a:latin typeface="Garamond"/>
                <a:cs typeface="Garamond"/>
              </a:rPr>
              <a:t> </a:t>
            </a:r>
            <a:r>
              <a:rPr sz="2400" baseline="11522" dirty="0">
                <a:latin typeface="Garamond"/>
                <a:cs typeface="Garamond"/>
              </a:rPr>
              <a:t>ri</a:t>
            </a:r>
            <a:r>
              <a:rPr sz="2400" spc="-8" baseline="11522" dirty="0">
                <a:latin typeface="Garamond"/>
                <a:cs typeface="Garamond"/>
              </a:rPr>
              <a:t>g</a:t>
            </a:r>
            <a:r>
              <a:rPr sz="2400" baseline="11522" dirty="0">
                <a:latin typeface="Garamond"/>
                <a:cs typeface="Garamond"/>
              </a:rPr>
              <a:t>ht)  </a:t>
            </a:r>
            <a:r>
              <a:rPr sz="2400" spc="57" baseline="11522" dirty="0">
                <a:latin typeface="Garamond"/>
                <a:cs typeface="Garamond"/>
              </a:rPr>
              <a:t> </a:t>
            </a:r>
            <a:r>
              <a:rPr sz="2400" baseline="11273" dirty="0">
                <a:latin typeface="Times New Roman"/>
                <a:cs typeface="Times New Roman"/>
              </a:rPr>
              <a:t>Î</a:t>
            </a:r>
            <a:r>
              <a:rPr sz="2400" spc="-888" baseline="11273" dirty="0">
                <a:latin typeface="Times New Roman"/>
                <a:cs typeface="Times New Roman"/>
              </a:rPr>
              <a:t> </a:t>
            </a:r>
            <a:r>
              <a:rPr sz="2400" spc="4" baseline="11522" dirty="0">
                <a:latin typeface="Garamond"/>
                <a:cs typeface="Garamond"/>
              </a:rPr>
              <a:t>y[1]</a:t>
            </a:r>
            <a:r>
              <a:rPr sz="2400" baseline="11522" dirty="0">
                <a:latin typeface="Garamond"/>
                <a:cs typeface="Garamond"/>
              </a:rPr>
              <a:t>=</a:t>
            </a:r>
            <a:r>
              <a:rPr sz="2400" spc="4" baseline="11522" dirty="0">
                <a:latin typeface="Garamond"/>
                <a:cs typeface="Garamond"/>
              </a:rPr>
              <a:t>Σx</a:t>
            </a:r>
            <a:r>
              <a:rPr sz="1600" baseline="-7407" dirty="0">
                <a:latin typeface="Garamond"/>
                <a:cs typeface="Garamond"/>
              </a:rPr>
              <a:t>2</a:t>
            </a:r>
            <a:r>
              <a:rPr sz="2400" baseline="11522" dirty="0">
                <a:latin typeface="Garamond"/>
                <a:cs typeface="Garamond"/>
              </a:rPr>
              <a:t>[m].</a:t>
            </a:r>
            <a:r>
              <a:rPr sz="2400" spc="4" baseline="11522" dirty="0">
                <a:latin typeface="Garamond"/>
                <a:cs typeface="Garamond"/>
              </a:rPr>
              <a:t>x</a:t>
            </a:r>
            <a:r>
              <a:rPr sz="1600" baseline="-7407" dirty="0">
                <a:latin typeface="Garamond"/>
                <a:cs typeface="Garamond"/>
              </a:rPr>
              <a:t>1</a:t>
            </a:r>
            <a:r>
              <a:rPr sz="2400" baseline="11522" dirty="0">
                <a:latin typeface="Garamond"/>
                <a:cs typeface="Garamond"/>
              </a:rPr>
              <a:t>[(1-m)</a:t>
            </a:r>
            <a:r>
              <a:rPr sz="1600" baseline="-7407" dirty="0">
                <a:latin typeface="Garamond"/>
                <a:cs typeface="Garamond"/>
              </a:rPr>
              <a:t>4</a:t>
            </a:r>
            <a:r>
              <a:rPr sz="2400" baseline="11522" dirty="0">
                <a:latin typeface="Garamond"/>
                <a:cs typeface="Garamond"/>
              </a:rPr>
              <a:t>]=</a:t>
            </a:r>
            <a:r>
              <a:rPr sz="2400" spc="4" baseline="11522" dirty="0">
                <a:latin typeface="Garamond"/>
                <a:cs typeface="Garamond"/>
              </a:rPr>
              <a:t>2</a:t>
            </a:r>
            <a:r>
              <a:rPr sz="2400" baseline="11522" dirty="0">
                <a:latin typeface="Garamond"/>
                <a:cs typeface="Garamond"/>
              </a:rPr>
              <a:t>(</a:t>
            </a:r>
            <a:r>
              <a:rPr sz="2400" spc="4" baseline="11522" dirty="0">
                <a:latin typeface="Garamond"/>
                <a:cs typeface="Garamond"/>
              </a:rPr>
              <a:t>-0.5</a:t>
            </a:r>
            <a:r>
              <a:rPr sz="2400" baseline="11522" dirty="0">
                <a:latin typeface="Garamond"/>
                <a:cs typeface="Garamond"/>
              </a:rPr>
              <a:t>)</a:t>
            </a:r>
            <a:r>
              <a:rPr sz="2400" spc="4" baseline="11522" dirty="0">
                <a:latin typeface="Garamond"/>
                <a:cs typeface="Garamond"/>
              </a:rPr>
              <a:t>+</a:t>
            </a:r>
            <a:r>
              <a:rPr sz="2400" baseline="11522" dirty="0">
                <a:latin typeface="Garamond"/>
                <a:cs typeface="Garamond"/>
              </a:rPr>
              <a:t>(-</a:t>
            </a:r>
            <a:r>
              <a:rPr sz="2400" spc="4" baseline="11522" dirty="0">
                <a:latin typeface="Garamond"/>
                <a:cs typeface="Garamond"/>
              </a:rPr>
              <a:t>1</a:t>
            </a:r>
            <a:r>
              <a:rPr sz="2400" baseline="11522" dirty="0">
                <a:latin typeface="Garamond"/>
                <a:cs typeface="Garamond"/>
              </a:rPr>
              <a:t>)</a:t>
            </a:r>
            <a:r>
              <a:rPr sz="2400" spc="4" baseline="11522" dirty="0">
                <a:latin typeface="Garamond"/>
                <a:cs typeface="Garamond"/>
              </a:rPr>
              <a:t>1+2(1.5</a:t>
            </a:r>
            <a:r>
              <a:rPr sz="2400" baseline="11522" dirty="0">
                <a:latin typeface="Garamond"/>
                <a:cs typeface="Garamond"/>
              </a:rPr>
              <a:t>)</a:t>
            </a:r>
            <a:r>
              <a:rPr sz="2400" spc="4" baseline="11522" dirty="0">
                <a:latin typeface="Garamond"/>
                <a:cs typeface="Garamond"/>
              </a:rPr>
              <a:t>-3(0</a:t>
            </a:r>
            <a:r>
              <a:rPr sz="2400" baseline="11522" dirty="0">
                <a:latin typeface="Garamond"/>
                <a:cs typeface="Garamond"/>
              </a:rPr>
              <a:t>)</a:t>
            </a:r>
            <a:r>
              <a:rPr sz="2400" spc="4" baseline="11522" dirty="0">
                <a:latin typeface="Garamond"/>
                <a:cs typeface="Garamond"/>
              </a:rPr>
              <a:t>=</a:t>
            </a:r>
            <a:r>
              <a:rPr sz="2400" baseline="11522" dirty="0">
                <a:latin typeface="Garamond"/>
                <a:cs typeface="Garamond"/>
              </a:rPr>
              <a:t>1</a:t>
            </a:r>
            <a:endParaRPr sz="1600" dirty="0">
              <a:latin typeface="Garamond"/>
              <a:cs typeface="Garamond"/>
            </a:endParaRPr>
          </a:p>
        </p:txBody>
      </p:sp>
      <p:sp>
        <p:nvSpPr>
          <p:cNvPr id="6" name="object 6"/>
          <p:cNvSpPr txBox="1"/>
          <p:nvPr/>
        </p:nvSpPr>
        <p:spPr>
          <a:xfrm>
            <a:off x="3605177" y="5648665"/>
            <a:ext cx="4639217" cy="515099"/>
          </a:xfrm>
          <a:prstGeom prst="rect">
            <a:avLst/>
          </a:prstGeom>
        </p:spPr>
        <p:txBody>
          <a:bodyPr wrap="square" lIns="0" tIns="0" rIns="0" bIns="0" rtlCol="0">
            <a:noAutofit/>
          </a:bodyPr>
          <a:lstStyle/>
          <a:p>
            <a:pPr marL="11397" marR="2348">
              <a:lnSpc>
                <a:spcPts val="2077"/>
              </a:lnSpc>
              <a:spcBef>
                <a:spcPts val="103"/>
              </a:spcBef>
            </a:pPr>
            <a:r>
              <a:rPr sz="2400" baseline="9662" dirty="0">
                <a:latin typeface="Times New Roman"/>
                <a:cs typeface="Times New Roman"/>
              </a:rPr>
              <a:t>Î</a:t>
            </a:r>
            <a:r>
              <a:rPr sz="2400" spc="-888" baseline="9662" dirty="0">
                <a:latin typeface="Times New Roman"/>
                <a:cs typeface="Times New Roman"/>
              </a:rPr>
              <a:t> </a:t>
            </a:r>
            <a:r>
              <a:rPr sz="2400" spc="4" baseline="9876" dirty="0">
                <a:latin typeface="Garamond"/>
                <a:cs typeface="Garamond"/>
              </a:rPr>
              <a:t>y[2]</a:t>
            </a:r>
            <a:r>
              <a:rPr sz="2400" baseline="9876" dirty="0">
                <a:latin typeface="Garamond"/>
                <a:cs typeface="Garamond"/>
              </a:rPr>
              <a:t>=</a:t>
            </a:r>
            <a:r>
              <a:rPr sz="2400" spc="4" baseline="9876" dirty="0">
                <a:latin typeface="Garamond"/>
                <a:cs typeface="Garamond"/>
              </a:rPr>
              <a:t>Σx</a:t>
            </a:r>
            <a:r>
              <a:rPr sz="1600" baseline="-9876" dirty="0">
                <a:latin typeface="Garamond"/>
                <a:cs typeface="Garamond"/>
              </a:rPr>
              <a:t>2</a:t>
            </a:r>
            <a:r>
              <a:rPr sz="2400" baseline="9876" dirty="0">
                <a:latin typeface="Garamond"/>
                <a:cs typeface="Garamond"/>
              </a:rPr>
              <a:t>[m].</a:t>
            </a:r>
            <a:r>
              <a:rPr sz="2400" spc="4" baseline="9876" dirty="0">
                <a:latin typeface="Garamond"/>
                <a:cs typeface="Garamond"/>
              </a:rPr>
              <a:t>x</a:t>
            </a:r>
            <a:r>
              <a:rPr sz="1600" baseline="-9876" dirty="0">
                <a:latin typeface="Garamond"/>
                <a:cs typeface="Garamond"/>
              </a:rPr>
              <a:t>1</a:t>
            </a:r>
            <a:r>
              <a:rPr sz="2400" baseline="9876" dirty="0">
                <a:latin typeface="Garamond"/>
                <a:cs typeface="Garamond"/>
              </a:rPr>
              <a:t>[(2-m)</a:t>
            </a:r>
            <a:r>
              <a:rPr sz="1600" baseline="-9876" dirty="0">
                <a:latin typeface="Garamond"/>
                <a:cs typeface="Garamond"/>
              </a:rPr>
              <a:t>4</a:t>
            </a:r>
            <a:r>
              <a:rPr sz="2400" spc="4" baseline="9876" dirty="0">
                <a:latin typeface="Garamond"/>
                <a:cs typeface="Garamond"/>
              </a:rPr>
              <a:t>]=-3(-0.5)+2(1)+-1(1.5)-2(0)=2</a:t>
            </a:r>
            <a:endParaRPr sz="1600" dirty="0">
              <a:latin typeface="Garamond"/>
              <a:cs typeface="Garamond"/>
            </a:endParaRPr>
          </a:p>
          <a:p>
            <a:pPr marL="11397">
              <a:lnSpc>
                <a:spcPts val="1988"/>
              </a:lnSpc>
            </a:pPr>
            <a:r>
              <a:rPr sz="2400" baseline="11273" dirty="0">
                <a:latin typeface="Times New Roman"/>
                <a:cs typeface="Times New Roman"/>
              </a:rPr>
              <a:t>Î</a:t>
            </a:r>
            <a:r>
              <a:rPr sz="2400" spc="-888" baseline="11273" dirty="0">
                <a:latin typeface="Times New Roman"/>
                <a:cs typeface="Times New Roman"/>
              </a:rPr>
              <a:t> </a:t>
            </a:r>
            <a:r>
              <a:rPr sz="2400" spc="4" baseline="11522" dirty="0">
                <a:latin typeface="Garamond"/>
                <a:cs typeface="Garamond"/>
              </a:rPr>
              <a:t>y[3]</a:t>
            </a:r>
            <a:r>
              <a:rPr sz="2400" baseline="11522" dirty="0">
                <a:latin typeface="Garamond"/>
                <a:cs typeface="Garamond"/>
              </a:rPr>
              <a:t>=</a:t>
            </a:r>
            <a:r>
              <a:rPr sz="2400" spc="4" baseline="11522" dirty="0">
                <a:latin typeface="Garamond"/>
                <a:cs typeface="Garamond"/>
              </a:rPr>
              <a:t>Σx</a:t>
            </a:r>
            <a:r>
              <a:rPr sz="1600" baseline="-7407" dirty="0">
                <a:latin typeface="Garamond"/>
                <a:cs typeface="Garamond"/>
              </a:rPr>
              <a:t>2</a:t>
            </a:r>
            <a:r>
              <a:rPr sz="2400" baseline="11522" dirty="0">
                <a:latin typeface="Garamond"/>
                <a:cs typeface="Garamond"/>
              </a:rPr>
              <a:t>[m].</a:t>
            </a:r>
            <a:r>
              <a:rPr sz="2400" spc="4" baseline="11522" dirty="0">
                <a:latin typeface="Garamond"/>
                <a:cs typeface="Garamond"/>
              </a:rPr>
              <a:t>x</a:t>
            </a:r>
            <a:r>
              <a:rPr sz="1600" baseline="-7407" dirty="0">
                <a:latin typeface="Garamond"/>
                <a:cs typeface="Garamond"/>
              </a:rPr>
              <a:t>1</a:t>
            </a:r>
            <a:r>
              <a:rPr sz="2400" baseline="11522" dirty="0">
                <a:latin typeface="Garamond"/>
                <a:cs typeface="Garamond"/>
              </a:rPr>
              <a:t>[(3-m)</a:t>
            </a:r>
            <a:r>
              <a:rPr sz="1600" baseline="-7407" dirty="0">
                <a:latin typeface="Garamond"/>
                <a:cs typeface="Garamond"/>
              </a:rPr>
              <a:t>4</a:t>
            </a:r>
            <a:r>
              <a:rPr sz="2400" baseline="11522" dirty="0">
                <a:latin typeface="Garamond"/>
                <a:cs typeface="Garamond"/>
              </a:rPr>
              <a:t>]=</a:t>
            </a:r>
            <a:r>
              <a:rPr sz="2400" spc="4" baseline="11522" dirty="0">
                <a:latin typeface="Garamond"/>
                <a:cs typeface="Garamond"/>
              </a:rPr>
              <a:t>2</a:t>
            </a:r>
            <a:r>
              <a:rPr sz="2400" baseline="11522" dirty="0">
                <a:latin typeface="Garamond"/>
                <a:cs typeface="Garamond"/>
              </a:rPr>
              <a:t>(</a:t>
            </a:r>
            <a:r>
              <a:rPr sz="2400" spc="4" baseline="11522" dirty="0">
                <a:latin typeface="Garamond"/>
                <a:cs typeface="Garamond"/>
              </a:rPr>
              <a:t>-0.5</a:t>
            </a:r>
            <a:r>
              <a:rPr sz="2400" baseline="11522" dirty="0">
                <a:latin typeface="Garamond"/>
                <a:cs typeface="Garamond"/>
              </a:rPr>
              <a:t>)</a:t>
            </a:r>
            <a:r>
              <a:rPr sz="2400" spc="4" baseline="11522" dirty="0">
                <a:latin typeface="Garamond"/>
                <a:cs typeface="Garamond"/>
              </a:rPr>
              <a:t>+</a:t>
            </a:r>
            <a:r>
              <a:rPr sz="2400" baseline="11522" dirty="0">
                <a:latin typeface="Garamond"/>
                <a:cs typeface="Garamond"/>
              </a:rPr>
              <a:t>(-</a:t>
            </a:r>
            <a:r>
              <a:rPr sz="2400" spc="4" baseline="11522" dirty="0">
                <a:latin typeface="Garamond"/>
                <a:cs typeface="Garamond"/>
              </a:rPr>
              <a:t>3</a:t>
            </a:r>
            <a:r>
              <a:rPr sz="2400" baseline="11522" dirty="0">
                <a:latin typeface="Garamond"/>
                <a:cs typeface="Garamond"/>
              </a:rPr>
              <a:t>)</a:t>
            </a:r>
            <a:r>
              <a:rPr sz="2400" spc="4" baseline="11522" dirty="0">
                <a:latin typeface="Garamond"/>
                <a:cs typeface="Garamond"/>
              </a:rPr>
              <a:t>1+2(1.5</a:t>
            </a:r>
            <a:r>
              <a:rPr sz="2400" baseline="11522" dirty="0">
                <a:latin typeface="Garamond"/>
                <a:cs typeface="Garamond"/>
              </a:rPr>
              <a:t>)</a:t>
            </a:r>
            <a:r>
              <a:rPr sz="2400" spc="4" baseline="11522" dirty="0">
                <a:latin typeface="Garamond"/>
                <a:cs typeface="Garamond"/>
              </a:rPr>
              <a:t>-1(0</a:t>
            </a:r>
            <a:r>
              <a:rPr sz="2400" baseline="11522" dirty="0">
                <a:latin typeface="Garamond"/>
                <a:cs typeface="Garamond"/>
              </a:rPr>
              <a:t>)=</a:t>
            </a:r>
            <a:r>
              <a:rPr sz="2400" spc="4" baseline="11522" dirty="0">
                <a:latin typeface="Garamond"/>
                <a:cs typeface="Garamond"/>
              </a:rPr>
              <a:t>-1</a:t>
            </a:r>
            <a:endParaRPr sz="1600" dirty="0">
              <a:latin typeface="Garamond"/>
              <a:cs typeface="Garamond"/>
            </a:endParaRPr>
          </a:p>
        </p:txBody>
      </p:sp>
      <p:sp>
        <p:nvSpPr>
          <p:cNvPr id="5" name="object 5"/>
          <p:cNvSpPr txBox="1"/>
          <p:nvPr/>
        </p:nvSpPr>
        <p:spPr>
          <a:xfrm>
            <a:off x="773322" y="5657517"/>
            <a:ext cx="1831577" cy="506247"/>
          </a:xfrm>
          <a:prstGeom prst="rect">
            <a:avLst/>
          </a:prstGeom>
        </p:spPr>
        <p:txBody>
          <a:bodyPr wrap="square" lIns="0" tIns="0" rIns="0" bIns="0" rtlCol="0">
            <a:noAutofit/>
          </a:bodyPr>
          <a:lstStyle/>
          <a:p>
            <a:pPr marL="11397">
              <a:lnSpc>
                <a:spcPts val="2042"/>
              </a:lnSpc>
              <a:spcBef>
                <a:spcPts val="101"/>
              </a:spcBef>
            </a:pPr>
            <a:r>
              <a:rPr sz="2400" spc="4" baseline="11522" dirty="0">
                <a:latin typeface="Garamond"/>
                <a:cs typeface="Garamond"/>
              </a:rPr>
              <a:t>x</a:t>
            </a:r>
            <a:r>
              <a:rPr sz="1600" baseline="-7407" dirty="0">
                <a:latin typeface="Garamond"/>
                <a:cs typeface="Garamond"/>
              </a:rPr>
              <a:t>1</a:t>
            </a:r>
            <a:r>
              <a:rPr sz="2400" baseline="11522" dirty="0">
                <a:latin typeface="Garamond"/>
                <a:cs typeface="Garamond"/>
              </a:rPr>
              <a:t>[(2-m</a:t>
            </a:r>
            <a:r>
              <a:rPr sz="2400" spc="4" baseline="11522" dirty="0">
                <a:latin typeface="Garamond"/>
                <a:cs typeface="Garamond"/>
              </a:rPr>
              <a:t>)</a:t>
            </a:r>
            <a:r>
              <a:rPr sz="1600" baseline="-7407" dirty="0">
                <a:latin typeface="Garamond"/>
                <a:cs typeface="Garamond"/>
              </a:rPr>
              <a:t>4</a:t>
            </a:r>
            <a:r>
              <a:rPr sz="2400" baseline="11522" dirty="0">
                <a:latin typeface="Garamond"/>
                <a:cs typeface="Garamond"/>
              </a:rPr>
              <a:t>]=[</a:t>
            </a:r>
            <a:r>
              <a:rPr sz="2400" b="1" baseline="11522" dirty="0">
                <a:latin typeface="Garamond"/>
                <a:cs typeface="Garamond"/>
              </a:rPr>
              <a:t>-3</a:t>
            </a:r>
            <a:r>
              <a:rPr sz="2400" b="1" spc="8" baseline="11522" dirty="0">
                <a:latin typeface="Garamond"/>
                <a:cs typeface="Garamond"/>
              </a:rPr>
              <a:t> </a:t>
            </a:r>
            <a:r>
              <a:rPr sz="2400" baseline="11522" dirty="0">
                <a:latin typeface="Garamond"/>
                <a:cs typeface="Garamond"/>
              </a:rPr>
              <a:t>2 -1</a:t>
            </a:r>
            <a:r>
              <a:rPr sz="2400" spc="4" baseline="11522" dirty="0">
                <a:latin typeface="Garamond"/>
                <a:cs typeface="Garamond"/>
              </a:rPr>
              <a:t> </a:t>
            </a:r>
            <a:r>
              <a:rPr sz="2400" baseline="11522" dirty="0">
                <a:latin typeface="Garamond"/>
                <a:cs typeface="Garamond"/>
              </a:rPr>
              <a:t>2 ]</a:t>
            </a:r>
            <a:endParaRPr sz="1600" dirty="0">
              <a:latin typeface="Garamond"/>
              <a:cs typeface="Garamond"/>
            </a:endParaRPr>
          </a:p>
          <a:p>
            <a:pPr marL="11397" marR="40466">
              <a:lnSpc>
                <a:spcPts val="1952"/>
              </a:lnSpc>
            </a:pPr>
            <a:r>
              <a:rPr sz="2400" spc="4" baseline="13168" dirty="0">
                <a:latin typeface="Garamond"/>
                <a:cs typeface="Garamond"/>
              </a:rPr>
              <a:t>x</a:t>
            </a:r>
            <a:r>
              <a:rPr sz="1600" baseline="-4938" dirty="0">
                <a:latin typeface="Garamond"/>
                <a:cs typeface="Garamond"/>
              </a:rPr>
              <a:t>1</a:t>
            </a:r>
            <a:r>
              <a:rPr sz="2400" baseline="13168" dirty="0">
                <a:latin typeface="Garamond"/>
                <a:cs typeface="Garamond"/>
              </a:rPr>
              <a:t>[(3-m</a:t>
            </a:r>
            <a:r>
              <a:rPr sz="2400" spc="4" baseline="13168" dirty="0">
                <a:latin typeface="Garamond"/>
                <a:cs typeface="Garamond"/>
              </a:rPr>
              <a:t>)</a:t>
            </a:r>
            <a:r>
              <a:rPr sz="1600" baseline="-4938" dirty="0">
                <a:latin typeface="Garamond"/>
                <a:cs typeface="Garamond"/>
              </a:rPr>
              <a:t>4</a:t>
            </a:r>
            <a:r>
              <a:rPr sz="2400" baseline="13168" dirty="0">
                <a:latin typeface="Garamond"/>
                <a:cs typeface="Garamond"/>
              </a:rPr>
              <a:t>]=[</a:t>
            </a:r>
            <a:r>
              <a:rPr sz="2400" b="1" baseline="13168" dirty="0">
                <a:latin typeface="Garamond"/>
                <a:cs typeface="Garamond"/>
              </a:rPr>
              <a:t>2 </a:t>
            </a:r>
            <a:r>
              <a:rPr sz="2400" spc="4" baseline="13168" dirty="0">
                <a:latin typeface="Garamond"/>
                <a:cs typeface="Garamond"/>
              </a:rPr>
              <a:t>-</a:t>
            </a:r>
            <a:r>
              <a:rPr sz="2400" baseline="13168" dirty="0">
                <a:latin typeface="Garamond"/>
                <a:cs typeface="Garamond"/>
              </a:rPr>
              <a:t>3</a:t>
            </a:r>
            <a:r>
              <a:rPr sz="2400" spc="4" baseline="13168" dirty="0">
                <a:latin typeface="Garamond"/>
                <a:cs typeface="Garamond"/>
              </a:rPr>
              <a:t> </a:t>
            </a:r>
            <a:r>
              <a:rPr sz="2400" baseline="13168" dirty="0">
                <a:latin typeface="Garamond"/>
                <a:cs typeface="Garamond"/>
              </a:rPr>
              <a:t>2</a:t>
            </a:r>
            <a:r>
              <a:rPr sz="2400" spc="4" baseline="13168" dirty="0">
                <a:latin typeface="Garamond"/>
                <a:cs typeface="Garamond"/>
              </a:rPr>
              <a:t> -1]</a:t>
            </a:r>
            <a:endParaRPr sz="1600" dirty="0">
              <a:latin typeface="Garamond"/>
              <a:cs typeface="Garamond"/>
            </a:endParaRPr>
          </a:p>
        </p:txBody>
      </p:sp>
      <p:sp>
        <p:nvSpPr>
          <p:cNvPr id="3" name="object 3"/>
          <p:cNvSpPr txBox="1"/>
          <p:nvPr/>
        </p:nvSpPr>
        <p:spPr>
          <a:xfrm>
            <a:off x="3675783" y="4714708"/>
            <a:ext cx="5239617" cy="303061"/>
          </a:xfrm>
          <a:prstGeom prst="rect">
            <a:avLst/>
          </a:prstGeom>
        </p:spPr>
        <p:txBody>
          <a:bodyPr wrap="square" lIns="0" tIns="0" rIns="0" bIns="0" rtlCol="0">
            <a:noAutofit/>
          </a:bodyPr>
          <a:lstStyle/>
          <a:p>
            <a:pPr marL="48387">
              <a:lnSpc>
                <a:spcPts val="2324"/>
              </a:lnSpc>
              <a:spcBef>
                <a:spcPts val="116"/>
              </a:spcBef>
            </a:pPr>
            <a:r>
              <a:rPr sz="2400" i="1" spc="-17" baseline="8282" dirty="0">
                <a:latin typeface="Times New Roman"/>
                <a:cs typeface="Times New Roman"/>
              </a:rPr>
              <a:t>x</a:t>
            </a:r>
            <a:r>
              <a:rPr sz="2000" i="1" baseline="-7996" dirty="0">
                <a:latin typeface="Times New Roman"/>
                <a:cs typeface="Times New Roman"/>
              </a:rPr>
              <a:t>c</a:t>
            </a:r>
            <a:r>
              <a:rPr sz="2000" i="1" spc="-232" baseline="-7996" dirty="0">
                <a:latin typeface="Times New Roman"/>
                <a:cs typeface="Times New Roman"/>
              </a:rPr>
              <a:t> </a:t>
            </a:r>
            <a:r>
              <a:rPr sz="2400" spc="39" baseline="8282" dirty="0">
                <a:latin typeface="Times New Roman"/>
                <a:cs typeface="Times New Roman"/>
              </a:rPr>
              <a:t>[</a:t>
            </a:r>
            <a:r>
              <a:rPr sz="2400" i="1" spc="22" baseline="8282" dirty="0">
                <a:latin typeface="Times New Roman"/>
                <a:cs typeface="Times New Roman"/>
              </a:rPr>
              <a:t>n</a:t>
            </a:r>
            <a:r>
              <a:rPr sz="2400" baseline="8282" dirty="0">
                <a:latin typeface="Times New Roman"/>
                <a:cs typeface="Times New Roman"/>
              </a:rPr>
              <a:t>]</a:t>
            </a:r>
            <a:r>
              <a:rPr sz="2400" spc="-102" baseline="8282" dirty="0">
                <a:latin typeface="Times New Roman"/>
                <a:cs typeface="Times New Roman"/>
              </a:rPr>
              <a:t> </a:t>
            </a:r>
            <a:r>
              <a:rPr sz="2400" baseline="8123" dirty="0">
                <a:latin typeface="Cambria"/>
                <a:cs typeface="Cambria"/>
              </a:rPr>
              <a:t>=</a:t>
            </a:r>
            <a:r>
              <a:rPr sz="2400" spc="81" baseline="8123" dirty="0">
                <a:latin typeface="Cambria"/>
                <a:cs typeface="Cambria"/>
              </a:rPr>
              <a:t> </a:t>
            </a:r>
            <a:r>
              <a:rPr sz="2400" i="1" spc="-4" baseline="8282" dirty="0">
                <a:latin typeface="Times New Roman"/>
                <a:cs typeface="Times New Roman"/>
              </a:rPr>
              <a:t>x</a:t>
            </a:r>
            <a:r>
              <a:rPr sz="3200" spc="-107" baseline="5923" dirty="0">
                <a:latin typeface="Cambria"/>
                <a:cs typeface="Cambria"/>
              </a:rPr>
              <a:t>[</a:t>
            </a:r>
            <a:r>
              <a:rPr sz="3100" spc="-26" baseline="6180" dirty="0">
                <a:latin typeface="Cambria"/>
                <a:cs typeface="Cambria"/>
              </a:rPr>
              <a:t>(</a:t>
            </a:r>
            <a:r>
              <a:rPr sz="2400" i="1" baseline="8282" dirty="0">
                <a:latin typeface="Times New Roman"/>
                <a:cs typeface="Times New Roman"/>
              </a:rPr>
              <a:t>n</a:t>
            </a:r>
            <a:r>
              <a:rPr sz="2400" i="1" spc="-125" baseline="8282" dirty="0">
                <a:latin typeface="Times New Roman"/>
                <a:cs typeface="Times New Roman"/>
              </a:rPr>
              <a:t> </a:t>
            </a:r>
            <a:r>
              <a:rPr sz="2400" baseline="8123" dirty="0">
                <a:latin typeface="Cambria"/>
                <a:cs typeface="Cambria"/>
              </a:rPr>
              <a:t>−</a:t>
            </a:r>
            <a:r>
              <a:rPr sz="2400" spc="-35" baseline="8123" dirty="0">
                <a:latin typeface="Cambria"/>
                <a:cs typeface="Cambria"/>
              </a:rPr>
              <a:t> </a:t>
            </a:r>
            <a:r>
              <a:rPr sz="2400" i="1" spc="80" baseline="8282" dirty="0">
                <a:latin typeface="Times New Roman"/>
                <a:cs typeface="Times New Roman"/>
              </a:rPr>
              <a:t>L</a:t>
            </a:r>
            <a:r>
              <a:rPr sz="3100" spc="93" baseline="6180" dirty="0">
                <a:latin typeface="Cambria"/>
                <a:cs typeface="Cambria"/>
              </a:rPr>
              <a:t>)</a:t>
            </a:r>
            <a:r>
              <a:rPr sz="2400" baseline="8282" dirty="0">
                <a:latin typeface="Times New Roman"/>
                <a:cs typeface="Times New Roman"/>
              </a:rPr>
              <a:t>mod</a:t>
            </a:r>
            <a:r>
              <a:rPr sz="2400" spc="-98" baseline="8282" dirty="0">
                <a:latin typeface="Times New Roman"/>
                <a:cs typeface="Times New Roman"/>
              </a:rPr>
              <a:t> </a:t>
            </a:r>
            <a:r>
              <a:rPr sz="2400" i="1" baseline="8282" dirty="0">
                <a:latin typeface="Times New Roman"/>
                <a:cs typeface="Times New Roman"/>
              </a:rPr>
              <a:t>N</a:t>
            </a:r>
            <a:r>
              <a:rPr sz="2400" i="1" spc="-197" baseline="8282" dirty="0">
                <a:latin typeface="Times New Roman"/>
                <a:cs typeface="Times New Roman"/>
              </a:rPr>
              <a:t> </a:t>
            </a:r>
            <a:r>
              <a:rPr sz="3200" baseline="5923" dirty="0">
                <a:latin typeface="Cambria"/>
                <a:cs typeface="Cambria"/>
              </a:rPr>
              <a:t>]</a:t>
            </a:r>
            <a:r>
              <a:rPr sz="3200" spc="-286" baseline="5923" dirty="0">
                <a:latin typeface="Cambria"/>
                <a:cs typeface="Cambria"/>
              </a:rPr>
              <a:t> </a:t>
            </a:r>
            <a:r>
              <a:rPr sz="2400" baseline="8123" dirty="0">
                <a:latin typeface="Cambria"/>
                <a:cs typeface="Cambria"/>
              </a:rPr>
              <a:t>=</a:t>
            </a:r>
            <a:r>
              <a:rPr sz="2400" spc="85" baseline="8123" dirty="0">
                <a:latin typeface="Cambria"/>
                <a:cs typeface="Cambria"/>
              </a:rPr>
              <a:t> </a:t>
            </a:r>
            <a:r>
              <a:rPr sz="2400" i="1" spc="-4" baseline="8282" dirty="0">
                <a:latin typeface="Times New Roman"/>
                <a:cs typeface="Times New Roman"/>
              </a:rPr>
              <a:t>x</a:t>
            </a:r>
            <a:r>
              <a:rPr sz="3200" spc="-107" baseline="5923" dirty="0">
                <a:latin typeface="Cambria"/>
                <a:cs typeface="Cambria"/>
              </a:rPr>
              <a:t>[</a:t>
            </a:r>
            <a:r>
              <a:rPr sz="3100" spc="-26" baseline="6180" dirty="0">
                <a:latin typeface="Cambria"/>
                <a:cs typeface="Cambria"/>
              </a:rPr>
              <a:t>(</a:t>
            </a:r>
            <a:r>
              <a:rPr sz="2400" i="1" baseline="8282" dirty="0">
                <a:latin typeface="Times New Roman"/>
                <a:cs typeface="Times New Roman"/>
              </a:rPr>
              <a:t>n</a:t>
            </a:r>
            <a:r>
              <a:rPr sz="2400" i="1" spc="-125" baseline="8282" dirty="0">
                <a:latin typeface="Times New Roman"/>
                <a:cs typeface="Times New Roman"/>
              </a:rPr>
              <a:t> </a:t>
            </a:r>
            <a:r>
              <a:rPr sz="2400" baseline="8123" dirty="0">
                <a:latin typeface="Cambria"/>
                <a:cs typeface="Cambria"/>
              </a:rPr>
              <a:t>−</a:t>
            </a:r>
            <a:r>
              <a:rPr sz="2400" spc="-39" baseline="8123" dirty="0">
                <a:latin typeface="Cambria"/>
                <a:cs typeface="Cambria"/>
              </a:rPr>
              <a:t> </a:t>
            </a:r>
            <a:r>
              <a:rPr sz="2400" i="1" baseline="8282" dirty="0">
                <a:latin typeface="Times New Roman"/>
                <a:cs typeface="Times New Roman"/>
              </a:rPr>
              <a:t>L</a:t>
            </a:r>
            <a:r>
              <a:rPr sz="2400" i="1" spc="-107" baseline="8282" dirty="0">
                <a:latin typeface="Times New Roman"/>
                <a:cs typeface="Times New Roman"/>
              </a:rPr>
              <a:t> </a:t>
            </a:r>
            <a:r>
              <a:rPr sz="2400" baseline="8123" dirty="0">
                <a:latin typeface="Cambria"/>
                <a:cs typeface="Cambria"/>
              </a:rPr>
              <a:t>+</a:t>
            </a:r>
            <a:r>
              <a:rPr sz="2400" spc="-62" baseline="8123" dirty="0">
                <a:latin typeface="Cambria"/>
                <a:cs typeface="Cambria"/>
              </a:rPr>
              <a:t> </a:t>
            </a:r>
            <a:r>
              <a:rPr sz="2400" i="1" baseline="8282" dirty="0">
                <a:latin typeface="Times New Roman"/>
                <a:cs typeface="Times New Roman"/>
              </a:rPr>
              <a:t>rN</a:t>
            </a:r>
            <a:r>
              <a:rPr sz="2400" i="1" spc="-170" baseline="8282" dirty="0">
                <a:latin typeface="Times New Roman"/>
                <a:cs typeface="Times New Roman"/>
              </a:rPr>
              <a:t> </a:t>
            </a:r>
            <a:r>
              <a:rPr sz="3100" spc="-125" baseline="6180" dirty="0">
                <a:latin typeface="Cambria"/>
                <a:cs typeface="Cambria"/>
              </a:rPr>
              <a:t>)</a:t>
            </a:r>
            <a:r>
              <a:rPr sz="2400" baseline="8282" dirty="0">
                <a:latin typeface="Times New Roman"/>
                <a:cs typeface="Times New Roman"/>
              </a:rPr>
              <a:t>,</a:t>
            </a:r>
            <a:r>
              <a:rPr sz="2400" spc="174" baseline="8282" dirty="0">
                <a:latin typeface="Times New Roman"/>
                <a:cs typeface="Times New Roman"/>
              </a:rPr>
              <a:t> </a:t>
            </a:r>
            <a:r>
              <a:rPr sz="2400" i="1" spc="-48" baseline="8282" dirty="0">
                <a:latin typeface="Times New Roman"/>
                <a:cs typeface="Times New Roman"/>
              </a:rPr>
              <a:t>N</a:t>
            </a:r>
            <a:r>
              <a:rPr sz="2000" baseline="-7996" dirty="0">
                <a:latin typeface="Times New Roman"/>
                <a:cs typeface="Times New Roman"/>
              </a:rPr>
              <a:t>1</a:t>
            </a:r>
            <a:r>
              <a:rPr sz="2000" spc="48" baseline="-7996" dirty="0">
                <a:latin typeface="Times New Roman"/>
                <a:cs typeface="Times New Roman"/>
              </a:rPr>
              <a:t> </a:t>
            </a:r>
            <a:r>
              <a:rPr sz="2400" baseline="8123" dirty="0">
                <a:latin typeface="Cambria"/>
                <a:cs typeface="Cambria"/>
              </a:rPr>
              <a:t>≤</a:t>
            </a:r>
            <a:r>
              <a:rPr sz="2400" spc="13" baseline="8123" dirty="0">
                <a:latin typeface="Cambria"/>
                <a:cs typeface="Cambria"/>
              </a:rPr>
              <a:t> </a:t>
            </a:r>
            <a:r>
              <a:rPr sz="2400" i="1" baseline="8282" dirty="0">
                <a:latin typeface="Times New Roman"/>
                <a:cs typeface="Times New Roman"/>
              </a:rPr>
              <a:t>n</a:t>
            </a:r>
            <a:r>
              <a:rPr sz="2400" i="1" spc="-125" baseline="8282" dirty="0">
                <a:latin typeface="Times New Roman"/>
                <a:cs typeface="Times New Roman"/>
              </a:rPr>
              <a:t> </a:t>
            </a:r>
            <a:r>
              <a:rPr sz="2400" baseline="8123" dirty="0">
                <a:latin typeface="Cambria"/>
                <a:cs typeface="Cambria"/>
              </a:rPr>
              <a:t>−</a:t>
            </a:r>
            <a:r>
              <a:rPr sz="2400" spc="-39" baseline="8123" dirty="0">
                <a:latin typeface="Cambria"/>
                <a:cs typeface="Cambria"/>
              </a:rPr>
              <a:t> </a:t>
            </a:r>
            <a:r>
              <a:rPr sz="2400" i="1" baseline="8282" dirty="0">
                <a:latin typeface="Times New Roman"/>
                <a:cs typeface="Times New Roman"/>
              </a:rPr>
              <a:t>L</a:t>
            </a:r>
            <a:r>
              <a:rPr sz="2400" i="1" spc="-39" baseline="8282" dirty="0">
                <a:latin typeface="Times New Roman"/>
                <a:cs typeface="Times New Roman"/>
              </a:rPr>
              <a:t> </a:t>
            </a:r>
            <a:r>
              <a:rPr sz="2400" baseline="8123" dirty="0">
                <a:latin typeface="Cambria"/>
                <a:cs typeface="Cambria"/>
              </a:rPr>
              <a:t>≤</a:t>
            </a:r>
            <a:r>
              <a:rPr sz="2400" spc="85" baseline="8123" dirty="0">
                <a:latin typeface="Cambria"/>
                <a:cs typeface="Cambria"/>
              </a:rPr>
              <a:t> </a:t>
            </a:r>
            <a:r>
              <a:rPr sz="2400" i="1" spc="93" baseline="8282" dirty="0">
                <a:latin typeface="Times New Roman"/>
                <a:cs typeface="Times New Roman"/>
              </a:rPr>
              <a:t>N</a:t>
            </a:r>
            <a:r>
              <a:rPr sz="2000" baseline="-7996" dirty="0">
                <a:latin typeface="Times New Roman"/>
                <a:cs typeface="Times New Roman"/>
              </a:rPr>
              <a:t>2</a:t>
            </a:r>
            <a:r>
              <a:rPr sz="2000" spc="-152" baseline="-7996" dirty="0">
                <a:latin typeface="Times New Roman"/>
                <a:cs typeface="Times New Roman"/>
              </a:rPr>
              <a:t> </a:t>
            </a:r>
            <a:r>
              <a:rPr sz="3200" baseline="5923" dirty="0">
                <a:latin typeface="Cambria"/>
                <a:cs typeface="Cambria"/>
              </a:rPr>
              <a:t>]</a:t>
            </a:r>
            <a:endParaRPr sz="2200" dirty="0">
              <a:latin typeface="Cambria"/>
              <a:cs typeface="Cambria"/>
            </a:endParaRPr>
          </a:p>
        </p:txBody>
      </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220511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19" name="object 19"/>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16" name="object 16"/>
          <p:cNvSpPr txBox="1"/>
          <p:nvPr/>
        </p:nvSpPr>
        <p:spPr>
          <a:xfrm>
            <a:off x="2435619" y="508295"/>
            <a:ext cx="6279806" cy="831443"/>
          </a:xfrm>
          <a:prstGeom prst="rect">
            <a:avLst/>
          </a:prstGeom>
        </p:spPr>
        <p:txBody>
          <a:bodyPr wrap="square" lIns="0" tIns="0" rIns="0" bIns="0" rtlCol="0">
            <a:noAutofit/>
          </a:bodyPr>
          <a:lstStyle/>
          <a:p>
            <a:pPr marL="11397">
              <a:lnSpc>
                <a:spcPts val="3186"/>
              </a:lnSpc>
              <a:spcBef>
                <a:spcPts val="159"/>
              </a:spcBef>
            </a:pPr>
            <a:r>
              <a:rPr sz="3000" spc="4" dirty="0">
                <a:latin typeface="Copperplate Gothic Bold"/>
                <a:cs typeface="Copperplate Gothic Bold"/>
              </a:rPr>
              <a:t>Circula</a:t>
            </a:r>
            <a:r>
              <a:rPr sz="3000" dirty="0">
                <a:latin typeface="Copperplate Gothic Bold"/>
                <a:cs typeface="Copperplate Gothic Bold"/>
              </a:rPr>
              <a:t>r</a:t>
            </a:r>
            <a:r>
              <a:rPr sz="3000" spc="12" dirty="0">
                <a:latin typeface="Copperplate Gothic Bold"/>
                <a:cs typeface="Copperplate Gothic Bold"/>
              </a:rPr>
              <a:t> </a:t>
            </a:r>
            <a:r>
              <a:rPr sz="3000" spc="4" dirty="0">
                <a:latin typeface="Copperplate Gothic Bold"/>
                <a:cs typeface="Copperplate Gothic Bold"/>
              </a:rPr>
              <a:t>Convolution</a:t>
            </a:r>
            <a:endParaRPr sz="3000" dirty="0">
              <a:latin typeface="Copperplate Gothic Bold"/>
              <a:cs typeface="Copperplate Gothic Bold"/>
            </a:endParaRPr>
          </a:p>
          <a:p>
            <a:pPr marL="2887524" marR="126">
              <a:lnSpc>
                <a:spcPct val="92732"/>
              </a:lnSpc>
            </a:pPr>
            <a:r>
              <a:rPr sz="3000" spc="4" dirty="0">
                <a:latin typeface="Copperplate Gothic Bold"/>
                <a:cs typeface="Copperplate Gothic Bold"/>
              </a:rPr>
              <a:t>Example</a:t>
            </a:r>
            <a:endParaRPr sz="3000" dirty="0">
              <a:latin typeface="Copperplate Gothic Bold"/>
              <a:cs typeface="Copperplate Gothic Bold"/>
            </a:endParaRPr>
          </a:p>
        </p:txBody>
      </p:sp>
      <p:sp>
        <p:nvSpPr>
          <p:cNvPr id="15" name="object 15"/>
          <p:cNvSpPr txBox="1"/>
          <p:nvPr/>
        </p:nvSpPr>
        <p:spPr>
          <a:xfrm>
            <a:off x="487911" y="1550013"/>
            <a:ext cx="7932985" cy="428829"/>
          </a:xfrm>
          <a:prstGeom prst="rect">
            <a:avLst/>
          </a:prstGeom>
        </p:spPr>
        <p:txBody>
          <a:bodyPr wrap="square" lIns="0" tIns="0" rIns="0" bIns="0" rtlCol="0">
            <a:noAutofit/>
          </a:bodyPr>
          <a:lstStyle/>
          <a:p>
            <a:pPr marL="11397">
              <a:lnSpc>
                <a:spcPts val="2302"/>
              </a:lnSpc>
              <a:spcBef>
                <a:spcPts val="115"/>
              </a:spcBef>
            </a:pPr>
            <a:r>
              <a:rPr sz="2200" dirty="0">
                <a:solidFill>
                  <a:srgbClr val="000065"/>
                </a:solidFill>
                <a:latin typeface="Times New Roman"/>
                <a:cs typeface="Times New Roman"/>
              </a:rPr>
              <a:t>Â</a:t>
            </a:r>
            <a:r>
              <a:rPr sz="2200" spc="321" dirty="0">
                <a:solidFill>
                  <a:srgbClr val="000065"/>
                </a:solidFill>
                <a:latin typeface="Times New Roman"/>
                <a:cs typeface="Times New Roman"/>
              </a:rPr>
              <a:t> </a:t>
            </a:r>
            <a:r>
              <a:rPr sz="2200" dirty="0">
                <a:solidFill>
                  <a:srgbClr val="000065"/>
                </a:solidFill>
                <a:latin typeface="Times New Roman"/>
                <a:cs typeface="Times New Roman"/>
              </a:rPr>
              <a:t>Compute circular convolution of x[n]=</a:t>
            </a:r>
            <a:r>
              <a:rPr sz="2200" spc="-13" dirty="0">
                <a:solidFill>
                  <a:srgbClr val="000065"/>
                </a:solidFill>
                <a:latin typeface="Times New Roman"/>
                <a:cs typeface="Times New Roman"/>
              </a:rPr>
              <a:t>[</a:t>
            </a:r>
            <a:r>
              <a:rPr sz="2200" b="1" dirty="0">
                <a:solidFill>
                  <a:srgbClr val="000065"/>
                </a:solidFill>
                <a:latin typeface="Times New Roman"/>
                <a:cs typeface="Times New Roman"/>
              </a:rPr>
              <a:t>1 </a:t>
            </a:r>
            <a:r>
              <a:rPr sz="2200" dirty="0">
                <a:solidFill>
                  <a:srgbClr val="000065"/>
                </a:solidFill>
                <a:latin typeface="Times New Roman"/>
                <a:cs typeface="Times New Roman"/>
              </a:rPr>
              <a:t>3 2 -1 4], h[n]=[</a:t>
            </a:r>
            <a:r>
              <a:rPr sz="2200" b="1" dirty="0">
                <a:solidFill>
                  <a:srgbClr val="000065"/>
                </a:solidFill>
                <a:latin typeface="Times New Roman"/>
                <a:cs typeface="Times New Roman"/>
              </a:rPr>
              <a:t>2 </a:t>
            </a:r>
            <a:r>
              <a:rPr sz="2200" dirty="0">
                <a:solidFill>
                  <a:srgbClr val="000065"/>
                </a:solidFill>
                <a:latin typeface="Times New Roman"/>
                <a:cs typeface="Times New Roman"/>
              </a:rPr>
              <a:t>0 1 7 -3]</a:t>
            </a:r>
            <a:endParaRPr sz="2200" dirty="0">
              <a:latin typeface="Times New Roman"/>
              <a:cs typeface="Times New Roman"/>
            </a:endParaRPr>
          </a:p>
          <a:p>
            <a:pPr marL="1238163" marR="41245">
              <a:lnSpc>
                <a:spcPts val="2259"/>
              </a:lnSpc>
              <a:spcBef>
                <a:spcPts val="1567"/>
              </a:spcBef>
            </a:pPr>
            <a:r>
              <a:rPr sz="1400" i="1" spc="-31" dirty="0">
                <a:latin typeface="Times New Roman"/>
                <a:cs typeface="Times New Roman"/>
              </a:rPr>
              <a:t>y</a:t>
            </a:r>
            <a:r>
              <a:rPr sz="1400" spc="39" dirty="0">
                <a:latin typeface="Times New Roman"/>
                <a:cs typeface="Times New Roman"/>
              </a:rPr>
              <a:t>[</a:t>
            </a:r>
            <a:r>
              <a:rPr sz="1400" i="1" spc="22" dirty="0">
                <a:latin typeface="Times New Roman"/>
                <a:cs typeface="Times New Roman"/>
              </a:rPr>
              <a:t>n</a:t>
            </a:r>
            <a:r>
              <a:rPr sz="1400" dirty="0">
                <a:latin typeface="Times New Roman"/>
                <a:cs typeface="Times New Roman"/>
              </a:rPr>
              <a:t>]</a:t>
            </a:r>
            <a:r>
              <a:rPr sz="1400" spc="-48" dirty="0">
                <a:latin typeface="Times New Roman"/>
                <a:cs typeface="Times New Roman"/>
              </a:rPr>
              <a:t> </a:t>
            </a:r>
            <a:r>
              <a:rPr sz="1400" dirty="0">
                <a:latin typeface="Cambria"/>
                <a:cs typeface="Cambria"/>
              </a:rPr>
              <a:t>=</a:t>
            </a:r>
            <a:r>
              <a:rPr sz="1400" spc="7" dirty="0">
                <a:latin typeface="Cambria"/>
                <a:cs typeface="Cambria"/>
              </a:rPr>
              <a:t> </a:t>
            </a:r>
            <a:r>
              <a:rPr sz="1900" spc="45" dirty="0">
                <a:latin typeface="Cambria"/>
                <a:cs typeface="Cambria"/>
              </a:rPr>
              <a:t>(</a:t>
            </a:r>
            <a:r>
              <a:rPr sz="1400" i="1" spc="-53" dirty="0">
                <a:latin typeface="Times New Roman"/>
                <a:cs typeface="Times New Roman"/>
              </a:rPr>
              <a:t>x</a:t>
            </a:r>
            <a:r>
              <a:rPr sz="1400" spc="39" dirty="0">
                <a:latin typeface="Times New Roman"/>
                <a:cs typeface="Times New Roman"/>
              </a:rPr>
              <a:t>[</a:t>
            </a:r>
            <a:r>
              <a:rPr sz="1400" i="1" spc="22" dirty="0">
                <a:latin typeface="Times New Roman"/>
                <a:cs typeface="Times New Roman"/>
              </a:rPr>
              <a:t>n</a:t>
            </a:r>
            <a:r>
              <a:rPr sz="1400" spc="90" dirty="0">
                <a:latin typeface="Times New Roman"/>
                <a:cs typeface="Times New Roman"/>
              </a:rPr>
              <a:t>]</a:t>
            </a:r>
            <a:r>
              <a:rPr sz="1400" dirty="0">
                <a:latin typeface="Times New Roman"/>
                <a:cs typeface="Times New Roman"/>
              </a:rPr>
              <a:t>*</a:t>
            </a:r>
            <a:r>
              <a:rPr sz="1400" spc="-197" dirty="0">
                <a:latin typeface="Times New Roman"/>
                <a:cs typeface="Times New Roman"/>
              </a:rPr>
              <a:t> </a:t>
            </a:r>
            <a:r>
              <a:rPr sz="1400" i="1" spc="-71" dirty="0">
                <a:latin typeface="Times New Roman"/>
                <a:cs typeface="Times New Roman"/>
              </a:rPr>
              <a:t>h</a:t>
            </a:r>
            <a:r>
              <a:rPr sz="1400" spc="39" dirty="0">
                <a:latin typeface="Times New Roman"/>
                <a:cs typeface="Times New Roman"/>
              </a:rPr>
              <a:t>[</a:t>
            </a:r>
            <a:r>
              <a:rPr sz="1400" i="1" spc="22" dirty="0">
                <a:latin typeface="Times New Roman"/>
                <a:cs typeface="Times New Roman"/>
              </a:rPr>
              <a:t>n</a:t>
            </a:r>
            <a:r>
              <a:rPr sz="1400" spc="-4" dirty="0">
                <a:latin typeface="Times New Roman"/>
                <a:cs typeface="Times New Roman"/>
              </a:rPr>
              <a:t>]</a:t>
            </a:r>
            <a:r>
              <a:rPr sz="1900" spc="-90" dirty="0">
                <a:latin typeface="Cambria"/>
                <a:cs typeface="Cambria"/>
              </a:rPr>
              <a:t>)</a:t>
            </a:r>
            <a:r>
              <a:rPr baseline="-21472" dirty="0">
                <a:latin typeface="Times New Roman"/>
                <a:cs typeface="Times New Roman"/>
              </a:rPr>
              <a:t>5</a:t>
            </a:r>
            <a:r>
              <a:rPr spc="147" baseline="-21472" dirty="0">
                <a:latin typeface="Times New Roman"/>
                <a:cs typeface="Times New Roman"/>
              </a:rPr>
              <a:t> </a:t>
            </a:r>
            <a:r>
              <a:rPr sz="1400" dirty="0">
                <a:latin typeface="Cambria"/>
                <a:cs typeface="Cambria"/>
              </a:rPr>
              <a:t>= </a:t>
            </a:r>
            <a:r>
              <a:rPr sz="1400" spc="166" dirty="0">
                <a:latin typeface="Cambria"/>
                <a:cs typeface="Cambria"/>
              </a:rPr>
              <a:t> </a:t>
            </a:r>
            <a:r>
              <a:rPr sz="2900" baseline="-7934" dirty="0">
                <a:latin typeface="Cambria"/>
                <a:cs typeface="Cambria"/>
              </a:rPr>
              <a:t>∑</a:t>
            </a:r>
            <a:r>
              <a:rPr sz="2900" spc="-138" baseline="-7934" dirty="0">
                <a:latin typeface="Cambria"/>
                <a:cs typeface="Cambria"/>
              </a:rPr>
              <a:t> </a:t>
            </a:r>
            <a:r>
              <a:rPr sz="1400" i="1" spc="-53" dirty="0">
                <a:latin typeface="Times New Roman"/>
                <a:cs typeface="Times New Roman"/>
              </a:rPr>
              <a:t>x</a:t>
            </a:r>
            <a:r>
              <a:rPr sz="1400" spc="39" dirty="0">
                <a:latin typeface="Times New Roman"/>
                <a:cs typeface="Times New Roman"/>
              </a:rPr>
              <a:t>[</a:t>
            </a:r>
            <a:r>
              <a:rPr sz="1400" i="1" spc="17" dirty="0">
                <a:latin typeface="Times New Roman"/>
                <a:cs typeface="Times New Roman"/>
              </a:rPr>
              <a:t>m</a:t>
            </a:r>
            <a:r>
              <a:rPr sz="1400" spc="-31" dirty="0">
                <a:latin typeface="Times New Roman"/>
                <a:cs typeface="Times New Roman"/>
              </a:rPr>
              <a:t>]</a:t>
            </a:r>
            <a:r>
              <a:rPr sz="1400" i="1" spc="-4" dirty="0">
                <a:latin typeface="Times New Roman"/>
                <a:cs typeface="Times New Roman"/>
              </a:rPr>
              <a:t>h</a:t>
            </a:r>
            <a:r>
              <a:rPr sz="2200" spc="-125" dirty="0">
                <a:latin typeface="Cambria"/>
                <a:cs typeface="Cambria"/>
              </a:rPr>
              <a:t>[</a:t>
            </a:r>
            <a:r>
              <a:rPr sz="1900" spc="-22" dirty="0">
                <a:latin typeface="Cambria"/>
                <a:cs typeface="Cambria"/>
              </a:rPr>
              <a:t>(</a:t>
            </a:r>
            <a:r>
              <a:rPr sz="1400" i="1" dirty="0">
                <a:latin typeface="Times New Roman"/>
                <a:cs typeface="Times New Roman"/>
              </a:rPr>
              <a:t>n</a:t>
            </a:r>
            <a:r>
              <a:rPr sz="1400" i="1" spc="-107" dirty="0">
                <a:latin typeface="Times New Roman"/>
                <a:cs typeface="Times New Roman"/>
              </a:rPr>
              <a:t> </a:t>
            </a:r>
            <a:r>
              <a:rPr sz="1400" dirty="0">
                <a:latin typeface="Cambria"/>
                <a:cs typeface="Cambria"/>
              </a:rPr>
              <a:t>−</a:t>
            </a:r>
            <a:r>
              <a:rPr sz="1400" spc="-55" dirty="0">
                <a:latin typeface="Cambria"/>
                <a:cs typeface="Cambria"/>
              </a:rPr>
              <a:t> </a:t>
            </a:r>
            <a:r>
              <a:rPr sz="1400" i="1" spc="62" dirty="0">
                <a:latin typeface="Times New Roman"/>
                <a:cs typeface="Times New Roman"/>
              </a:rPr>
              <a:t>m</a:t>
            </a:r>
            <a:r>
              <a:rPr sz="1900" spc="-90" dirty="0">
                <a:latin typeface="Cambria"/>
                <a:cs typeface="Cambria"/>
              </a:rPr>
              <a:t>)</a:t>
            </a:r>
            <a:r>
              <a:rPr baseline="-21472" dirty="0">
                <a:latin typeface="Times New Roman"/>
                <a:cs typeface="Times New Roman"/>
              </a:rPr>
              <a:t>5</a:t>
            </a:r>
            <a:r>
              <a:rPr spc="-152" baseline="-21472" dirty="0">
                <a:latin typeface="Times New Roman"/>
                <a:cs typeface="Times New Roman"/>
              </a:rPr>
              <a:t> </a:t>
            </a:r>
            <a:r>
              <a:rPr sz="2200" dirty="0">
                <a:latin typeface="Cambria"/>
                <a:cs typeface="Cambria"/>
              </a:rPr>
              <a:t>]</a:t>
            </a:r>
            <a:r>
              <a:rPr sz="2200" spc="-337" dirty="0">
                <a:latin typeface="Cambria"/>
                <a:cs typeface="Cambria"/>
              </a:rPr>
              <a:t> </a:t>
            </a:r>
            <a:r>
              <a:rPr sz="1400" dirty="0">
                <a:latin typeface="Cambria"/>
                <a:cs typeface="Cambria"/>
              </a:rPr>
              <a:t>= </a:t>
            </a:r>
            <a:r>
              <a:rPr sz="1400" spc="166" dirty="0">
                <a:latin typeface="Cambria"/>
                <a:cs typeface="Cambria"/>
              </a:rPr>
              <a:t> </a:t>
            </a:r>
            <a:r>
              <a:rPr sz="2900" baseline="-7934" dirty="0">
                <a:latin typeface="Cambria"/>
                <a:cs typeface="Cambria"/>
              </a:rPr>
              <a:t>∑</a:t>
            </a:r>
            <a:r>
              <a:rPr sz="2900" spc="-214" baseline="-7934" dirty="0">
                <a:latin typeface="Cambria"/>
                <a:cs typeface="Cambria"/>
              </a:rPr>
              <a:t> </a:t>
            </a:r>
            <a:r>
              <a:rPr sz="1400" i="1" spc="-71" dirty="0">
                <a:latin typeface="Times New Roman"/>
                <a:cs typeface="Times New Roman"/>
              </a:rPr>
              <a:t>h</a:t>
            </a:r>
            <a:r>
              <a:rPr sz="1400" spc="39" dirty="0">
                <a:latin typeface="Times New Roman"/>
                <a:cs typeface="Times New Roman"/>
              </a:rPr>
              <a:t>[</a:t>
            </a:r>
            <a:r>
              <a:rPr sz="1400" i="1" spc="17" dirty="0">
                <a:latin typeface="Times New Roman"/>
                <a:cs typeface="Times New Roman"/>
              </a:rPr>
              <a:t>m</a:t>
            </a:r>
            <a:r>
              <a:rPr sz="1400" spc="39" dirty="0">
                <a:latin typeface="Times New Roman"/>
                <a:cs typeface="Times New Roman"/>
              </a:rPr>
              <a:t>]</a:t>
            </a:r>
            <a:r>
              <a:rPr sz="1400" i="1" spc="13" dirty="0">
                <a:latin typeface="Times New Roman"/>
                <a:cs typeface="Times New Roman"/>
              </a:rPr>
              <a:t>x</a:t>
            </a:r>
            <a:r>
              <a:rPr sz="2200" spc="-129" dirty="0">
                <a:latin typeface="Cambria"/>
                <a:cs typeface="Cambria"/>
              </a:rPr>
              <a:t>[</a:t>
            </a:r>
            <a:r>
              <a:rPr sz="1900" spc="-22" dirty="0">
                <a:latin typeface="Cambria"/>
                <a:cs typeface="Cambria"/>
              </a:rPr>
              <a:t>(</a:t>
            </a:r>
            <a:r>
              <a:rPr sz="1400" i="1" dirty="0">
                <a:latin typeface="Times New Roman"/>
                <a:cs typeface="Times New Roman"/>
              </a:rPr>
              <a:t>n</a:t>
            </a:r>
            <a:r>
              <a:rPr sz="1400" i="1" spc="-107" dirty="0">
                <a:latin typeface="Times New Roman"/>
                <a:cs typeface="Times New Roman"/>
              </a:rPr>
              <a:t> </a:t>
            </a:r>
            <a:r>
              <a:rPr sz="1400" dirty="0">
                <a:latin typeface="Cambria"/>
                <a:cs typeface="Cambria"/>
              </a:rPr>
              <a:t>−</a:t>
            </a:r>
            <a:r>
              <a:rPr sz="1400" spc="-55" dirty="0">
                <a:latin typeface="Cambria"/>
                <a:cs typeface="Cambria"/>
              </a:rPr>
              <a:t> </a:t>
            </a:r>
            <a:r>
              <a:rPr sz="1400" i="1" spc="62" dirty="0">
                <a:latin typeface="Times New Roman"/>
                <a:cs typeface="Times New Roman"/>
              </a:rPr>
              <a:t>m</a:t>
            </a:r>
            <a:r>
              <a:rPr sz="1900" spc="-90" dirty="0">
                <a:latin typeface="Cambria"/>
                <a:cs typeface="Cambria"/>
              </a:rPr>
              <a:t>)</a:t>
            </a:r>
            <a:r>
              <a:rPr baseline="-21472" dirty="0">
                <a:latin typeface="Times New Roman"/>
                <a:cs typeface="Times New Roman"/>
              </a:rPr>
              <a:t>5</a:t>
            </a:r>
            <a:r>
              <a:rPr spc="-147" baseline="-21472" dirty="0">
                <a:latin typeface="Times New Roman"/>
                <a:cs typeface="Times New Roman"/>
              </a:rPr>
              <a:t> </a:t>
            </a:r>
            <a:r>
              <a:rPr sz="2200" dirty="0">
                <a:latin typeface="Cambria"/>
                <a:cs typeface="Cambria"/>
              </a:rPr>
              <a:t>]</a:t>
            </a:r>
          </a:p>
        </p:txBody>
      </p:sp>
      <p:grpSp>
        <p:nvGrpSpPr>
          <p:cNvPr id="29" name="Group 28"/>
          <p:cNvGrpSpPr/>
          <p:nvPr/>
        </p:nvGrpSpPr>
        <p:grpSpPr>
          <a:xfrm>
            <a:off x="923636" y="2187272"/>
            <a:ext cx="6772564" cy="3146728"/>
            <a:chOff x="923636" y="2187272"/>
            <a:chExt cx="6331909" cy="2896966"/>
          </a:xfrm>
        </p:grpSpPr>
        <p:sp>
          <p:nvSpPr>
            <p:cNvPr id="14" name="object 14"/>
            <p:cNvSpPr txBox="1"/>
            <p:nvPr/>
          </p:nvSpPr>
          <p:spPr>
            <a:xfrm>
              <a:off x="3429000" y="2187272"/>
              <a:ext cx="125230" cy="174928"/>
            </a:xfrm>
            <a:prstGeom prst="rect">
              <a:avLst/>
            </a:prstGeom>
          </p:spPr>
          <p:txBody>
            <a:bodyPr wrap="square" lIns="0" tIns="0" rIns="0" bIns="0" rtlCol="0">
              <a:noAutofit/>
            </a:bodyPr>
            <a:lstStyle/>
            <a:p>
              <a:pPr marL="11397">
                <a:lnSpc>
                  <a:spcPts val="1333"/>
                </a:lnSpc>
                <a:spcBef>
                  <a:spcPts val="66"/>
                </a:spcBef>
              </a:pPr>
              <a:r>
                <a:rPr sz="1200" dirty="0">
                  <a:latin typeface="Times New Roman"/>
                  <a:cs typeface="Times New Roman"/>
                </a:rPr>
                <a:t>4</a:t>
              </a:r>
            </a:p>
          </p:txBody>
        </p:sp>
        <p:sp>
          <p:nvSpPr>
            <p:cNvPr id="13" name="object 13"/>
            <p:cNvSpPr txBox="1"/>
            <p:nvPr/>
          </p:nvSpPr>
          <p:spPr>
            <a:xfrm>
              <a:off x="5066839" y="2187272"/>
              <a:ext cx="125230" cy="174928"/>
            </a:xfrm>
            <a:prstGeom prst="rect">
              <a:avLst/>
            </a:prstGeom>
          </p:spPr>
          <p:txBody>
            <a:bodyPr wrap="square" lIns="0" tIns="0" rIns="0" bIns="0" rtlCol="0">
              <a:noAutofit/>
            </a:bodyPr>
            <a:lstStyle/>
            <a:p>
              <a:pPr marL="11397">
                <a:lnSpc>
                  <a:spcPts val="1333"/>
                </a:lnSpc>
                <a:spcBef>
                  <a:spcPts val="66"/>
                </a:spcBef>
              </a:pPr>
              <a:r>
                <a:rPr sz="1200" dirty="0">
                  <a:latin typeface="Times New Roman"/>
                  <a:cs typeface="Times New Roman"/>
                </a:rPr>
                <a:t>4</a:t>
              </a:r>
            </a:p>
          </p:txBody>
        </p:sp>
        <p:sp>
          <p:nvSpPr>
            <p:cNvPr id="12" name="object 12"/>
            <p:cNvSpPr txBox="1"/>
            <p:nvPr/>
          </p:nvSpPr>
          <p:spPr>
            <a:xfrm>
              <a:off x="3280506" y="2678328"/>
              <a:ext cx="342414" cy="177364"/>
            </a:xfrm>
            <a:prstGeom prst="rect">
              <a:avLst/>
            </a:prstGeom>
          </p:spPr>
          <p:txBody>
            <a:bodyPr wrap="square" lIns="0" tIns="0" rIns="0" bIns="0" rtlCol="0">
              <a:noAutofit/>
            </a:bodyPr>
            <a:lstStyle/>
            <a:p>
              <a:pPr marL="11397">
                <a:lnSpc>
                  <a:spcPts val="1360"/>
                </a:lnSpc>
                <a:spcBef>
                  <a:spcPts val="67"/>
                </a:spcBef>
              </a:pPr>
              <a:r>
                <a:rPr sz="1200" i="1" dirty="0">
                  <a:latin typeface="Times New Roman"/>
                  <a:cs typeface="Times New Roman"/>
                </a:rPr>
                <a:t>m</a:t>
              </a:r>
              <a:r>
                <a:rPr sz="1200" i="1" spc="-224" dirty="0">
                  <a:latin typeface="Times New Roman"/>
                  <a:cs typeface="Times New Roman"/>
                </a:rPr>
                <a:t> </a:t>
              </a:r>
              <a:r>
                <a:rPr sz="1200" spc="57" dirty="0">
                  <a:latin typeface="Cambria"/>
                  <a:cs typeface="Cambria"/>
                </a:rPr>
                <a:t>=</a:t>
              </a:r>
              <a:r>
                <a:rPr sz="1200" dirty="0">
                  <a:latin typeface="Times New Roman"/>
                  <a:cs typeface="Times New Roman"/>
                </a:rPr>
                <a:t>0</a:t>
              </a:r>
            </a:p>
          </p:txBody>
        </p:sp>
        <p:sp>
          <p:nvSpPr>
            <p:cNvPr id="11" name="object 11"/>
            <p:cNvSpPr txBox="1"/>
            <p:nvPr/>
          </p:nvSpPr>
          <p:spPr>
            <a:xfrm>
              <a:off x="4958080" y="2678328"/>
              <a:ext cx="342429" cy="177364"/>
            </a:xfrm>
            <a:prstGeom prst="rect">
              <a:avLst/>
            </a:prstGeom>
          </p:spPr>
          <p:txBody>
            <a:bodyPr wrap="square" lIns="0" tIns="0" rIns="0" bIns="0" rtlCol="0">
              <a:noAutofit/>
            </a:bodyPr>
            <a:lstStyle/>
            <a:p>
              <a:pPr marL="11397">
                <a:lnSpc>
                  <a:spcPts val="1360"/>
                </a:lnSpc>
                <a:spcBef>
                  <a:spcPts val="67"/>
                </a:spcBef>
              </a:pPr>
              <a:r>
                <a:rPr sz="1200" i="1" dirty="0">
                  <a:latin typeface="Times New Roman"/>
                  <a:cs typeface="Times New Roman"/>
                </a:rPr>
                <a:t>m</a:t>
              </a:r>
              <a:r>
                <a:rPr sz="1200" i="1" spc="-224" dirty="0">
                  <a:latin typeface="Times New Roman"/>
                  <a:cs typeface="Times New Roman"/>
                </a:rPr>
                <a:t> </a:t>
              </a:r>
              <a:r>
                <a:rPr sz="1200" spc="57" dirty="0">
                  <a:latin typeface="Cambria"/>
                  <a:cs typeface="Cambria"/>
                </a:rPr>
                <a:t>=</a:t>
              </a:r>
              <a:r>
                <a:rPr sz="1200" dirty="0">
                  <a:latin typeface="Times New Roman"/>
                  <a:cs typeface="Times New Roman"/>
                </a:rPr>
                <a:t>0</a:t>
              </a:r>
            </a:p>
          </p:txBody>
        </p:sp>
        <p:sp>
          <p:nvSpPr>
            <p:cNvPr id="10" name="object 10"/>
            <p:cNvSpPr txBox="1"/>
            <p:nvPr/>
          </p:nvSpPr>
          <p:spPr>
            <a:xfrm>
              <a:off x="923636" y="2678328"/>
              <a:ext cx="1511982" cy="466165"/>
            </a:xfrm>
            <a:prstGeom prst="rect">
              <a:avLst/>
            </a:prstGeom>
          </p:spPr>
          <p:txBody>
            <a:bodyPr wrap="square" lIns="0" tIns="0" rIns="0" bIns="0" rtlCol="0">
              <a:noAutofit/>
            </a:bodyPr>
            <a:lstStyle/>
            <a:p>
              <a:pPr marL="11397" marR="30771">
                <a:lnSpc>
                  <a:spcPts val="1754"/>
                </a:lnSpc>
                <a:spcBef>
                  <a:spcPts val="87"/>
                </a:spcBef>
              </a:pPr>
              <a:r>
                <a:rPr sz="2400" baseline="3292" dirty="0">
                  <a:latin typeface="Garamond"/>
                  <a:cs typeface="Garamond"/>
                </a:rPr>
                <a:t>x[m]=[</a:t>
              </a:r>
              <a:r>
                <a:rPr sz="2400" b="1" baseline="3292" dirty="0">
                  <a:latin typeface="Garamond"/>
                  <a:cs typeface="Garamond"/>
                </a:rPr>
                <a:t>1 </a:t>
              </a:r>
              <a:r>
                <a:rPr sz="2400" baseline="3292" dirty="0">
                  <a:latin typeface="Garamond"/>
                  <a:cs typeface="Garamond"/>
                </a:rPr>
                <a:t>3 2 </a:t>
              </a:r>
              <a:r>
                <a:rPr sz="2400" spc="4" baseline="3292" dirty="0">
                  <a:latin typeface="Garamond"/>
                  <a:cs typeface="Garamond"/>
                </a:rPr>
                <a:t>-</a:t>
              </a:r>
              <a:r>
                <a:rPr sz="2400" baseline="3292" dirty="0">
                  <a:latin typeface="Garamond"/>
                  <a:cs typeface="Garamond"/>
                </a:rPr>
                <a:t>1</a:t>
              </a:r>
              <a:r>
                <a:rPr sz="2400" spc="4" baseline="3292" dirty="0">
                  <a:latin typeface="Garamond"/>
                  <a:cs typeface="Garamond"/>
                </a:rPr>
                <a:t> 4]</a:t>
              </a:r>
              <a:endParaRPr sz="1600" dirty="0">
                <a:latin typeface="Garamond"/>
                <a:cs typeface="Garamond"/>
              </a:endParaRPr>
            </a:p>
            <a:p>
              <a:pPr marL="11417">
                <a:lnSpc>
                  <a:spcPct val="93750"/>
                </a:lnSpc>
                <a:spcBef>
                  <a:spcPts val="33"/>
                </a:spcBef>
              </a:pPr>
              <a:r>
                <a:rPr sz="1600" dirty="0">
                  <a:latin typeface="Garamond"/>
                  <a:cs typeface="Garamond"/>
                </a:rPr>
                <a:t>h[-m]=[-3</a:t>
              </a:r>
              <a:r>
                <a:rPr sz="1600" spc="8" dirty="0">
                  <a:latin typeface="Garamond"/>
                  <a:cs typeface="Garamond"/>
                </a:rPr>
                <a:t> </a:t>
              </a:r>
              <a:r>
                <a:rPr sz="1600" dirty="0">
                  <a:latin typeface="Garamond"/>
                  <a:cs typeface="Garamond"/>
                </a:rPr>
                <a:t>7</a:t>
              </a:r>
              <a:r>
                <a:rPr sz="1600" spc="4" dirty="0">
                  <a:latin typeface="Garamond"/>
                  <a:cs typeface="Garamond"/>
                </a:rPr>
                <a:t> </a:t>
              </a:r>
              <a:r>
                <a:rPr sz="1600" dirty="0">
                  <a:latin typeface="Garamond"/>
                  <a:cs typeface="Garamond"/>
                </a:rPr>
                <a:t>1</a:t>
              </a:r>
              <a:r>
                <a:rPr sz="1600" spc="4" dirty="0">
                  <a:latin typeface="Garamond"/>
                  <a:cs typeface="Garamond"/>
                </a:rPr>
                <a:t> </a:t>
              </a:r>
              <a:r>
                <a:rPr sz="1600" dirty="0">
                  <a:latin typeface="Garamond"/>
                  <a:cs typeface="Garamond"/>
                </a:rPr>
                <a:t>0</a:t>
              </a:r>
              <a:r>
                <a:rPr sz="1600" spc="-8" dirty="0">
                  <a:latin typeface="Garamond"/>
                  <a:cs typeface="Garamond"/>
                </a:rPr>
                <a:t> </a:t>
              </a:r>
              <a:r>
                <a:rPr sz="1600" b="1" spc="8" dirty="0">
                  <a:latin typeface="Garamond"/>
                  <a:cs typeface="Garamond"/>
                </a:rPr>
                <a:t>2</a:t>
              </a:r>
              <a:r>
                <a:rPr sz="1600" dirty="0">
                  <a:latin typeface="Garamond"/>
                  <a:cs typeface="Garamond"/>
                </a:rPr>
                <a:t>]</a:t>
              </a:r>
            </a:p>
          </p:txBody>
        </p:sp>
        <p:sp>
          <p:nvSpPr>
            <p:cNvPr id="9" name="object 9"/>
            <p:cNvSpPr txBox="1"/>
            <p:nvPr/>
          </p:nvSpPr>
          <p:spPr>
            <a:xfrm>
              <a:off x="923657" y="3156261"/>
              <a:ext cx="1978650" cy="273045"/>
            </a:xfrm>
            <a:prstGeom prst="rect">
              <a:avLst/>
            </a:prstGeom>
          </p:spPr>
          <p:txBody>
            <a:bodyPr wrap="square" lIns="0" tIns="0" rIns="0" bIns="0" rtlCol="0">
              <a:noAutofit/>
            </a:bodyPr>
            <a:lstStyle/>
            <a:p>
              <a:pPr marL="11397">
                <a:lnSpc>
                  <a:spcPts val="2131"/>
                </a:lnSpc>
                <a:spcBef>
                  <a:spcPts val="106"/>
                </a:spcBef>
              </a:pPr>
              <a:r>
                <a:rPr sz="2400" baseline="11522" dirty="0">
                  <a:latin typeface="Garamond"/>
                  <a:cs typeface="Garamond"/>
                </a:rPr>
                <a:t>h[(-m)</a:t>
              </a:r>
              <a:r>
                <a:rPr sz="1600" baseline="-7407" dirty="0">
                  <a:latin typeface="Garamond"/>
                  <a:cs typeface="Garamond"/>
                </a:rPr>
                <a:t>5</a:t>
              </a:r>
              <a:r>
                <a:rPr sz="2400" baseline="11522" dirty="0">
                  <a:latin typeface="Garamond"/>
                  <a:cs typeface="Garamond"/>
                </a:rPr>
                <a:t>]=[</a:t>
              </a:r>
              <a:r>
                <a:rPr sz="2400" b="1" baseline="11522" dirty="0">
                  <a:latin typeface="Garamond"/>
                  <a:cs typeface="Garamond"/>
                </a:rPr>
                <a:t>2 </a:t>
              </a:r>
              <a:r>
                <a:rPr sz="2400" spc="4" baseline="11522" dirty="0">
                  <a:latin typeface="Garamond"/>
                  <a:cs typeface="Garamond"/>
                </a:rPr>
                <a:t>-</a:t>
              </a:r>
              <a:r>
                <a:rPr sz="2400" baseline="11522" dirty="0">
                  <a:latin typeface="Garamond"/>
                  <a:cs typeface="Garamond"/>
                </a:rPr>
                <a:t>3</a:t>
              </a:r>
              <a:r>
                <a:rPr sz="2400" spc="8" baseline="11522" dirty="0">
                  <a:latin typeface="Garamond"/>
                  <a:cs typeface="Garamond"/>
                </a:rPr>
                <a:t> </a:t>
              </a:r>
              <a:r>
                <a:rPr sz="2400" baseline="11522" dirty="0">
                  <a:latin typeface="Garamond"/>
                  <a:cs typeface="Garamond"/>
                </a:rPr>
                <a:t>7</a:t>
              </a:r>
              <a:r>
                <a:rPr sz="2400" spc="8" baseline="11522" dirty="0">
                  <a:latin typeface="Garamond"/>
                  <a:cs typeface="Garamond"/>
                </a:rPr>
                <a:t> </a:t>
              </a:r>
              <a:r>
                <a:rPr sz="2400" baseline="11522" dirty="0">
                  <a:latin typeface="Garamond"/>
                  <a:cs typeface="Garamond"/>
                </a:rPr>
                <a:t>1</a:t>
              </a:r>
              <a:r>
                <a:rPr sz="2400" spc="8" baseline="11522" dirty="0">
                  <a:latin typeface="Garamond"/>
                  <a:cs typeface="Garamond"/>
                </a:rPr>
                <a:t> </a:t>
              </a:r>
              <a:r>
                <a:rPr sz="2400" spc="4" baseline="11522" dirty="0">
                  <a:latin typeface="Garamond"/>
                  <a:cs typeface="Garamond"/>
                </a:rPr>
                <a:t>0</a:t>
              </a:r>
              <a:r>
                <a:rPr sz="2400" baseline="11522" dirty="0">
                  <a:latin typeface="Garamond"/>
                  <a:cs typeface="Garamond"/>
                </a:rPr>
                <a:t>]</a:t>
              </a:r>
              <a:r>
                <a:rPr sz="2400" spc="-8" baseline="11522" dirty="0">
                  <a:latin typeface="Garamond"/>
                  <a:cs typeface="Garamond"/>
                </a:rPr>
                <a:t> </a:t>
              </a:r>
              <a:r>
                <a:rPr sz="2400" baseline="11273" dirty="0">
                  <a:latin typeface="Times New Roman"/>
                  <a:cs typeface="Times New Roman"/>
                </a:rPr>
                <a:t>Î</a:t>
              </a:r>
              <a:endParaRPr sz="1600" dirty="0">
                <a:latin typeface="Times New Roman"/>
                <a:cs typeface="Times New Roman"/>
              </a:endParaRPr>
            </a:p>
          </p:txBody>
        </p:sp>
        <p:sp>
          <p:nvSpPr>
            <p:cNvPr id="8" name="object 8"/>
            <p:cNvSpPr txBox="1"/>
            <p:nvPr/>
          </p:nvSpPr>
          <p:spPr>
            <a:xfrm>
              <a:off x="2996970" y="3165112"/>
              <a:ext cx="4258575" cy="264193"/>
            </a:xfrm>
            <a:prstGeom prst="rect">
              <a:avLst/>
            </a:prstGeom>
          </p:spPr>
          <p:txBody>
            <a:bodyPr wrap="square" lIns="0" tIns="0" rIns="0" bIns="0" rtlCol="0">
              <a:noAutofit/>
            </a:bodyPr>
            <a:lstStyle/>
            <a:p>
              <a:pPr marL="11397">
                <a:lnSpc>
                  <a:spcPts val="2060"/>
                </a:lnSpc>
                <a:spcBef>
                  <a:spcPts val="102"/>
                </a:spcBef>
              </a:pPr>
              <a:r>
                <a:rPr sz="2400" baseline="11522" dirty="0">
                  <a:latin typeface="Garamond"/>
                  <a:cs typeface="Garamond"/>
                </a:rPr>
                <a:t>y[0]=</a:t>
              </a:r>
              <a:r>
                <a:rPr sz="2400" spc="8" baseline="11522" dirty="0">
                  <a:latin typeface="Garamond"/>
                  <a:cs typeface="Garamond"/>
                </a:rPr>
                <a:t>Σ</a:t>
              </a:r>
              <a:r>
                <a:rPr sz="2400" baseline="11522" dirty="0">
                  <a:latin typeface="Garamond"/>
                  <a:cs typeface="Garamond"/>
                </a:rPr>
                <a:t>x[m].h[(</a:t>
              </a:r>
              <a:r>
                <a:rPr sz="2400" spc="8" baseline="11522" dirty="0">
                  <a:latin typeface="Garamond"/>
                  <a:cs typeface="Garamond"/>
                </a:rPr>
                <a:t>-</a:t>
              </a:r>
              <a:r>
                <a:rPr sz="2400" baseline="11522" dirty="0">
                  <a:latin typeface="Garamond"/>
                  <a:cs typeface="Garamond"/>
                </a:rPr>
                <a:t>m)</a:t>
              </a:r>
              <a:r>
                <a:rPr sz="1600" baseline="-7407" dirty="0">
                  <a:latin typeface="Garamond"/>
                  <a:cs typeface="Garamond"/>
                </a:rPr>
                <a:t>5</a:t>
              </a:r>
              <a:r>
                <a:rPr sz="2400" baseline="11522" dirty="0">
                  <a:latin typeface="Garamond"/>
                  <a:cs typeface="Garamond"/>
                </a:rPr>
                <a:t>]=</a:t>
              </a:r>
              <a:r>
                <a:rPr sz="2400" spc="4" baseline="11522" dirty="0">
                  <a:latin typeface="Garamond"/>
                  <a:cs typeface="Garamond"/>
                </a:rPr>
                <a:t>1*2+3</a:t>
              </a:r>
              <a:r>
                <a:rPr sz="2400" baseline="11522" dirty="0">
                  <a:latin typeface="Garamond"/>
                  <a:cs typeface="Garamond"/>
                </a:rPr>
                <a:t>(</a:t>
              </a:r>
              <a:r>
                <a:rPr sz="2400" spc="4" baseline="11522" dirty="0">
                  <a:latin typeface="Garamond"/>
                  <a:cs typeface="Garamond"/>
                </a:rPr>
                <a:t>-3)+2*7+-1(1)+4(0</a:t>
              </a:r>
              <a:r>
                <a:rPr sz="2400" baseline="11522" dirty="0">
                  <a:latin typeface="Garamond"/>
                  <a:cs typeface="Garamond"/>
                </a:rPr>
                <a:t>)</a:t>
              </a:r>
              <a:r>
                <a:rPr sz="2400" spc="4" baseline="11522" dirty="0">
                  <a:latin typeface="Garamond"/>
                  <a:cs typeface="Garamond"/>
                </a:rPr>
                <a:t>=6</a:t>
              </a:r>
              <a:endParaRPr sz="1600" dirty="0">
                <a:latin typeface="Garamond"/>
                <a:cs typeface="Garamond"/>
              </a:endParaRPr>
            </a:p>
          </p:txBody>
        </p:sp>
        <p:sp>
          <p:nvSpPr>
            <p:cNvPr id="7" name="object 7"/>
            <p:cNvSpPr txBox="1"/>
            <p:nvPr/>
          </p:nvSpPr>
          <p:spPr>
            <a:xfrm>
              <a:off x="923643" y="3398980"/>
              <a:ext cx="4141888" cy="273045"/>
            </a:xfrm>
            <a:prstGeom prst="rect">
              <a:avLst/>
            </a:prstGeom>
          </p:spPr>
          <p:txBody>
            <a:bodyPr wrap="square" lIns="0" tIns="0" rIns="0" bIns="0" rtlCol="0">
              <a:noAutofit/>
            </a:bodyPr>
            <a:lstStyle/>
            <a:p>
              <a:pPr marL="11397">
                <a:lnSpc>
                  <a:spcPts val="2131"/>
                </a:lnSpc>
                <a:spcBef>
                  <a:spcPts val="106"/>
                </a:spcBef>
              </a:pPr>
              <a:r>
                <a:rPr sz="2400" baseline="11522" dirty="0">
                  <a:latin typeface="Garamond"/>
                  <a:cs typeface="Garamond"/>
                </a:rPr>
                <a:t>h[(1-m</a:t>
              </a:r>
              <a:r>
                <a:rPr sz="2400" spc="-4" baseline="11522" dirty="0">
                  <a:latin typeface="Garamond"/>
                  <a:cs typeface="Garamond"/>
                </a:rPr>
                <a:t>)</a:t>
              </a:r>
              <a:r>
                <a:rPr sz="1600" spc="4" baseline="-7407" dirty="0">
                  <a:latin typeface="Garamond"/>
                  <a:cs typeface="Garamond"/>
                </a:rPr>
                <a:t>5</a:t>
              </a:r>
              <a:r>
                <a:rPr sz="2400" baseline="11522" dirty="0">
                  <a:latin typeface="Garamond"/>
                  <a:cs typeface="Garamond"/>
                </a:rPr>
                <a:t>]=[0</a:t>
              </a:r>
              <a:r>
                <a:rPr sz="2400" spc="4" baseline="11522" dirty="0">
                  <a:latin typeface="Garamond"/>
                  <a:cs typeface="Garamond"/>
                </a:rPr>
                <a:t> </a:t>
              </a:r>
              <a:r>
                <a:rPr sz="2400" baseline="11522" dirty="0">
                  <a:latin typeface="Garamond"/>
                  <a:cs typeface="Garamond"/>
                </a:rPr>
                <a:t>2</a:t>
              </a:r>
              <a:r>
                <a:rPr sz="2400" spc="4" baseline="11522" dirty="0">
                  <a:latin typeface="Garamond"/>
                  <a:cs typeface="Garamond"/>
                </a:rPr>
                <a:t> </a:t>
              </a:r>
              <a:r>
                <a:rPr sz="2400" baseline="11522" dirty="0">
                  <a:latin typeface="Garamond"/>
                  <a:cs typeface="Garamond"/>
                </a:rPr>
                <a:t>-3</a:t>
              </a:r>
              <a:r>
                <a:rPr sz="2400" spc="4" baseline="11522" dirty="0">
                  <a:latin typeface="Garamond"/>
                  <a:cs typeface="Garamond"/>
                </a:rPr>
                <a:t> </a:t>
              </a:r>
              <a:r>
                <a:rPr sz="2400" baseline="11522" dirty="0">
                  <a:latin typeface="Garamond"/>
                  <a:cs typeface="Garamond"/>
                </a:rPr>
                <a:t>7</a:t>
              </a:r>
              <a:r>
                <a:rPr sz="2400" spc="4" baseline="11522" dirty="0">
                  <a:latin typeface="Garamond"/>
                  <a:cs typeface="Garamond"/>
                </a:rPr>
                <a:t> </a:t>
              </a:r>
              <a:r>
                <a:rPr sz="2400" baseline="11522" dirty="0">
                  <a:latin typeface="Garamond"/>
                  <a:cs typeface="Garamond"/>
                </a:rPr>
                <a:t>1] </a:t>
              </a:r>
              <a:r>
                <a:rPr sz="2400" baseline="11273" dirty="0">
                  <a:latin typeface="Times New Roman"/>
                  <a:cs typeface="Times New Roman"/>
                </a:rPr>
                <a:t>Î</a:t>
              </a:r>
              <a:r>
                <a:rPr sz="2400" spc="-888" baseline="11273" dirty="0">
                  <a:latin typeface="Times New Roman"/>
                  <a:cs typeface="Times New Roman"/>
                </a:rPr>
                <a:t> </a:t>
              </a:r>
              <a:r>
                <a:rPr sz="2400" spc="4" baseline="11522" dirty="0">
                  <a:latin typeface="Garamond"/>
                  <a:cs typeface="Garamond"/>
                </a:rPr>
                <a:t>y[0]</a:t>
              </a:r>
              <a:r>
                <a:rPr sz="2400" baseline="11522" dirty="0">
                  <a:latin typeface="Garamond"/>
                  <a:cs typeface="Garamond"/>
                </a:rPr>
                <a:t>=</a:t>
              </a:r>
              <a:r>
                <a:rPr sz="2400" spc="4" baseline="11522" dirty="0">
                  <a:latin typeface="Garamond"/>
                  <a:cs typeface="Garamond"/>
                </a:rPr>
                <a:t>Σ</a:t>
              </a:r>
              <a:r>
                <a:rPr sz="2400" baseline="11522" dirty="0">
                  <a:latin typeface="Garamond"/>
                  <a:cs typeface="Garamond"/>
                </a:rPr>
                <a:t>x[m]</a:t>
              </a:r>
              <a:r>
                <a:rPr sz="2400" spc="8" baseline="11522" dirty="0">
                  <a:latin typeface="Garamond"/>
                  <a:cs typeface="Garamond"/>
                </a:rPr>
                <a:t>.</a:t>
              </a:r>
              <a:r>
                <a:rPr sz="2400" baseline="11522" dirty="0">
                  <a:latin typeface="Garamond"/>
                  <a:cs typeface="Garamond"/>
                </a:rPr>
                <a:t>h[(1-m)</a:t>
              </a:r>
              <a:r>
                <a:rPr sz="1600" spc="4" baseline="-7407" dirty="0">
                  <a:latin typeface="Garamond"/>
                  <a:cs typeface="Garamond"/>
                </a:rPr>
                <a:t>5</a:t>
              </a:r>
              <a:r>
                <a:rPr sz="2400" baseline="11522" dirty="0">
                  <a:latin typeface="Garamond"/>
                  <a:cs typeface="Garamond"/>
                </a:rPr>
                <a:t>]=-3</a:t>
              </a:r>
              <a:endParaRPr sz="1600" dirty="0">
                <a:latin typeface="Garamond"/>
                <a:cs typeface="Garamond"/>
              </a:endParaRPr>
            </a:p>
          </p:txBody>
        </p:sp>
        <p:sp>
          <p:nvSpPr>
            <p:cNvPr id="6" name="object 6"/>
            <p:cNvSpPr txBox="1"/>
            <p:nvPr/>
          </p:nvSpPr>
          <p:spPr>
            <a:xfrm>
              <a:off x="923643" y="3641027"/>
              <a:ext cx="4226401" cy="273045"/>
            </a:xfrm>
            <a:prstGeom prst="rect">
              <a:avLst/>
            </a:prstGeom>
          </p:spPr>
          <p:txBody>
            <a:bodyPr wrap="square" lIns="0" tIns="0" rIns="0" bIns="0" rtlCol="0">
              <a:noAutofit/>
            </a:bodyPr>
            <a:lstStyle/>
            <a:p>
              <a:pPr marL="11397">
                <a:lnSpc>
                  <a:spcPts val="2131"/>
                </a:lnSpc>
                <a:spcBef>
                  <a:spcPts val="106"/>
                </a:spcBef>
              </a:pPr>
              <a:r>
                <a:rPr sz="2400" baseline="11522" dirty="0">
                  <a:latin typeface="Garamond"/>
                  <a:cs typeface="Garamond"/>
                </a:rPr>
                <a:t>h[(2-m</a:t>
              </a:r>
              <a:r>
                <a:rPr sz="2400" spc="-4" baseline="11522" dirty="0">
                  <a:latin typeface="Garamond"/>
                  <a:cs typeface="Garamond"/>
                </a:rPr>
                <a:t>)</a:t>
              </a:r>
              <a:r>
                <a:rPr sz="1600" spc="4" baseline="-7407" dirty="0">
                  <a:latin typeface="Garamond"/>
                  <a:cs typeface="Garamond"/>
                </a:rPr>
                <a:t>5</a:t>
              </a:r>
              <a:r>
                <a:rPr sz="2400" baseline="11522" dirty="0">
                  <a:latin typeface="Garamond"/>
                  <a:cs typeface="Garamond"/>
                </a:rPr>
                <a:t>]=[1</a:t>
              </a:r>
              <a:r>
                <a:rPr sz="2400" spc="4" baseline="11522" dirty="0">
                  <a:latin typeface="Garamond"/>
                  <a:cs typeface="Garamond"/>
                </a:rPr>
                <a:t> </a:t>
              </a:r>
              <a:r>
                <a:rPr sz="2400" baseline="11522" dirty="0">
                  <a:latin typeface="Garamond"/>
                  <a:cs typeface="Garamond"/>
                </a:rPr>
                <a:t>0</a:t>
              </a:r>
              <a:r>
                <a:rPr sz="2400" spc="4" baseline="11522" dirty="0">
                  <a:latin typeface="Garamond"/>
                  <a:cs typeface="Garamond"/>
                </a:rPr>
                <a:t> </a:t>
              </a:r>
              <a:r>
                <a:rPr sz="2400" baseline="11522" dirty="0">
                  <a:latin typeface="Garamond"/>
                  <a:cs typeface="Garamond"/>
                </a:rPr>
                <a:t>2</a:t>
              </a:r>
              <a:r>
                <a:rPr sz="2400" spc="4" baseline="11522" dirty="0">
                  <a:latin typeface="Garamond"/>
                  <a:cs typeface="Garamond"/>
                </a:rPr>
                <a:t> </a:t>
              </a:r>
              <a:r>
                <a:rPr sz="2400" baseline="11522" dirty="0">
                  <a:latin typeface="Garamond"/>
                  <a:cs typeface="Garamond"/>
                </a:rPr>
                <a:t>-3</a:t>
              </a:r>
              <a:r>
                <a:rPr sz="2400" spc="4" baseline="11522" dirty="0">
                  <a:latin typeface="Garamond"/>
                  <a:cs typeface="Garamond"/>
                </a:rPr>
                <a:t> </a:t>
              </a:r>
              <a:r>
                <a:rPr sz="2400" baseline="11522" dirty="0">
                  <a:latin typeface="Garamond"/>
                  <a:cs typeface="Garamond"/>
                </a:rPr>
                <a:t>7] </a:t>
              </a:r>
              <a:r>
                <a:rPr sz="2400" baseline="11273" dirty="0">
                  <a:latin typeface="Times New Roman"/>
                  <a:cs typeface="Times New Roman"/>
                </a:rPr>
                <a:t>Î</a:t>
              </a:r>
              <a:r>
                <a:rPr sz="2400" spc="-883" baseline="11273" dirty="0">
                  <a:latin typeface="Times New Roman"/>
                  <a:cs typeface="Times New Roman"/>
                </a:rPr>
                <a:t> </a:t>
              </a:r>
              <a:r>
                <a:rPr sz="2400" baseline="11522" dirty="0">
                  <a:latin typeface="Garamond"/>
                  <a:cs typeface="Garamond"/>
                </a:rPr>
                <a:t>y[0]=</a:t>
              </a:r>
              <a:r>
                <a:rPr sz="2400" spc="4" baseline="11522" dirty="0">
                  <a:latin typeface="Garamond"/>
                  <a:cs typeface="Garamond"/>
                </a:rPr>
                <a:t>Σ</a:t>
              </a:r>
              <a:r>
                <a:rPr sz="2400" baseline="11522" dirty="0">
                  <a:latin typeface="Garamond"/>
                  <a:cs typeface="Garamond"/>
                </a:rPr>
                <a:t>x[m].h[(2</a:t>
              </a:r>
              <a:r>
                <a:rPr sz="2400" spc="8" baseline="11522" dirty="0">
                  <a:latin typeface="Garamond"/>
                  <a:cs typeface="Garamond"/>
                </a:rPr>
                <a:t>-</a:t>
              </a:r>
              <a:r>
                <a:rPr sz="2400" baseline="11522" dirty="0">
                  <a:latin typeface="Garamond"/>
                  <a:cs typeface="Garamond"/>
                </a:rPr>
                <a:t>m</a:t>
              </a:r>
              <a:r>
                <a:rPr sz="2400" spc="-4" baseline="11522" dirty="0">
                  <a:latin typeface="Garamond"/>
                  <a:cs typeface="Garamond"/>
                </a:rPr>
                <a:t>)</a:t>
              </a:r>
              <a:r>
                <a:rPr sz="1600" baseline="-7407" dirty="0">
                  <a:latin typeface="Garamond"/>
                  <a:cs typeface="Garamond"/>
                </a:rPr>
                <a:t>5</a:t>
              </a:r>
              <a:r>
                <a:rPr sz="2400" baseline="11522" dirty="0">
                  <a:latin typeface="Garamond"/>
                  <a:cs typeface="Garamond"/>
                </a:rPr>
                <a:t>]= </a:t>
              </a:r>
              <a:r>
                <a:rPr sz="2400" spc="8" baseline="11522" dirty="0">
                  <a:latin typeface="Garamond"/>
                  <a:cs typeface="Garamond"/>
                </a:rPr>
                <a:t>3</a:t>
              </a:r>
              <a:r>
                <a:rPr sz="2400" baseline="11522" dirty="0">
                  <a:latin typeface="Garamond"/>
                  <a:cs typeface="Garamond"/>
                </a:rPr>
                <a:t>6</a:t>
              </a:r>
              <a:endParaRPr sz="1600" dirty="0">
                <a:latin typeface="Garamond"/>
                <a:cs typeface="Garamond"/>
              </a:endParaRPr>
            </a:p>
          </p:txBody>
        </p:sp>
        <p:sp>
          <p:nvSpPr>
            <p:cNvPr id="5" name="object 5"/>
            <p:cNvSpPr txBox="1"/>
            <p:nvPr/>
          </p:nvSpPr>
          <p:spPr>
            <a:xfrm>
              <a:off x="923637" y="3883747"/>
              <a:ext cx="4220052" cy="515092"/>
            </a:xfrm>
            <a:prstGeom prst="rect">
              <a:avLst/>
            </a:prstGeom>
          </p:spPr>
          <p:txBody>
            <a:bodyPr wrap="square" lIns="0" tIns="0" rIns="0" bIns="0" rtlCol="0">
              <a:noAutofit/>
            </a:bodyPr>
            <a:lstStyle/>
            <a:p>
              <a:pPr marL="11397">
                <a:lnSpc>
                  <a:spcPts val="1721"/>
                </a:lnSpc>
                <a:spcBef>
                  <a:spcPts val="94"/>
                </a:spcBef>
              </a:pPr>
              <a:r>
                <a:rPr sz="1600" dirty="0">
                  <a:latin typeface="Garamond"/>
                  <a:cs typeface="Garamond"/>
                </a:rPr>
                <a:t>h[(3-m)</a:t>
              </a:r>
              <a:r>
                <a:rPr sz="1600" spc="4" baseline="-24691" dirty="0">
                  <a:latin typeface="Garamond"/>
                  <a:cs typeface="Garamond"/>
                </a:rPr>
                <a:t>5</a:t>
              </a:r>
              <a:r>
                <a:rPr sz="1600" dirty="0">
                  <a:latin typeface="Garamond"/>
                  <a:cs typeface="Garamond"/>
                </a:rPr>
                <a:t>]=[7</a:t>
              </a:r>
              <a:r>
                <a:rPr sz="1600" spc="4" dirty="0">
                  <a:latin typeface="Garamond"/>
                  <a:cs typeface="Garamond"/>
                </a:rPr>
                <a:t> </a:t>
              </a:r>
              <a:r>
                <a:rPr sz="1600" dirty="0">
                  <a:latin typeface="Garamond"/>
                  <a:cs typeface="Garamond"/>
                </a:rPr>
                <a:t>1</a:t>
              </a:r>
              <a:r>
                <a:rPr sz="1600" spc="4" dirty="0">
                  <a:latin typeface="Garamond"/>
                  <a:cs typeface="Garamond"/>
                </a:rPr>
                <a:t> </a:t>
              </a:r>
              <a:r>
                <a:rPr sz="1600" dirty="0">
                  <a:latin typeface="Garamond"/>
                  <a:cs typeface="Garamond"/>
                </a:rPr>
                <a:t>0</a:t>
              </a:r>
              <a:r>
                <a:rPr sz="1600" spc="4" dirty="0">
                  <a:latin typeface="Garamond"/>
                  <a:cs typeface="Garamond"/>
                </a:rPr>
                <a:t> </a:t>
              </a:r>
              <a:r>
                <a:rPr sz="1600" dirty="0">
                  <a:latin typeface="Garamond"/>
                  <a:cs typeface="Garamond"/>
                </a:rPr>
                <a:t>2</a:t>
              </a:r>
              <a:r>
                <a:rPr sz="1600" spc="4" dirty="0">
                  <a:latin typeface="Garamond"/>
                  <a:cs typeface="Garamond"/>
                </a:rPr>
                <a:t> </a:t>
              </a:r>
              <a:r>
                <a:rPr sz="1600" dirty="0">
                  <a:latin typeface="Garamond"/>
                  <a:cs typeface="Garamond"/>
                </a:rPr>
                <a:t>-3] </a:t>
              </a:r>
              <a:r>
                <a:rPr sz="1600" dirty="0">
                  <a:latin typeface="Times New Roman"/>
                  <a:cs typeface="Times New Roman"/>
                </a:rPr>
                <a:t>Î</a:t>
              </a:r>
              <a:r>
                <a:rPr sz="1600" spc="-883" dirty="0">
                  <a:latin typeface="Times New Roman"/>
                  <a:cs typeface="Times New Roman"/>
                </a:rPr>
                <a:t> </a:t>
              </a:r>
              <a:r>
                <a:rPr sz="1600" dirty="0">
                  <a:latin typeface="Garamond"/>
                  <a:cs typeface="Garamond"/>
                </a:rPr>
                <a:t>y[0]=</a:t>
              </a:r>
              <a:r>
                <a:rPr sz="1600" spc="4" dirty="0">
                  <a:latin typeface="Garamond"/>
                  <a:cs typeface="Garamond"/>
                </a:rPr>
                <a:t>Σ</a:t>
              </a:r>
              <a:r>
                <a:rPr sz="1600" dirty="0">
                  <a:latin typeface="Garamond"/>
                  <a:cs typeface="Garamond"/>
                </a:rPr>
                <a:t>x[m].h[(3</a:t>
              </a:r>
              <a:r>
                <a:rPr sz="1600" spc="8" dirty="0">
                  <a:latin typeface="Garamond"/>
                  <a:cs typeface="Garamond"/>
                </a:rPr>
                <a:t>-</a:t>
              </a:r>
              <a:r>
                <a:rPr sz="1600" dirty="0">
                  <a:latin typeface="Garamond"/>
                  <a:cs typeface="Garamond"/>
                </a:rPr>
                <a:t>m</a:t>
              </a:r>
              <a:r>
                <a:rPr sz="1600" spc="-4" dirty="0">
                  <a:latin typeface="Garamond"/>
                  <a:cs typeface="Garamond"/>
                </a:rPr>
                <a:t>)</a:t>
              </a:r>
              <a:r>
                <a:rPr sz="1600" baseline="-24691" dirty="0">
                  <a:latin typeface="Garamond"/>
                  <a:cs typeface="Garamond"/>
                </a:rPr>
                <a:t>5</a:t>
              </a:r>
              <a:r>
                <a:rPr sz="1600" dirty="0">
                  <a:latin typeface="Garamond"/>
                  <a:cs typeface="Garamond"/>
                </a:rPr>
                <a:t>]= -4 </a:t>
              </a:r>
            </a:p>
            <a:p>
              <a:pPr marL="11397">
                <a:lnSpc>
                  <a:spcPts val="1721"/>
                </a:lnSpc>
                <a:spcBef>
                  <a:spcPts val="155"/>
                </a:spcBef>
              </a:pPr>
              <a:r>
                <a:rPr sz="1600" dirty="0">
                  <a:latin typeface="Garamond"/>
                  <a:cs typeface="Garamond"/>
                </a:rPr>
                <a:t>h[(4-m)</a:t>
              </a:r>
              <a:r>
                <a:rPr sz="1600" spc="4" baseline="-24691" dirty="0">
                  <a:latin typeface="Garamond"/>
                  <a:cs typeface="Garamond"/>
                </a:rPr>
                <a:t>5</a:t>
              </a:r>
              <a:r>
                <a:rPr sz="1600" dirty="0">
                  <a:latin typeface="Garamond"/>
                  <a:cs typeface="Garamond"/>
                </a:rPr>
                <a:t>]=[-3</a:t>
              </a:r>
              <a:r>
                <a:rPr sz="1600" spc="8" dirty="0">
                  <a:latin typeface="Garamond"/>
                  <a:cs typeface="Garamond"/>
                </a:rPr>
                <a:t> </a:t>
              </a:r>
              <a:r>
                <a:rPr sz="1600" dirty="0">
                  <a:latin typeface="Garamond"/>
                  <a:cs typeface="Garamond"/>
                </a:rPr>
                <a:t>7</a:t>
              </a:r>
              <a:r>
                <a:rPr sz="1600" spc="4" dirty="0">
                  <a:latin typeface="Garamond"/>
                  <a:cs typeface="Garamond"/>
                </a:rPr>
                <a:t> </a:t>
              </a:r>
              <a:r>
                <a:rPr sz="1600" dirty="0">
                  <a:latin typeface="Garamond"/>
                  <a:cs typeface="Garamond"/>
                </a:rPr>
                <a:t>1</a:t>
              </a:r>
              <a:r>
                <a:rPr sz="1600" spc="4" dirty="0">
                  <a:latin typeface="Garamond"/>
                  <a:cs typeface="Garamond"/>
                </a:rPr>
                <a:t> </a:t>
              </a:r>
              <a:r>
                <a:rPr sz="1600" dirty="0">
                  <a:latin typeface="Garamond"/>
                  <a:cs typeface="Garamond"/>
                </a:rPr>
                <a:t>0</a:t>
              </a:r>
              <a:r>
                <a:rPr sz="1600" spc="4" dirty="0">
                  <a:latin typeface="Garamond"/>
                  <a:cs typeface="Garamond"/>
                </a:rPr>
                <a:t> </a:t>
              </a:r>
              <a:r>
                <a:rPr sz="1600" dirty="0">
                  <a:latin typeface="Garamond"/>
                  <a:cs typeface="Garamond"/>
                </a:rPr>
                <a:t>2] </a:t>
              </a:r>
              <a:r>
                <a:rPr sz="1600" dirty="0">
                  <a:latin typeface="Times New Roman"/>
                  <a:cs typeface="Times New Roman"/>
                </a:rPr>
                <a:t>Î</a:t>
              </a:r>
              <a:r>
                <a:rPr sz="1600" spc="-888" dirty="0">
                  <a:latin typeface="Times New Roman"/>
                  <a:cs typeface="Times New Roman"/>
                </a:rPr>
                <a:t> </a:t>
              </a:r>
              <a:r>
                <a:rPr sz="1600" spc="4" dirty="0">
                  <a:latin typeface="Garamond"/>
                  <a:cs typeface="Garamond"/>
                </a:rPr>
                <a:t>y[0]</a:t>
              </a:r>
              <a:r>
                <a:rPr sz="1600" dirty="0">
                  <a:latin typeface="Garamond"/>
                  <a:cs typeface="Garamond"/>
                </a:rPr>
                <a:t>=</a:t>
              </a:r>
              <a:r>
                <a:rPr sz="1600" spc="4" dirty="0">
                  <a:latin typeface="Garamond"/>
                  <a:cs typeface="Garamond"/>
                </a:rPr>
                <a:t>Σ</a:t>
              </a:r>
              <a:r>
                <a:rPr sz="1600" dirty="0">
                  <a:latin typeface="Garamond"/>
                  <a:cs typeface="Garamond"/>
                </a:rPr>
                <a:t>x[m]</a:t>
              </a:r>
              <a:r>
                <a:rPr sz="1600" spc="8" dirty="0">
                  <a:latin typeface="Garamond"/>
                  <a:cs typeface="Garamond"/>
                </a:rPr>
                <a:t>.</a:t>
              </a:r>
              <a:r>
                <a:rPr sz="1600" dirty="0">
                  <a:latin typeface="Garamond"/>
                  <a:cs typeface="Garamond"/>
                </a:rPr>
                <a:t>h[(4-m)</a:t>
              </a:r>
              <a:r>
                <a:rPr sz="1600" spc="4" baseline="-24691" dirty="0">
                  <a:latin typeface="Garamond"/>
                  <a:cs typeface="Garamond"/>
                </a:rPr>
                <a:t>5</a:t>
              </a:r>
              <a:r>
                <a:rPr sz="1600" dirty="0">
                  <a:latin typeface="Garamond"/>
                  <a:cs typeface="Garamond"/>
                </a:rPr>
                <a:t>]= </a:t>
              </a:r>
              <a:r>
                <a:rPr sz="1600" spc="8" dirty="0">
                  <a:latin typeface="Garamond"/>
                  <a:cs typeface="Garamond"/>
                </a:rPr>
                <a:t>2</a:t>
              </a:r>
              <a:r>
                <a:rPr sz="1600" dirty="0">
                  <a:latin typeface="Garamond"/>
                  <a:cs typeface="Garamond"/>
                </a:rPr>
                <a:t>8</a:t>
              </a:r>
            </a:p>
          </p:txBody>
        </p:sp>
        <p:sp>
          <p:nvSpPr>
            <p:cNvPr id="4" name="object 4"/>
            <p:cNvSpPr txBox="1"/>
            <p:nvPr/>
          </p:nvSpPr>
          <p:spPr>
            <a:xfrm>
              <a:off x="923643" y="4860120"/>
              <a:ext cx="4146909" cy="224118"/>
            </a:xfrm>
            <a:prstGeom prst="rect">
              <a:avLst/>
            </a:prstGeom>
          </p:spPr>
          <p:txBody>
            <a:bodyPr wrap="square" lIns="0" tIns="0" rIns="0" bIns="0" rtlCol="0">
              <a:noAutofit/>
            </a:bodyPr>
            <a:lstStyle/>
            <a:p>
              <a:pPr marL="11397">
                <a:lnSpc>
                  <a:spcPts val="1754"/>
                </a:lnSpc>
                <a:spcBef>
                  <a:spcPts val="87"/>
                </a:spcBef>
              </a:pPr>
              <a:r>
                <a:rPr sz="2400" baseline="3292" dirty="0">
                  <a:latin typeface="Garamond"/>
                  <a:cs typeface="Garamond"/>
                </a:rPr>
                <a:t>L</a:t>
              </a:r>
              <a:r>
                <a:rPr sz="2400" spc="-4" baseline="3292" dirty="0">
                  <a:latin typeface="Garamond"/>
                  <a:cs typeface="Garamond"/>
                </a:rPr>
                <a:t>i</a:t>
              </a:r>
              <a:r>
                <a:rPr sz="2400" baseline="3292" dirty="0">
                  <a:latin typeface="Garamond"/>
                  <a:cs typeface="Garamond"/>
                </a:rPr>
                <a:t>near c</a:t>
              </a:r>
              <a:r>
                <a:rPr sz="2400" spc="-4" baseline="3292" dirty="0">
                  <a:latin typeface="Garamond"/>
                  <a:cs typeface="Garamond"/>
                </a:rPr>
                <a:t>o</a:t>
              </a:r>
              <a:r>
                <a:rPr sz="2400" baseline="3292" dirty="0">
                  <a:latin typeface="Garamond"/>
                  <a:cs typeface="Garamond"/>
                </a:rPr>
                <a:t>nvoluti</a:t>
              </a:r>
              <a:r>
                <a:rPr sz="2400" spc="-4" baseline="3292" dirty="0">
                  <a:latin typeface="Garamond"/>
                  <a:cs typeface="Garamond"/>
                </a:rPr>
                <a:t>o</a:t>
              </a:r>
              <a:r>
                <a:rPr sz="2400" baseline="3292" dirty="0">
                  <a:latin typeface="Garamond"/>
                  <a:cs typeface="Garamond"/>
                </a:rPr>
                <a:t>n results:</a:t>
              </a:r>
              <a:r>
                <a:rPr sz="2400" spc="4" baseline="3292" dirty="0">
                  <a:latin typeface="Garamond"/>
                  <a:cs typeface="Garamond"/>
                </a:rPr>
                <a:t> </a:t>
              </a:r>
              <a:r>
                <a:rPr sz="2400" baseline="3292" dirty="0">
                  <a:latin typeface="Garamond"/>
                  <a:cs typeface="Garamond"/>
                </a:rPr>
                <a:t>[ 2 6 5 8 28</a:t>
              </a:r>
              <a:r>
                <a:rPr sz="2400" spc="4" baseline="3292" dirty="0">
                  <a:latin typeface="Garamond"/>
                  <a:cs typeface="Garamond"/>
                </a:rPr>
                <a:t> </a:t>
              </a:r>
              <a:r>
                <a:rPr sz="2400" baseline="3292" dirty="0">
                  <a:latin typeface="Garamond"/>
                  <a:cs typeface="Garamond"/>
                </a:rPr>
                <a:t>4 -9</a:t>
              </a:r>
              <a:r>
                <a:rPr sz="2400" spc="4" baseline="3292" dirty="0">
                  <a:latin typeface="Garamond"/>
                  <a:cs typeface="Garamond"/>
                </a:rPr>
                <a:t> </a:t>
              </a:r>
              <a:r>
                <a:rPr sz="2400" baseline="3292" dirty="0">
                  <a:latin typeface="Garamond"/>
                  <a:cs typeface="Garamond"/>
                </a:rPr>
                <a:t>31</a:t>
              </a:r>
              <a:r>
                <a:rPr sz="2400" spc="4" baseline="3292" dirty="0">
                  <a:latin typeface="Garamond"/>
                  <a:cs typeface="Garamond"/>
                </a:rPr>
                <a:t> </a:t>
              </a:r>
              <a:r>
                <a:rPr sz="2400" baseline="3292" dirty="0">
                  <a:latin typeface="Garamond"/>
                  <a:cs typeface="Garamond"/>
                </a:rPr>
                <a:t>-12]</a:t>
              </a:r>
              <a:endParaRPr sz="1600" dirty="0">
                <a:latin typeface="Garamond"/>
                <a:cs typeface="Garamond"/>
              </a:endParaRPr>
            </a:p>
          </p:txBody>
        </p:sp>
      </p:gr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48626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12" name="object 12"/>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9" name="object 9"/>
          <p:cNvSpPr txBox="1"/>
          <p:nvPr/>
        </p:nvSpPr>
        <p:spPr>
          <a:xfrm>
            <a:off x="2133600" y="533400"/>
            <a:ext cx="6581411" cy="653957"/>
          </a:xfrm>
          <a:prstGeom prst="rect">
            <a:avLst/>
          </a:prstGeom>
        </p:spPr>
        <p:txBody>
          <a:bodyPr wrap="square" lIns="0" tIns="0" rIns="0" bIns="0" rtlCol="0">
            <a:noAutofit/>
          </a:bodyPr>
          <a:lstStyle/>
          <a:p>
            <a:pPr marL="11397">
              <a:lnSpc>
                <a:spcPts val="3186"/>
              </a:lnSpc>
              <a:spcBef>
                <a:spcPts val="159"/>
              </a:spcBef>
            </a:pPr>
            <a:r>
              <a:rPr sz="3000" spc="4" dirty="0">
                <a:latin typeface="Copperplate Gothic Bold"/>
                <a:cs typeface="Copperplate Gothic Bold"/>
              </a:rPr>
              <a:t>Linea</a:t>
            </a:r>
            <a:r>
              <a:rPr sz="3000" dirty="0">
                <a:latin typeface="Copperplate Gothic Bold"/>
                <a:cs typeface="Copperplate Gothic Bold"/>
              </a:rPr>
              <a:t>r</a:t>
            </a:r>
            <a:r>
              <a:rPr sz="3000" spc="16" dirty="0">
                <a:latin typeface="Copperplate Gothic Bold"/>
                <a:cs typeface="Copperplate Gothic Bold"/>
              </a:rPr>
              <a:t> </a:t>
            </a:r>
            <a:r>
              <a:rPr sz="3000" spc="4" dirty="0">
                <a:latin typeface="Copperplate Gothic Bold"/>
                <a:cs typeface="Copperplate Gothic Bold"/>
              </a:rPr>
              <a:t>vs</a:t>
            </a:r>
            <a:r>
              <a:rPr sz="3000" dirty="0">
                <a:latin typeface="Copperplate Gothic Bold"/>
                <a:cs typeface="Copperplate Gothic Bold"/>
              </a:rPr>
              <a:t>.</a:t>
            </a:r>
            <a:r>
              <a:rPr sz="3000" spc="-262" dirty="0">
                <a:latin typeface="Copperplate Gothic Bold"/>
                <a:cs typeface="Copperplate Gothic Bold"/>
              </a:rPr>
              <a:t> </a:t>
            </a:r>
            <a:r>
              <a:rPr sz="3000" spc="4" dirty="0">
                <a:latin typeface="Copperplate Gothic Bold"/>
                <a:cs typeface="Copperplate Gothic Bold"/>
              </a:rPr>
              <a:t>Circular</a:t>
            </a:r>
            <a:endParaRPr sz="3000" dirty="0">
              <a:latin typeface="Copperplate Gothic Bold"/>
              <a:cs typeface="Copperplate Gothic Bold"/>
            </a:endParaRPr>
          </a:p>
          <a:p>
            <a:pPr marL="1381770" marR="179">
              <a:lnSpc>
                <a:spcPct val="92732"/>
              </a:lnSpc>
            </a:pPr>
            <a:r>
              <a:rPr sz="3000" spc="4" dirty="0">
                <a:latin typeface="Copperplate Gothic Bold"/>
                <a:cs typeface="Copperplate Gothic Bold"/>
              </a:rPr>
              <a:t>Convolution</a:t>
            </a:r>
            <a:endParaRPr sz="3000" dirty="0">
              <a:latin typeface="Copperplate Gothic Bold"/>
              <a:cs typeface="Copperplate Gothic Bold"/>
            </a:endParaRPr>
          </a:p>
        </p:txBody>
      </p:sp>
      <p:sp>
        <p:nvSpPr>
          <p:cNvPr id="8" name="object 8"/>
          <p:cNvSpPr txBox="1"/>
          <p:nvPr/>
        </p:nvSpPr>
        <p:spPr>
          <a:xfrm>
            <a:off x="487911" y="1550013"/>
            <a:ext cx="7907754" cy="2558445"/>
          </a:xfrm>
          <a:prstGeom prst="rect">
            <a:avLst/>
          </a:prstGeom>
        </p:spPr>
        <p:txBody>
          <a:bodyPr wrap="square" lIns="0" tIns="0" rIns="0" bIns="0" rtlCol="0">
            <a:noAutofit/>
          </a:bodyPr>
          <a:lstStyle/>
          <a:p>
            <a:pPr marL="11397" marR="35782">
              <a:lnSpc>
                <a:spcPts val="2302"/>
              </a:lnSpc>
              <a:spcBef>
                <a:spcPts val="115"/>
              </a:spcBef>
            </a:pPr>
            <a:r>
              <a:rPr sz="2200" dirty="0">
                <a:latin typeface="Times New Roman"/>
                <a:cs typeface="Times New Roman"/>
              </a:rPr>
              <a:t>Â</a:t>
            </a:r>
            <a:r>
              <a:rPr sz="2200" spc="321" dirty="0">
                <a:latin typeface="Times New Roman"/>
                <a:cs typeface="Times New Roman"/>
              </a:rPr>
              <a:t> </a:t>
            </a:r>
            <a:r>
              <a:rPr sz="2200" dirty="0">
                <a:latin typeface="Times New Roman"/>
                <a:cs typeface="Times New Roman"/>
              </a:rPr>
              <a:t>Note that the results of linear and circular convolution are different.</a:t>
            </a:r>
          </a:p>
          <a:p>
            <a:pPr marL="319115" marR="35782">
              <a:lnSpc>
                <a:spcPct val="95825"/>
              </a:lnSpc>
            </a:pPr>
            <a:r>
              <a:rPr sz="2200" dirty="0">
                <a:latin typeface="Times New Roman"/>
                <a:cs typeface="Times New Roman"/>
              </a:rPr>
              <a:t>This is a problem! Why?</a:t>
            </a:r>
          </a:p>
          <a:p>
            <a:pPr marL="319115" indent="-307718">
              <a:lnSpc>
                <a:spcPct val="99754"/>
              </a:lnSpc>
              <a:spcBef>
                <a:spcPts val="619"/>
              </a:spcBef>
            </a:pPr>
            <a:r>
              <a:rPr sz="2200" dirty="0">
                <a:latin typeface="Times New Roman"/>
                <a:cs typeface="Times New Roman"/>
              </a:rPr>
              <a:t>Â</a:t>
            </a:r>
            <a:r>
              <a:rPr sz="2200" spc="321" dirty="0">
                <a:latin typeface="Times New Roman"/>
                <a:cs typeface="Times New Roman"/>
              </a:rPr>
              <a:t> </a:t>
            </a:r>
            <a:r>
              <a:rPr sz="2200" dirty="0">
                <a:latin typeface="Times New Roman"/>
                <a:cs typeface="Times New Roman"/>
              </a:rPr>
              <a:t>All LTI systems are based on the principle of linear convolution, as the output of an LTI system is the linear convolution of the system impulse response and the input to the system, which is equivalent to the product of the respective DTFTs</a:t>
            </a:r>
            <a:r>
              <a:rPr sz="2200" spc="8" dirty="0">
                <a:latin typeface="Times New Roman"/>
                <a:cs typeface="Times New Roman"/>
              </a:rPr>
              <a:t> </a:t>
            </a:r>
            <a:r>
              <a:rPr sz="2200" dirty="0">
                <a:latin typeface="Times New Roman"/>
                <a:cs typeface="Times New Roman"/>
              </a:rPr>
              <a:t>in the frequency domain.</a:t>
            </a:r>
          </a:p>
          <a:p>
            <a:pPr marL="678114" marR="248921" indent="-256426">
              <a:lnSpc>
                <a:spcPts val="2072"/>
              </a:lnSpc>
              <a:spcBef>
                <a:spcPts val="337"/>
              </a:spcBef>
            </a:pPr>
            <a:r>
              <a:rPr dirty="0">
                <a:latin typeface="Times New Roman"/>
                <a:cs typeface="Times New Roman"/>
              </a:rPr>
              <a:t>ª</a:t>
            </a:r>
            <a:r>
              <a:rPr spc="-1027" dirty="0">
                <a:latin typeface="Times New Roman"/>
                <a:cs typeface="Times New Roman"/>
              </a:rPr>
              <a:t> </a:t>
            </a:r>
            <a:r>
              <a:rPr dirty="0">
                <a:latin typeface="Garamond"/>
                <a:cs typeface="Garamond"/>
              </a:rPr>
              <a:t>However, if we</a:t>
            </a:r>
            <a:r>
              <a:rPr spc="-19" dirty="0">
                <a:latin typeface="Garamond"/>
                <a:cs typeface="Garamond"/>
              </a:rPr>
              <a:t> </a:t>
            </a:r>
            <a:r>
              <a:rPr dirty="0">
                <a:latin typeface="Garamond"/>
                <a:cs typeface="Garamond"/>
              </a:rPr>
              <a:t>use DFT instead</a:t>
            </a:r>
            <a:r>
              <a:rPr spc="-48" dirty="0">
                <a:latin typeface="Garamond"/>
                <a:cs typeface="Garamond"/>
              </a:rPr>
              <a:t> </a:t>
            </a:r>
            <a:r>
              <a:rPr dirty="0">
                <a:latin typeface="Garamond"/>
                <a:cs typeface="Garamond"/>
              </a:rPr>
              <a:t>of DTFT</a:t>
            </a:r>
            <a:r>
              <a:rPr spc="-8" dirty="0">
                <a:latin typeface="Garamond"/>
                <a:cs typeface="Garamond"/>
              </a:rPr>
              <a:t> </a:t>
            </a:r>
            <a:r>
              <a:rPr dirty="0">
                <a:latin typeface="Garamond"/>
                <a:cs typeface="Garamond"/>
              </a:rPr>
              <a:t>(so that we</a:t>
            </a:r>
            <a:r>
              <a:rPr spc="-14" dirty="0">
                <a:latin typeface="Garamond"/>
                <a:cs typeface="Garamond"/>
              </a:rPr>
              <a:t> </a:t>
            </a:r>
            <a:r>
              <a:rPr dirty="0">
                <a:latin typeface="Garamond"/>
                <a:cs typeface="Garamond"/>
              </a:rPr>
              <a:t>can</a:t>
            </a:r>
            <a:r>
              <a:rPr spc="-23" dirty="0">
                <a:latin typeface="Garamond"/>
                <a:cs typeface="Garamond"/>
              </a:rPr>
              <a:t> </a:t>
            </a:r>
            <a:r>
              <a:rPr dirty="0">
                <a:latin typeface="Garamond"/>
                <a:cs typeface="Garamond"/>
              </a:rPr>
              <a:t>compute</a:t>
            </a:r>
            <a:r>
              <a:rPr spc="4" dirty="0">
                <a:latin typeface="Garamond"/>
                <a:cs typeface="Garamond"/>
              </a:rPr>
              <a:t> </a:t>
            </a:r>
            <a:r>
              <a:rPr dirty="0">
                <a:latin typeface="Garamond"/>
                <a:cs typeface="Garamond"/>
              </a:rPr>
              <a:t>it</a:t>
            </a:r>
            <a:r>
              <a:rPr spc="-9" dirty="0">
                <a:latin typeface="Garamond"/>
                <a:cs typeface="Garamond"/>
              </a:rPr>
              <a:t> </a:t>
            </a:r>
            <a:r>
              <a:rPr dirty="0">
                <a:latin typeface="Garamond"/>
                <a:cs typeface="Garamond"/>
              </a:rPr>
              <a:t>using a </a:t>
            </a:r>
          </a:p>
          <a:p>
            <a:pPr marL="678114" marR="248921">
              <a:lnSpc>
                <a:spcPts val="2018"/>
              </a:lnSpc>
              <a:spcBef>
                <a:spcPts val="130"/>
              </a:spcBef>
            </a:pPr>
            <a:r>
              <a:rPr spc="4" dirty="0">
                <a:latin typeface="Garamond"/>
                <a:cs typeface="Garamond"/>
              </a:rPr>
              <a:t>computer)</a:t>
            </a:r>
            <a:r>
              <a:rPr dirty="0">
                <a:latin typeface="Garamond"/>
                <a:cs typeface="Garamond"/>
              </a:rPr>
              <a:t>,</a:t>
            </a:r>
            <a:r>
              <a:rPr spc="8" dirty="0">
                <a:latin typeface="Garamond"/>
                <a:cs typeface="Garamond"/>
              </a:rPr>
              <a:t> </a:t>
            </a:r>
            <a:r>
              <a:rPr spc="4" dirty="0">
                <a:latin typeface="Garamond"/>
                <a:cs typeface="Garamond"/>
              </a:rPr>
              <a:t>the</a:t>
            </a:r>
            <a:r>
              <a:rPr dirty="0">
                <a:latin typeface="Garamond"/>
                <a:cs typeface="Garamond"/>
              </a:rPr>
              <a:t>n</a:t>
            </a:r>
            <a:r>
              <a:rPr spc="-26" dirty="0">
                <a:latin typeface="Garamond"/>
                <a:cs typeface="Garamond"/>
              </a:rPr>
              <a:t> </a:t>
            </a:r>
            <a:r>
              <a:rPr spc="4" dirty="0">
                <a:latin typeface="Garamond"/>
                <a:cs typeface="Garamond"/>
              </a:rPr>
              <a:t>th</a:t>
            </a:r>
            <a:r>
              <a:rPr dirty="0">
                <a:latin typeface="Garamond"/>
                <a:cs typeface="Garamond"/>
              </a:rPr>
              <a:t>e</a:t>
            </a:r>
            <a:r>
              <a:rPr spc="4" dirty="0">
                <a:latin typeface="Garamond"/>
                <a:cs typeface="Garamond"/>
              </a:rPr>
              <a:t> resul</a:t>
            </a:r>
            <a:r>
              <a:rPr dirty="0">
                <a:latin typeface="Garamond"/>
                <a:cs typeface="Garamond"/>
              </a:rPr>
              <a:t>t</a:t>
            </a:r>
            <a:r>
              <a:rPr spc="4" dirty="0">
                <a:latin typeface="Garamond"/>
                <a:cs typeface="Garamond"/>
              </a:rPr>
              <a:t> appea</a:t>
            </a:r>
            <a:r>
              <a:rPr dirty="0">
                <a:latin typeface="Garamond"/>
                <a:cs typeface="Garamond"/>
              </a:rPr>
              <a:t>r</a:t>
            </a:r>
            <a:r>
              <a:rPr spc="-46" dirty="0">
                <a:latin typeface="Garamond"/>
                <a:cs typeface="Garamond"/>
              </a:rPr>
              <a:t> </a:t>
            </a:r>
            <a:r>
              <a:rPr spc="4" dirty="0">
                <a:latin typeface="Garamond"/>
                <a:cs typeface="Garamond"/>
              </a:rPr>
              <a:t>t</a:t>
            </a:r>
            <a:r>
              <a:rPr dirty="0">
                <a:latin typeface="Garamond"/>
                <a:cs typeface="Garamond"/>
              </a:rPr>
              <a:t>o</a:t>
            </a:r>
            <a:r>
              <a:rPr spc="-10" dirty="0">
                <a:latin typeface="Garamond"/>
                <a:cs typeface="Garamond"/>
              </a:rPr>
              <a:t> </a:t>
            </a:r>
            <a:r>
              <a:rPr spc="4" dirty="0">
                <a:latin typeface="Garamond"/>
                <a:cs typeface="Garamond"/>
              </a:rPr>
              <a:t>b</a:t>
            </a:r>
            <a:r>
              <a:rPr dirty="0">
                <a:latin typeface="Garamond"/>
                <a:cs typeface="Garamond"/>
              </a:rPr>
              <a:t>e</a:t>
            </a:r>
            <a:r>
              <a:rPr spc="-12" dirty="0">
                <a:latin typeface="Garamond"/>
                <a:cs typeface="Garamond"/>
              </a:rPr>
              <a:t> </a:t>
            </a:r>
            <a:r>
              <a:rPr spc="4" dirty="0">
                <a:latin typeface="Garamond"/>
                <a:cs typeface="Garamond"/>
              </a:rPr>
              <a:t>invalid:</a:t>
            </a:r>
            <a:endParaRPr dirty="0">
              <a:latin typeface="Garamond"/>
              <a:cs typeface="Garamond"/>
            </a:endParaRPr>
          </a:p>
        </p:txBody>
      </p:sp>
      <p:sp>
        <p:nvSpPr>
          <p:cNvPr id="7" name="object 7"/>
          <p:cNvSpPr txBox="1"/>
          <p:nvPr/>
        </p:nvSpPr>
        <p:spPr>
          <a:xfrm>
            <a:off x="1319184" y="4170592"/>
            <a:ext cx="115587" cy="201929"/>
          </a:xfrm>
          <a:prstGeom prst="rect">
            <a:avLst/>
          </a:prstGeom>
        </p:spPr>
        <p:txBody>
          <a:bodyPr wrap="square" lIns="0" tIns="0" rIns="0" bIns="0" rtlCol="0">
            <a:noAutofit/>
          </a:bodyPr>
          <a:lstStyle/>
          <a:p>
            <a:pPr marL="11397">
              <a:lnSpc>
                <a:spcPts val="1557"/>
              </a:lnSpc>
              <a:spcBef>
                <a:spcPts val="77"/>
              </a:spcBef>
            </a:pPr>
            <a:r>
              <a:rPr sz="1400" dirty="0">
                <a:latin typeface="Arial"/>
                <a:cs typeface="Arial"/>
              </a:rPr>
              <a:t>•</a:t>
            </a:r>
          </a:p>
        </p:txBody>
      </p:sp>
      <p:sp>
        <p:nvSpPr>
          <p:cNvPr id="6" name="object 6"/>
          <p:cNvSpPr txBox="1"/>
          <p:nvPr/>
        </p:nvSpPr>
        <p:spPr>
          <a:xfrm>
            <a:off x="943096" y="4678292"/>
            <a:ext cx="7134104" cy="1798708"/>
          </a:xfrm>
          <a:prstGeom prst="rect">
            <a:avLst/>
          </a:prstGeom>
        </p:spPr>
        <p:txBody>
          <a:bodyPr wrap="square" lIns="0" tIns="0" rIns="0" bIns="0" rtlCol="0">
            <a:noAutofit/>
          </a:bodyPr>
          <a:lstStyle/>
          <a:p>
            <a:pPr marL="11397" marR="20056">
              <a:lnSpc>
                <a:spcPts val="1557"/>
              </a:lnSpc>
              <a:spcBef>
                <a:spcPts val="77"/>
              </a:spcBef>
            </a:pPr>
            <a:r>
              <a:rPr sz="1400" spc="-4" dirty="0">
                <a:latin typeface="Arial"/>
                <a:cs typeface="Arial"/>
              </a:rPr>
              <a:t>D</a:t>
            </a:r>
            <a:r>
              <a:rPr sz="1400" dirty="0">
                <a:latin typeface="Arial"/>
                <a:cs typeface="Arial"/>
              </a:rPr>
              <a:t>TFT is based on linear convolution, and </a:t>
            </a:r>
            <a:r>
              <a:rPr sz="1400" spc="-8" dirty="0">
                <a:latin typeface="Arial"/>
                <a:cs typeface="Arial"/>
              </a:rPr>
              <a:t>D</a:t>
            </a:r>
            <a:r>
              <a:rPr sz="1400" dirty="0">
                <a:latin typeface="Arial"/>
                <a:cs typeface="Arial"/>
              </a:rPr>
              <a:t>FT is based on circular convolution, and</a:t>
            </a:r>
          </a:p>
          <a:p>
            <a:pPr marL="11415" marR="20056">
              <a:lnSpc>
                <a:spcPct val="95825"/>
              </a:lnSpc>
            </a:pPr>
            <a:r>
              <a:rPr sz="1400" dirty="0">
                <a:latin typeface="Arial"/>
                <a:cs typeface="Arial"/>
              </a:rPr>
              <a:t>they</a:t>
            </a:r>
            <a:r>
              <a:rPr sz="1400" spc="4" dirty="0">
                <a:latin typeface="Arial"/>
                <a:cs typeface="Arial"/>
              </a:rPr>
              <a:t> </a:t>
            </a:r>
            <a:r>
              <a:rPr sz="1400" dirty="0">
                <a:latin typeface="Arial"/>
                <a:cs typeface="Arial"/>
              </a:rPr>
              <a:t>are</a:t>
            </a:r>
            <a:r>
              <a:rPr sz="1400" spc="4" dirty="0">
                <a:latin typeface="Arial"/>
                <a:cs typeface="Arial"/>
              </a:rPr>
              <a:t> </a:t>
            </a:r>
            <a:r>
              <a:rPr sz="1400" dirty="0">
                <a:latin typeface="Arial"/>
                <a:cs typeface="Arial"/>
              </a:rPr>
              <a:t>not</a:t>
            </a:r>
            <a:r>
              <a:rPr sz="1400" spc="4" dirty="0">
                <a:latin typeface="Arial"/>
                <a:cs typeface="Arial"/>
              </a:rPr>
              <a:t> </a:t>
            </a:r>
            <a:r>
              <a:rPr sz="1400" dirty="0">
                <a:latin typeface="Arial"/>
                <a:cs typeface="Arial"/>
              </a:rPr>
              <a:t>the</a:t>
            </a:r>
            <a:r>
              <a:rPr sz="1400" spc="4" dirty="0">
                <a:latin typeface="Arial"/>
                <a:cs typeface="Arial"/>
              </a:rPr>
              <a:t> </a:t>
            </a:r>
            <a:r>
              <a:rPr sz="1400" dirty="0">
                <a:latin typeface="Arial"/>
                <a:cs typeface="Arial"/>
              </a:rPr>
              <a:t>same!!!</a:t>
            </a:r>
          </a:p>
          <a:p>
            <a:pPr marL="11415" indent="-18">
              <a:lnSpc>
                <a:spcPct val="100328"/>
              </a:lnSpc>
              <a:spcBef>
                <a:spcPts val="422"/>
              </a:spcBef>
            </a:pPr>
            <a:r>
              <a:rPr sz="1400" dirty="0">
                <a:latin typeface="Arial"/>
                <a:cs typeface="Arial"/>
              </a:rPr>
              <a:t>For sta</a:t>
            </a:r>
            <a:r>
              <a:rPr sz="1400" spc="4" dirty="0">
                <a:latin typeface="Arial"/>
                <a:cs typeface="Arial"/>
              </a:rPr>
              <a:t>r</a:t>
            </a:r>
            <a:r>
              <a:rPr sz="1400" dirty="0">
                <a:latin typeface="Arial"/>
                <a:cs typeface="Arial"/>
              </a:rPr>
              <a:t>ters, they are not even of equal </a:t>
            </a:r>
            <a:r>
              <a:rPr sz="1400" spc="-4" dirty="0">
                <a:latin typeface="Arial"/>
                <a:cs typeface="Arial"/>
              </a:rPr>
              <a:t>l</a:t>
            </a:r>
            <a:r>
              <a:rPr sz="1400" dirty="0">
                <a:latin typeface="Arial"/>
                <a:cs typeface="Arial"/>
              </a:rPr>
              <a:t>ength: For</a:t>
            </a:r>
            <a:r>
              <a:rPr sz="1400" spc="8" dirty="0">
                <a:latin typeface="Arial"/>
                <a:cs typeface="Arial"/>
              </a:rPr>
              <a:t> </a:t>
            </a:r>
            <a:r>
              <a:rPr sz="1400" dirty="0">
                <a:latin typeface="Arial"/>
                <a:cs typeface="Arial"/>
              </a:rPr>
              <a:t>two sequences</a:t>
            </a:r>
            <a:r>
              <a:rPr sz="1400" spc="13" dirty="0">
                <a:latin typeface="Arial"/>
                <a:cs typeface="Arial"/>
              </a:rPr>
              <a:t> </a:t>
            </a:r>
            <a:r>
              <a:rPr sz="1400" dirty="0">
                <a:latin typeface="Arial"/>
                <a:cs typeface="Arial"/>
              </a:rPr>
              <a:t>of length N and M, the linear</a:t>
            </a:r>
            <a:r>
              <a:rPr sz="1400" spc="4" dirty="0">
                <a:latin typeface="Arial"/>
                <a:cs typeface="Arial"/>
              </a:rPr>
              <a:t> </a:t>
            </a:r>
            <a:r>
              <a:rPr sz="1400" dirty="0">
                <a:latin typeface="Arial"/>
                <a:cs typeface="Arial"/>
              </a:rPr>
              <a:t>convolution is of length N+M-1, </a:t>
            </a:r>
            <a:r>
              <a:rPr sz="1400" spc="-8" dirty="0">
                <a:latin typeface="Arial"/>
                <a:cs typeface="Arial"/>
              </a:rPr>
              <a:t>w</a:t>
            </a:r>
            <a:r>
              <a:rPr sz="1400" dirty="0">
                <a:latin typeface="Arial"/>
                <a:cs typeface="Arial"/>
              </a:rPr>
              <a:t>hereas circular</a:t>
            </a:r>
            <a:r>
              <a:rPr sz="1400" spc="4" dirty="0">
                <a:latin typeface="Arial"/>
                <a:cs typeface="Arial"/>
              </a:rPr>
              <a:t> </a:t>
            </a:r>
            <a:r>
              <a:rPr sz="1400" dirty="0">
                <a:latin typeface="Arial"/>
                <a:cs typeface="Arial"/>
              </a:rPr>
              <a:t>convolu</a:t>
            </a:r>
            <a:r>
              <a:rPr sz="1400" spc="4" dirty="0">
                <a:latin typeface="Arial"/>
                <a:cs typeface="Arial"/>
              </a:rPr>
              <a:t>t</a:t>
            </a:r>
            <a:r>
              <a:rPr sz="1400" dirty="0">
                <a:latin typeface="Arial"/>
                <a:cs typeface="Arial"/>
              </a:rPr>
              <a:t>ion of the same two sequences is of length max(N,M</a:t>
            </a:r>
            <a:r>
              <a:rPr sz="1400" spc="4" dirty="0">
                <a:latin typeface="Arial"/>
                <a:cs typeface="Arial"/>
              </a:rPr>
              <a:t>)</a:t>
            </a:r>
            <a:r>
              <a:rPr sz="1400" dirty="0">
                <a:latin typeface="Arial"/>
                <a:cs typeface="Arial"/>
              </a:rPr>
              <a:t>, where t</a:t>
            </a:r>
            <a:r>
              <a:rPr sz="1400" spc="-4" dirty="0">
                <a:latin typeface="Arial"/>
                <a:cs typeface="Arial"/>
              </a:rPr>
              <a:t>h</a:t>
            </a:r>
            <a:r>
              <a:rPr sz="1400" dirty="0">
                <a:latin typeface="Arial"/>
                <a:cs typeface="Arial"/>
              </a:rPr>
              <a:t>e sho</a:t>
            </a:r>
            <a:r>
              <a:rPr sz="1400" spc="4" dirty="0">
                <a:latin typeface="Arial"/>
                <a:cs typeface="Arial"/>
              </a:rPr>
              <a:t>r</a:t>
            </a:r>
            <a:r>
              <a:rPr sz="1400" dirty="0">
                <a:latin typeface="Arial"/>
                <a:cs typeface="Arial"/>
              </a:rPr>
              <a:t>ter</a:t>
            </a:r>
            <a:r>
              <a:rPr sz="1400" spc="8" dirty="0">
                <a:latin typeface="Arial"/>
                <a:cs typeface="Arial"/>
              </a:rPr>
              <a:t> </a:t>
            </a:r>
            <a:r>
              <a:rPr sz="1400" dirty="0">
                <a:latin typeface="Arial"/>
                <a:cs typeface="Arial"/>
              </a:rPr>
              <a:t>sequence is zero padded to make it the same length as the longer</a:t>
            </a:r>
            <a:r>
              <a:rPr sz="1400" spc="8" dirty="0">
                <a:latin typeface="Arial"/>
                <a:cs typeface="Arial"/>
              </a:rPr>
              <a:t> </a:t>
            </a:r>
            <a:r>
              <a:rPr sz="1400" dirty="0">
                <a:latin typeface="Arial"/>
                <a:cs typeface="Arial"/>
              </a:rPr>
              <a:t>one.</a:t>
            </a:r>
          </a:p>
          <a:p>
            <a:pPr marL="11433" marR="374004" indent="-18">
              <a:lnSpc>
                <a:spcPct val="100328"/>
              </a:lnSpc>
              <a:spcBef>
                <a:spcPts val="345"/>
              </a:spcBef>
            </a:pPr>
            <a:r>
              <a:rPr sz="1400" dirty="0">
                <a:latin typeface="Arial"/>
                <a:cs typeface="Arial"/>
              </a:rPr>
              <a:t>Is there any relationship between the line</a:t>
            </a:r>
            <a:r>
              <a:rPr sz="1400" spc="-8" dirty="0">
                <a:latin typeface="Arial"/>
                <a:cs typeface="Arial"/>
              </a:rPr>
              <a:t>a</a:t>
            </a:r>
            <a:r>
              <a:rPr sz="1400" dirty="0">
                <a:latin typeface="Arial"/>
                <a:cs typeface="Arial"/>
              </a:rPr>
              <a:t>r</a:t>
            </a:r>
            <a:r>
              <a:rPr sz="1400" spc="8" dirty="0">
                <a:latin typeface="Arial"/>
                <a:cs typeface="Arial"/>
              </a:rPr>
              <a:t> </a:t>
            </a:r>
            <a:r>
              <a:rPr sz="1400" dirty="0">
                <a:latin typeface="Arial"/>
                <a:cs typeface="Arial"/>
              </a:rPr>
              <a:t>and circular convolutions? Can one be obtained from the other? OR can they be made equivalent?</a:t>
            </a:r>
          </a:p>
        </p:txBody>
      </p:sp>
      <p:sp>
        <p:nvSpPr>
          <p:cNvPr id="5" name="object 5"/>
          <p:cNvSpPr txBox="1"/>
          <p:nvPr/>
        </p:nvSpPr>
        <p:spPr>
          <a:xfrm>
            <a:off x="1319184" y="4645255"/>
            <a:ext cx="115587" cy="201929"/>
          </a:xfrm>
          <a:prstGeom prst="rect">
            <a:avLst/>
          </a:prstGeom>
        </p:spPr>
        <p:txBody>
          <a:bodyPr wrap="square" lIns="0" tIns="0" rIns="0" bIns="0" rtlCol="0">
            <a:noAutofit/>
          </a:bodyPr>
          <a:lstStyle/>
          <a:p>
            <a:pPr marL="11397">
              <a:lnSpc>
                <a:spcPts val="1557"/>
              </a:lnSpc>
              <a:spcBef>
                <a:spcPts val="77"/>
              </a:spcBef>
            </a:pPr>
            <a:r>
              <a:rPr sz="1400" dirty="0">
                <a:latin typeface="Arial"/>
                <a:cs typeface="Arial"/>
              </a:rPr>
              <a:t>•</a:t>
            </a:r>
          </a:p>
        </p:txBody>
      </p:sp>
      <p:sp>
        <p:nvSpPr>
          <p:cNvPr id="4" name="object 4"/>
          <p:cNvSpPr txBox="1"/>
          <p:nvPr/>
        </p:nvSpPr>
        <p:spPr>
          <a:xfrm>
            <a:off x="1319202" y="5551553"/>
            <a:ext cx="115587" cy="201930"/>
          </a:xfrm>
          <a:prstGeom prst="rect">
            <a:avLst/>
          </a:prstGeom>
        </p:spPr>
        <p:txBody>
          <a:bodyPr wrap="square" lIns="0" tIns="0" rIns="0" bIns="0" rtlCol="0">
            <a:noAutofit/>
          </a:bodyPr>
          <a:lstStyle/>
          <a:p>
            <a:pPr marL="11397">
              <a:lnSpc>
                <a:spcPts val="1557"/>
              </a:lnSpc>
              <a:spcBef>
                <a:spcPts val="77"/>
              </a:spcBef>
            </a:pPr>
            <a:r>
              <a:rPr sz="1400" dirty="0">
                <a:latin typeface="Arial"/>
                <a:cs typeface="Arial"/>
              </a:rPr>
              <a:t>•</a:t>
            </a:r>
          </a:p>
        </p:txBody>
      </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3826059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20" name="object 20"/>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17" name="object 17"/>
          <p:cNvSpPr txBox="1"/>
          <p:nvPr/>
        </p:nvSpPr>
        <p:spPr>
          <a:xfrm>
            <a:off x="903556" y="508304"/>
            <a:ext cx="7811456" cy="831453"/>
          </a:xfrm>
          <a:prstGeom prst="rect">
            <a:avLst/>
          </a:prstGeom>
        </p:spPr>
        <p:txBody>
          <a:bodyPr wrap="square" lIns="0" tIns="0" rIns="0" bIns="0" rtlCol="0">
            <a:noAutofit/>
          </a:bodyPr>
          <a:lstStyle/>
          <a:p>
            <a:pPr marL="11397">
              <a:lnSpc>
                <a:spcPts val="3186"/>
              </a:lnSpc>
              <a:spcBef>
                <a:spcPts val="159"/>
              </a:spcBef>
            </a:pPr>
            <a:r>
              <a:rPr sz="3000" spc="4" dirty="0">
                <a:latin typeface="Copperplate Gothic Bold"/>
                <a:cs typeface="Copperplate Gothic Bold"/>
              </a:rPr>
              <a:t>Linea</a:t>
            </a:r>
            <a:r>
              <a:rPr sz="3000" dirty="0">
                <a:latin typeface="Copperplate Gothic Bold"/>
                <a:cs typeface="Copperplate Gothic Bold"/>
              </a:rPr>
              <a:t>r</a:t>
            </a:r>
            <a:r>
              <a:rPr sz="3000" spc="16" dirty="0">
                <a:latin typeface="Copperplate Gothic Bold"/>
                <a:cs typeface="Copperplate Gothic Bold"/>
              </a:rPr>
              <a:t> </a:t>
            </a:r>
            <a:r>
              <a:rPr sz="3000" spc="4" dirty="0">
                <a:latin typeface="Copperplate Gothic Bold"/>
                <a:cs typeface="Copperplate Gothic Bold"/>
              </a:rPr>
              <a:t>vs</a:t>
            </a:r>
            <a:r>
              <a:rPr sz="3000" dirty="0">
                <a:latin typeface="Copperplate Gothic Bold"/>
                <a:cs typeface="Copperplate Gothic Bold"/>
              </a:rPr>
              <a:t>.</a:t>
            </a:r>
            <a:r>
              <a:rPr sz="3000" spc="-262" dirty="0">
                <a:latin typeface="Copperplate Gothic Bold"/>
                <a:cs typeface="Copperplate Gothic Bold"/>
              </a:rPr>
              <a:t> </a:t>
            </a:r>
            <a:r>
              <a:rPr sz="3000" spc="4" dirty="0">
                <a:latin typeface="Copperplate Gothic Bold"/>
                <a:cs typeface="Copperplate Gothic Bold"/>
              </a:rPr>
              <a:t>Circular</a:t>
            </a:r>
            <a:endParaRPr sz="3000" dirty="0">
              <a:latin typeface="Copperplate Gothic Bold"/>
              <a:cs typeface="Copperplate Gothic Bold"/>
            </a:endParaRPr>
          </a:p>
          <a:p>
            <a:pPr marL="1381770" marR="179">
              <a:lnSpc>
                <a:spcPct val="92732"/>
              </a:lnSpc>
            </a:pPr>
            <a:r>
              <a:rPr sz="3000" spc="4" dirty="0">
                <a:latin typeface="Copperplate Gothic Bold"/>
                <a:cs typeface="Copperplate Gothic Bold"/>
              </a:rPr>
              <a:t>Convolution</a:t>
            </a:r>
            <a:endParaRPr sz="3000" dirty="0">
              <a:latin typeface="Copperplate Gothic Bold"/>
              <a:cs typeface="Copperplate Gothic Bold"/>
            </a:endParaRPr>
          </a:p>
        </p:txBody>
      </p:sp>
      <p:sp>
        <p:nvSpPr>
          <p:cNvPr id="16" name="object 16"/>
          <p:cNvSpPr txBox="1"/>
          <p:nvPr/>
        </p:nvSpPr>
        <p:spPr>
          <a:xfrm>
            <a:off x="487911" y="1550013"/>
            <a:ext cx="8078334" cy="2012486"/>
          </a:xfrm>
          <a:prstGeom prst="rect">
            <a:avLst/>
          </a:prstGeom>
        </p:spPr>
        <p:txBody>
          <a:bodyPr wrap="square" lIns="0" tIns="0" rIns="0" bIns="0" rtlCol="0">
            <a:noAutofit/>
          </a:bodyPr>
          <a:lstStyle/>
          <a:p>
            <a:pPr marL="11397" marR="27067">
              <a:lnSpc>
                <a:spcPts val="2302"/>
              </a:lnSpc>
              <a:spcBef>
                <a:spcPts val="115"/>
              </a:spcBef>
            </a:pPr>
            <a:r>
              <a:rPr sz="2200" dirty="0">
                <a:solidFill>
                  <a:srgbClr val="000065"/>
                </a:solidFill>
                <a:latin typeface="Times New Roman"/>
                <a:cs typeface="Times New Roman"/>
              </a:rPr>
              <a:t>Â</a:t>
            </a:r>
            <a:r>
              <a:rPr sz="2200" spc="321" dirty="0">
                <a:solidFill>
                  <a:srgbClr val="000065"/>
                </a:solidFill>
                <a:latin typeface="Times New Roman"/>
                <a:cs typeface="Times New Roman"/>
              </a:rPr>
              <a:t> </a:t>
            </a:r>
            <a:r>
              <a:rPr sz="2200" dirty="0">
                <a:solidFill>
                  <a:srgbClr val="000065"/>
                </a:solidFill>
                <a:latin typeface="Times New Roman"/>
                <a:cs typeface="Times New Roman"/>
              </a:rPr>
              <a:t>YES!, rather easily, as a matter of fact!</a:t>
            </a:r>
            <a:endParaRPr sz="2200" dirty="0">
              <a:latin typeface="Times New Roman"/>
              <a:cs typeface="Times New Roman"/>
            </a:endParaRPr>
          </a:p>
          <a:p>
            <a:pPr marL="678121" indent="-256433">
              <a:lnSpc>
                <a:spcPts val="2171"/>
              </a:lnSpc>
              <a:spcBef>
                <a:spcPts val="319"/>
              </a:spcBef>
            </a:pPr>
            <a:r>
              <a:rPr dirty="0">
                <a:solidFill>
                  <a:srgbClr val="990033"/>
                </a:solidFill>
                <a:latin typeface="Times New Roman"/>
                <a:cs typeface="Times New Roman"/>
              </a:rPr>
              <a:t>ª</a:t>
            </a:r>
            <a:r>
              <a:rPr spc="-1027" dirty="0">
                <a:solidFill>
                  <a:srgbClr val="990033"/>
                </a:solidFill>
                <a:latin typeface="Times New Roman"/>
                <a:cs typeface="Times New Roman"/>
              </a:rPr>
              <a:t> </a:t>
            </a:r>
            <a:r>
              <a:rPr b="1" dirty="0">
                <a:solidFill>
                  <a:srgbClr val="990033"/>
                </a:solidFill>
                <a:latin typeface="Garamond"/>
                <a:cs typeface="Garamond"/>
              </a:rPr>
              <a:t>FACT:</a:t>
            </a:r>
            <a:r>
              <a:rPr b="1" spc="-51" dirty="0">
                <a:solidFill>
                  <a:srgbClr val="990033"/>
                </a:solidFill>
                <a:latin typeface="Garamond"/>
                <a:cs typeface="Garamond"/>
              </a:rPr>
              <a:t> </a:t>
            </a:r>
            <a:r>
              <a:rPr spc="4" dirty="0">
                <a:latin typeface="Garamond"/>
                <a:cs typeface="Garamond"/>
              </a:rPr>
              <a:t>I</a:t>
            </a:r>
            <a:r>
              <a:rPr dirty="0">
                <a:latin typeface="Garamond"/>
                <a:cs typeface="Garamond"/>
              </a:rPr>
              <a:t>f</a:t>
            </a:r>
            <a:r>
              <a:rPr spc="8" dirty="0">
                <a:latin typeface="Garamond"/>
                <a:cs typeface="Garamond"/>
              </a:rPr>
              <a:t> </a:t>
            </a:r>
            <a:r>
              <a:rPr spc="4" dirty="0">
                <a:latin typeface="Garamond"/>
                <a:cs typeface="Garamond"/>
              </a:rPr>
              <a:t>w</a:t>
            </a:r>
            <a:r>
              <a:rPr dirty="0">
                <a:latin typeface="Garamond"/>
                <a:cs typeface="Garamond"/>
              </a:rPr>
              <a:t>e</a:t>
            </a:r>
            <a:r>
              <a:rPr spc="-19" dirty="0">
                <a:latin typeface="Garamond"/>
                <a:cs typeface="Garamond"/>
              </a:rPr>
              <a:t> </a:t>
            </a:r>
            <a:r>
              <a:rPr sz="1900" b="1" dirty="0">
                <a:solidFill>
                  <a:srgbClr val="009999"/>
                </a:solidFill>
                <a:latin typeface="Garamond"/>
                <a:cs typeface="Garamond"/>
              </a:rPr>
              <a:t>zero</a:t>
            </a:r>
            <a:r>
              <a:rPr sz="1900" b="1" spc="1" dirty="0">
                <a:solidFill>
                  <a:srgbClr val="009999"/>
                </a:solidFill>
                <a:latin typeface="Garamond"/>
                <a:cs typeface="Garamond"/>
              </a:rPr>
              <a:t> </a:t>
            </a:r>
            <a:r>
              <a:rPr sz="1900" b="1" dirty="0">
                <a:solidFill>
                  <a:srgbClr val="009999"/>
                </a:solidFill>
                <a:latin typeface="Garamond"/>
                <a:cs typeface="Garamond"/>
              </a:rPr>
              <a:t>pad</a:t>
            </a:r>
            <a:r>
              <a:rPr sz="1900" b="1" spc="-171" dirty="0">
                <a:solidFill>
                  <a:srgbClr val="009999"/>
                </a:solidFill>
                <a:latin typeface="Garamond"/>
                <a:cs typeface="Garamond"/>
              </a:rPr>
              <a:t> </a:t>
            </a:r>
            <a:r>
              <a:rPr dirty="0">
                <a:latin typeface="Garamond"/>
                <a:cs typeface="Garamond"/>
              </a:rPr>
              <a:t>both</a:t>
            </a:r>
            <a:r>
              <a:rPr spc="-32" dirty="0">
                <a:latin typeface="Garamond"/>
                <a:cs typeface="Garamond"/>
              </a:rPr>
              <a:t> </a:t>
            </a:r>
            <a:r>
              <a:rPr dirty="0">
                <a:latin typeface="Garamond"/>
                <a:cs typeface="Garamond"/>
              </a:rPr>
              <a:t>sequences</a:t>
            </a:r>
            <a:r>
              <a:rPr spc="4" dirty="0">
                <a:latin typeface="Garamond"/>
                <a:cs typeface="Garamond"/>
              </a:rPr>
              <a:t> </a:t>
            </a:r>
            <a:r>
              <a:rPr dirty="0">
                <a:latin typeface="Garamond"/>
                <a:cs typeface="Garamond"/>
              </a:rPr>
              <a:t>x[n] and</a:t>
            </a:r>
            <a:r>
              <a:rPr spc="-25" dirty="0">
                <a:latin typeface="Garamond"/>
                <a:cs typeface="Garamond"/>
              </a:rPr>
              <a:t> </a:t>
            </a:r>
            <a:r>
              <a:rPr dirty="0">
                <a:latin typeface="Garamond"/>
                <a:cs typeface="Garamond"/>
              </a:rPr>
              <a:t>h[n</a:t>
            </a:r>
            <a:r>
              <a:rPr spc="-4" dirty="0">
                <a:latin typeface="Garamond"/>
                <a:cs typeface="Garamond"/>
              </a:rPr>
              <a:t>]</a:t>
            </a:r>
            <a:r>
              <a:rPr dirty="0">
                <a:latin typeface="Garamond"/>
                <a:cs typeface="Garamond"/>
              </a:rPr>
              <a:t>, </a:t>
            </a:r>
            <a:r>
              <a:rPr spc="4" dirty="0">
                <a:latin typeface="Garamond"/>
                <a:cs typeface="Garamond"/>
              </a:rPr>
              <a:t>s</a:t>
            </a:r>
            <a:r>
              <a:rPr dirty="0">
                <a:latin typeface="Garamond"/>
                <a:cs typeface="Garamond"/>
              </a:rPr>
              <a:t>o </a:t>
            </a:r>
            <a:r>
              <a:rPr spc="4" dirty="0">
                <a:latin typeface="Garamond"/>
                <a:cs typeface="Garamond"/>
              </a:rPr>
              <a:t>tha</a:t>
            </a:r>
            <a:r>
              <a:rPr dirty="0">
                <a:latin typeface="Garamond"/>
                <a:cs typeface="Garamond"/>
              </a:rPr>
              <a:t>t</a:t>
            </a:r>
            <a:r>
              <a:rPr spc="4" dirty="0">
                <a:latin typeface="Garamond"/>
                <a:cs typeface="Garamond"/>
              </a:rPr>
              <a:t> the</a:t>
            </a:r>
            <a:r>
              <a:rPr dirty="0">
                <a:latin typeface="Garamond"/>
                <a:cs typeface="Garamond"/>
              </a:rPr>
              <a:t>y</a:t>
            </a:r>
            <a:r>
              <a:rPr spc="4" dirty="0">
                <a:latin typeface="Garamond"/>
                <a:cs typeface="Garamond"/>
              </a:rPr>
              <a:t> ar</a:t>
            </a:r>
            <a:r>
              <a:rPr dirty="0">
                <a:latin typeface="Garamond"/>
                <a:cs typeface="Garamond"/>
              </a:rPr>
              <a:t>e </a:t>
            </a:r>
            <a:r>
              <a:rPr spc="4" dirty="0">
                <a:latin typeface="Garamond"/>
                <a:cs typeface="Garamond"/>
              </a:rPr>
              <a:t>bot</a:t>
            </a:r>
            <a:r>
              <a:rPr dirty="0">
                <a:latin typeface="Garamond"/>
                <a:cs typeface="Garamond"/>
              </a:rPr>
              <a:t>h</a:t>
            </a:r>
            <a:r>
              <a:rPr spc="-32" dirty="0">
                <a:latin typeface="Garamond"/>
                <a:cs typeface="Garamond"/>
              </a:rPr>
              <a:t> </a:t>
            </a:r>
            <a:r>
              <a:rPr spc="4" dirty="0">
                <a:latin typeface="Garamond"/>
                <a:cs typeface="Garamond"/>
              </a:rPr>
              <a:t>of </a:t>
            </a:r>
            <a:endParaRPr dirty="0">
              <a:latin typeface="Garamond"/>
              <a:cs typeface="Garamond"/>
            </a:endParaRPr>
          </a:p>
          <a:p>
            <a:pPr marL="678121">
              <a:lnSpc>
                <a:spcPts val="2018"/>
              </a:lnSpc>
              <a:spcBef>
                <a:spcPts val="127"/>
              </a:spcBef>
            </a:pPr>
            <a:r>
              <a:rPr spc="4" dirty="0">
                <a:latin typeface="Garamond"/>
                <a:cs typeface="Garamond"/>
              </a:rPr>
              <a:t>lengt</a:t>
            </a:r>
            <a:r>
              <a:rPr dirty="0">
                <a:latin typeface="Garamond"/>
                <a:cs typeface="Garamond"/>
              </a:rPr>
              <a:t>h</a:t>
            </a:r>
            <a:r>
              <a:rPr spc="-43" dirty="0">
                <a:latin typeface="Garamond"/>
                <a:cs typeface="Garamond"/>
              </a:rPr>
              <a:t> </a:t>
            </a:r>
            <a:r>
              <a:rPr spc="4" dirty="0">
                <a:latin typeface="Garamond"/>
                <a:cs typeface="Garamond"/>
              </a:rPr>
              <a:t>N+M-1</a:t>
            </a:r>
            <a:r>
              <a:rPr dirty="0">
                <a:latin typeface="Garamond"/>
                <a:cs typeface="Garamond"/>
              </a:rPr>
              <a:t>,</a:t>
            </a:r>
            <a:r>
              <a:rPr spc="4" dirty="0">
                <a:latin typeface="Garamond"/>
                <a:cs typeface="Garamond"/>
              </a:rPr>
              <a:t> the</a:t>
            </a:r>
            <a:r>
              <a:rPr dirty="0">
                <a:latin typeface="Garamond"/>
                <a:cs typeface="Garamond"/>
              </a:rPr>
              <a:t>n</a:t>
            </a:r>
            <a:r>
              <a:rPr spc="-31" dirty="0">
                <a:latin typeface="Garamond"/>
                <a:cs typeface="Garamond"/>
              </a:rPr>
              <a:t> </a:t>
            </a:r>
            <a:r>
              <a:rPr spc="4" dirty="0">
                <a:latin typeface="Garamond"/>
                <a:cs typeface="Garamond"/>
              </a:rPr>
              <a:t>linea</a:t>
            </a:r>
            <a:r>
              <a:rPr dirty="0">
                <a:latin typeface="Garamond"/>
                <a:cs typeface="Garamond"/>
              </a:rPr>
              <a:t>r</a:t>
            </a:r>
            <a:r>
              <a:rPr spc="-38" dirty="0">
                <a:latin typeface="Garamond"/>
                <a:cs typeface="Garamond"/>
              </a:rPr>
              <a:t> </a:t>
            </a:r>
            <a:r>
              <a:rPr spc="4" dirty="0">
                <a:latin typeface="Garamond"/>
                <a:cs typeface="Garamond"/>
              </a:rPr>
              <a:t>convolutio</a:t>
            </a:r>
            <a:r>
              <a:rPr dirty="0">
                <a:latin typeface="Garamond"/>
                <a:cs typeface="Garamond"/>
              </a:rPr>
              <a:t>n</a:t>
            </a:r>
            <a:r>
              <a:rPr spc="-83" dirty="0">
                <a:latin typeface="Garamond"/>
                <a:cs typeface="Garamond"/>
              </a:rPr>
              <a:t> </a:t>
            </a:r>
            <a:r>
              <a:rPr spc="4" dirty="0">
                <a:latin typeface="Garamond"/>
                <a:cs typeface="Garamond"/>
              </a:rPr>
              <a:t>an</a:t>
            </a:r>
            <a:r>
              <a:rPr dirty="0">
                <a:latin typeface="Garamond"/>
                <a:cs typeface="Garamond"/>
              </a:rPr>
              <a:t>d</a:t>
            </a:r>
            <a:r>
              <a:rPr spc="-12" dirty="0">
                <a:latin typeface="Garamond"/>
                <a:cs typeface="Garamond"/>
              </a:rPr>
              <a:t> </a:t>
            </a:r>
            <a:r>
              <a:rPr spc="4" dirty="0">
                <a:latin typeface="Garamond"/>
                <a:cs typeface="Garamond"/>
              </a:rPr>
              <a:t>circula</a:t>
            </a:r>
            <a:r>
              <a:rPr dirty="0">
                <a:latin typeface="Garamond"/>
                <a:cs typeface="Garamond"/>
              </a:rPr>
              <a:t>r </a:t>
            </a:r>
            <a:r>
              <a:rPr spc="4" dirty="0">
                <a:latin typeface="Garamond"/>
                <a:cs typeface="Garamond"/>
              </a:rPr>
              <a:t>convolutio</a:t>
            </a:r>
            <a:r>
              <a:rPr dirty="0">
                <a:latin typeface="Garamond"/>
                <a:cs typeface="Garamond"/>
              </a:rPr>
              <a:t>n</a:t>
            </a:r>
            <a:r>
              <a:rPr spc="-83" dirty="0">
                <a:latin typeface="Garamond"/>
                <a:cs typeface="Garamond"/>
              </a:rPr>
              <a:t> </a:t>
            </a:r>
            <a:r>
              <a:rPr spc="4" dirty="0">
                <a:latin typeface="Garamond"/>
                <a:cs typeface="Garamond"/>
              </a:rPr>
              <a:t>resul</a:t>
            </a:r>
            <a:r>
              <a:rPr dirty="0">
                <a:latin typeface="Garamond"/>
                <a:cs typeface="Garamond"/>
              </a:rPr>
              <a:t>t</a:t>
            </a:r>
            <a:r>
              <a:rPr spc="4" dirty="0">
                <a:latin typeface="Garamond"/>
                <a:cs typeface="Garamond"/>
              </a:rPr>
              <a:t> i</a:t>
            </a:r>
            <a:r>
              <a:rPr dirty="0">
                <a:latin typeface="Garamond"/>
                <a:cs typeface="Garamond"/>
              </a:rPr>
              <a:t>n</a:t>
            </a:r>
            <a:r>
              <a:rPr spc="-13" dirty="0">
                <a:latin typeface="Garamond"/>
                <a:cs typeface="Garamond"/>
              </a:rPr>
              <a:t> </a:t>
            </a:r>
            <a:r>
              <a:rPr spc="4" dirty="0">
                <a:latin typeface="Garamond"/>
                <a:cs typeface="Garamond"/>
              </a:rPr>
              <a:t>identical </a:t>
            </a:r>
            <a:endParaRPr dirty="0">
              <a:latin typeface="Garamond"/>
              <a:cs typeface="Garamond"/>
            </a:endParaRPr>
          </a:p>
          <a:p>
            <a:pPr marL="678121">
              <a:lnSpc>
                <a:spcPts val="2018"/>
              </a:lnSpc>
              <a:spcBef>
                <a:spcPts val="118"/>
              </a:spcBef>
            </a:pPr>
            <a:r>
              <a:rPr dirty="0">
                <a:latin typeface="Garamond"/>
                <a:cs typeface="Garamond"/>
              </a:rPr>
              <a:t>sequences</a:t>
            </a:r>
          </a:p>
          <a:p>
            <a:pPr marL="678121" marR="78625" indent="-256426" algn="just">
              <a:lnSpc>
                <a:spcPts val="2143"/>
              </a:lnSpc>
              <a:spcBef>
                <a:spcPts val="428"/>
              </a:spcBef>
            </a:pPr>
            <a:r>
              <a:rPr dirty="0">
                <a:solidFill>
                  <a:srgbClr val="990033"/>
                </a:solidFill>
                <a:latin typeface="Times New Roman"/>
                <a:cs typeface="Times New Roman"/>
              </a:rPr>
              <a:t>ª</a:t>
            </a:r>
            <a:r>
              <a:rPr spc="-1027" dirty="0">
                <a:solidFill>
                  <a:srgbClr val="990033"/>
                </a:solidFill>
                <a:latin typeface="Times New Roman"/>
                <a:cs typeface="Times New Roman"/>
              </a:rPr>
              <a:t> </a:t>
            </a:r>
            <a:r>
              <a:rPr b="1" dirty="0">
                <a:solidFill>
                  <a:srgbClr val="990033"/>
                </a:solidFill>
                <a:latin typeface="Garamond"/>
                <a:cs typeface="Garamond"/>
              </a:rPr>
              <a:t>Furthermore: </a:t>
            </a:r>
            <a:r>
              <a:rPr spc="4" dirty="0">
                <a:latin typeface="Garamond"/>
                <a:cs typeface="Garamond"/>
              </a:rPr>
              <a:t>I</a:t>
            </a:r>
            <a:r>
              <a:rPr dirty="0">
                <a:latin typeface="Garamond"/>
                <a:cs typeface="Garamond"/>
              </a:rPr>
              <a:t>f </a:t>
            </a:r>
            <a:r>
              <a:rPr spc="4" dirty="0">
                <a:latin typeface="Garamond"/>
                <a:cs typeface="Garamond"/>
              </a:rPr>
              <a:t>th</a:t>
            </a:r>
            <a:r>
              <a:rPr dirty="0">
                <a:latin typeface="Garamond"/>
                <a:cs typeface="Garamond"/>
              </a:rPr>
              <a:t>e </a:t>
            </a:r>
            <a:r>
              <a:rPr spc="4" dirty="0">
                <a:latin typeface="Garamond"/>
                <a:cs typeface="Garamond"/>
              </a:rPr>
              <a:t>respectiv</a:t>
            </a:r>
            <a:r>
              <a:rPr dirty="0">
                <a:latin typeface="Garamond"/>
                <a:cs typeface="Garamond"/>
              </a:rPr>
              <a:t>e</a:t>
            </a:r>
            <a:r>
              <a:rPr spc="8" dirty="0">
                <a:latin typeface="Garamond"/>
                <a:cs typeface="Garamond"/>
              </a:rPr>
              <a:t> </a:t>
            </a:r>
            <a:r>
              <a:rPr spc="4" dirty="0">
                <a:latin typeface="Garamond"/>
                <a:cs typeface="Garamond"/>
              </a:rPr>
              <a:t>DFT</a:t>
            </a:r>
            <a:r>
              <a:rPr dirty="0">
                <a:latin typeface="Garamond"/>
                <a:cs typeface="Garamond"/>
              </a:rPr>
              <a:t>s </a:t>
            </a:r>
            <a:r>
              <a:rPr spc="4" dirty="0">
                <a:latin typeface="Garamond"/>
                <a:cs typeface="Garamond"/>
              </a:rPr>
              <a:t>o</a:t>
            </a:r>
            <a:r>
              <a:rPr dirty="0">
                <a:latin typeface="Garamond"/>
                <a:cs typeface="Garamond"/>
              </a:rPr>
              <a:t>f </a:t>
            </a:r>
            <a:r>
              <a:rPr spc="4" dirty="0">
                <a:latin typeface="Garamond"/>
                <a:cs typeface="Garamond"/>
              </a:rPr>
              <a:t>th</a:t>
            </a:r>
            <a:r>
              <a:rPr dirty="0">
                <a:latin typeface="Garamond"/>
                <a:cs typeface="Garamond"/>
              </a:rPr>
              <a:t>e </a:t>
            </a:r>
            <a:r>
              <a:rPr spc="4" dirty="0">
                <a:latin typeface="Garamond"/>
                <a:cs typeface="Garamond"/>
              </a:rPr>
              <a:t>z</a:t>
            </a:r>
            <a:r>
              <a:rPr spc="-4" dirty="0">
                <a:latin typeface="Garamond"/>
                <a:cs typeface="Garamond"/>
              </a:rPr>
              <a:t>e</a:t>
            </a:r>
            <a:r>
              <a:rPr dirty="0">
                <a:latin typeface="Garamond"/>
                <a:cs typeface="Garamond"/>
              </a:rPr>
              <a:t>ro</a:t>
            </a:r>
            <a:r>
              <a:rPr spc="-30" dirty="0">
                <a:latin typeface="Garamond"/>
                <a:cs typeface="Garamond"/>
              </a:rPr>
              <a:t> </a:t>
            </a:r>
            <a:r>
              <a:rPr dirty="0">
                <a:latin typeface="Garamond"/>
                <a:cs typeface="Garamond"/>
              </a:rPr>
              <a:t>padded</a:t>
            </a:r>
            <a:r>
              <a:rPr spc="-50" dirty="0">
                <a:latin typeface="Garamond"/>
                <a:cs typeface="Garamond"/>
              </a:rPr>
              <a:t> </a:t>
            </a:r>
            <a:r>
              <a:rPr dirty="0">
                <a:latin typeface="Garamond"/>
                <a:cs typeface="Garamond"/>
              </a:rPr>
              <a:t>sequences</a:t>
            </a:r>
            <a:r>
              <a:rPr spc="4" dirty="0">
                <a:latin typeface="Garamond"/>
                <a:cs typeface="Garamond"/>
              </a:rPr>
              <a:t> </a:t>
            </a:r>
            <a:r>
              <a:rPr dirty="0">
                <a:latin typeface="Garamond"/>
                <a:cs typeface="Garamond"/>
              </a:rPr>
              <a:t>are X[k] and </a:t>
            </a:r>
          </a:p>
          <a:p>
            <a:pPr marL="678121" marR="78625" algn="just">
              <a:lnSpc>
                <a:spcPts val="2018"/>
              </a:lnSpc>
              <a:spcBef>
                <a:spcPts val="139"/>
              </a:spcBef>
            </a:pPr>
            <a:r>
              <a:rPr dirty="0">
                <a:latin typeface="Garamond"/>
                <a:cs typeface="Garamond"/>
              </a:rPr>
              <a:t>H[k], then</a:t>
            </a:r>
            <a:r>
              <a:rPr spc="-31" dirty="0">
                <a:latin typeface="Garamond"/>
                <a:cs typeface="Garamond"/>
              </a:rPr>
              <a:t> </a:t>
            </a:r>
            <a:r>
              <a:rPr dirty="0">
                <a:latin typeface="Garamond"/>
                <a:cs typeface="Garamond"/>
              </a:rPr>
              <a:t>the</a:t>
            </a:r>
            <a:r>
              <a:rPr spc="4" dirty="0">
                <a:latin typeface="Garamond"/>
                <a:cs typeface="Garamond"/>
              </a:rPr>
              <a:t> </a:t>
            </a:r>
            <a:r>
              <a:rPr dirty="0">
                <a:latin typeface="Garamond"/>
                <a:cs typeface="Garamond"/>
              </a:rPr>
              <a:t>inverse</a:t>
            </a:r>
            <a:r>
              <a:rPr spc="4" dirty="0">
                <a:latin typeface="Garamond"/>
                <a:cs typeface="Garamond"/>
              </a:rPr>
              <a:t> </a:t>
            </a:r>
            <a:r>
              <a:rPr dirty="0">
                <a:latin typeface="Garamond"/>
                <a:cs typeface="Garamond"/>
              </a:rPr>
              <a:t>DFT</a:t>
            </a:r>
            <a:r>
              <a:rPr spc="4" dirty="0">
                <a:latin typeface="Garamond"/>
                <a:cs typeface="Garamond"/>
              </a:rPr>
              <a:t> </a:t>
            </a:r>
            <a:r>
              <a:rPr dirty="0">
                <a:latin typeface="Garamond"/>
                <a:cs typeface="Garamond"/>
              </a:rPr>
              <a:t>of X[k]·H[k]</a:t>
            </a:r>
            <a:r>
              <a:rPr spc="17" dirty="0">
                <a:latin typeface="Garamond"/>
                <a:cs typeface="Garamond"/>
              </a:rPr>
              <a:t> </a:t>
            </a:r>
            <a:r>
              <a:rPr dirty="0">
                <a:latin typeface="Garamond"/>
                <a:cs typeface="Garamond"/>
              </a:rPr>
              <a:t>is</a:t>
            </a:r>
            <a:r>
              <a:rPr spc="-13" dirty="0">
                <a:latin typeface="Garamond"/>
                <a:cs typeface="Garamond"/>
              </a:rPr>
              <a:t> </a:t>
            </a:r>
            <a:r>
              <a:rPr spc="4" dirty="0">
                <a:latin typeface="Garamond"/>
                <a:cs typeface="Garamond"/>
              </a:rPr>
              <a:t>equa</a:t>
            </a:r>
            <a:r>
              <a:rPr dirty="0">
                <a:latin typeface="Garamond"/>
                <a:cs typeface="Garamond"/>
              </a:rPr>
              <a:t>l</a:t>
            </a:r>
            <a:r>
              <a:rPr spc="4" dirty="0">
                <a:latin typeface="Garamond"/>
                <a:cs typeface="Garamond"/>
              </a:rPr>
              <a:t> t</a:t>
            </a:r>
            <a:r>
              <a:rPr dirty="0">
                <a:latin typeface="Garamond"/>
                <a:cs typeface="Garamond"/>
              </a:rPr>
              <a:t>o</a:t>
            </a:r>
            <a:r>
              <a:rPr spc="-14" dirty="0">
                <a:latin typeface="Garamond"/>
                <a:cs typeface="Garamond"/>
              </a:rPr>
              <a:t> </a:t>
            </a:r>
            <a:r>
              <a:rPr spc="4" dirty="0">
                <a:latin typeface="Garamond"/>
                <a:cs typeface="Garamond"/>
              </a:rPr>
              <a:t>th</a:t>
            </a:r>
            <a:r>
              <a:rPr dirty="0">
                <a:latin typeface="Garamond"/>
                <a:cs typeface="Garamond"/>
              </a:rPr>
              <a:t>e</a:t>
            </a:r>
            <a:r>
              <a:rPr spc="4" dirty="0">
                <a:latin typeface="Garamond"/>
                <a:cs typeface="Garamond"/>
              </a:rPr>
              <a:t> linea</a:t>
            </a:r>
            <a:r>
              <a:rPr dirty="0">
                <a:latin typeface="Garamond"/>
                <a:cs typeface="Garamond"/>
              </a:rPr>
              <a:t>r</a:t>
            </a:r>
            <a:r>
              <a:rPr spc="-38" dirty="0">
                <a:latin typeface="Garamond"/>
                <a:cs typeface="Garamond"/>
              </a:rPr>
              <a:t> </a:t>
            </a:r>
            <a:r>
              <a:rPr spc="4" dirty="0">
                <a:latin typeface="Garamond"/>
                <a:cs typeface="Garamond"/>
              </a:rPr>
              <a:t>convolutio</a:t>
            </a:r>
            <a:r>
              <a:rPr dirty="0">
                <a:latin typeface="Garamond"/>
                <a:cs typeface="Garamond"/>
              </a:rPr>
              <a:t>n</a:t>
            </a:r>
            <a:r>
              <a:rPr spc="-83" dirty="0">
                <a:latin typeface="Garamond"/>
                <a:cs typeface="Garamond"/>
              </a:rPr>
              <a:t> </a:t>
            </a:r>
            <a:r>
              <a:rPr spc="4" dirty="0">
                <a:latin typeface="Garamond"/>
                <a:cs typeface="Garamond"/>
              </a:rPr>
              <a:t>o</a:t>
            </a:r>
            <a:r>
              <a:rPr dirty="0">
                <a:latin typeface="Garamond"/>
                <a:cs typeface="Garamond"/>
              </a:rPr>
              <a:t>f </a:t>
            </a:r>
            <a:r>
              <a:rPr spc="4" dirty="0">
                <a:latin typeface="Garamond"/>
                <a:cs typeface="Garamond"/>
              </a:rPr>
              <a:t>x[n] </a:t>
            </a:r>
            <a:endParaRPr dirty="0">
              <a:latin typeface="Garamond"/>
              <a:cs typeface="Garamond"/>
            </a:endParaRPr>
          </a:p>
          <a:p>
            <a:pPr marL="678121" marR="78625" algn="just">
              <a:lnSpc>
                <a:spcPts val="2018"/>
              </a:lnSpc>
              <a:spcBef>
                <a:spcPts val="131"/>
              </a:spcBef>
            </a:pPr>
            <a:r>
              <a:rPr spc="4" dirty="0">
                <a:latin typeface="Garamond"/>
                <a:cs typeface="Garamond"/>
              </a:rPr>
              <a:t>an</a:t>
            </a:r>
            <a:r>
              <a:rPr dirty="0">
                <a:latin typeface="Garamond"/>
                <a:cs typeface="Garamond"/>
              </a:rPr>
              <a:t>d</a:t>
            </a:r>
            <a:r>
              <a:rPr spc="-21" dirty="0">
                <a:latin typeface="Garamond"/>
                <a:cs typeface="Garamond"/>
              </a:rPr>
              <a:t> </a:t>
            </a:r>
            <a:r>
              <a:rPr spc="4" dirty="0">
                <a:latin typeface="Garamond"/>
                <a:cs typeface="Garamond"/>
              </a:rPr>
              <a:t>h[n]</a:t>
            </a:r>
            <a:endParaRPr dirty="0">
              <a:latin typeface="Garamond"/>
              <a:cs typeface="Garamond"/>
            </a:endParaRPr>
          </a:p>
        </p:txBody>
      </p:sp>
      <p:sp>
        <p:nvSpPr>
          <p:cNvPr id="15" name="object 15"/>
          <p:cNvSpPr txBox="1"/>
          <p:nvPr/>
        </p:nvSpPr>
        <p:spPr>
          <a:xfrm>
            <a:off x="903555" y="3628417"/>
            <a:ext cx="7227000" cy="256130"/>
          </a:xfrm>
          <a:prstGeom prst="rect">
            <a:avLst/>
          </a:prstGeom>
        </p:spPr>
        <p:txBody>
          <a:bodyPr wrap="square" lIns="0" tIns="0" rIns="0" bIns="0" rtlCol="0">
            <a:noAutofit/>
          </a:bodyPr>
          <a:lstStyle/>
          <a:p>
            <a:pPr marL="11397">
              <a:lnSpc>
                <a:spcPts val="2015"/>
              </a:lnSpc>
              <a:spcBef>
                <a:spcPts val="101"/>
              </a:spcBef>
            </a:pPr>
            <a:r>
              <a:rPr sz="2700" baseline="2898" dirty="0">
                <a:latin typeface="Times New Roman"/>
                <a:cs typeface="Times New Roman"/>
              </a:rPr>
              <a:t>ª</a:t>
            </a:r>
            <a:r>
              <a:rPr sz="2700" spc="-1027" baseline="2898" dirty="0">
                <a:latin typeface="Times New Roman"/>
                <a:cs typeface="Times New Roman"/>
              </a:rPr>
              <a:t> </a:t>
            </a:r>
            <a:r>
              <a:rPr sz="2700" spc="4" baseline="2962" dirty="0">
                <a:latin typeface="Garamond"/>
                <a:cs typeface="Garamond"/>
              </a:rPr>
              <a:t>Not</a:t>
            </a:r>
            <a:r>
              <a:rPr sz="2700" baseline="2962" dirty="0">
                <a:latin typeface="Garamond"/>
                <a:cs typeface="Garamond"/>
              </a:rPr>
              <a:t>e</a:t>
            </a:r>
            <a:r>
              <a:rPr sz="2700" spc="8" baseline="2962" dirty="0">
                <a:latin typeface="Garamond"/>
                <a:cs typeface="Garamond"/>
              </a:rPr>
              <a:t> </a:t>
            </a:r>
            <a:r>
              <a:rPr sz="2700" spc="4" baseline="2962" dirty="0">
                <a:latin typeface="Garamond"/>
                <a:cs typeface="Garamond"/>
              </a:rPr>
              <a:t>that</a:t>
            </a:r>
            <a:r>
              <a:rPr sz="2700" baseline="2962" dirty="0">
                <a:latin typeface="Garamond"/>
                <a:cs typeface="Garamond"/>
              </a:rPr>
              <a:t>,</a:t>
            </a:r>
            <a:r>
              <a:rPr sz="2700" spc="8" baseline="2962" dirty="0">
                <a:latin typeface="Garamond"/>
                <a:cs typeface="Garamond"/>
              </a:rPr>
              <a:t> </a:t>
            </a:r>
            <a:r>
              <a:rPr sz="2700" spc="4" baseline="2962" dirty="0">
                <a:latin typeface="Garamond"/>
                <a:cs typeface="Garamond"/>
              </a:rPr>
              <a:t>normally</a:t>
            </a:r>
            <a:r>
              <a:rPr sz="2700" baseline="2962" dirty="0">
                <a:latin typeface="Garamond"/>
                <a:cs typeface="Garamond"/>
              </a:rPr>
              <a:t>,</a:t>
            </a:r>
            <a:r>
              <a:rPr sz="2700" spc="-60" baseline="2962" dirty="0">
                <a:latin typeface="Garamond"/>
                <a:cs typeface="Garamond"/>
              </a:rPr>
              <a:t> </a:t>
            </a:r>
            <a:r>
              <a:rPr sz="2700" spc="4" baseline="2962" dirty="0">
                <a:latin typeface="Garamond"/>
                <a:cs typeface="Garamond"/>
              </a:rPr>
              <a:t>th</a:t>
            </a:r>
            <a:r>
              <a:rPr sz="2700" baseline="2962" dirty="0">
                <a:latin typeface="Garamond"/>
                <a:cs typeface="Garamond"/>
              </a:rPr>
              <a:t>e</a:t>
            </a:r>
            <a:r>
              <a:rPr sz="2700" spc="8" baseline="2962" dirty="0">
                <a:latin typeface="Garamond"/>
                <a:cs typeface="Garamond"/>
              </a:rPr>
              <a:t> </a:t>
            </a:r>
            <a:r>
              <a:rPr sz="2700" spc="4" baseline="2962" dirty="0">
                <a:latin typeface="Garamond"/>
                <a:cs typeface="Garamond"/>
              </a:rPr>
              <a:t>inv</a:t>
            </a:r>
            <a:r>
              <a:rPr sz="2700" spc="-8" baseline="2962" dirty="0">
                <a:latin typeface="Garamond"/>
                <a:cs typeface="Garamond"/>
              </a:rPr>
              <a:t>e</a:t>
            </a:r>
            <a:r>
              <a:rPr sz="2700" baseline="2962" dirty="0">
                <a:latin typeface="Garamond"/>
                <a:cs typeface="Garamond"/>
              </a:rPr>
              <a:t>rse</a:t>
            </a:r>
            <a:r>
              <a:rPr sz="2700" spc="-29" baseline="2962" dirty="0">
                <a:latin typeface="Garamond"/>
                <a:cs typeface="Garamond"/>
              </a:rPr>
              <a:t> </a:t>
            </a:r>
            <a:r>
              <a:rPr sz="2700" baseline="2962" dirty="0">
                <a:latin typeface="Garamond"/>
                <a:cs typeface="Garamond"/>
              </a:rPr>
              <a:t>DFT of X[k].H[k] is t</a:t>
            </a:r>
            <a:r>
              <a:rPr sz="2700" spc="-8" baseline="2962" dirty="0">
                <a:latin typeface="Garamond"/>
                <a:cs typeface="Garamond"/>
              </a:rPr>
              <a:t>h</a:t>
            </a:r>
            <a:r>
              <a:rPr sz="2700" baseline="2962" dirty="0">
                <a:latin typeface="Garamond"/>
                <a:cs typeface="Garamond"/>
              </a:rPr>
              <a:t>e</a:t>
            </a:r>
            <a:r>
              <a:rPr sz="2700" spc="-10" baseline="2962" dirty="0">
                <a:latin typeface="Garamond"/>
                <a:cs typeface="Garamond"/>
              </a:rPr>
              <a:t> </a:t>
            </a:r>
            <a:r>
              <a:rPr sz="2700" spc="4" baseline="2962" dirty="0">
                <a:latin typeface="Garamond"/>
                <a:cs typeface="Garamond"/>
              </a:rPr>
              <a:t>circula</a:t>
            </a:r>
            <a:r>
              <a:rPr sz="2700" baseline="2962" dirty="0">
                <a:latin typeface="Garamond"/>
                <a:cs typeface="Garamond"/>
              </a:rPr>
              <a:t>r </a:t>
            </a:r>
            <a:r>
              <a:rPr sz="2700" spc="4" baseline="2962" dirty="0">
                <a:latin typeface="Garamond"/>
                <a:cs typeface="Garamond"/>
              </a:rPr>
              <a:t>convolution</a:t>
            </a:r>
            <a:endParaRPr dirty="0">
              <a:latin typeface="Garamond"/>
              <a:cs typeface="Garamond"/>
            </a:endParaRPr>
          </a:p>
        </p:txBody>
      </p:sp>
      <p:sp>
        <p:nvSpPr>
          <p:cNvPr id="14" name="object 14"/>
          <p:cNvSpPr txBox="1"/>
          <p:nvPr/>
        </p:nvSpPr>
        <p:spPr>
          <a:xfrm>
            <a:off x="8129341" y="3638241"/>
            <a:ext cx="250449" cy="246305"/>
          </a:xfrm>
          <a:prstGeom prst="rect">
            <a:avLst/>
          </a:prstGeom>
        </p:spPr>
        <p:txBody>
          <a:bodyPr wrap="square" lIns="0" tIns="0" rIns="0" bIns="0" rtlCol="0">
            <a:noAutofit/>
          </a:bodyPr>
          <a:lstStyle/>
          <a:p>
            <a:pPr marL="11397">
              <a:lnSpc>
                <a:spcPts val="1934"/>
              </a:lnSpc>
              <a:spcBef>
                <a:spcPts val="96"/>
              </a:spcBef>
            </a:pPr>
            <a:r>
              <a:rPr sz="2700" spc="4" baseline="2962" dirty="0">
                <a:latin typeface="Garamond"/>
                <a:cs typeface="Garamond"/>
              </a:rPr>
              <a:t>of</a:t>
            </a:r>
            <a:endParaRPr dirty="0">
              <a:latin typeface="Garamond"/>
              <a:cs typeface="Garamond"/>
            </a:endParaRPr>
          </a:p>
        </p:txBody>
      </p:sp>
      <p:sp>
        <p:nvSpPr>
          <p:cNvPr id="13" name="object 13"/>
          <p:cNvSpPr txBox="1"/>
          <p:nvPr/>
        </p:nvSpPr>
        <p:spPr>
          <a:xfrm>
            <a:off x="1163299" y="3907183"/>
            <a:ext cx="2237035" cy="515246"/>
          </a:xfrm>
          <a:prstGeom prst="rect">
            <a:avLst/>
          </a:prstGeom>
        </p:spPr>
        <p:txBody>
          <a:bodyPr wrap="square" lIns="0" tIns="0" rIns="0" bIns="0" rtlCol="0">
            <a:noAutofit/>
          </a:bodyPr>
          <a:lstStyle/>
          <a:p>
            <a:pPr marL="11397">
              <a:lnSpc>
                <a:spcPts val="1934"/>
              </a:lnSpc>
              <a:spcBef>
                <a:spcPts val="96"/>
              </a:spcBef>
            </a:pPr>
            <a:r>
              <a:rPr sz="2700" baseline="2962" dirty="0">
                <a:latin typeface="Garamond"/>
                <a:cs typeface="Garamond"/>
              </a:rPr>
              <a:t>x[n] and</a:t>
            </a:r>
            <a:r>
              <a:rPr sz="2700" spc="-25" baseline="2962" dirty="0">
                <a:latin typeface="Garamond"/>
                <a:cs typeface="Garamond"/>
              </a:rPr>
              <a:t> </a:t>
            </a:r>
            <a:r>
              <a:rPr sz="2700" baseline="2962" dirty="0">
                <a:latin typeface="Garamond"/>
                <a:cs typeface="Garamond"/>
              </a:rPr>
              <a:t>h[n]. If they</a:t>
            </a:r>
            <a:r>
              <a:rPr sz="2700" spc="4" baseline="2962" dirty="0">
                <a:latin typeface="Garamond"/>
                <a:cs typeface="Garamond"/>
              </a:rPr>
              <a:t> </a:t>
            </a:r>
            <a:r>
              <a:rPr sz="2700" baseline="2962" dirty="0">
                <a:latin typeface="Garamond"/>
                <a:cs typeface="Garamond"/>
              </a:rPr>
              <a:t>are</a:t>
            </a:r>
            <a:endParaRPr dirty="0">
              <a:latin typeface="Garamond"/>
              <a:cs typeface="Garamond"/>
            </a:endParaRPr>
          </a:p>
          <a:p>
            <a:pPr marL="11397" marR="34156">
              <a:lnSpc>
                <a:spcPct val="93749"/>
              </a:lnSpc>
              <a:spcBef>
                <a:spcPts val="38"/>
              </a:spcBef>
            </a:pPr>
            <a:r>
              <a:rPr spc="4" dirty="0">
                <a:latin typeface="Garamond"/>
                <a:cs typeface="Garamond"/>
              </a:rPr>
              <a:t>convolutio</a:t>
            </a:r>
            <a:r>
              <a:rPr dirty="0">
                <a:latin typeface="Garamond"/>
                <a:cs typeface="Garamond"/>
              </a:rPr>
              <a:t>n</a:t>
            </a:r>
            <a:r>
              <a:rPr spc="-79" dirty="0">
                <a:latin typeface="Garamond"/>
                <a:cs typeface="Garamond"/>
              </a:rPr>
              <a:t> </a:t>
            </a:r>
            <a:r>
              <a:rPr spc="4" dirty="0">
                <a:latin typeface="Garamond"/>
                <a:cs typeface="Garamond"/>
              </a:rPr>
              <a:t>o</a:t>
            </a:r>
            <a:r>
              <a:rPr dirty="0">
                <a:latin typeface="Garamond"/>
                <a:cs typeface="Garamond"/>
              </a:rPr>
              <a:t>f</a:t>
            </a:r>
            <a:r>
              <a:rPr spc="4" dirty="0">
                <a:latin typeface="Garamond"/>
                <a:cs typeface="Garamond"/>
              </a:rPr>
              <a:t> th</a:t>
            </a:r>
            <a:r>
              <a:rPr dirty="0">
                <a:latin typeface="Garamond"/>
                <a:cs typeface="Garamond"/>
              </a:rPr>
              <a:t>e</a:t>
            </a:r>
            <a:r>
              <a:rPr spc="4" dirty="0">
                <a:latin typeface="Garamond"/>
                <a:cs typeface="Garamond"/>
              </a:rPr>
              <a:t> two.</a:t>
            </a:r>
            <a:endParaRPr dirty="0">
              <a:latin typeface="Garamond"/>
              <a:cs typeface="Garamond"/>
            </a:endParaRPr>
          </a:p>
        </p:txBody>
      </p:sp>
      <p:sp>
        <p:nvSpPr>
          <p:cNvPr id="12" name="object 12"/>
          <p:cNvSpPr txBox="1"/>
          <p:nvPr/>
        </p:nvSpPr>
        <p:spPr>
          <a:xfrm>
            <a:off x="3400461" y="3907183"/>
            <a:ext cx="447700" cy="246305"/>
          </a:xfrm>
          <a:prstGeom prst="rect">
            <a:avLst/>
          </a:prstGeom>
        </p:spPr>
        <p:txBody>
          <a:bodyPr wrap="square" lIns="0" tIns="0" rIns="0" bIns="0" rtlCol="0">
            <a:noAutofit/>
          </a:bodyPr>
          <a:lstStyle/>
          <a:p>
            <a:pPr marL="11397">
              <a:lnSpc>
                <a:spcPts val="1934"/>
              </a:lnSpc>
              <a:spcBef>
                <a:spcPts val="96"/>
              </a:spcBef>
            </a:pPr>
            <a:r>
              <a:rPr sz="2700" baseline="2962" dirty="0">
                <a:latin typeface="Garamond"/>
                <a:cs typeface="Garamond"/>
              </a:rPr>
              <a:t>zero</a:t>
            </a:r>
            <a:endParaRPr dirty="0">
              <a:latin typeface="Garamond"/>
              <a:cs typeface="Garamond"/>
            </a:endParaRPr>
          </a:p>
        </p:txBody>
      </p:sp>
      <p:sp>
        <p:nvSpPr>
          <p:cNvPr id="11" name="object 11"/>
          <p:cNvSpPr txBox="1"/>
          <p:nvPr/>
        </p:nvSpPr>
        <p:spPr>
          <a:xfrm>
            <a:off x="3848231" y="3907183"/>
            <a:ext cx="763280" cy="246305"/>
          </a:xfrm>
          <a:prstGeom prst="rect">
            <a:avLst/>
          </a:prstGeom>
        </p:spPr>
        <p:txBody>
          <a:bodyPr wrap="square" lIns="0" tIns="0" rIns="0" bIns="0" rtlCol="0">
            <a:noAutofit/>
          </a:bodyPr>
          <a:lstStyle/>
          <a:p>
            <a:pPr marL="11397">
              <a:lnSpc>
                <a:spcPts val="1934"/>
              </a:lnSpc>
              <a:spcBef>
                <a:spcPts val="96"/>
              </a:spcBef>
            </a:pPr>
            <a:r>
              <a:rPr sz="2700" baseline="2962" dirty="0">
                <a:latin typeface="Garamond"/>
                <a:cs typeface="Garamond"/>
              </a:rPr>
              <a:t>padd</a:t>
            </a:r>
            <a:r>
              <a:rPr sz="2700" spc="4" baseline="2962" dirty="0">
                <a:latin typeface="Garamond"/>
                <a:cs typeface="Garamond"/>
              </a:rPr>
              <a:t>ed,</a:t>
            </a:r>
            <a:endParaRPr dirty="0">
              <a:latin typeface="Garamond"/>
              <a:cs typeface="Garamond"/>
            </a:endParaRPr>
          </a:p>
        </p:txBody>
      </p:sp>
      <p:sp>
        <p:nvSpPr>
          <p:cNvPr id="10" name="object 10"/>
          <p:cNvSpPr txBox="1"/>
          <p:nvPr/>
        </p:nvSpPr>
        <p:spPr>
          <a:xfrm>
            <a:off x="4611867" y="3907183"/>
            <a:ext cx="457715" cy="246305"/>
          </a:xfrm>
          <a:prstGeom prst="rect">
            <a:avLst/>
          </a:prstGeom>
        </p:spPr>
        <p:txBody>
          <a:bodyPr wrap="square" lIns="0" tIns="0" rIns="0" bIns="0" rtlCol="0">
            <a:noAutofit/>
          </a:bodyPr>
          <a:lstStyle/>
          <a:p>
            <a:pPr marL="11397">
              <a:lnSpc>
                <a:spcPts val="1934"/>
              </a:lnSpc>
              <a:spcBef>
                <a:spcPts val="96"/>
              </a:spcBef>
            </a:pPr>
            <a:r>
              <a:rPr sz="2700" spc="4" baseline="2962" dirty="0">
                <a:latin typeface="Garamond"/>
                <a:cs typeface="Garamond"/>
              </a:rPr>
              <a:t>then</a:t>
            </a:r>
            <a:endParaRPr dirty="0">
              <a:latin typeface="Garamond"/>
              <a:cs typeface="Garamond"/>
            </a:endParaRPr>
          </a:p>
        </p:txBody>
      </p:sp>
      <p:sp>
        <p:nvSpPr>
          <p:cNvPr id="9" name="object 9"/>
          <p:cNvSpPr txBox="1"/>
          <p:nvPr/>
        </p:nvSpPr>
        <p:spPr>
          <a:xfrm>
            <a:off x="5069879" y="3907183"/>
            <a:ext cx="339687" cy="246305"/>
          </a:xfrm>
          <a:prstGeom prst="rect">
            <a:avLst/>
          </a:prstGeom>
        </p:spPr>
        <p:txBody>
          <a:bodyPr wrap="square" lIns="0" tIns="0" rIns="0" bIns="0" rtlCol="0">
            <a:noAutofit/>
          </a:bodyPr>
          <a:lstStyle/>
          <a:p>
            <a:pPr marL="11397">
              <a:lnSpc>
                <a:spcPts val="1934"/>
              </a:lnSpc>
              <a:spcBef>
                <a:spcPts val="96"/>
              </a:spcBef>
            </a:pPr>
            <a:r>
              <a:rPr sz="2700" spc="4" baseline="2962" dirty="0">
                <a:latin typeface="Garamond"/>
                <a:cs typeface="Garamond"/>
              </a:rPr>
              <a:t>the</a:t>
            </a:r>
            <a:endParaRPr dirty="0">
              <a:latin typeface="Garamond"/>
              <a:cs typeface="Garamond"/>
            </a:endParaRPr>
          </a:p>
        </p:txBody>
      </p:sp>
      <p:sp>
        <p:nvSpPr>
          <p:cNvPr id="8" name="object 8"/>
          <p:cNvSpPr txBox="1"/>
          <p:nvPr/>
        </p:nvSpPr>
        <p:spPr>
          <a:xfrm>
            <a:off x="5409922" y="3907183"/>
            <a:ext cx="691840" cy="246305"/>
          </a:xfrm>
          <a:prstGeom prst="rect">
            <a:avLst/>
          </a:prstGeom>
        </p:spPr>
        <p:txBody>
          <a:bodyPr wrap="square" lIns="0" tIns="0" rIns="0" bIns="0" rtlCol="0">
            <a:noAutofit/>
          </a:bodyPr>
          <a:lstStyle/>
          <a:p>
            <a:pPr marL="11397">
              <a:lnSpc>
                <a:spcPts val="1934"/>
              </a:lnSpc>
              <a:spcBef>
                <a:spcPts val="96"/>
              </a:spcBef>
            </a:pPr>
            <a:r>
              <a:rPr sz="2700" spc="4" baseline="2962" dirty="0">
                <a:latin typeface="Garamond"/>
                <a:cs typeface="Garamond"/>
              </a:rPr>
              <a:t>inverse</a:t>
            </a:r>
            <a:endParaRPr dirty="0">
              <a:latin typeface="Garamond"/>
              <a:cs typeface="Garamond"/>
            </a:endParaRPr>
          </a:p>
        </p:txBody>
      </p:sp>
      <p:sp>
        <p:nvSpPr>
          <p:cNvPr id="7" name="object 7"/>
          <p:cNvSpPr txBox="1"/>
          <p:nvPr/>
        </p:nvSpPr>
        <p:spPr>
          <a:xfrm>
            <a:off x="6102118" y="3907183"/>
            <a:ext cx="508078" cy="246305"/>
          </a:xfrm>
          <a:prstGeom prst="rect">
            <a:avLst/>
          </a:prstGeom>
        </p:spPr>
        <p:txBody>
          <a:bodyPr wrap="square" lIns="0" tIns="0" rIns="0" bIns="0" rtlCol="0">
            <a:noAutofit/>
          </a:bodyPr>
          <a:lstStyle/>
          <a:p>
            <a:pPr marL="11397">
              <a:lnSpc>
                <a:spcPts val="1934"/>
              </a:lnSpc>
              <a:spcBef>
                <a:spcPts val="96"/>
              </a:spcBef>
            </a:pPr>
            <a:r>
              <a:rPr sz="2700" spc="4" baseline="2962" dirty="0">
                <a:latin typeface="Garamond"/>
                <a:cs typeface="Garamond"/>
              </a:rPr>
              <a:t>DFT</a:t>
            </a:r>
            <a:endParaRPr dirty="0">
              <a:latin typeface="Garamond"/>
              <a:cs typeface="Garamond"/>
            </a:endParaRPr>
          </a:p>
        </p:txBody>
      </p:sp>
      <p:sp>
        <p:nvSpPr>
          <p:cNvPr id="6" name="object 6"/>
          <p:cNvSpPr txBox="1"/>
          <p:nvPr/>
        </p:nvSpPr>
        <p:spPr>
          <a:xfrm>
            <a:off x="6610555" y="3907183"/>
            <a:ext cx="195304" cy="246305"/>
          </a:xfrm>
          <a:prstGeom prst="rect">
            <a:avLst/>
          </a:prstGeom>
        </p:spPr>
        <p:txBody>
          <a:bodyPr wrap="square" lIns="0" tIns="0" rIns="0" bIns="0" rtlCol="0">
            <a:noAutofit/>
          </a:bodyPr>
          <a:lstStyle/>
          <a:p>
            <a:pPr marL="11397">
              <a:lnSpc>
                <a:spcPts val="1934"/>
              </a:lnSpc>
              <a:spcBef>
                <a:spcPts val="96"/>
              </a:spcBef>
            </a:pPr>
            <a:r>
              <a:rPr sz="2700" spc="4" baseline="2962" dirty="0">
                <a:latin typeface="Garamond"/>
                <a:cs typeface="Garamond"/>
              </a:rPr>
              <a:t>is</a:t>
            </a:r>
            <a:endParaRPr dirty="0">
              <a:latin typeface="Garamond"/>
              <a:cs typeface="Garamond"/>
            </a:endParaRPr>
          </a:p>
        </p:txBody>
      </p:sp>
      <p:sp>
        <p:nvSpPr>
          <p:cNvPr id="5" name="object 5"/>
          <p:cNvSpPr txBox="1"/>
          <p:nvPr/>
        </p:nvSpPr>
        <p:spPr>
          <a:xfrm>
            <a:off x="6806102" y="3907183"/>
            <a:ext cx="339687" cy="246305"/>
          </a:xfrm>
          <a:prstGeom prst="rect">
            <a:avLst/>
          </a:prstGeom>
        </p:spPr>
        <p:txBody>
          <a:bodyPr wrap="square" lIns="0" tIns="0" rIns="0" bIns="0" rtlCol="0">
            <a:noAutofit/>
          </a:bodyPr>
          <a:lstStyle/>
          <a:p>
            <a:pPr marL="11397">
              <a:lnSpc>
                <a:spcPts val="1934"/>
              </a:lnSpc>
              <a:spcBef>
                <a:spcPts val="96"/>
              </a:spcBef>
            </a:pPr>
            <a:r>
              <a:rPr sz="2700" spc="4" baseline="2962" dirty="0">
                <a:latin typeface="Garamond"/>
                <a:cs typeface="Garamond"/>
              </a:rPr>
              <a:t>the</a:t>
            </a:r>
            <a:endParaRPr dirty="0">
              <a:latin typeface="Garamond"/>
              <a:cs typeface="Garamond"/>
            </a:endParaRPr>
          </a:p>
        </p:txBody>
      </p:sp>
      <p:sp>
        <p:nvSpPr>
          <p:cNvPr id="4" name="object 4"/>
          <p:cNvSpPr txBox="1"/>
          <p:nvPr/>
        </p:nvSpPr>
        <p:spPr>
          <a:xfrm>
            <a:off x="7146145" y="3907183"/>
            <a:ext cx="549708" cy="246305"/>
          </a:xfrm>
          <a:prstGeom prst="rect">
            <a:avLst/>
          </a:prstGeom>
        </p:spPr>
        <p:txBody>
          <a:bodyPr wrap="square" lIns="0" tIns="0" rIns="0" bIns="0" rtlCol="0">
            <a:noAutofit/>
          </a:bodyPr>
          <a:lstStyle/>
          <a:p>
            <a:pPr marL="11397">
              <a:lnSpc>
                <a:spcPts val="1934"/>
              </a:lnSpc>
              <a:spcBef>
                <a:spcPts val="96"/>
              </a:spcBef>
            </a:pPr>
            <a:r>
              <a:rPr sz="2700" spc="4" baseline="2962" dirty="0">
                <a:latin typeface="Garamond"/>
                <a:cs typeface="Garamond"/>
              </a:rPr>
              <a:t>linear</a:t>
            </a:r>
            <a:endParaRPr dirty="0">
              <a:latin typeface="Garamond"/>
              <a:cs typeface="Garamond"/>
            </a:endParaRPr>
          </a:p>
        </p:txBody>
      </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261471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736369" y="2201957"/>
            <a:ext cx="5965767" cy="613857"/>
          </a:xfrm>
          <a:prstGeom prst="rect">
            <a:avLst/>
          </a:prstGeom>
        </p:spPr>
        <p:txBody>
          <a:bodyPr wrap="square" lIns="0" tIns="0" rIns="0" bIns="0" rtlCol="0">
            <a:noAutofit/>
          </a:bodyPr>
          <a:lstStyle/>
          <a:p>
            <a:pPr marL="176425">
              <a:lnSpc>
                <a:spcPct val="95825"/>
              </a:lnSpc>
              <a:spcBef>
                <a:spcPts val="94"/>
              </a:spcBef>
            </a:pPr>
            <a:r>
              <a:rPr dirty="0">
                <a:latin typeface="Times New Roman"/>
                <a:cs typeface="Times New Roman"/>
              </a:rPr>
              <a:t>ª</a:t>
            </a:r>
            <a:r>
              <a:rPr spc="-1027" dirty="0">
                <a:latin typeface="Times New Roman"/>
                <a:cs typeface="Times New Roman"/>
              </a:rPr>
              <a:t> </a:t>
            </a:r>
            <a:r>
              <a:rPr spc="4" dirty="0">
                <a:latin typeface="Garamond"/>
                <a:cs typeface="Garamond"/>
              </a:rPr>
              <a:t>W</a:t>
            </a:r>
            <a:r>
              <a:rPr dirty="0">
                <a:latin typeface="Garamond"/>
                <a:cs typeface="Garamond"/>
              </a:rPr>
              <a:t>e</a:t>
            </a:r>
            <a:r>
              <a:rPr spc="-22" dirty="0">
                <a:latin typeface="Garamond"/>
                <a:cs typeface="Garamond"/>
              </a:rPr>
              <a:t> </a:t>
            </a:r>
            <a:r>
              <a:rPr spc="4" dirty="0">
                <a:latin typeface="Garamond"/>
                <a:cs typeface="Garamond"/>
              </a:rPr>
              <a:t>nee</a:t>
            </a:r>
            <a:r>
              <a:rPr dirty="0">
                <a:latin typeface="Garamond"/>
                <a:cs typeface="Garamond"/>
              </a:rPr>
              <a:t>d</a:t>
            </a:r>
            <a:r>
              <a:rPr spc="-32" dirty="0">
                <a:latin typeface="Garamond"/>
                <a:cs typeface="Garamond"/>
              </a:rPr>
              <a:t> </a:t>
            </a:r>
            <a:r>
              <a:rPr spc="4" dirty="0">
                <a:latin typeface="Garamond"/>
                <a:cs typeface="Garamond"/>
              </a:rPr>
              <a:t>5+5-1=</a:t>
            </a:r>
            <a:r>
              <a:rPr dirty="0">
                <a:latin typeface="Garamond"/>
                <a:cs typeface="Garamond"/>
              </a:rPr>
              <a:t>9</a:t>
            </a:r>
            <a:r>
              <a:rPr spc="8" dirty="0">
                <a:latin typeface="Garamond"/>
                <a:cs typeface="Garamond"/>
              </a:rPr>
              <a:t> </a:t>
            </a:r>
            <a:r>
              <a:rPr spc="4" dirty="0">
                <a:latin typeface="Garamond"/>
                <a:cs typeface="Garamond"/>
              </a:rPr>
              <a:t>samples</a:t>
            </a:r>
            <a:endParaRPr dirty="0">
              <a:latin typeface="Garamond"/>
              <a:cs typeface="Garamond"/>
            </a:endParaRPr>
          </a:p>
          <a:p>
            <a:pPr marL="586717">
              <a:lnSpc>
                <a:spcPct val="95825"/>
              </a:lnSpc>
              <a:spcBef>
                <a:spcPts val="434"/>
              </a:spcBef>
            </a:pPr>
            <a:r>
              <a:rPr sz="1400" dirty="0">
                <a:latin typeface="Arial"/>
                <a:cs typeface="Arial"/>
              </a:rPr>
              <a:t>• </a:t>
            </a:r>
            <a:r>
              <a:rPr sz="1400" spc="317" dirty="0">
                <a:latin typeface="Arial"/>
                <a:cs typeface="Arial"/>
              </a:rPr>
              <a:t> </a:t>
            </a:r>
            <a:r>
              <a:rPr sz="1400" spc="4" dirty="0">
                <a:latin typeface="Arial"/>
                <a:cs typeface="Arial"/>
              </a:rPr>
              <a:t>x</a:t>
            </a:r>
            <a:r>
              <a:rPr sz="1400" dirty="0">
                <a:latin typeface="Arial"/>
                <a:cs typeface="Arial"/>
              </a:rPr>
              <a:t>[n]=[1 3 2 -1 4 0 0 0 0],</a:t>
            </a:r>
            <a:r>
              <a:rPr sz="1400" spc="4" dirty="0">
                <a:latin typeface="Arial"/>
                <a:cs typeface="Arial"/>
              </a:rPr>
              <a:t> </a:t>
            </a:r>
            <a:r>
              <a:rPr sz="1400" dirty="0">
                <a:latin typeface="Arial"/>
                <a:cs typeface="Arial"/>
              </a:rPr>
              <a:t>h[n]=[2</a:t>
            </a:r>
            <a:r>
              <a:rPr sz="1400" spc="4" dirty="0">
                <a:latin typeface="Arial"/>
                <a:cs typeface="Arial"/>
              </a:rPr>
              <a:t> </a:t>
            </a:r>
            <a:r>
              <a:rPr sz="1400" dirty="0">
                <a:latin typeface="Arial"/>
                <a:cs typeface="Arial"/>
              </a:rPr>
              <a:t>0 1 7 -3 0 0 0 0]</a:t>
            </a:r>
          </a:p>
        </p:txBody>
      </p:sp>
      <p:sp>
        <p:nvSpPr>
          <p:cNvPr id="26" name="object 26"/>
          <p:cNvSpPr txBox="1"/>
          <p:nvPr/>
        </p:nvSpPr>
        <p:spPr>
          <a:xfrm>
            <a:off x="1385455" y="2748578"/>
            <a:ext cx="5628409" cy="689162"/>
          </a:xfrm>
          <a:prstGeom prst="rect">
            <a:avLst/>
          </a:prstGeom>
        </p:spPr>
        <p:txBody>
          <a:bodyPr wrap="square" lIns="0" tIns="0" rIns="0" bIns="0" rtlCol="0">
            <a:noAutofit/>
          </a:bodyPr>
          <a:lstStyle/>
          <a:p>
            <a:pPr>
              <a:lnSpc>
                <a:spcPts val="718"/>
              </a:lnSpc>
              <a:spcBef>
                <a:spcPts val="8"/>
              </a:spcBef>
            </a:pPr>
            <a:endParaRPr sz="700" dirty="0"/>
          </a:p>
          <a:p>
            <a:pPr marL="2132360" marR="1722471" algn="ctr">
              <a:lnSpc>
                <a:spcPts val="1086"/>
              </a:lnSpc>
              <a:spcBef>
                <a:spcPts val="54"/>
              </a:spcBef>
            </a:pPr>
            <a:r>
              <a:rPr baseline="-12883" dirty="0">
                <a:latin typeface="Times New Roman"/>
                <a:cs typeface="Times New Roman"/>
              </a:rPr>
              <a:t>8                                       8</a:t>
            </a:r>
            <a:endParaRPr sz="1200" dirty="0">
              <a:latin typeface="Times New Roman"/>
              <a:cs typeface="Times New Roman"/>
            </a:endParaRPr>
          </a:p>
          <a:p>
            <a:pPr marL="437642">
              <a:lnSpc>
                <a:spcPts val="2212"/>
              </a:lnSpc>
              <a:spcBef>
                <a:spcPts val="56"/>
              </a:spcBef>
            </a:pPr>
            <a:r>
              <a:rPr sz="2200" i="1" spc="-31" baseline="9058" dirty="0">
                <a:latin typeface="Times New Roman"/>
                <a:cs typeface="Times New Roman"/>
              </a:rPr>
              <a:t>y</a:t>
            </a:r>
            <a:r>
              <a:rPr sz="2200" spc="39" baseline="9058" dirty="0">
                <a:latin typeface="Times New Roman"/>
                <a:cs typeface="Times New Roman"/>
              </a:rPr>
              <a:t>[</a:t>
            </a:r>
            <a:r>
              <a:rPr sz="2200" i="1" spc="22" baseline="9058" dirty="0">
                <a:latin typeface="Times New Roman"/>
                <a:cs typeface="Times New Roman"/>
              </a:rPr>
              <a:t>n</a:t>
            </a:r>
            <a:r>
              <a:rPr sz="2200" baseline="9058" dirty="0">
                <a:latin typeface="Times New Roman"/>
                <a:cs typeface="Times New Roman"/>
              </a:rPr>
              <a:t>]</a:t>
            </a:r>
            <a:r>
              <a:rPr sz="2200" spc="-48" baseline="9058" dirty="0">
                <a:latin typeface="Times New Roman"/>
                <a:cs typeface="Times New Roman"/>
              </a:rPr>
              <a:t> </a:t>
            </a:r>
            <a:r>
              <a:rPr sz="2200" baseline="8885" dirty="0">
                <a:latin typeface="Cambria"/>
                <a:cs typeface="Cambria"/>
              </a:rPr>
              <a:t>=</a:t>
            </a:r>
            <a:r>
              <a:rPr sz="2200" spc="7" baseline="8885" dirty="0">
                <a:latin typeface="Cambria"/>
                <a:cs typeface="Cambria"/>
              </a:rPr>
              <a:t> </a:t>
            </a:r>
            <a:r>
              <a:rPr sz="2900" spc="45" baseline="7934" dirty="0">
                <a:latin typeface="Cambria"/>
                <a:cs typeface="Cambria"/>
              </a:rPr>
              <a:t>(</a:t>
            </a:r>
            <a:r>
              <a:rPr sz="2200" i="1" spc="-53" baseline="9058" dirty="0">
                <a:latin typeface="Times New Roman"/>
                <a:cs typeface="Times New Roman"/>
              </a:rPr>
              <a:t>x</a:t>
            </a:r>
            <a:r>
              <a:rPr sz="2200" spc="39" baseline="9058" dirty="0">
                <a:latin typeface="Times New Roman"/>
                <a:cs typeface="Times New Roman"/>
              </a:rPr>
              <a:t>[</a:t>
            </a:r>
            <a:r>
              <a:rPr sz="2200" i="1" spc="22" baseline="9058" dirty="0">
                <a:latin typeface="Times New Roman"/>
                <a:cs typeface="Times New Roman"/>
              </a:rPr>
              <a:t>n</a:t>
            </a:r>
            <a:r>
              <a:rPr sz="2200" spc="90" baseline="9058" dirty="0">
                <a:latin typeface="Times New Roman"/>
                <a:cs typeface="Times New Roman"/>
              </a:rPr>
              <a:t>]</a:t>
            </a:r>
            <a:r>
              <a:rPr sz="2200" baseline="9058" dirty="0">
                <a:latin typeface="Times New Roman"/>
                <a:cs typeface="Times New Roman"/>
              </a:rPr>
              <a:t>*</a:t>
            </a:r>
            <a:r>
              <a:rPr sz="2200" spc="-197" baseline="9058" dirty="0">
                <a:latin typeface="Times New Roman"/>
                <a:cs typeface="Times New Roman"/>
              </a:rPr>
              <a:t> </a:t>
            </a:r>
            <a:r>
              <a:rPr sz="2200" i="1" spc="-71" baseline="9058" dirty="0">
                <a:latin typeface="Times New Roman"/>
                <a:cs typeface="Times New Roman"/>
              </a:rPr>
              <a:t>h</a:t>
            </a:r>
            <a:r>
              <a:rPr sz="2200" spc="39" baseline="9058" dirty="0">
                <a:latin typeface="Times New Roman"/>
                <a:cs typeface="Times New Roman"/>
              </a:rPr>
              <a:t>[</a:t>
            </a:r>
            <a:r>
              <a:rPr sz="2200" i="1" spc="22" baseline="9058" dirty="0">
                <a:latin typeface="Times New Roman"/>
                <a:cs typeface="Times New Roman"/>
              </a:rPr>
              <a:t>n</a:t>
            </a:r>
            <a:r>
              <a:rPr sz="2200" spc="-4" baseline="9058" dirty="0">
                <a:latin typeface="Times New Roman"/>
                <a:cs typeface="Times New Roman"/>
              </a:rPr>
              <a:t>]</a:t>
            </a:r>
            <a:r>
              <a:rPr sz="2900" spc="-90" baseline="7934" dirty="0">
                <a:latin typeface="Cambria"/>
                <a:cs typeface="Cambria"/>
              </a:rPr>
              <a:t>)</a:t>
            </a:r>
            <a:r>
              <a:rPr baseline="-10736" dirty="0">
                <a:latin typeface="Times New Roman"/>
                <a:cs typeface="Times New Roman"/>
              </a:rPr>
              <a:t>9 </a:t>
            </a:r>
            <a:r>
              <a:rPr spc="-135" baseline="-10736" dirty="0">
                <a:latin typeface="Times New Roman"/>
                <a:cs typeface="Times New Roman"/>
              </a:rPr>
              <a:t> </a:t>
            </a:r>
            <a:r>
              <a:rPr sz="2200" baseline="8885" dirty="0">
                <a:latin typeface="Cambria"/>
                <a:cs typeface="Cambria"/>
              </a:rPr>
              <a:t>= </a:t>
            </a:r>
            <a:r>
              <a:rPr sz="2200" spc="160" baseline="8885" dirty="0">
                <a:latin typeface="Cambria"/>
                <a:cs typeface="Cambria"/>
              </a:rPr>
              <a:t> </a:t>
            </a:r>
            <a:r>
              <a:rPr sz="1900" dirty="0">
                <a:latin typeface="Cambria"/>
                <a:cs typeface="Cambria"/>
              </a:rPr>
              <a:t>∑</a:t>
            </a:r>
            <a:r>
              <a:rPr sz="1900" spc="-134" dirty="0">
                <a:latin typeface="Cambria"/>
                <a:cs typeface="Cambria"/>
              </a:rPr>
              <a:t> </a:t>
            </a:r>
            <a:r>
              <a:rPr sz="2200" i="1" spc="-57" baseline="9058" dirty="0">
                <a:latin typeface="Times New Roman"/>
                <a:cs typeface="Times New Roman"/>
              </a:rPr>
              <a:t>x</a:t>
            </a:r>
            <a:r>
              <a:rPr sz="2200" spc="39" baseline="9058" dirty="0">
                <a:latin typeface="Times New Roman"/>
                <a:cs typeface="Times New Roman"/>
              </a:rPr>
              <a:t>[</a:t>
            </a:r>
            <a:r>
              <a:rPr sz="2200" i="1" spc="17" baseline="9058" dirty="0">
                <a:latin typeface="Times New Roman"/>
                <a:cs typeface="Times New Roman"/>
              </a:rPr>
              <a:t>m</a:t>
            </a:r>
            <a:r>
              <a:rPr sz="2200" spc="-31" baseline="9058" dirty="0">
                <a:latin typeface="Times New Roman"/>
                <a:cs typeface="Times New Roman"/>
              </a:rPr>
              <a:t>]</a:t>
            </a:r>
            <a:r>
              <a:rPr sz="2200" i="1" baseline="9058" dirty="0">
                <a:latin typeface="Times New Roman"/>
                <a:cs typeface="Times New Roman"/>
              </a:rPr>
              <a:t>h</a:t>
            </a:r>
            <a:r>
              <a:rPr sz="3300" spc="-129" baseline="6963" dirty="0">
                <a:latin typeface="Cambria"/>
                <a:cs typeface="Cambria"/>
              </a:rPr>
              <a:t>[</a:t>
            </a:r>
            <a:r>
              <a:rPr sz="2900" spc="-22" baseline="7934" dirty="0">
                <a:latin typeface="Cambria"/>
                <a:cs typeface="Cambria"/>
              </a:rPr>
              <a:t>(</a:t>
            </a:r>
            <a:r>
              <a:rPr sz="2200" i="1" baseline="9058" dirty="0">
                <a:latin typeface="Times New Roman"/>
                <a:cs typeface="Times New Roman"/>
              </a:rPr>
              <a:t>n</a:t>
            </a:r>
            <a:r>
              <a:rPr sz="2200" i="1" spc="-107" baseline="9058" dirty="0">
                <a:latin typeface="Times New Roman"/>
                <a:cs typeface="Times New Roman"/>
              </a:rPr>
              <a:t> </a:t>
            </a:r>
            <a:r>
              <a:rPr sz="2200" baseline="8885" dirty="0">
                <a:latin typeface="Cambria"/>
                <a:cs typeface="Cambria"/>
              </a:rPr>
              <a:t>−</a:t>
            </a:r>
            <a:r>
              <a:rPr sz="2200" spc="-55" baseline="8885" dirty="0">
                <a:latin typeface="Cambria"/>
                <a:cs typeface="Cambria"/>
              </a:rPr>
              <a:t> </a:t>
            </a:r>
            <a:r>
              <a:rPr sz="2200" i="1" spc="67" baseline="9058" dirty="0">
                <a:latin typeface="Times New Roman"/>
                <a:cs typeface="Times New Roman"/>
              </a:rPr>
              <a:t>m</a:t>
            </a:r>
            <a:r>
              <a:rPr sz="2900" spc="-90" baseline="7934" dirty="0">
                <a:latin typeface="Cambria"/>
                <a:cs typeface="Cambria"/>
              </a:rPr>
              <a:t>)</a:t>
            </a:r>
            <a:r>
              <a:rPr baseline="-10736" dirty="0">
                <a:latin typeface="Times New Roman"/>
                <a:cs typeface="Times New Roman"/>
              </a:rPr>
              <a:t>9</a:t>
            </a:r>
            <a:r>
              <a:rPr spc="-138" baseline="-10736" dirty="0">
                <a:latin typeface="Times New Roman"/>
                <a:cs typeface="Times New Roman"/>
              </a:rPr>
              <a:t> </a:t>
            </a:r>
            <a:r>
              <a:rPr sz="3300" baseline="6963" dirty="0">
                <a:latin typeface="Cambria"/>
                <a:cs typeface="Cambria"/>
              </a:rPr>
              <a:t>]</a:t>
            </a:r>
            <a:r>
              <a:rPr sz="3300" spc="-337" baseline="6963" dirty="0">
                <a:latin typeface="Cambria"/>
                <a:cs typeface="Cambria"/>
              </a:rPr>
              <a:t> </a:t>
            </a:r>
            <a:r>
              <a:rPr sz="2200" baseline="8885" dirty="0">
                <a:latin typeface="Cambria"/>
                <a:cs typeface="Cambria"/>
              </a:rPr>
              <a:t>= </a:t>
            </a:r>
            <a:r>
              <a:rPr sz="2200" spc="166" baseline="8885" dirty="0">
                <a:latin typeface="Cambria"/>
                <a:cs typeface="Cambria"/>
              </a:rPr>
              <a:t> </a:t>
            </a:r>
            <a:r>
              <a:rPr sz="1900" dirty="0">
                <a:latin typeface="Cambria"/>
                <a:cs typeface="Cambria"/>
              </a:rPr>
              <a:t>∑</a:t>
            </a:r>
            <a:r>
              <a:rPr sz="1900" spc="-214" dirty="0">
                <a:latin typeface="Cambria"/>
                <a:cs typeface="Cambria"/>
              </a:rPr>
              <a:t> </a:t>
            </a:r>
            <a:r>
              <a:rPr sz="2200" i="1" spc="-71" baseline="9058" dirty="0">
                <a:latin typeface="Times New Roman"/>
                <a:cs typeface="Times New Roman"/>
              </a:rPr>
              <a:t>h</a:t>
            </a:r>
            <a:r>
              <a:rPr sz="2200" spc="39" baseline="9058" dirty="0">
                <a:latin typeface="Times New Roman"/>
                <a:cs typeface="Times New Roman"/>
              </a:rPr>
              <a:t>[</a:t>
            </a:r>
            <a:r>
              <a:rPr sz="2200" i="1" spc="17" baseline="9058" dirty="0">
                <a:latin typeface="Times New Roman"/>
                <a:cs typeface="Times New Roman"/>
              </a:rPr>
              <a:t>m</a:t>
            </a:r>
            <a:r>
              <a:rPr sz="2200" spc="39" baseline="9058" dirty="0">
                <a:latin typeface="Times New Roman"/>
                <a:cs typeface="Times New Roman"/>
              </a:rPr>
              <a:t>]</a:t>
            </a:r>
            <a:r>
              <a:rPr sz="2200" i="1" spc="13" baseline="9058" dirty="0">
                <a:latin typeface="Times New Roman"/>
                <a:cs typeface="Times New Roman"/>
              </a:rPr>
              <a:t>x</a:t>
            </a:r>
            <a:r>
              <a:rPr sz="3300" spc="-129" baseline="6963" dirty="0">
                <a:latin typeface="Cambria"/>
                <a:cs typeface="Cambria"/>
              </a:rPr>
              <a:t>[</a:t>
            </a:r>
            <a:r>
              <a:rPr sz="2900" spc="-22" baseline="7934" dirty="0">
                <a:latin typeface="Cambria"/>
                <a:cs typeface="Cambria"/>
              </a:rPr>
              <a:t>(</a:t>
            </a:r>
            <a:r>
              <a:rPr sz="2200" i="1" baseline="9058" dirty="0">
                <a:latin typeface="Times New Roman"/>
                <a:cs typeface="Times New Roman"/>
              </a:rPr>
              <a:t>n</a:t>
            </a:r>
            <a:r>
              <a:rPr sz="2200" i="1" spc="-107" baseline="9058" dirty="0">
                <a:latin typeface="Times New Roman"/>
                <a:cs typeface="Times New Roman"/>
              </a:rPr>
              <a:t> </a:t>
            </a:r>
            <a:r>
              <a:rPr sz="2200" baseline="8885" dirty="0">
                <a:latin typeface="Cambria"/>
                <a:cs typeface="Cambria"/>
              </a:rPr>
              <a:t>−</a:t>
            </a:r>
            <a:r>
              <a:rPr sz="2200" spc="-55" baseline="8885" dirty="0">
                <a:latin typeface="Cambria"/>
                <a:cs typeface="Cambria"/>
              </a:rPr>
              <a:t> </a:t>
            </a:r>
            <a:r>
              <a:rPr sz="2200" i="1" spc="67" baseline="9058" dirty="0">
                <a:latin typeface="Times New Roman"/>
                <a:cs typeface="Times New Roman"/>
              </a:rPr>
              <a:t>m</a:t>
            </a:r>
            <a:r>
              <a:rPr sz="2900" spc="-90" baseline="7934" dirty="0">
                <a:latin typeface="Cambria"/>
                <a:cs typeface="Cambria"/>
              </a:rPr>
              <a:t>)</a:t>
            </a:r>
            <a:r>
              <a:rPr baseline="-10736" dirty="0">
                <a:latin typeface="Times New Roman"/>
                <a:cs typeface="Times New Roman"/>
              </a:rPr>
              <a:t>9</a:t>
            </a:r>
            <a:r>
              <a:rPr spc="-138" baseline="-10736" dirty="0">
                <a:latin typeface="Times New Roman"/>
                <a:cs typeface="Times New Roman"/>
              </a:rPr>
              <a:t> </a:t>
            </a:r>
            <a:r>
              <a:rPr sz="3300" baseline="6963" dirty="0">
                <a:latin typeface="Cambria"/>
                <a:cs typeface="Cambria"/>
              </a:rPr>
              <a:t>]</a:t>
            </a:r>
            <a:endParaRPr sz="2200" dirty="0">
              <a:latin typeface="Cambria"/>
              <a:cs typeface="Cambria"/>
            </a:endParaRPr>
          </a:p>
          <a:p>
            <a:pPr marL="2027550" marR="1612183" algn="ctr">
              <a:lnSpc>
                <a:spcPts val="1247"/>
              </a:lnSpc>
            </a:pPr>
            <a:r>
              <a:rPr sz="1200" i="1" dirty="0">
                <a:latin typeface="Times New Roman"/>
                <a:cs typeface="Times New Roman"/>
              </a:rPr>
              <a:t>m</a:t>
            </a:r>
            <a:r>
              <a:rPr sz="1200" i="1" spc="-224" dirty="0">
                <a:latin typeface="Times New Roman"/>
                <a:cs typeface="Times New Roman"/>
              </a:rPr>
              <a:t> </a:t>
            </a:r>
            <a:r>
              <a:rPr sz="1200" spc="62" dirty="0">
                <a:latin typeface="Cambria"/>
                <a:cs typeface="Cambria"/>
              </a:rPr>
              <a:t>=</a:t>
            </a:r>
            <a:r>
              <a:rPr sz="1200" dirty="0">
                <a:latin typeface="Times New Roman"/>
                <a:cs typeface="Times New Roman"/>
              </a:rPr>
              <a:t>0                                </a:t>
            </a:r>
            <a:r>
              <a:rPr sz="1200" spc="118" dirty="0">
                <a:latin typeface="Times New Roman"/>
                <a:cs typeface="Times New Roman"/>
              </a:rPr>
              <a:t> </a:t>
            </a:r>
            <a:r>
              <a:rPr sz="1200" i="1" dirty="0">
                <a:latin typeface="Times New Roman"/>
                <a:cs typeface="Times New Roman"/>
              </a:rPr>
              <a:t>m</a:t>
            </a:r>
            <a:r>
              <a:rPr sz="1200" i="1" spc="-224" dirty="0">
                <a:latin typeface="Times New Roman"/>
                <a:cs typeface="Times New Roman"/>
              </a:rPr>
              <a:t> </a:t>
            </a:r>
            <a:r>
              <a:rPr sz="1200" spc="62" dirty="0">
                <a:latin typeface="Cambria"/>
                <a:cs typeface="Cambria"/>
              </a:rPr>
              <a:t>=</a:t>
            </a:r>
            <a:r>
              <a:rPr sz="1200" dirty="0">
                <a:latin typeface="Times New Roman"/>
                <a:cs typeface="Times New Roman"/>
              </a:rPr>
              <a:t>0</a:t>
            </a:r>
          </a:p>
        </p:txBody>
      </p:sp>
      <p:sp>
        <p:nvSpPr>
          <p:cNvPr id="25" name="object 25"/>
          <p:cNvSpPr txBox="1"/>
          <p:nvPr/>
        </p:nvSpPr>
        <p:spPr>
          <a:xfrm>
            <a:off x="632460" y="3378573"/>
            <a:ext cx="8095904" cy="2554941"/>
          </a:xfrm>
          <a:prstGeom prst="rect">
            <a:avLst/>
          </a:prstGeom>
        </p:spPr>
        <p:txBody>
          <a:bodyPr wrap="square" lIns="0" tIns="0" rIns="0" bIns="0" rtlCol="0">
            <a:noAutofit/>
          </a:bodyPr>
          <a:lstStyle/>
          <a:p>
            <a:pPr>
              <a:lnSpc>
                <a:spcPts val="763"/>
              </a:lnSpc>
              <a:spcBef>
                <a:spcPts val="19"/>
              </a:spcBef>
            </a:pPr>
            <a:endParaRPr sz="800" dirty="0"/>
          </a:p>
          <a:p>
            <a:pPr marL="188049">
              <a:lnSpc>
                <a:spcPct val="93750"/>
              </a:lnSpc>
            </a:pPr>
            <a:r>
              <a:rPr sz="1400" dirty="0">
                <a:latin typeface="Garamond"/>
                <a:cs typeface="Garamond"/>
              </a:rPr>
              <a:t>x[m]=[</a:t>
            </a:r>
            <a:r>
              <a:rPr sz="1400" b="1" dirty="0">
                <a:latin typeface="Garamond"/>
                <a:cs typeface="Garamond"/>
              </a:rPr>
              <a:t>1 </a:t>
            </a:r>
            <a:r>
              <a:rPr sz="1400" dirty="0">
                <a:latin typeface="Garamond"/>
                <a:cs typeface="Garamond"/>
              </a:rPr>
              <a:t>3 2 -1 4 0 0 0 0]</a:t>
            </a:r>
          </a:p>
          <a:p>
            <a:pPr marL="188049">
              <a:lnSpc>
                <a:spcPct val="93750"/>
              </a:lnSpc>
              <a:spcBef>
                <a:spcPts val="112"/>
              </a:spcBef>
            </a:pPr>
            <a:r>
              <a:rPr sz="1400" dirty="0">
                <a:latin typeface="Garamond"/>
                <a:cs typeface="Garamond"/>
              </a:rPr>
              <a:t>h[-m]=[0 0 0 0-3 7 1 0 </a:t>
            </a:r>
            <a:r>
              <a:rPr sz="1400" b="1" dirty="0">
                <a:latin typeface="Garamond"/>
                <a:cs typeface="Garamond"/>
              </a:rPr>
              <a:t>2</a:t>
            </a:r>
            <a:r>
              <a:rPr sz="1400" dirty="0">
                <a:latin typeface="Garamond"/>
                <a:cs typeface="Garamond"/>
              </a:rPr>
              <a:t>]</a:t>
            </a:r>
          </a:p>
          <a:p>
            <a:pPr marL="188044" marR="243337" indent="5">
              <a:lnSpc>
                <a:spcPts val="1538"/>
              </a:lnSpc>
              <a:spcBef>
                <a:spcPts val="179"/>
              </a:spcBef>
            </a:pPr>
            <a:r>
              <a:rPr sz="1400" dirty="0">
                <a:latin typeface="Garamond"/>
                <a:cs typeface="Garamond"/>
              </a:rPr>
              <a:t>h[(-m)</a:t>
            </a:r>
            <a:r>
              <a:rPr sz="1500" baseline="-21548" dirty="0">
                <a:latin typeface="Garamond"/>
                <a:cs typeface="Garamond"/>
              </a:rPr>
              <a:t>9</a:t>
            </a:r>
            <a:r>
              <a:rPr sz="1400" spc="-4" dirty="0">
                <a:latin typeface="Garamond"/>
                <a:cs typeface="Garamond"/>
              </a:rPr>
              <a:t>]=</a:t>
            </a:r>
            <a:r>
              <a:rPr sz="1400" dirty="0">
                <a:latin typeface="Garamond"/>
                <a:cs typeface="Garamond"/>
              </a:rPr>
              <a:t>[</a:t>
            </a:r>
            <a:r>
              <a:rPr sz="1400" b="1" dirty="0">
                <a:latin typeface="Garamond"/>
                <a:cs typeface="Garamond"/>
              </a:rPr>
              <a:t>2</a:t>
            </a:r>
            <a:r>
              <a:rPr sz="1400" b="1" spc="-4" dirty="0">
                <a:latin typeface="Garamond"/>
                <a:cs typeface="Garamond"/>
              </a:rPr>
              <a:t> </a:t>
            </a:r>
            <a:r>
              <a:rPr sz="1400" dirty="0">
                <a:latin typeface="Garamond"/>
                <a:cs typeface="Garamond"/>
              </a:rPr>
              <a:t>0 0 0 0-3 7 1 0]</a:t>
            </a:r>
            <a:r>
              <a:rPr sz="1400" spc="-4" dirty="0">
                <a:latin typeface="Garamond"/>
                <a:cs typeface="Garamond"/>
              </a:rPr>
              <a:t> </a:t>
            </a:r>
            <a:r>
              <a:rPr sz="1400" dirty="0">
                <a:latin typeface="Times New Roman"/>
                <a:cs typeface="Times New Roman"/>
              </a:rPr>
              <a:t>Î</a:t>
            </a:r>
            <a:r>
              <a:rPr sz="1400" spc="-789" dirty="0">
                <a:latin typeface="Times New Roman"/>
                <a:cs typeface="Times New Roman"/>
              </a:rPr>
              <a:t> </a:t>
            </a:r>
            <a:r>
              <a:rPr sz="1400" dirty="0">
                <a:latin typeface="Garamond"/>
                <a:cs typeface="Garamond"/>
              </a:rPr>
              <a:t>y[0]=</a:t>
            </a:r>
            <a:r>
              <a:rPr sz="1400" spc="4" dirty="0">
                <a:latin typeface="Garamond"/>
                <a:cs typeface="Garamond"/>
              </a:rPr>
              <a:t>Σ</a:t>
            </a:r>
            <a:r>
              <a:rPr sz="1400" dirty="0">
                <a:latin typeface="Garamond"/>
                <a:cs typeface="Garamond"/>
              </a:rPr>
              <a:t>x[m].h[(-m)</a:t>
            </a:r>
            <a:r>
              <a:rPr sz="1500" baseline="-21548" dirty="0">
                <a:latin typeface="Garamond"/>
                <a:cs typeface="Garamond"/>
              </a:rPr>
              <a:t>9</a:t>
            </a:r>
            <a:r>
              <a:rPr sz="1400" spc="-4" dirty="0">
                <a:latin typeface="Garamond"/>
                <a:cs typeface="Garamond"/>
              </a:rPr>
              <a:t>]=1(2)+3(0)+2(0)+-1(0)+4(</a:t>
            </a:r>
            <a:r>
              <a:rPr sz="1400" spc="-8" dirty="0">
                <a:latin typeface="Garamond"/>
                <a:cs typeface="Garamond"/>
              </a:rPr>
              <a:t>0</a:t>
            </a:r>
            <a:r>
              <a:rPr sz="1400" spc="-4" dirty="0">
                <a:latin typeface="Garamond"/>
                <a:cs typeface="Garamond"/>
              </a:rPr>
              <a:t>)+0(-3)+0(7)+0(1)+0(0)=2 </a:t>
            </a:r>
            <a:endParaRPr sz="1400" dirty="0">
              <a:latin typeface="Garamond"/>
              <a:cs typeface="Garamond"/>
            </a:endParaRPr>
          </a:p>
          <a:p>
            <a:pPr marL="188044" marR="243337">
              <a:lnSpc>
                <a:spcPts val="1538"/>
              </a:lnSpc>
              <a:spcBef>
                <a:spcPts val="135"/>
              </a:spcBef>
            </a:pPr>
            <a:r>
              <a:rPr sz="1400" dirty="0">
                <a:latin typeface="Garamond"/>
                <a:cs typeface="Garamond"/>
              </a:rPr>
              <a:t>h[(1-m)</a:t>
            </a:r>
            <a:r>
              <a:rPr sz="1500" baseline="-21548" dirty="0">
                <a:latin typeface="Garamond"/>
                <a:cs typeface="Garamond"/>
              </a:rPr>
              <a:t>9</a:t>
            </a:r>
            <a:r>
              <a:rPr sz="1400" dirty="0">
                <a:latin typeface="Garamond"/>
                <a:cs typeface="Garamond"/>
              </a:rPr>
              <a:t>]=[0</a:t>
            </a:r>
            <a:r>
              <a:rPr sz="1400" spc="-4" dirty="0">
                <a:latin typeface="Garamond"/>
                <a:cs typeface="Garamond"/>
              </a:rPr>
              <a:t> </a:t>
            </a:r>
            <a:r>
              <a:rPr sz="1400" dirty="0">
                <a:latin typeface="Garamond"/>
                <a:cs typeface="Garamond"/>
              </a:rPr>
              <a:t>2 0 0 0 0 -3 7 1]</a:t>
            </a:r>
            <a:r>
              <a:rPr sz="1400" spc="-8" dirty="0">
                <a:latin typeface="Garamond"/>
                <a:cs typeface="Garamond"/>
              </a:rPr>
              <a:t> </a:t>
            </a:r>
            <a:r>
              <a:rPr sz="1400" dirty="0">
                <a:latin typeface="Times New Roman"/>
                <a:cs typeface="Times New Roman"/>
              </a:rPr>
              <a:t>Î</a:t>
            </a:r>
            <a:r>
              <a:rPr sz="1400" spc="-789" dirty="0">
                <a:latin typeface="Times New Roman"/>
                <a:cs typeface="Times New Roman"/>
              </a:rPr>
              <a:t> </a:t>
            </a:r>
            <a:r>
              <a:rPr sz="1400" dirty="0">
                <a:latin typeface="Garamond"/>
                <a:cs typeface="Garamond"/>
              </a:rPr>
              <a:t>y[0]=</a:t>
            </a:r>
            <a:r>
              <a:rPr sz="1400" spc="4" dirty="0">
                <a:latin typeface="Garamond"/>
                <a:cs typeface="Garamond"/>
              </a:rPr>
              <a:t>Σ</a:t>
            </a:r>
            <a:r>
              <a:rPr sz="1400" dirty="0">
                <a:latin typeface="Garamond"/>
                <a:cs typeface="Garamond"/>
              </a:rPr>
              <a:t>x[</a:t>
            </a:r>
            <a:r>
              <a:rPr sz="1400" spc="4" dirty="0">
                <a:latin typeface="Garamond"/>
                <a:cs typeface="Garamond"/>
              </a:rPr>
              <a:t>m</a:t>
            </a:r>
            <a:r>
              <a:rPr sz="1400" dirty="0">
                <a:latin typeface="Garamond"/>
                <a:cs typeface="Garamond"/>
              </a:rPr>
              <a:t>].h[(1-m)</a:t>
            </a:r>
            <a:r>
              <a:rPr sz="1500" baseline="-21548" dirty="0">
                <a:latin typeface="Garamond"/>
                <a:cs typeface="Garamond"/>
              </a:rPr>
              <a:t>9</a:t>
            </a:r>
            <a:r>
              <a:rPr sz="1400" spc="-4" dirty="0">
                <a:latin typeface="Garamond"/>
                <a:cs typeface="Garamond"/>
              </a:rPr>
              <a:t>]=6</a:t>
            </a:r>
            <a:endParaRPr sz="1400" dirty="0">
              <a:latin typeface="Garamond"/>
              <a:cs typeface="Garamond"/>
            </a:endParaRPr>
          </a:p>
          <a:p>
            <a:pPr marL="188048">
              <a:lnSpc>
                <a:spcPts val="1768"/>
              </a:lnSpc>
              <a:spcBef>
                <a:spcPts val="223"/>
              </a:spcBef>
            </a:pPr>
            <a:r>
              <a:rPr sz="2200" baseline="9259" dirty="0">
                <a:latin typeface="Garamond"/>
                <a:cs typeface="Garamond"/>
              </a:rPr>
              <a:t>h[(2-m)</a:t>
            </a:r>
            <a:r>
              <a:rPr sz="1500" baseline="-8080" dirty="0">
                <a:latin typeface="Garamond"/>
                <a:cs typeface="Garamond"/>
              </a:rPr>
              <a:t>9</a:t>
            </a:r>
            <a:r>
              <a:rPr sz="2200" baseline="9259" dirty="0">
                <a:latin typeface="Garamond"/>
                <a:cs typeface="Garamond"/>
              </a:rPr>
              <a:t>]=[1</a:t>
            </a:r>
            <a:r>
              <a:rPr sz="2200" spc="-4" baseline="9259" dirty="0">
                <a:latin typeface="Garamond"/>
                <a:cs typeface="Garamond"/>
              </a:rPr>
              <a:t> </a:t>
            </a:r>
            <a:r>
              <a:rPr sz="2200" baseline="9259" dirty="0">
                <a:latin typeface="Garamond"/>
                <a:cs typeface="Garamond"/>
              </a:rPr>
              <a:t>0 2 0 0 0 0 -3 7]</a:t>
            </a:r>
            <a:r>
              <a:rPr sz="2200" spc="-8" baseline="9259" dirty="0">
                <a:latin typeface="Garamond"/>
                <a:cs typeface="Garamond"/>
              </a:rPr>
              <a:t> </a:t>
            </a:r>
            <a:r>
              <a:rPr sz="2200" baseline="9058" dirty="0">
                <a:latin typeface="Times New Roman"/>
                <a:cs typeface="Times New Roman"/>
              </a:rPr>
              <a:t>Î</a:t>
            </a:r>
            <a:r>
              <a:rPr sz="2200" spc="-789" baseline="9058" dirty="0">
                <a:latin typeface="Times New Roman"/>
                <a:cs typeface="Times New Roman"/>
              </a:rPr>
              <a:t> </a:t>
            </a:r>
            <a:r>
              <a:rPr sz="2200" baseline="9259" dirty="0">
                <a:latin typeface="Garamond"/>
                <a:cs typeface="Garamond"/>
              </a:rPr>
              <a:t>y[0]=</a:t>
            </a:r>
            <a:r>
              <a:rPr sz="2200" spc="4" baseline="9259" dirty="0">
                <a:latin typeface="Garamond"/>
                <a:cs typeface="Garamond"/>
              </a:rPr>
              <a:t>Σ</a:t>
            </a:r>
            <a:r>
              <a:rPr sz="2200" baseline="9259" dirty="0">
                <a:latin typeface="Garamond"/>
                <a:cs typeface="Garamond"/>
              </a:rPr>
              <a:t>x[</a:t>
            </a:r>
            <a:r>
              <a:rPr sz="2200" spc="4" baseline="9259" dirty="0">
                <a:latin typeface="Garamond"/>
                <a:cs typeface="Garamond"/>
              </a:rPr>
              <a:t>m</a:t>
            </a:r>
            <a:r>
              <a:rPr sz="2200" baseline="9259" dirty="0">
                <a:latin typeface="Garamond"/>
                <a:cs typeface="Garamond"/>
              </a:rPr>
              <a:t>].h[(2-m)</a:t>
            </a:r>
            <a:r>
              <a:rPr sz="1500" baseline="-8080" dirty="0">
                <a:latin typeface="Garamond"/>
                <a:cs typeface="Garamond"/>
              </a:rPr>
              <a:t>9</a:t>
            </a:r>
            <a:r>
              <a:rPr sz="2200" baseline="9259" dirty="0">
                <a:latin typeface="Garamond"/>
                <a:cs typeface="Garamond"/>
              </a:rPr>
              <a:t>]=</a:t>
            </a:r>
            <a:r>
              <a:rPr sz="2200" spc="-4" baseline="9259" dirty="0">
                <a:latin typeface="Garamond"/>
                <a:cs typeface="Garamond"/>
              </a:rPr>
              <a:t> </a:t>
            </a:r>
            <a:r>
              <a:rPr sz="2200" baseline="9259" dirty="0">
                <a:latin typeface="Garamond"/>
                <a:cs typeface="Garamond"/>
              </a:rPr>
              <a:t>5</a:t>
            </a:r>
            <a:endParaRPr sz="1400" dirty="0">
              <a:latin typeface="Garamond"/>
              <a:cs typeface="Garamond"/>
            </a:endParaRPr>
          </a:p>
          <a:p>
            <a:pPr marL="188048">
              <a:lnSpc>
                <a:spcPts val="1727"/>
              </a:lnSpc>
            </a:pPr>
            <a:r>
              <a:rPr sz="2200" baseline="9259" dirty="0">
                <a:latin typeface="Garamond"/>
                <a:cs typeface="Garamond"/>
              </a:rPr>
              <a:t>h[(3-m)</a:t>
            </a:r>
            <a:r>
              <a:rPr sz="1500" baseline="-8080" dirty="0">
                <a:latin typeface="Garamond"/>
                <a:cs typeface="Garamond"/>
              </a:rPr>
              <a:t>9</a:t>
            </a:r>
            <a:r>
              <a:rPr sz="2200" baseline="9259" dirty="0">
                <a:latin typeface="Garamond"/>
                <a:cs typeface="Garamond"/>
              </a:rPr>
              <a:t>]=[7</a:t>
            </a:r>
            <a:r>
              <a:rPr sz="2200" spc="-4" baseline="9259" dirty="0">
                <a:latin typeface="Garamond"/>
                <a:cs typeface="Garamond"/>
              </a:rPr>
              <a:t> </a:t>
            </a:r>
            <a:r>
              <a:rPr sz="2200" baseline="9259" dirty="0">
                <a:latin typeface="Garamond"/>
                <a:cs typeface="Garamond"/>
              </a:rPr>
              <a:t>1 0 2 0 0 0 0 -3]</a:t>
            </a:r>
            <a:r>
              <a:rPr sz="2200" spc="-8" baseline="9259" dirty="0">
                <a:latin typeface="Garamond"/>
                <a:cs typeface="Garamond"/>
              </a:rPr>
              <a:t> </a:t>
            </a:r>
            <a:r>
              <a:rPr sz="2200" baseline="9058" dirty="0">
                <a:latin typeface="Times New Roman"/>
                <a:cs typeface="Times New Roman"/>
              </a:rPr>
              <a:t>Î</a:t>
            </a:r>
            <a:r>
              <a:rPr sz="2200" spc="-789" baseline="9058" dirty="0">
                <a:latin typeface="Times New Roman"/>
                <a:cs typeface="Times New Roman"/>
              </a:rPr>
              <a:t> </a:t>
            </a:r>
            <a:r>
              <a:rPr sz="2200" baseline="9259" dirty="0">
                <a:latin typeface="Garamond"/>
                <a:cs typeface="Garamond"/>
              </a:rPr>
              <a:t>y[0]=</a:t>
            </a:r>
            <a:r>
              <a:rPr sz="2200" spc="4" baseline="9259" dirty="0">
                <a:latin typeface="Garamond"/>
                <a:cs typeface="Garamond"/>
              </a:rPr>
              <a:t>Σ</a:t>
            </a:r>
            <a:r>
              <a:rPr sz="2200" baseline="9259" dirty="0">
                <a:latin typeface="Garamond"/>
                <a:cs typeface="Garamond"/>
              </a:rPr>
              <a:t>x[</a:t>
            </a:r>
            <a:r>
              <a:rPr sz="2200" spc="4" baseline="9259" dirty="0">
                <a:latin typeface="Garamond"/>
                <a:cs typeface="Garamond"/>
              </a:rPr>
              <a:t>m</a:t>
            </a:r>
            <a:r>
              <a:rPr sz="2200" baseline="9259" dirty="0">
                <a:latin typeface="Garamond"/>
                <a:cs typeface="Garamond"/>
              </a:rPr>
              <a:t>].h[(3-m)</a:t>
            </a:r>
            <a:r>
              <a:rPr sz="1500" baseline="-8080" dirty="0">
                <a:latin typeface="Garamond"/>
                <a:cs typeface="Garamond"/>
              </a:rPr>
              <a:t>9</a:t>
            </a:r>
            <a:r>
              <a:rPr sz="2200" baseline="9259" dirty="0">
                <a:latin typeface="Garamond"/>
                <a:cs typeface="Garamond"/>
              </a:rPr>
              <a:t>]=</a:t>
            </a:r>
            <a:r>
              <a:rPr sz="2200" spc="-4" baseline="9259" dirty="0">
                <a:latin typeface="Garamond"/>
                <a:cs typeface="Garamond"/>
              </a:rPr>
              <a:t> </a:t>
            </a:r>
            <a:r>
              <a:rPr sz="2200" baseline="9259" dirty="0">
                <a:latin typeface="Garamond"/>
                <a:cs typeface="Garamond"/>
              </a:rPr>
              <a:t>8</a:t>
            </a:r>
            <a:endParaRPr sz="1400" dirty="0">
              <a:latin typeface="Garamond"/>
              <a:cs typeface="Garamond"/>
            </a:endParaRPr>
          </a:p>
          <a:p>
            <a:pPr marL="188048">
              <a:lnSpc>
                <a:spcPts val="1727"/>
              </a:lnSpc>
            </a:pPr>
            <a:r>
              <a:rPr sz="2200" baseline="9259" dirty="0">
                <a:latin typeface="Garamond"/>
                <a:cs typeface="Garamond"/>
              </a:rPr>
              <a:t>h[(4-m)</a:t>
            </a:r>
            <a:r>
              <a:rPr sz="1500" baseline="-8080" dirty="0">
                <a:latin typeface="Garamond"/>
                <a:cs typeface="Garamond"/>
              </a:rPr>
              <a:t>9</a:t>
            </a:r>
            <a:r>
              <a:rPr sz="2200" baseline="9259" dirty="0">
                <a:latin typeface="Garamond"/>
                <a:cs typeface="Garamond"/>
              </a:rPr>
              <a:t>]=[-3</a:t>
            </a:r>
            <a:r>
              <a:rPr sz="2200" spc="-4" baseline="9259" dirty="0">
                <a:latin typeface="Garamond"/>
                <a:cs typeface="Garamond"/>
              </a:rPr>
              <a:t> </a:t>
            </a:r>
            <a:r>
              <a:rPr sz="2200" baseline="9259" dirty="0">
                <a:latin typeface="Garamond"/>
                <a:cs typeface="Garamond"/>
              </a:rPr>
              <a:t>7 1 0 2 0 0 0 0]</a:t>
            </a:r>
            <a:r>
              <a:rPr sz="2200" spc="-4" baseline="9259" dirty="0">
                <a:latin typeface="Garamond"/>
                <a:cs typeface="Garamond"/>
              </a:rPr>
              <a:t> </a:t>
            </a:r>
            <a:r>
              <a:rPr sz="2200" baseline="9058" dirty="0">
                <a:latin typeface="Times New Roman"/>
                <a:cs typeface="Times New Roman"/>
              </a:rPr>
              <a:t>Î</a:t>
            </a:r>
            <a:r>
              <a:rPr sz="2200" spc="-789" baseline="9058" dirty="0">
                <a:latin typeface="Times New Roman"/>
                <a:cs typeface="Times New Roman"/>
              </a:rPr>
              <a:t> </a:t>
            </a:r>
            <a:r>
              <a:rPr sz="2200" baseline="9259" dirty="0">
                <a:latin typeface="Garamond"/>
                <a:cs typeface="Garamond"/>
              </a:rPr>
              <a:t>y[0]=</a:t>
            </a:r>
            <a:r>
              <a:rPr sz="2200" spc="4" baseline="9259" dirty="0">
                <a:latin typeface="Garamond"/>
                <a:cs typeface="Garamond"/>
              </a:rPr>
              <a:t>Σ</a:t>
            </a:r>
            <a:r>
              <a:rPr sz="2200" baseline="9259" dirty="0">
                <a:latin typeface="Garamond"/>
                <a:cs typeface="Garamond"/>
              </a:rPr>
              <a:t>x[</a:t>
            </a:r>
            <a:r>
              <a:rPr sz="2200" spc="4" baseline="9259" dirty="0">
                <a:latin typeface="Garamond"/>
                <a:cs typeface="Garamond"/>
              </a:rPr>
              <a:t>m</a:t>
            </a:r>
            <a:r>
              <a:rPr sz="2200" baseline="9259" dirty="0">
                <a:latin typeface="Garamond"/>
                <a:cs typeface="Garamond"/>
              </a:rPr>
              <a:t>].h[(4-m)</a:t>
            </a:r>
            <a:r>
              <a:rPr sz="1500" baseline="-8080" dirty="0">
                <a:latin typeface="Garamond"/>
                <a:cs typeface="Garamond"/>
              </a:rPr>
              <a:t>9</a:t>
            </a:r>
            <a:r>
              <a:rPr sz="2200" baseline="9259" dirty="0">
                <a:latin typeface="Garamond"/>
                <a:cs typeface="Garamond"/>
              </a:rPr>
              <a:t>]=</a:t>
            </a:r>
            <a:r>
              <a:rPr sz="2200" spc="-4" baseline="9259" dirty="0">
                <a:latin typeface="Garamond"/>
                <a:cs typeface="Garamond"/>
              </a:rPr>
              <a:t> </a:t>
            </a:r>
            <a:r>
              <a:rPr sz="2200" baseline="9259" dirty="0">
                <a:latin typeface="Garamond"/>
                <a:cs typeface="Garamond"/>
              </a:rPr>
              <a:t>28</a:t>
            </a:r>
            <a:endParaRPr sz="1400" dirty="0">
              <a:latin typeface="Garamond"/>
              <a:cs typeface="Garamond"/>
            </a:endParaRPr>
          </a:p>
          <a:p>
            <a:pPr marL="188058">
              <a:lnSpc>
                <a:spcPts val="1727"/>
              </a:lnSpc>
            </a:pPr>
            <a:r>
              <a:rPr sz="2200" baseline="9259" dirty="0">
                <a:latin typeface="Garamond"/>
                <a:cs typeface="Garamond"/>
              </a:rPr>
              <a:t>h[(5-m)</a:t>
            </a:r>
            <a:r>
              <a:rPr sz="1500" baseline="-8080" dirty="0">
                <a:latin typeface="Garamond"/>
                <a:cs typeface="Garamond"/>
              </a:rPr>
              <a:t>9</a:t>
            </a:r>
            <a:r>
              <a:rPr sz="2200" baseline="9259" dirty="0">
                <a:latin typeface="Garamond"/>
                <a:cs typeface="Garamond"/>
              </a:rPr>
              <a:t>]=[0</a:t>
            </a:r>
            <a:r>
              <a:rPr sz="2200" spc="-4" baseline="9259" dirty="0">
                <a:latin typeface="Garamond"/>
                <a:cs typeface="Garamond"/>
              </a:rPr>
              <a:t> </a:t>
            </a:r>
            <a:r>
              <a:rPr sz="2200" baseline="9259" dirty="0">
                <a:latin typeface="Garamond"/>
                <a:cs typeface="Garamond"/>
              </a:rPr>
              <a:t>-3 7 1 0 2 0 0 0]</a:t>
            </a:r>
            <a:r>
              <a:rPr sz="2200" spc="-8" baseline="9259" dirty="0">
                <a:latin typeface="Garamond"/>
                <a:cs typeface="Garamond"/>
              </a:rPr>
              <a:t> </a:t>
            </a:r>
            <a:r>
              <a:rPr sz="2200" baseline="9058" dirty="0">
                <a:latin typeface="Times New Roman"/>
                <a:cs typeface="Times New Roman"/>
              </a:rPr>
              <a:t>Î</a:t>
            </a:r>
            <a:r>
              <a:rPr sz="2200" spc="-789" baseline="9058" dirty="0">
                <a:latin typeface="Times New Roman"/>
                <a:cs typeface="Times New Roman"/>
              </a:rPr>
              <a:t> </a:t>
            </a:r>
            <a:r>
              <a:rPr sz="2200" baseline="9259" dirty="0">
                <a:latin typeface="Garamond"/>
                <a:cs typeface="Garamond"/>
              </a:rPr>
              <a:t>y[0]=</a:t>
            </a:r>
            <a:r>
              <a:rPr sz="2200" spc="4" baseline="9259" dirty="0">
                <a:latin typeface="Garamond"/>
                <a:cs typeface="Garamond"/>
              </a:rPr>
              <a:t>Σ</a:t>
            </a:r>
            <a:r>
              <a:rPr sz="2200" baseline="9259" dirty="0">
                <a:latin typeface="Garamond"/>
                <a:cs typeface="Garamond"/>
              </a:rPr>
              <a:t>x[</a:t>
            </a:r>
            <a:r>
              <a:rPr sz="2200" spc="4" baseline="9259" dirty="0">
                <a:latin typeface="Garamond"/>
                <a:cs typeface="Garamond"/>
              </a:rPr>
              <a:t>m</a:t>
            </a:r>
            <a:r>
              <a:rPr sz="2200" baseline="9259" dirty="0">
                <a:latin typeface="Garamond"/>
                <a:cs typeface="Garamond"/>
              </a:rPr>
              <a:t>].h[(5-m)</a:t>
            </a:r>
            <a:r>
              <a:rPr sz="1500" baseline="-8080" dirty="0">
                <a:latin typeface="Garamond"/>
                <a:cs typeface="Garamond"/>
              </a:rPr>
              <a:t>9</a:t>
            </a:r>
            <a:r>
              <a:rPr sz="2200" baseline="9259" dirty="0">
                <a:latin typeface="Garamond"/>
                <a:cs typeface="Garamond"/>
              </a:rPr>
              <a:t>]=</a:t>
            </a:r>
            <a:r>
              <a:rPr sz="2200" spc="-4" baseline="9259" dirty="0">
                <a:latin typeface="Garamond"/>
                <a:cs typeface="Garamond"/>
              </a:rPr>
              <a:t> </a:t>
            </a:r>
            <a:r>
              <a:rPr sz="2200" baseline="9259" dirty="0">
                <a:latin typeface="Garamond"/>
                <a:cs typeface="Garamond"/>
              </a:rPr>
              <a:t>4</a:t>
            </a:r>
            <a:endParaRPr sz="1400" dirty="0">
              <a:latin typeface="Garamond"/>
              <a:cs typeface="Garamond"/>
            </a:endParaRPr>
          </a:p>
          <a:p>
            <a:pPr marL="188058">
              <a:lnSpc>
                <a:spcPts val="1727"/>
              </a:lnSpc>
            </a:pPr>
            <a:r>
              <a:rPr sz="2200" baseline="9259" dirty="0">
                <a:latin typeface="Garamond"/>
                <a:cs typeface="Garamond"/>
              </a:rPr>
              <a:t>h[(6-m)</a:t>
            </a:r>
            <a:r>
              <a:rPr sz="1500" baseline="-8080" dirty="0">
                <a:latin typeface="Garamond"/>
                <a:cs typeface="Garamond"/>
              </a:rPr>
              <a:t>9</a:t>
            </a:r>
            <a:r>
              <a:rPr sz="2200" baseline="9259" dirty="0">
                <a:latin typeface="Garamond"/>
                <a:cs typeface="Garamond"/>
              </a:rPr>
              <a:t>]=[0</a:t>
            </a:r>
            <a:r>
              <a:rPr sz="2200" spc="-4" baseline="9259" dirty="0">
                <a:latin typeface="Garamond"/>
                <a:cs typeface="Garamond"/>
              </a:rPr>
              <a:t> </a:t>
            </a:r>
            <a:r>
              <a:rPr sz="2200" baseline="9259" dirty="0">
                <a:latin typeface="Garamond"/>
                <a:cs typeface="Garamond"/>
              </a:rPr>
              <a:t>0 -3 7 1 0 2 0 0]</a:t>
            </a:r>
            <a:r>
              <a:rPr sz="2200" spc="-4" baseline="9259" dirty="0">
                <a:latin typeface="Garamond"/>
                <a:cs typeface="Garamond"/>
              </a:rPr>
              <a:t> </a:t>
            </a:r>
            <a:r>
              <a:rPr sz="2200" baseline="9058" dirty="0">
                <a:latin typeface="Times New Roman"/>
                <a:cs typeface="Times New Roman"/>
              </a:rPr>
              <a:t>Î</a:t>
            </a:r>
            <a:r>
              <a:rPr sz="2200" spc="-789" baseline="9058" dirty="0">
                <a:latin typeface="Times New Roman"/>
                <a:cs typeface="Times New Roman"/>
              </a:rPr>
              <a:t> </a:t>
            </a:r>
            <a:r>
              <a:rPr sz="2200" baseline="9259" dirty="0">
                <a:latin typeface="Garamond"/>
                <a:cs typeface="Garamond"/>
              </a:rPr>
              <a:t>y[0]=</a:t>
            </a:r>
            <a:r>
              <a:rPr sz="2200" spc="4" baseline="9259" dirty="0">
                <a:latin typeface="Garamond"/>
                <a:cs typeface="Garamond"/>
              </a:rPr>
              <a:t>Σ</a:t>
            </a:r>
            <a:r>
              <a:rPr sz="2200" baseline="9259" dirty="0">
                <a:latin typeface="Garamond"/>
                <a:cs typeface="Garamond"/>
              </a:rPr>
              <a:t>x[</a:t>
            </a:r>
            <a:r>
              <a:rPr sz="2200" spc="4" baseline="9259" dirty="0">
                <a:latin typeface="Garamond"/>
                <a:cs typeface="Garamond"/>
              </a:rPr>
              <a:t>m</a:t>
            </a:r>
            <a:r>
              <a:rPr sz="2200" baseline="9259" dirty="0">
                <a:latin typeface="Garamond"/>
                <a:cs typeface="Garamond"/>
              </a:rPr>
              <a:t>].h[(6-m)</a:t>
            </a:r>
            <a:r>
              <a:rPr sz="1500" baseline="-8080" dirty="0">
                <a:latin typeface="Garamond"/>
                <a:cs typeface="Garamond"/>
              </a:rPr>
              <a:t>9</a:t>
            </a:r>
            <a:r>
              <a:rPr sz="2200" baseline="9259" dirty="0">
                <a:latin typeface="Garamond"/>
                <a:cs typeface="Garamond"/>
              </a:rPr>
              <a:t>]=</a:t>
            </a:r>
            <a:r>
              <a:rPr sz="2200" spc="-4" baseline="9259" dirty="0">
                <a:latin typeface="Garamond"/>
                <a:cs typeface="Garamond"/>
              </a:rPr>
              <a:t> </a:t>
            </a:r>
            <a:r>
              <a:rPr sz="2200" baseline="9259" dirty="0">
                <a:latin typeface="Garamond"/>
                <a:cs typeface="Garamond"/>
              </a:rPr>
              <a:t>-9</a:t>
            </a:r>
            <a:endParaRPr sz="1400" dirty="0">
              <a:latin typeface="Garamond"/>
              <a:cs typeface="Garamond"/>
            </a:endParaRPr>
          </a:p>
          <a:p>
            <a:pPr marL="188058">
              <a:lnSpc>
                <a:spcPts val="1727"/>
              </a:lnSpc>
            </a:pPr>
            <a:r>
              <a:rPr sz="2200" baseline="9259" dirty="0">
                <a:latin typeface="Garamond"/>
                <a:cs typeface="Garamond"/>
              </a:rPr>
              <a:t>h[(7-m)</a:t>
            </a:r>
            <a:r>
              <a:rPr sz="1500" baseline="-8080" dirty="0">
                <a:latin typeface="Garamond"/>
                <a:cs typeface="Garamond"/>
              </a:rPr>
              <a:t>9</a:t>
            </a:r>
            <a:r>
              <a:rPr sz="2200" baseline="9259" dirty="0">
                <a:latin typeface="Garamond"/>
                <a:cs typeface="Garamond"/>
              </a:rPr>
              <a:t>]=[0</a:t>
            </a:r>
            <a:r>
              <a:rPr sz="2200" spc="-4" baseline="9259" dirty="0">
                <a:latin typeface="Garamond"/>
                <a:cs typeface="Garamond"/>
              </a:rPr>
              <a:t> </a:t>
            </a:r>
            <a:r>
              <a:rPr sz="2200" baseline="9259" dirty="0">
                <a:latin typeface="Garamond"/>
                <a:cs typeface="Garamond"/>
              </a:rPr>
              <a:t>0 0 -3 7 1 0 2 0]</a:t>
            </a:r>
            <a:r>
              <a:rPr sz="2200" spc="-8" baseline="9259" dirty="0">
                <a:latin typeface="Garamond"/>
                <a:cs typeface="Garamond"/>
              </a:rPr>
              <a:t> </a:t>
            </a:r>
            <a:r>
              <a:rPr sz="2200" baseline="9058" dirty="0">
                <a:latin typeface="Times New Roman"/>
                <a:cs typeface="Times New Roman"/>
              </a:rPr>
              <a:t>Î</a:t>
            </a:r>
            <a:r>
              <a:rPr sz="2200" spc="-789" baseline="9058" dirty="0">
                <a:latin typeface="Times New Roman"/>
                <a:cs typeface="Times New Roman"/>
              </a:rPr>
              <a:t> </a:t>
            </a:r>
            <a:r>
              <a:rPr sz="2200" baseline="9259" dirty="0">
                <a:latin typeface="Garamond"/>
                <a:cs typeface="Garamond"/>
              </a:rPr>
              <a:t>y[0]=</a:t>
            </a:r>
            <a:r>
              <a:rPr sz="2200" spc="4" baseline="9259" dirty="0">
                <a:latin typeface="Garamond"/>
                <a:cs typeface="Garamond"/>
              </a:rPr>
              <a:t>Σ</a:t>
            </a:r>
            <a:r>
              <a:rPr sz="2200" baseline="9259" dirty="0">
                <a:latin typeface="Garamond"/>
                <a:cs typeface="Garamond"/>
              </a:rPr>
              <a:t>x[</a:t>
            </a:r>
            <a:r>
              <a:rPr sz="2200" spc="4" baseline="9259" dirty="0">
                <a:latin typeface="Garamond"/>
                <a:cs typeface="Garamond"/>
              </a:rPr>
              <a:t>m</a:t>
            </a:r>
            <a:r>
              <a:rPr sz="2200" baseline="9259" dirty="0">
                <a:latin typeface="Garamond"/>
                <a:cs typeface="Garamond"/>
              </a:rPr>
              <a:t>].h[(7-m)</a:t>
            </a:r>
            <a:r>
              <a:rPr sz="1500" baseline="-8080" dirty="0">
                <a:latin typeface="Garamond"/>
                <a:cs typeface="Garamond"/>
              </a:rPr>
              <a:t>9</a:t>
            </a:r>
            <a:r>
              <a:rPr sz="2200" baseline="9259" dirty="0">
                <a:latin typeface="Garamond"/>
                <a:cs typeface="Garamond"/>
              </a:rPr>
              <a:t>]=</a:t>
            </a:r>
            <a:r>
              <a:rPr sz="2200" spc="-4" baseline="9259" dirty="0">
                <a:latin typeface="Garamond"/>
                <a:cs typeface="Garamond"/>
              </a:rPr>
              <a:t> </a:t>
            </a:r>
            <a:r>
              <a:rPr sz="2200" baseline="9259" dirty="0">
                <a:latin typeface="Garamond"/>
                <a:cs typeface="Garamond"/>
              </a:rPr>
              <a:t>31</a:t>
            </a:r>
            <a:endParaRPr sz="1400" dirty="0">
              <a:latin typeface="Garamond"/>
              <a:cs typeface="Garamond"/>
            </a:endParaRPr>
          </a:p>
          <a:p>
            <a:pPr marL="188058">
              <a:lnSpc>
                <a:spcPts val="1754"/>
              </a:lnSpc>
              <a:spcBef>
                <a:spcPts val="1"/>
              </a:spcBef>
            </a:pPr>
            <a:r>
              <a:rPr sz="2200" baseline="11111" dirty="0">
                <a:latin typeface="Garamond"/>
                <a:cs typeface="Garamond"/>
              </a:rPr>
              <a:t>h[(8-m)</a:t>
            </a:r>
            <a:r>
              <a:rPr sz="1500" baseline="-5387" dirty="0">
                <a:latin typeface="Garamond"/>
                <a:cs typeface="Garamond"/>
              </a:rPr>
              <a:t>9</a:t>
            </a:r>
            <a:r>
              <a:rPr sz="2200" baseline="11111" dirty="0">
                <a:latin typeface="Garamond"/>
                <a:cs typeface="Garamond"/>
              </a:rPr>
              <a:t>]=[0</a:t>
            </a:r>
            <a:r>
              <a:rPr sz="2200" spc="-4" baseline="11111" dirty="0">
                <a:latin typeface="Garamond"/>
                <a:cs typeface="Garamond"/>
              </a:rPr>
              <a:t> </a:t>
            </a:r>
            <a:r>
              <a:rPr sz="2200" baseline="11111" dirty="0">
                <a:latin typeface="Garamond"/>
                <a:cs typeface="Garamond"/>
              </a:rPr>
              <a:t>0 0 0 -3 7 1 0 2]</a:t>
            </a:r>
            <a:r>
              <a:rPr sz="2200" spc="-8" baseline="11111" dirty="0">
                <a:latin typeface="Garamond"/>
                <a:cs typeface="Garamond"/>
              </a:rPr>
              <a:t> </a:t>
            </a:r>
            <a:r>
              <a:rPr sz="2200" baseline="10870" dirty="0">
                <a:latin typeface="Times New Roman"/>
                <a:cs typeface="Times New Roman"/>
              </a:rPr>
              <a:t>Î</a:t>
            </a:r>
            <a:r>
              <a:rPr sz="2200" spc="-789" baseline="10870" dirty="0">
                <a:latin typeface="Times New Roman"/>
                <a:cs typeface="Times New Roman"/>
              </a:rPr>
              <a:t> </a:t>
            </a:r>
            <a:r>
              <a:rPr sz="2200" baseline="11111" dirty="0">
                <a:latin typeface="Garamond"/>
                <a:cs typeface="Garamond"/>
              </a:rPr>
              <a:t>y[0]=</a:t>
            </a:r>
            <a:r>
              <a:rPr sz="2200" spc="4" baseline="11111" dirty="0">
                <a:latin typeface="Garamond"/>
                <a:cs typeface="Garamond"/>
              </a:rPr>
              <a:t>Σ</a:t>
            </a:r>
            <a:r>
              <a:rPr sz="2200" baseline="11111" dirty="0">
                <a:latin typeface="Garamond"/>
                <a:cs typeface="Garamond"/>
              </a:rPr>
              <a:t>x[</a:t>
            </a:r>
            <a:r>
              <a:rPr sz="2200" spc="4" baseline="11111" dirty="0">
                <a:latin typeface="Garamond"/>
                <a:cs typeface="Garamond"/>
              </a:rPr>
              <a:t>m</a:t>
            </a:r>
            <a:r>
              <a:rPr sz="2200" baseline="11111" dirty="0">
                <a:latin typeface="Garamond"/>
                <a:cs typeface="Garamond"/>
              </a:rPr>
              <a:t>].h[(8-m)</a:t>
            </a:r>
            <a:r>
              <a:rPr sz="1500" baseline="-5387" dirty="0">
                <a:latin typeface="Garamond"/>
                <a:cs typeface="Garamond"/>
              </a:rPr>
              <a:t>9</a:t>
            </a:r>
            <a:r>
              <a:rPr sz="2200" baseline="11111" dirty="0">
                <a:latin typeface="Garamond"/>
                <a:cs typeface="Garamond"/>
              </a:rPr>
              <a:t>]=</a:t>
            </a:r>
            <a:r>
              <a:rPr sz="2200" spc="-4" baseline="11111" dirty="0">
                <a:latin typeface="Garamond"/>
                <a:cs typeface="Garamond"/>
              </a:rPr>
              <a:t> </a:t>
            </a:r>
            <a:r>
              <a:rPr sz="2200" baseline="11111" dirty="0">
                <a:latin typeface="Garamond"/>
                <a:cs typeface="Garamond"/>
              </a:rPr>
              <a:t>-12</a:t>
            </a:r>
            <a:endParaRPr sz="1400" dirty="0">
              <a:latin typeface="Garamond"/>
              <a:cs typeface="Garamond"/>
            </a:endParaRPr>
          </a:p>
        </p:txBody>
      </p:sp>
      <p:sp>
        <p:nvSpPr>
          <p:cNvPr id="24" name="object 24"/>
          <p:cNvSpPr txBox="1"/>
          <p:nvPr/>
        </p:nvSpPr>
        <p:spPr>
          <a:xfrm>
            <a:off x="969818" y="5908638"/>
            <a:ext cx="6199909" cy="517344"/>
          </a:xfrm>
          <a:prstGeom prst="rect">
            <a:avLst/>
          </a:prstGeom>
        </p:spPr>
        <p:txBody>
          <a:bodyPr wrap="square" lIns="0" tIns="0" rIns="0" bIns="0" rtlCol="0">
            <a:noAutofit/>
          </a:bodyPr>
          <a:lstStyle/>
          <a:p>
            <a:pPr>
              <a:lnSpc>
                <a:spcPts val="494"/>
              </a:lnSpc>
              <a:spcBef>
                <a:spcPts val="4"/>
              </a:spcBef>
            </a:pPr>
            <a:endParaRPr sz="500" dirty="0"/>
          </a:p>
          <a:p>
            <a:pPr marL="413026">
              <a:lnSpc>
                <a:spcPct val="95825"/>
              </a:lnSpc>
            </a:pPr>
            <a:r>
              <a:rPr sz="1600" dirty="0">
                <a:latin typeface="Arial"/>
                <a:cs typeface="Arial"/>
              </a:rPr>
              <a:t>Linear convolution results: [ 2 6 5 8 28 4 -9 31 -12] SAME!!!</a:t>
            </a:r>
          </a:p>
          <a:p>
            <a:pPr marL="7713">
              <a:lnSpc>
                <a:spcPts val="956"/>
              </a:lnSpc>
              <a:spcBef>
                <a:spcPts val="879"/>
              </a:spcBef>
            </a:pPr>
            <a:r>
              <a:rPr sz="800" b="1" i="1" spc="-461" dirty="0">
                <a:latin typeface="Arial"/>
                <a:cs typeface="Arial"/>
              </a:rPr>
              <a:t>n</a:t>
            </a:r>
            <a:r>
              <a:rPr sz="1200" b="1" i="1" spc="-31" baseline="-3220" dirty="0">
                <a:solidFill>
                  <a:srgbClr val="C0C0C0"/>
                </a:solidFill>
                <a:latin typeface="Arial"/>
                <a:cs typeface="Arial"/>
              </a:rPr>
              <a:t>n</a:t>
            </a:r>
            <a:r>
              <a:rPr sz="800" b="1" i="1" spc="-416" dirty="0">
                <a:latin typeface="Arial"/>
                <a:cs typeface="Arial"/>
              </a:rPr>
              <a:t>a</a:t>
            </a:r>
            <a:r>
              <a:rPr sz="1200" b="1" i="1" spc="-35" baseline="-3220" dirty="0">
                <a:solidFill>
                  <a:srgbClr val="C0C0C0"/>
                </a:solidFill>
                <a:latin typeface="Arial"/>
                <a:cs typeface="Arial"/>
              </a:rPr>
              <a:t>a</a:t>
            </a:r>
            <a:r>
              <a:rPr sz="800" b="1" i="1" spc="-192" dirty="0">
                <a:latin typeface="Arial"/>
                <a:cs typeface="Arial"/>
              </a:rPr>
              <a:t>l</a:t>
            </a:r>
            <a:r>
              <a:rPr sz="1200" b="1" i="1" baseline="-3220" dirty="0">
                <a:solidFill>
                  <a:srgbClr val="C0C0C0"/>
                </a:solidFill>
                <a:latin typeface="Arial"/>
                <a:cs typeface="Arial"/>
              </a:rPr>
              <a:t>l</a:t>
            </a:r>
            <a:r>
              <a:rPr sz="1200" b="1" i="1" spc="-35" baseline="-3220" dirty="0">
                <a:solidFill>
                  <a:srgbClr val="C0C0C0"/>
                </a:solidFill>
                <a:latin typeface="Arial"/>
                <a:cs typeface="Arial"/>
              </a:rPr>
              <a:t> </a:t>
            </a:r>
            <a:r>
              <a:rPr sz="800" b="1" i="1" dirty="0">
                <a:latin typeface="Arial"/>
                <a:cs typeface="Arial"/>
              </a:rPr>
              <a:t>Pr</a:t>
            </a:r>
            <a:r>
              <a:rPr sz="800" b="1" i="1" spc="-1314" dirty="0">
                <a:latin typeface="Arial"/>
                <a:cs typeface="Arial"/>
              </a:rPr>
              <a:t>o</a:t>
            </a:r>
            <a:r>
              <a:rPr sz="1200" b="1" i="1" baseline="-3220" dirty="0">
                <a:solidFill>
                  <a:srgbClr val="C0C0C0"/>
                </a:solidFill>
                <a:latin typeface="Arial"/>
                <a:cs typeface="Arial"/>
              </a:rPr>
              <a:t>Pr</a:t>
            </a:r>
            <a:r>
              <a:rPr sz="1200" b="1" i="1" spc="-31" baseline="-3220" dirty="0">
                <a:solidFill>
                  <a:srgbClr val="C0C0C0"/>
                </a:solidFill>
                <a:latin typeface="Arial"/>
                <a:cs typeface="Arial"/>
              </a:rPr>
              <a:t>o</a:t>
            </a:r>
            <a:r>
              <a:rPr sz="800" b="1" i="1" dirty="0">
                <a:latin typeface="Arial"/>
                <a:cs typeface="Arial"/>
              </a:rPr>
              <a:t>cessi</a:t>
            </a:r>
            <a:r>
              <a:rPr sz="800" b="1" i="1" spc="-2480" dirty="0">
                <a:latin typeface="Arial"/>
                <a:cs typeface="Arial"/>
              </a:rPr>
              <a:t>n</a:t>
            </a:r>
            <a:r>
              <a:rPr sz="1200" b="1" i="1" baseline="-3220" dirty="0">
                <a:solidFill>
                  <a:srgbClr val="C0C0C0"/>
                </a:solidFill>
                <a:latin typeface="Arial"/>
                <a:cs typeface="Arial"/>
              </a:rPr>
              <a:t>cessi</a:t>
            </a:r>
            <a:r>
              <a:rPr sz="1200" b="1" i="1" spc="-31" baseline="-3220" dirty="0">
                <a:solidFill>
                  <a:srgbClr val="C0C0C0"/>
                </a:solidFill>
                <a:latin typeface="Arial"/>
                <a:cs typeface="Arial"/>
              </a:rPr>
              <a:t>n</a:t>
            </a:r>
            <a:r>
              <a:rPr sz="800" b="1" i="1" spc="-461" dirty="0">
                <a:latin typeface="Arial"/>
                <a:cs typeface="Arial"/>
              </a:rPr>
              <a:t>g</a:t>
            </a:r>
            <a:r>
              <a:rPr sz="1200" b="1" i="1" spc="-31" baseline="-3220" dirty="0">
                <a:solidFill>
                  <a:srgbClr val="C0C0C0"/>
                </a:solidFill>
                <a:latin typeface="Arial"/>
                <a:cs typeface="Arial"/>
              </a:rPr>
              <a:t>g</a:t>
            </a:r>
            <a:r>
              <a:rPr sz="800" b="1" i="1" spc="-192" dirty="0">
                <a:latin typeface="Arial"/>
                <a:cs typeface="Arial"/>
              </a:rPr>
              <a:t>,</a:t>
            </a:r>
            <a:r>
              <a:rPr sz="1200" b="1" i="1" baseline="-3220" dirty="0">
                <a:solidFill>
                  <a:srgbClr val="C0C0C0"/>
                </a:solidFill>
                <a:latin typeface="Arial"/>
                <a:cs typeface="Arial"/>
              </a:rPr>
              <a:t>,</a:t>
            </a:r>
            <a:r>
              <a:rPr sz="1200" b="1" i="1" spc="-35" baseline="-3220" dirty="0">
                <a:solidFill>
                  <a:srgbClr val="C0C0C0"/>
                </a:solidFill>
                <a:latin typeface="Arial"/>
                <a:cs typeface="Arial"/>
              </a:rPr>
              <a:t> </a:t>
            </a:r>
            <a:r>
              <a:rPr sz="800" b="1" i="1" spc="-561" dirty="0">
                <a:latin typeface="Arial"/>
                <a:cs typeface="Arial"/>
              </a:rPr>
              <a:t>©</a:t>
            </a:r>
            <a:r>
              <a:rPr sz="1200" b="1" i="1" baseline="-3220" dirty="0">
                <a:solidFill>
                  <a:srgbClr val="C0C0C0"/>
                </a:solidFill>
                <a:latin typeface="Arial"/>
                <a:cs typeface="Arial"/>
              </a:rPr>
              <a:t>©</a:t>
            </a:r>
            <a:r>
              <a:rPr sz="1200" b="1" i="1" spc="-31" baseline="-3220" dirty="0">
                <a:solidFill>
                  <a:srgbClr val="C0C0C0"/>
                </a:solidFill>
                <a:latin typeface="Arial"/>
                <a:cs typeface="Arial"/>
              </a:rPr>
              <a:t> </a:t>
            </a:r>
            <a:r>
              <a:rPr sz="800" b="1" i="1" dirty="0">
                <a:latin typeface="Arial"/>
                <a:cs typeface="Arial"/>
              </a:rPr>
              <a:t>200</a:t>
            </a:r>
            <a:r>
              <a:rPr sz="800" b="1" i="1" spc="-1762" dirty="0">
                <a:latin typeface="Arial"/>
                <a:cs typeface="Arial"/>
              </a:rPr>
              <a:t>6</a:t>
            </a:r>
            <a:r>
              <a:rPr sz="1200" b="1" i="1" baseline="-3220" dirty="0">
                <a:solidFill>
                  <a:srgbClr val="C0C0C0"/>
                </a:solidFill>
                <a:latin typeface="Arial"/>
                <a:cs typeface="Arial"/>
              </a:rPr>
              <a:t>2006</a:t>
            </a:r>
            <a:r>
              <a:rPr sz="1200" b="1" i="1" spc="-31" baseline="-3220" dirty="0">
                <a:solidFill>
                  <a:srgbClr val="C0C0C0"/>
                </a:solidFill>
                <a:latin typeface="Arial"/>
                <a:cs typeface="Arial"/>
              </a:rPr>
              <a:t> </a:t>
            </a:r>
            <a:r>
              <a:rPr sz="800" b="1" i="1" dirty="0">
                <a:latin typeface="Arial"/>
                <a:cs typeface="Arial"/>
              </a:rPr>
              <a:t>R</a:t>
            </a:r>
            <a:r>
              <a:rPr sz="800" b="1" i="1" spc="-1045" dirty="0">
                <a:latin typeface="Arial"/>
                <a:cs typeface="Arial"/>
              </a:rPr>
              <a:t>o</a:t>
            </a:r>
            <a:r>
              <a:rPr sz="1200" b="1" i="1" baseline="-3220" dirty="0">
                <a:solidFill>
                  <a:srgbClr val="C0C0C0"/>
                </a:solidFill>
                <a:latin typeface="Arial"/>
                <a:cs typeface="Arial"/>
              </a:rPr>
              <a:t>R</a:t>
            </a:r>
            <a:r>
              <a:rPr sz="1200" b="1" i="1" spc="-31" baseline="-3220" dirty="0">
                <a:solidFill>
                  <a:srgbClr val="C0C0C0"/>
                </a:solidFill>
                <a:latin typeface="Arial"/>
                <a:cs typeface="Arial"/>
              </a:rPr>
              <a:t>o</a:t>
            </a:r>
            <a:r>
              <a:rPr sz="800" b="1" i="1" spc="-461" dirty="0">
                <a:latin typeface="Arial"/>
                <a:cs typeface="Arial"/>
              </a:rPr>
              <a:t>b</a:t>
            </a:r>
            <a:r>
              <a:rPr sz="1200" b="1" i="1" spc="-31" baseline="-3220" dirty="0">
                <a:solidFill>
                  <a:srgbClr val="C0C0C0"/>
                </a:solidFill>
                <a:latin typeface="Arial"/>
                <a:cs typeface="Arial"/>
              </a:rPr>
              <a:t>b</a:t>
            </a:r>
            <a:r>
              <a:rPr sz="800" b="1" i="1" spc="-192" dirty="0">
                <a:latin typeface="Arial"/>
                <a:cs typeface="Arial"/>
              </a:rPr>
              <a:t>i</a:t>
            </a:r>
            <a:r>
              <a:rPr sz="1200" b="1" i="1" baseline="-3220" dirty="0">
                <a:solidFill>
                  <a:srgbClr val="C0C0C0"/>
                </a:solidFill>
                <a:latin typeface="Arial"/>
                <a:cs typeface="Arial"/>
              </a:rPr>
              <a:t>i</a:t>
            </a:r>
            <a:r>
              <a:rPr sz="1200" b="1" i="1" spc="-26" baseline="-3220" dirty="0">
                <a:solidFill>
                  <a:srgbClr val="C0C0C0"/>
                </a:solidFill>
                <a:latin typeface="Arial"/>
                <a:cs typeface="Arial"/>
              </a:rPr>
              <a:t> </a:t>
            </a:r>
            <a:r>
              <a:rPr sz="800" b="1" i="1" dirty="0">
                <a:latin typeface="Arial"/>
                <a:cs typeface="Arial"/>
              </a:rPr>
              <a:t>Polikar</a:t>
            </a:r>
            <a:r>
              <a:rPr sz="800" b="1" i="1" spc="-2880" dirty="0">
                <a:latin typeface="Arial"/>
                <a:cs typeface="Arial"/>
              </a:rPr>
              <a:t>,</a:t>
            </a:r>
            <a:r>
              <a:rPr sz="1200" b="1" i="1" baseline="-3220" dirty="0">
                <a:solidFill>
                  <a:srgbClr val="C0C0C0"/>
                </a:solidFill>
                <a:latin typeface="Arial"/>
                <a:cs typeface="Arial"/>
              </a:rPr>
              <a:t>Polikar,</a:t>
            </a:r>
            <a:r>
              <a:rPr sz="1200" b="1" i="1" spc="-31" baseline="-3220" dirty="0">
                <a:solidFill>
                  <a:srgbClr val="C0C0C0"/>
                </a:solidFill>
                <a:latin typeface="Arial"/>
                <a:cs typeface="Arial"/>
              </a:rPr>
              <a:t> </a:t>
            </a:r>
            <a:r>
              <a:rPr sz="800" b="1" i="1" dirty="0">
                <a:latin typeface="Arial"/>
                <a:cs typeface="Arial"/>
              </a:rPr>
              <a:t>R</a:t>
            </a:r>
            <a:r>
              <a:rPr sz="800" b="1" i="1" spc="-1045" dirty="0">
                <a:latin typeface="Arial"/>
                <a:cs typeface="Arial"/>
              </a:rPr>
              <a:t>o</a:t>
            </a:r>
            <a:r>
              <a:rPr sz="1200" b="1" i="1" baseline="-3220" dirty="0">
                <a:solidFill>
                  <a:srgbClr val="C0C0C0"/>
                </a:solidFill>
                <a:latin typeface="Arial"/>
                <a:cs typeface="Arial"/>
              </a:rPr>
              <a:t>R</a:t>
            </a:r>
            <a:r>
              <a:rPr sz="1200" b="1" i="1" spc="-31" baseline="-3220" dirty="0">
                <a:solidFill>
                  <a:srgbClr val="C0C0C0"/>
                </a:solidFill>
                <a:latin typeface="Arial"/>
                <a:cs typeface="Arial"/>
              </a:rPr>
              <a:t>o</a:t>
            </a:r>
            <a:r>
              <a:rPr sz="800" b="1" i="1" dirty="0">
                <a:latin typeface="Arial"/>
                <a:cs typeface="Arial"/>
              </a:rPr>
              <a:t>wa</a:t>
            </a:r>
            <a:r>
              <a:rPr sz="800" b="1" i="1" spc="-1538" dirty="0">
                <a:latin typeface="Arial"/>
                <a:cs typeface="Arial"/>
              </a:rPr>
              <a:t>n</a:t>
            </a:r>
            <a:r>
              <a:rPr sz="1200" b="1" i="1" baseline="-3220" dirty="0">
                <a:solidFill>
                  <a:srgbClr val="C0C0C0"/>
                </a:solidFill>
                <a:latin typeface="Arial"/>
                <a:cs typeface="Arial"/>
              </a:rPr>
              <a:t>wan</a:t>
            </a:r>
            <a:r>
              <a:rPr sz="1200" b="1" i="1" spc="-31" baseline="-3220" dirty="0">
                <a:solidFill>
                  <a:srgbClr val="C0C0C0"/>
                </a:solidFill>
                <a:latin typeface="Arial"/>
                <a:cs typeface="Arial"/>
              </a:rPr>
              <a:t> </a:t>
            </a:r>
            <a:r>
              <a:rPr sz="800" b="1" i="1" dirty="0">
                <a:latin typeface="Arial"/>
                <a:cs typeface="Arial"/>
              </a:rPr>
              <a:t>U</a:t>
            </a:r>
            <a:r>
              <a:rPr sz="800" b="1" i="1" spc="-1045" dirty="0">
                <a:latin typeface="Arial"/>
                <a:cs typeface="Arial"/>
              </a:rPr>
              <a:t>n</a:t>
            </a:r>
            <a:r>
              <a:rPr sz="1200" b="1" i="1" baseline="-3220" dirty="0">
                <a:solidFill>
                  <a:srgbClr val="C0C0C0"/>
                </a:solidFill>
                <a:latin typeface="Arial"/>
                <a:cs typeface="Arial"/>
              </a:rPr>
              <a:t>U</a:t>
            </a:r>
            <a:r>
              <a:rPr sz="1200" b="1" i="1" spc="-31" baseline="-3220" dirty="0">
                <a:solidFill>
                  <a:srgbClr val="C0C0C0"/>
                </a:solidFill>
                <a:latin typeface="Arial"/>
                <a:cs typeface="Arial"/>
              </a:rPr>
              <a:t>n</a:t>
            </a:r>
            <a:r>
              <a:rPr sz="800" b="1" i="1" dirty="0">
                <a:latin typeface="Arial"/>
                <a:cs typeface="Arial"/>
              </a:rPr>
              <a:t>iversit</a:t>
            </a:r>
            <a:r>
              <a:rPr sz="800" b="1" i="1" spc="-2790" dirty="0">
                <a:latin typeface="Arial"/>
                <a:cs typeface="Arial"/>
              </a:rPr>
              <a:t>y</a:t>
            </a:r>
            <a:r>
              <a:rPr sz="1200" b="1" i="1" baseline="-3220" dirty="0">
                <a:solidFill>
                  <a:srgbClr val="C0C0C0"/>
                </a:solidFill>
                <a:latin typeface="Arial"/>
                <a:cs typeface="Arial"/>
              </a:rPr>
              <a:t>iversity</a:t>
            </a:r>
            <a:endParaRPr sz="800" dirty="0">
              <a:latin typeface="Arial"/>
              <a:cs typeface="Arial"/>
            </a:endParaRPr>
          </a:p>
        </p:txBody>
      </p:sp>
      <p:sp>
        <p:nvSpPr>
          <p:cNvPr id="22" name="object 22"/>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23" name="object 23"/>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17" name="object 17"/>
          <p:cNvSpPr/>
          <p:nvPr/>
        </p:nvSpPr>
        <p:spPr>
          <a:xfrm>
            <a:off x="736369" y="2201956"/>
            <a:ext cx="5965767" cy="613858"/>
          </a:xfrm>
          <a:custGeom>
            <a:avLst/>
            <a:gdLst/>
            <a:ahLst/>
            <a:cxnLst/>
            <a:rect l="l" t="t" r="r" b="b"/>
            <a:pathLst>
              <a:path w="6562344" h="695706">
                <a:moveTo>
                  <a:pt x="0" y="0"/>
                </a:moveTo>
                <a:lnTo>
                  <a:pt x="0" y="695706"/>
                </a:lnTo>
                <a:lnTo>
                  <a:pt x="6562344" y="695705"/>
                </a:lnTo>
                <a:lnTo>
                  <a:pt x="6562344" y="0"/>
                </a:lnTo>
                <a:lnTo>
                  <a:pt x="0" y="0"/>
                </a:lnTo>
                <a:close/>
              </a:path>
            </a:pathLst>
          </a:custGeom>
          <a:solidFill>
            <a:srgbClr val="FEFFFE"/>
          </a:solidFill>
        </p:spPr>
        <p:txBody>
          <a:bodyPr wrap="square" lIns="0" tIns="0" rIns="0" bIns="0" rtlCol="0">
            <a:noAutofit/>
          </a:bodyPr>
          <a:lstStyle/>
          <a:p>
            <a:endParaRPr dirty="0"/>
          </a:p>
        </p:txBody>
      </p:sp>
      <p:sp>
        <p:nvSpPr>
          <p:cNvPr id="18" name="object 18"/>
          <p:cNvSpPr/>
          <p:nvPr/>
        </p:nvSpPr>
        <p:spPr>
          <a:xfrm>
            <a:off x="1385455" y="2748578"/>
            <a:ext cx="5628409" cy="629995"/>
          </a:xfrm>
          <a:custGeom>
            <a:avLst/>
            <a:gdLst/>
            <a:ahLst/>
            <a:cxnLst/>
            <a:rect l="l" t="t" r="r" b="b"/>
            <a:pathLst>
              <a:path w="6191250" h="713994">
                <a:moveTo>
                  <a:pt x="0" y="0"/>
                </a:moveTo>
                <a:lnTo>
                  <a:pt x="0" y="713994"/>
                </a:lnTo>
                <a:lnTo>
                  <a:pt x="6191250" y="713993"/>
                </a:lnTo>
                <a:lnTo>
                  <a:pt x="6191250" y="0"/>
                </a:lnTo>
                <a:lnTo>
                  <a:pt x="0" y="0"/>
                </a:lnTo>
                <a:close/>
              </a:path>
            </a:pathLst>
          </a:custGeom>
          <a:solidFill>
            <a:srgbClr val="FEFFFE"/>
          </a:solidFill>
        </p:spPr>
        <p:txBody>
          <a:bodyPr wrap="square" lIns="0" tIns="0" rIns="0" bIns="0" rtlCol="0">
            <a:noAutofit/>
          </a:bodyPr>
          <a:lstStyle/>
          <a:p>
            <a:endParaRPr dirty="0"/>
          </a:p>
        </p:txBody>
      </p:sp>
      <p:sp>
        <p:nvSpPr>
          <p:cNvPr id="19" name="object 19"/>
          <p:cNvSpPr/>
          <p:nvPr/>
        </p:nvSpPr>
        <p:spPr>
          <a:xfrm>
            <a:off x="632460" y="3378573"/>
            <a:ext cx="8095904" cy="2554941"/>
          </a:xfrm>
          <a:custGeom>
            <a:avLst/>
            <a:gdLst/>
            <a:ahLst/>
            <a:cxnLst/>
            <a:rect l="l" t="t" r="r" b="b"/>
            <a:pathLst>
              <a:path w="8905494" h="2895600">
                <a:moveTo>
                  <a:pt x="0" y="0"/>
                </a:moveTo>
                <a:lnTo>
                  <a:pt x="0" y="2895600"/>
                </a:lnTo>
                <a:lnTo>
                  <a:pt x="8905494" y="2895600"/>
                </a:lnTo>
                <a:lnTo>
                  <a:pt x="8905494" y="0"/>
                </a:lnTo>
                <a:lnTo>
                  <a:pt x="0" y="0"/>
                </a:lnTo>
                <a:close/>
              </a:path>
            </a:pathLst>
          </a:custGeom>
          <a:solidFill>
            <a:srgbClr val="FEFFFE"/>
          </a:solidFill>
        </p:spPr>
        <p:txBody>
          <a:bodyPr wrap="square" lIns="0" tIns="0" rIns="0" bIns="0" rtlCol="0">
            <a:noAutofit/>
          </a:bodyPr>
          <a:lstStyle/>
          <a:p>
            <a:endParaRPr dirty="0"/>
          </a:p>
        </p:txBody>
      </p:sp>
      <p:sp>
        <p:nvSpPr>
          <p:cNvPr id="20" name="object 20"/>
          <p:cNvSpPr/>
          <p:nvPr/>
        </p:nvSpPr>
        <p:spPr>
          <a:xfrm>
            <a:off x="969818" y="5908638"/>
            <a:ext cx="6199909" cy="504265"/>
          </a:xfrm>
          <a:custGeom>
            <a:avLst/>
            <a:gdLst/>
            <a:ahLst/>
            <a:cxnLst/>
            <a:rect l="l" t="t" r="r" b="b"/>
            <a:pathLst>
              <a:path w="6819900" h="571500">
                <a:moveTo>
                  <a:pt x="0" y="0"/>
                </a:moveTo>
                <a:lnTo>
                  <a:pt x="0" y="571500"/>
                </a:lnTo>
                <a:lnTo>
                  <a:pt x="6819900" y="571500"/>
                </a:lnTo>
                <a:lnTo>
                  <a:pt x="6819900" y="0"/>
                </a:lnTo>
                <a:lnTo>
                  <a:pt x="0" y="0"/>
                </a:lnTo>
                <a:close/>
              </a:path>
            </a:pathLst>
          </a:custGeom>
          <a:solidFill>
            <a:srgbClr val="FEFFFE"/>
          </a:solidFill>
        </p:spPr>
        <p:txBody>
          <a:bodyPr wrap="square" lIns="0" tIns="0" rIns="0" bIns="0" rtlCol="0">
            <a:noAutofit/>
          </a:bodyPr>
          <a:lstStyle/>
          <a:p>
            <a:endParaRPr dirty="0"/>
          </a:p>
        </p:txBody>
      </p:sp>
      <p:sp>
        <p:nvSpPr>
          <p:cNvPr id="16" name="object 16"/>
          <p:cNvSpPr txBox="1"/>
          <p:nvPr/>
        </p:nvSpPr>
        <p:spPr>
          <a:xfrm>
            <a:off x="5562601" y="699672"/>
            <a:ext cx="3159088" cy="448766"/>
          </a:xfrm>
          <a:prstGeom prst="rect">
            <a:avLst/>
          </a:prstGeom>
        </p:spPr>
        <p:txBody>
          <a:bodyPr wrap="square" lIns="0" tIns="0" rIns="0" bIns="0" rtlCol="0">
            <a:noAutofit/>
          </a:bodyPr>
          <a:lstStyle/>
          <a:p>
            <a:pPr marL="11397">
              <a:lnSpc>
                <a:spcPts val="3585"/>
              </a:lnSpc>
              <a:spcBef>
                <a:spcPts val="179"/>
              </a:spcBef>
            </a:pPr>
            <a:r>
              <a:rPr sz="3400" spc="4" dirty="0">
                <a:latin typeface="Copperplate Gothic Bold"/>
                <a:cs typeface="Copperplate Gothic Bold"/>
              </a:rPr>
              <a:t>Example</a:t>
            </a:r>
            <a:endParaRPr sz="3400" dirty="0">
              <a:latin typeface="Copperplate Gothic Bold"/>
              <a:cs typeface="Copperplate Gothic Bold"/>
            </a:endParaRPr>
          </a:p>
        </p:txBody>
      </p:sp>
      <p:sp>
        <p:nvSpPr>
          <p:cNvPr id="15" name="object 15"/>
          <p:cNvSpPr txBox="1"/>
          <p:nvPr/>
        </p:nvSpPr>
        <p:spPr>
          <a:xfrm>
            <a:off x="487911" y="1550013"/>
            <a:ext cx="8002230" cy="292770"/>
          </a:xfrm>
          <a:prstGeom prst="rect">
            <a:avLst/>
          </a:prstGeom>
        </p:spPr>
        <p:txBody>
          <a:bodyPr wrap="square" lIns="0" tIns="0" rIns="0" bIns="0" rtlCol="0">
            <a:noAutofit/>
          </a:bodyPr>
          <a:lstStyle/>
          <a:p>
            <a:pPr marL="11397">
              <a:lnSpc>
                <a:spcPts val="2302"/>
              </a:lnSpc>
              <a:spcBef>
                <a:spcPts val="115"/>
              </a:spcBef>
            </a:pPr>
            <a:r>
              <a:rPr sz="2200" dirty="0">
                <a:solidFill>
                  <a:srgbClr val="000065"/>
                </a:solidFill>
                <a:latin typeface="Times New Roman"/>
                <a:cs typeface="Times New Roman"/>
              </a:rPr>
              <a:t>Â</a:t>
            </a:r>
            <a:r>
              <a:rPr sz="2200" spc="321" dirty="0">
                <a:solidFill>
                  <a:srgbClr val="000065"/>
                </a:solidFill>
                <a:latin typeface="Times New Roman"/>
                <a:cs typeface="Times New Roman"/>
              </a:rPr>
              <a:t> </a:t>
            </a:r>
            <a:r>
              <a:rPr sz="2200" dirty="0">
                <a:solidFill>
                  <a:srgbClr val="000065"/>
                </a:solidFill>
                <a:latin typeface="Times New Roman"/>
                <a:cs typeface="Times New Roman"/>
              </a:rPr>
              <a:t>Compute circular convolution of x[n]=</a:t>
            </a:r>
            <a:r>
              <a:rPr sz="2200" spc="-13" dirty="0">
                <a:solidFill>
                  <a:srgbClr val="000065"/>
                </a:solidFill>
                <a:latin typeface="Times New Roman"/>
                <a:cs typeface="Times New Roman"/>
              </a:rPr>
              <a:t>[</a:t>
            </a:r>
            <a:r>
              <a:rPr sz="2200" b="1" dirty="0">
                <a:solidFill>
                  <a:srgbClr val="000065"/>
                </a:solidFill>
                <a:latin typeface="Times New Roman"/>
                <a:cs typeface="Times New Roman"/>
              </a:rPr>
              <a:t>1 </a:t>
            </a:r>
            <a:r>
              <a:rPr sz="2200" dirty="0">
                <a:solidFill>
                  <a:srgbClr val="000065"/>
                </a:solidFill>
                <a:latin typeface="Times New Roman"/>
                <a:cs typeface="Times New Roman"/>
              </a:rPr>
              <a:t>3 2 -1 4], h[n]=[</a:t>
            </a:r>
            <a:r>
              <a:rPr sz="2200" b="1" dirty="0">
                <a:solidFill>
                  <a:srgbClr val="000065"/>
                </a:solidFill>
                <a:latin typeface="Times New Roman"/>
                <a:cs typeface="Times New Roman"/>
              </a:rPr>
              <a:t>2 </a:t>
            </a:r>
            <a:r>
              <a:rPr sz="2200" dirty="0">
                <a:solidFill>
                  <a:srgbClr val="000065"/>
                </a:solidFill>
                <a:latin typeface="Times New Roman"/>
                <a:cs typeface="Times New Roman"/>
              </a:rPr>
              <a:t>0 1 7 -3],</a:t>
            </a:r>
            <a:endParaRPr sz="2200" dirty="0">
              <a:latin typeface="Times New Roman"/>
              <a:cs typeface="Times New Roman"/>
            </a:endParaRPr>
          </a:p>
        </p:txBody>
      </p:sp>
      <p:sp>
        <p:nvSpPr>
          <p:cNvPr id="14" name="object 14"/>
          <p:cNvSpPr txBox="1"/>
          <p:nvPr/>
        </p:nvSpPr>
        <p:spPr>
          <a:xfrm>
            <a:off x="799639" y="1873487"/>
            <a:ext cx="341579" cy="291353"/>
          </a:xfrm>
          <a:prstGeom prst="rect">
            <a:avLst/>
          </a:prstGeom>
        </p:spPr>
        <p:txBody>
          <a:bodyPr wrap="square" lIns="0" tIns="0" rIns="0" bIns="0" rtlCol="0">
            <a:noAutofit/>
          </a:bodyPr>
          <a:lstStyle/>
          <a:p>
            <a:pPr marL="11397">
              <a:lnSpc>
                <a:spcPts val="2288"/>
              </a:lnSpc>
              <a:spcBef>
                <a:spcPts val="114"/>
              </a:spcBef>
            </a:pPr>
            <a:r>
              <a:rPr sz="2200" dirty="0">
                <a:solidFill>
                  <a:srgbClr val="000065"/>
                </a:solidFill>
                <a:latin typeface="Times New Roman"/>
                <a:cs typeface="Times New Roman"/>
              </a:rPr>
              <a:t>by</a:t>
            </a:r>
            <a:endParaRPr sz="2200" dirty="0">
              <a:latin typeface="Times New Roman"/>
              <a:cs typeface="Times New Roman"/>
            </a:endParaRPr>
          </a:p>
        </p:txBody>
      </p:sp>
      <p:sp>
        <p:nvSpPr>
          <p:cNvPr id="13" name="object 13"/>
          <p:cNvSpPr txBox="1"/>
          <p:nvPr/>
        </p:nvSpPr>
        <p:spPr>
          <a:xfrm>
            <a:off x="1145558" y="1873487"/>
            <a:ext cx="3939494" cy="291353"/>
          </a:xfrm>
          <a:prstGeom prst="rect">
            <a:avLst/>
          </a:prstGeom>
        </p:spPr>
        <p:txBody>
          <a:bodyPr wrap="square" lIns="0" tIns="0" rIns="0" bIns="0" rtlCol="0">
            <a:noAutofit/>
          </a:bodyPr>
          <a:lstStyle/>
          <a:p>
            <a:pPr marL="11397">
              <a:lnSpc>
                <a:spcPts val="2288"/>
              </a:lnSpc>
              <a:spcBef>
                <a:spcPts val="114"/>
              </a:spcBef>
            </a:pPr>
            <a:r>
              <a:rPr sz="2200" dirty="0">
                <a:solidFill>
                  <a:srgbClr val="000065"/>
                </a:solidFill>
                <a:latin typeface="Times New Roman"/>
                <a:cs typeface="Times New Roman"/>
              </a:rPr>
              <a:t>appropriately zero padding the two</a:t>
            </a:r>
            <a:endParaRPr sz="2200" dirty="0">
              <a:latin typeface="Times New Roman"/>
              <a:cs typeface="Times New Roman"/>
            </a:endParaRPr>
          </a:p>
        </p:txBody>
      </p:sp>
      <p:sp>
        <p:nvSpPr>
          <p:cNvPr id="12" name="object 12"/>
          <p:cNvSpPr txBox="1"/>
          <p:nvPr/>
        </p:nvSpPr>
        <p:spPr>
          <a:xfrm>
            <a:off x="2847340" y="2407856"/>
            <a:ext cx="1774811" cy="224118"/>
          </a:xfrm>
          <a:prstGeom prst="rect">
            <a:avLst/>
          </a:prstGeom>
        </p:spPr>
        <p:txBody>
          <a:bodyPr wrap="square" lIns="0" tIns="0" rIns="0" bIns="0" rtlCol="0">
            <a:noAutofit/>
          </a:bodyPr>
          <a:lstStyle/>
          <a:p>
            <a:pPr marL="11397">
              <a:lnSpc>
                <a:spcPts val="1740"/>
              </a:lnSpc>
              <a:spcBef>
                <a:spcPts val="87"/>
              </a:spcBef>
            </a:pPr>
            <a:r>
              <a:rPr sz="1600" b="1" dirty="0">
                <a:latin typeface="Arial"/>
                <a:cs typeface="Arial"/>
              </a:rPr>
              <a:t>Zero pad signals!</a:t>
            </a:r>
            <a:endParaRPr sz="1600" dirty="0">
              <a:latin typeface="Arial"/>
              <a:cs typeface="Arial"/>
            </a:endParaRPr>
          </a:p>
        </p:txBody>
      </p:sp>
      <p:sp>
        <p:nvSpPr>
          <p:cNvPr id="11" name="object 11"/>
          <p:cNvSpPr txBox="1"/>
          <p:nvPr/>
        </p:nvSpPr>
        <p:spPr>
          <a:xfrm>
            <a:off x="2415771" y="2992131"/>
            <a:ext cx="3600452" cy="224118"/>
          </a:xfrm>
          <a:prstGeom prst="rect">
            <a:avLst/>
          </a:prstGeom>
        </p:spPr>
        <p:txBody>
          <a:bodyPr wrap="square" lIns="0" tIns="0" rIns="0" bIns="0" rtlCol="0">
            <a:noAutofit/>
          </a:bodyPr>
          <a:lstStyle/>
          <a:p>
            <a:pPr marL="11397">
              <a:lnSpc>
                <a:spcPts val="1740"/>
              </a:lnSpc>
              <a:spcBef>
                <a:spcPts val="87"/>
              </a:spcBef>
            </a:pPr>
            <a:r>
              <a:rPr sz="1600" b="1" dirty="0">
                <a:latin typeface="Arial"/>
                <a:cs typeface="Arial"/>
              </a:rPr>
              <a:t>Corresponding convolution formula</a:t>
            </a:r>
            <a:endParaRPr sz="1600" dirty="0">
              <a:latin typeface="Arial"/>
              <a:cs typeface="Arial"/>
            </a:endParaRPr>
          </a:p>
        </p:txBody>
      </p:sp>
      <p:sp>
        <p:nvSpPr>
          <p:cNvPr id="9" name="object 9"/>
          <p:cNvSpPr txBox="1"/>
          <p:nvPr/>
        </p:nvSpPr>
        <p:spPr>
          <a:xfrm>
            <a:off x="1154545455" y="2201957"/>
            <a:ext cx="0" cy="613857"/>
          </a:xfrm>
          <a:prstGeom prst="rect">
            <a:avLst/>
          </a:prstGeom>
        </p:spPr>
        <p:txBody>
          <a:bodyPr wrap="square" lIns="0" tIns="0" rIns="0" bIns="0" rtlCol="0">
            <a:noAutofit/>
          </a:bodyPr>
          <a:lstStyle/>
          <a:p>
            <a:pPr marL="22794">
              <a:lnSpc>
                <a:spcPts val="897"/>
              </a:lnSpc>
            </a:pPr>
            <a:endParaRPr sz="900" dirty="0"/>
          </a:p>
        </p:txBody>
      </p:sp>
      <p:sp>
        <p:nvSpPr>
          <p:cNvPr id="8" name="object 8"/>
          <p:cNvSpPr txBox="1"/>
          <p:nvPr/>
        </p:nvSpPr>
        <p:spPr>
          <a:xfrm>
            <a:off x="736369" y="2201957"/>
            <a:ext cx="649085" cy="613857"/>
          </a:xfrm>
          <a:prstGeom prst="rect">
            <a:avLst/>
          </a:prstGeom>
        </p:spPr>
        <p:txBody>
          <a:bodyPr wrap="square" lIns="0" tIns="0" rIns="0" bIns="0" rtlCol="0">
            <a:noAutofit/>
          </a:bodyPr>
          <a:lstStyle/>
          <a:p>
            <a:pPr marL="22794">
              <a:lnSpc>
                <a:spcPts val="897"/>
              </a:lnSpc>
            </a:pPr>
            <a:endParaRPr sz="900" dirty="0"/>
          </a:p>
        </p:txBody>
      </p:sp>
      <p:sp>
        <p:nvSpPr>
          <p:cNvPr id="7" name="object 7"/>
          <p:cNvSpPr txBox="1"/>
          <p:nvPr/>
        </p:nvSpPr>
        <p:spPr>
          <a:xfrm>
            <a:off x="6702137" y="2201956"/>
            <a:ext cx="311727" cy="546622"/>
          </a:xfrm>
          <a:prstGeom prst="rect">
            <a:avLst/>
          </a:prstGeom>
        </p:spPr>
        <p:txBody>
          <a:bodyPr wrap="square" lIns="0" tIns="0" rIns="0" bIns="0" rtlCol="0">
            <a:noAutofit/>
          </a:bodyPr>
          <a:lstStyle/>
          <a:p>
            <a:pPr marL="22794">
              <a:lnSpc>
                <a:spcPts val="897"/>
              </a:lnSpc>
            </a:pPr>
            <a:endParaRPr sz="900" dirty="0"/>
          </a:p>
        </p:txBody>
      </p:sp>
      <p:sp>
        <p:nvSpPr>
          <p:cNvPr id="6" name="object 6"/>
          <p:cNvSpPr txBox="1"/>
          <p:nvPr/>
        </p:nvSpPr>
        <p:spPr>
          <a:xfrm>
            <a:off x="736369" y="2748578"/>
            <a:ext cx="649085" cy="67235"/>
          </a:xfrm>
          <a:prstGeom prst="rect">
            <a:avLst/>
          </a:prstGeom>
        </p:spPr>
        <p:txBody>
          <a:bodyPr wrap="square" lIns="0" tIns="0" rIns="0" bIns="0" rtlCol="0">
            <a:noAutofit/>
          </a:bodyPr>
          <a:lstStyle/>
          <a:p>
            <a:pPr marL="22794">
              <a:lnSpc>
                <a:spcPts val="538"/>
              </a:lnSpc>
            </a:pPr>
            <a:endParaRPr sz="500" dirty="0"/>
          </a:p>
        </p:txBody>
      </p:sp>
      <p:sp>
        <p:nvSpPr>
          <p:cNvPr id="5" name="object 5"/>
          <p:cNvSpPr txBox="1"/>
          <p:nvPr/>
        </p:nvSpPr>
        <p:spPr>
          <a:xfrm>
            <a:off x="1385454" y="2748578"/>
            <a:ext cx="5316682" cy="67235"/>
          </a:xfrm>
          <a:prstGeom prst="rect">
            <a:avLst/>
          </a:prstGeom>
        </p:spPr>
        <p:txBody>
          <a:bodyPr wrap="square" lIns="0" tIns="0" rIns="0" bIns="0" rtlCol="0">
            <a:noAutofit/>
          </a:bodyPr>
          <a:lstStyle/>
          <a:p>
            <a:pPr marL="22794">
              <a:lnSpc>
                <a:spcPts val="538"/>
              </a:lnSpc>
            </a:pPr>
            <a:endParaRPr sz="500" dirty="0"/>
          </a:p>
        </p:txBody>
      </p:sp>
      <p:sp>
        <p:nvSpPr>
          <p:cNvPr id="4" name="object 4"/>
          <p:cNvSpPr txBox="1"/>
          <p:nvPr/>
        </p:nvSpPr>
        <p:spPr>
          <a:xfrm>
            <a:off x="6702137" y="2748578"/>
            <a:ext cx="311727" cy="67235"/>
          </a:xfrm>
          <a:prstGeom prst="rect">
            <a:avLst/>
          </a:prstGeom>
        </p:spPr>
        <p:txBody>
          <a:bodyPr wrap="square" lIns="0" tIns="0" rIns="0" bIns="0" rtlCol="0">
            <a:noAutofit/>
          </a:bodyPr>
          <a:lstStyle/>
          <a:p>
            <a:pPr marL="22794">
              <a:lnSpc>
                <a:spcPts val="538"/>
              </a:lnSpc>
            </a:pPr>
            <a:endParaRPr sz="500" dirty="0"/>
          </a:p>
        </p:txBody>
      </p:sp>
      <p:sp>
        <p:nvSpPr>
          <p:cNvPr id="3" name="object 3"/>
          <p:cNvSpPr txBox="1"/>
          <p:nvPr/>
        </p:nvSpPr>
        <p:spPr>
          <a:xfrm>
            <a:off x="632460" y="3378574"/>
            <a:ext cx="8095904" cy="2542503"/>
          </a:xfrm>
          <a:prstGeom prst="rect">
            <a:avLst/>
          </a:prstGeom>
        </p:spPr>
        <p:txBody>
          <a:bodyPr wrap="square" lIns="0" tIns="0" rIns="0" bIns="0" rtlCol="0">
            <a:noAutofit/>
          </a:bodyPr>
          <a:lstStyle/>
          <a:p>
            <a:pPr>
              <a:lnSpc>
                <a:spcPts val="897"/>
              </a:lnSpc>
            </a:pPr>
            <a:endParaRPr sz="900" dirty="0"/>
          </a:p>
          <a:p>
            <a:pPr marL="3558478" marR="3558178" algn="ctr">
              <a:lnSpc>
                <a:spcPct val="95825"/>
              </a:lnSpc>
              <a:spcBef>
                <a:spcPts val="8410"/>
              </a:spcBef>
            </a:pPr>
            <a:r>
              <a:rPr sz="1600" b="1" dirty="0">
                <a:latin typeface="Arial"/>
                <a:cs typeface="Arial"/>
              </a:rPr>
              <a:t>Solution</a:t>
            </a:r>
            <a:endParaRPr sz="1600" dirty="0">
              <a:latin typeface="Arial"/>
              <a:cs typeface="Arial"/>
            </a:endParaRPr>
          </a:p>
        </p:txBody>
      </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123221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19" name="object 19"/>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13" name="object 13"/>
          <p:cNvSpPr/>
          <p:nvPr/>
        </p:nvSpPr>
        <p:spPr>
          <a:xfrm>
            <a:off x="2930237" y="3874769"/>
            <a:ext cx="3492037" cy="8068"/>
          </a:xfrm>
          <a:custGeom>
            <a:avLst/>
            <a:gdLst/>
            <a:ahLst/>
            <a:cxnLst/>
            <a:rect l="l" t="t" r="r" b="b"/>
            <a:pathLst>
              <a:path w="3841241" h="9144">
                <a:moveTo>
                  <a:pt x="0" y="0"/>
                </a:moveTo>
                <a:lnTo>
                  <a:pt x="0" y="9144"/>
                </a:lnTo>
                <a:lnTo>
                  <a:pt x="3841241" y="9144"/>
                </a:lnTo>
                <a:lnTo>
                  <a:pt x="3841241" y="0"/>
                </a:lnTo>
                <a:lnTo>
                  <a:pt x="0" y="0"/>
                </a:lnTo>
                <a:close/>
              </a:path>
            </a:pathLst>
          </a:custGeom>
          <a:solidFill>
            <a:srgbClr val="FFFFCB"/>
          </a:solidFill>
        </p:spPr>
        <p:txBody>
          <a:bodyPr wrap="square" lIns="0" tIns="0" rIns="0" bIns="0" rtlCol="0">
            <a:noAutofit/>
          </a:bodyPr>
          <a:lstStyle/>
          <a:p>
            <a:endParaRPr dirty="0"/>
          </a:p>
        </p:txBody>
      </p:sp>
      <p:sp>
        <p:nvSpPr>
          <p:cNvPr id="15" name="object 15"/>
          <p:cNvSpPr/>
          <p:nvPr/>
        </p:nvSpPr>
        <p:spPr>
          <a:xfrm>
            <a:off x="2938550" y="3882838"/>
            <a:ext cx="3474719" cy="352985"/>
          </a:xfrm>
          <a:custGeom>
            <a:avLst/>
            <a:gdLst/>
            <a:ahLst/>
            <a:cxnLst/>
            <a:rect l="l" t="t" r="r" b="b"/>
            <a:pathLst>
              <a:path w="3822191" h="400050">
                <a:moveTo>
                  <a:pt x="0" y="0"/>
                </a:moveTo>
                <a:lnTo>
                  <a:pt x="0" y="400050"/>
                </a:lnTo>
                <a:lnTo>
                  <a:pt x="3822191" y="400050"/>
                </a:lnTo>
                <a:lnTo>
                  <a:pt x="3822191" y="0"/>
                </a:lnTo>
                <a:lnTo>
                  <a:pt x="0" y="0"/>
                </a:lnTo>
                <a:close/>
              </a:path>
            </a:pathLst>
          </a:custGeom>
          <a:solidFill>
            <a:srgbClr val="FFFFCB"/>
          </a:solidFill>
        </p:spPr>
        <p:txBody>
          <a:bodyPr wrap="square" lIns="0" tIns="0" rIns="0" bIns="0" rtlCol="0">
            <a:noAutofit/>
          </a:bodyPr>
          <a:lstStyle/>
          <a:p>
            <a:endParaRPr dirty="0"/>
          </a:p>
        </p:txBody>
      </p:sp>
      <p:sp>
        <p:nvSpPr>
          <p:cNvPr id="16" name="object 16"/>
          <p:cNvSpPr/>
          <p:nvPr/>
        </p:nvSpPr>
        <p:spPr>
          <a:xfrm>
            <a:off x="2929544" y="3874098"/>
            <a:ext cx="3492038" cy="369794"/>
          </a:xfrm>
          <a:custGeom>
            <a:avLst/>
            <a:gdLst/>
            <a:ahLst/>
            <a:cxnLst/>
            <a:rect l="l" t="t" r="r" b="b"/>
            <a:pathLst>
              <a:path w="3841242" h="419100">
                <a:moveTo>
                  <a:pt x="0" y="419100"/>
                </a:moveTo>
                <a:lnTo>
                  <a:pt x="0" y="0"/>
                </a:lnTo>
                <a:lnTo>
                  <a:pt x="3841242" y="0"/>
                </a:lnTo>
                <a:lnTo>
                  <a:pt x="3841242" y="419100"/>
                </a:lnTo>
                <a:lnTo>
                  <a:pt x="0" y="419100"/>
                </a:lnTo>
                <a:close/>
              </a:path>
            </a:pathLst>
          </a:custGeom>
          <a:ln w="19050">
            <a:solidFill>
              <a:srgbClr val="000066"/>
            </a:solidFill>
          </a:ln>
        </p:spPr>
        <p:txBody>
          <a:bodyPr wrap="square" lIns="0" tIns="0" rIns="0" bIns="0" rtlCol="0">
            <a:noAutofit/>
          </a:bodyPr>
          <a:lstStyle/>
          <a:p>
            <a:endParaRPr dirty="0"/>
          </a:p>
        </p:txBody>
      </p:sp>
      <p:sp>
        <p:nvSpPr>
          <p:cNvPr id="12" name="object 12"/>
          <p:cNvSpPr txBox="1"/>
          <p:nvPr/>
        </p:nvSpPr>
        <p:spPr>
          <a:xfrm>
            <a:off x="1828800" y="508305"/>
            <a:ext cx="6887233" cy="831461"/>
          </a:xfrm>
          <a:prstGeom prst="rect">
            <a:avLst/>
          </a:prstGeom>
        </p:spPr>
        <p:txBody>
          <a:bodyPr wrap="square" lIns="0" tIns="0" rIns="0" bIns="0" rtlCol="0">
            <a:noAutofit/>
          </a:bodyPr>
          <a:lstStyle/>
          <a:p>
            <a:pPr marL="11397">
              <a:lnSpc>
                <a:spcPts val="3186"/>
              </a:lnSpc>
              <a:spcBef>
                <a:spcPts val="159"/>
              </a:spcBef>
            </a:pPr>
            <a:r>
              <a:rPr sz="3000" spc="4" dirty="0">
                <a:latin typeface="Copperplate Gothic Bold"/>
                <a:cs typeface="Copperplate Gothic Bold"/>
              </a:rPr>
              <a:t>Computin</a:t>
            </a:r>
            <a:r>
              <a:rPr sz="3000" dirty="0">
                <a:latin typeface="Copperplate Gothic Bold"/>
                <a:cs typeface="Copperplate Gothic Bold"/>
              </a:rPr>
              <a:t>g</a:t>
            </a:r>
            <a:r>
              <a:rPr sz="3000" spc="7" dirty="0">
                <a:latin typeface="Copperplate Gothic Bold"/>
                <a:cs typeface="Copperplate Gothic Bold"/>
              </a:rPr>
              <a:t> </a:t>
            </a:r>
            <a:r>
              <a:rPr sz="3000" spc="4" dirty="0">
                <a:latin typeface="Copperplate Gothic Bold"/>
                <a:cs typeface="Copperplate Gothic Bold"/>
              </a:rPr>
              <a:t>Convolution</a:t>
            </a:r>
            <a:endParaRPr sz="3000" dirty="0">
              <a:latin typeface="Copperplate Gothic Bold"/>
              <a:cs typeface="Copperplate Gothic Bold"/>
            </a:endParaRPr>
          </a:p>
          <a:p>
            <a:pPr marL="2880017" marR="1796">
              <a:lnSpc>
                <a:spcPct val="92732"/>
              </a:lnSpc>
            </a:pPr>
            <a:r>
              <a:rPr sz="3000" spc="4" dirty="0">
                <a:latin typeface="Copperplate Gothic Bold"/>
                <a:cs typeface="Copperplate Gothic Bold"/>
              </a:rPr>
              <a:t>Usin</a:t>
            </a:r>
            <a:r>
              <a:rPr sz="3000" dirty="0">
                <a:latin typeface="Copperplate Gothic Bold"/>
                <a:cs typeface="Copperplate Gothic Bold"/>
              </a:rPr>
              <a:t>g</a:t>
            </a:r>
            <a:r>
              <a:rPr sz="3000" spc="6" dirty="0">
                <a:latin typeface="Copperplate Gothic Bold"/>
                <a:cs typeface="Copperplate Gothic Bold"/>
              </a:rPr>
              <a:t> </a:t>
            </a:r>
            <a:r>
              <a:rPr sz="3000" spc="4" dirty="0">
                <a:latin typeface="Copperplate Gothic Bold"/>
                <a:cs typeface="Copperplate Gothic Bold"/>
              </a:rPr>
              <a:t>D</a:t>
            </a:r>
            <a:r>
              <a:rPr sz="3000" spc="-4" dirty="0">
                <a:latin typeface="Copperplate Gothic Bold"/>
                <a:cs typeface="Copperplate Gothic Bold"/>
              </a:rPr>
              <a:t>F</a:t>
            </a:r>
            <a:r>
              <a:rPr sz="3000" dirty="0">
                <a:latin typeface="Copperplate Gothic Bold"/>
                <a:cs typeface="Copperplate Gothic Bold"/>
              </a:rPr>
              <a:t>T</a:t>
            </a:r>
          </a:p>
        </p:txBody>
      </p:sp>
      <p:sp>
        <p:nvSpPr>
          <p:cNvPr id="11" name="object 11"/>
          <p:cNvSpPr txBox="1"/>
          <p:nvPr/>
        </p:nvSpPr>
        <p:spPr>
          <a:xfrm>
            <a:off x="487911" y="1550013"/>
            <a:ext cx="311542" cy="291353"/>
          </a:xfrm>
          <a:prstGeom prst="rect">
            <a:avLst/>
          </a:prstGeom>
        </p:spPr>
        <p:txBody>
          <a:bodyPr wrap="square" lIns="0" tIns="0" rIns="0" bIns="0" rtlCol="0">
            <a:noAutofit/>
          </a:bodyPr>
          <a:lstStyle/>
          <a:p>
            <a:pPr marL="11397">
              <a:lnSpc>
                <a:spcPts val="2302"/>
              </a:lnSpc>
              <a:spcBef>
                <a:spcPts val="115"/>
              </a:spcBef>
            </a:pPr>
            <a:r>
              <a:rPr sz="2200" dirty="0">
                <a:solidFill>
                  <a:srgbClr val="000065"/>
                </a:solidFill>
                <a:latin typeface="Times New Roman"/>
                <a:cs typeface="Times New Roman"/>
              </a:rPr>
              <a:t>Â</a:t>
            </a:r>
            <a:endParaRPr sz="2200" dirty="0">
              <a:latin typeface="Times New Roman"/>
              <a:cs typeface="Times New Roman"/>
            </a:endParaRPr>
          </a:p>
        </p:txBody>
      </p:sp>
      <p:sp>
        <p:nvSpPr>
          <p:cNvPr id="10" name="object 10"/>
          <p:cNvSpPr txBox="1"/>
          <p:nvPr/>
        </p:nvSpPr>
        <p:spPr>
          <a:xfrm>
            <a:off x="799638" y="1551430"/>
            <a:ext cx="7735651" cy="1644127"/>
          </a:xfrm>
          <a:prstGeom prst="rect">
            <a:avLst/>
          </a:prstGeom>
        </p:spPr>
        <p:txBody>
          <a:bodyPr wrap="square" lIns="0" tIns="0" rIns="0" bIns="0" rtlCol="0">
            <a:noAutofit/>
          </a:bodyPr>
          <a:lstStyle/>
          <a:p>
            <a:pPr marL="11397" marR="35782">
              <a:lnSpc>
                <a:spcPts val="2288"/>
              </a:lnSpc>
              <a:spcBef>
                <a:spcPts val="114"/>
              </a:spcBef>
            </a:pPr>
            <a:r>
              <a:rPr sz="2200" dirty="0">
                <a:solidFill>
                  <a:srgbClr val="000065"/>
                </a:solidFill>
                <a:latin typeface="Times New Roman"/>
                <a:cs typeface="Times New Roman"/>
              </a:rPr>
              <a:t>Note that we can compute the convolution using no time domain</a:t>
            </a:r>
            <a:endParaRPr sz="2200" dirty="0">
              <a:latin typeface="Times New Roman"/>
              <a:cs typeface="Times New Roman"/>
            </a:endParaRPr>
          </a:p>
          <a:p>
            <a:pPr marL="11397" marR="35782">
              <a:lnSpc>
                <a:spcPct val="95825"/>
              </a:lnSpc>
            </a:pPr>
            <a:r>
              <a:rPr sz="2200" dirty="0">
                <a:solidFill>
                  <a:srgbClr val="000065"/>
                </a:solidFill>
                <a:latin typeface="Times New Roman"/>
                <a:cs typeface="Times New Roman"/>
              </a:rPr>
              <a:t>operation, using the convolution property of DFT, that is, the inverse</a:t>
            </a:r>
            <a:endParaRPr sz="2200" dirty="0">
              <a:latin typeface="Times New Roman"/>
              <a:cs typeface="Times New Roman"/>
            </a:endParaRPr>
          </a:p>
          <a:p>
            <a:pPr marL="11397">
              <a:lnSpc>
                <a:spcPts val="2476"/>
              </a:lnSpc>
              <a:spcBef>
                <a:spcPts val="103"/>
              </a:spcBef>
            </a:pPr>
            <a:r>
              <a:rPr sz="2200" dirty="0">
                <a:solidFill>
                  <a:srgbClr val="000065"/>
                </a:solidFill>
                <a:latin typeface="Times New Roman"/>
                <a:cs typeface="Times New Roman"/>
              </a:rPr>
              <a:t>DFT of X[k]·H[k]</a:t>
            </a:r>
            <a:r>
              <a:rPr sz="2200" spc="15" dirty="0">
                <a:solidFill>
                  <a:srgbClr val="000065"/>
                </a:solidFill>
                <a:latin typeface="Times New Roman"/>
                <a:cs typeface="Times New Roman"/>
              </a:rPr>
              <a:t> </a:t>
            </a:r>
            <a:r>
              <a:rPr sz="2200" dirty="0">
                <a:solidFill>
                  <a:srgbClr val="000065"/>
                </a:solidFill>
                <a:latin typeface="Times New Roman"/>
                <a:cs typeface="Times New Roman"/>
              </a:rPr>
              <a:t>is equal to the linear convolution of x[n] and h[n]. </a:t>
            </a:r>
            <a:endParaRPr sz="2200" dirty="0">
              <a:latin typeface="Times New Roman"/>
              <a:cs typeface="Times New Roman"/>
            </a:endParaRPr>
          </a:p>
          <a:p>
            <a:pPr marL="11397">
              <a:lnSpc>
                <a:spcPts val="2476"/>
              </a:lnSpc>
              <a:spcBef>
                <a:spcPts val="618"/>
              </a:spcBef>
            </a:pPr>
            <a:r>
              <a:rPr sz="2200" dirty="0">
                <a:solidFill>
                  <a:srgbClr val="000065"/>
                </a:solidFill>
                <a:latin typeface="Times New Roman"/>
                <a:cs typeface="Times New Roman"/>
              </a:rPr>
              <a:t>Since we can compute DFT very efficiently using FFT ( more on this</a:t>
            </a:r>
            <a:r>
              <a:rPr lang="en-US" sz="2200" dirty="0">
                <a:solidFill>
                  <a:srgbClr val="000065"/>
                </a:solidFill>
                <a:latin typeface="Times New Roman"/>
                <a:cs typeface="Times New Roman"/>
              </a:rPr>
              <a:t> </a:t>
            </a:r>
            <a:r>
              <a:rPr sz="3200" baseline="2415" dirty="0">
                <a:solidFill>
                  <a:srgbClr val="000065"/>
                </a:solidFill>
                <a:latin typeface="Times New Roman"/>
                <a:cs typeface="Times New Roman"/>
              </a:rPr>
              <a:t>later), it is actually more compu</a:t>
            </a:r>
            <a:r>
              <a:rPr sz="3200" spc="-8" baseline="2415" dirty="0">
                <a:solidFill>
                  <a:srgbClr val="000065"/>
                </a:solidFill>
                <a:latin typeface="Times New Roman"/>
                <a:cs typeface="Times New Roman"/>
              </a:rPr>
              <a:t>t</a:t>
            </a:r>
            <a:r>
              <a:rPr sz="3200" baseline="2415" dirty="0">
                <a:solidFill>
                  <a:srgbClr val="000065"/>
                </a:solidFill>
                <a:latin typeface="Times New Roman"/>
                <a:cs typeface="Times New Roman"/>
              </a:rPr>
              <a:t>ationally efficient to compute the</a:t>
            </a:r>
            <a:endParaRPr sz="2200" dirty="0">
              <a:latin typeface="Times New Roman"/>
              <a:cs typeface="Times New Roman"/>
            </a:endParaRPr>
          </a:p>
        </p:txBody>
      </p:sp>
      <p:sp>
        <p:nvSpPr>
          <p:cNvPr id="9" name="object 9"/>
          <p:cNvSpPr txBox="1"/>
          <p:nvPr/>
        </p:nvSpPr>
        <p:spPr>
          <a:xfrm>
            <a:off x="487911" y="2580730"/>
            <a:ext cx="311542" cy="291353"/>
          </a:xfrm>
          <a:prstGeom prst="rect">
            <a:avLst/>
          </a:prstGeom>
        </p:spPr>
        <p:txBody>
          <a:bodyPr wrap="square" lIns="0" tIns="0" rIns="0" bIns="0" rtlCol="0">
            <a:noAutofit/>
          </a:bodyPr>
          <a:lstStyle/>
          <a:p>
            <a:pPr marL="11397">
              <a:lnSpc>
                <a:spcPts val="2302"/>
              </a:lnSpc>
              <a:spcBef>
                <a:spcPts val="115"/>
              </a:spcBef>
            </a:pPr>
            <a:r>
              <a:rPr sz="2200" dirty="0">
                <a:solidFill>
                  <a:srgbClr val="000065"/>
                </a:solidFill>
                <a:latin typeface="Times New Roman"/>
                <a:cs typeface="Times New Roman"/>
              </a:rPr>
              <a:t>Â</a:t>
            </a:r>
            <a:endParaRPr sz="2200" dirty="0">
              <a:latin typeface="Times New Roman"/>
              <a:cs typeface="Times New Roman"/>
            </a:endParaRPr>
          </a:p>
        </p:txBody>
      </p:sp>
      <p:sp>
        <p:nvSpPr>
          <p:cNvPr id="8" name="object 8"/>
          <p:cNvSpPr txBox="1"/>
          <p:nvPr/>
        </p:nvSpPr>
        <p:spPr>
          <a:xfrm>
            <a:off x="487911" y="3195557"/>
            <a:ext cx="7536349" cy="613410"/>
          </a:xfrm>
          <a:prstGeom prst="rect">
            <a:avLst/>
          </a:prstGeom>
        </p:spPr>
        <p:txBody>
          <a:bodyPr wrap="square" lIns="0" tIns="0" rIns="0" bIns="0" rtlCol="0">
            <a:noAutofit/>
          </a:bodyPr>
          <a:lstStyle/>
          <a:p>
            <a:pPr marL="11397">
              <a:lnSpc>
                <a:spcPts val="2288"/>
              </a:lnSpc>
              <a:spcBef>
                <a:spcPts val="114"/>
              </a:spcBef>
            </a:pPr>
            <a:r>
              <a:rPr sz="2200" dirty="0">
                <a:solidFill>
                  <a:srgbClr val="000065"/>
                </a:solidFill>
                <a:latin typeface="Times New Roman"/>
                <a:cs typeface="Times New Roman"/>
              </a:rPr>
              <a:t>DFTs</a:t>
            </a:r>
            <a:r>
              <a:rPr sz="2200" spc="4" dirty="0">
                <a:solidFill>
                  <a:srgbClr val="000065"/>
                </a:solidFill>
                <a:latin typeface="Times New Roman"/>
                <a:cs typeface="Times New Roman"/>
              </a:rPr>
              <a:t> </a:t>
            </a:r>
            <a:r>
              <a:rPr sz="2200" dirty="0">
                <a:solidFill>
                  <a:srgbClr val="000065"/>
                </a:solidFill>
                <a:latin typeface="Times New Roman"/>
                <a:cs typeface="Times New Roman"/>
              </a:rPr>
              <a:t>X[k] and H[k], multiply them, and take the inverse DFT then</a:t>
            </a:r>
            <a:endParaRPr sz="2200" dirty="0">
              <a:latin typeface="Times New Roman"/>
              <a:cs typeface="Times New Roman"/>
            </a:endParaRPr>
          </a:p>
          <a:p>
            <a:pPr marL="11397" marR="41029">
              <a:lnSpc>
                <a:spcPct val="95825"/>
              </a:lnSpc>
            </a:pPr>
            <a:r>
              <a:rPr sz="2200" dirty="0">
                <a:solidFill>
                  <a:srgbClr val="000065"/>
                </a:solidFill>
                <a:latin typeface="Times New Roman"/>
                <a:cs typeface="Times New Roman"/>
              </a:rPr>
              <a:t>compute the convolution in time domain:</a:t>
            </a:r>
            <a:endParaRPr sz="2200" dirty="0">
              <a:latin typeface="Times New Roman"/>
              <a:cs typeface="Times New Roman"/>
            </a:endParaRPr>
          </a:p>
        </p:txBody>
      </p:sp>
      <p:sp>
        <p:nvSpPr>
          <p:cNvPr id="7" name="object 7"/>
          <p:cNvSpPr txBox="1"/>
          <p:nvPr/>
        </p:nvSpPr>
        <p:spPr>
          <a:xfrm>
            <a:off x="8340639" y="3226261"/>
            <a:ext cx="280129" cy="291353"/>
          </a:xfrm>
          <a:prstGeom prst="rect">
            <a:avLst/>
          </a:prstGeom>
        </p:spPr>
        <p:txBody>
          <a:bodyPr wrap="square" lIns="0" tIns="0" rIns="0" bIns="0" rtlCol="0">
            <a:noAutofit/>
          </a:bodyPr>
          <a:lstStyle/>
          <a:p>
            <a:pPr marL="11397">
              <a:lnSpc>
                <a:spcPts val="2288"/>
              </a:lnSpc>
              <a:spcBef>
                <a:spcPts val="114"/>
              </a:spcBef>
            </a:pPr>
            <a:r>
              <a:rPr sz="2200" dirty="0">
                <a:solidFill>
                  <a:srgbClr val="000065"/>
                </a:solidFill>
                <a:latin typeface="Times New Roman"/>
                <a:cs typeface="Times New Roman"/>
              </a:rPr>
              <a:t>to</a:t>
            </a:r>
            <a:endParaRPr sz="2200" dirty="0">
              <a:latin typeface="Times New Roman"/>
              <a:cs typeface="Times New Roman"/>
            </a:endParaRPr>
          </a:p>
        </p:txBody>
      </p:sp>
      <p:sp>
        <p:nvSpPr>
          <p:cNvPr id="5" name="object 5"/>
          <p:cNvSpPr txBox="1"/>
          <p:nvPr/>
        </p:nvSpPr>
        <p:spPr>
          <a:xfrm>
            <a:off x="883529" y="5225194"/>
            <a:ext cx="7524448" cy="936139"/>
          </a:xfrm>
          <a:prstGeom prst="rect">
            <a:avLst/>
          </a:prstGeom>
        </p:spPr>
        <p:txBody>
          <a:bodyPr wrap="square" lIns="0" tIns="0" rIns="0" bIns="0" rtlCol="0">
            <a:noAutofit/>
          </a:bodyPr>
          <a:lstStyle/>
          <a:p>
            <a:pPr marL="11397" marR="35782">
              <a:lnSpc>
                <a:spcPts val="2288"/>
              </a:lnSpc>
              <a:spcBef>
                <a:spcPts val="114"/>
              </a:spcBef>
            </a:pPr>
            <a:r>
              <a:rPr sz="2200" dirty="0">
                <a:solidFill>
                  <a:srgbClr val="000065"/>
                </a:solidFill>
                <a:latin typeface="Times New Roman"/>
                <a:cs typeface="Times New Roman"/>
              </a:rPr>
              <a:t>Note, however, the IDFT gives the circular convolution. To ensure</a:t>
            </a:r>
            <a:endParaRPr sz="2200" dirty="0">
              <a:latin typeface="Times New Roman"/>
              <a:cs typeface="Times New Roman"/>
            </a:endParaRPr>
          </a:p>
          <a:p>
            <a:pPr marL="11397">
              <a:lnSpc>
                <a:spcPct val="99754"/>
              </a:lnSpc>
            </a:pPr>
            <a:r>
              <a:rPr sz="2200" dirty="0">
                <a:solidFill>
                  <a:srgbClr val="000065"/>
                </a:solidFill>
                <a:latin typeface="Times New Roman"/>
                <a:cs typeface="Times New Roman"/>
              </a:rPr>
              <a:t>that one gets linear convolution, both sequences in the time domain must be zero padded to appropriate length.</a:t>
            </a:r>
            <a:endParaRPr sz="2200" dirty="0">
              <a:latin typeface="Times New Roman"/>
              <a:cs typeface="Times New Roman"/>
            </a:endParaRPr>
          </a:p>
        </p:txBody>
      </p:sp>
      <p:sp>
        <p:nvSpPr>
          <p:cNvPr id="3" name="object 3"/>
          <p:cNvSpPr txBox="1"/>
          <p:nvPr/>
        </p:nvSpPr>
        <p:spPr>
          <a:xfrm>
            <a:off x="2929716" y="3874265"/>
            <a:ext cx="3852083" cy="370297"/>
          </a:xfrm>
          <a:prstGeom prst="rect">
            <a:avLst/>
          </a:prstGeom>
        </p:spPr>
        <p:txBody>
          <a:bodyPr wrap="square" lIns="0" tIns="0" rIns="0" bIns="0" rtlCol="0">
            <a:noAutofit/>
          </a:bodyPr>
          <a:lstStyle/>
          <a:p>
            <a:pPr marL="40858">
              <a:lnSpc>
                <a:spcPts val="2875"/>
              </a:lnSpc>
              <a:spcBef>
                <a:spcPts val="144"/>
              </a:spcBef>
            </a:pPr>
            <a:r>
              <a:rPr sz="3700" spc="53" baseline="8271" dirty="0">
                <a:latin typeface="Cambria"/>
                <a:cs typeface="Cambria"/>
              </a:rPr>
              <a:t>(</a:t>
            </a:r>
            <a:r>
              <a:rPr sz="2800" i="1" spc="-71" baseline="11043" dirty="0">
                <a:latin typeface="Times New Roman"/>
                <a:cs typeface="Times New Roman"/>
              </a:rPr>
              <a:t>x</a:t>
            </a:r>
            <a:r>
              <a:rPr sz="2800" spc="48" baseline="11043" dirty="0">
                <a:latin typeface="Times New Roman"/>
                <a:cs typeface="Times New Roman"/>
              </a:rPr>
              <a:t>[</a:t>
            </a:r>
            <a:r>
              <a:rPr sz="2800" i="1" spc="31" baseline="11043" dirty="0">
                <a:latin typeface="Times New Roman"/>
                <a:cs typeface="Times New Roman"/>
              </a:rPr>
              <a:t>n</a:t>
            </a:r>
            <a:r>
              <a:rPr sz="2800" spc="102" baseline="11043" dirty="0">
                <a:latin typeface="Times New Roman"/>
                <a:cs typeface="Times New Roman"/>
              </a:rPr>
              <a:t>]</a:t>
            </a:r>
            <a:r>
              <a:rPr sz="2800" baseline="11043" dirty="0">
                <a:latin typeface="Times New Roman"/>
                <a:cs typeface="Times New Roman"/>
              </a:rPr>
              <a:t>*</a:t>
            </a:r>
            <a:r>
              <a:rPr sz="2800" spc="-259" baseline="11043" dirty="0">
                <a:latin typeface="Times New Roman"/>
                <a:cs typeface="Times New Roman"/>
              </a:rPr>
              <a:t> </a:t>
            </a:r>
            <a:r>
              <a:rPr sz="2800" i="1" spc="-90" baseline="11043" dirty="0">
                <a:latin typeface="Times New Roman"/>
                <a:cs typeface="Times New Roman"/>
              </a:rPr>
              <a:t>h</a:t>
            </a:r>
            <a:r>
              <a:rPr sz="2800" spc="48" baseline="11043" dirty="0">
                <a:latin typeface="Times New Roman"/>
                <a:cs typeface="Times New Roman"/>
              </a:rPr>
              <a:t>[</a:t>
            </a:r>
            <a:r>
              <a:rPr sz="2800" i="1" spc="26" baseline="11043" dirty="0">
                <a:latin typeface="Times New Roman"/>
                <a:cs typeface="Times New Roman"/>
              </a:rPr>
              <a:t>n</a:t>
            </a:r>
            <a:r>
              <a:rPr sz="2800" spc="-8" baseline="11043" dirty="0">
                <a:latin typeface="Times New Roman"/>
                <a:cs typeface="Times New Roman"/>
              </a:rPr>
              <a:t>]</a:t>
            </a:r>
            <a:r>
              <a:rPr sz="3700" spc="13" baseline="8271" dirty="0">
                <a:latin typeface="Cambria"/>
                <a:cs typeface="Cambria"/>
              </a:rPr>
              <a:t>)</a:t>
            </a:r>
            <a:r>
              <a:rPr sz="2400" i="1" baseline="-9938" dirty="0">
                <a:latin typeface="Times New Roman"/>
                <a:cs typeface="Times New Roman"/>
              </a:rPr>
              <a:t>N  </a:t>
            </a:r>
            <a:r>
              <a:rPr sz="2800" baseline="10831" dirty="0">
                <a:latin typeface="Cambria"/>
                <a:cs typeface="Cambria"/>
              </a:rPr>
              <a:t>=</a:t>
            </a:r>
            <a:r>
              <a:rPr sz="2800" spc="70" baseline="10831" dirty="0">
                <a:latin typeface="Cambria"/>
                <a:cs typeface="Cambria"/>
              </a:rPr>
              <a:t> </a:t>
            </a:r>
            <a:r>
              <a:rPr sz="2800" i="1" baseline="11043" dirty="0">
                <a:latin typeface="Times New Roman"/>
                <a:cs typeface="Times New Roman"/>
              </a:rPr>
              <a:t>IDF</a:t>
            </a:r>
            <a:r>
              <a:rPr sz="2800" i="1" spc="80" baseline="11043" dirty="0">
                <a:latin typeface="Times New Roman"/>
                <a:cs typeface="Times New Roman"/>
              </a:rPr>
              <a:t>T</a:t>
            </a:r>
            <a:r>
              <a:rPr sz="2800" spc="98" baseline="11043" dirty="0">
                <a:latin typeface="Times New Roman"/>
                <a:cs typeface="Times New Roman"/>
              </a:rPr>
              <a:t>{</a:t>
            </a:r>
            <a:r>
              <a:rPr sz="2800" i="1" baseline="11043" dirty="0">
                <a:latin typeface="Times New Roman"/>
                <a:cs typeface="Times New Roman"/>
              </a:rPr>
              <a:t>X</a:t>
            </a:r>
            <a:r>
              <a:rPr sz="2800" i="1" spc="-269" baseline="11043" dirty="0">
                <a:latin typeface="Times New Roman"/>
                <a:cs typeface="Times New Roman"/>
              </a:rPr>
              <a:t> </a:t>
            </a:r>
            <a:r>
              <a:rPr sz="2800" spc="48" baseline="11043" dirty="0">
                <a:latin typeface="Times New Roman"/>
                <a:cs typeface="Times New Roman"/>
              </a:rPr>
              <a:t>[</a:t>
            </a:r>
            <a:r>
              <a:rPr sz="2800" i="1" baseline="11043" dirty="0">
                <a:latin typeface="Times New Roman"/>
                <a:cs typeface="Times New Roman"/>
              </a:rPr>
              <a:t>k</a:t>
            </a:r>
            <a:r>
              <a:rPr sz="2800" i="1" spc="-304" baseline="11043" dirty="0">
                <a:latin typeface="Times New Roman"/>
                <a:cs typeface="Times New Roman"/>
              </a:rPr>
              <a:t> </a:t>
            </a:r>
            <a:r>
              <a:rPr sz="2800" baseline="11043" dirty="0">
                <a:latin typeface="Times New Roman"/>
                <a:cs typeface="Times New Roman"/>
              </a:rPr>
              <a:t>]</a:t>
            </a:r>
            <a:r>
              <a:rPr sz="2800" spc="-331" baseline="11043" dirty="0">
                <a:latin typeface="Times New Roman"/>
                <a:cs typeface="Times New Roman"/>
              </a:rPr>
              <a:t> </a:t>
            </a:r>
            <a:r>
              <a:rPr sz="2800" baseline="10831" dirty="0">
                <a:latin typeface="Cambria"/>
                <a:cs typeface="Cambria"/>
              </a:rPr>
              <a:t>⋅</a:t>
            </a:r>
            <a:r>
              <a:rPr sz="2800" spc="-71" baseline="10831" dirty="0">
                <a:latin typeface="Cambria"/>
                <a:cs typeface="Cambria"/>
              </a:rPr>
              <a:t> </a:t>
            </a:r>
            <a:r>
              <a:rPr sz="2800" i="1" baseline="11043" dirty="0">
                <a:latin typeface="Times New Roman"/>
                <a:cs typeface="Times New Roman"/>
              </a:rPr>
              <a:t>H</a:t>
            </a:r>
            <a:r>
              <a:rPr sz="2800" i="1" spc="-327" baseline="11043" dirty="0">
                <a:latin typeface="Times New Roman"/>
                <a:cs typeface="Times New Roman"/>
              </a:rPr>
              <a:t> </a:t>
            </a:r>
            <a:r>
              <a:rPr sz="2800" spc="48" baseline="11043" dirty="0">
                <a:latin typeface="Times New Roman"/>
                <a:cs typeface="Times New Roman"/>
              </a:rPr>
              <a:t>[</a:t>
            </a:r>
            <a:r>
              <a:rPr sz="2800" i="1" baseline="11043" dirty="0">
                <a:latin typeface="Times New Roman"/>
                <a:cs typeface="Times New Roman"/>
              </a:rPr>
              <a:t>k</a:t>
            </a:r>
            <a:r>
              <a:rPr sz="2800" i="1" spc="-304" baseline="11043" dirty="0">
                <a:latin typeface="Times New Roman"/>
                <a:cs typeface="Times New Roman"/>
              </a:rPr>
              <a:t> </a:t>
            </a:r>
            <a:r>
              <a:rPr sz="2800" baseline="11043" dirty="0">
                <a:latin typeface="Times New Roman"/>
                <a:cs typeface="Times New Roman"/>
              </a:rPr>
              <a:t>]}</a:t>
            </a:r>
            <a:endParaRPr sz="1900" dirty="0">
              <a:latin typeface="Times New Roman"/>
              <a:cs typeface="Times New Roman"/>
            </a:endParaRPr>
          </a:p>
        </p:txBody>
      </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2359190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10" name="object 10"/>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7" name="object 7"/>
          <p:cNvSpPr/>
          <p:nvPr/>
        </p:nvSpPr>
        <p:spPr>
          <a:xfrm>
            <a:off x="3879273" y="1832162"/>
            <a:ext cx="4849090" cy="3529852"/>
          </a:xfrm>
          <a:prstGeom prst="rect">
            <a:avLst/>
          </a:prstGeom>
          <a:blipFill>
            <a:blip r:embed="rId3" cstate="print"/>
            <a:stretch>
              <a:fillRect/>
            </a:stretch>
          </a:blipFill>
        </p:spPr>
        <p:txBody>
          <a:bodyPr wrap="square" lIns="0" tIns="0" rIns="0" bIns="0" rtlCol="0">
            <a:noAutofit/>
          </a:bodyPr>
          <a:lstStyle/>
          <a:p>
            <a:endParaRPr dirty="0"/>
          </a:p>
        </p:txBody>
      </p:sp>
      <p:sp>
        <p:nvSpPr>
          <p:cNvPr id="6" name="object 6"/>
          <p:cNvSpPr txBox="1"/>
          <p:nvPr/>
        </p:nvSpPr>
        <p:spPr>
          <a:xfrm>
            <a:off x="6644883" y="699672"/>
            <a:ext cx="2076805" cy="448766"/>
          </a:xfrm>
          <a:prstGeom prst="rect">
            <a:avLst/>
          </a:prstGeom>
        </p:spPr>
        <p:txBody>
          <a:bodyPr wrap="square" lIns="0" tIns="0" rIns="0" bIns="0" rtlCol="0">
            <a:noAutofit/>
          </a:bodyPr>
          <a:lstStyle/>
          <a:p>
            <a:pPr marL="11397">
              <a:lnSpc>
                <a:spcPts val="3585"/>
              </a:lnSpc>
              <a:spcBef>
                <a:spcPts val="179"/>
              </a:spcBef>
            </a:pPr>
            <a:r>
              <a:rPr sz="3400" spc="4" dirty="0">
                <a:latin typeface="Copperplate Gothic Bold"/>
                <a:cs typeface="Copperplate Gothic Bold"/>
              </a:rPr>
              <a:t>Example</a:t>
            </a:r>
            <a:endParaRPr sz="3400" dirty="0">
              <a:latin typeface="Copperplate Gothic Bold"/>
              <a:cs typeface="Copperplate Gothic Bold"/>
            </a:endParaRPr>
          </a:p>
        </p:txBody>
      </p:sp>
      <p:sp>
        <p:nvSpPr>
          <p:cNvPr id="5" name="object 5"/>
          <p:cNvSpPr txBox="1"/>
          <p:nvPr/>
        </p:nvSpPr>
        <p:spPr>
          <a:xfrm>
            <a:off x="487911" y="1849131"/>
            <a:ext cx="2218398" cy="3616770"/>
          </a:xfrm>
          <a:prstGeom prst="rect">
            <a:avLst/>
          </a:prstGeom>
        </p:spPr>
        <p:txBody>
          <a:bodyPr wrap="square" lIns="0" tIns="0" rIns="0" bIns="0" rtlCol="0">
            <a:noAutofit/>
          </a:bodyPr>
          <a:lstStyle/>
          <a:p>
            <a:pPr marL="11397" marR="30771">
              <a:lnSpc>
                <a:spcPts val="1740"/>
              </a:lnSpc>
              <a:spcBef>
                <a:spcPts val="87"/>
              </a:spcBef>
            </a:pPr>
            <a:r>
              <a:rPr sz="1600" b="1" dirty="0">
                <a:latin typeface="Arial"/>
                <a:cs typeface="Arial"/>
              </a:rPr>
              <a:t>x=[1 3 2 -1 4];</a:t>
            </a:r>
            <a:endParaRPr sz="1600" dirty="0">
              <a:latin typeface="Arial"/>
              <a:cs typeface="Arial"/>
            </a:endParaRPr>
          </a:p>
          <a:p>
            <a:pPr marL="11397" marR="30771">
              <a:lnSpc>
                <a:spcPct val="95825"/>
              </a:lnSpc>
            </a:pPr>
            <a:r>
              <a:rPr sz="1600" b="1" dirty="0">
                <a:latin typeface="Arial"/>
                <a:cs typeface="Arial"/>
              </a:rPr>
              <a:t>h=[2 0 1 7 -3];</a:t>
            </a:r>
            <a:endParaRPr sz="1600" dirty="0">
              <a:latin typeface="Arial"/>
              <a:cs typeface="Arial"/>
            </a:endParaRPr>
          </a:p>
          <a:p>
            <a:pPr marL="11397" marR="28816">
              <a:lnSpc>
                <a:spcPct val="100137"/>
              </a:lnSpc>
              <a:spcBef>
                <a:spcPts val="81"/>
              </a:spcBef>
            </a:pPr>
            <a:r>
              <a:rPr sz="1600" b="1" dirty="0">
                <a:latin typeface="Arial"/>
                <a:cs typeface="Arial"/>
              </a:rPr>
              <a:t>x2=[1 3 2 -1 4 0 0 0 0]; h2=[2 0 1 7 -3 0 0 0 0]; C1=conv(x,h); X=fft(x2); H=fft(h2); C2=ifft(X.*H); subplot(411)</a:t>
            </a:r>
            <a:endParaRPr sz="1600" dirty="0">
              <a:latin typeface="Arial"/>
              <a:cs typeface="Arial"/>
            </a:endParaRPr>
          </a:p>
          <a:p>
            <a:pPr marL="11397" marR="211991">
              <a:lnSpc>
                <a:spcPct val="100041"/>
              </a:lnSpc>
              <a:spcBef>
                <a:spcPts val="4"/>
              </a:spcBef>
            </a:pPr>
            <a:r>
              <a:rPr sz="1600" b="1" dirty="0">
                <a:latin typeface="Arial"/>
                <a:cs typeface="Arial"/>
              </a:rPr>
              <a:t>stem(x, 'filled'); grid subplot(412)</a:t>
            </a:r>
            <a:endParaRPr sz="1600" dirty="0">
              <a:latin typeface="Arial"/>
              <a:cs typeface="Arial"/>
            </a:endParaRPr>
          </a:p>
          <a:p>
            <a:pPr marL="11397" marR="201139">
              <a:lnSpc>
                <a:spcPct val="100233"/>
              </a:lnSpc>
            </a:pPr>
            <a:r>
              <a:rPr sz="1600" b="1" dirty="0">
                <a:latin typeface="Arial"/>
                <a:cs typeface="Arial"/>
              </a:rPr>
              <a:t>stem(h, 'filled'); grid subplot(413)</a:t>
            </a:r>
            <a:endParaRPr sz="1600" dirty="0">
              <a:latin typeface="Arial"/>
              <a:cs typeface="Arial"/>
            </a:endParaRPr>
          </a:p>
          <a:p>
            <a:pPr marL="11397" marR="30771">
              <a:lnSpc>
                <a:spcPts val="1853"/>
              </a:lnSpc>
              <a:spcBef>
                <a:spcPts val="92"/>
              </a:spcBef>
            </a:pPr>
            <a:r>
              <a:rPr sz="2400" b="1" baseline="-1610" dirty="0">
                <a:latin typeface="Arial"/>
                <a:cs typeface="Arial"/>
              </a:rPr>
              <a:t>stem(C1, 'filled'); grid</a:t>
            </a:r>
            <a:endParaRPr sz="1600" dirty="0">
              <a:latin typeface="Arial"/>
              <a:cs typeface="Arial"/>
            </a:endParaRPr>
          </a:p>
          <a:p>
            <a:pPr marL="11397" marR="30771">
              <a:lnSpc>
                <a:spcPct val="95825"/>
              </a:lnSpc>
            </a:pPr>
            <a:r>
              <a:rPr sz="1600" b="1" dirty="0">
                <a:latin typeface="Arial"/>
                <a:cs typeface="Arial"/>
              </a:rPr>
              <a:t>subplot(414)</a:t>
            </a:r>
            <a:endParaRPr sz="1600" dirty="0">
              <a:latin typeface="Arial"/>
              <a:cs typeface="Arial"/>
            </a:endParaRPr>
          </a:p>
          <a:p>
            <a:pPr marL="11397">
              <a:lnSpc>
                <a:spcPct val="95825"/>
              </a:lnSpc>
              <a:spcBef>
                <a:spcPts val="81"/>
              </a:spcBef>
            </a:pPr>
            <a:r>
              <a:rPr sz="1600" b="1" dirty="0">
                <a:latin typeface="Arial"/>
                <a:cs typeface="Arial"/>
              </a:rPr>
              <a:t>stem(real(C2), 'filled');</a:t>
            </a:r>
            <a:endParaRPr sz="1600" dirty="0">
              <a:latin typeface="Arial"/>
              <a:cs typeface="Arial"/>
            </a:endParaRPr>
          </a:p>
        </p:txBody>
      </p:sp>
      <p:sp>
        <p:nvSpPr>
          <p:cNvPr id="4" name="object 4"/>
          <p:cNvSpPr txBox="1"/>
          <p:nvPr/>
        </p:nvSpPr>
        <p:spPr>
          <a:xfrm>
            <a:off x="2767094" y="5241783"/>
            <a:ext cx="446583" cy="224118"/>
          </a:xfrm>
          <a:prstGeom prst="rect">
            <a:avLst/>
          </a:prstGeom>
        </p:spPr>
        <p:txBody>
          <a:bodyPr wrap="square" lIns="0" tIns="0" rIns="0" bIns="0" rtlCol="0">
            <a:noAutofit/>
          </a:bodyPr>
          <a:lstStyle/>
          <a:p>
            <a:pPr marL="11397">
              <a:lnSpc>
                <a:spcPts val="1740"/>
              </a:lnSpc>
              <a:spcBef>
                <a:spcPts val="87"/>
              </a:spcBef>
            </a:pPr>
            <a:r>
              <a:rPr sz="1600" b="1" dirty="0">
                <a:latin typeface="Arial"/>
                <a:cs typeface="Arial"/>
              </a:rPr>
              <a:t>grid</a:t>
            </a:r>
            <a:endParaRPr sz="1600" dirty="0">
              <a:latin typeface="Arial"/>
              <a:cs typeface="Arial"/>
            </a:endParaRPr>
          </a:p>
        </p:txBody>
      </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2352183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8" name="object 8"/>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5" name="object 5"/>
          <p:cNvSpPr txBox="1"/>
          <p:nvPr/>
        </p:nvSpPr>
        <p:spPr>
          <a:xfrm>
            <a:off x="2895600" y="838200"/>
            <a:ext cx="5827070" cy="310238"/>
          </a:xfrm>
          <a:prstGeom prst="rect">
            <a:avLst/>
          </a:prstGeom>
        </p:spPr>
        <p:txBody>
          <a:bodyPr wrap="square" lIns="0" tIns="0" rIns="0" bIns="0" rtlCol="0">
            <a:noAutofit/>
          </a:bodyPr>
          <a:lstStyle/>
          <a:p>
            <a:pPr marL="11397">
              <a:lnSpc>
                <a:spcPts val="3585"/>
              </a:lnSpc>
              <a:spcBef>
                <a:spcPts val="179"/>
              </a:spcBef>
            </a:pPr>
            <a:r>
              <a:rPr sz="3400" spc="4" dirty="0">
                <a:latin typeface="Copperplate Gothic Bold"/>
                <a:cs typeface="Copperplate Gothic Bold"/>
              </a:rPr>
              <a:t>DF</a:t>
            </a:r>
            <a:r>
              <a:rPr sz="3400" dirty="0">
                <a:latin typeface="Copperplate Gothic Bold"/>
                <a:cs typeface="Copperplate Gothic Bold"/>
              </a:rPr>
              <a:t>T</a:t>
            </a:r>
            <a:r>
              <a:rPr sz="3400" spc="6" dirty="0">
                <a:latin typeface="Copperplate Gothic Bold"/>
                <a:cs typeface="Copperplate Gothic Bold"/>
              </a:rPr>
              <a:t> </a:t>
            </a:r>
            <a:r>
              <a:rPr sz="3400" spc="4" dirty="0">
                <a:latin typeface="Copperplate Gothic Bold"/>
                <a:cs typeface="Copperplate Gothic Bold"/>
              </a:rPr>
              <a:t>Exercises</a:t>
            </a:r>
            <a:endParaRPr sz="3400" dirty="0">
              <a:latin typeface="Copperplate Gothic Bold"/>
              <a:cs typeface="Copperplate Gothic Bold"/>
            </a:endParaRPr>
          </a:p>
        </p:txBody>
      </p:sp>
      <p:sp>
        <p:nvSpPr>
          <p:cNvPr id="4" name="object 4"/>
          <p:cNvSpPr txBox="1"/>
          <p:nvPr/>
        </p:nvSpPr>
        <p:spPr>
          <a:xfrm>
            <a:off x="487911" y="1550012"/>
            <a:ext cx="7559354" cy="1258788"/>
          </a:xfrm>
          <a:prstGeom prst="rect">
            <a:avLst/>
          </a:prstGeom>
        </p:spPr>
        <p:txBody>
          <a:bodyPr wrap="square" lIns="0" tIns="0" rIns="0" bIns="0" rtlCol="0">
            <a:noAutofit/>
          </a:bodyPr>
          <a:lstStyle/>
          <a:p>
            <a:pPr marL="11397">
              <a:lnSpc>
                <a:spcPts val="2302"/>
              </a:lnSpc>
              <a:spcBef>
                <a:spcPts val="115"/>
              </a:spcBef>
            </a:pPr>
            <a:r>
              <a:rPr sz="2200" dirty="0">
                <a:solidFill>
                  <a:srgbClr val="000065"/>
                </a:solidFill>
                <a:latin typeface="Times New Roman"/>
                <a:cs typeface="Times New Roman"/>
              </a:rPr>
              <a:t>Â</a:t>
            </a:r>
            <a:r>
              <a:rPr sz="2200" spc="321" dirty="0">
                <a:solidFill>
                  <a:srgbClr val="000065"/>
                </a:solidFill>
                <a:latin typeface="Times New Roman"/>
                <a:cs typeface="Times New Roman"/>
              </a:rPr>
              <a:t> </a:t>
            </a:r>
            <a:r>
              <a:rPr sz="2200" dirty="0">
                <a:solidFill>
                  <a:srgbClr val="000065"/>
                </a:solidFill>
                <a:latin typeface="Times New Roman"/>
                <a:cs typeface="Times New Roman"/>
              </a:rPr>
              <a:t>Compute the indicated N-point DFTs of the following sequences</a:t>
            </a:r>
            <a:endParaRPr sz="2200" dirty="0">
              <a:latin typeface="Times New Roman"/>
              <a:cs typeface="Times New Roman"/>
            </a:endParaRPr>
          </a:p>
          <a:p>
            <a:pPr marL="421688" marR="41245">
              <a:lnSpc>
                <a:spcPct val="95825"/>
              </a:lnSpc>
              <a:spcBef>
                <a:spcPts val="319"/>
              </a:spcBef>
            </a:pPr>
            <a:r>
              <a:rPr dirty="0">
                <a:latin typeface="Times New Roman"/>
                <a:cs typeface="Times New Roman"/>
              </a:rPr>
              <a:t>ª</a:t>
            </a:r>
            <a:r>
              <a:rPr spc="-1027" dirty="0">
                <a:latin typeface="Times New Roman"/>
                <a:cs typeface="Times New Roman"/>
              </a:rPr>
              <a:t> </a:t>
            </a:r>
            <a:r>
              <a:rPr dirty="0">
                <a:latin typeface="Garamond"/>
                <a:cs typeface="Garamond"/>
              </a:rPr>
              <a:t>x[n]=δ[n]</a:t>
            </a:r>
            <a:r>
              <a:rPr spc="-8" dirty="0">
                <a:latin typeface="Garamond"/>
                <a:cs typeface="Garamond"/>
              </a:rPr>
              <a:t> </a:t>
            </a:r>
            <a:r>
              <a:rPr dirty="0">
                <a:latin typeface="Garamond"/>
                <a:cs typeface="Garamond"/>
              </a:rPr>
              <a:t>(general N)</a:t>
            </a:r>
          </a:p>
          <a:p>
            <a:pPr marL="421688" marR="41245">
              <a:lnSpc>
                <a:spcPct val="95825"/>
              </a:lnSpc>
              <a:spcBef>
                <a:spcPts val="431"/>
              </a:spcBef>
            </a:pPr>
            <a:r>
              <a:rPr dirty="0">
                <a:latin typeface="Times New Roman"/>
                <a:cs typeface="Times New Roman"/>
              </a:rPr>
              <a:t>ª</a:t>
            </a:r>
            <a:r>
              <a:rPr spc="-1027" dirty="0">
                <a:latin typeface="Times New Roman"/>
                <a:cs typeface="Times New Roman"/>
              </a:rPr>
              <a:t> </a:t>
            </a:r>
            <a:r>
              <a:rPr dirty="0">
                <a:latin typeface="Garamond"/>
                <a:cs typeface="Garamond"/>
              </a:rPr>
              <a:t>x[n]=u[n]-u[n-N] (general N)</a:t>
            </a:r>
          </a:p>
          <a:p>
            <a:pPr marL="421688" marR="41245">
              <a:lnSpc>
                <a:spcPts val="2072"/>
              </a:lnSpc>
              <a:spcBef>
                <a:spcPts val="431"/>
              </a:spcBef>
            </a:pPr>
            <a:r>
              <a:rPr dirty="0">
                <a:latin typeface="Times New Roman"/>
                <a:cs typeface="Times New Roman"/>
              </a:rPr>
              <a:t>ª</a:t>
            </a:r>
            <a:r>
              <a:rPr spc="-1027" dirty="0">
                <a:latin typeface="Times New Roman"/>
                <a:cs typeface="Times New Roman"/>
              </a:rPr>
              <a:t> </a:t>
            </a:r>
            <a:r>
              <a:rPr dirty="0">
                <a:latin typeface="Garamond"/>
                <a:cs typeface="Garamond"/>
              </a:rPr>
              <a:t>x[n]=(0.5)</a:t>
            </a:r>
            <a:r>
              <a:rPr sz="1700" baseline="27350" dirty="0">
                <a:latin typeface="Garamond"/>
                <a:cs typeface="Garamond"/>
              </a:rPr>
              <a:t>n      </a:t>
            </a:r>
            <a:r>
              <a:rPr spc="4" dirty="0">
                <a:latin typeface="Garamond"/>
                <a:cs typeface="Garamond"/>
              </a:rPr>
              <a:t>(N=32)</a:t>
            </a:r>
            <a:endParaRPr dirty="0">
              <a:latin typeface="Garamond"/>
              <a:cs typeface="Garamond"/>
            </a:endParaRPr>
          </a:p>
        </p:txBody>
      </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115876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19" name="object 19"/>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16" name="object 16"/>
          <p:cNvSpPr txBox="1"/>
          <p:nvPr/>
        </p:nvSpPr>
        <p:spPr>
          <a:xfrm>
            <a:off x="6346318" y="699672"/>
            <a:ext cx="2376443" cy="448766"/>
          </a:xfrm>
          <a:prstGeom prst="rect">
            <a:avLst/>
          </a:prstGeom>
        </p:spPr>
        <p:txBody>
          <a:bodyPr wrap="square" lIns="0" tIns="0" rIns="0" bIns="0" rtlCol="0">
            <a:noAutofit/>
          </a:bodyPr>
          <a:lstStyle/>
          <a:p>
            <a:pPr marL="11397">
              <a:lnSpc>
                <a:spcPts val="3585"/>
              </a:lnSpc>
              <a:spcBef>
                <a:spcPts val="179"/>
              </a:spcBef>
            </a:pPr>
            <a:r>
              <a:rPr sz="3400" spc="4" dirty="0">
                <a:latin typeface="Copperplate Gothic Bold"/>
                <a:cs typeface="Copperplate Gothic Bold"/>
              </a:rPr>
              <a:t>I</a:t>
            </a:r>
            <a:r>
              <a:rPr sz="3400" dirty="0">
                <a:latin typeface="Copperplate Gothic Bold"/>
                <a:cs typeface="Copperplate Gothic Bold"/>
              </a:rPr>
              <a:t>n</a:t>
            </a:r>
            <a:r>
              <a:rPr sz="3400" spc="-258" dirty="0">
                <a:latin typeface="Copperplate Gothic Bold"/>
                <a:cs typeface="Copperplate Gothic Bold"/>
              </a:rPr>
              <a:t> </a:t>
            </a:r>
            <a:r>
              <a:rPr sz="3400" spc="4" dirty="0">
                <a:latin typeface="Copperplate Gothic Bold"/>
                <a:cs typeface="Copperplate Gothic Bold"/>
              </a:rPr>
              <a:t>Matlab</a:t>
            </a:r>
            <a:endParaRPr sz="3400" dirty="0">
              <a:latin typeface="Copperplate Gothic Bold"/>
              <a:cs typeface="Copperplate Gothic Bold"/>
            </a:endParaRPr>
          </a:p>
        </p:txBody>
      </p:sp>
      <p:sp>
        <p:nvSpPr>
          <p:cNvPr id="15" name="object 15"/>
          <p:cNvSpPr txBox="1"/>
          <p:nvPr/>
        </p:nvSpPr>
        <p:spPr>
          <a:xfrm>
            <a:off x="487911" y="1513885"/>
            <a:ext cx="8169665" cy="1035478"/>
          </a:xfrm>
          <a:prstGeom prst="rect">
            <a:avLst/>
          </a:prstGeom>
        </p:spPr>
        <p:txBody>
          <a:bodyPr wrap="square" lIns="0" tIns="0" rIns="0" bIns="0" rtlCol="0">
            <a:noAutofit/>
          </a:bodyPr>
          <a:lstStyle/>
          <a:p>
            <a:pPr marL="11397" marR="27919">
              <a:lnSpc>
                <a:spcPts val="2015"/>
              </a:lnSpc>
              <a:spcBef>
                <a:spcPts val="101"/>
              </a:spcBef>
            </a:pPr>
            <a:r>
              <a:rPr sz="2700" baseline="2898" dirty="0">
                <a:solidFill>
                  <a:srgbClr val="000065"/>
                </a:solidFill>
                <a:latin typeface="Times New Roman"/>
                <a:cs typeface="Times New Roman"/>
              </a:rPr>
              <a:t>Â </a:t>
            </a:r>
            <a:r>
              <a:rPr sz="2700" spc="226" baseline="2898" dirty="0">
                <a:solidFill>
                  <a:srgbClr val="000065"/>
                </a:solidFill>
                <a:latin typeface="Times New Roman"/>
                <a:cs typeface="Times New Roman"/>
              </a:rPr>
              <a:t> </a:t>
            </a:r>
            <a:r>
              <a:rPr sz="2700" baseline="2898" dirty="0">
                <a:solidFill>
                  <a:srgbClr val="000065"/>
                </a:solidFill>
                <a:latin typeface="Times New Roman"/>
                <a:cs typeface="Times New Roman"/>
              </a:rPr>
              <a:t>In</a:t>
            </a:r>
            <a:r>
              <a:rPr sz="2700" spc="-14" baseline="2898" dirty="0">
                <a:solidFill>
                  <a:srgbClr val="000065"/>
                </a:solidFill>
                <a:latin typeface="Times New Roman"/>
                <a:cs typeface="Times New Roman"/>
              </a:rPr>
              <a:t> </a:t>
            </a:r>
            <a:r>
              <a:rPr sz="2700" baseline="2898" dirty="0">
                <a:solidFill>
                  <a:srgbClr val="000065"/>
                </a:solidFill>
                <a:latin typeface="Times New Roman"/>
                <a:cs typeface="Times New Roman"/>
              </a:rPr>
              <a:t>Matlab, the</a:t>
            </a:r>
            <a:r>
              <a:rPr sz="2700" spc="-4" baseline="2898" dirty="0">
                <a:solidFill>
                  <a:srgbClr val="000065"/>
                </a:solidFill>
                <a:latin typeface="Times New Roman"/>
                <a:cs typeface="Times New Roman"/>
              </a:rPr>
              <a:t> </a:t>
            </a:r>
            <a:r>
              <a:rPr sz="2700" b="1" baseline="2962" dirty="0">
                <a:solidFill>
                  <a:srgbClr val="000065"/>
                </a:solidFill>
                <a:latin typeface="Garamond"/>
                <a:cs typeface="Garamond"/>
              </a:rPr>
              <a:t>fft()</a:t>
            </a:r>
            <a:r>
              <a:rPr sz="2700" b="1" spc="-29" baseline="2962" dirty="0">
                <a:solidFill>
                  <a:srgbClr val="000065"/>
                </a:solidFill>
                <a:latin typeface="Garamond"/>
                <a:cs typeface="Garamond"/>
              </a:rPr>
              <a:t> </a:t>
            </a:r>
            <a:r>
              <a:rPr sz="2700" baseline="2898" dirty="0">
                <a:solidFill>
                  <a:srgbClr val="000065"/>
                </a:solidFill>
                <a:latin typeface="Times New Roman"/>
                <a:cs typeface="Times New Roman"/>
              </a:rPr>
              <a:t>computes</a:t>
            </a:r>
            <a:r>
              <a:rPr sz="2700" spc="-68" baseline="2898" dirty="0">
                <a:solidFill>
                  <a:srgbClr val="000065"/>
                </a:solidFill>
                <a:latin typeface="Times New Roman"/>
                <a:cs typeface="Times New Roman"/>
              </a:rPr>
              <a:t> </a:t>
            </a:r>
            <a:r>
              <a:rPr sz="2700" baseline="2898" dirty="0">
                <a:solidFill>
                  <a:srgbClr val="000065"/>
                </a:solidFill>
                <a:latin typeface="Times New Roman"/>
                <a:cs typeface="Times New Roman"/>
              </a:rPr>
              <a:t>DFT</a:t>
            </a:r>
            <a:r>
              <a:rPr sz="2700" spc="-33" baseline="2898" dirty="0">
                <a:solidFill>
                  <a:srgbClr val="000065"/>
                </a:solidFill>
                <a:latin typeface="Times New Roman"/>
                <a:cs typeface="Times New Roman"/>
              </a:rPr>
              <a:t> </a:t>
            </a:r>
            <a:r>
              <a:rPr sz="2700" baseline="2898" dirty="0">
                <a:solidFill>
                  <a:srgbClr val="000065"/>
                </a:solidFill>
                <a:latin typeface="Times New Roman"/>
                <a:cs typeface="Times New Roman"/>
              </a:rPr>
              <a:t>using</a:t>
            </a:r>
            <a:r>
              <a:rPr sz="2700" spc="-39" baseline="2898" dirty="0">
                <a:solidFill>
                  <a:srgbClr val="000065"/>
                </a:solidFill>
                <a:latin typeface="Times New Roman"/>
                <a:cs typeface="Times New Roman"/>
              </a:rPr>
              <a:t> </a:t>
            </a:r>
            <a:r>
              <a:rPr sz="2700" baseline="2898" dirty="0">
                <a:solidFill>
                  <a:srgbClr val="000065"/>
                </a:solidFill>
                <a:latin typeface="Times New Roman"/>
                <a:cs typeface="Times New Roman"/>
              </a:rPr>
              <a:t>a fast algorithm, called</a:t>
            </a:r>
            <a:r>
              <a:rPr sz="2700" spc="-22" baseline="2898" dirty="0">
                <a:solidFill>
                  <a:srgbClr val="000065"/>
                </a:solidFill>
                <a:latin typeface="Times New Roman"/>
                <a:cs typeface="Times New Roman"/>
              </a:rPr>
              <a:t> </a:t>
            </a:r>
            <a:r>
              <a:rPr sz="2700" b="1" i="1" baseline="2898" dirty="0">
                <a:solidFill>
                  <a:srgbClr val="990033"/>
                </a:solidFill>
                <a:latin typeface="Times New Roman"/>
                <a:cs typeface="Times New Roman"/>
              </a:rPr>
              <a:t>fast</a:t>
            </a:r>
            <a:r>
              <a:rPr sz="2700" b="1" i="1" spc="-26" baseline="2898" dirty="0">
                <a:solidFill>
                  <a:srgbClr val="990033"/>
                </a:solidFill>
                <a:latin typeface="Times New Roman"/>
                <a:cs typeface="Times New Roman"/>
              </a:rPr>
              <a:t> </a:t>
            </a:r>
            <a:r>
              <a:rPr sz="2700" b="1" i="1" baseline="2898" dirty="0">
                <a:solidFill>
                  <a:srgbClr val="990033"/>
                </a:solidFill>
                <a:latin typeface="Times New Roman"/>
                <a:cs typeface="Times New Roman"/>
              </a:rPr>
              <a:t>Fourier</a:t>
            </a:r>
            <a:endParaRPr dirty="0">
              <a:latin typeface="Times New Roman"/>
              <a:cs typeface="Times New Roman"/>
            </a:endParaRPr>
          </a:p>
          <a:p>
            <a:pPr marL="319126" marR="27919">
              <a:lnSpc>
                <a:spcPts val="1920"/>
              </a:lnSpc>
            </a:pPr>
            <a:r>
              <a:rPr b="1" i="1" dirty="0">
                <a:solidFill>
                  <a:srgbClr val="990033"/>
                </a:solidFill>
                <a:latin typeface="Times New Roman"/>
                <a:cs typeface="Times New Roman"/>
              </a:rPr>
              <a:t>transform</a:t>
            </a:r>
            <a:r>
              <a:rPr b="1" i="1" spc="-83" dirty="0">
                <a:solidFill>
                  <a:srgbClr val="990033"/>
                </a:solidFill>
                <a:latin typeface="Times New Roman"/>
                <a:cs typeface="Times New Roman"/>
              </a:rPr>
              <a:t> </a:t>
            </a:r>
            <a:r>
              <a:rPr b="1" i="1" dirty="0">
                <a:solidFill>
                  <a:srgbClr val="990033"/>
                </a:solidFill>
                <a:latin typeface="Times New Roman"/>
                <a:cs typeface="Times New Roman"/>
              </a:rPr>
              <a:t>(FFT)</a:t>
            </a:r>
            <a:r>
              <a:rPr dirty="0">
                <a:solidFill>
                  <a:srgbClr val="000065"/>
                </a:solidFill>
                <a:latin typeface="Times New Roman"/>
                <a:cs typeface="Times New Roman"/>
              </a:rPr>
              <a:t>.</a:t>
            </a:r>
            <a:endParaRPr dirty="0">
              <a:latin typeface="Times New Roman"/>
              <a:cs typeface="Times New Roman"/>
            </a:endParaRPr>
          </a:p>
          <a:p>
            <a:pPr marL="319149" indent="-307729">
              <a:lnSpc>
                <a:spcPts val="1938"/>
              </a:lnSpc>
              <a:spcBef>
                <a:spcPts val="431"/>
              </a:spcBef>
            </a:pPr>
            <a:r>
              <a:rPr dirty="0">
                <a:solidFill>
                  <a:srgbClr val="000065"/>
                </a:solidFill>
                <a:latin typeface="Times New Roman"/>
                <a:cs typeface="Times New Roman"/>
              </a:rPr>
              <a:t>Â </a:t>
            </a:r>
            <a:r>
              <a:rPr spc="226" dirty="0">
                <a:solidFill>
                  <a:srgbClr val="000065"/>
                </a:solidFill>
                <a:latin typeface="Times New Roman"/>
                <a:cs typeface="Times New Roman"/>
              </a:rPr>
              <a:t> </a:t>
            </a:r>
            <a:r>
              <a:rPr dirty="0">
                <a:solidFill>
                  <a:srgbClr val="000065"/>
                </a:solidFill>
                <a:latin typeface="Times New Roman"/>
                <a:cs typeface="Times New Roman"/>
              </a:rPr>
              <a:t>X</a:t>
            </a:r>
            <a:r>
              <a:rPr spc="-13" dirty="0">
                <a:solidFill>
                  <a:srgbClr val="000065"/>
                </a:solidFill>
                <a:latin typeface="Times New Roman"/>
                <a:cs typeface="Times New Roman"/>
              </a:rPr>
              <a:t> </a:t>
            </a:r>
            <a:r>
              <a:rPr dirty="0">
                <a:solidFill>
                  <a:srgbClr val="000065"/>
                </a:solidFill>
                <a:latin typeface="Times New Roman"/>
                <a:cs typeface="Times New Roman"/>
              </a:rPr>
              <a:t>= fft(x)</a:t>
            </a:r>
            <a:r>
              <a:rPr spc="-38" dirty="0">
                <a:solidFill>
                  <a:srgbClr val="000065"/>
                </a:solidFill>
                <a:latin typeface="Times New Roman"/>
                <a:cs typeface="Times New Roman"/>
              </a:rPr>
              <a:t> </a:t>
            </a:r>
            <a:r>
              <a:rPr dirty="0">
                <a:solidFill>
                  <a:srgbClr val="000065"/>
                </a:solidFill>
                <a:latin typeface="Times New Roman"/>
                <a:cs typeface="Times New Roman"/>
              </a:rPr>
              <a:t>returns</a:t>
            </a:r>
            <a:r>
              <a:rPr spc="-49" dirty="0">
                <a:solidFill>
                  <a:srgbClr val="000065"/>
                </a:solidFill>
                <a:latin typeface="Times New Roman"/>
                <a:cs typeface="Times New Roman"/>
              </a:rPr>
              <a:t> </a:t>
            </a:r>
            <a:r>
              <a:rPr dirty="0">
                <a:solidFill>
                  <a:srgbClr val="000065"/>
                </a:solidFill>
                <a:latin typeface="Times New Roman"/>
                <a:cs typeface="Times New Roman"/>
              </a:rPr>
              <a:t>the discrete Fourier</a:t>
            </a:r>
            <a:r>
              <a:rPr spc="-52" dirty="0">
                <a:solidFill>
                  <a:srgbClr val="000065"/>
                </a:solidFill>
                <a:latin typeface="Times New Roman"/>
                <a:cs typeface="Times New Roman"/>
              </a:rPr>
              <a:t> </a:t>
            </a:r>
            <a:r>
              <a:rPr dirty="0">
                <a:solidFill>
                  <a:srgbClr val="000065"/>
                </a:solidFill>
                <a:latin typeface="Times New Roman"/>
                <a:cs typeface="Times New Roman"/>
              </a:rPr>
              <a:t>tra</a:t>
            </a:r>
            <a:r>
              <a:rPr spc="-4" dirty="0">
                <a:solidFill>
                  <a:srgbClr val="000065"/>
                </a:solidFill>
                <a:latin typeface="Times New Roman"/>
                <a:cs typeface="Times New Roman"/>
              </a:rPr>
              <a:t>n</a:t>
            </a:r>
            <a:r>
              <a:rPr dirty="0">
                <a:solidFill>
                  <a:srgbClr val="000065"/>
                </a:solidFill>
                <a:latin typeface="Times New Roman"/>
                <a:cs typeface="Times New Roman"/>
              </a:rPr>
              <a:t>sform</a:t>
            </a:r>
            <a:r>
              <a:rPr spc="-41" dirty="0">
                <a:solidFill>
                  <a:srgbClr val="000065"/>
                </a:solidFill>
                <a:latin typeface="Times New Roman"/>
                <a:cs typeface="Times New Roman"/>
              </a:rPr>
              <a:t> </a:t>
            </a:r>
            <a:r>
              <a:rPr dirty="0">
                <a:solidFill>
                  <a:srgbClr val="000065"/>
                </a:solidFill>
                <a:latin typeface="Times New Roman"/>
                <a:cs typeface="Times New Roman"/>
              </a:rPr>
              <a:t>(DFT)</a:t>
            </a:r>
            <a:r>
              <a:rPr spc="-46" dirty="0">
                <a:solidFill>
                  <a:srgbClr val="000065"/>
                </a:solidFill>
                <a:latin typeface="Times New Roman"/>
                <a:cs typeface="Times New Roman"/>
              </a:rPr>
              <a:t> </a:t>
            </a:r>
            <a:r>
              <a:rPr dirty="0">
                <a:solidFill>
                  <a:srgbClr val="000065"/>
                </a:solidFill>
                <a:latin typeface="Times New Roman"/>
                <a:cs typeface="Times New Roman"/>
              </a:rPr>
              <a:t>of</a:t>
            </a:r>
            <a:r>
              <a:rPr spc="-14" dirty="0">
                <a:solidFill>
                  <a:srgbClr val="000065"/>
                </a:solidFill>
                <a:latin typeface="Times New Roman"/>
                <a:cs typeface="Times New Roman"/>
              </a:rPr>
              <a:t> </a:t>
            </a:r>
            <a:r>
              <a:rPr dirty="0">
                <a:solidFill>
                  <a:srgbClr val="000065"/>
                </a:solidFill>
                <a:latin typeface="Times New Roman"/>
                <a:cs typeface="Times New Roman"/>
              </a:rPr>
              <a:t>vector X,</a:t>
            </a:r>
            <a:r>
              <a:rPr spc="-17" dirty="0">
                <a:solidFill>
                  <a:srgbClr val="000065"/>
                </a:solidFill>
                <a:latin typeface="Times New Roman"/>
                <a:cs typeface="Times New Roman"/>
              </a:rPr>
              <a:t> </a:t>
            </a:r>
            <a:r>
              <a:rPr dirty="0">
                <a:solidFill>
                  <a:srgbClr val="000065"/>
                </a:solidFill>
                <a:latin typeface="Times New Roman"/>
                <a:cs typeface="Times New Roman"/>
              </a:rPr>
              <a:t>computed</a:t>
            </a:r>
            <a:r>
              <a:rPr spc="-70" dirty="0">
                <a:solidFill>
                  <a:srgbClr val="000065"/>
                </a:solidFill>
                <a:latin typeface="Times New Roman"/>
                <a:cs typeface="Times New Roman"/>
              </a:rPr>
              <a:t> </a:t>
            </a:r>
            <a:r>
              <a:rPr dirty="0">
                <a:solidFill>
                  <a:srgbClr val="000065"/>
                </a:solidFill>
                <a:latin typeface="Times New Roman"/>
                <a:cs typeface="Times New Roman"/>
              </a:rPr>
              <a:t>with a fast Fourier</a:t>
            </a:r>
            <a:r>
              <a:rPr spc="-52" dirty="0">
                <a:solidFill>
                  <a:srgbClr val="000065"/>
                </a:solidFill>
                <a:latin typeface="Times New Roman"/>
                <a:cs typeface="Times New Roman"/>
              </a:rPr>
              <a:t> </a:t>
            </a:r>
            <a:r>
              <a:rPr dirty="0">
                <a:solidFill>
                  <a:srgbClr val="000065"/>
                </a:solidFill>
                <a:latin typeface="Times New Roman"/>
                <a:cs typeface="Times New Roman"/>
              </a:rPr>
              <a:t>transform</a:t>
            </a:r>
            <a:r>
              <a:rPr spc="-69" dirty="0">
                <a:solidFill>
                  <a:srgbClr val="000065"/>
                </a:solidFill>
                <a:latin typeface="Times New Roman"/>
                <a:cs typeface="Times New Roman"/>
              </a:rPr>
              <a:t> </a:t>
            </a:r>
            <a:r>
              <a:rPr dirty="0">
                <a:solidFill>
                  <a:srgbClr val="000065"/>
                </a:solidFill>
                <a:latin typeface="Times New Roman"/>
                <a:cs typeface="Times New Roman"/>
              </a:rPr>
              <a:t>(FFT)</a:t>
            </a:r>
            <a:r>
              <a:rPr spc="-42" dirty="0">
                <a:solidFill>
                  <a:srgbClr val="000065"/>
                </a:solidFill>
                <a:latin typeface="Times New Roman"/>
                <a:cs typeface="Times New Roman"/>
              </a:rPr>
              <a:t> </a:t>
            </a:r>
            <a:r>
              <a:rPr dirty="0">
                <a:solidFill>
                  <a:srgbClr val="000065"/>
                </a:solidFill>
                <a:latin typeface="Times New Roman"/>
                <a:cs typeface="Times New Roman"/>
              </a:rPr>
              <a:t>algorithm.</a:t>
            </a:r>
            <a:endParaRPr dirty="0">
              <a:latin typeface="Times New Roman"/>
              <a:cs typeface="Times New Roman"/>
            </a:endParaRPr>
          </a:p>
        </p:txBody>
      </p:sp>
      <p:sp>
        <p:nvSpPr>
          <p:cNvPr id="14" name="object 14"/>
          <p:cNvSpPr txBox="1"/>
          <p:nvPr/>
        </p:nvSpPr>
        <p:spPr>
          <a:xfrm>
            <a:off x="903547" y="2583415"/>
            <a:ext cx="239429" cy="224118"/>
          </a:xfrm>
          <a:prstGeom prst="rect">
            <a:avLst/>
          </a:prstGeom>
        </p:spPr>
        <p:txBody>
          <a:bodyPr wrap="square" lIns="0" tIns="0" rIns="0" bIns="0" rtlCol="0">
            <a:noAutofit/>
          </a:bodyPr>
          <a:lstStyle/>
          <a:p>
            <a:pPr marL="11397">
              <a:lnSpc>
                <a:spcPts val="1745"/>
              </a:lnSpc>
              <a:spcBef>
                <a:spcPts val="87"/>
              </a:spcBef>
            </a:pPr>
            <a:r>
              <a:rPr sz="1600" dirty="0">
                <a:latin typeface="Times New Roman"/>
                <a:cs typeface="Times New Roman"/>
              </a:rPr>
              <a:t>ª</a:t>
            </a:r>
          </a:p>
        </p:txBody>
      </p:sp>
      <p:sp>
        <p:nvSpPr>
          <p:cNvPr id="13" name="object 13"/>
          <p:cNvSpPr txBox="1"/>
          <p:nvPr/>
        </p:nvSpPr>
        <p:spPr>
          <a:xfrm>
            <a:off x="1163299" y="2592266"/>
            <a:ext cx="7391014" cy="1414848"/>
          </a:xfrm>
          <a:prstGeom prst="rect">
            <a:avLst/>
          </a:prstGeom>
        </p:spPr>
        <p:txBody>
          <a:bodyPr wrap="square" lIns="0" tIns="0" rIns="0" bIns="0" rtlCol="0">
            <a:noAutofit/>
          </a:bodyPr>
          <a:lstStyle/>
          <a:p>
            <a:pPr marL="11417">
              <a:lnSpc>
                <a:spcPts val="1754"/>
              </a:lnSpc>
              <a:spcBef>
                <a:spcPts val="87"/>
              </a:spcBef>
            </a:pPr>
            <a:r>
              <a:rPr sz="2400" baseline="3292" dirty="0">
                <a:latin typeface="Garamond"/>
                <a:cs typeface="Garamond"/>
              </a:rPr>
              <a:t>If</a:t>
            </a:r>
            <a:r>
              <a:rPr sz="2400" spc="4" baseline="3292" dirty="0">
                <a:latin typeface="Garamond"/>
                <a:cs typeface="Garamond"/>
              </a:rPr>
              <a:t> </a:t>
            </a:r>
            <a:r>
              <a:rPr sz="2400" baseline="3292" dirty="0">
                <a:latin typeface="Garamond"/>
                <a:cs typeface="Garamond"/>
              </a:rPr>
              <a:t>x</a:t>
            </a:r>
            <a:r>
              <a:rPr sz="2400" spc="-4" baseline="3292" dirty="0">
                <a:latin typeface="Garamond"/>
                <a:cs typeface="Garamond"/>
              </a:rPr>
              <a:t> </a:t>
            </a:r>
            <a:r>
              <a:rPr sz="2400" baseline="3292" dirty="0">
                <a:latin typeface="Garamond"/>
                <a:cs typeface="Garamond"/>
              </a:rPr>
              <a:t>is</a:t>
            </a:r>
            <a:r>
              <a:rPr sz="2400" spc="4" baseline="3292" dirty="0">
                <a:latin typeface="Garamond"/>
                <a:cs typeface="Garamond"/>
              </a:rPr>
              <a:t> </a:t>
            </a:r>
            <a:r>
              <a:rPr sz="2400" baseline="3292" dirty="0">
                <a:latin typeface="Garamond"/>
                <a:cs typeface="Garamond"/>
              </a:rPr>
              <a:t>a</a:t>
            </a:r>
            <a:r>
              <a:rPr sz="2400" spc="4" baseline="3292" dirty="0">
                <a:latin typeface="Garamond"/>
                <a:cs typeface="Garamond"/>
              </a:rPr>
              <a:t> </a:t>
            </a:r>
            <a:r>
              <a:rPr sz="2400" baseline="3292" dirty="0">
                <a:latin typeface="Garamond"/>
                <a:cs typeface="Garamond"/>
              </a:rPr>
              <a:t>matrix, </a:t>
            </a:r>
            <a:r>
              <a:rPr sz="2400" b="1" spc="4" baseline="3292" dirty="0">
                <a:latin typeface="Garamond"/>
                <a:cs typeface="Garamond"/>
              </a:rPr>
              <a:t>ff</a:t>
            </a:r>
            <a:r>
              <a:rPr sz="2400" b="1" baseline="3292" dirty="0">
                <a:latin typeface="Garamond"/>
                <a:cs typeface="Garamond"/>
              </a:rPr>
              <a:t>t </a:t>
            </a:r>
            <a:r>
              <a:rPr sz="2400" baseline="3292" dirty="0">
                <a:latin typeface="Garamond"/>
                <a:cs typeface="Garamond"/>
              </a:rPr>
              <a:t>returns the Fourier transform of each column of the matrix. In this c</a:t>
            </a:r>
            <a:r>
              <a:rPr sz="2400" spc="4" baseline="3292" dirty="0">
                <a:latin typeface="Garamond"/>
                <a:cs typeface="Garamond"/>
              </a:rPr>
              <a:t>a</a:t>
            </a:r>
            <a:r>
              <a:rPr sz="2400" baseline="3292" dirty="0">
                <a:latin typeface="Garamond"/>
                <a:cs typeface="Garamond"/>
              </a:rPr>
              <a:t>se,</a:t>
            </a:r>
            <a:endParaRPr sz="1600" dirty="0">
              <a:latin typeface="Garamond"/>
              <a:cs typeface="Garamond"/>
            </a:endParaRPr>
          </a:p>
          <a:p>
            <a:pPr marL="11397" marR="30772">
              <a:lnSpc>
                <a:spcPts val="1750"/>
              </a:lnSpc>
            </a:pPr>
            <a:r>
              <a:rPr sz="2400" baseline="3292" dirty="0">
                <a:latin typeface="Garamond"/>
                <a:cs typeface="Garamond"/>
              </a:rPr>
              <a:t>the length of X and</a:t>
            </a:r>
            <a:r>
              <a:rPr sz="2400" spc="-4" baseline="3292" dirty="0">
                <a:latin typeface="Garamond"/>
                <a:cs typeface="Garamond"/>
              </a:rPr>
              <a:t> </a:t>
            </a:r>
            <a:r>
              <a:rPr sz="2400" baseline="3292" dirty="0">
                <a:latin typeface="Garamond"/>
                <a:cs typeface="Garamond"/>
              </a:rPr>
              <a:t>the length of x</a:t>
            </a:r>
            <a:r>
              <a:rPr sz="2400" spc="-4" baseline="3292" dirty="0">
                <a:latin typeface="Garamond"/>
                <a:cs typeface="Garamond"/>
              </a:rPr>
              <a:t> </a:t>
            </a:r>
            <a:r>
              <a:rPr sz="2400" baseline="3292" dirty="0">
                <a:latin typeface="Garamond"/>
                <a:cs typeface="Garamond"/>
              </a:rPr>
              <a:t>are</a:t>
            </a:r>
            <a:r>
              <a:rPr sz="2400" spc="-4" baseline="3292" dirty="0">
                <a:latin typeface="Garamond"/>
                <a:cs typeface="Garamond"/>
              </a:rPr>
              <a:t> </a:t>
            </a:r>
            <a:r>
              <a:rPr sz="2400" baseline="3292" dirty="0">
                <a:latin typeface="Garamond"/>
                <a:cs typeface="Garamond"/>
              </a:rPr>
              <a:t>identical.</a:t>
            </a:r>
            <a:endParaRPr sz="1600" dirty="0">
              <a:latin typeface="Garamond"/>
              <a:cs typeface="Garamond"/>
            </a:endParaRPr>
          </a:p>
          <a:p>
            <a:pPr marL="11397" marR="51224">
              <a:lnSpc>
                <a:spcPts val="1750"/>
              </a:lnSpc>
              <a:spcBef>
                <a:spcPts val="319"/>
              </a:spcBef>
            </a:pPr>
            <a:r>
              <a:rPr sz="1600" dirty="0">
                <a:latin typeface="Garamond"/>
                <a:cs typeface="Garamond"/>
              </a:rPr>
              <a:t>X = fft(x,N) returns the N-point DFT. If the l</a:t>
            </a:r>
            <a:r>
              <a:rPr sz="1600" spc="-13" dirty="0">
                <a:latin typeface="Garamond"/>
                <a:cs typeface="Garamond"/>
              </a:rPr>
              <a:t>e</a:t>
            </a:r>
            <a:r>
              <a:rPr sz="1600" dirty="0">
                <a:latin typeface="Garamond"/>
                <a:cs typeface="Garamond"/>
              </a:rPr>
              <a:t>ngth of X is less than N, X is padded with trailing zeros to length N. If the length of X is greater than N, the sequence</a:t>
            </a:r>
            <a:r>
              <a:rPr sz="1600" spc="4" dirty="0">
                <a:latin typeface="Garamond"/>
                <a:cs typeface="Garamond"/>
              </a:rPr>
              <a:t> </a:t>
            </a:r>
            <a:r>
              <a:rPr sz="1600" dirty="0">
                <a:latin typeface="Garamond"/>
                <a:cs typeface="Garamond"/>
              </a:rPr>
              <a:t>X is truncated.</a:t>
            </a:r>
          </a:p>
          <a:p>
            <a:pPr marL="11397" marR="40116">
              <a:lnSpc>
                <a:spcPts val="1750"/>
              </a:lnSpc>
              <a:spcBef>
                <a:spcPts val="389"/>
              </a:spcBef>
            </a:pPr>
            <a:r>
              <a:rPr sz="1600" dirty="0">
                <a:latin typeface="Garamond"/>
                <a:cs typeface="Garamond"/>
              </a:rPr>
              <a:t>The N points returned by fft </a:t>
            </a:r>
            <a:r>
              <a:rPr sz="1600" spc="-4" dirty="0">
                <a:latin typeface="Garamond"/>
                <a:cs typeface="Garamond"/>
              </a:rPr>
              <a:t>c</a:t>
            </a:r>
            <a:r>
              <a:rPr sz="1600" dirty="0">
                <a:latin typeface="Garamond"/>
                <a:cs typeface="Garamond"/>
              </a:rPr>
              <a:t>orresponds to frequencies in the [0 </a:t>
            </a:r>
            <a:r>
              <a:rPr sz="1600" spc="-4" dirty="0">
                <a:latin typeface="Garamond"/>
                <a:cs typeface="Garamond"/>
              </a:rPr>
              <a:t>2</a:t>
            </a:r>
            <a:r>
              <a:rPr sz="1600" spc="4" dirty="0">
                <a:latin typeface="Garamond"/>
                <a:cs typeface="Garamond"/>
              </a:rPr>
              <a:t>π</a:t>
            </a:r>
            <a:r>
              <a:rPr sz="1600" dirty="0">
                <a:latin typeface="Garamond"/>
                <a:cs typeface="Garamond"/>
              </a:rPr>
              <a:t>] range, equally spaced with an interval of </a:t>
            </a:r>
            <a:r>
              <a:rPr sz="1600" spc="-4" dirty="0">
                <a:latin typeface="Garamond"/>
                <a:cs typeface="Garamond"/>
              </a:rPr>
              <a:t>2</a:t>
            </a:r>
            <a:r>
              <a:rPr sz="1600" dirty="0">
                <a:latin typeface="Garamond"/>
                <a:cs typeface="Garamond"/>
              </a:rPr>
              <a:t>π/N.</a:t>
            </a:r>
          </a:p>
        </p:txBody>
      </p:sp>
      <p:sp>
        <p:nvSpPr>
          <p:cNvPr id="12" name="object 12"/>
          <p:cNvSpPr txBox="1"/>
          <p:nvPr/>
        </p:nvSpPr>
        <p:spPr>
          <a:xfrm>
            <a:off x="903526" y="3069527"/>
            <a:ext cx="239429" cy="224118"/>
          </a:xfrm>
          <a:prstGeom prst="rect">
            <a:avLst/>
          </a:prstGeom>
        </p:spPr>
        <p:txBody>
          <a:bodyPr wrap="square" lIns="0" tIns="0" rIns="0" bIns="0" rtlCol="0">
            <a:noAutofit/>
          </a:bodyPr>
          <a:lstStyle/>
          <a:p>
            <a:pPr marL="11397">
              <a:lnSpc>
                <a:spcPts val="1745"/>
              </a:lnSpc>
              <a:spcBef>
                <a:spcPts val="87"/>
              </a:spcBef>
            </a:pPr>
            <a:r>
              <a:rPr sz="1600" dirty="0">
                <a:latin typeface="Times New Roman"/>
                <a:cs typeface="Times New Roman"/>
              </a:rPr>
              <a:t>ª</a:t>
            </a:r>
          </a:p>
        </p:txBody>
      </p:sp>
      <p:sp>
        <p:nvSpPr>
          <p:cNvPr id="11" name="object 11"/>
          <p:cNvSpPr txBox="1"/>
          <p:nvPr/>
        </p:nvSpPr>
        <p:spPr>
          <a:xfrm>
            <a:off x="903526" y="3555638"/>
            <a:ext cx="239429" cy="224118"/>
          </a:xfrm>
          <a:prstGeom prst="rect">
            <a:avLst/>
          </a:prstGeom>
        </p:spPr>
        <p:txBody>
          <a:bodyPr wrap="square" lIns="0" tIns="0" rIns="0" bIns="0" rtlCol="0">
            <a:noAutofit/>
          </a:bodyPr>
          <a:lstStyle/>
          <a:p>
            <a:pPr marL="11397">
              <a:lnSpc>
                <a:spcPts val="1745"/>
              </a:lnSpc>
              <a:spcBef>
                <a:spcPts val="87"/>
              </a:spcBef>
            </a:pPr>
            <a:r>
              <a:rPr sz="1600" dirty="0">
                <a:latin typeface="Times New Roman"/>
                <a:cs typeface="Times New Roman"/>
              </a:rPr>
              <a:t>ª</a:t>
            </a:r>
          </a:p>
        </p:txBody>
      </p:sp>
      <p:sp>
        <p:nvSpPr>
          <p:cNvPr id="10" name="object 10"/>
          <p:cNvSpPr txBox="1"/>
          <p:nvPr/>
        </p:nvSpPr>
        <p:spPr>
          <a:xfrm>
            <a:off x="903526" y="4041749"/>
            <a:ext cx="239429" cy="224118"/>
          </a:xfrm>
          <a:prstGeom prst="rect">
            <a:avLst/>
          </a:prstGeom>
        </p:spPr>
        <p:txBody>
          <a:bodyPr wrap="square" lIns="0" tIns="0" rIns="0" bIns="0" rtlCol="0">
            <a:noAutofit/>
          </a:bodyPr>
          <a:lstStyle/>
          <a:p>
            <a:pPr marL="11397">
              <a:lnSpc>
                <a:spcPts val="1745"/>
              </a:lnSpc>
              <a:spcBef>
                <a:spcPts val="87"/>
              </a:spcBef>
            </a:pPr>
            <a:r>
              <a:rPr sz="1600" dirty="0">
                <a:latin typeface="Times New Roman"/>
                <a:cs typeface="Times New Roman"/>
              </a:rPr>
              <a:t>ª</a:t>
            </a:r>
          </a:p>
        </p:txBody>
      </p:sp>
      <p:sp>
        <p:nvSpPr>
          <p:cNvPr id="9" name="object 9"/>
          <p:cNvSpPr txBox="1"/>
          <p:nvPr/>
        </p:nvSpPr>
        <p:spPr>
          <a:xfrm>
            <a:off x="2297321" y="4046301"/>
            <a:ext cx="325605" cy="228416"/>
          </a:xfrm>
          <a:prstGeom prst="rect">
            <a:avLst/>
          </a:prstGeom>
        </p:spPr>
        <p:txBody>
          <a:bodyPr wrap="square" lIns="0" tIns="0" rIns="0" bIns="0" rtlCol="0">
            <a:noAutofit/>
          </a:bodyPr>
          <a:lstStyle/>
          <a:p>
            <a:pPr marL="11397">
              <a:lnSpc>
                <a:spcPts val="1790"/>
              </a:lnSpc>
              <a:spcBef>
                <a:spcPts val="89"/>
              </a:spcBef>
            </a:pPr>
            <a:r>
              <a:rPr sz="2400" spc="-13" baseline="3292" dirty="0">
                <a:latin typeface="Garamond"/>
                <a:cs typeface="Garamond"/>
              </a:rPr>
              <a:t>N</a:t>
            </a:r>
            <a:r>
              <a:rPr sz="1600" spc="4" baseline="27160" dirty="0">
                <a:latin typeface="Garamond"/>
                <a:cs typeface="Garamond"/>
              </a:rPr>
              <a:t>th</a:t>
            </a:r>
            <a:endParaRPr sz="1100" dirty="0">
              <a:latin typeface="Garamond"/>
              <a:cs typeface="Garamond"/>
            </a:endParaRPr>
          </a:p>
        </p:txBody>
      </p:sp>
      <p:sp>
        <p:nvSpPr>
          <p:cNvPr id="8" name="object 8"/>
          <p:cNvSpPr txBox="1"/>
          <p:nvPr/>
        </p:nvSpPr>
        <p:spPr>
          <a:xfrm>
            <a:off x="1163299" y="4050600"/>
            <a:ext cx="1135949" cy="442625"/>
          </a:xfrm>
          <a:prstGeom prst="rect">
            <a:avLst/>
          </a:prstGeom>
        </p:spPr>
        <p:txBody>
          <a:bodyPr wrap="square" lIns="0" tIns="0" rIns="0" bIns="0" rtlCol="0">
            <a:noAutofit/>
          </a:bodyPr>
          <a:lstStyle/>
          <a:p>
            <a:pPr marL="11397">
              <a:lnSpc>
                <a:spcPts val="1754"/>
              </a:lnSpc>
              <a:spcBef>
                <a:spcPts val="87"/>
              </a:spcBef>
            </a:pPr>
            <a:r>
              <a:rPr sz="2400" baseline="3292" dirty="0">
                <a:latin typeface="Garamond"/>
                <a:cs typeface="Garamond"/>
              </a:rPr>
              <a:t>Note that the</a:t>
            </a:r>
            <a:endParaRPr sz="1600" dirty="0">
              <a:latin typeface="Garamond"/>
              <a:cs typeface="Garamond"/>
            </a:endParaRPr>
          </a:p>
          <a:p>
            <a:pPr marL="11410" marR="30771">
              <a:lnSpc>
                <a:spcPts val="1750"/>
              </a:lnSpc>
            </a:pPr>
            <a:r>
              <a:rPr sz="2400" baseline="3292" dirty="0">
                <a:latin typeface="Garamond"/>
                <a:cs typeface="Garamond"/>
              </a:rPr>
              <a:t>frequency.</a:t>
            </a:r>
            <a:endParaRPr sz="1600" dirty="0">
              <a:latin typeface="Garamond"/>
              <a:cs typeface="Garamond"/>
            </a:endParaRPr>
          </a:p>
        </p:txBody>
      </p:sp>
      <p:sp>
        <p:nvSpPr>
          <p:cNvPr id="7" name="object 7"/>
          <p:cNvSpPr txBox="1"/>
          <p:nvPr/>
        </p:nvSpPr>
        <p:spPr>
          <a:xfrm>
            <a:off x="2619433" y="4050600"/>
            <a:ext cx="5916993" cy="224118"/>
          </a:xfrm>
          <a:prstGeom prst="rect">
            <a:avLst/>
          </a:prstGeom>
        </p:spPr>
        <p:txBody>
          <a:bodyPr wrap="square" lIns="0" tIns="0" rIns="0" bIns="0" rtlCol="0">
            <a:noAutofit/>
          </a:bodyPr>
          <a:lstStyle/>
          <a:p>
            <a:pPr marL="11397">
              <a:lnSpc>
                <a:spcPts val="1754"/>
              </a:lnSpc>
              <a:spcBef>
                <a:spcPts val="87"/>
              </a:spcBef>
            </a:pPr>
            <a:r>
              <a:rPr sz="2400" baseline="3292" dirty="0">
                <a:latin typeface="Garamond"/>
                <a:cs typeface="Garamond"/>
              </a:rPr>
              <a:t>FFT point corresponds to 2</a:t>
            </a:r>
            <a:r>
              <a:rPr sz="2400" spc="4" baseline="3292" dirty="0">
                <a:latin typeface="Garamond"/>
                <a:cs typeface="Garamond"/>
              </a:rPr>
              <a:t>π</a:t>
            </a:r>
            <a:r>
              <a:rPr sz="2400" baseline="3292" dirty="0">
                <a:latin typeface="Garamond"/>
                <a:cs typeface="Garamond"/>
              </a:rPr>
              <a:t>, which in turn corresponds to the sampling</a:t>
            </a:r>
            <a:endParaRPr sz="1600" dirty="0">
              <a:latin typeface="Garamond"/>
              <a:cs typeface="Garamond"/>
            </a:endParaRPr>
          </a:p>
        </p:txBody>
      </p:sp>
      <p:sp>
        <p:nvSpPr>
          <p:cNvPr id="6" name="object 6"/>
          <p:cNvSpPr txBox="1"/>
          <p:nvPr/>
        </p:nvSpPr>
        <p:spPr>
          <a:xfrm>
            <a:off x="903540" y="4527860"/>
            <a:ext cx="239429" cy="224118"/>
          </a:xfrm>
          <a:prstGeom prst="rect">
            <a:avLst/>
          </a:prstGeom>
        </p:spPr>
        <p:txBody>
          <a:bodyPr wrap="square" lIns="0" tIns="0" rIns="0" bIns="0" rtlCol="0">
            <a:noAutofit/>
          </a:bodyPr>
          <a:lstStyle/>
          <a:p>
            <a:pPr marL="11397">
              <a:lnSpc>
                <a:spcPts val="1745"/>
              </a:lnSpc>
              <a:spcBef>
                <a:spcPts val="87"/>
              </a:spcBef>
            </a:pPr>
            <a:r>
              <a:rPr sz="1600" dirty="0">
                <a:latin typeface="Times New Roman"/>
                <a:cs typeface="Times New Roman"/>
              </a:rPr>
              <a:t>ª</a:t>
            </a:r>
          </a:p>
        </p:txBody>
      </p:sp>
      <p:sp>
        <p:nvSpPr>
          <p:cNvPr id="5" name="object 5"/>
          <p:cNvSpPr txBox="1"/>
          <p:nvPr/>
        </p:nvSpPr>
        <p:spPr>
          <a:xfrm>
            <a:off x="1163313" y="4536711"/>
            <a:ext cx="7318641" cy="442625"/>
          </a:xfrm>
          <a:prstGeom prst="rect">
            <a:avLst/>
          </a:prstGeom>
        </p:spPr>
        <p:txBody>
          <a:bodyPr wrap="square" lIns="0" tIns="0" rIns="0" bIns="0" rtlCol="0">
            <a:noAutofit/>
          </a:bodyPr>
          <a:lstStyle/>
          <a:p>
            <a:pPr marL="11397">
              <a:lnSpc>
                <a:spcPts val="1754"/>
              </a:lnSpc>
              <a:spcBef>
                <a:spcPts val="87"/>
              </a:spcBef>
            </a:pPr>
            <a:r>
              <a:rPr sz="2400" baseline="3292" dirty="0">
                <a:latin typeface="Garamond"/>
                <a:cs typeface="Garamond"/>
              </a:rPr>
              <a:t>If x[n] is real, X[k] </a:t>
            </a:r>
            <a:r>
              <a:rPr sz="2400" spc="8" baseline="3292" dirty="0">
                <a:latin typeface="Garamond"/>
                <a:cs typeface="Garamond"/>
              </a:rPr>
              <a:t>i</a:t>
            </a:r>
            <a:r>
              <a:rPr sz="2400" baseline="3292" dirty="0">
                <a:latin typeface="Garamond"/>
                <a:cs typeface="Garamond"/>
              </a:rPr>
              <a:t>s sym</a:t>
            </a:r>
            <a:r>
              <a:rPr sz="2400" spc="-8" baseline="3292" dirty="0">
                <a:latin typeface="Garamond"/>
                <a:cs typeface="Garamond"/>
              </a:rPr>
              <a:t>m</a:t>
            </a:r>
            <a:r>
              <a:rPr sz="2400" baseline="3292" dirty="0">
                <a:latin typeface="Garamond"/>
                <a:cs typeface="Garamond"/>
              </a:rPr>
              <a:t>etric. Using the fftshift()</a:t>
            </a:r>
            <a:r>
              <a:rPr sz="2400" spc="4" baseline="3292" dirty="0">
                <a:latin typeface="Garamond"/>
                <a:cs typeface="Garamond"/>
              </a:rPr>
              <a:t> </a:t>
            </a:r>
            <a:r>
              <a:rPr sz="2400" baseline="3292" dirty="0">
                <a:latin typeface="Garamond"/>
                <a:cs typeface="Garamond"/>
              </a:rPr>
              <a:t>function shifts the center of symmetry</a:t>
            </a:r>
            <a:endParaRPr sz="1600" dirty="0">
              <a:latin typeface="Garamond"/>
              <a:cs typeface="Garamond"/>
            </a:endParaRPr>
          </a:p>
          <a:p>
            <a:pPr marL="11397" marR="30772">
              <a:lnSpc>
                <a:spcPts val="1750"/>
              </a:lnSpc>
            </a:pPr>
            <a:r>
              <a:rPr sz="2400" baseline="3292" dirty="0">
                <a:latin typeface="Garamond"/>
                <a:cs typeface="Garamond"/>
              </a:rPr>
              <a:t>so that the FFT is given in the [</a:t>
            </a:r>
            <a:r>
              <a:rPr sz="2400" spc="-4" baseline="3292" dirty="0">
                <a:latin typeface="Garamond"/>
                <a:cs typeface="Garamond"/>
              </a:rPr>
              <a:t>-</a:t>
            </a:r>
            <a:r>
              <a:rPr sz="2400" baseline="3292" dirty="0">
                <a:latin typeface="Garamond"/>
                <a:cs typeface="Garamond"/>
              </a:rPr>
              <a:t>π</a:t>
            </a:r>
            <a:r>
              <a:rPr sz="2400" spc="-4" baseline="3292" dirty="0">
                <a:latin typeface="Garamond"/>
                <a:cs typeface="Garamond"/>
              </a:rPr>
              <a:t> </a:t>
            </a:r>
            <a:r>
              <a:rPr sz="2400" baseline="3292" dirty="0">
                <a:latin typeface="Garamond"/>
                <a:cs typeface="Garamond"/>
              </a:rPr>
              <a:t>to π] inter</a:t>
            </a:r>
            <a:r>
              <a:rPr sz="2400" spc="8" baseline="3292" dirty="0">
                <a:latin typeface="Garamond"/>
                <a:cs typeface="Garamond"/>
              </a:rPr>
              <a:t>v</a:t>
            </a:r>
            <a:r>
              <a:rPr sz="2400" baseline="3292" dirty="0">
                <a:latin typeface="Garamond"/>
                <a:cs typeface="Garamond"/>
              </a:rPr>
              <a:t>al, rather then [0 2</a:t>
            </a:r>
            <a:r>
              <a:rPr sz="2400" spc="4" baseline="3292" dirty="0">
                <a:latin typeface="Garamond"/>
                <a:cs typeface="Garamond"/>
              </a:rPr>
              <a:t>π</a:t>
            </a:r>
            <a:r>
              <a:rPr sz="2400" baseline="3292" dirty="0">
                <a:latin typeface="Garamond"/>
                <a:cs typeface="Garamond"/>
              </a:rPr>
              <a:t>].</a:t>
            </a:r>
            <a:endParaRPr sz="1600" dirty="0">
              <a:latin typeface="Garamond"/>
              <a:cs typeface="Garamond"/>
            </a:endParaRPr>
          </a:p>
        </p:txBody>
      </p:sp>
      <p:sp>
        <p:nvSpPr>
          <p:cNvPr id="4" name="object 4"/>
          <p:cNvSpPr txBox="1"/>
          <p:nvPr/>
        </p:nvSpPr>
        <p:spPr>
          <a:xfrm>
            <a:off x="487911" y="5027602"/>
            <a:ext cx="6489688" cy="247485"/>
          </a:xfrm>
          <a:prstGeom prst="rect">
            <a:avLst/>
          </a:prstGeom>
        </p:spPr>
        <p:txBody>
          <a:bodyPr wrap="square" lIns="0" tIns="0" rIns="0" bIns="0" rtlCol="0">
            <a:noAutofit/>
          </a:bodyPr>
          <a:lstStyle/>
          <a:p>
            <a:pPr marL="11397">
              <a:lnSpc>
                <a:spcPts val="1929"/>
              </a:lnSpc>
              <a:spcBef>
                <a:spcPts val="96"/>
              </a:spcBef>
            </a:pPr>
            <a:r>
              <a:rPr dirty="0">
                <a:solidFill>
                  <a:srgbClr val="000065"/>
                </a:solidFill>
                <a:latin typeface="Times New Roman"/>
                <a:cs typeface="Times New Roman"/>
              </a:rPr>
              <a:t>Â </a:t>
            </a:r>
            <a:r>
              <a:rPr spc="226" dirty="0">
                <a:solidFill>
                  <a:srgbClr val="000065"/>
                </a:solidFill>
                <a:latin typeface="Times New Roman"/>
                <a:cs typeface="Times New Roman"/>
              </a:rPr>
              <a:t> </a:t>
            </a:r>
            <a:r>
              <a:rPr dirty="0">
                <a:solidFill>
                  <a:srgbClr val="000065"/>
                </a:solidFill>
                <a:latin typeface="Times New Roman"/>
                <a:cs typeface="Times New Roman"/>
              </a:rPr>
              <a:t>X=ifft(X,N)</a:t>
            </a:r>
            <a:r>
              <a:rPr spc="-92" dirty="0">
                <a:solidFill>
                  <a:srgbClr val="000065"/>
                </a:solidFill>
                <a:latin typeface="Times New Roman"/>
                <a:cs typeface="Times New Roman"/>
              </a:rPr>
              <a:t> </a:t>
            </a:r>
            <a:r>
              <a:rPr dirty="0">
                <a:solidFill>
                  <a:srgbClr val="000065"/>
                </a:solidFill>
                <a:latin typeface="Times New Roman"/>
                <a:cs typeface="Times New Roman"/>
              </a:rPr>
              <a:t>r</a:t>
            </a:r>
            <a:r>
              <a:rPr spc="4" dirty="0">
                <a:solidFill>
                  <a:srgbClr val="000065"/>
                </a:solidFill>
                <a:latin typeface="Times New Roman"/>
                <a:cs typeface="Times New Roman"/>
              </a:rPr>
              <a:t>e</a:t>
            </a:r>
            <a:r>
              <a:rPr dirty="0">
                <a:solidFill>
                  <a:srgbClr val="000065"/>
                </a:solidFill>
                <a:latin typeface="Times New Roman"/>
                <a:cs typeface="Times New Roman"/>
              </a:rPr>
              <a:t>turns</a:t>
            </a:r>
            <a:r>
              <a:rPr spc="-39" dirty="0">
                <a:solidFill>
                  <a:srgbClr val="000065"/>
                </a:solidFill>
                <a:latin typeface="Times New Roman"/>
                <a:cs typeface="Times New Roman"/>
              </a:rPr>
              <a:t> </a:t>
            </a:r>
            <a:r>
              <a:rPr dirty="0">
                <a:solidFill>
                  <a:srgbClr val="000065"/>
                </a:solidFill>
                <a:latin typeface="Times New Roman"/>
                <a:cs typeface="Times New Roman"/>
              </a:rPr>
              <a:t>the N-point</a:t>
            </a:r>
            <a:r>
              <a:rPr spc="-60" dirty="0">
                <a:solidFill>
                  <a:srgbClr val="000065"/>
                </a:solidFill>
                <a:latin typeface="Times New Roman"/>
                <a:cs typeface="Times New Roman"/>
              </a:rPr>
              <a:t> </a:t>
            </a:r>
            <a:r>
              <a:rPr spc="-8" dirty="0">
                <a:solidFill>
                  <a:srgbClr val="000065"/>
                </a:solidFill>
                <a:latin typeface="Times New Roman"/>
                <a:cs typeface="Times New Roman"/>
              </a:rPr>
              <a:t>i</a:t>
            </a:r>
            <a:r>
              <a:rPr dirty="0">
                <a:solidFill>
                  <a:srgbClr val="000065"/>
                </a:solidFill>
                <a:latin typeface="Times New Roman"/>
                <a:cs typeface="Times New Roman"/>
              </a:rPr>
              <a:t>nverse</a:t>
            </a:r>
            <a:r>
              <a:rPr spc="-47" dirty="0">
                <a:solidFill>
                  <a:srgbClr val="000065"/>
                </a:solidFill>
                <a:latin typeface="Times New Roman"/>
                <a:cs typeface="Times New Roman"/>
              </a:rPr>
              <a:t> </a:t>
            </a:r>
            <a:r>
              <a:rPr dirty="0">
                <a:solidFill>
                  <a:srgbClr val="000065"/>
                </a:solidFill>
                <a:latin typeface="Times New Roman"/>
                <a:cs typeface="Times New Roman"/>
              </a:rPr>
              <a:t>discrete Fourier</a:t>
            </a:r>
            <a:r>
              <a:rPr spc="-52" dirty="0">
                <a:solidFill>
                  <a:srgbClr val="000065"/>
                </a:solidFill>
                <a:latin typeface="Times New Roman"/>
                <a:cs typeface="Times New Roman"/>
              </a:rPr>
              <a:t> </a:t>
            </a:r>
            <a:r>
              <a:rPr dirty="0">
                <a:solidFill>
                  <a:srgbClr val="000065"/>
                </a:solidFill>
                <a:latin typeface="Times New Roman"/>
                <a:cs typeface="Times New Roman"/>
              </a:rPr>
              <a:t>transform</a:t>
            </a:r>
            <a:endParaRPr dirty="0">
              <a:latin typeface="Times New Roman"/>
              <a:cs typeface="Times New Roman"/>
            </a:endParaRPr>
          </a:p>
        </p:txBody>
      </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41324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a:t>Circular Convolution Property of DFT</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2000" b="1" u="sng" dirty="0"/>
                  <a:t>Circular Convolution in Time</a:t>
                </a:r>
              </a:p>
              <a:p>
                <a:endParaRPr lang="en-US" sz="2000" dirty="0"/>
              </a:p>
              <a:p>
                <a:r>
                  <a:rPr lang="en-US" sz="2000" dirty="0"/>
                  <a:t>Let </a:t>
                </a:r>
                <a14:m>
                  <m:oMath xmlns:m="http://schemas.openxmlformats.org/officeDocument/2006/math">
                    <m:r>
                      <a:rPr lang="en-US" sz="2000" i="1">
                        <a:latin typeface="Cambria Math"/>
                      </a:rPr>
                      <m:t>𝑥</m:t>
                    </m:r>
                    <m:d>
                      <m:dPr>
                        <m:begChr m:val="["/>
                        <m:endChr m:val="]"/>
                        <m:ctrlPr>
                          <a:rPr lang="en-US" sz="2000" i="1">
                            <a:latin typeface="Cambria Math" panose="02040503050406030204" pitchFamily="18" charset="0"/>
                          </a:rPr>
                        </m:ctrlPr>
                      </m:dPr>
                      <m:e>
                        <m:r>
                          <a:rPr lang="en-US" sz="2000" i="1">
                            <a:latin typeface="Cambria Math"/>
                          </a:rPr>
                          <m:t>𝑛</m:t>
                        </m:r>
                      </m:e>
                    </m:d>
                    <m:r>
                      <a:rPr lang="en-US" sz="2000" i="1">
                        <a:latin typeface="Cambria Math"/>
                      </a:rPr>
                      <m:t>𝑎𝑛𝑑</m:t>
                    </m:r>
                    <m:r>
                      <a:rPr lang="en-US" sz="2000" i="1">
                        <a:latin typeface="Cambria Math"/>
                      </a:rPr>
                      <m:t> </m:t>
                    </m:r>
                    <m:r>
                      <a:rPr lang="en-US" sz="2000" i="1">
                        <a:latin typeface="Cambria Math"/>
                      </a:rPr>
                      <m:t>h</m:t>
                    </m:r>
                    <m:d>
                      <m:dPr>
                        <m:begChr m:val="["/>
                        <m:endChr m:val="]"/>
                        <m:ctrlPr>
                          <a:rPr lang="en-US" sz="2000" i="1">
                            <a:latin typeface="Cambria Math" panose="02040503050406030204" pitchFamily="18" charset="0"/>
                          </a:rPr>
                        </m:ctrlPr>
                      </m:dPr>
                      <m:e>
                        <m:r>
                          <a:rPr lang="en-US" sz="2000" i="1">
                            <a:latin typeface="Cambria Math"/>
                          </a:rPr>
                          <m:t>𝑛</m:t>
                        </m:r>
                      </m:e>
                    </m:d>
                  </m:oMath>
                </a14:m>
                <a:r>
                  <a:rPr lang="en-US" sz="2000" dirty="0"/>
                  <a:t> be two sequences of length N each </a:t>
                </a:r>
              </a:p>
              <a:p>
                <a:pPr marL="0" indent="0">
                  <a:buNone/>
                </a:pPr>
                <a:r>
                  <a:rPr lang="en-US" sz="2000" dirty="0"/>
                  <a:t>           Then </a:t>
                </a:r>
                <a14:m>
                  <m:oMath xmlns:m="http://schemas.openxmlformats.org/officeDocument/2006/math">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𝑛</m:t>
                        </m:r>
                      </m:e>
                    </m:d>
                    <m:r>
                      <a:rPr lang="en-US" sz="2000" i="1">
                        <a:latin typeface="Cambria Math"/>
                      </a:rPr>
                      <m:t>=</m:t>
                    </m:r>
                    <m:r>
                      <a:rPr lang="en-US" sz="2000" i="1">
                        <a:latin typeface="Cambria Math"/>
                      </a:rPr>
                      <m:t>𝑥</m:t>
                    </m:r>
                    <m:d>
                      <m:dPr>
                        <m:begChr m:val="["/>
                        <m:endChr m:val="]"/>
                        <m:ctrlPr>
                          <a:rPr lang="en-US" sz="2000" i="1">
                            <a:latin typeface="Cambria Math" panose="02040503050406030204" pitchFamily="18" charset="0"/>
                          </a:rPr>
                        </m:ctrlPr>
                      </m:dPr>
                      <m:e>
                        <m:r>
                          <a:rPr lang="en-US" sz="2000" i="1">
                            <a:latin typeface="Cambria Math"/>
                          </a:rPr>
                          <m:t>𝑛</m:t>
                        </m:r>
                      </m:e>
                    </m:d>
                    <m:sSub>
                      <m:sSubPr>
                        <m:ctrlPr>
                          <a:rPr lang="en-US" sz="2000" i="1">
                            <a:latin typeface="Cambria Math" panose="02040503050406030204" pitchFamily="18" charset="0"/>
                          </a:rPr>
                        </m:ctrlPr>
                      </m:sSubPr>
                      <m:e>
                        <m:r>
                          <a:rPr lang="en-US" sz="2000" i="1">
                            <a:latin typeface="Cambria Math"/>
                          </a:rPr>
                          <m:t>∗</m:t>
                        </m:r>
                      </m:e>
                      <m:sub>
                        <m:r>
                          <a:rPr lang="en-US" sz="2000" i="1">
                            <a:latin typeface="Cambria Math"/>
                          </a:rPr>
                          <m:t>𝑁</m:t>
                        </m:r>
                      </m:sub>
                    </m:sSub>
                    <m:r>
                      <a:rPr lang="en-US" sz="2000" i="1">
                        <a:latin typeface="Cambria Math"/>
                      </a:rPr>
                      <m:t> </m:t>
                    </m:r>
                    <m:r>
                      <a:rPr lang="en-US" sz="2000" i="1">
                        <a:latin typeface="Cambria Math"/>
                      </a:rPr>
                      <m:t>h</m:t>
                    </m:r>
                    <m:r>
                      <a:rPr lang="en-US" sz="2000" i="1">
                        <a:latin typeface="Cambria Math"/>
                      </a:rPr>
                      <m:t>[</m:t>
                    </m:r>
                    <m:r>
                      <a:rPr lang="en-US" sz="2000" i="1">
                        <a:latin typeface="Cambria Math"/>
                      </a:rPr>
                      <m:t>𝑛</m:t>
                    </m:r>
                    <m:r>
                      <a:rPr lang="en-US" sz="2000" i="1">
                        <a:latin typeface="Cambria Math"/>
                      </a:rPr>
                      <m:t>]</m:t>
                    </m:r>
                  </m:oMath>
                </a14:m>
                <a:endParaRPr lang="en-US" sz="2000" dirty="0"/>
              </a:p>
              <a:p>
                <a:pPr marL="0" indent="0">
                  <a:buNone/>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m:t>
                        </m:r>
                      </m:e>
                      <m:sub>
                        <m:r>
                          <a:rPr lang="en-US" sz="2000" i="1">
                            <a:latin typeface="Cambria Math"/>
                          </a:rPr>
                          <m:t>𝑁</m:t>
                        </m:r>
                      </m:sub>
                    </m:sSub>
                    <m:r>
                      <a:rPr lang="en-US" sz="2000" i="1">
                        <a:latin typeface="Cambria Math"/>
                      </a:rPr>
                      <m:t> </m:t>
                    </m:r>
                  </m:oMath>
                </a14:m>
                <a:r>
                  <a:rPr lang="en-US" sz="2000" dirty="0"/>
                  <a:t> indicates </a:t>
                </a:r>
                <a14:m>
                  <m:oMath xmlns:m="http://schemas.openxmlformats.org/officeDocument/2006/math">
                    <m:r>
                      <a:rPr lang="en-US" sz="2000" i="1">
                        <a:latin typeface="Cambria Math"/>
                      </a:rPr>
                      <m:t>𝑐𝑖𝑟𝑐𝑢𝑙𝑎𝑟</m:t>
                    </m:r>
                    <m:r>
                      <a:rPr lang="en-US" sz="2000" i="1">
                        <a:latin typeface="Cambria Math"/>
                      </a:rPr>
                      <m:t> </m:t>
                    </m:r>
                    <m:r>
                      <a:rPr lang="en-US" sz="2000" i="1">
                        <a:latin typeface="Cambria Math"/>
                      </a:rPr>
                      <m:t>𝑐𝑜𝑛𝑣𝑜𝑙𝑢𝑡𝑖𝑜𝑛</m:t>
                    </m:r>
                    <m:r>
                      <a:rPr lang="en-US" sz="2000" i="1">
                        <a:latin typeface="Cambria Math"/>
                      </a:rPr>
                      <m:t> </m:t>
                    </m:r>
                  </m:oMath>
                </a14:m>
                <a:r>
                  <a:rPr lang="en-US" sz="2000" dirty="0"/>
                  <a:t>operation with period N</a:t>
                </a:r>
              </a:p>
              <a:p>
                <a:r>
                  <a:rPr lang="en-US" sz="2000" dirty="0"/>
                  <a:t>That is </a:t>
                </a:r>
                <a14:m>
                  <m:oMath xmlns:m="http://schemas.openxmlformats.org/officeDocument/2006/math">
                    <m:r>
                      <a:rPr lang="en-US" sz="2000" i="1">
                        <a:latin typeface="Cambria Math"/>
                      </a:rPr>
                      <m:t>𝑐𝑖𝑟𝑐𝑢𝑙𝑎𝑟</m:t>
                    </m:r>
                    <m:r>
                      <a:rPr lang="en-US" sz="2000" i="1">
                        <a:latin typeface="Cambria Math"/>
                      </a:rPr>
                      <m:t> </m:t>
                    </m:r>
                    <m:r>
                      <a:rPr lang="en-US" sz="2000" i="1">
                        <a:latin typeface="Cambria Math"/>
                      </a:rPr>
                      <m:t>𝑐𝑜𝑛𝑣𝑜𝑙𝑢𝑡𝑖𝑜𝑛</m:t>
                    </m:r>
                    <m:r>
                      <a:rPr lang="en-US" sz="2000" i="1">
                        <a:latin typeface="Cambria Math"/>
                      </a:rPr>
                      <m:t> </m:t>
                    </m:r>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𝑛</m:t>
                        </m:r>
                      </m:e>
                    </m:d>
                    <m:r>
                      <a:rPr lang="en-US" sz="2000" i="1">
                        <a:latin typeface="Cambria Math"/>
                      </a:rPr>
                      <m:t>=</m:t>
                    </m:r>
                    <m:nary>
                      <m:naryPr>
                        <m:chr m:val="∑"/>
                        <m:limLoc m:val="undOvr"/>
                        <m:ctrlPr>
                          <a:rPr lang="en-US" sz="2000" i="1">
                            <a:latin typeface="Cambria Math" panose="02040503050406030204" pitchFamily="18" charset="0"/>
                          </a:rPr>
                        </m:ctrlPr>
                      </m:naryPr>
                      <m:sub>
                        <m:r>
                          <a:rPr lang="en-US" sz="2000" i="1">
                            <a:latin typeface="Cambria Math"/>
                          </a:rPr>
                          <m:t>𝑚</m:t>
                        </m:r>
                        <m:r>
                          <a:rPr lang="en-US" sz="2000" i="1">
                            <a:latin typeface="Cambria Math"/>
                          </a:rPr>
                          <m:t>=0</m:t>
                        </m:r>
                      </m:sub>
                      <m:sup>
                        <m:r>
                          <a:rPr lang="en-US" sz="2000" i="1">
                            <a:latin typeface="Cambria Math"/>
                          </a:rPr>
                          <m:t>𝑁</m:t>
                        </m:r>
                        <m:r>
                          <a:rPr lang="en-US" sz="2000" i="1">
                            <a:latin typeface="Cambria Math"/>
                          </a:rPr>
                          <m:t>−1</m:t>
                        </m:r>
                      </m:sup>
                      <m:e>
                        <m:r>
                          <a:rPr lang="en-US" sz="2000" i="1">
                            <a:latin typeface="Cambria Math"/>
                          </a:rPr>
                          <m:t>𝑥</m:t>
                        </m:r>
                        <m:d>
                          <m:dPr>
                            <m:ctrlPr>
                              <a:rPr lang="en-US" sz="2000" i="1">
                                <a:latin typeface="Cambria Math" panose="02040503050406030204" pitchFamily="18" charset="0"/>
                              </a:rPr>
                            </m:ctrlPr>
                          </m:dPr>
                          <m:e>
                            <m:r>
                              <a:rPr lang="en-US" sz="2000" i="1">
                                <a:latin typeface="Cambria Math"/>
                              </a:rPr>
                              <m:t>𝑚</m:t>
                            </m:r>
                          </m:e>
                        </m:d>
                        <m:r>
                          <a:rPr lang="en-US" sz="2000" i="1">
                            <a:latin typeface="Cambria Math"/>
                          </a:rPr>
                          <m:t>h</m:t>
                        </m:r>
                        <m:sSub>
                          <m:sSubPr>
                            <m:ctrlPr>
                              <a:rPr lang="en-US" sz="2000" i="1">
                                <a:latin typeface="Cambria Math" panose="02040503050406030204" pitchFamily="18" charset="0"/>
                              </a:rPr>
                            </m:ctrlPr>
                          </m:sSubPr>
                          <m:e>
                            <m:r>
                              <a:rPr lang="en-US" sz="2000" i="1">
                                <a:latin typeface="Cambria Math"/>
                              </a:rPr>
                              <m:t>(</m:t>
                            </m:r>
                            <m:d>
                              <m:dPr>
                                <m:ctrlPr>
                                  <a:rPr lang="en-US" sz="2000" i="1">
                                    <a:latin typeface="Cambria Math" panose="02040503050406030204" pitchFamily="18" charset="0"/>
                                  </a:rPr>
                                </m:ctrlPr>
                              </m:dPr>
                              <m:e>
                                <m:r>
                                  <a:rPr lang="en-US" sz="2000" i="1">
                                    <a:latin typeface="Cambria Math"/>
                                  </a:rPr>
                                  <m:t>𝑛</m:t>
                                </m:r>
                                <m:r>
                                  <a:rPr lang="en-US" sz="2000" i="1">
                                    <a:latin typeface="Cambria Math"/>
                                  </a:rPr>
                                  <m:t>−</m:t>
                                </m:r>
                                <m:r>
                                  <a:rPr lang="en-US" sz="2000" i="1">
                                    <a:latin typeface="Cambria Math"/>
                                  </a:rPr>
                                  <m:t>𝑚</m:t>
                                </m:r>
                              </m:e>
                            </m:d>
                            <m:r>
                              <a:rPr lang="en-US" sz="2000" i="1">
                                <a:latin typeface="Cambria Math"/>
                              </a:rPr>
                              <m:t>)</m:t>
                            </m:r>
                          </m:e>
                          <m:sub>
                            <m:r>
                              <a:rPr lang="en-US" sz="2000" i="1">
                                <a:latin typeface="Cambria Math"/>
                              </a:rPr>
                              <m:t>𝑁</m:t>
                            </m:r>
                          </m:sub>
                        </m:sSub>
                      </m:e>
                    </m:nary>
                  </m:oMath>
                </a14:m>
                <a:r>
                  <a:rPr lang="en-US" sz="2000" dirty="0"/>
                  <a:t>   </a:t>
                </a:r>
              </a:p>
              <a:p>
                <a:pPr marL="0" indent="0">
                  <a:buNone/>
                </a:pPr>
                <a:r>
                  <a:rPr lang="en-US" sz="2000" dirty="0"/>
                  <a:t>                                                               (or)</a:t>
                </a:r>
              </a:p>
              <a:p>
                <a:r>
                  <a:rPr lang="en-US" sz="2000" b="1" dirty="0"/>
                  <a:t>    </a:t>
                </a:r>
                <a14:m>
                  <m:oMath xmlns:m="http://schemas.openxmlformats.org/officeDocument/2006/math">
                    <m:r>
                      <a:rPr lang="en-US" sz="2000" i="1" smtClean="0">
                        <a:latin typeface="Cambria Math"/>
                      </a:rPr>
                      <m:t>𝑐</m:t>
                    </m:r>
                    <m:r>
                      <a:rPr lang="en-US" sz="2000" i="1">
                        <a:latin typeface="Cambria Math"/>
                      </a:rPr>
                      <m:t>𝑖𝑟𝑐𝑢𝑙𝑎𝑟</m:t>
                    </m:r>
                    <m:r>
                      <a:rPr lang="en-US" sz="2000" i="1">
                        <a:latin typeface="Cambria Math"/>
                      </a:rPr>
                      <m:t> </m:t>
                    </m:r>
                    <m:r>
                      <a:rPr lang="en-US" sz="2000" i="1">
                        <a:latin typeface="Cambria Math"/>
                      </a:rPr>
                      <m:t>𝑐𝑜𝑛𝑣𝑜𝑙𝑢𝑡𝑖𝑜𝑛</m:t>
                    </m:r>
                    <m:r>
                      <a:rPr lang="en-US" sz="2000" b="1" i="1">
                        <a:latin typeface="Cambria Math"/>
                      </a:rPr>
                      <m:t> </m:t>
                    </m:r>
                    <m:r>
                      <a:rPr lang="en-US" sz="2000" b="1" i="1" smtClean="0">
                        <a:latin typeface="Cambria Math"/>
                      </a:rPr>
                      <m:t>          </m:t>
                    </m:r>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𝑛</m:t>
                        </m:r>
                      </m:e>
                    </m:d>
                    <m:r>
                      <a:rPr lang="en-US" sz="2000" i="1">
                        <a:latin typeface="Cambria Math"/>
                      </a:rPr>
                      <m:t>=</m:t>
                    </m:r>
                    <m:nary>
                      <m:naryPr>
                        <m:chr m:val="∑"/>
                        <m:limLoc m:val="undOvr"/>
                        <m:ctrlPr>
                          <a:rPr lang="en-US" sz="2000" i="1">
                            <a:latin typeface="Cambria Math" panose="02040503050406030204" pitchFamily="18" charset="0"/>
                          </a:rPr>
                        </m:ctrlPr>
                      </m:naryPr>
                      <m:sub>
                        <m:r>
                          <a:rPr lang="en-US" sz="2000" i="1">
                            <a:latin typeface="Cambria Math"/>
                          </a:rPr>
                          <m:t>𝑚</m:t>
                        </m:r>
                        <m:r>
                          <a:rPr lang="en-US" sz="2000" i="1">
                            <a:latin typeface="Cambria Math"/>
                          </a:rPr>
                          <m:t>=0</m:t>
                        </m:r>
                      </m:sub>
                      <m:sup>
                        <m:r>
                          <a:rPr lang="en-US" sz="2000" i="1">
                            <a:latin typeface="Cambria Math"/>
                          </a:rPr>
                          <m:t>𝑁</m:t>
                        </m:r>
                        <m:r>
                          <a:rPr lang="en-US" sz="2000" i="1">
                            <a:latin typeface="Cambria Math"/>
                          </a:rPr>
                          <m:t>−1</m:t>
                        </m:r>
                      </m:sup>
                      <m:e>
                        <m:r>
                          <a:rPr lang="en-US" sz="2000" i="1">
                            <a:latin typeface="Cambria Math"/>
                          </a:rPr>
                          <m:t>𝑥</m:t>
                        </m:r>
                        <m:sSub>
                          <m:sSubPr>
                            <m:ctrlPr>
                              <a:rPr lang="en-US" sz="2000" i="1">
                                <a:latin typeface="Cambria Math" panose="02040503050406030204" pitchFamily="18" charset="0"/>
                              </a:rPr>
                            </m:ctrlPr>
                          </m:sSubPr>
                          <m:e>
                            <m:r>
                              <a:rPr lang="en-US" sz="2000" i="1">
                                <a:latin typeface="Cambria Math"/>
                              </a:rPr>
                              <m:t>(</m:t>
                            </m:r>
                            <m:d>
                              <m:dPr>
                                <m:ctrlPr>
                                  <a:rPr lang="en-US" sz="2000" i="1">
                                    <a:latin typeface="Cambria Math" panose="02040503050406030204" pitchFamily="18" charset="0"/>
                                  </a:rPr>
                                </m:ctrlPr>
                              </m:dPr>
                              <m:e>
                                <m:r>
                                  <a:rPr lang="en-US" sz="2000" i="1">
                                    <a:latin typeface="Cambria Math"/>
                                  </a:rPr>
                                  <m:t>𝑛</m:t>
                                </m:r>
                                <m:r>
                                  <a:rPr lang="en-US" sz="2000" i="1">
                                    <a:latin typeface="Cambria Math"/>
                                  </a:rPr>
                                  <m:t>−</m:t>
                                </m:r>
                                <m:r>
                                  <a:rPr lang="en-US" sz="2000" i="1">
                                    <a:latin typeface="Cambria Math"/>
                                  </a:rPr>
                                  <m:t>𝑚</m:t>
                                </m:r>
                              </m:e>
                            </m:d>
                            <m:r>
                              <a:rPr lang="en-US" sz="2000" i="1">
                                <a:latin typeface="Cambria Math"/>
                              </a:rPr>
                              <m:t>)</m:t>
                            </m:r>
                          </m:e>
                          <m:sub>
                            <m:r>
                              <a:rPr lang="en-US" sz="2000" i="1">
                                <a:latin typeface="Cambria Math"/>
                              </a:rPr>
                              <m:t>𝑁</m:t>
                            </m:r>
                          </m:sub>
                        </m:sSub>
                      </m:e>
                    </m:nary>
                    <m:r>
                      <a:rPr lang="en-US" sz="2000" i="1">
                        <a:latin typeface="Cambria Math"/>
                      </a:rPr>
                      <m:t>h</m:t>
                    </m:r>
                    <m:d>
                      <m:dPr>
                        <m:ctrlPr>
                          <a:rPr lang="en-US" sz="2000" i="1">
                            <a:latin typeface="Cambria Math" panose="02040503050406030204" pitchFamily="18" charset="0"/>
                          </a:rPr>
                        </m:ctrlPr>
                      </m:dPr>
                      <m:e>
                        <m:r>
                          <a:rPr lang="en-US" sz="2000" i="1">
                            <a:latin typeface="Cambria Math"/>
                          </a:rPr>
                          <m:t>𝑚</m:t>
                        </m:r>
                      </m:e>
                    </m:d>
                  </m:oMath>
                </a14:m>
                <a:r>
                  <a:rPr lang="en-US" sz="2000" dirty="0"/>
                  <a:t> , </a:t>
                </a:r>
              </a:p>
              <a:p>
                <a:pPr marL="0" indent="0">
                  <a:buNone/>
                </a:pPr>
                <a:r>
                  <a:rPr lang="en-US" sz="2000" dirty="0"/>
                  <a:t>                                                                           where n= 0,1,2,………(N-1)</a:t>
                </a:r>
              </a:p>
              <a:p>
                <a:pPr marL="0" indent="0">
                  <a:buNone/>
                </a:pPr>
                <a:r>
                  <a:rPr lang="en-US" sz="2000" b="1" u="sng" dirty="0"/>
                  <a:t>Circular Convolution in time-domain is equivalent to multiplication in frequency-domain</a:t>
                </a:r>
              </a:p>
              <a:p>
                <a:pPr marL="0" indent="0">
                  <a:buNone/>
                </a:pPr>
                <a:endParaRPr lang="en-US" sz="2000" dirty="0"/>
              </a:p>
              <a:p>
                <a:r>
                  <a:rPr lang="en-US" sz="2000" dirty="0"/>
                  <a:t>DFT { </a:t>
                </a:r>
                <a14:m>
                  <m:oMath xmlns:m="http://schemas.openxmlformats.org/officeDocument/2006/math">
                    <m:r>
                      <a:rPr lang="en-US" sz="2000" i="1">
                        <a:latin typeface="Cambria Math"/>
                      </a:rPr>
                      <m:t>h</m:t>
                    </m:r>
                    <m:d>
                      <m:dPr>
                        <m:begChr m:val="["/>
                        <m:endChr m:val="]"/>
                        <m:ctrlPr>
                          <a:rPr lang="en-US" sz="2000" i="1">
                            <a:latin typeface="Cambria Math" panose="02040503050406030204" pitchFamily="18" charset="0"/>
                          </a:rPr>
                        </m:ctrlPr>
                      </m:dPr>
                      <m:e>
                        <m:r>
                          <a:rPr lang="en-US" sz="2000" i="1">
                            <a:latin typeface="Cambria Math"/>
                          </a:rPr>
                          <m:t>𝑛</m:t>
                        </m:r>
                      </m:e>
                    </m:d>
                    <m:sSub>
                      <m:sSubPr>
                        <m:ctrlPr>
                          <a:rPr lang="en-US" sz="2000" i="1">
                            <a:latin typeface="Cambria Math" panose="02040503050406030204" pitchFamily="18" charset="0"/>
                          </a:rPr>
                        </m:ctrlPr>
                      </m:sSubPr>
                      <m:e>
                        <m:r>
                          <a:rPr lang="en-US" sz="2000" i="1">
                            <a:latin typeface="Cambria Math"/>
                          </a:rPr>
                          <m:t>∗</m:t>
                        </m:r>
                      </m:e>
                      <m:sub>
                        <m:r>
                          <a:rPr lang="en-US" sz="2000" i="1">
                            <a:latin typeface="Cambria Math"/>
                          </a:rPr>
                          <m:t>𝑁</m:t>
                        </m:r>
                      </m:sub>
                    </m:sSub>
                    <m:r>
                      <a:rPr lang="en-US" sz="2000" i="1">
                        <a:latin typeface="Cambria Math"/>
                      </a:rPr>
                      <m:t> </m:t>
                    </m:r>
                    <m:r>
                      <a:rPr lang="en-US" sz="2000" i="1">
                        <a:latin typeface="Cambria Math"/>
                      </a:rPr>
                      <m:t>𝑥</m:t>
                    </m:r>
                    <m:r>
                      <a:rPr lang="en-US" sz="2000" i="1">
                        <a:latin typeface="Cambria Math"/>
                      </a:rPr>
                      <m:t>[</m:t>
                    </m:r>
                    <m:r>
                      <a:rPr lang="en-US" sz="2000" i="1">
                        <a:latin typeface="Cambria Math"/>
                      </a:rPr>
                      <m:t>𝑛</m:t>
                    </m:r>
                    <m:r>
                      <a:rPr lang="en-US" sz="2000" i="1">
                        <a:latin typeface="Cambria Math"/>
                      </a:rPr>
                      <m:t>]</m:t>
                    </m:r>
                  </m:oMath>
                </a14:m>
                <a:r>
                  <a:rPr lang="en-US" sz="2000" dirty="0"/>
                  <a:t> } = H(k) X(k),   where k = 0,1,2,……….(N-1)</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983163"/>
              </a:xfrm>
              <a:blipFill rotWithShape="1">
                <a:blip r:embed="rId2"/>
                <a:stretch>
                  <a:fillRect l="-741" t="-612" b="-4529"/>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A14F707-75FE-46D2-88D9-494C1C379BBF}" type="slidenum">
              <a:rPr lang="en-US" smtClean="0"/>
              <a:t>2</a:t>
            </a:fld>
            <a:endParaRPr lang="en-US" dirty="0"/>
          </a:p>
        </p:txBody>
      </p:sp>
    </p:spTree>
    <p:extLst>
      <p:ext uri="{BB962C8B-B14F-4D97-AF65-F5344CB8AC3E}">
        <p14:creationId xmlns:p14="http://schemas.microsoft.com/office/powerpoint/2010/main" val="1412127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414251" y="1343360"/>
            <a:ext cx="8315498" cy="137160"/>
          </a:xfrm>
          <a:prstGeom prst="rect">
            <a:avLst/>
          </a:prstGeom>
          <a:blipFill>
            <a:blip r:embed="rId2" cstate="print"/>
            <a:stretch>
              <a:fillRect/>
            </a:stretch>
          </a:blipFill>
        </p:spPr>
        <p:txBody>
          <a:bodyPr wrap="square" lIns="0" tIns="0" rIns="0" bIns="0" rtlCol="0">
            <a:noAutofit/>
          </a:bodyPr>
          <a:lstStyle/>
          <a:p>
            <a:endParaRPr dirty="0"/>
          </a:p>
        </p:txBody>
      </p:sp>
      <p:sp>
        <p:nvSpPr>
          <p:cNvPr id="15" name="object 15"/>
          <p:cNvSpPr/>
          <p:nvPr/>
        </p:nvSpPr>
        <p:spPr>
          <a:xfrm>
            <a:off x="415637" y="1344705"/>
            <a:ext cx="8312727" cy="134471"/>
          </a:xfrm>
          <a:custGeom>
            <a:avLst/>
            <a:gdLst/>
            <a:ahLst/>
            <a:cxnLst/>
            <a:rect l="l" t="t" r="r" b="b"/>
            <a:pathLst>
              <a:path w="9144000" h="152400">
                <a:moveTo>
                  <a:pt x="9144000" y="152400"/>
                </a:moveTo>
                <a:lnTo>
                  <a:pt x="9144000" y="0"/>
                </a:lnTo>
                <a:lnTo>
                  <a:pt x="0" y="0"/>
                </a:lnTo>
                <a:lnTo>
                  <a:pt x="0" y="152400"/>
                </a:lnTo>
                <a:lnTo>
                  <a:pt x="9144000" y="152400"/>
                </a:lnTo>
              </a:path>
            </a:pathLst>
          </a:custGeom>
          <a:ln w="9525">
            <a:solidFill>
              <a:srgbClr val="000000"/>
            </a:solidFill>
          </a:ln>
        </p:spPr>
        <p:txBody>
          <a:bodyPr wrap="square" lIns="0" tIns="0" rIns="0" bIns="0" rtlCol="0">
            <a:noAutofit/>
          </a:bodyPr>
          <a:lstStyle/>
          <a:p>
            <a:endParaRPr dirty="0"/>
          </a:p>
        </p:txBody>
      </p:sp>
      <p:sp>
        <p:nvSpPr>
          <p:cNvPr id="12" name="object 12"/>
          <p:cNvSpPr/>
          <p:nvPr/>
        </p:nvSpPr>
        <p:spPr>
          <a:xfrm>
            <a:off x="4130040" y="1653316"/>
            <a:ext cx="4598324" cy="4040840"/>
          </a:xfrm>
          <a:prstGeom prst="rect">
            <a:avLst/>
          </a:prstGeom>
          <a:blipFill>
            <a:blip r:embed="rId3" cstate="print"/>
            <a:stretch>
              <a:fillRect/>
            </a:stretch>
          </a:blipFill>
        </p:spPr>
        <p:txBody>
          <a:bodyPr wrap="square" lIns="0" tIns="0" rIns="0" bIns="0" rtlCol="0">
            <a:noAutofit/>
          </a:bodyPr>
          <a:lstStyle/>
          <a:p>
            <a:endParaRPr dirty="0"/>
          </a:p>
        </p:txBody>
      </p:sp>
      <p:sp>
        <p:nvSpPr>
          <p:cNvPr id="11" name="object 11"/>
          <p:cNvSpPr txBox="1"/>
          <p:nvPr/>
        </p:nvSpPr>
        <p:spPr>
          <a:xfrm>
            <a:off x="3284391" y="699672"/>
            <a:ext cx="1287609" cy="448766"/>
          </a:xfrm>
          <a:prstGeom prst="rect">
            <a:avLst/>
          </a:prstGeom>
        </p:spPr>
        <p:txBody>
          <a:bodyPr wrap="square" lIns="0" tIns="0" rIns="0" bIns="0" rtlCol="0">
            <a:noAutofit/>
          </a:bodyPr>
          <a:lstStyle/>
          <a:p>
            <a:pPr marL="11397">
              <a:lnSpc>
                <a:spcPts val="3585"/>
              </a:lnSpc>
              <a:spcBef>
                <a:spcPts val="179"/>
              </a:spcBef>
            </a:pPr>
            <a:r>
              <a:rPr sz="3400" dirty="0">
                <a:latin typeface="Copperplate Gothic Bold"/>
                <a:cs typeface="Copperplate Gothic Bold"/>
              </a:rPr>
              <a:t>Back</a:t>
            </a:r>
          </a:p>
        </p:txBody>
      </p:sp>
      <p:sp>
        <p:nvSpPr>
          <p:cNvPr id="10" name="object 10"/>
          <p:cNvSpPr txBox="1"/>
          <p:nvPr/>
        </p:nvSpPr>
        <p:spPr>
          <a:xfrm>
            <a:off x="4800600" y="676673"/>
            <a:ext cx="763971" cy="448766"/>
          </a:xfrm>
          <a:prstGeom prst="rect">
            <a:avLst/>
          </a:prstGeom>
        </p:spPr>
        <p:txBody>
          <a:bodyPr wrap="square" lIns="0" tIns="0" rIns="0" bIns="0" rtlCol="0">
            <a:noAutofit/>
          </a:bodyPr>
          <a:lstStyle/>
          <a:p>
            <a:pPr marL="11397">
              <a:lnSpc>
                <a:spcPts val="3585"/>
              </a:lnSpc>
              <a:spcBef>
                <a:spcPts val="179"/>
              </a:spcBef>
            </a:pPr>
            <a:r>
              <a:rPr sz="3400" dirty="0">
                <a:latin typeface="Copperplate Gothic Bold"/>
                <a:cs typeface="Copperplate Gothic Bold"/>
              </a:rPr>
              <a:t>to</a:t>
            </a:r>
          </a:p>
        </p:txBody>
      </p:sp>
      <p:sp>
        <p:nvSpPr>
          <p:cNvPr id="9" name="object 9"/>
          <p:cNvSpPr txBox="1"/>
          <p:nvPr/>
        </p:nvSpPr>
        <p:spPr>
          <a:xfrm>
            <a:off x="6096001" y="699672"/>
            <a:ext cx="2625466" cy="448766"/>
          </a:xfrm>
          <a:prstGeom prst="rect">
            <a:avLst/>
          </a:prstGeom>
        </p:spPr>
        <p:txBody>
          <a:bodyPr wrap="square" lIns="0" tIns="0" rIns="0" bIns="0" rtlCol="0">
            <a:noAutofit/>
          </a:bodyPr>
          <a:lstStyle/>
          <a:p>
            <a:pPr marL="11397">
              <a:lnSpc>
                <a:spcPts val="3585"/>
              </a:lnSpc>
              <a:spcBef>
                <a:spcPts val="179"/>
              </a:spcBef>
            </a:pPr>
            <a:r>
              <a:rPr sz="3400" dirty="0">
                <a:latin typeface="Copperplate Gothic Bold"/>
                <a:cs typeface="Copperplate Gothic Bold"/>
              </a:rPr>
              <a:t>Example</a:t>
            </a:r>
          </a:p>
        </p:txBody>
      </p:sp>
      <p:sp>
        <p:nvSpPr>
          <p:cNvPr id="8" name="object 8"/>
          <p:cNvSpPr txBox="1"/>
          <p:nvPr/>
        </p:nvSpPr>
        <p:spPr>
          <a:xfrm>
            <a:off x="487911" y="1711673"/>
            <a:ext cx="1240827" cy="201929"/>
          </a:xfrm>
          <a:prstGeom prst="rect">
            <a:avLst/>
          </a:prstGeom>
        </p:spPr>
        <p:txBody>
          <a:bodyPr wrap="square" lIns="0" tIns="0" rIns="0" bIns="0" rtlCol="0">
            <a:noAutofit/>
          </a:bodyPr>
          <a:lstStyle/>
          <a:p>
            <a:pPr marL="11397">
              <a:lnSpc>
                <a:spcPts val="1570"/>
              </a:lnSpc>
              <a:spcBef>
                <a:spcPts val="78"/>
              </a:spcBef>
            </a:pPr>
            <a:r>
              <a:rPr sz="2200" b="1" baseline="1851" dirty="0">
                <a:latin typeface="Garamond"/>
                <a:cs typeface="Garamond"/>
              </a:rPr>
              <a:t>Let’s show that</a:t>
            </a:r>
            <a:endParaRPr sz="1400" dirty="0">
              <a:latin typeface="Garamond"/>
              <a:cs typeface="Garamond"/>
            </a:endParaRPr>
          </a:p>
        </p:txBody>
      </p:sp>
      <p:sp>
        <p:nvSpPr>
          <p:cNvPr id="7" name="object 7"/>
          <p:cNvSpPr txBox="1"/>
          <p:nvPr/>
        </p:nvSpPr>
        <p:spPr>
          <a:xfrm>
            <a:off x="487911" y="1927490"/>
            <a:ext cx="150842" cy="201929"/>
          </a:xfrm>
          <a:prstGeom prst="rect">
            <a:avLst/>
          </a:prstGeom>
        </p:spPr>
        <p:txBody>
          <a:bodyPr wrap="square" lIns="0" tIns="0" rIns="0" bIns="0" rtlCol="0">
            <a:noAutofit/>
          </a:bodyPr>
          <a:lstStyle/>
          <a:p>
            <a:pPr marL="11397">
              <a:lnSpc>
                <a:spcPts val="1570"/>
              </a:lnSpc>
              <a:spcBef>
                <a:spcPts val="78"/>
              </a:spcBef>
            </a:pPr>
            <a:r>
              <a:rPr sz="2200" b="1" baseline="1851" dirty="0">
                <a:latin typeface="Garamond"/>
                <a:cs typeface="Garamond"/>
              </a:rPr>
              <a:t>i.</a:t>
            </a:r>
            <a:endParaRPr sz="1400" dirty="0">
              <a:latin typeface="Garamond"/>
              <a:cs typeface="Garamond"/>
            </a:endParaRPr>
          </a:p>
        </p:txBody>
      </p:sp>
      <p:sp>
        <p:nvSpPr>
          <p:cNvPr id="6" name="object 6"/>
          <p:cNvSpPr txBox="1"/>
          <p:nvPr/>
        </p:nvSpPr>
        <p:spPr>
          <a:xfrm>
            <a:off x="825867" y="1927490"/>
            <a:ext cx="3142985" cy="632899"/>
          </a:xfrm>
          <a:prstGeom prst="rect">
            <a:avLst/>
          </a:prstGeom>
        </p:spPr>
        <p:txBody>
          <a:bodyPr wrap="square" lIns="0" tIns="0" rIns="0" bIns="0" rtlCol="0">
            <a:noAutofit/>
          </a:bodyPr>
          <a:lstStyle/>
          <a:p>
            <a:pPr marL="11397" marR="27387">
              <a:lnSpc>
                <a:spcPts val="1570"/>
              </a:lnSpc>
              <a:spcBef>
                <a:spcPts val="78"/>
              </a:spcBef>
            </a:pPr>
            <a:r>
              <a:rPr sz="2200" b="1" baseline="1851" dirty="0">
                <a:latin typeface="Garamond"/>
                <a:cs typeface="Garamond"/>
              </a:rPr>
              <a:t>DFT is indeed the sampled version of</a:t>
            </a:r>
            <a:endParaRPr sz="1400" dirty="0">
              <a:latin typeface="Garamond"/>
              <a:cs typeface="Garamond"/>
            </a:endParaRPr>
          </a:p>
          <a:p>
            <a:pPr marL="11488" marR="27387">
              <a:lnSpc>
                <a:spcPct val="93750"/>
              </a:lnSpc>
              <a:spcBef>
                <a:spcPts val="29"/>
              </a:spcBef>
            </a:pPr>
            <a:r>
              <a:rPr sz="1400" b="1" dirty="0">
                <a:latin typeface="Garamond"/>
                <a:cs typeface="Garamond"/>
              </a:rPr>
              <a:t>DTFT and</a:t>
            </a:r>
            <a:endParaRPr sz="1400" dirty="0">
              <a:latin typeface="Garamond"/>
              <a:cs typeface="Garamond"/>
            </a:endParaRPr>
          </a:p>
          <a:p>
            <a:pPr marL="11452">
              <a:lnSpc>
                <a:spcPct val="93750"/>
              </a:lnSpc>
              <a:spcBef>
                <a:spcPts val="112"/>
              </a:spcBef>
            </a:pPr>
            <a:r>
              <a:rPr sz="1400" b="1" dirty="0">
                <a:latin typeface="Garamond"/>
                <a:cs typeface="Garamond"/>
              </a:rPr>
              <a:t>DFT and FFT produce identical results</a:t>
            </a:r>
            <a:endParaRPr sz="1400" dirty="0">
              <a:latin typeface="Garamond"/>
              <a:cs typeface="Garamond"/>
            </a:endParaRPr>
          </a:p>
        </p:txBody>
      </p:sp>
      <p:sp>
        <p:nvSpPr>
          <p:cNvPr id="5" name="object 5"/>
          <p:cNvSpPr txBox="1"/>
          <p:nvPr/>
        </p:nvSpPr>
        <p:spPr>
          <a:xfrm>
            <a:off x="487911" y="2358459"/>
            <a:ext cx="202954" cy="201929"/>
          </a:xfrm>
          <a:prstGeom prst="rect">
            <a:avLst/>
          </a:prstGeom>
        </p:spPr>
        <p:txBody>
          <a:bodyPr wrap="square" lIns="0" tIns="0" rIns="0" bIns="0" rtlCol="0">
            <a:noAutofit/>
          </a:bodyPr>
          <a:lstStyle/>
          <a:p>
            <a:pPr marL="11397">
              <a:lnSpc>
                <a:spcPts val="1570"/>
              </a:lnSpc>
              <a:spcBef>
                <a:spcPts val="78"/>
              </a:spcBef>
            </a:pPr>
            <a:r>
              <a:rPr sz="2200" b="1" baseline="1851" dirty="0">
                <a:latin typeface="Garamond"/>
                <a:cs typeface="Garamond"/>
              </a:rPr>
              <a:t>ii.</a:t>
            </a:r>
            <a:endParaRPr sz="1400" dirty="0">
              <a:latin typeface="Garamond"/>
              <a:cs typeface="Garamond"/>
            </a:endParaRPr>
          </a:p>
        </p:txBody>
      </p:sp>
      <p:sp>
        <p:nvSpPr>
          <p:cNvPr id="4" name="object 4"/>
          <p:cNvSpPr txBox="1"/>
          <p:nvPr/>
        </p:nvSpPr>
        <p:spPr>
          <a:xfrm>
            <a:off x="487911" y="3038719"/>
            <a:ext cx="2706473" cy="2618990"/>
          </a:xfrm>
          <a:prstGeom prst="rect">
            <a:avLst/>
          </a:prstGeom>
        </p:spPr>
        <p:txBody>
          <a:bodyPr wrap="square" lIns="0" tIns="0" rIns="0" bIns="0" rtlCol="0">
            <a:noAutofit/>
          </a:bodyPr>
          <a:lstStyle/>
          <a:p>
            <a:pPr marL="11397" marR="16124">
              <a:lnSpc>
                <a:spcPts val="1373"/>
              </a:lnSpc>
              <a:spcBef>
                <a:spcPts val="68"/>
              </a:spcBef>
            </a:pPr>
            <a:r>
              <a:rPr sz="1300" b="1" spc="-4" dirty="0">
                <a:latin typeface="Arial"/>
                <a:cs typeface="Arial"/>
              </a:rPr>
              <a:t>n=0:31</a:t>
            </a:r>
            <a:r>
              <a:rPr sz="1300" b="1" dirty="0">
                <a:latin typeface="Arial"/>
                <a:cs typeface="Arial"/>
              </a:rPr>
              <a:t>;</a:t>
            </a:r>
            <a:r>
              <a:rPr sz="1300" b="1" spc="-44" dirty="0">
                <a:latin typeface="Arial"/>
                <a:cs typeface="Arial"/>
              </a:rPr>
              <a:t> </a:t>
            </a:r>
            <a:r>
              <a:rPr sz="1300" b="1" spc="-4" dirty="0">
                <a:latin typeface="Arial"/>
                <a:cs typeface="Arial"/>
              </a:rPr>
              <a:t>k=0:31;</a:t>
            </a:r>
            <a:endParaRPr sz="1300" dirty="0">
              <a:latin typeface="Arial"/>
              <a:cs typeface="Arial"/>
            </a:endParaRPr>
          </a:p>
          <a:p>
            <a:pPr marL="11397" marR="16124">
              <a:lnSpc>
                <a:spcPct val="95825"/>
              </a:lnSpc>
            </a:pPr>
            <a:r>
              <a:rPr sz="1300" b="1" spc="-4" dirty="0">
                <a:latin typeface="Arial"/>
                <a:cs typeface="Arial"/>
              </a:rPr>
              <a:t>x=0.9.^n;</a:t>
            </a:r>
            <a:endParaRPr sz="1300" dirty="0">
              <a:latin typeface="Arial"/>
              <a:cs typeface="Arial"/>
            </a:endParaRPr>
          </a:p>
          <a:p>
            <a:pPr marL="11397" marR="800249">
              <a:lnSpc>
                <a:spcPct val="99658"/>
              </a:lnSpc>
              <a:spcBef>
                <a:spcPts val="63"/>
              </a:spcBef>
            </a:pPr>
            <a:r>
              <a:rPr sz="1300" b="1" dirty="0">
                <a:latin typeface="Arial"/>
                <a:cs typeface="Arial"/>
              </a:rPr>
              <a:t>w=linspace(0,</a:t>
            </a:r>
            <a:r>
              <a:rPr sz="1300" b="1" spc="-86" dirty="0">
                <a:latin typeface="Arial"/>
                <a:cs typeface="Arial"/>
              </a:rPr>
              <a:t> </a:t>
            </a:r>
            <a:r>
              <a:rPr sz="1300" b="1" dirty="0">
                <a:latin typeface="Arial"/>
                <a:cs typeface="Arial"/>
              </a:rPr>
              <a:t>2*pi,</a:t>
            </a:r>
            <a:r>
              <a:rPr sz="1300" b="1" spc="-31" dirty="0">
                <a:latin typeface="Arial"/>
                <a:cs typeface="Arial"/>
              </a:rPr>
              <a:t> </a:t>
            </a:r>
            <a:r>
              <a:rPr sz="1300" b="1" dirty="0">
                <a:latin typeface="Arial"/>
                <a:cs typeface="Arial"/>
              </a:rPr>
              <a:t>512); K=linspace(0,</a:t>
            </a:r>
            <a:r>
              <a:rPr sz="1300" b="1" spc="-85" dirty="0">
                <a:latin typeface="Arial"/>
                <a:cs typeface="Arial"/>
              </a:rPr>
              <a:t> </a:t>
            </a:r>
            <a:r>
              <a:rPr sz="1300" b="1" dirty="0">
                <a:latin typeface="Arial"/>
                <a:cs typeface="Arial"/>
              </a:rPr>
              <a:t>2*pi,</a:t>
            </a:r>
            <a:r>
              <a:rPr sz="1300" b="1" spc="-31" dirty="0">
                <a:latin typeface="Arial"/>
                <a:cs typeface="Arial"/>
              </a:rPr>
              <a:t> </a:t>
            </a:r>
            <a:r>
              <a:rPr sz="1300" b="1" dirty="0">
                <a:latin typeface="Arial"/>
                <a:cs typeface="Arial"/>
              </a:rPr>
              <a:t>32); X1=1./(1-0.9*ex</a:t>
            </a:r>
            <a:r>
              <a:rPr sz="1300" b="1" spc="-8" dirty="0">
                <a:latin typeface="Arial"/>
                <a:cs typeface="Arial"/>
              </a:rPr>
              <a:t>p</a:t>
            </a:r>
            <a:r>
              <a:rPr sz="1300" b="1" dirty="0">
                <a:latin typeface="Arial"/>
                <a:cs typeface="Arial"/>
              </a:rPr>
              <a:t>(-j*w));</a:t>
            </a:r>
            <a:endParaRPr sz="1300" dirty="0">
              <a:latin typeface="Arial"/>
              <a:cs typeface="Arial"/>
            </a:endParaRPr>
          </a:p>
          <a:p>
            <a:pPr marL="11397">
              <a:lnSpc>
                <a:spcPct val="99658"/>
              </a:lnSpc>
            </a:pPr>
            <a:r>
              <a:rPr sz="1300" b="1" dirty="0">
                <a:latin typeface="Arial"/>
                <a:cs typeface="Arial"/>
              </a:rPr>
              <a:t>X2=(1-(0.9*exp(-j*(</a:t>
            </a:r>
            <a:r>
              <a:rPr sz="1300" b="1" spc="4" dirty="0">
                <a:latin typeface="Arial"/>
                <a:cs typeface="Arial"/>
              </a:rPr>
              <a:t>2</a:t>
            </a:r>
            <a:r>
              <a:rPr sz="1300" b="1" dirty="0">
                <a:latin typeface="Arial"/>
                <a:cs typeface="Arial"/>
              </a:rPr>
              <a:t>*pi/32)*k)).^32)./ (1-0.9*exp(-j*(2*pi/32)*k));</a:t>
            </a:r>
            <a:endParaRPr sz="1300" dirty="0">
              <a:latin typeface="Arial"/>
              <a:cs typeface="Arial"/>
            </a:endParaRPr>
          </a:p>
          <a:p>
            <a:pPr marL="11397" marR="16124">
              <a:lnSpc>
                <a:spcPct val="95825"/>
              </a:lnSpc>
            </a:pPr>
            <a:r>
              <a:rPr sz="1300" b="1" dirty="0">
                <a:latin typeface="Arial"/>
                <a:cs typeface="Arial"/>
              </a:rPr>
              <a:t>X=fft(x);</a:t>
            </a:r>
            <a:endParaRPr sz="1300" dirty="0">
              <a:latin typeface="Arial"/>
              <a:cs typeface="Arial"/>
            </a:endParaRPr>
          </a:p>
          <a:p>
            <a:pPr marL="11397" marR="16124">
              <a:lnSpc>
                <a:spcPct val="95825"/>
              </a:lnSpc>
              <a:spcBef>
                <a:spcPts val="63"/>
              </a:spcBef>
            </a:pPr>
            <a:r>
              <a:rPr sz="1300" b="1" dirty="0">
                <a:latin typeface="Arial"/>
                <a:cs typeface="Arial"/>
              </a:rPr>
              <a:t>subplot(311)</a:t>
            </a:r>
            <a:endParaRPr sz="1300" dirty="0">
              <a:latin typeface="Arial"/>
              <a:cs typeface="Arial"/>
            </a:endParaRPr>
          </a:p>
          <a:p>
            <a:pPr marL="11397" marR="1051783">
              <a:lnSpc>
                <a:spcPct val="99658"/>
              </a:lnSpc>
              <a:spcBef>
                <a:spcPts val="58"/>
              </a:spcBef>
            </a:pPr>
            <a:r>
              <a:rPr sz="1300" b="1" dirty="0">
                <a:latin typeface="Arial"/>
                <a:cs typeface="Arial"/>
              </a:rPr>
              <a:t>plot(w,</a:t>
            </a:r>
            <a:r>
              <a:rPr sz="1300" b="1" spc="-4" dirty="0">
                <a:latin typeface="Arial"/>
                <a:cs typeface="Arial"/>
              </a:rPr>
              <a:t> </a:t>
            </a:r>
            <a:r>
              <a:rPr sz="1300" b="1" dirty="0">
                <a:latin typeface="Arial"/>
                <a:cs typeface="Arial"/>
              </a:rPr>
              <a:t>abs(X1));</a:t>
            </a:r>
            <a:r>
              <a:rPr sz="1300" b="1" spc="-57" dirty="0">
                <a:latin typeface="Arial"/>
                <a:cs typeface="Arial"/>
              </a:rPr>
              <a:t> </a:t>
            </a:r>
            <a:r>
              <a:rPr sz="1300" b="1" dirty="0">
                <a:latin typeface="Arial"/>
                <a:cs typeface="Arial"/>
              </a:rPr>
              <a:t>grid </a:t>
            </a:r>
            <a:r>
              <a:rPr sz="1300" b="1" spc="-4" dirty="0">
                <a:latin typeface="Arial"/>
                <a:cs typeface="Arial"/>
              </a:rPr>
              <a:t>subplot(312)</a:t>
            </a:r>
            <a:endParaRPr sz="1300" dirty="0">
              <a:latin typeface="Arial"/>
              <a:cs typeface="Arial"/>
            </a:endParaRPr>
          </a:p>
          <a:p>
            <a:pPr marL="11397" marR="214282">
              <a:lnSpc>
                <a:spcPct val="99658"/>
              </a:lnSpc>
            </a:pPr>
            <a:r>
              <a:rPr sz="1300" b="1" dirty="0">
                <a:latin typeface="Arial"/>
                <a:cs typeface="Arial"/>
              </a:rPr>
              <a:t>stem(K,</a:t>
            </a:r>
            <a:r>
              <a:rPr sz="1300" b="1" spc="-46" dirty="0">
                <a:latin typeface="Arial"/>
                <a:cs typeface="Arial"/>
              </a:rPr>
              <a:t> </a:t>
            </a:r>
            <a:r>
              <a:rPr sz="1300" b="1" dirty="0">
                <a:latin typeface="Arial"/>
                <a:cs typeface="Arial"/>
              </a:rPr>
              <a:t>abs(X2),</a:t>
            </a:r>
            <a:r>
              <a:rPr sz="1300" b="1" spc="-48" dirty="0">
                <a:latin typeface="Arial"/>
                <a:cs typeface="Arial"/>
              </a:rPr>
              <a:t> </a:t>
            </a:r>
            <a:r>
              <a:rPr sz="1300" b="1" spc="4" dirty="0">
                <a:latin typeface="Arial"/>
                <a:cs typeface="Arial"/>
              </a:rPr>
              <a:t>'</a:t>
            </a:r>
            <a:r>
              <a:rPr sz="1300" b="1" spc="8" dirty="0">
                <a:latin typeface="Arial"/>
                <a:cs typeface="Arial"/>
              </a:rPr>
              <a:t>r</a:t>
            </a:r>
            <a:r>
              <a:rPr sz="1300" b="1" dirty="0">
                <a:latin typeface="Arial"/>
                <a:cs typeface="Arial"/>
              </a:rPr>
              <a:t>',</a:t>
            </a:r>
            <a:r>
              <a:rPr sz="1300" b="1" spc="4" dirty="0">
                <a:latin typeface="Arial"/>
                <a:cs typeface="Arial"/>
              </a:rPr>
              <a:t> </a:t>
            </a:r>
            <a:r>
              <a:rPr sz="1300" b="1" dirty="0">
                <a:latin typeface="Arial"/>
                <a:cs typeface="Arial"/>
              </a:rPr>
              <a:t>'filled'); grid </a:t>
            </a:r>
            <a:r>
              <a:rPr sz="1300" b="1" spc="-4" dirty="0">
                <a:latin typeface="Arial"/>
                <a:cs typeface="Arial"/>
              </a:rPr>
              <a:t>subplot(313)</a:t>
            </a:r>
            <a:endParaRPr sz="1300" dirty="0">
              <a:latin typeface="Arial"/>
              <a:cs typeface="Arial"/>
            </a:endParaRPr>
          </a:p>
          <a:p>
            <a:pPr marL="11397" marR="16124">
              <a:lnSpc>
                <a:spcPct val="95825"/>
              </a:lnSpc>
            </a:pPr>
            <a:r>
              <a:rPr sz="1300" b="1" dirty="0">
                <a:latin typeface="Arial"/>
                <a:cs typeface="Arial"/>
              </a:rPr>
              <a:t>stem(K,</a:t>
            </a:r>
            <a:r>
              <a:rPr sz="1300" b="1" spc="-46" dirty="0">
                <a:latin typeface="Arial"/>
                <a:cs typeface="Arial"/>
              </a:rPr>
              <a:t> </a:t>
            </a:r>
            <a:r>
              <a:rPr sz="1300" b="1" dirty="0">
                <a:latin typeface="Arial"/>
                <a:cs typeface="Arial"/>
              </a:rPr>
              <a:t>a</a:t>
            </a:r>
            <a:r>
              <a:rPr sz="1300" b="1" spc="-8" dirty="0">
                <a:latin typeface="Arial"/>
                <a:cs typeface="Arial"/>
              </a:rPr>
              <a:t>b</a:t>
            </a:r>
            <a:r>
              <a:rPr sz="1300" b="1" dirty="0">
                <a:latin typeface="Arial"/>
                <a:cs typeface="Arial"/>
              </a:rPr>
              <a:t>s(X),</a:t>
            </a:r>
            <a:r>
              <a:rPr sz="1300" b="1" spc="-41" dirty="0">
                <a:latin typeface="Arial"/>
                <a:cs typeface="Arial"/>
              </a:rPr>
              <a:t> </a:t>
            </a:r>
            <a:r>
              <a:rPr sz="1300" b="1" dirty="0">
                <a:latin typeface="Arial"/>
                <a:cs typeface="Arial"/>
              </a:rPr>
              <a:t>'g', 'filled'); grid</a:t>
            </a:r>
            <a:endParaRPr sz="1300" dirty="0">
              <a:latin typeface="Arial"/>
              <a:cs typeface="Arial"/>
            </a:endParaRPr>
          </a:p>
        </p:txBody>
      </p:sp>
      <p:sp>
        <p:nvSpPr>
          <p:cNvPr id="2" name="object 2"/>
          <p:cNvSpPr txBox="1"/>
          <p:nvPr/>
        </p:nvSpPr>
        <p:spPr>
          <a:xfrm>
            <a:off x="415637" y="1344706"/>
            <a:ext cx="8312727" cy="134471"/>
          </a:xfrm>
          <a:prstGeom prst="rect">
            <a:avLst/>
          </a:prstGeom>
        </p:spPr>
        <p:txBody>
          <a:bodyPr wrap="square" lIns="0" tIns="0" rIns="0" bIns="0" rtlCol="0">
            <a:noAutofit/>
          </a:bodyPr>
          <a:lstStyle/>
          <a:p>
            <a:pPr marL="22794">
              <a:lnSpc>
                <a:spcPts val="897"/>
              </a:lnSpc>
            </a:pPr>
            <a:endParaRPr sz="900" dirty="0"/>
          </a:p>
        </p:txBody>
      </p:sp>
    </p:spTree>
    <p:extLst>
      <p:ext uri="{BB962C8B-B14F-4D97-AF65-F5344CB8AC3E}">
        <p14:creationId xmlns:p14="http://schemas.microsoft.com/office/powerpoint/2010/main" val="4017934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fontScale="90000"/>
          </a:bodyPr>
          <a:lstStyle/>
          <a:p>
            <a:br>
              <a:rPr lang="en-US" b="1" dirty="0"/>
            </a:br>
            <a:r>
              <a:rPr lang="en-US" b="1" dirty="0" err="1"/>
              <a:t>Parseval’s</a:t>
            </a:r>
            <a:r>
              <a:rPr lang="en-US" b="1" dirty="0"/>
              <a:t> Theorem in DFT</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b="1" dirty="0"/>
                  <a:t>Statement:  </a:t>
                </a:r>
                <a:endParaRPr lang="en-US" dirty="0"/>
              </a:p>
              <a:p>
                <a:pPr marL="0" indent="0">
                  <a:buNone/>
                </a:pPr>
                <a:endParaRPr lang="en-US" dirty="0"/>
              </a:p>
              <a:p>
                <a:r>
                  <a:rPr lang="en-US" b="1" dirty="0"/>
                  <a:t>“</a:t>
                </a:r>
                <a:r>
                  <a:rPr lang="en-US" dirty="0"/>
                  <a:t>For complex valued sequences x(n) and y(n), if DFT {x(n)} is X(k) and DFT {y(n)} is Y(k) then</a:t>
                </a:r>
              </a:p>
              <a:p>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a:rPr>
                          <m:t>𝑛</m:t>
                        </m:r>
                        <m:r>
                          <a:rPr lang="en-US" i="1">
                            <a:latin typeface="Cambria Math"/>
                          </a:rPr>
                          <m:t>=0</m:t>
                        </m:r>
                      </m:sub>
                      <m:sup>
                        <m:r>
                          <a:rPr lang="en-US" i="1">
                            <a:latin typeface="Cambria Math"/>
                          </a:rPr>
                          <m:t>𝑁</m:t>
                        </m:r>
                        <m:r>
                          <a:rPr lang="en-US" i="1">
                            <a:latin typeface="Cambria Math"/>
                          </a:rPr>
                          <m:t>−1</m:t>
                        </m:r>
                      </m:sup>
                      <m:e>
                        <m:r>
                          <a:rPr lang="en-US" i="1">
                            <a:latin typeface="Cambria Math"/>
                          </a:rPr>
                          <m:t>𝑥</m:t>
                        </m:r>
                        <m:r>
                          <a:rPr lang="en-US" i="1">
                            <a:latin typeface="Cambria Math"/>
                          </a:rPr>
                          <m:t>∗</m:t>
                        </m:r>
                        <m:d>
                          <m:dPr>
                            <m:ctrlPr>
                              <a:rPr lang="en-US" i="1">
                                <a:latin typeface="Cambria Math" panose="02040503050406030204" pitchFamily="18" charset="0"/>
                              </a:rPr>
                            </m:ctrlPr>
                          </m:dPr>
                          <m:e>
                            <m:r>
                              <a:rPr lang="en-US" i="1">
                                <a:latin typeface="Cambria Math"/>
                              </a:rPr>
                              <m:t>𝑛</m:t>
                            </m:r>
                          </m:e>
                        </m:d>
                        <m:r>
                          <a:rPr lang="en-US" i="1">
                            <a:latin typeface="Cambria Math"/>
                          </a:rPr>
                          <m:t>.</m:t>
                        </m:r>
                        <m:r>
                          <a:rPr lang="en-US" i="1">
                            <a:latin typeface="Cambria Math"/>
                          </a:rPr>
                          <m:t>𝑦</m:t>
                        </m:r>
                        <m:d>
                          <m:dPr>
                            <m:ctrlPr>
                              <a:rPr lang="en-US" i="1">
                                <a:latin typeface="Cambria Math" panose="02040503050406030204" pitchFamily="18" charset="0"/>
                              </a:rPr>
                            </m:ctrlPr>
                          </m:dPr>
                          <m:e>
                            <m:r>
                              <a:rPr lang="en-US" i="1">
                                <a:latin typeface="Cambria Math"/>
                              </a:rPr>
                              <m:t>𝑛</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𝑁</m:t>
                            </m:r>
                          </m:den>
                        </m:f>
                      </m:e>
                    </m:nary>
                    <m:nary>
                      <m:naryPr>
                        <m:chr m:val="∑"/>
                        <m:limLoc m:val="undOvr"/>
                        <m:ctrlPr>
                          <a:rPr lang="en-US" i="1">
                            <a:latin typeface="Cambria Math" panose="02040503050406030204" pitchFamily="18" charset="0"/>
                          </a:rPr>
                        </m:ctrlPr>
                      </m:naryPr>
                      <m:sub>
                        <m:r>
                          <a:rPr lang="en-US" i="1">
                            <a:latin typeface="Cambria Math"/>
                          </a:rPr>
                          <m:t>𝑘</m:t>
                        </m:r>
                        <m:r>
                          <a:rPr lang="en-US" i="1">
                            <a:latin typeface="Cambria Math"/>
                          </a:rPr>
                          <m:t>=0</m:t>
                        </m:r>
                      </m:sub>
                      <m:sup>
                        <m:r>
                          <a:rPr lang="en-US" i="1">
                            <a:latin typeface="Cambria Math"/>
                          </a:rPr>
                          <m:t>𝑁</m:t>
                        </m:r>
                        <m:r>
                          <a:rPr lang="en-US" i="1">
                            <a:latin typeface="Cambria Math"/>
                          </a:rPr>
                          <m:t>−1</m:t>
                        </m:r>
                      </m:sup>
                      <m:e>
                        <m:r>
                          <a:rPr lang="en-US" i="1">
                            <a:latin typeface="Cambria Math"/>
                          </a:rPr>
                          <m:t>𝑋</m:t>
                        </m:r>
                        <m:r>
                          <a:rPr lang="en-US" i="1">
                            <a:latin typeface="Cambria Math"/>
                          </a:rPr>
                          <m:t>∗</m:t>
                        </m:r>
                        <m:d>
                          <m:dPr>
                            <m:ctrlPr>
                              <a:rPr lang="en-US" i="1">
                                <a:latin typeface="Cambria Math" panose="02040503050406030204" pitchFamily="18" charset="0"/>
                              </a:rPr>
                            </m:ctrlPr>
                          </m:dPr>
                          <m:e>
                            <m:r>
                              <a:rPr lang="en-US" i="1">
                                <a:latin typeface="Cambria Math"/>
                              </a:rPr>
                              <m:t>𝑘</m:t>
                            </m:r>
                          </m:e>
                        </m:d>
                        <m:r>
                          <a:rPr lang="en-US" i="1">
                            <a:latin typeface="Cambria Math"/>
                          </a:rPr>
                          <m:t>.</m:t>
                        </m:r>
                        <m:r>
                          <a:rPr lang="en-US" i="1">
                            <a:latin typeface="Cambria Math"/>
                          </a:rPr>
                          <m:t>𝑌</m:t>
                        </m:r>
                        <m:d>
                          <m:dPr>
                            <m:ctrlPr>
                              <a:rPr lang="en-US" i="1">
                                <a:latin typeface="Cambria Math" panose="02040503050406030204" pitchFamily="18" charset="0"/>
                              </a:rPr>
                            </m:ctrlPr>
                          </m:dPr>
                          <m:e>
                            <m:r>
                              <a:rPr lang="en-US" i="1">
                                <a:latin typeface="Cambria Math"/>
                              </a:rPr>
                              <m:t>𝑘</m:t>
                            </m:r>
                          </m:e>
                        </m:d>
                        <m:r>
                          <a:rPr lang="en-US" i="1">
                            <a:latin typeface="Cambria Math"/>
                          </a:rPr>
                          <m:t>     </m:t>
                        </m:r>
                      </m:e>
                    </m:nary>
                    <m:r>
                      <a:rPr lang="en-US" i="1">
                        <a:latin typeface="Cambria Math"/>
                      </a:rPr>
                      <m:t>        </m:t>
                    </m:r>
                  </m:oMath>
                </a14:m>
                <a:r>
                  <a:rPr lang="en-US" dirty="0"/>
                  <a:t>……………(1)</a:t>
                </a:r>
              </a:p>
              <a:p>
                <a:pPr marL="0" indent="0">
                  <a:buNone/>
                </a:pPr>
                <a:r>
                  <a:rPr lang="en-US" b="1" dirty="0"/>
                  <a:t> </a:t>
                </a:r>
                <a:endParaRPr lang="en-US" dirty="0"/>
              </a:p>
              <a:p>
                <a:r>
                  <a:rPr lang="en-US" dirty="0" err="1"/>
                  <a:t>Parseval’s</a:t>
                </a:r>
                <a:r>
                  <a:rPr lang="en-US" dirty="0"/>
                  <a:t> theorem also states that, “energy of the signal in time domain can be expressed in terms of the frequency components {X(k)} in the frequency domain”.</a:t>
                </a:r>
                <a:r>
                  <a:rPr lang="en-US" dirty="0" err="1"/>
                  <a:t>Parseval’s</a:t>
                </a:r>
                <a:r>
                  <a:rPr lang="en-US" dirty="0"/>
                  <a:t> theorem in DFT is stated </a:t>
                </a:r>
              </a:p>
              <a:p>
                <a:pPr marL="0" indent="0">
                  <a:buNone/>
                </a:pPr>
                <a:r>
                  <a:rPr lang="en-US" dirty="0"/>
                  <a:t>        as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a:rPr>
                          <m:t>𝑛</m:t>
                        </m:r>
                        <m:r>
                          <a:rPr lang="en-US" i="1">
                            <a:latin typeface="Cambria Math"/>
                          </a:rPr>
                          <m:t>=0</m:t>
                        </m:r>
                      </m:sub>
                      <m:sup>
                        <m:r>
                          <a:rPr lang="en-US" i="1">
                            <a:latin typeface="Cambria Math"/>
                          </a:rPr>
                          <m:t>𝑁</m:t>
                        </m:r>
                        <m:r>
                          <a:rPr lang="en-US" i="1">
                            <a:latin typeface="Cambria Math"/>
                          </a:rPr>
                          <m:t>−1</m:t>
                        </m:r>
                      </m:sup>
                      <m:e>
                        <m:sSup>
                          <m:sSupPr>
                            <m:ctrlPr>
                              <a:rPr lang="en-US" i="1">
                                <a:latin typeface="Cambria Math" panose="02040503050406030204" pitchFamily="18" charset="0"/>
                              </a:rPr>
                            </m:ctrlPr>
                          </m:sSupPr>
                          <m:e>
                            <m:r>
                              <a:rPr lang="en-US" i="1">
                                <a:latin typeface="Cambria Math"/>
                              </a:rPr>
                              <m:t>|</m:t>
                            </m:r>
                            <m:r>
                              <a:rPr lang="en-US" i="1">
                                <a:latin typeface="Cambria Math"/>
                              </a:rPr>
                              <m:t>𝑥</m:t>
                            </m:r>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m:t>
                            </m:r>
                          </m:e>
                          <m:sup>
                            <m:r>
                              <a:rPr lang="en-US" i="1">
                                <a:latin typeface="Cambria Math"/>
                              </a:rPr>
                              <m:t>2</m:t>
                            </m:r>
                          </m:sup>
                        </m:sSup>
                      </m:e>
                    </m:nary>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𝑁</m:t>
                        </m:r>
                      </m:den>
                    </m:f>
                    <m:nary>
                      <m:naryPr>
                        <m:chr m:val="∑"/>
                        <m:limLoc m:val="undOvr"/>
                        <m:ctrlPr>
                          <a:rPr lang="en-US" i="1">
                            <a:latin typeface="Cambria Math" panose="02040503050406030204" pitchFamily="18" charset="0"/>
                          </a:rPr>
                        </m:ctrlPr>
                      </m:naryPr>
                      <m:sub>
                        <m:r>
                          <a:rPr lang="en-US" i="1">
                            <a:latin typeface="Cambria Math"/>
                          </a:rPr>
                          <m:t>𝑘</m:t>
                        </m:r>
                        <m:r>
                          <a:rPr lang="en-US" i="1">
                            <a:latin typeface="Cambria Math"/>
                          </a:rPr>
                          <m:t>=0</m:t>
                        </m:r>
                      </m:sub>
                      <m:sup>
                        <m:r>
                          <a:rPr lang="en-US" i="1">
                            <a:latin typeface="Cambria Math"/>
                          </a:rPr>
                          <m:t>𝑁</m:t>
                        </m:r>
                        <m:r>
                          <a:rPr lang="en-US" i="1">
                            <a:latin typeface="Cambria Math"/>
                          </a:rPr>
                          <m:t>−1</m:t>
                        </m:r>
                      </m:sup>
                      <m:e>
                        <m:sSup>
                          <m:sSupPr>
                            <m:ctrlPr>
                              <a:rPr lang="en-US" i="1">
                                <a:latin typeface="Cambria Math" panose="02040503050406030204" pitchFamily="18" charset="0"/>
                              </a:rPr>
                            </m:ctrlPr>
                          </m:sSupPr>
                          <m:e>
                            <m:r>
                              <a:rPr lang="en-US" i="1">
                                <a:latin typeface="Cambria Math"/>
                              </a:rPr>
                              <m:t>|</m:t>
                            </m:r>
                            <m:r>
                              <a:rPr lang="en-US" i="1">
                                <a:latin typeface="Cambria Math"/>
                              </a:rPr>
                              <m:t>𝑋</m:t>
                            </m:r>
                            <m:d>
                              <m:dPr>
                                <m:ctrlPr>
                                  <a:rPr lang="en-US" i="1">
                                    <a:latin typeface="Cambria Math" panose="02040503050406030204" pitchFamily="18" charset="0"/>
                                  </a:rPr>
                                </m:ctrlPr>
                              </m:dPr>
                              <m:e>
                                <m:r>
                                  <a:rPr lang="en-US" i="1">
                                    <a:latin typeface="Cambria Math"/>
                                  </a:rPr>
                                  <m:t>𝑘</m:t>
                                </m:r>
                              </m:e>
                            </m:d>
                            <m:r>
                              <a:rPr lang="en-US" i="1">
                                <a:latin typeface="Cambria Math"/>
                              </a:rPr>
                              <m:t>|</m:t>
                            </m:r>
                          </m:e>
                          <m:sup>
                            <m:r>
                              <a:rPr lang="en-US" i="1">
                                <a:latin typeface="Cambria Math"/>
                              </a:rPr>
                              <m:t>2</m:t>
                            </m:r>
                          </m:sup>
                        </m:sSup>
                      </m:e>
                    </m:nary>
                  </m:oMath>
                </a14:m>
                <a:r>
                  <a:rPr lang="en-US" dirty="0"/>
                  <a:t>           ……………(2)</a:t>
                </a:r>
              </a:p>
              <a:p>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89" t="-2156" r="-444"/>
                </a:stretch>
              </a:blipFill>
            </p:spPr>
            <p:txBody>
              <a:bodyPr/>
              <a:lstStyle/>
              <a:p>
                <a:r>
                  <a:rPr lang="en-US">
                    <a:noFill/>
                  </a:rPr>
                  <a:t> </a:t>
                </a:r>
              </a:p>
            </p:txBody>
          </p:sp>
        </mc:Fallback>
      </mc:AlternateContent>
    </p:spTree>
    <p:extLst>
      <p:ext uri="{BB962C8B-B14F-4D97-AF65-F5344CB8AC3E}">
        <p14:creationId xmlns:p14="http://schemas.microsoft.com/office/powerpoint/2010/main" val="1015345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b="1" dirty="0" err="1"/>
              <a:t>Parseval’s</a:t>
            </a:r>
            <a:r>
              <a:rPr lang="en-US" sz="3600" b="1" dirty="0"/>
              <a:t> Theorem in DFT</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4678363"/>
              </a:xfrm>
            </p:spPr>
            <p:txBody>
              <a:bodyPr>
                <a:normAutofit fontScale="70000" lnSpcReduction="20000"/>
              </a:bodyPr>
              <a:lstStyle/>
              <a:p>
                <a:pPr marL="0" indent="0">
                  <a:buNone/>
                </a:pPr>
                <a:r>
                  <a:rPr lang="en-US" b="1" u="sng" dirty="0"/>
                  <a:t>Proof of </a:t>
                </a:r>
                <a:r>
                  <a:rPr lang="en-US" b="1" u="sng" dirty="0" err="1"/>
                  <a:t>Parseval’s</a:t>
                </a:r>
                <a:r>
                  <a:rPr lang="en-US" b="1" u="sng" dirty="0"/>
                  <a:t> Theorem</a:t>
                </a:r>
                <a:endParaRPr lang="en-US" dirty="0"/>
              </a:p>
              <a:p>
                <a:r>
                  <a:rPr lang="en-US" dirty="0"/>
                  <a:t> From definition of IDFT, we have </a:t>
                </a:r>
                <a14:m>
                  <m:oMath xmlns:m="http://schemas.openxmlformats.org/officeDocument/2006/math">
                    <m:r>
                      <a:rPr lang="en-US" i="1">
                        <a:latin typeface="Cambria Math"/>
                      </a:rPr>
                      <m:t>𝑥</m:t>
                    </m:r>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=1/</m:t>
                    </m:r>
                    <m:r>
                      <a:rPr lang="en-US" i="1">
                        <a:latin typeface="Cambria Math"/>
                      </a:rPr>
                      <m:t>𝑁</m:t>
                    </m:r>
                    <m:nary>
                      <m:naryPr>
                        <m:chr m:val="∑"/>
                        <m:limLoc m:val="undOvr"/>
                        <m:ctrlPr>
                          <a:rPr lang="en-US" i="1">
                            <a:latin typeface="Cambria Math" panose="02040503050406030204" pitchFamily="18" charset="0"/>
                          </a:rPr>
                        </m:ctrlPr>
                      </m:naryPr>
                      <m:sub>
                        <m:r>
                          <a:rPr lang="en-US" i="1">
                            <a:latin typeface="Cambria Math"/>
                          </a:rPr>
                          <m:t>𝑘</m:t>
                        </m:r>
                        <m:r>
                          <a:rPr lang="en-US" i="1">
                            <a:latin typeface="Cambria Math"/>
                          </a:rPr>
                          <m:t>=0</m:t>
                        </m:r>
                      </m:sub>
                      <m:sup>
                        <m:r>
                          <a:rPr lang="en-US" i="1">
                            <a:latin typeface="Cambria Math"/>
                          </a:rPr>
                          <m:t>𝑁</m:t>
                        </m:r>
                        <m:r>
                          <a:rPr lang="en-US" i="1">
                            <a:latin typeface="Cambria Math"/>
                          </a:rPr>
                          <m:t>−1</m:t>
                        </m:r>
                      </m:sup>
                      <m:e>
                        <m:r>
                          <a:rPr lang="en-US" i="1">
                            <a:latin typeface="Cambria Math"/>
                          </a:rPr>
                          <m:t>𝑋</m:t>
                        </m:r>
                        <m:d>
                          <m:dPr>
                            <m:ctrlPr>
                              <a:rPr lang="en-US" i="1">
                                <a:latin typeface="Cambria Math" panose="02040503050406030204" pitchFamily="18" charset="0"/>
                              </a:rPr>
                            </m:ctrlPr>
                          </m:dPr>
                          <m:e>
                            <m:r>
                              <a:rPr lang="en-US" i="1">
                                <a:latin typeface="Cambria Math"/>
                              </a:rPr>
                              <m:t>𝑘</m:t>
                            </m:r>
                          </m:e>
                        </m:d>
                        <m:sSup>
                          <m:sSupPr>
                            <m:ctrlPr>
                              <a:rPr lang="en-US" i="1">
                                <a:latin typeface="Cambria Math" panose="02040503050406030204" pitchFamily="18" charset="0"/>
                              </a:rPr>
                            </m:ctrlPr>
                          </m:sSupPr>
                          <m:e>
                            <m:r>
                              <a:rPr lang="en-US" i="1">
                                <a:latin typeface="Cambria Math"/>
                              </a:rPr>
                              <m:t>𝑒</m:t>
                            </m:r>
                          </m:e>
                          <m:sup>
                            <m:r>
                              <a:rPr lang="en-US" i="1">
                                <a:latin typeface="Cambria Math"/>
                              </a:rPr>
                              <m:t>𝑗</m:t>
                            </m:r>
                            <m:r>
                              <a:rPr lang="en-US" i="1">
                                <a:latin typeface="Cambria Math"/>
                              </a:rPr>
                              <m:t>2</m:t>
                            </m:r>
                            <m:r>
                              <a:rPr lang="en-US" i="1">
                                <a:latin typeface="Cambria Math"/>
                              </a:rPr>
                              <m:t>𝜋</m:t>
                            </m:r>
                            <m:r>
                              <a:rPr lang="en-US" i="1">
                                <a:latin typeface="Cambria Math"/>
                              </a:rPr>
                              <m:t>𝑘𝑛</m:t>
                            </m:r>
                            <m:r>
                              <a:rPr lang="en-US" i="1">
                                <a:latin typeface="Cambria Math"/>
                              </a:rPr>
                              <m:t>/</m:t>
                            </m:r>
                            <m:r>
                              <a:rPr lang="en-US" i="1">
                                <a:latin typeface="Cambria Math"/>
                              </a:rPr>
                              <m:t>𝑁</m:t>
                            </m:r>
                          </m:sup>
                        </m:sSup>
                      </m:e>
                    </m:nary>
                  </m:oMath>
                </a14:m>
                <a:endParaRPr lang="en-US" dirty="0"/>
              </a:p>
              <a:p>
                <a:pPr marL="0" indent="0">
                  <a:buNone/>
                </a:pPr>
                <a:r>
                  <a:rPr lang="en-US" dirty="0"/>
                  <a:t>       Take conjugate on both sides,  </a:t>
                </a:r>
              </a:p>
              <a:p>
                <a14:m>
                  <m:oMath xmlns:m="http://schemas.openxmlformats.org/officeDocument/2006/math">
                    <m:r>
                      <a:rPr lang="en-US" i="1">
                        <a:latin typeface="Cambria Math"/>
                      </a:rPr>
                      <m:t>𝑥</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𝑛</m:t>
                        </m:r>
                      </m:e>
                    </m:d>
                    <m:r>
                      <a:rPr lang="en-US" i="1">
                        <a:latin typeface="Cambria Math"/>
                      </a:rPr>
                      <m:t>=1/</m:t>
                    </m:r>
                    <m:r>
                      <a:rPr lang="en-US" i="1">
                        <a:latin typeface="Cambria Math"/>
                      </a:rPr>
                      <m:t>𝑁</m:t>
                    </m:r>
                    <m:nary>
                      <m:naryPr>
                        <m:chr m:val="∑"/>
                        <m:limLoc m:val="undOvr"/>
                        <m:ctrlPr>
                          <a:rPr lang="en-US" i="1">
                            <a:latin typeface="Cambria Math" panose="02040503050406030204" pitchFamily="18" charset="0"/>
                          </a:rPr>
                        </m:ctrlPr>
                      </m:naryPr>
                      <m:sub>
                        <m:r>
                          <a:rPr lang="en-US" i="1">
                            <a:latin typeface="Cambria Math"/>
                          </a:rPr>
                          <m:t>𝑘</m:t>
                        </m:r>
                        <m:r>
                          <a:rPr lang="en-US" i="1">
                            <a:latin typeface="Cambria Math"/>
                          </a:rPr>
                          <m:t>=0</m:t>
                        </m:r>
                      </m:sub>
                      <m:sup>
                        <m:r>
                          <a:rPr lang="en-US" i="1">
                            <a:latin typeface="Cambria Math"/>
                          </a:rPr>
                          <m:t>𝑁</m:t>
                        </m:r>
                        <m:r>
                          <a:rPr lang="en-US" i="1">
                            <a:latin typeface="Cambria Math"/>
                          </a:rPr>
                          <m:t>−1</m:t>
                        </m:r>
                      </m:sup>
                      <m:e>
                        <m:r>
                          <a:rPr lang="en-US" i="1">
                            <a:latin typeface="Cambria Math"/>
                          </a:rPr>
                          <m:t>𝑋</m:t>
                        </m:r>
                        <m:r>
                          <a:rPr lang="en-US" i="1">
                            <a:latin typeface="Cambria Math"/>
                          </a:rPr>
                          <m:t>∗</m:t>
                        </m:r>
                        <m:d>
                          <m:dPr>
                            <m:ctrlPr>
                              <a:rPr lang="en-US" i="1">
                                <a:latin typeface="Cambria Math" panose="02040503050406030204" pitchFamily="18" charset="0"/>
                              </a:rPr>
                            </m:ctrlPr>
                          </m:dPr>
                          <m:e>
                            <m:r>
                              <a:rPr lang="en-US" i="1">
                                <a:latin typeface="Cambria Math"/>
                              </a:rPr>
                              <m:t>𝑘</m:t>
                            </m:r>
                          </m:e>
                        </m:d>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rPr>
                              <m:t>𝑗</m:t>
                            </m:r>
                            <m:r>
                              <a:rPr lang="en-US" i="1">
                                <a:latin typeface="Cambria Math"/>
                              </a:rPr>
                              <m:t>2</m:t>
                            </m:r>
                            <m:r>
                              <a:rPr lang="en-US" i="1">
                                <a:latin typeface="Cambria Math"/>
                              </a:rPr>
                              <m:t>𝜋</m:t>
                            </m:r>
                            <m:r>
                              <a:rPr lang="en-US" i="1">
                                <a:latin typeface="Cambria Math"/>
                              </a:rPr>
                              <m:t>𝑘𝑛</m:t>
                            </m:r>
                            <m:r>
                              <a:rPr lang="en-US" i="1">
                                <a:latin typeface="Cambria Math"/>
                              </a:rPr>
                              <m:t>/</m:t>
                            </m:r>
                            <m:r>
                              <a:rPr lang="en-US" i="1">
                                <a:latin typeface="Cambria Math"/>
                              </a:rPr>
                              <m:t>𝑁</m:t>
                            </m:r>
                          </m:sup>
                        </m:sSup>
                      </m:e>
                    </m:nary>
                  </m:oMath>
                </a14:m>
                <a:r>
                  <a:rPr lang="en-US" dirty="0"/>
                  <a:t> </a:t>
                </a:r>
              </a:p>
              <a:p>
                <a:pPr marL="0" indent="0">
                  <a:buNone/>
                </a:pPr>
                <a:r>
                  <a:rPr lang="en-US" dirty="0"/>
                  <a:t> </a:t>
                </a:r>
              </a:p>
              <a:p>
                <a:r>
                  <a:rPr lang="en-US" dirty="0"/>
                  <a:t>LHS =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a:rPr>
                          <m:t>𝑛</m:t>
                        </m:r>
                        <m:r>
                          <a:rPr lang="en-US" i="1">
                            <a:latin typeface="Cambria Math"/>
                          </a:rPr>
                          <m:t>=0</m:t>
                        </m:r>
                      </m:sub>
                      <m:sup>
                        <m:r>
                          <a:rPr lang="en-US" i="1">
                            <a:latin typeface="Cambria Math"/>
                          </a:rPr>
                          <m:t>𝑁</m:t>
                        </m:r>
                        <m:r>
                          <a:rPr lang="en-US" i="1">
                            <a:latin typeface="Cambria Math"/>
                          </a:rPr>
                          <m:t>−1</m:t>
                        </m:r>
                      </m:sup>
                      <m:e>
                        <m:r>
                          <a:rPr lang="en-US" i="1">
                            <a:latin typeface="Cambria Math"/>
                          </a:rPr>
                          <m:t>𝑥</m:t>
                        </m:r>
                        <m:r>
                          <a:rPr lang="en-US" i="1">
                            <a:latin typeface="Cambria Math"/>
                          </a:rPr>
                          <m:t>∗</m:t>
                        </m:r>
                        <m:d>
                          <m:dPr>
                            <m:ctrlPr>
                              <a:rPr lang="en-US" i="1">
                                <a:latin typeface="Cambria Math" panose="02040503050406030204" pitchFamily="18" charset="0"/>
                              </a:rPr>
                            </m:ctrlPr>
                          </m:dPr>
                          <m:e>
                            <m:r>
                              <a:rPr lang="en-US" i="1">
                                <a:latin typeface="Cambria Math"/>
                              </a:rPr>
                              <m:t>𝑛</m:t>
                            </m:r>
                          </m:e>
                        </m:d>
                        <m:r>
                          <a:rPr lang="en-US" i="1">
                            <a:latin typeface="Cambria Math"/>
                          </a:rPr>
                          <m:t>.</m:t>
                        </m:r>
                        <m:r>
                          <a:rPr lang="en-US" i="1">
                            <a:latin typeface="Cambria Math"/>
                          </a:rPr>
                          <m:t>𝑦</m:t>
                        </m:r>
                        <m:d>
                          <m:dPr>
                            <m:ctrlPr>
                              <a:rPr lang="en-US" i="1">
                                <a:latin typeface="Cambria Math" panose="02040503050406030204" pitchFamily="18" charset="0"/>
                              </a:rPr>
                            </m:ctrlPr>
                          </m:dPr>
                          <m:e>
                            <m:r>
                              <a:rPr lang="en-US" i="1">
                                <a:latin typeface="Cambria Math"/>
                              </a:rPr>
                              <m:t>𝑛</m:t>
                            </m:r>
                          </m:e>
                        </m:d>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𝑛</m:t>
                            </m:r>
                            <m:r>
                              <a:rPr lang="en-US" i="1">
                                <a:latin typeface="Cambria Math"/>
                              </a:rPr>
                              <m:t>=0</m:t>
                            </m:r>
                          </m:sub>
                          <m:sup>
                            <m:r>
                              <a:rPr lang="en-US" i="1">
                                <a:latin typeface="Cambria Math"/>
                              </a:rPr>
                              <m:t>𝑁</m:t>
                            </m:r>
                            <m:r>
                              <a:rPr lang="en-US" i="1">
                                <a:latin typeface="Cambria Math"/>
                              </a:rPr>
                              <m:t>−1</m:t>
                            </m:r>
                          </m:sup>
                          <m:e>
                            <m:r>
                              <a:rPr lang="en-US" i="1">
                                <a:latin typeface="Cambria Math"/>
                              </a:rPr>
                              <m:t>{1/</m:t>
                            </m:r>
                            <m:r>
                              <a:rPr lang="en-US" i="1">
                                <a:latin typeface="Cambria Math"/>
                              </a:rPr>
                              <m:t>𝑁</m:t>
                            </m:r>
                            <m:nary>
                              <m:naryPr>
                                <m:chr m:val="∑"/>
                                <m:limLoc m:val="undOvr"/>
                                <m:ctrlPr>
                                  <a:rPr lang="en-US" i="1">
                                    <a:latin typeface="Cambria Math" panose="02040503050406030204" pitchFamily="18" charset="0"/>
                                  </a:rPr>
                                </m:ctrlPr>
                              </m:naryPr>
                              <m:sub>
                                <m:r>
                                  <a:rPr lang="en-US" i="1">
                                    <a:latin typeface="Cambria Math"/>
                                  </a:rPr>
                                  <m:t>𝑘</m:t>
                                </m:r>
                                <m:r>
                                  <a:rPr lang="en-US" i="1">
                                    <a:latin typeface="Cambria Math"/>
                                  </a:rPr>
                                  <m:t>=0</m:t>
                                </m:r>
                              </m:sub>
                              <m:sup>
                                <m:r>
                                  <a:rPr lang="en-US" i="1">
                                    <a:latin typeface="Cambria Math"/>
                                  </a:rPr>
                                  <m:t>𝑁</m:t>
                                </m:r>
                                <m:r>
                                  <a:rPr lang="en-US" i="1">
                                    <a:latin typeface="Cambria Math"/>
                                  </a:rPr>
                                  <m:t>−1</m:t>
                                </m:r>
                              </m:sup>
                              <m:e>
                                <m:r>
                                  <a:rPr lang="en-US" i="1">
                                    <a:latin typeface="Cambria Math"/>
                                  </a:rPr>
                                  <m:t>𝑋</m:t>
                                </m:r>
                                <m:r>
                                  <a:rPr lang="en-US" i="1">
                                    <a:latin typeface="Cambria Math"/>
                                  </a:rPr>
                                  <m:t>∗</m:t>
                                </m:r>
                                <m:d>
                                  <m:dPr>
                                    <m:ctrlPr>
                                      <a:rPr lang="en-US" i="1">
                                        <a:latin typeface="Cambria Math" panose="02040503050406030204" pitchFamily="18" charset="0"/>
                                      </a:rPr>
                                    </m:ctrlPr>
                                  </m:dPr>
                                  <m:e>
                                    <m:r>
                                      <a:rPr lang="en-US" i="1">
                                        <a:latin typeface="Cambria Math"/>
                                      </a:rPr>
                                      <m:t>𝑘</m:t>
                                    </m:r>
                                  </m:e>
                                </m:d>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rPr>
                                      <m:t>𝑗</m:t>
                                    </m:r>
                                    <m:r>
                                      <a:rPr lang="en-US" i="1">
                                        <a:latin typeface="Cambria Math"/>
                                      </a:rPr>
                                      <m:t>2</m:t>
                                    </m:r>
                                    <m:r>
                                      <a:rPr lang="en-US" i="1">
                                        <a:latin typeface="Cambria Math"/>
                                      </a:rPr>
                                      <m:t>𝜋</m:t>
                                    </m:r>
                                    <m:r>
                                      <a:rPr lang="en-US" i="1">
                                        <a:latin typeface="Cambria Math"/>
                                      </a:rPr>
                                      <m:t>𝑘𝑛</m:t>
                                    </m:r>
                                    <m:r>
                                      <a:rPr lang="en-US" i="1">
                                        <a:latin typeface="Cambria Math"/>
                                      </a:rPr>
                                      <m:t>/</m:t>
                                    </m:r>
                                    <m:r>
                                      <a:rPr lang="en-US" i="1">
                                        <a:latin typeface="Cambria Math"/>
                                      </a:rPr>
                                      <m:t>𝑁</m:t>
                                    </m:r>
                                  </m:sup>
                                </m:sSup>
                              </m:e>
                            </m:nary>
                            <m:r>
                              <a:rPr lang="en-US" i="1">
                                <a:latin typeface="Cambria Math"/>
                              </a:rPr>
                              <m:t>}</m:t>
                            </m:r>
                            <m:r>
                              <a:rPr lang="en-US" i="1">
                                <a:latin typeface="Cambria Math"/>
                              </a:rPr>
                              <m:t>𝑦</m:t>
                            </m:r>
                            <m:d>
                              <m:dPr>
                                <m:ctrlPr>
                                  <a:rPr lang="en-US" i="1">
                                    <a:latin typeface="Cambria Math" panose="02040503050406030204" pitchFamily="18" charset="0"/>
                                  </a:rPr>
                                </m:ctrlPr>
                              </m:dPr>
                              <m:e>
                                <m:r>
                                  <a:rPr lang="en-US" i="1">
                                    <a:latin typeface="Cambria Math"/>
                                  </a:rPr>
                                  <m:t>𝑛</m:t>
                                </m:r>
                              </m:e>
                            </m:d>
                          </m:e>
                        </m:nary>
                      </m:e>
                    </m:nary>
                  </m:oMath>
                </a14:m>
                <a:endParaRPr lang="en-US" dirty="0"/>
              </a:p>
              <a:p>
                <a:pPr marL="0" indent="0">
                  <a:buNone/>
                </a:pPr>
                <a:r>
                  <a:rPr lang="en-US" dirty="0"/>
                  <a:t> </a:t>
                </a:r>
              </a:p>
              <a:p>
                <a:r>
                  <a:rPr lang="en-US" dirty="0"/>
                  <a:t>        =</a:t>
                </a:r>
                <a14:m>
                  <m:oMath xmlns:m="http://schemas.openxmlformats.org/officeDocument/2006/math">
                    <m:r>
                      <a:rPr lang="en-US" i="1">
                        <a:latin typeface="Cambria Math"/>
                      </a:rPr>
                      <m:t>1/</m:t>
                    </m:r>
                    <m:r>
                      <a:rPr lang="en-US" i="1">
                        <a:latin typeface="Cambria Math"/>
                      </a:rPr>
                      <m:t>𝑁</m:t>
                    </m:r>
                    <m:nary>
                      <m:naryPr>
                        <m:chr m:val="∑"/>
                        <m:limLoc m:val="undOvr"/>
                        <m:ctrlPr>
                          <a:rPr lang="en-US" i="1" smtClean="0">
                            <a:latin typeface="Cambria Math" panose="02040503050406030204" pitchFamily="18" charset="0"/>
                          </a:rPr>
                        </m:ctrlPr>
                      </m:naryPr>
                      <m:sub>
                        <m:r>
                          <a:rPr lang="en-US" i="1">
                            <a:latin typeface="Cambria Math"/>
                          </a:rPr>
                          <m:t>𝑘</m:t>
                        </m:r>
                        <m:r>
                          <a:rPr lang="en-US" i="1">
                            <a:latin typeface="Cambria Math"/>
                          </a:rPr>
                          <m:t>=0</m:t>
                        </m:r>
                      </m:sub>
                      <m:sup>
                        <m:r>
                          <a:rPr lang="en-US" i="1">
                            <a:latin typeface="Cambria Math"/>
                          </a:rPr>
                          <m:t>𝑁</m:t>
                        </m:r>
                        <m:r>
                          <a:rPr lang="en-US" i="1">
                            <a:latin typeface="Cambria Math"/>
                          </a:rPr>
                          <m:t>−1</m:t>
                        </m:r>
                      </m:sup>
                      <m:e>
                        <m:r>
                          <a:rPr lang="en-US" i="1">
                            <a:latin typeface="Cambria Math"/>
                          </a:rPr>
                          <m:t>𝑋</m:t>
                        </m:r>
                        <m:r>
                          <a:rPr lang="en-US" i="1">
                            <a:latin typeface="Cambria Math"/>
                          </a:rPr>
                          <m:t>∗</m:t>
                        </m:r>
                        <m:d>
                          <m:dPr>
                            <m:ctrlPr>
                              <a:rPr lang="en-US" i="1">
                                <a:latin typeface="Cambria Math" panose="02040503050406030204" pitchFamily="18" charset="0"/>
                              </a:rPr>
                            </m:ctrlPr>
                          </m:dPr>
                          <m:e>
                            <m:r>
                              <a:rPr lang="en-US" i="1">
                                <a:latin typeface="Cambria Math"/>
                              </a:rPr>
                              <m:t>𝑘</m:t>
                            </m:r>
                          </m:e>
                        </m:d>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𝑛</m:t>
                            </m:r>
                            <m:r>
                              <a:rPr lang="en-US" i="1">
                                <a:latin typeface="Cambria Math"/>
                              </a:rPr>
                              <m:t>=0</m:t>
                            </m:r>
                          </m:sub>
                          <m:sup>
                            <m:r>
                              <a:rPr lang="en-US" i="1">
                                <a:latin typeface="Cambria Math"/>
                              </a:rPr>
                              <m:t>𝑁</m:t>
                            </m:r>
                            <m:r>
                              <a:rPr lang="en-US" i="1">
                                <a:latin typeface="Cambria Math"/>
                              </a:rPr>
                              <m:t>−1</m:t>
                            </m:r>
                          </m:sup>
                          <m:e>
                            <m:r>
                              <a:rPr lang="en-US" i="1">
                                <a:latin typeface="Cambria Math"/>
                              </a:rPr>
                              <m:t>𝑦</m:t>
                            </m:r>
                            <m:d>
                              <m:dPr>
                                <m:ctrlPr>
                                  <a:rPr lang="en-US" i="1">
                                    <a:latin typeface="Cambria Math" panose="02040503050406030204" pitchFamily="18" charset="0"/>
                                  </a:rPr>
                                </m:ctrlPr>
                              </m:dPr>
                              <m:e>
                                <m:r>
                                  <a:rPr lang="en-US" i="1">
                                    <a:latin typeface="Cambria Math"/>
                                  </a:rPr>
                                  <m:t>𝑛</m:t>
                                </m:r>
                              </m:e>
                            </m:d>
                          </m:e>
                        </m:nary>
                        <m:sSup>
                          <m:sSupPr>
                            <m:ctrlPr>
                              <a:rPr lang="en-US" i="1">
                                <a:latin typeface="Cambria Math" panose="02040503050406030204" pitchFamily="18" charset="0"/>
                              </a:rPr>
                            </m:ctrlPr>
                          </m:sSupPr>
                          <m:e>
                            <m:r>
                              <a:rPr lang="en-US" i="1">
                                <a:latin typeface="Cambria Math"/>
                              </a:rPr>
                              <m:t>𝑒</m:t>
                            </m:r>
                          </m:e>
                          <m:sup>
                            <m:r>
                              <a:rPr lang="en-US" i="1">
                                <a:latin typeface="Cambria Math"/>
                              </a:rPr>
                              <m:t>−</m:t>
                            </m:r>
                            <m:f>
                              <m:fPr>
                                <m:ctrlPr>
                                  <a:rPr lang="en-US" i="1">
                                    <a:latin typeface="Cambria Math" panose="02040503050406030204" pitchFamily="18" charset="0"/>
                                  </a:rPr>
                                </m:ctrlPr>
                              </m:fPr>
                              <m:num>
                                <m:r>
                                  <a:rPr lang="en-US" i="1">
                                    <a:latin typeface="Cambria Math"/>
                                  </a:rPr>
                                  <m:t>𝑗</m:t>
                                </m:r>
                                <m:r>
                                  <a:rPr lang="en-US" i="1">
                                    <a:latin typeface="Cambria Math"/>
                                  </a:rPr>
                                  <m:t>2</m:t>
                                </m:r>
                                <m:r>
                                  <a:rPr lang="en-US" i="1">
                                    <a:latin typeface="Cambria Math"/>
                                  </a:rPr>
                                  <m:t>𝜋</m:t>
                                </m:r>
                                <m:r>
                                  <a:rPr lang="en-US" i="1">
                                    <a:latin typeface="Cambria Math"/>
                                  </a:rPr>
                                  <m:t>𝑘𝑛</m:t>
                                </m:r>
                              </m:num>
                              <m:den>
                                <m:r>
                                  <a:rPr lang="en-US" i="1">
                                    <a:latin typeface="Cambria Math"/>
                                  </a:rPr>
                                  <m:t>𝑁</m:t>
                                </m:r>
                              </m:den>
                            </m:f>
                          </m:sup>
                        </m:sSup>
                      </m:e>
                    </m:nary>
                    <m:r>
                      <a:rPr lang="en-US" i="1">
                        <a:latin typeface="Cambria Math"/>
                      </a:rPr>
                      <m:t>}</m:t>
                    </m:r>
                  </m:oMath>
                </a14:m>
                <a:endParaRPr lang="en-US" dirty="0"/>
              </a:p>
              <a:p>
                <a:pPr marL="0" indent="0">
                  <a:buNone/>
                </a:pPr>
                <a:r>
                  <a:rPr lang="en-US" dirty="0"/>
                  <a:t> </a:t>
                </a:r>
              </a:p>
              <a:p>
                <a:r>
                  <a:rPr lang="en-US" dirty="0"/>
                  <a:t>        = 1/N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a:rPr>
                          <m:t>𝑘</m:t>
                        </m:r>
                        <m:r>
                          <a:rPr lang="en-US" i="1">
                            <a:latin typeface="Cambria Math"/>
                          </a:rPr>
                          <m:t>=0</m:t>
                        </m:r>
                      </m:sub>
                      <m:sup>
                        <m:r>
                          <a:rPr lang="en-US" i="1">
                            <a:latin typeface="Cambria Math"/>
                          </a:rPr>
                          <m:t>𝑁</m:t>
                        </m:r>
                        <m:r>
                          <a:rPr lang="en-US" i="1">
                            <a:latin typeface="Cambria Math"/>
                          </a:rPr>
                          <m:t>−1</m:t>
                        </m:r>
                      </m:sup>
                      <m:e>
                        <m:r>
                          <a:rPr lang="en-US" i="1">
                            <a:latin typeface="Cambria Math"/>
                          </a:rPr>
                          <m:t>𝑋</m:t>
                        </m:r>
                        <m:r>
                          <a:rPr lang="en-US" i="1">
                            <a:latin typeface="Cambria Math"/>
                          </a:rPr>
                          <m:t>∗</m:t>
                        </m:r>
                        <m:d>
                          <m:dPr>
                            <m:ctrlPr>
                              <a:rPr lang="en-US" i="1">
                                <a:latin typeface="Cambria Math" panose="02040503050406030204" pitchFamily="18" charset="0"/>
                              </a:rPr>
                            </m:ctrlPr>
                          </m:dPr>
                          <m:e>
                            <m:r>
                              <a:rPr lang="en-US" i="1">
                                <a:latin typeface="Cambria Math"/>
                              </a:rPr>
                              <m:t>𝑘</m:t>
                            </m:r>
                          </m:e>
                        </m:d>
                        <m:r>
                          <a:rPr lang="en-US" i="1">
                            <a:latin typeface="Cambria Math"/>
                          </a:rPr>
                          <m:t>𝑌</m:t>
                        </m:r>
                        <m:d>
                          <m:dPr>
                            <m:ctrlPr>
                              <a:rPr lang="en-US" i="1">
                                <a:latin typeface="Cambria Math" panose="02040503050406030204" pitchFamily="18" charset="0"/>
                              </a:rPr>
                            </m:ctrlPr>
                          </m:dPr>
                          <m:e>
                            <m:r>
                              <a:rPr lang="en-US" i="1">
                                <a:latin typeface="Cambria Math"/>
                              </a:rPr>
                              <m:t>𝑘</m:t>
                            </m:r>
                          </m:e>
                        </m:d>
                      </m:e>
                    </m:nary>
                  </m:oMath>
                </a14:m>
                <a:r>
                  <a:rPr lang="en-US" dirty="0"/>
                  <a:t>  …..(1) </a:t>
                </a:r>
              </a:p>
              <a:p>
                <a:pPr marL="0" indent="0">
                  <a:buNone/>
                </a:pPr>
                <a:r>
                  <a:rPr lang="en-US" dirty="0"/>
                  <a:t> </a:t>
                </a:r>
              </a:p>
              <a:p>
                <a:r>
                  <a:rPr lang="en-US" dirty="0"/>
                  <a:t>        = RHS (Proved)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678363"/>
              </a:xfrm>
              <a:blipFill rotWithShape="1">
                <a:blip r:embed="rId2"/>
                <a:stretch>
                  <a:fillRect l="-889" t="-5346" r="-1111" b="-195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A9E7CB0-957B-427E-85AA-B376ACAC8E39}" type="slidenum">
              <a:rPr lang="en-US" smtClean="0"/>
              <a:t>22</a:t>
            </a:fld>
            <a:endParaRPr lang="en-US"/>
          </a:p>
        </p:txBody>
      </p:sp>
    </p:spTree>
    <p:extLst>
      <p:ext uri="{BB962C8B-B14F-4D97-AF65-F5344CB8AC3E}">
        <p14:creationId xmlns:p14="http://schemas.microsoft.com/office/powerpoint/2010/main" val="882487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b="1" dirty="0" err="1"/>
              <a:t>Parseval’s</a:t>
            </a:r>
            <a:r>
              <a:rPr lang="en-US" sz="3600" b="1" dirty="0"/>
              <a:t> Identity in DFT</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Suppose if y[n] = x[n], then </a:t>
                </a:r>
              </a:p>
              <a:p>
                <a14:m>
                  <m:oMath xmlns:m="http://schemas.openxmlformats.org/officeDocument/2006/math">
                    <m:nary>
                      <m:naryPr>
                        <m:chr m:val="∑"/>
                        <m:limLoc m:val="undOvr"/>
                        <m:ctrlPr>
                          <a:rPr lang="en-US" sz="2400" i="1">
                            <a:latin typeface="Cambria Math" panose="02040503050406030204" pitchFamily="18" charset="0"/>
                          </a:rPr>
                        </m:ctrlPr>
                      </m:naryPr>
                      <m:sub>
                        <m:r>
                          <a:rPr lang="en-US" sz="2400" i="1">
                            <a:latin typeface="Cambria Math"/>
                          </a:rPr>
                          <m:t>𝑛</m:t>
                        </m:r>
                        <m:r>
                          <a:rPr lang="en-US" sz="2400" i="1">
                            <a:latin typeface="Cambria Math"/>
                          </a:rPr>
                          <m:t>=0</m:t>
                        </m:r>
                      </m:sub>
                      <m:sup>
                        <m:r>
                          <a:rPr lang="en-US" sz="2400" i="1">
                            <a:latin typeface="Cambria Math"/>
                          </a:rPr>
                          <m:t>𝑁</m:t>
                        </m:r>
                        <m:r>
                          <a:rPr lang="en-US" sz="2400" i="1">
                            <a:latin typeface="Cambria Math"/>
                          </a:rPr>
                          <m:t>−1</m:t>
                        </m:r>
                      </m:sup>
                      <m:e>
                        <m:r>
                          <a:rPr lang="en-US" sz="2400" i="1">
                            <a:latin typeface="Cambria Math"/>
                          </a:rPr>
                          <m:t>𝑥</m:t>
                        </m:r>
                        <m:r>
                          <a:rPr lang="en-US" sz="2400" i="1">
                            <a:latin typeface="Cambria Math"/>
                          </a:rPr>
                          <m:t>∗</m:t>
                        </m:r>
                        <m:d>
                          <m:dPr>
                            <m:ctrlPr>
                              <a:rPr lang="en-US" sz="2400" i="1">
                                <a:latin typeface="Cambria Math" panose="02040503050406030204" pitchFamily="18" charset="0"/>
                              </a:rPr>
                            </m:ctrlPr>
                          </m:dPr>
                          <m:e>
                            <m:r>
                              <a:rPr lang="en-US" sz="2400" i="1">
                                <a:latin typeface="Cambria Math"/>
                              </a:rPr>
                              <m:t>𝑛</m:t>
                            </m:r>
                          </m:e>
                        </m:d>
                        <m:r>
                          <a:rPr lang="en-US" sz="2400" i="1">
                            <a:latin typeface="Cambria Math"/>
                          </a:rPr>
                          <m:t>.</m:t>
                        </m:r>
                        <m:r>
                          <a:rPr lang="en-US" sz="2400" i="1">
                            <a:latin typeface="Cambria Math"/>
                          </a:rPr>
                          <m:t>𝑥</m:t>
                        </m:r>
                        <m:d>
                          <m:dPr>
                            <m:ctrlPr>
                              <a:rPr lang="en-US" sz="2400" i="1">
                                <a:latin typeface="Cambria Math" panose="02040503050406030204" pitchFamily="18" charset="0"/>
                              </a:rPr>
                            </m:ctrlPr>
                          </m:dPr>
                          <m:e>
                            <m:r>
                              <a:rPr lang="en-US" sz="2400" i="1">
                                <a:latin typeface="Cambria Math"/>
                              </a:rPr>
                              <m:t>𝑛</m:t>
                            </m:r>
                          </m:e>
                        </m:d>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𝑁</m:t>
                            </m:r>
                          </m:den>
                        </m:f>
                      </m:e>
                    </m:nary>
                    <m:nary>
                      <m:naryPr>
                        <m:chr m:val="∑"/>
                        <m:limLoc m:val="undOvr"/>
                        <m:ctrlPr>
                          <a:rPr lang="en-US" sz="2400" i="1">
                            <a:latin typeface="Cambria Math" panose="02040503050406030204" pitchFamily="18" charset="0"/>
                          </a:rPr>
                        </m:ctrlPr>
                      </m:naryPr>
                      <m:sub>
                        <m:r>
                          <a:rPr lang="en-US" sz="2400" i="1">
                            <a:latin typeface="Cambria Math"/>
                          </a:rPr>
                          <m:t>𝑘</m:t>
                        </m:r>
                        <m:r>
                          <a:rPr lang="en-US" sz="2400" i="1">
                            <a:latin typeface="Cambria Math"/>
                          </a:rPr>
                          <m:t>=0</m:t>
                        </m:r>
                      </m:sub>
                      <m:sup>
                        <m:r>
                          <a:rPr lang="en-US" sz="2400" i="1">
                            <a:latin typeface="Cambria Math"/>
                          </a:rPr>
                          <m:t>𝑁</m:t>
                        </m:r>
                        <m:r>
                          <a:rPr lang="en-US" sz="2400" i="1">
                            <a:latin typeface="Cambria Math"/>
                          </a:rPr>
                          <m:t>−1</m:t>
                        </m:r>
                      </m:sup>
                      <m:e>
                        <m:r>
                          <a:rPr lang="en-US" sz="2400" i="1">
                            <a:latin typeface="Cambria Math"/>
                          </a:rPr>
                          <m:t>𝑋</m:t>
                        </m:r>
                        <m:r>
                          <a:rPr lang="en-US" sz="2400" i="1">
                            <a:latin typeface="Cambria Math"/>
                          </a:rPr>
                          <m:t>∗</m:t>
                        </m:r>
                        <m:d>
                          <m:dPr>
                            <m:ctrlPr>
                              <a:rPr lang="en-US" sz="2400" i="1">
                                <a:latin typeface="Cambria Math" panose="02040503050406030204" pitchFamily="18" charset="0"/>
                              </a:rPr>
                            </m:ctrlPr>
                          </m:dPr>
                          <m:e>
                            <m:r>
                              <a:rPr lang="en-US" sz="2400" i="1">
                                <a:latin typeface="Cambria Math"/>
                              </a:rPr>
                              <m:t>𝑘</m:t>
                            </m:r>
                          </m:e>
                        </m:d>
                        <m:r>
                          <a:rPr lang="en-US" sz="2400" i="1">
                            <a:latin typeface="Cambria Math"/>
                          </a:rPr>
                          <m:t>.</m:t>
                        </m:r>
                        <m:r>
                          <a:rPr lang="en-US" sz="2400" i="1">
                            <a:latin typeface="Cambria Math"/>
                          </a:rPr>
                          <m:t>𝑋</m:t>
                        </m:r>
                        <m:d>
                          <m:dPr>
                            <m:ctrlPr>
                              <a:rPr lang="en-US" sz="2400" i="1">
                                <a:latin typeface="Cambria Math" panose="02040503050406030204" pitchFamily="18" charset="0"/>
                              </a:rPr>
                            </m:ctrlPr>
                          </m:dPr>
                          <m:e>
                            <m:r>
                              <a:rPr lang="en-US" sz="2400" i="1">
                                <a:latin typeface="Cambria Math"/>
                              </a:rPr>
                              <m:t>𝑘</m:t>
                            </m:r>
                          </m:e>
                        </m:d>
                      </m:e>
                    </m:nary>
                  </m:oMath>
                </a14:m>
                <a:endParaRPr lang="en-US" sz="2400" dirty="0"/>
              </a:p>
              <a:p>
                <a:r>
                  <a:rPr lang="en-US" sz="2400" dirty="0"/>
                  <a:t>Taking Magnitude we get,</a:t>
                </a:r>
              </a:p>
              <a:p>
                <a:pPr marL="0" indent="0">
                  <a:buNone/>
                </a:pPr>
                <a:r>
                  <a:rPr lang="en-US" sz="2400" dirty="0"/>
                  <a:t> </a:t>
                </a:r>
              </a:p>
              <a:p>
                <a14:m>
                  <m:oMath xmlns:m="http://schemas.openxmlformats.org/officeDocument/2006/math">
                    <m:nary>
                      <m:naryPr>
                        <m:chr m:val="∑"/>
                        <m:limLoc m:val="undOvr"/>
                        <m:ctrlPr>
                          <a:rPr lang="en-US" sz="2400" i="1">
                            <a:latin typeface="Cambria Math" panose="02040503050406030204" pitchFamily="18" charset="0"/>
                          </a:rPr>
                        </m:ctrlPr>
                      </m:naryPr>
                      <m:sub>
                        <m:r>
                          <a:rPr lang="en-US" sz="2400" i="1">
                            <a:latin typeface="Cambria Math"/>
                          </a:rPr>
                          <m:t>𝑛</m:t>
                        </m:r>
                        <m:r>
                          <a:rPr lang="en-US" sz="2400" i="1">
                            <a:latin typeface="Cambria Math"/>
                          </a:rPr>
                          <m:t>=0</m:t>
                        </m:r>
                      </m:sub>
                      <m:sup>
                        <m:r>
                          <a:rPr lang="en-US" sz="2400" i="1">
                            <a:latin typeface="Cambria Math"/>
                          </a:rPr>
                          <m:t>𝑁</m:t>
                        </m:r>
                        <m:r>
                          <a:rPr lang="en-US" sz="2400" i="1">
                            <a:latin typeface="Cambria Math"/>
                          </a:rPr>
                          <m:t>−1</m:t>
                        </m:r>
                      </m:sup>
                      <m:e>
                        <m:sSup>
                          <m:sSupPr>
                            <m:ctrlPr>
                              <a:rPr lang="en-US" sz="2400" i="1">
                                <a:latin typeface="Cambria Math" panose="02040503050406030204" pitchFamily="18" charset="0"/>
                              </a:rPr>
                            </m:ctrlPr>
                          </m:sSupPr>
                          <m:e>
                            <m:r>
                              <a:rPr lang="en-US" sz="2400" i="1">
                                <a:latin typeface="Cambria Math"/>
                              </a:rPr>
                              <m:t>|</m:t>
                            </m:r>
                            <m:r>
                              <a:rPr lang="en-US" sz="2400" i="1">
                                <a:latin typeface="Cambria Math"/>
                              </a:rPr>
                              <m:t>𝑥</m:t>
                            </m:r>
                            <m:d>
                              <m:dPr>
                                <m:begChr m:val="["/>
                                <m:endChr m:val="]"/>
                                <m:ctrlPr>
                                  <a:rPr lang="en-US" sz="2400" i="1">
                                    <a:latin typeface="Cambria Math" panose="02040503050406030204" pitchFamily="18" charset="0"/>
                                  </a:rPr>
                                </m:ctrlPr>
                              </m:dPr>
                              <m:e>
                                <m:r>
                                  <a:rPr lang="en-US" sz="2400" i="1">
                                    <a:latin typeface="Cambria Math"/>
                                  </a:rPr>
                                  <m:t>𝑛</m:t>
                                </m:r>
                              </m:e>
                            </m:d>
                            <m:r>
                              <a:rPr lang="en-US" sz="2400" i="1">
                                <a:latin typeface="Cambria Math"/>
                              </a:rPr>
                              <m:t>|</m:t>
                            </m:r>
                          </m:e>
                          <m:sup>
                            <m:r>
                              <a:rPr lang="en-US" sz="2400" i="1">
                                <a:latin typeface="Cambria Math"/>
                              </a:rPr>
                              <m:t>2</m:t>
                            </m:r>
                          </m:sup>
                        </m:sSup>
                      </m:e>
                    </m:nary>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𝑁</m:t>
                        </m:r>
                      </m:den>
                    </m:f>
                    <m:nary>
                      <m:naryPr>
                        <m:chr m:val="∑"/>
                        <m:limLoc m:val="undOvr"/>
                        <m:ctrlPr>
                          <a:rPr lang="en-US" sz="2400" i="1">
                            <a:latin typeface="Cambria Math" panose="02040503050406030204" pitchFamily="18" charset="0"/>
                          </a:rPr>
                        </m:ctrlPr>
                      </m:naryPr>
                      <m:sub>
                        <m:r>
                          <a:rPr lang="en-US" sz="2400" i="1">
                            <a:latin typeface="Cambria Math"/>
                          </a:rPr>
                          <m:t>𝑘</m:t>
                        </m:r>
                        <m:r>
                          <a:rPr lang="en-US" sz="2400" i="1">
                            <a:latin typeface="Cambria Math"/>
                          </a:rPr>
                          <m:t>=0</m:t>
                        </m:r>
                      </m:sub>
                      <m:sup>
                        <m:r>
                          <a:rPr lang="en-US" sz="2400" i="1">
                            <a:latin typeface="Cambria Math"/>
                          </a:rPr>
                          <m:t>𝑁</m:t>
                        </m:r>
                        <m:r>
                          <a:rPr lang="en-US" sz="2400" i="1">
                            <a:latin typeface="Cambria Math"/>
                          </a:rPr>
                          <m:t>−1</m:t>
                        </m:r>
                      </m:sup>
                      <m:e>
                        <m:sSup>
                          <m:sSupPr>
                            <m:ctrlPr>
                              <a:rPr lang="en-US" sz="2400" i="1">
                                <a:latin typeface="Cambria Math" panose="02040503050406030204" pitchFamily="18" charset="0"/>
                              </a:rPr>
                            </m:ctrlPr>
                          </m:sSupPr>
                          <m:e>
                            <m:r>
                              <a:rPr lang="en-US" sz="2400" i="1">
                                <a:latin typeface="Cambria Math"/>
                              </a:rPr>
                              <m:t>|</m:t>
                            </m:r>
                            <m:r>
                              <a:rPr lang="en-US" sz="2400" i="1">
                                <a:latin typeface="Cambria Math"/>
                              </a:rPr>
                              <m:t>𝑋</m:t>
                            </m:r>
                            <m:d>
                              <m:dPr>
                                <m:ctrlPr>
                                  <a:rPr lang="en-US" sz="2400" i="1">
                                    <a:latin typeface="Cambria Math" panose="02040503050406030204" pitchFamily="18" charset="0"/>
                                  </a:rPr>
                                </m:ctrlPr>
                              </m:dPr>
                              <m:e>
                                <m:r>
                                  <a:rPr lang="en-US" sz="2400" i="1">
                                    <a:latin typeface="Cambria Math"/>
                                  </a:rPr>
                                  <m:t>𝑘</m:t>
                                </m:r>
                              </m:e>
                            </m:d>
                            <m:r>
                              <a:rPr lang="en-US" sz="2400" i="1">
                                <a:latin typeface="Cambria Math"/>
                              </a:rPr>
                              <m:t>|</m:t>
                            </m:r>
                          </m:e>
                          <m:sup>
                            <m:r>
                              <a:rPr lang="en-US" sz="2400" i="1">
                                <a:latin typeface="Cambria Math"/>
                              </a:rPr>
                              <m:t>2</m:t>
                            </m:r>
                          </m:sup>
                        </m:sSup>
                      </m:e>
                    </m:nary>
                  </m:oMath>
                </a14:m>
                <a:r>
                  <a:rPr lang="en-US" sz="2400" dirty="0"/>
                  <a:t>   …….(2)   </a:t>
                </a:r>
              </a:p>
              <a:p>
                <a:pPr marL="0" indent="0">
                  <a:buNone/>
                </a:pPr>
                <a:r>
                  <a:rPr lang="en-US" sz="2400" dirty="0"/>
                  <a:t>                             =  RHS (Proved)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A9E7CB0-957B-427E-85AA-B376ACAC8E39}" type="slidenum">
              <a:rPr lang="en-US" smtClean="0"/>
              <a:t>23</a:t>
            </a:fld>
            <a:endParaRPr lang="en-US"/>
          </a:p>
        </p:txBody>
      </p:sp>
    </p:spTree>
    <p:extLst>
      <p:ext uri="{BB962C8B-B14F-4D97-AF65-F5344CB8AC3E}">
        <p14:creationId xmlns:p14="http://schemas.microsoft.com/office/powerpoint/2010/main" val="1328423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br>
              <a:rPr lang="en-US" b="1" u="sng" dirty="0"/>
            </a:br>
            <a:r>
              <a:rPr lang="en-US" sz="4000" b="1" dirty="0"/>
              <a:t>Problem to illustrate </a:t>
            </a:r>
            <a:r>
              <a:rPr lang="en-US" sz="4000" b="1" dirty="0" err="1"/>
              <a:t>Parseval’s</a:t>
            </a:r>
            <a:r>
              <a:rPr lang="en-US" sz="4000" b="1" dirty="0"/>
              <a:t> Theorem</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4754563"/>
              </a:xfrm>
            </p:spPr>
            <p:txBody>
              <a:bodyPr>
                <a:normAutofit lnSpcReduction="10000"/>
              </a:bodyPr>
              <a:lstStyle/>
              <a:p>
                <a:r>
                  <a:rPr lang="en-US" sz="2800" dirty="0"/>
                  <a:t>If the energy of the signal in time domain can be expressed in terms of the frequency components {X(k)} in the frequency domain, then apply this property to this signal x[n] = {1,2,0,3,-2,4,7,5} and evaluate the following: (i) X(4) (ii)</a:t>
                </a:r>
                <a14:m>
                  <m:oMath xmlns:m="http://schemas.openxmlformats.org/officeDocument/2006/math">
                    <m:r>
                      <a:rPr lang="en-US" sz="2800" i="1">
                        <a:latin typeface="Cambria Math"/>
                      </a:rPr>
                      <m:t> </m:t>
                    </m:r>
                    <m:nary>
                      <m:naryPr>
                        <m:chr m:val="∑"/>
                        <m:grow m:val="on"/>
                        <m:ctrlPr>
                          <a:rPr lang="en-US" sz="2800" i="1">
                            <a:latin typeface="Cambria Math" panose="02040503050406030204" pitchFamily="18" charset="0"/>
                          </a:rPr>
                        </m:ctrlPr>
                      </m:naryPr>
                      <m:sub>
                        <m:r>
                          <a:rPr lang="en-US" sz="2800" i="1">
                            <a:latin typeface="Cambria Math"/>
                          </a:rPr>
                          <m:t>𝑘</m:t>
                        </m:r>
                        <m:r>
                          <a:rPr lang="en-US" sz="2800" i="1">
                            <a:latin typeface="Cambria Math"/>
                          </a:rPr>
                          <m:t>=0</m:t>
                        </m:r>
                      </m:sub>
                      <m:sup>
                        <m:r>
                          <a:rPr lang="en-US" sz="2800" i="1">
                            <a:latin typeface="Cambria Math"/>
                          </a:rPr>
                          <m:t>7</m:t>
                        </m:r>
                      </m:sup>
                      <m:e>
                        <m:r>
                          <m:rPr>
                            <m:sty m:val="p"/>
                          </m:rPr>
                          <a:rPr lang="en-US" sz="2800">
                            <a:latin typeface="Cambria Math"/>
                          </a:rPr>
                          <m:t>X</m:t>
                        </m:r>
                        <m:d>
                          <m:dPr>
                            <m:ctrlPr>
                              <a:rPr lang="en-US" sz="2800" i="1">
                                <a:latin typeface="Cambria Math" panose="02040503050406030204" pitchFamily="18" charset="0"/>
                              </a:rPr>
                            </m:ctrlPr>
                          </m:dPr>
                          <m:e>
                            <m:r>
                              <m:rPr>
                                <m:sty m:val="p"/>
                              </m:rPr>
                              <a:rPr lang="en-US" sz="2800">
                                <a:latin typeface="Cambria Math"/>
                              </a:rPr>
                              <m:t>k</m:t>
                            </m:r>
                          </m:e>
                        </m:d>
                      </m:e>
                    </m:nary>
                  </m:oMath>
                </a14:m>
                <a:r>
                  <a:rPr lang="en-US" sz="2800" dirty="0"/>
                  <a:t>  (iii)</a:t>
                </a:r>
                <a14:m>
                  <m:oMath xmlns:m="http://schemas.openxmlformats.org/officeDocument/2006/math">
                    <m:nary>
                      <m:naryPr>
                        <m:chr m:val="∑"/>
                        <m:grow m:val="on"/>
                        <m:ctrlPr>
                          <a:rPr lang="en-US" sz="2800" i="1">
                            <a:latin typeface="Cambria Math" panose="02040503050406030204" pitchFamily="18" charset="0"/>
                          </a:rPr>
                        </m:ctrlPr>
                      </m:naryPr>
                      <m:sub>
                        <m:r>
                          <a:rPr lang="en-US" sz="2800" i="1">
                            <a:latin typeface="Cambria Math"/>
                          </a:rPr>
                          <m:t>𝑘</m:t>
                        </m:r>
                        <m:r>
                          <a:rPr lang="en-US" sz="2800" i="1">
                            <a:latin typeface="Cambria Math"/>
                          </a:rPr>
                          <m:t>=0</m:t>
                        </m:r>
                      </m:sub>
                      <m:sup>
                        <m:r>
                          <a:rPr lang="en-US" sz="2800" i="1">
                            <a:latin typeface="Cambria Math"/>
                          </a:rPr>
                          <m:t>7</m:t>
                        </m:r>
                      </m:sup>
                      <m:e>
                        <m:sSup>
                          <m:sSupPr>
                            <m:ctrlPr>
                              <a:rPr lang="en-US" sz="2800" i="1">
                                <a:latin typeface="Cambria Math" panose="02040503050406030204" pitchFamily="18" charset="0"/>
                              </a:rPr>
                            </m:ctrlPr>
                          </m:sSupPr>
                          <m:e>
                            <m:r>
                              <a:rPr lang="en-US" sz="2800" i="1">
                                <a:latin typeface="Cambria Math"/>
                              </a:rPr>
                              <m:t>|</m:t>
                            </m:r>
                            <m:r>
                              <m:rPr>
                                <m:sty m:val="p"/>
                              </m:rPr>
                              <a:rPr lang="en-US" sz="2800">
                                <a:latin typeface="Cambria Math"/>
                              </a:rPr>
                              <m:t>X</m:t>
                            </m:r>
                            <m:d>
                              <m:dPr>
                                <m:ctrlPr>
                                  <a:rPr lang="en-US" sz="2800" i="1">
                                    <a:latin typeface="Cambria Math" panose="02040503050406030204" pitchFamily="18" charset="0"/>
                                  </a:rPr>
                                </m:ctrlPr>
                              </m:dPr>
                              <m:e>
                                <m:r>
                                  <m:rPr>
                                    <m:sty m:val="p"/>
                                  </m:rPr>
                                  <a:rPr lang="en-US" sz="2800">
                                    <a:latin typeface="Cambria Math"/>
                                  </a:rPr>
                                  <m:t>k</m:t>
                                </m:r>
                              </m:e>
                            </m:d>
                            <m:r>
                              <a:rPr lang="en-US" sz="2800" i="1">
                                <a:latin typeface="Cambria Math"/>
                              </a:rPr>
                              <m:t>|</m:t>
                            </m:r>
                          </m:e>
                          <m:sup>
                            <m:r>
                              <a:rPr lang="en-US" sz="2800" i="1">
                                <a:latin typeface="Cambria Math"/>
                              </a:rPr>
                              <m:t>2</m:t>
                            </m:r>
                          </m:sup>
                        </m:sSup>
                      </m:e>
                    </m:nary>
                  </m:oMath>
                </a14:m>
                <a:r>
                  <a:rPr lang="en-US" sz="2800" dirty="0"/>
                  <a:t> ?</a:t>
                </a:r>
              </a:p>
              <a:p>
                <a:pPr marL="0" indent="0">
                  <a:buNone/>
                </a:pPr>
                <a:r>
                  <a:rPr lang="en-US" sz="2800" b="1" dirty="0"/>
                  <a:t>Solution:</a:t>
                </a:r>
                <a:endParaRPr lang="en-US" sz="2800" dirty="0"/>
              </a:p>
              <a:p>
                <a:r>
                  <a:rPr lang="en-US" sz="2800" dirty="0"/>
                  <a:t>From given data, N=8 , implies n=0 to 7</a:t>
                </a:r>
              </a:p>
              <a:p>
                <a14:m>
                  <m:oMath xmlns:m="http://schemas.openxmlformats.org/officeDocument/2006/math">
                    <m:r>
                      <a:rPr lang="en-US" sz="2800" i="1">
                        <a:latin typeface="Cambria Math"/>
                      </a:rPr>
                      <m:t>𝐷𝐹𝑇</m:t>
                    </m:r>
                    <m:r>
                      <a:rPr lang="en-US" sz="2800" i="1">
                        <a:latin typeface="Cambria Math"/>
                      </a:rPr>
                      <m:t> </m:t>
                    </m:r>
                    <m:r>
                      <a:rPr lang="en-US" sz="2800" i="1">
                        <a:latin typeface="Cambria Math"/>
                      </a:rPr>
                      <m:t>𝑖𝑠</m:t>
                    </m:r>
                    <m:r>
                      <a:rPr lang="en-US" sz="2800" i="1">
                        <a:latin typeface="Cambria Math"/>
                      </a:rPr>
                      <m:t> </m:t>
                    </m:r>
                    <m:r>
                      <a:rPr lang="en-US" sz="2800" i="1">
                        <a:latin typeface="Cambria Math"/>
                      </a:rPr>
                      <m:t>𝑋</m:t>
                    </m:r>
                    <m:d>
                      <m:dPr>
                        <m:ctrlPr>
                          <a:rPr lang="en-US" sz="2800" i="1">
                            <a:latin typeface="Cambria Math" panose="02040503050406030204" pitchFamily="18" charset="0"/>
                          </a:rPr>
                        </m:ctrlPr>
                      </m:dPr>
                      <m:e>
                        <m:r>
                          <a:rPr lang="en-US" sz="2800" i="1">
                            <a:latin typeface="Cambria Math"/>
                          </a:rPr>
                          <m:t>𝑘</m:t>
                        </m:r>
                      </m:e>
                    </m:d>
                    <m:r>
                      <a:rPr lang="en-US" sz="2800" i="1">
                        <a:latin typeface="Cambria Math"/>
                      </a:rPr>
                      <m:t>=</m:t>
                    </m:r>
                    <m:nary>
                      <m:naryPr>
                        <m:chr m:val="∑"/>
                        <m:limLoc m:val="undOvr"/>
                        <m:ctrlPr>
                          <a:rPr lang="en-US" sz="2800" i="1">
                            <a:latin typeface="Cambria Math" panose="02040503050406030204" pitchFamily="18" charset="0"/>
                          </a:rPr>
                        </m:ctrlPr>
                      </m:naryPr>
                      <m:sub>
                        <m:r>
                          <a:rPr lang="en-US" sz="2800" i="1">
                            <a:latin typeface="Cambria Math"/>
                          </a:rPr>
                          <m:t>𝑛</m:t>
                        </m:r>
                        <m:r>
                          <a:rPr lang="en-US" sz="2800" i="1">
                            <a:latin typeface="Cambria Math"/>
                          </a:rPr>
                          <m:t>=0</m:t>
                        </m:r>
                      </m:sub>
                      <m:sup>
                        <m:r>
                          <a:rPr lang="en-US" sz="2800" i="1">
                            <a:latin typeface="Cambria Math"/>
                          </a:rPr>
                          <m:t>𝑁</m:t>
                        </m:r>
                        <m:r>
                          <a:rPr lang="en-US" sz="2800" i="1">
                            <a:latin typeface="Cambria Math"/>
                          </a:rPr>
                          <m:t>−1</m:t>
                        </m:r>
                      </m:sup>
                      <m:e>
                        <m:r>
                          <a:rPr lang="en-US" sz="2800" i="1">
                            <a:latin typeface="Cambria Math"/>
                          </a:rPr>
                          <m:t>𝑥</m:t>
                        </m:r>
                        <m:d>
                          <m:dPr>
                            <m:begChr m:val="["/>
                            <m:endChr m:val="]"/>
                            <m:ctrlPr>
                              <a:rPr lang="en-US" sz="2800" i="1">
                                <a:latin typeface="Cambria Math" panose="02040503050406030204" pitchFamily="18" charset="0"/>
                              </a:rPr>
                            </m:ctrlPr>
                          </m:dPr>
                          <m:e>
                            <m:r>
                              <a:rPr lang="en-US" sz="2800" i="1">
                                <a:latin typeface="Cambria Math"/>
                              </a:rPr>
                              <m:t>𝑛</m:t>
                            </m:r>
                          </m:e>
                        </m:d>
                        <m:sSup>
                          <m:sSupPr>
                            <m:ctrlPr>
                              <a:rPr lang="en-US" sz="2800" i="1">
                                <a:latin typeface="Cambria Math" panose="02040503050406030204" pitchFamily="18" charset="0"/>
                              </a:rPr>
                            </m:ctrlPr>
                          </m:sSupPr>
                          <m:e>
                            <m:sSup>
                              <m:sSupPr>
                                <m:ctrlPr>
                                  <a:rPr lang="en-US" sz="2800" i="1">
                                    <a:latin typeface="Cambria Math" panose="02040503050406030204" pitchFamily="18" charset="0"/>
                                  </a:rPr>
                                </m:ctrlPr>
                              </m:sSupPr>
                              <m:e>
                                <m:sSup>
                                  <m:sSupPr>
                                    <m:ctrlPr>
                                      <a:rPr lang="en-US" sz="2800" i="1">
                                        <a:latin typeface="Cambria Math" panose="02040503050406030204" pitchFamily="18" charset="0"/>
                                      </a:rPr>
                                    </m:ctrlPr>
                                  </m:sSupPr>
                                  <m:e>
                                    <m:r>
                                      <a:rPr lang="en-US" sz="2800" i="1">
                                        <a:latin typeface="Cambria Math"/>
                                      </a:rPr>
                                      <m:t>𝑒</m:t>
                                    </m:r>
                                  </m:e>
                                  <m:sup>
                                    <m:r>
                                      <a:rPr lang="en-US" sz="2800" i="1">
                                        <a:latin typeface="Cambria Math"/>
                                      </a:rPr>
                                      <m:t>−</m:t>
                                    </m:r>
                                    <m:r>
                                      <a:rPr lang="en-US" sz="2800" i="1">
                                        <a:latin typeface="Cambria Math"/>
                                      </a:rPr>
                                      <m:t>𝑗</m:t>
                                    </m:r>
                                    <m:r>
                                      <a:rPr lang="en-US" sz="2800" i="1">
                                        <a:latin typeface="Cambria Math"/>
                                      </a:rPr>
                                      <m:t>2</m:t>
                                    </m:r>
                                    <m:r>
                                      <a:rPr lang="en-US" sz="2800" i="1">
                                        <a:latin typeface="Cambria Math"/>
                                      </a:rPr>
                                      <m:t>𝜋</m:t>
                                    </m:r>
                                    <m:r>
                                      <a:rPr lang="en-US" sz="2800" i="1">
                                        <a:latin typeface="Cambria Math"/>
                                      </a:rPr>
                                      <m:t>𝑘𝑛</m:t>
                                    </m:r>
                                    <m:r>
                                      <a:rPr lang="en-US" sz="2800" i="1">
                                        <a:latin typeface="Cambria Math"/>
                                      </a:rPr>
                                      <m:t>/</m:t>
                                    </m:r>
                                    <m:r>
                                      <a:rPr lang="en-US" sz="2800" i="1">
                                        <a:latin typeface="Cambria Math"/>
                                      </a:rPr>
                                      <m:t>𝑁</m:t>
                                    </m:r>
                                  </m:sup>
                                </m:sSup>
                              </m:e>
                              <m:sup/>
                            </m:sSup>
                          </m:e>
                          <m:sup/>
                        </m:sSup>
                      </m:e>
                    </m:nary>
                    <m:r>
                      <a:rPr lang="en-US" sz="2800" i="1">
                        <a:latin typeface="Cambria Math"/>
                      </a:rPr>
                      <m:t>, </m:t>
                    </m:r>
                    <m:r>
                      <a:rPr lang="en-US" sz="2800" i="1">
                        <a:latin typeface="Cambria Math"/>
                      </a:rPr>
                      <m:t>𝑤h𝑒𝑟𝑒</m:t>
                    </m:r>
                    <m:r>
                      <a:rPr lang="en-US" sz="2800" i="1">
                        <a:latin typeface="Cambria Math"/>
                      </a:rPr>
                      <m:t> </m:t>
                    </m:r>
                    <m:r>
                      <a:rPr lang="en-US" sz="2800" i="1">
                        <a:latin typeface="Cambria Math"/>
                      </a:rPr>
                      <m:t>𝐾</m:t>
                    </m:r>
                    <m:r>
                      <a:rPr lang="en-US" sz="2800" i="1">
                        <a:latin typeface="Cambria Math"/>
                      </a:rPr>
                      <m:t>=0 </m:t>
                    </m:r>
                    <m:r>
                      <a:rPr lang="en-US" sz="2800" i="1">
                        <a:latin typeface="Cambria Math"/>
                      </a:rPr>
                      <m:t>𝑡𝑜</m:t>
                    </m:r>
                    <m:r>
                      <a:rPr lang="en-US" sz="2800" i="1">
                        <a:latin typeface="Cambria Math"/>
                      </a:rPr>
                      <m:t> </m:t>
                    </m:r>
                    <m:r>
                      <a:rPr lang="en-US" sz="2800" i="1">
                        <a:latin typeface="Cambria Math"/>
                      </a:rPr>
                      <m:t>𝑁</m:t>
                    </m:r>
                    <m:r>
                      <a:rPr lang="en-US" sz="2800" i="1">
                        <a:latin typeface="Cambria Math"/>
                      </a:rPr>
                      <m:t>−1</m:t>
                    </m:r>
                  </m:oMath>
                </a14:m>
                <a:endParaRPr lang="en-US" sz="2800" dirty="0"/>
              </a:p>
              <a:p>
                <a:endParaRPr lang="en-US" sz="2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754563"/>
              </a:xfrm>
              <a:blipFill rotWithShape="1">
                <a:blip r:embed="rId2"/>
                <a:stretch>
                  <a:fillRect l="-1259" t="-1026" r="-2000" b="-2269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A9E7CB0-957B-427E-85AA-B376ACAC8E39}" type="slidenum">
              <a:rPr lang="en-US" smtClean="0"/>
              <a:t>24</a:t>
            </a:fld>
            <a:endParaRPr lang="en-US"/>
          </a:p>
        </p:txBody>
      </p:sp>
    </p:spTree>
    <p:extLst>
      <p:ext uri="{BB962C8B-B14F-4D97-AF65-F5344CB8AC3E}">
        <p14:creationId xmlns:p14="http://schemas.microsoft.com/office/powerpoint/2010/main" val="2217458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14400"/>
          </a:xfrm>
        </p:spPr>
        <p:txBody>
          <a:bodyPr>
            <a:normAutofit fontScale="90000"/>
          </a:bodyPr>
          <a:lstStyle/>
          <a:p>
            <a:br>
              <a:rPr lang="en-US" b="1" dirty="0"/>
            </a:br>
            <a:r>
              <a:rPr lang="en-US" sz="4000" b="1" dirty="0"/>
              <a:t>Problem to illustrate </a:t>
            </a:r>
            <a:r>
              <a:rPr lang="en-US" sz="4000" b="1" dirty="0" err="1"/>
              <a:t>Parseval’s</a:t>
            </a:r>
            <a:r>
              <a:rPr lang="en-US" sz="4000" b="1" dirty="0"/>
              <a:t> Theorem</a:t>
            </a:r>
            <a:br>
              <a:rPr lang="en-US" sz="4000" dirty="0"/>
            </a:b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0" indent="0">
                  <a:buNone/>
                </a:pPr>
                <a:r>
                  <a:rPr lang="en-US" sz="3000" dirty="0"/>
                  <a:t>     </a:t>
                </a:r>
                <a:r>
                  <a:rPr lang="en-US" sz="2800" dirty="0"/>
                  <a:t>Here k=4 </a:t>
                </a:r>
              </a:p>
              <a:p>
                <a:pPr marL="0" indent="0">
                  <a:buNone/>
                </a:pPr>
                <a:r>
                  <a:rPr lang="en-US" sz="2800" dirty="0"/>
                  <a:t>(i)                 </a:t>
                </a:r>
                <a14:m>
                  <m:oMath xmlns:m="http://schemas.openxmlformats.org/officeDocument/2006/math">
                    <m:r>
                      <a:rPr lang="en-US" sz="2800" i="1">
                        <a:latin typeface="Cambria Math"/>
                      </a:rPr>
                      <m:t>𝑋</m:t>
                    </m:r>
                    <m:d>
                      <m:dPr>
                        <m:ctrlPr>
                          <a:rPr lang="en-US" sz="2800" i="1">
                            <a:latin typeface="Cambria Math" panose="02040503050406030204" pitchFamily="18" charset="0"/>
                          </a:rPr>
                        </m:ctrlPr>
                      </m:dPr>
                      <m:e>
                        <m:r>
                          <a:rPr lang="en-US" sz="2800" i="1">
                            <a:latin typeface="Cambria Math"/>
                          </a:rPr>
                          <m:t>4</m:t>
                        </m:r>
                      </m:e>
                    </m:d>
                  </m:oMath>
                </a14:m>
                <a:r>
                  <a:rPr lang="en-US" sz="2800" dirty="0"/>
                  <a:t>    = </a:t>
                </a:r>
                <a14:m>
                  <m:oMath xmlns:m="http://schemas.openxmlformats.org/officeDocument/2006/math">
                    <m:nary>
                      <m:naryPr>
                        <m:chr m:val="∑"/>
                        <m:limLoc m:val="undOvr"/>
                        <m:ctrlPr>
                          <a:rPr lang="en-US" sz="2800" i="1">
                            <a:latin typeface="Cambria Math" panose="02040503050406030204" pitchFamily="18" charset="0"/>
                          </a:rPr>
                        </m:ctrlPr>
                      </m:naryPr>
                      <m:sub>
                        <m:r>
                          <a:rPr lang="en-US" sz="2800" i="1">
                            <a:latin typeface="Cambria Math"/>
                          </a:rPr>
                          <m:t>𝑛</m:t>
                        </m:r>
                        <m:r>
                          <a:rPr lang="en-US" sz="2800" i="1">
                            <a:latin typeface="Cambria Math"/>
                          </a:rPr>
                          <m:t>=0</m:t>
                        </m:r>
                      </m:sub>
                      <m:sup>
                        <m:r>
                          <a:rPr lang="en-US" sz="2800" i="1">
                            <a:latin typeface="Cambria Math"/>
                          </a:rPr>
                          <m:t>7</m:t>
                        </m:r>
                      </m:sup>
                      <m:e>
                        <m:r>
                          <a:rPr lang="en-US" sz="2800" i="1">
                            <a:latin typeface="Cambria Math"/>
                          </a:rPr>
                          <m:t>𝑥</m:t>
                        </m:r>
                        <m:d>
                          <m:dPr>
                            <m:begChr m:val="["/>
                            <m:endChr m:val="]"/>
                            <m:ctrlPr>
                              <a:rPr lang="en-US" sz="2800" i="1">
                                <a:latin typeface="Cambria Math" panose="02040503050406030204" pitchFamily="18" charset="0"/>
                              </a:rPr>
                            </m:ctrlPr>
                          </m:dPr>
                          <m:e>
                            <m:r>
                              <a:rPr lang="en-US" sz="2800" i="1">
                                <a:latin typeface="Cambria Math"/>
                              </a:rPr>
                              <m:t>𝑛</m:t>
                            </m:r>
                          </m:e>
                        </m:d>
                        <m:sSup>
                          <m:sSupPr>
                            <m:ctrlPr>
                              <a:rPr lang="en-US" sz="2800" i="1">
                                <a:latin typeface="Cambria Math" panose="02040503050406030204" pitchFamily="18" charset="0"/>
                              </a:rPr>
                            </m:ctrlPr>
                          </m:sSupPr>
                          <m:e>
                            <m:sSup>
                              <m:sSupPr>
                                <m:ctrlPr>
                                  <a:rPr lang="en-US" sz="2800" i="1">
                                    <a:latin typeface="Cambria Math" panose="02040503050406030204" pitchFamily="18" charset="0"/>
                                  </a:rPr>
                                </m:ctrlPr>
                              </m:sSupPr>
                              <m:e>
                                <m:sSup>
                                  <m:sSupPr>
                                    <m:ctrlPr>
                                      <a:rPr lang="en-US" sz="2800" i="1">
                                        <a:latin typeface="Cambria Math" panose="02040503050406030204" pitchFamily="18" charset="0"/>
                                      </a:rPr>
                                    </m:ctrlPr>
                                  </m:sSupPr>
                                  <m:e>
                                    <m:r>
                                      <a:rPr lang="en-US" sz="2800" i="1">
                                        <a:latin typeface="Cambria Math"/>
                                      </a:rPr>
                                      <m:t>𝑒</m:t>
                                    </m:r>
                                  </m:e>
                                  <m:sup>
                                    <m:r>
                                      <a:rPr lang="en-US" sz="2800" i="1">
                                        <a:latin typeface="Cambria Math"/>
                                      </a:rPr>
                                      <m:t>−</m:t>
                                    </m:r>
                                    <m:r>
                                      <a:rPr lang="en-US" sz="2800" i="1">
                                        <a:latin typeface="Cambria Math"/>
                                      </a:rPr>
                                      <m:t>𝑗</m:t>
                                    </m:r>
                                    <m:r>
                                      <a:rPr lang="en-US" sz="2800" i="1">
                                        <a:latin typeface="Cambria Math"/>
                                      </a:rPr>
                                      <m:t>2</m:t>
                                    </m:r>
                                    <m:r>
                                      <a:rPr lang="en-US" sz="2800" i="1">
                                        <a:latin typeface="Cambria Math"/>
                                      </a:rPr>
                                      <m:t>𝜋</m:t>
                                    </m:r>
                                    <m:r>
                                      <a:rPr lang="en-US" sz="2800" i="1">
                                        <a:latin typeface="Cambria Math"/>
                                      </a:rPr>
                                      <m:t>4</m:t>
                                    </m:r>
                                    <m:r>
                                      <a:rPr lang="en-US" sz="2800" i="1">
                                        <a:latin typeface="Cambria Math"/>
                                      </a:rPr>
                                      <m:t>𝑛</m:t>
                                    </m:r>
                                    <m:r>
                                      <a:rPr lang="en-US" sz="2800" i="1">
                                        <a:latin typeface="Cambria Math"/>
                                      </a:rPr>
                                      <m:t>/8</m:t>
                                    </m:r>
                                  </m:sup>
                                </m:sSup>
                              </m:e>
                              <m:sup/>
                            </m:sSup>
                          </m:e>
                          <m:sup/>
                        </m:sSup>
                      </m:e>
                    </m:nary>
                  </m:oMath>
                </a14:m>
                <a:endParaRPr lang="en-US" sz="2800" dirty="0"/>
              </a:p>
              <a:p>
                <a:pPr marL="0" indent="0">
                  <a:buNone/>
                </a:pPr>
                <a:r>
                  <a:rPr lang="en-US" sz="2800" dirty="0"/>
                  <a:t>                                  = </a:t>
                </a:r>
                <a14:m>
                  <m:oMath xmlns:m="http://schemas.openxmlformats.org/officeDocument/2006/math">
                    <m:nary>
                      <m:naryPr>
                        <m:chr m:val="∑"/>
                        <m:limLoc m:val="undOvr"/>
                        <m:ctrlPr>
                          <a:rPr lang="en-US" sz="2800" i="1">
                            <a:latin typeface="Cambria Math" panose="02040503050406030204" pitchFamily="18" charset="0"/>
                          </a:rPr>
                        </m:ctrlPr>
                      </m:naryPr>
                      <m:sub>
                        <m:r>
                          <a:rPr lang="en-US" sz="2800" i="1">
                            <a:latin typeface="Cambria Math"/>
                          </a:rPr>
                          <m:t>𝑛</m:t>
                        </m:r>
                        <m:r>
                          <a:rPr lang="en-US" sz="2800" i="1">
                            <a:latin typeface="Cambria Math"/>
                          </a:rPr>
                          <m:t>=0</m:t>
                        </m:r>
                      </m:sub>
                      <m:sup>
                        <m:r>
                          <a:rPr lang="en-US" sz="2800" i="1">
                            <a:latin typeface="Cambria Math"/>
                          </a:rPr>
                          <m:t>7</m:t>
                        </m:r>
                      </m:sup>
                      <m:e>
                        <m:r>
                          <a:rPr lang="en-US" sz="2800" i="1">
                            <a:latin typeface="Cambria Math"/>
                          </a:rPr>
                          <m:t>𝑥</m:t>
                        </m:r>
                        <m:d>
                          <m:dPr>
                            <m:begChr m:val="["/>
                            <m:endChr m:val="]"/>
                            <m:ctrlPr>
                              <a:rPr lang="en-US" sz="2800" i="1">
                                <a:latin typeface="Cambria Math" panose="02040503050406030204" pitchFamily="18" charset="0"/>
                              </a:rPr>
                            </m:ctrlPr>
                          </m:dPr>
                          <m:e>
                            <m:r>
                              <a:rPr lang="en-US" sz="2800" i="1">
                                <a:latin typeface="Cambria Math"/>
                              </a:rPr>
                              <m:t>𝑛</m:t>
                            </m:r>
                          </m:e>
                        </m:d>
                        <m:sSup>
                          <m:sSupPr>
                            <m:ctrlPr>
                              <a:rPr lang="en-US" sz="2800" i="1">
                                <a:latin typeface="Cambria Math" panose="02040503050406030204" pitchFamily="18" charset="0"/>
                              </a:rPr>
                            </m:ctrlPr>
                          </m:sSupPr>
                          <m:e>
                            <m:sSup>
                              <m:sSupPr>
                                <m:ctrlPr>
                                  <a:rPr lang="en-US" sz="2800" i="1">
                                    <a:latin typeface="Cambria Math" panose="02040503050406030204" pitchFamily="18" charset="0"/>
                                  </a:rPr>
                                </m:ctrlPr>
                              </m:sSupPr>
                              <m:e>
                                <m:sSup>
                                  <m:sSupPr>
                                    <m:ctrlPr>
                                      <a:rPr lang="en-US" sz="2800" i="1">
                                        <a:latin typeface="Cambria Math" panose="02040503050406030204" pitchFamily="18" charset="0"/>
                                      </a:rPr>
                                    </m:ctrlPr>
                                  </m:sSupPr>
                                  <m:e>
                                    <m:r>
                                      <a:rPr lang="en-US" sz="2800" i="1">
                                        <a:latin typeface="Cambria Math"/>
                                      </a:rPr>
                                      <m:t>𝑒</m:t>
                                    </m:r>
                                  </m:e>
                                  <m:sup>
                                    <m:r>
                                      <a:rPr lang="en-US" sz="2800" i="1">
                                        <a:latin typeface="Cambria Math"/>
                                      </a:rPr>
                                      <m:t>−</m:t>
                                    </m:r>
                                    <m:r>
                                      <a:rPr lang="en-US" sz="2800" i="1">
                                        <a:latin typeface="Cambria Math"/>
                                      </a:rPr>
                                      <m:t>𝑗</m:t>
                                    </m:r>
                                    <m:r>
                                      <a:rPr lang="en-US" sz="2800" i="1">
                                        <a:latin typeface="Cambria Math"/>
                                      </a:rPr>
                                      <m:t>𝜋</m:t>
                                    </m:r>
                                    <m:r>
                                      <a:rPr lang="en-US" sz="2800" i="1">
                                        <a:latin typeface="Cambria Math"/>
                                      </a:rPr>
                                      <m:t>𝑛</m:t>
                                    </m:r>
                                  </m:sup>
                                </m:sSup>
                              </m:e>
                              <m:sup/>
                            </m:sSup>
                          </m:e>
                          <m:sup/>
                        </m:sSup>
                      </m:e>
                    </m:nary>
                  </m:oMath>
                </a14:m>
                <a:r>
                  <a:rPr lang="en-US" sz="2800" dirty="0"/>
                  <a:t>                      		          	=</a:t>
                </a:r>
                <a14:m>
                  <m:oMath xmlns:m="http://schemas.openxmlformats.org/officeDocument/2006/math">
                    <m:nary>
                      <m:naryPr>
                        <m:chr m:val="∑"/>
                        <m:limLoc m:val="undOvr"/>
                        <m:ctrlPr>
                          <a:rPr lang="en-US" sz="2800" i="1">
                            <a:latin typeface="Cambria Math" panose="02040503050406030204" pitchFamily="18" charset="0"/>
                          </a:rPr>
                        </m:ctrlPr>
                      </m:naryPr>
                      <m:sub>
                        <m:r>
                          <a:rPr lang="en-US" sz="2800" i="1">
                            <a:latin typeface="Cambria Math"/>
                          </a:rPr>
                          <m:t>𝑛</m:t>
                        </m:r>
                        <m:r>
                          <a:rPr lang="en-US" sz="2800" i="1">
                            <a:latin typeface="Cambria Math"/>
                          </a:rPr>
                          <m:t>=0</m:t>
                        </m:r>
                      </m:sub>
                      <m:sup>
                        <m:r>
                          <a:rPr lang="en-US" sz="2800" i="1">
                            <a:latin typeface="Cambria Math"/>
                          </a:rPr>
                          <m:t>7</m:t>
                        </m:r>
                      </m:sup>
                      <m:e>
                        <m:r>
                          <a:rPr lang="en-US" sz="2800" i="1">
                            <a:latin typeface="Cambria Math"/>
                          </a:rPr>
                          <m:t>𝑥</m:t>
                        </m:r>
                        <m:d>
                          <m:dPr>
                            <m:begChr m:val="["/>
                            <m:endChr m:val="]"/>
                            <m:ctrlPr>
                              <a:rPr lang="en-US" sz="2800" i="1">
                                <a:latin typeface="Cambria Math" panose="02040503050406030204" pitchFamily="18" charset="0"/>
                              </a:rPr>
                            </m:ctrlPr>
                          </m:dPr>
                          <m:e>
                            <m:r>
                              <a:rPr lang="en-US" sz="2800" i="1">
                                <a:latin typeface="Cambria Math"/>
                              </a:rPr>
                              <m:t>𝑛</m:t>
                            </m:r>
                          </m:e>
                        </m:d>
                        <m:sSup>
                          <m:sSupPr>
                            <m:ctrlPr>
                              <a:rPr lang="en-US" sz="2800" i="1">
                                <a:latin typeface="Cambria Math" panose="02040503050406030204" pitchFamily="18" charset="0"/>
                              </a:rPr>
                            </m:ctrlPr>
                          </m:sSupPr>
                          <m:e>
                            <m:sSup>
                              <m:sSupPr>
                                <m:ctrlPr>
                                  <a:rPr lang="en-US" sz="2800" i="1">
                                    <a:latin typeface="Cambria Math" panose="02040503050406030204" pitchFamily="18" charset="0"/>
                                  </a:rPr>
                                </m:ctrlPr>
                              </m:sSupPr>
                              <m:e>
                                <m:sSup>
                                  <m:sSupPr>
                                    <m:ctrlPr>
                                      <a:rPr lang="en-US" sz="2800" i="1">
                                        <a:latin typeface="Cambria Math" panose="02040503050406030204" pitchFamily="18" charset="0"/>
                                      </a:rPr>
                                    </m:ctrlPr>
                                  </m:sSupPr>
                                  <m:e>
                                    <m:r>
                                      <a:rPr lang="en-US" sz="2800" i="1">
                                        <a:latin typeface="Cambria Math"/>
                                      </a:rPr>
                                      <m:t>(−1)</m:t>
                                    </m:r>
                                  </m:e>
                                  <m:sup>
                                    <m:r>
                                      <a:rPr lang="en-US" sz="2800" i="1">
                                        <a:latin typeface="Cambria Math"/>
                                      </a:rPr>
                                      <m:t>𝑛</m:t>
                                    </m:r>
                                  </m:sup>
                                </m:sSup>
                              </m:e>
                              <m:sup/>
                            </m:sSup>
                          </m:e>
                          <m:sup/>
                        </m:sSup>
                      </m:e>
                    </m:nary>
                  </m:oMath>
                </a14:m>
                <a:endParaRPr lang="en-US" sz="2800" dirty="0"/>
              </a:p>
              <a:p>
                <a:pPr marL="0" indent="0">
                  <a:buNone/>
                </a:pPr>
                <a:r>
                  <a:rPr lang="en-US" sz="2800" dirty="0"/>
                  <a:t>                                  = x[0] </a:t>
                </a:r>
                <a14:m>
                  <m:oMath xmlns:m="http://schemas.openxmlformats.org/officeDocument/2006/math">
                    <m:sSup>
                      <m:sSupPr>
                        <m:ctrlPr>
                          <a:rPr lang="en-US" sz="2800" i="1" smtClean="0">
                            <a:latin typeface="Cambria Math" panose="02040503050406030204" pitchFamily="18" charset="0"/>
                          </a:rPr>
                        </m:ctrlPr>
                      </m:sSupPr>
                      <m:e>
                        <m:r>
                          <a:rPr lang="en-US" sz="2800" i="1">
                            <a:latin typeface="Cambria Math"/>
                          </a:rPr>
                          <m:t>(−1)</m:t>
                        </m:r>
                      </m:e>
                      <m:sup>
                        <m:r>
                          <a:rPr lang="en-US" sz="2800" b="0" i="1" smtClean="0">
                            <a:latin typeface="Cambria Math"/>
                          </a:rPr>
                          <m:t>0</m:t>
                        </m:r>
                      </m:sup>
                    </m:sSup>
                  </m:oMath>
                </a14:m>
                <a:r>
                  <a:rPr lang="en-US" sz="2800" dirty="0"/>
                  <a:t>     + x[1] </a:t>
                </a:r>
                <a14:m>
                  <m:oMath xmlns:m="http://schemas.openxmlformats.org/officeDocument/2006/math">
                    <m:sSup>
                      <m:sSupPr>
                        <m:ctrlPr>
                          <a:rPr lang="en-US" sz="2800" i="1" smtClean="0">
                            <a:latin typeface="Cambria Math" panose="02040503050406030204" pitchFamily="18" charset="0"/>
                          </a:rPr>
                        </m:ctrlPr>
                      </m:sSupPr>
                      <m:e>
                        <m:r>
                          <a:rPr lang="en-US" sz="2800" i="1">
                            <a:latin typeface="Cambria Math"/>
                          </a:rPr>
                          <m:t>(−1)</m:t>
                        </m:r>
                      </m:e>
                      <m:sup>
                        <m:r>
                          <a:rPr lang="en-US" sz="2800" b="0" i="1" smtClean="0">
                            <a:latin typeface="Cambria Math"/>
                          </a:rPr>
                          <m:t>1</m:t>
                        </m:r>
                      </m:sup>
                    </m:sSup>
                  </m:oMath>
                </a14:m>
                <a:r>
                  <a:rPr lang="en-US" sz="2800" dirty="0"/>
                  <a:t>   +….                                                         </a:t>
                </a:r>
              </a:p>
              <a:p>
                <a:pPr marL="0" indent="0">
                  <a:buNone/>
                </a:pPr>
                <a:r>
                  <a:rPr lang="en-US" sz="2800" dirty="0"/>
                  <a:t>                                  = 1-2-3-2-4+7-5   </a:t>
                </a:r>
              </a:p>
              <a:p>
                <a:pPr lvl="0"/>
                <a:r>
                  <a:rPr lang="en-US" sz="2800" dirty="0"/>
                  <a:t>Therefore    </a:t>
                </a:r>
                <a14:m>
                  <m:oMath xmlns:m="http://schemas.openxmlformats.org/officeDocument/2006/math">
                    <m:r>
                      <a:rPr lang="en-US" sz="2800" i="1">
                        <a:latin typeface="Cambria Math"/>
                      </a:rPr>
                      <m:t>𝑋</m:t>
                    </m:r>
                    <m:d>
                      <m:dPr>
                        <m:ctrlPr>
                          <a:rPr lang="en-US" sz="2800" i="1">
                            <a:latin typeface="Cambria Math" panose="02040503050406030204" pitchFamily="18" charset="0"/>
                          </a:rPr>
                        </m:ctrlPr>
                      </m:dPr>
                      <m:e>
                        <m:r>
                          <a:rPr lang="en-US" sz="2800" i="1">
                            <a:latin typeface="Cambria Math"/>
                          </a:rPr>
                          <m:t>4</m:t>
                        </m:r>
                      </m:e>
                    </m:d>
                    <m:r>
                      <a:rPr lang="en-US" sz="2800" i="1">
                        <a:latin typeface="Cambria Math"/>
                      </a:rPr>
                      <m:t>= −8</m:t>
                    </m:r>
                  </m:oMath>
                </a14:m>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67" t="-1752"/>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A9E7CB0-957B-427E-85AA-B376ACAC8E39}" type="slidenum">
              <a:rPr lang="en-US" smtClean="0"/>
              <a:t>25</a:t>
            </a:fld>
            <a:endParaRPr lang="en-US"/>
          </a:p>
        </p:txBody>
      </p:sp>
    </p:spTree>
    <p:extLst>
      <p:ext uri="{BB962C8B-B14F-4D97-AF65-F5344CB8AC3E}">
        <p14:creationId xmlns:p14="http://schemas.microsoft.com/office/powerpoint/2010/main" val="313582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err="1"/>
              <a:t>Parseval’s</a:t>
            </a:r>
            <a:r>
              <a:rPr lang="en-US" sz="3600" b="1" dirty="0"/>
              <a:t> Identity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sz="2400" dirty="0"/>
                  <a:t>(ii) By using IDFT definition</a:t>
                </a:r>
              </a:p>
              <a:p>
                <a14:m>
                  <m:oMath xmlns:m="http://schemas.openxmlformats.org/officeDocument/2006/math">
                    <m:r>
                      <a:rPr lang="en-US" sz="2400" i="1">
                        <a:latin typeface="Cambria Math"/>
                      </a:rPr>
                      <m:t>𝑥</m:t>
                    </m:r>
                    <m:r>
                      <a:rPr lang="en-US" sz="2400" i="1">
                        <a:latin typeface="Cambria Math"/>
                      </a:rPr>
                      <m:t>[</m:t>
                    </m:r>
                    <m:r>
                      <a:rPr lang="en-US" sz="2400" i="1">
                        <a:latin typeface="Cambria Math"/>
                      </a:rPr>
                      <m:t>𝑛</m:t>
                    </m:r>
                    <m:r>
                      <a:rPr lang="en-US" sz="2400" i="1">
                        <a:latin typeface="Cambria Math"/>
                      </a:rPr>
                      <m:t>]=1/</m:t>
                    </m:r>
                    <m:r>
                      <a:rPr lang="en-US" sz="2400" i="1">
                        <a:latin typeface="Cambria Math"/>
                      </a:rPr>
                      <m:t>𝑁</m:t>
                    </m:r>
                    <m:nary>
                      <m:naryPr>
                        <m:chr m:val="∑"/>
                        <m:limLoc m:val="undOvr"/>
                        <m:ctrlPr>
                          <a:rPr lang="en-US" sz="2400" i="1">
                            <a:latin typeface="Cambria Math" panose="02040503050406030204" pitchFamily="18" charset="0"/>
                          </a:rPr>
                        </m:ctrlPr>
                      </m:naryPr>
                      <m:sub>
                        <m:r>
                          <a:rPr lang="en-US" sz="2400" i="1">
                            <a:latin typeface="Cambria Math"/>
                          </a:rPr>
                          <m:t>𝑘</m:t>
                        </m:r>
                        <m:r>
                          <a:rPr lang="en-US" sz="2400" i="1">
                            <a:latin typeface="Cambria Math"/>
                          </a:rPr>
                          <m:t>=0</m:t>
                        </m:r>
                      </m:sub>
                      <m:sup>
                        <m:r>
                          <a:rPr lang="en-US" sz="2400" i="1">
                            <a:latin typeface="Cambria Math"/>
                          </a:rPr>
                          <m:t>𝑁</m:t>
                        </m:r>
                        <m:r>
                          <a:rPr lang="en-US" sz="2400" i="1">
                            <a:latin typeface="Cambria Math"/>
                          </a:rPr>
                          <m:t>−1</m:t>
                        </m:r>
                      </m:sup>
                      <m:e>
                        <m:r>
                          <a:rPr lang="en-US" sz="2400" i="1">
                            <a:latin typeface="Cambria Math"/>
                          </a:rPr>
                          <m:t>𝑋</m:t>
                        </m:r>
                        <m:d>
                          <m:dPr>
                            <m:ctrlPr>
                              <a:rPr lang="en-US" sz="2400" i="1">
                                <a:latin typeface="Cambria Math" panose="02040503050406030204" pitchFamily="18" charset="0"/>
                              </a:rPr>
                            </m:ctrlPr>
                          </m:dPr>
                          <m:e>
                            <m:r>
                              <a:rPr lang="en-US" sz="2400" i="1">
                                <a:latin typeface="Cambria Math"/>
                              </a:rPr>
                              <m:t>𝑘</m:t>
                            </m:r>
                          </m:e>
                        </m:d>
                        <m:sSup>
                          <m:sSupPr>
                            <m:ctrlPr>
                              <a:rPr lang="en-US" sz="2400" i="1">
                                <a:latin typeface="Cambria Math" panose="02040503050406030204" pitchFamily="18" charset="0"/>
                              </a:rPr>
                            </m:ctrlPr>
                          </m:sSupPr>
                          <m:e>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𝑗</m:t>
                                </m:r>
                                <m:r>
                                  <a:rPr lang="en-US" sz="2400" i="1">
                                    <a:latin typeface="Cambria Math"/>
                                  </a:rPr>
                                  <m:t>2</m:t>
                                </m:r>
                                <m:r>
                                  <a:rPr lang="en-US" sz="2400" i="1">
                                    <a:latin typeface="Cambria Math"/>
                                  </a:rPr>
                                  <m:t>𝜋</m:t>
                                </m:r>
                                <m:r>
                                  <a:rPr lang="en-US" sz="2400" i="1">
                                    <a:latin typeface="Cambria Math"/>
                                  </a:rPr>
                                  <m:t>𝑘𝑛</m:t>
                                </m:r>
                                <m:r>
                                  <a:rPr lang="en-US" sz="2400" i="1">
                                    <a:latin typeface="Cambria Math"/>
                                  </a:rPr>
                                  <m:t>/</m:t>
                                </m:r>
                                <m:r>
                                  <a:rPr lang="en-US" sz="2400" i="1">
                                    <a:latin typeface="Cambria Math"/>
                                  </a:rPr>
                                  <m:t>𝑁</m:t>
                                </m:r>
                              </m:sup>
                            </m:sSup>
                          </m:e>
                          <m:sup/>
                        </m:sSup>
                        <m:r>
                          <a:rPr lang="en-US" sz="2400" i="1">
                            <a:latin typeface="Cambria Math"/>
                          </a:rPr>
                          <m:t>, </m:t>
                        </m:r>
                        <m:r>
                          <a:rPr lang="en-US" sz="2400" i="1">
                            <a:latin typeface="Cambria Math"/>
                          </a:rPr>
                          <m:t>𝑤h𝑒𝑟𝑒</m:t>
                        </m:r>
                        <m:r>
                          <a:rPr lang="en-US" sz="2400" i="1">
                            <a:latin typeface="Cambria Math"/>
                          </a:rPr>
                          <m:t> </m:t>
                        </m:r>
                        <m:r>
                          <a:rPr lang="en-US" sz="2400" i="1">
                            <a:latin typeface="Cambria Math"/>
                          </a:rPr>
                          <m:t>𝑛</m:t>
                        </m:r>
                        <m:r>
                          <a:rPr lang="en-US" sz="2400" i="1">
                            <a:latin typeface="Cambria Math"/>
                          </a:rPr>
                          <m:t>=0 </m:t>
                        </m:r>
                        <m:r>
                          <a:rPr lang="en-US" sz="2400" i="1">
                            <a:latin typeface="Cambria Math"/>
                          </a:rPr>
                          <m:t>𝑡𝑜</m:t>
                        </m:r>
                        <m:r>
                          <a:rPr lang="en-US" sz="2400" i="1">
                            <a:latin typeface="Cambria Math"/>
                          </a:rPr>
                          <m:t> </m:t>
                        </m:r>
                        <m:r>
                          <a:rPr lang="en-US" sz="2400" i="1">
                            <a:latin typeface="Cambria Math"/>
                          </a:rPr>
                          <m:t>𝑁</m:t>
                        </m:r>
                        <m:r>
                          <a:rPr lang="en-US" sz="2400" i="1">
                            <a:latin typeface="Cambria Math"/>
                          </a:rPr>
                          <m:t>−1</m:t>
                        </m:r>
                      </m:e>
                    </m:nary>
                  </m:oMath>
                </a14:m>
                <a:endParaRPr lang="en-US" sz="2400" dirty="0"/>
              </a:p>
              <a:p>
                <a:pPr marL="0" indent="0">
                  <a:buNone/>
                </a:pPr>
                <a:r>
                  <a:rPr lang="en-US" sz="2400" dirty="0"/>
                  <a:t>     Sub n=0 we get </a:t>
                </a:r>
                <a14:m>
                  <m:oMath xmlns:m="http://schemas.openxmlformats.org/officeDocument/2006/math">
                    <m:r>
                      <a:rPr lang="en-US" sz="2400" i="1">
                        <a:latin typeface="Cambria Math"/>
                      </a:rPr>
                      <m:t>𝑥</m:t>
                    </m:r>
                    <m:r>
                      <a:rPr lang="en-US" sz="2400" i="1">
                        <a:latin typeface="Cambria Math"/>
                      </a:rPr>
                      <m:t>[0]=1/8</m:t>
                    </m:r>
                  </m:oMath>
                </a14:m>
                <a:r>
                  <a:rPr lang="en-US" sz="2400" dirty="0"/>
                  <a:t> </a:t>
                </a:r>
                <a14:m>
                  <m:oMath xmlns:m="http://schemas.openxmlformats.org/officeDocument/2006/math">
                    <m:nary>
                      <m:naryPr>
                        <m:chr m:val="∑"/>
                        <m:grow m:val="on"/>
                        <m:ctrlPr>
                          <a:rPr lang="en-US" sz="2400" i="1">
                            <a:latin typeface="Cambria Math" panose="02040503050406030204" pitchFamily="18" charset="0"/>
                          </a:rPr>
                        </m:ctrlPr>
                      </m:naryPr>
                      <m:sub>
                        <m:r>
                          <a:rPr lang="en-US" sz="2400" i="1">
                            <a:latin typeface="Cambria Math"/>
                          </a:rPr>
                          <m:t>𝑘</m:t>
                        </m:r>
                        <m:r>
                          <a:rPr lang="en-US" sz="2400" i="1">
                            <a:latin typeface="Cambria Math"/>
                          </a:rPr>
                          <m:t>=0</m:t>
                        </m:r>
                      </m:sub>
                      <m:sup>
                        <m:r>
                          <a:rPr lang="en-US" sz="2400" i="1">
                            <a:latin typeface="Cambria Math"/>
                          </a:rPr>
                          <m:t>7</m:t>
                        </m:r>
                      </m:sup>
                      <m:e>
                        <m:r>
                          <m:rPr>
                            <m:sty m:val="p"/>
                          </m:rPr>
                          <a:rPr lang="en-US" sz="2400">
                            <a:latin typeface="Cambria Math"/>
                          </a:rPr>
                          <m:t>X</m:t>
                        </m:r>
                        <m:d>
                          <m:dPr>
                            <m:ctrlPr>
                              <a:rPr lang="en-US" sz="2400" i="1">
                                <a:latin typeface="Cambria Math" panose="02040503050406030204" pitchFamily="18" charset="0"/>
                              </a:rPr>
                            </m:ctrlPr>
                          </m:dPr>
                          <m:e>
                            <m:r>
                              <m:rPr>
                                <m:sty m:val="p"/>
                              </m:rPr>
                              <a:rPr lang="en-US" sz="2400">
                                <a:latin typeface="Cambria Math"/>
                              </a:rPr>
                              <m:t>k</m:t>
                            </m:r>
                          </m:e>
                        </m:d>
                      </m:e>
                    </m:nary>
                  </m:oMath>
                </a14:m>
                <a:endParaRPr lang="en-US" sz="2400" dirty="0"/>
              </a:p>
              <a:p>
                <a:pPr marL="0" indent="0">
                  <a:buNone/>
                </a:pPr>
                <a:r>
                  <a:rPr lang="en-US" sz="2400" dirty="0"/>
                  <a:t>    Therefore</a:t>
                </a:r>
                <a14:m>
                  <m:oMath xmlns:m="http://schemas.openxmlformats.org/officeDocument/2006/math">
                    <m:r>
                      <a:rPr lang="en-US" sz="2400" i="1">
                        <a:latin typeface="Cambria Math"/>
                      </a:rPr>
                      <m:t>  </m:t>
                    </m:r>
                    <m:nary>
                      <m:naryPr>
                        <m:chr m:val="∑"/>
                        <m:grow m:val="on"/>
                        <m:ctrlPr>
                          <a:rPr lang="en-US" sz="2400" i="1">
                            <a:latin typeface="Cambria Math" panose="02040503050406030204" pitchFamily="18" charset="0"/>
                          </a:rPr>
                        </m:ctrlPr>
                      </m:naryPr>
                      <m:sub>
                        <m:r>
                          <a:rPr lang="en-US" sz="2400" i="1">
                            <a:latin typeface="Cambria Math"/>
                          </a:rPr>
                          <m:t>𝑘</m:t>
                        </m:r>
                        <m:r>
                          <a:rPr lang="en-US" sz="2400" i="1">
                            <a:latin typeface="Cambria Math"/>
                          </a:rPr>
                          <m:t>=0</m:t>
                        </m:r>
                      </m:sub>
                      <m:sup>
                        <m:r>
                          <a:rPr lang="en-US" sz="2400" i="1">
                            <a:latin typeface="Cambria Math"/>
                          </a:rPr>
                          <m:t>7</m:t>
                        </m:r>
                      </m:sup>
                      <m:e>
                        <m:r>
                          <m:rPr>
                            <m:sty m:val="p"/>
                          </m:rPr>
                          <a:rPr lang="en-US" sz="2400">
                            <a:latin typeface="Cambria Math"/>
                          </a:rPr>
                          <m:t>X</m:t>
                        </m:r>
                        <m:d>
                          <m:dPr>
                            <m:ctrlPr>
                              <a:rPr lang="en-US" sz="2400" i="1">
                                <a:latin typeface="Cambria Math" panose="02040503050406030204" pitchFamily="18" charset="0"/>
                              </a:rPr>
                            </m:ctrlPr>
                          </m:dPr>
                          <m:e>
                            <m:r>
                              <m:rPr>
                                <m:sty m:val="p"/>
                              </m:rPr>
                              <a:rPr lang="en-US" sz="2400">
                                <a:latin typeface="Cambria Math"/>
                              </a:rPr>
                              <m:t>k</m:t>
                            </m:r>
                          </m:e>
                        </m:d>
                      </m:e>
                    </m:nary>
                    <m:r>
                      <a:rPr lang="en-US" sz="2400" i="1">
                        <a:latin typeface="Cambria Math"/>
                      </a:rPr>
                      <m:t>=8 </m:t>
                    </m:r>
                    <m:r>
                      <a:rPr lang="en-US" sz="2400" i="1">
                        <a:latin typeface="Cambria Math"/>
                      </a:rPr>
                      <m:t>𝑥</m:t>
                    </m:r>
                    <m:r>
                      <a:rPr lang="en-US" sz="2400" i="1">
                        <a:latin typeface="Cambria Math"/>
                      </a:rPr>
                      <m:t>[0</m:t>
                    </m:r>
                  </m:oMath>
                </a14:m>
                <a:r>
                  <a:rPr lang="en-US" sz="2400" dirty="0"/>
                  <a:t>] = 8 (1) = 8</a:t>
                </a:r>
              </a:p>
              <a:p>
                <a:pPr marL="0" lvl="0" indent="0">
                  <a:buNone/>
                </a:pPr>
                <a:r>
                  <a:rPr lang="en-US" sz="2400" dirty="0"/>
                  <a:t>(iii) By </a:t>
                </a:r>
                <a:r>
                  <a:rPr lang="en-US" sz="2400" dirty="0" err="1"/>
                  <a:t>Parseval’s</a:t>
                </a:r>
                <a:r>
                  <a:rPr lang="en-US" sz="2400" dirty="0"/>
                  <a:t> identity we know</a:t>
                </a:r>
              </a:p>
              <a:p>
                <a14:m>
                  <m:oMath xmlns:m="http://schemas.openxmlformats.org/officeDocument/2006/math">
                    <m:nary>
                      <m:naryPr>
                        <m:chr m:val="∑"/>
                        <m:limLoc m:val="undOvr"/>
                        <m:ctrlPr>
                          <a:rPr lang="en-US" sz="2400" i="1">
                            <a:latin typeface="Cambria Math" panose="02040503050406030204" pitchFamily="18" charset="0"/>
                          </a:rPr>
                        </m:ctrlPr>
                      </m:naryPr>
                      <m:sub>
                        <m:r>
                          <a:rPr lang="en-US" sz="2400" i="1">
                            <a:latin typeface="Cambria Math"/>
                          </a:rPr>
                          <m:t>𝑛</m:t>
                        </m:r>
                        <m:r>
                          <a:rPr lang="en-US" sz="2400" i="1">
                            <a:latin typeface="Cambria Math"/>
                          </a:rPr>
                          <m:t>=0</m:t>
                        </m:r>
                      </m:sub>
                      <m:sup>
                        <m:r>
                          <a:rPr lang="en-US" sz="2400" i="1">
                            <a:latin typeface="Cambria Math"/>
                          </a:rPr>
                          <m:t>𝑁</m:t>
                        </m:r>
                        <m:r>
                          <a:rPr lang="en-US" sz="2400" i="1">
                            <a:latin typeface="Cambria Math"/>
                          </a:rPr>
                          <m:t>−1</m:t>
                        </m:r>
                      </m:sup>
                      <m:e>
                        <m:sSup>
                          <m:sSupPr>
                            <m:ctrlPr>
                              <a:rPr lang="en-US" sz="2400" i="1">
                                <a:latin typeface="Cambria Math" panose="02040503050406030204" pitchFamily="18" charset="0"/>
                              </a:rPr>
                            </m:ctrlPr>
                          </m:sSupPr>
                          <m:e>
                            <m:r>
                              <a:rPr lang="en-US" sz="2400" i="1">
                                <a:latin typeface="Cambria Math"/>
                              </a:rPr>
                              <m:t>|</m:t>
                            </m:r>
                            <m:r>
                              <a:rPr lang="en-US" sz="2400" i="1">
                                <a:latin typeface="Cambria Math"/>
                              </a:rPr>
                              <m:t>𝑥</m:t>
                            </m:r>
                            <m:d>
                              <m:dPr>
                                <m:begChr m:val="["/>
                                <m:endChr m:val="]"/>
                                <m:ctrlPr>
                                  <a:rPr lang="en-US" sz="2400" i="1">
                                    <a:latin typeface="Cambria Math" panose="02040503050406030204" pitchFamily="18" charset="0"/>
                                  </a:rPr>
                                </m:ctrlPr>
                              </m:dPr>
                              <m:e>
                                <m:r>
                                  <a:rPr lang="en-US" sz="2400" i="1">
                                    <a:latin typeface="Cambria Math"/>
                                  </a:rPr>
                                  <m:t>𝑛</m:t>
                                </m:r>
                              </m:e>
                            </m:d>
                            <m:r>
                              <a:rPr lang="en-US" sz="2400" i="1">
                                <a:latin typeface="Cambria Math"/>
                              </a:rPr>
                              <m:t>|</m:t>
                            </m:r>
                          </m:e>
                          <m:sup>
                            <m:r>
                              <a:rPr lang="en-US" sz="2400" i="1">
                                <a:latin typeface="Cambria Math"/>
                              </a:rPr>
                              <m:t>2</m:t>
                            </m:r>
                          </m:sup>
                        </m:sSup>
                      </m:e>
                    </m:nary>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𝑁</m:t>
                        </m:r>
                      </m:den>
                    </m:f>
                    <m:nary>
                      <m:naryPr>
                        <m:chr m:val="∑"/>
                        <m:limLoc m:val="undOvr"/>
                        <m:ctrlPr>
                          <a:rPr lang="en-US" sz="2400" i="1">
                            <a:latin typeface="Cambria Math" panose="02040503050406030204" pitchFamily="18" charset="0"/>
                          </a:rPr>
                        </m:ctrlPr>
                      </m:naryPr>
                      <m:sub>
                        <m:r>
                          <a:rPr lang="en-US" sz="2400" i="1">
                            <a:latin typeface="Cambria Math"/>
                          </a:rPr>
                          <m:t>𝑘</m:t>
                        </m:r>
                        <m:r>
                          <a:rPr lang="en-US" sz="2400" i="1">
                            <a:latin typeface="Cambria Math"/>
                          </a:rPr>
                          <m:t>=0</m:t>
                        </m:r>
                      </m:sub>
                      <m:sup>
                        <m:r>
                          <a:rPr lang="en-US" sz="2400" i="1">
                            <a:latin typeface="Cambria Math"/>
                          </a:rPr>
                          <m:t>𝑁</m:t>
                        </m:r>
                        <m:r>
                          <a:rPr lang="en-US" sz="2400" i="1">
                            <a:latin typeface="Cambria Math"/>
                          </a:rPr>
                          <m:t>−1</m:t>
                        </m:r>
                      </m:sup>
                      <m:e>
                        <m:sSup>
                          <m:sSupPr>
                            <m:ctrlPr>
                              <a:rPr lang="en-US" sz="2400" i="1">
                                <a:latin typeface="Cambria Math" panose="02040503050406030204" pitchFamily="18" charset="0"/>
                              </a:rPr>
                            </m:ctrlPr>
                          </m:sSupPr>
                          <m:e>
                            <m:r>
                              <a:rPr lang="en-US" sz="2400" i="1">
                                <a:latin typeface="Cambria Math"/>
                              </a:rPr>
                              <m:t>|</m:t>
                            </m:r>
                            <m:r>
                              <a:rPr lang="en-US" sz="2400" i="1">
                                <a:latin typeface="Cambria Math"/>
                              </a:rPr>
                              <m:t>𝑋</m:t>
                            </m:r>
                            <m:d>
                              <m:dPr>
                                <m:ctrlPr>
                                  <a:rPr lang="en-US" sz="2400" i="1">
                                    <a:latin typeface="Cambria Math" panose="02040503050406030204" pitchFamily="18" charset="0"/>
                                  </a:rPr>
                                </m:ctrlPr>
                              </m:dPr>
                              <m:e>
                                <m:r>
                                  <a:rPr lang="en-US" sz="2400" i="1">
                                    <a:latin typeface="Cambria Math"/>
                                  </a:rPr>
                                  <m:t>𝑘</m:t>
                                </m:r>
                              </m:e>
                            </m:d>
                            <m:r>
                              <a:rPr lang="en-US" sz="2400" i="1">
                                <a:latin typeface="Cambria Math"/>
                              </a:rPr>
                              <m:t>|</m:t>
                            </m:r>
                          </m:e>
                          <m:sup>
                            <m:r>
                              <a:rPr lang="en-US" sz="2400" i="1">
                                <a:latin typeface="Cambria Math"/>
                              </a:rPr>
                              <m:t>2</m:t>
                            </m:r>
                          </m:sup>
                        </m:sSup>
                      </m:e>
                    </m:nary>
                  </m:oMath>
                </a14:m>
                <a:r>
                  <a:rPr lang="en-US" sz="2400" dirty="0"/>
                  <a:t> </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3A9E7CB0-957B-427E-85AA-B376ACAC8E39}" type="slidenum">
              <a:rPr lang="en-US" smtClean="0"/>
              <a:t>26</a:t>
            </a:fld>
            <a:endParaRPr lang="en-US"/>
          </a:p>
        </p:txBody>
      </p:sp>
    </p:spTree>
    <p:extLst>
      <p:ext uri="{BB962C8B-B14F-4D97-AF65-F5344CB8AC3E}">
        <p14:creationId xmlns:p14="http://schemas.microsoft.com/office/powerpoint/2010/main" val="199842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a:t>Circular Convolution Property</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1"/>
                <a:ext cx="8229600" cy="4724400"/>
              </a:xfrm>
            </p:spPr>
            <p:txBody>
              <a:bodyPr>
                <a:normAutofit fontScale="85000" lnSpcReduction="10000"/>
              </a:bodyPr>
              <a:lstStyle/>
              <a:p>
                <a:pPr marL="0" indent="0">
                  <a:buNone/>
                </a:pPr>
                <a:r>
                  <a:rPr lang="en-US" sz="2000" b="1" dirty="0"/>
                  <a:t>      Proof:    </a:t>
                </a:r>
                <a:r>
                  <a:rPr lang="en-US" sz="2000" dirty="0"/>
                  <a:t>DFT { </a:t>
                </a:r>
                <a14:m>
                  <m:oMath xmlns:m="http://schemas.openxmlformats.org/officeDocument/2006/math">
                    <m:r>
                      <a:rPr lang="en-US" sz="2000" i="1">
                        <a:latin typeface="Cambria Math"/>
                      </a:rPr>
                      <m:t>h</m:t>
                    </m:r>
                    <m:d>
                      <m:dPr>
                        <m:begChr m:val="["/>
                        <m:endChr m:val="]"/>
                        <m:ctrlPr>
                          <a:rPr lang="en-US" sz="2000" i="1">
                            <a:latin typeface="Cambria Math" panose="02040503050406030204" pitchFamily="18" charset="0"/>
                          </a:rPr>
                        </m:ctrlPr>
                      </m:dPr>
                      <m:e>
                        <m:r>
                          <a:rPr lang="en-US" sz="2000" i="1">
                            <a:latin typeface="Cambria Math"/>
                          </a:rPr>
                          <m:t>𝑛</m:t>
                        </m:r>
                      </m:e>
                    </m:d>
                    <m:sSub>
                      <m:sSubPr>
                        <m:ctrlPr>
                          <a:rPr lang="en-US" sz="2000" i="1">
                            <a:latin typeface="Cambria Math" panose="02040503050406030204" pitchFamily="18" charset="0"/>
                          </a:rPr>
                        </m:ctrlPr>
                      </m:sSubPr>
                      <m:e>
                        <m:r>
                          <a:rPr lang="en-US" sz="2000" i="1">
                            <a:latin typeface="Cambria Math"/>
                          </a:rPr>
                          <m:t>∗</m:t>
                        </m:r>
                      </m:e>
                      <m:sub>
                        <m:r>
                          <a:rPr lang="en-US" sz="2000" i="1">
                            <a:latin typeface="Cambria Math"/>
                          </a:rPr>
                          <m:t>𝑁</m:t>
                        </m:r>
                      </m:sub>
                    </m:sSub>
                    <m:r>
                      <a:rPr lang="en-US" sz="2000" i="1">
                        <a:latin typeface="Cambria Math"/>
                      </a:rPr>
                      <m:t> </m:t>
                    </m:r>
                    <m:r>
                      <a:rPr lang="en-US" sz="2000" i="1">
                        <a:latin typeface="Cambria Math"/>
                      </a:rPr>
                      <m:t>𝑥</m:t>
                    </m:r>
                    <m:r>
                      <a:rPr lang="en-US" sz="2000" i="1">
                        <a:latin typeface="Cambria Math"/>
                      </a:rPr>
                      <m:t>[</m:t>
                    </m:r>
                    <m:r>
                      <a:rPr lang="en-US" sz="2000" i="1">
                        <a:latin typeface="Cambria Math"/>
                      </a:rPr>
                      <m:t>𝑛</m:t>
                    </m:r>
                    <m:r>
                      <a:rPr lang="en-US" sz="2000" i="1">
                        <a:latin typeface="Cambria Math"/>
                      </a:rPr>
                      <m:t>]</m:t>
                    </m:r>
                  </m:oMath>
                </a14:m>
                <a:r>
                  <a:rPr lang="en-US" sz="2000" dirty="0"/>
                  <a:t> } = DFT { </a:t>
                </a:r>
                <a14:m>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a:rPr>
                          <m:t>𝑙</m:t>
                        </m:r>
                        <m:r>
                          <a:rPr lang="en-US" sz="2000" i="1">
                            <a:latin typeface="Cambria Math"/>
                          </a:rPr>
                          <m:t>=0</m:t>
                        </m:r>
                      </m:sub>
                      <m:sup>
                        <m:r>
                          <a:rPr lang="en-US" sz="2000" i="1">
                            <a:latin typeface="Cambria Math"/>
                          </a:rPr>
                          <m:t>𝑁</m:t>
                        </m:r>
                        <m:r>
                          <a:rPr lang="en-US" sz="2000" i="1">
                            <a:latin typeface="Cambria Math"/>
                          </a:rPr>
                          <m:t>−1</m:t>
                        </m:r>
                      </m:sup>
                      <m:e>
                        <m:r>
                          <a:rPr lang="en-US" sz="2000" i="1">
                            <a:latin typeface="Cambria Math"/>
                          </a:rPr>
                          <m:t>h</m:t>
                        </m:r>
                        <m:d>
                          <m:dPr>
                            <m:ctrlPr>
                              <a:rPr lang="en-US" sz="2000" i="1">
                                <a:latin typeface="Cambria Math" panose="02040503050406030204" pitchFamily="18" charset="0"/>
                              </a:rPr>
                            </m:ctrlPr>
                          </m:dPr>
                          <m:e>
                            <m:r>
                              <a:rPr lang="en-US" sz="2000" i="1">
                                <a:latin typeface="Cambria Math"/>
                              </a:rPr>
                              <m:t>𝑙</m:t>
                            </m:r>
                          </m:e>
                        </m:d>
                        <m:r>
                          <a:rPr lang="en-US" sz="2000" i="1">
                            <a:latin typeface="Cambria Math"/>
                          </a:rPr>
                          <m:t> </m:t>
                        </m:r>
                        <m:r>
                          <a:rPr lang="en-US" sz="2000" i="1">
                            <a:latin typeface="Cambria Math"/>
                          </a:rPr>
                          <m:t>𝑥</m:t>
                        </m:r>
                        <m:sSub>
                          <m:sSubPr>
                            <m:ctrlPr>
                              <a:rPr lang="en-US" sz="2000" i="1">
                                <a:latin typeface="Cambria Math" panose="02040503050406030204" pitchFamily="18" charset="0"/>
                              </a:rPr>
                            </m:ctrlPr>
                          </m:sSubPr>
                          <m:e>
                            <m:r>
                              <a:rPr lang="en-US" sz="2000" i="1">
                                <a:latin typeface="Cambria Math"/>
                              </a:rPr>
                              <m:t>(</m:t>
                            </m:r>
                            <m:d>
                              <m:dPr>
                                <m:ctrlPr>
                                  <a:rPr lang="en-US" sz="2000" i="1">
                                    <a:latin typeface="Cambria Math" panose="02040503050406030204" pitchFamily="18" charset="0"/>
                                  </a:rPr>
                                </m:ctrlPr>
                              </m:dPr>
                              <m:e>
                                <m:r>
                                  <a:rPr lang="en-US" sz="2000" i="1">
                                    <a:latin typeface="Cambria Math"/>
                                  </a:rPr>
                                  <m:t>𝑛</m:t>
                                </m:r>
                                <m:r>
                                  <a:rPr lang="en-US" sz="2000" i="1">
                                    <a:latin typeface="Cambria Math"/>
                                  </a:rPr>
                                  <m:t>−</m:t>
                                </m:r>
                                <m:r>
                                  <a:rPr lang="en-US" sz="2000" i="1">
                                    <a:latin typeface="Cambria Math"/>
                                  </a:rPr>
                                  <m:t>𝑙</m:t>
                                </m:r>
                              </m:e>
                            </m:d>
                            <m:r>
                              <a:rPr lang="en-US" sz="2000" i="1">
                                <a:latin typeface="Cambria Math"/>
                              </a:rPr>
                              <m:t>)</m:t>
                            </m:r>
                          </m:e>
                          <m:sub>
                            <m:r>
                              <a:rPr lang="en-US" sz="2000" i="1">
                                <a:latin typeface="Cambria Math"/>
                              </a:rPr>
                              <m:t>𝑁</m:t>
                            </m:r>
                          </m:sub>
                        </m:sSub>
                      </m:e>
                    </m:nary>
                    <m:r>
                      <a:rPr lang="en-US" sz="2000" i="1">
                        <a:latin typeface="Cambria Math"/>
                      </a:rPr>
                      <m:t>}</m:t>
                    </m:r>
                  </m:oMath>
                </a14:m>
                <a:endParaRPr lang="en-US" sz="2000" dirty="0"/>
              </a:p>
              <a:p>
                <a:pPr marL="0" indent="0">
                  <a:buNone/>
                </a:pPr>
                <a:r>
                  <a:rPr lang="en-US" sz="2000" b="1" dirty="0"/>
                  <a:t>			           </a:t>
                </a:r>
                <a:r>
                  <a:rPr lang="en-US" sz="2000" dirty="0"/>
                  <a:t>= </a:t>
                </a:r>
                <a14:m>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a:rPr>
                          <m:t>𝑙</m:t>
                        </m:r>
                        <m:r>
                          <a:rPr lang="en-US" sz="2000" i="1">
                            <a:latin typeface="Cambria Math"/>
                          </a:rPr>
                          <m:t>=0</m:t>
                        </m:r>
                      </m:sub>
                      <m:sup>
                        <m:r>
                          <a:rPr lang="en-US" sz="2000" i="1">
                            <a:latin typeface="Cambria Math"/>
                          </a:rPr>
                          <m:t>𝑁</m:t>
                        </m:r>
                        <m:r>
                          <a:rPr lang="en-US" sz="2000" i="1">
                            <a:latin typeface="Cambria Math"/>
                          </a:rPr>
                          <m:t>−1</m:t>
                        </m:r>
                      </m:sup>
                      <m:e>
                        <m:r>
                          <a:rPr lang="en-US" sz="2000" i="1">
                            <a:latin typeface="Cambria Math"/>
                          </a:rPr>
                          <m:t>h</m:t>
                        </m:r>
                        <m:d>
                          <m:dPr>
                            <m:ctrlPr>
                              <a:rPr lang="en-US" sz="2000" i="1">
                                <a:latin typeface="Cambria Math" panose="02040503050406030204" pitchFamily="18" charset="0"/>
                              </a:rPr>
                            </m:ctrlPr>
                          </m:dPr>
                          <m:e>
                            <m:r>
                              <a:rPr lang="en-US" sz="2000" i="1">
                                <a:latin typeface="Cambria Math"/>
                              </a:rPr>
                              <m:t>𝑙</m:t>
                            </m:r>
                          </m:e>
                        </m:d>
                        <m:r>
                          <a:rPr lang="en-US" sz="2000" i="1">
                            <a:latin typeface="Cambria Math"/>
                          </a:rPr>
                          <m:t> </m:t>
                        </m:r>
                        <m:r>
                          <a:rPr lang="en-US" sz="2000" i="1">
                            <a:latin typeface="Cambria Math"/>
                          </a:rPr>
                          <m:t>𝐷𝐹𝑇</m:t>
                        </m:r>
                        <m:r>
                          <a:rPr lang="en-US" sz="2000" i="1">
                            <a:latin typeface="Cambria Math"/>
                          </a:rPr>
                          <m:t> {</m:t>
                        </m:r>
                        <m:r>
                          <a:rPr lang="en-US" sz="2000" i="1">
                            <a:latin typeface="Cambria Math"/>
                          </a:rPr>
                          <m:t>𝑥</m:t>
                        </m:r>
                        <m:sSub>
                          <m:sSubPr>
                            <m:ctrlPr>
                              <a:rPr lang="en-US" sz="2000" i="1">
                                <a:latin typeface="Cambria Math" panose="02040503050406030204" pitchFamily="18" charset="0"/>
                              </a:rPr>
                            </m:ctrlPr>
                          </m:sSubPr>
                          <m:e>
                            <m:r>
                              <a:rPr lang="en-US" sz="2000" i="1">
                                <a:latin typeface="Cambria Math"/>
                              </a:rPr>
                              <m:t>(</m:t>
                            </m:r>
                            <m:d>
                              <m:dPr>
                                <m:ctrlPr>
                                  <a:rPr lang="en-US" sz="2000" i="1">
                                    <a:latin typeface="Cambria Math" panose="02040503050406030204" pitchFamily="18" charset="0"/>
                                  </a:rPr>
                                </m:ctrlPr>
                              </m:dPr>
                              <m:e>
                                <m:r>
                                  <a:rPr lang="en-US" sz="2000" i="1">
                                    <a:latin typeface="Cambria Math"/>
                                  </a:rPr>
                                  <m:t>𝑛</m:t>
                                </m:r>
                                <m:r>
                                  <a:rPr lang="en-US" sz="2000" i="1">
                                    <a:latin typeface="Cambria Math"/>
                                  </a:rPr>
                                  <m:t>−</m:t>
                                </m:r>
                                <m:r>
                                  <a:rPr lang="en-US" sz="2000" i="1">
                                    <a:latin typeface="Cambria Math"/>
                                  </a:rPr>
                                  <m:t>𝑙</m:t>
                                </m:r>
                              </m:e>
                            </m:d>
                            <m:r>
                              <a:rPr lang="en-US" sz="2000" i="1">
                                <a:latin typeface="Cambria Math"/>
                              </a:rPr>
                              <m:t>)</m:t>
                            </m:r>
                          </m:e>
                          <m:sub>
                            <m:r>
                              <a:rPr lang="en-US" sz="2000" i="1">
                                <a:latin typeface="Cambria Math"/>
                              </a:rPr>
                              <m:t>𝑁</m:t>
                            </m:r>
                            <m:r>
                              <a:rPr lang="en-US" sz="2000" i="1">
                                <a:latin typeface="Cambria Math"/>
                              </a:rPr>
                              <m:t>}</m:t>
                            </m:r>
                          </m:sub>
                        </m:sSub>
                      </m:e>
                    </m:nary>
                  </m:oMath>
                </a14:m>
                <a:r>
                  <a:rPr lang="en-US" sz="2000" dirty="0"/>
                  <a:t>  ……..(1)</a:t>
                </a:r>
              </a:p>
              <a:p>
                <a:pPr marL="0" indent="0">
                  <a:buNone/>
                </a:pPr>
                <a:r>
                  <a:rPr lang="en-US" sz="2000" dirty="0"/>
                  <a:t>        By circular time shift property, </a:t>
                </a:r>
                <a:endParaRPr lang="en-US" sz="2000" i="1" dirty="0">
                  <a:latin typeface="Cambria Math"/>
                </a:endParaRPr>
              </a:p>
              <a:p>
                <a:pPr marL="0" indent="0">
                  <a:buNone/>
                </a:pPr>
                <a14:m>
                  <m:oMath xmlns:m="http://schemas.openxmlformats.org/officeDocument/2006/math">
                    <m:r>
                      <a:rPr lang="en-US" sz="2000" b="0" i="1" smtClean="0">
                        <a:latin typeface="Cambria Math"/>
                      </a:rPr>
                      <m:t>                         </m:t>
                    </m:r>
                    <m:r>
                      <a:rPr lang="en-US" sz="2000" i="1">
                        <a:latin typeface="Cambria Math"/>
                      </a:rPr>
                      <m:t>𝐷𝐹𝑇</m:t>
                    </m:r>
                    <m:r>
                      <a:rPr lang="en-US" sz="2000" i="1">
                        <a:latin typeface="Cambria Math"/>
                      </a:rPr>
                      <m:t> {</m:t>
                    </m:r>
                    <m:r>
                      <a:rPr lang="en-US" sz="2000" i="1">
                        <a:latin typeface="Cambria Math"/>
                      </a:rPr>
                      <m:t>𝑥</m:t>
                    </m:r>
                    <m:sSub>
                      <m:sSubPr>
                        <m:ctrlPr>
                          <a:rPr lang="en-US" sz="2000" i="1">
                            <a:latin typeface="Cambria Math" panose="02040503050406030204" pitchFamily="18" charset="0"/>
                          </a:rPr>
                        </m:ctrlPr>
                      </m:sSubPr>
                      <m:e>
                        <m:r>
                          <a:rPr lang="en-US" sz="2000" i="1">
                            <a:latin typeface="Cambria Math"/>
                          </a:rPr>
                          <m:t>(</m:t>
                        </m:r>
                        <m:d>
                          <m:dPr>
                            <m:ctrlPr>
                              <a:rPr lang="en-US" sz="2000" i="1">
                                <a:latin typeface="Cambria Math" panose="02040503050406030204" pitchFamily="18" charset="0"/>
                              </a:rPr>
                            </m:ctrlPr>
                          </m:dPr>
                          <m:e>
                            <m:r>
                              <a:rPr lang="en-US" sz="2000" i="1">
                                <a:latin typeface="Cambria Math"/>
                              </a:rPr>
                              <m:t>𝑛</m:t>
                            </m:r>
                            <m:r>
                              <a:rPr lang="en-US" sz="2000" i="1">
                                <a:latin typeface="Cambria Math"/>
                              </a:rPr>
                              <m:t>−</m:t>
                            </m:r>
                            <m:r>
                              <a:rPr lang="en-US" sz="2000" i="1">
                                <a:latin typeface="Cambria Math"/>
                              </a:rPr>
                              <m:t>𝑙</m:t>
                            </m:r>
                          </m:e>
                        </m:d>
                        <m:r>
                          <a:rPr lang="en-US" sz="2000" i="1">
                            <a:latin typeface="Cambria Math"/>
                          </a:rPr>
                          <m:t>)</m:t>
                        </m:r>
                      </m:e>
                      <m:sub>
                        <m:r>
                          <a:rPr lang="en-US" sz="2000" i="1">
                            <a:latin typeface="Cambria Math"/>
                          </a:rPr>
                          <m:t>𝑁</m:t>
                        </m:r>
                        <m:r>
                          <a:rPr lang="en-US" sz="2000" i="1">
                            <a:latin typeface="Cambria Math"/>
                          </a:rPr>
                          <m:t>}</m:t>
                        </m:r>
                      </m:sub>
                    </m:sSub>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 </m:t>
                        </m:r>
                        <m:sSub>
                          <m:sSubPr>
                            <m:ctrlPr>
                              <a:rPr lang="en-US" sz="2000" i="1">
                                <a:latin typeface="Cambria Math" panose="02040503050406030204" pitchFamily="18" charset="0"/>
                              </a:rPr>
                            </m:ctrlPr>
                          </m:sSubPr>
                          <m:e>
                            <m:r>
                              <a:rPr lang="en-US" sz="2000" i="1">
                                <a:latin typeface="Cambria Math"/>
                              </a:rPr>
                              <m:t>𝑊</m:t>
                            </m:r>
                          </m:e>
                          <m:sub>
                            <m:r>
                              <a:rPr lang="en-US" sz="2000" i="1">
                                <a:latin typeface="Cambria Math"/>
                              </a:rPr>
                              <m:t>𝑁</m:t>
                            </m:r>
                          </m:sub>
                        </m:sSub>
                      </m:e>
                      <m:sup>
                        <m:r>
                          <a:rPr lang="en-US" sz="2000" i="1">
                            <a:latin typeface="Cambria Math"/>
                          </a:rPr>
                          <m:t>𝑘𝑙</m:t>
                        </m:r>
                      </m:sup>
                    </m:sSup>
                    <m:r>
                      <a:rPr lang="en-US" sz="2000" i="1">
                        <a:latin typeface="Cambria Math"/>
                      </a:rPr>
                      <m:t> </m:t>
                    </m:r>
                    <m:r>
                      <a:rPr lang="en-US" sz="2000" i="1">
                        <a:latin typeface="Cambria Math"/>
                      </a:rPr>
                      <m:t>𝑋</m:t>
                    </m:r>
                    <m:r>
                      <a:rPr lang="en-US" sz="2000" i="1">
                        <a:latin typeface="Cambria Math"/>
                      </a:rPr>
                      <m:t>(</m:t>
                    </m:r>
                    <m:r>
                      <a:rPr lang="en-US" sz="2000" i="1">
                        <a:latin typeface="Cambria Math"/>
                      </a:rPr>
                      <m:t>𝑘</m:t>
                    </m:r>
                    <m:r>
                      <a:rPr lang="en-US" sz="2000" i="1">
                        <a:latin typeface="Cambria Math"/>
                      </a:rPr>
                      <m:t>)</m:t>
                    </m:r>
                  </m:oMath>
                </a14:m>
                <a:r>
                  <a:rPr lang="en-US" sz="2000" dirty="0"/>
                  <a:t>                          ………….(2)</a:t>
                </a:r>
              </a:p>
              <a:p>
                <a:pPr marL="0" indent="0">
                  <a:buNone/>
                </a:pPr>
                <a:r>
                  <a:rPr lang="en-US" sz="2000" dirty="0"/>
                  <a:t>                     Sub Eq.(2) in to Eq.(1) we get</a:t>
                </a:r>
              </a:p>
              <a:p>
                <a:pPr marL="0" indent="0">
                  <a:buNone/>
                </a:pPr>
                <a:endParaRPr lang="en-US" sz="2000" dirty="0"/>
              </a:p>
              <a:p>
                <a:pPr marL="0" indent="0">
                  <a:buNone/>
                </a:pPr>
                <a:r>
                  <a:rPr lang="en-US" sz="2000" dirty="0"/>
                  <a:t>  Eq.(1) implies,  DFT { </a:t>
                </a:r>
                <a14:m>
                  <m:oMath xmlns:m="http://schemas.openxmlformats.org/officeDocument/2006/math">
                    <m:r>
                      <a:rPr lang="en-US" sz="2000" i="1">
                        <a:latin typeface="Cambria Math"/>
                      </a:rPr>
                      <m:t>h</m:t>
                    </m:r>
                    <m:d>
                      <m:dPr>
                        <m:begChr m:val="["/>
                        <m:endChr m:val="]"/>
                        <m:ctrlPr>
                          <a:rPr lang="en-US" sz="2000" i="1">
                            <a:latin typeface="Cambria Math" panose="02040503050406030204" pitchFamily="18" charset="0"/>
                          </a:rPr>
                        </m:ctrlPr>
                      </m:dPr>
                      <m:e>
                        <m:r>
                          <a:rPr lang="en-US" sz="2000" i="1">
                            <a:latin typeface="Cambria Math"/>
                          </a:rPr>
                          <m:t>𝑛</m:t>
                        </m:r>
                      </m:e>
                    </m:d>
                    <m:sSub>
                      <m:sSubPr>
                        <m:ctrlPr>
                          <a:rPr lang="en-US" sz="2000" i="1">
                            <a:latin typeface="Cambria Math" panose="02040503050406030204" pitchFamily="18" charset="0"/>
                          </a:rPr>
                        </m:ctrlPr>
                      </m:sSubPr>
                      <m:e>
                        <m:r>
                          <a:rPr lang="en-US" sz="2000" i="1">
                            <a:latin typeface="Cambria Math"/>
                          </a:rPr>
                          <m:t>∗</m:t>
                        </m:r>
                      </m:e>
                      <m:sub>
                        <m:r>
                          <a:rPr lang="en-US" sz="2000" i="1">
                            <a:latin typeface="Cambria Math"/>
                          </a:rPr>
                          <m:t>𝑁</m:t>
                        </m:r>
                      </m:sub>
                    </m:sSub>
                    <m:r>
                      <a:rPr lang="en-US" sz="2000" i="1">
                        <a:latin typeface="Cambria Math"/>
                      </a:rPr>
                      <m:t> </m:t>
                    </m:r>
                    <m:r>
                      <a:rPr lang="en-US" sz="2000" i="1">
                        <a:latin typeface="Cambria Math"/>
                      </a:rPr>
                      <m:t>𝑥</m:t>
                    </m:r>
                    <m:r>
                      <a:rPr lang="en-US" sz="2000" i="1">
                        <a:latin typeface="Cambria Math"/>
                      </a:rPr>
                      <m:t>[</m:t>
                    </m:r>
                    <m:r>
                      <a:rPr lang="en-US" sz="2000" i="1">
                        <a:latin typeface="Cambria Math"/>
                      </a:rPr>
                      <m:t>𝑛</m:t>
                    </m:r>
                    <m:r>
                      <a:rPr lang="en-US" sz="2000" i="1">
                        <a:latin typeface="Cambria Math"/>
                      </a:rPr>
                      <m:t>]</m:t>
                    </m:r>
                  </m:oMath>
                </a14:m>
                <a:r>
                  <a:rPr lang="en-US" sz="2000" dirty="0"/>
                  <a:t>}  = </a:t>
                </a:r>
                <a14:m>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a:rPr>
                          <m:t>𝑙</m:t>
                        </m:r>
                        <m:r>
                          <a:rPr lang="en-US" sz="2000" i="1">
                            <a:latin typeface="Cambria Math"/>
                          </a:rPr>
                          <m:t>=0</m:t>
                        </m:r>
                      </m:sub>
                      <m:sup>
                        <m:r>
                          <a:rPr lang="en-US" sz="2000" i="1">
                            <a:latin typeface="Cambria Math"/>
                          </a:rPr>
                          <m:t>𝑁</m:t>
                        </m:r>
                        <m:r>
                          <a:rPr lang="en-US" sz="2000" i="1">
                            <a:latin typeface="Cambria Math"/>
                          </a:rPr>
                          <m:t>−1</m:t>
                        </m:r>
                      </m:sup>
                      <m:e>
                        <m:r>
                          <a:rPr lang="en-US" sz="2000" i="1">
                            <a:latin typeface="Cambria Math"/>
                          </a:rPr>
                          <m:t>h</m:t>
                        </m:r>
                        <m:d>
                          <m:dPr>
                            <m:ctrlPr>
                              <a:rPr lang="en-US" sz="2000" i="1">
                                <a:latin typeface="Cambria Math" panose="02040503050406030204" pitchFamily="18" charset="0"/>
                              </a:rPr>
                            </m:ctrlPr>
                          </m:dPr>
                          <m:e>
                            <m:r>
                              <a:rPr lang="en-US" sz="2000" i="1">
                                <a:latin typeface="Cambria Math"/>
                              </a:rPr>
                              <m:t>𝑙</m:t>
                            </m:r>
                          </m:e>
                        </m:d>
                        <m:r>
                          <a:rPr lang="en-US" sz="2000" i="1">
                            <a:latin typeface="Cambria Math"/>
                          </a:rPr>
                          <m:t> </m:t>
                        </m:r>
                      </m:e>
                    </m:nary>
                    <m:sSup>
                      <m:sSupPr>
                        <m:ctrlPr>
                          <a:rPr lang="en-US" sz="2000" i="1">
                            <a:latin typeface="Cambria Math" panose="02040503050406030204" pitchFamily="18" charset="0"/>
                          </a:rPr>
                        </m:ctrlPr>
                      </m:sSupPr>
                      <m:e>
                        <m:r>
                          <a:rPr lang="en-US" sz="2000" i="1">
                            <a:latin typeface="Cambria Math"/>
                          </a:rPr>
                          <m:t> </m:t>
                        </m:r>
                        <m:sSub>
                          <m:sSubPr>
                            <m:ctrlPr>
                              <a:rPr lang="en-US" sz="2000" i="1">
                                <a:latin typeface="Cambria Math" panose="02040503050406030204" pitchFamily="18" charset="0"/>
                              </a:rPr>
                            </m:ctrlPr>
                          </m:sSubPr>
                          <m:e>
                            <m:r>
                              <a:rPr lang="en-US" sz="2000" i="1">
                                <a:latin typeface="Cambria Math"/>
                              </a:rPr>
                              <m:t>𝑊</m:t>
                            </m:r>
                          </m:e>
                          <m:sub>
                            <m:r>
                              <a:rPr lang="en-US" sz="2000" i="1">
                                <a:latin typeface="Cambria Math"/>
                              </a:rPr>
                              <m:t>𝑁</m:t>
                            </m:r>
                          </m:sub>
                        </m:sSub>
                      </m:e>
                      <m:sup>
                        <m:r>
                          <a:rPr lang="en-US" sz="2000" i="1">
                            <a:latin typeface="Cambria Math"/>
                          </a:rPr>
                          <m:t>𝑘𝑙</m:t>
                        </m:r>
                      </m:sup>
                    </m:sSup>
                    <m:r>
                      <a:rPr lang="en-US" sz="2000" i="1">
                        <a:latin typeface="Cambria Math"/>
                      </a:rPr>
                      <m:t> </m:t>
                    </m:r>
                    <m:r>
                      <a:rPr lang="en-US" sz="2000" i="1">
                        <a:latin typeface="Cambria Math"/>
                      </a:rPr>
                      <m:t>𝑋</m:t>
                    </m:r>
                    <m:r>
                      <a:rPr lang="en-US" sz="2000" i="1">
                        <a:latin typeface="Cambria Math"/>
                      </a:rPr>
                      <m:t>(</m:t>
                    </m:r>
                    <m:r>
                      <a:rPr lang="en-US" sz="2000" i="1">
                        <a:latin typeface="Cambria Math"/>
                      </a:rPr>
                      <m:t>𝑘</m:t>
                    </m:r>
                    <m:r>
                      <a:rPr lang="en-US" sz="2000" i="1">
                        <a:latin typeface="Cambria Math"/>
                      </a:rPr>
                      <m:t>)</m:t>
                    </m:r>
                  </m:oMath>
                </a14:m>
                <a:endParaRPr lang="en-US" sz="2000" dirty="0"/>
              </a:p>
              <a:p>
                <a:pPr marL="0" indent="0">
                  <a:buNone/>
                </a:pPr>
                <a:r>
                  <a:rPr lang="en-US" sz="2000" dirty="0"/>
                  <a:t>        			            = </a:t>
                </a:r>
                <a14:m>
                  <m:oMath xmlns:m="http://schemas.openxmlformats.org/officeDocument/2006/math">
                    <m:r>
                      <a:rPr lang="en-US" sz="2000" i="1">
                        <a:latin typeface="Cambria Math"/>
                      </a:rPr>
                      <m:t>𝑋</m:t>
                    </m:r>
                    <m:r>
                      <a:rPr lang="en-US" sz="2000" i="1">
                        <a:latin typeface="Cambria Math"/>
                      </a:rPr>
                      <m:t>(</m:t>
                    </m:r>
                    <m:r>
                      <a:rPr lang="en-US" sz="2000" i="1">
                        <a:latin typeface="Cambria Math"/>
                      </a:rPr>
                      <m:t>𝑘</m:t>
                    </m:r>
                    <m:r>
                      <a:rPr lang="en-US" sz="2000" i="1">
                        <a:latin typeface="Cambria Math"/>
                      </a:rPr>
                      <m:t>)</m:t>
                    </m:r>
                  </m:oMath>
                </a14:m>
                <a:r>
                  <a:rPr lang="en-US" sz="2000" dirty="0"/>
                  <a:t> </a:t>
                </a:r>
                <a14:m>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a:rPr>
                          <m:t>𝑙</m:t>
                        </m:r>
                        <m:r>
                          <a:rPr lang="en-US" sz="2000" i="1">
                            <a:latin typeface="Cambria Math"/>
                          </a:rPr>
                          <m:t>=0</m:t>
                        </m:r>
                      </m:sub>
                      <m:sup>
                        <m:r>
                          <a:rPr lang="en-US" sz="2000" i="1">
                            <a:latin typeface="Cambria Math"/>
                          </a:rPr>
                          <m:t>𝑁</m:t>
                        </m:r>
                        <m:r>
                          <a:rPr lang="en-US" sz="2000" i="1">
                            <a:latin typeface="Cambria Math"/>
                          </a:rPr>
                          <m:t>−1</m:t>
                        </m:r>
                      </m:sup>
                      <m:e>
                        <m:r>
                          <a:rPr lang="en-US" sz="2000" i="1">
                            <a:latin typeface="Cambria Math"/>
                          </a:rPr>
                          <m:t>h</m:t>
                        </m:r>
                        <m:d>
                          <m:dPr>
                            <m:ctrlPr>
                              <a:rPr lang="en-US" sz="2000" i="1">
                                <a:latin typeface="Cambria Math" panose="02040503050406030204" pitchFamily="18" charset="0"/>
                              </a:rPr>
                            </m:ctrlPr>
                          </m:dPr>
                          <m:e>
                            <m:r>
                              <a:rPr lang="en-US" sz="2000" i="1">
                                <a:latin typeface="Cambria Math"/>
                              </a:rPr>
                              <m:t>𝑙</m:t>
                            </m:r>
                          </m:e>
                        </m:d>
                        <m:r>
                          <a:rPr lang="en-US" sz="2000" i="1">
                            <a:latin typeface="Cambria Math"/>
                          </a:rPr>
                          <m:t> </m:t>
                        </m:r>
                      </m:e>
                    </m:nary>
                    <m:sSup>
                      <m:sSupPr>
                        <m:ctrlPr>
                          <a:rPr lang="en-US" sz="2000" i="1">
                            <a:latin typeface="Cambria Math" panose="02040503050406030204" pitchFamily="18" charset="0"/>
                          </a:rPr>
                        </m:ctrlPr>
                      </m:sSupPr>
                      <m:e>
                        <m:r>
                          <a:rPr lang="en-US" sz="2000" i="1">
                            <a:latin typeface="Cambria Math"/>
                          </a:rPr>
                          <m:t> </m:t>
                        </m:r>
                        <m:sSub>
                          <m:sSubPr>
                            <m:ctrlPr>
                              <a:rPr lang="en-US" sz="2000" i="1">
                                <a:latin typeface="Cambria Math" panose="02040503050406030204" pitchFamily="18" charset="0"/>
                              </a:rPr>
                            </m:ctrlPr>
                          </m:sSubPr>
                          <m:e>
                            <m:r>
                              <a:rPr lang="en-US" sz="2000" i="1">
                                <a:latin typeface="Cambria Math"/>
                              </a:rPr>
                              <m:t>𝑊</m:t>
                            </m:r>
                          </m:e>
                          <m:sub>
                            <m:r>
                              <a:rPr lang="en-US" sz="2000" i="1">
                                <a:latin typeface="Cambria Math"/>
                              </a:rPr>
                              <m:t>𝑁</m:t>
                            </m:r>
                          </m:sub>
                        </m:sSub>
                      </m:e>
                      <m:sup>
                        <m:r>
                          <a:rPr lang="en-US" sz="2000" i="1">
                            <a:latin typeface="Cambria Math"/>
                          </a:rPr>
                          <m:t>𝑘𝑙</m:t>
                        </m:r>
                      </m:sup>
                    </m:sSup>
                  </m:oMath>
                </a14:m>
                <a:endParaRPr lang="en-US" sz="2000" dirty="0"/>
              </a:p>
              <a:p>
                <a:pPr marL="0" indent="0">
                  <a:buNone/>
                </a:pPr>
                <a:r>
                  <a:rPr lang="en-US" sz="2000" dirty="0"/>
                  <a:t>              		                               = H(k) X(k)                 ………………(3)</a:t>
                </a:r>
              </a:p>
              <a:p>
                <a:pPr marL="0" indent="0">
                  <a:buNone/>
                </a:pPr>
                <a:r>
                  <a:rPr lang="en-US" sz="2000" dirty="0"/>
                  <a:t>                                                                    = RHS (Proved)</a:t>
                </a:r>
              </a:p>
              <a:p>
                <a:pPr marL="0" indent="0">
                  <a:buNone/>
                </a:pPr>
                <a:r>
                  <a:rPr lang="en-US" sz="2000" dirty="0"/>
                  <a:t>    </a:t>
                </a:r>
                <a:r>
                  <a:rPr lang="en-US" sz="2000" b="1" u="sng" dirty="0"/>
                  <a:t>Problems to illustrate</a:t>
                </a:r>
                <a:r>
                  <a:rPr lang="en-US" sz="2000" u="sng" dirty="0"/>
                  <a:t> </a:t>
                </a:r>
                <a:r>
                  <a:rPr lang="en-US" sz="2000" b="1" u="sng" dirty="0"/>
                  <a:t>Circular Convolution Property of DFT</a:t>
                </a:r>
                <a:endParaRPr lang="en-US" sz="2000" dirty="0"/>
              </a:p>
              <a:p>
                <a:pPr marL="0" lvl="0" indent="0">
                  <a:buNone/>
                </a:pPr>
                <a:r>
                  <a:rPr lang="en-US" sz="2000" dirty="0"/>
                  <a:t>1) Given the sequences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d>
                      <m:dPr>
                        <m:ctrlPr>
                          <a:rPr lang="en-US" sz="2000" i="1">
                            <a:latin typeface="Cambria Math" panose="02040503050406030204" pitchFamily="18" charset="0"/>
                          </a:rPr>
                        </m:ctrlPr>
                      </m:dPr>
                      <m:e>
                        <m:r>
                          <a:rPr lang="en-US" sz="2000" i="1">
                            <a:latin typeface="Cambria Math"/>
                          </a:rPr>
                          <m:t>𝑛</m:t>
                        </m:r>
                      </m:e>
                    </m:d>
                  </m:oMath>
                </a14:m>
                <a:r>
                  <a:rPr lang="en-US" sz="2000" dirty="0"/>
                  <a:t> = {1,1,1}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𝑛</m:t>
                        </m:r>
                      </m:e>
                    </m:d>
                    <m:r>
                      <a:rPr lang="en-US" sz="2000" i="1">
                        <a:latin typeface="Cambria Math"/>
                      </a:rPr>
                      <m:t> </m:t>
                    </m:r>
                  </m:oMath>
                </a14:m>
                <a:r>
                  <a:rPr lang="en-US" sz="2000" dirty="0"/>
                  <a:t>= {1,-2,2}, compute the circular convolution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d>
                      <m:dPr>
                        <m:ctrlPr>
                          <a:rPr lang="en-US" sz="2000" i="1">
                            <a:latin typeface="Cambria Math" panose="02040503050406030204" pitchFamily="18" charset="0"/>
                          </a:rPr>
                        </m:ctrlPr>
                      </m:dPr>
                      <m:e>
                        <m:r>
                          <a:rPr lang="en-US" sz="2000" i="1">
                            <a:latin typeface="Cambria Math"/>
                          </a:rPr>
                          <m:t>𝑛</m:t>
                        </m:r>
                      </m:e>
                    </m:d>
                    <m:r>
                      <a:rPr lang="en-US" sz="2000" i="1">
                        <a:latin typeface="Cambria Math"/>
                      </a:rPr>
                      <m:t> </m:t>
                    </m:r>
                    <m:r>
                      <a:rPr lang="en-US" sz="2000" i="1">
                        <a:latin typeface="Cambria Math"/>
                      </a:rPr>
                      <m:t>𝑎𝑛𝑑</m:t>
                    </m:r>
                    <m:r>
                      <a:rPr lang="en-US" sz="2000" i="1">
                        <a:latin typeface="Cambria Math"/>
                      </a:rPr>
                      <m:t> </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𝑛</m:t>
                        </m:r>
                      </m:e>
                    </m:d>
                  </m:oMath>
                </a14:m>
                <a:r>
                  <a:rPr lang="en-US" sz="2000" dirty="0"/>
                  <a:t>  with N=3?</a:t>
                </a:r>
              </a:p>
              <a:p>
                <a:pPr marL="0" indent="0">
                  <a:buNone/>
                </a:pPr>
                <a:r>
                  <a:rPr lang="en-US" sz="2000" b="1" dirty="0"/>
                  <a:t>Solution:</a:t>
                </a:r>
                <a:endParaRPr lang="en-US" sz="2000" dirty="0"/>
              </a:p>
              <a:p>
                <a:pPr marL="0" indent="0">
                  <a:buNone/>
                </a:pPr>
                <a:r>
                  <a:rPr lang="en-US" sz="2000" dirty="0"/>
                  <a:t>Let </a:t>
                </a:r>
                <a14:m>
                  <m:oMath xmlns:m="http://schemas.openxmlformats.org/officeDocument/2006/math">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𝑛</m:t>
                        </m:r>
                      </m:e>
                    </m:d>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d>
                      <m:dPr>
                        <m:ctrlPr>
                          <a:rPr lang="en-US" sz="2000" i="1">
                            <a:latin typeface="Cambria Math" panose="02040503050406030204" pitchFamily="18" charset="0"/>
                          </a:rPr>
                        </m:ctrlPr>
                      </m:dPr>
                      <m:e>
                        <m:r>
                          <a:rPr lang="en-US" sz="2000" i="1">
                            <a:latin typeface="Cambria Math"/>
                          </a:rPr>
                          <m:t>𝑛</m:t>
                        </m:r>
                      </m:e>
                    </m:d>
                    <m:sSub>
                      <m:sSubPr>
                        <m:ctrlPr>
                          <a:rPr lang="en-US" sz="2000" i="1">
                            <a:latin typeface="Cambria Math" panose="02040503050406030204" pitchFamily="18" charset="0"/>
                          </a:rPr>
                        </m:ctrlPr>
                      </m:sSubPr>
                      <m:e>
                        <m:r>
                          <a:rPr lang="en-US" sz="2000" i="1">
                            <a:latin typeface="Cambria Math"/>
                          </a:rPr>
                          <m:t>∗</m:t>
                        </m:r>
                      </m:e>
                      <m:sub>
                        <m:r>
                          <a:rPr lang="en-US" sz="2000" i="1">
                            <a:latin typeface="Cambria Math"/>
                          </a:rPr>
                          <m:t>𝑁</m:t>
                        </m:r>
                      </m:sub>
                    </m:sSub>
                    <m:r>
                      <a:rPr lang="en-US" sz="2000" i="1">
                        <a:latin typeface="Cambria Math"/>
                      </a:rPr>
                      <m:t> </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𝑛</m:t>
                        </m:r>
                      </m:e>
                    </m:d>
                  </m:oMath>
                </a14:m>
                <a:r>
                  <a:rPr lang="en-US" sz="2000" dirty="0"/>
                  <a:t> = </a:t>
                </a:r>
                <a14:m>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a:rPr>
                          <m:t>𝑚</m:t>
                        </m:r>
                        <m:r>
                          <a:rPr lang="en-US" sz="2000" i="1">
                            <a:latin typeface="Cambria Math"/>
                          </a:rPr>
                          <m:t>=0</m:t>
                        </m:r>
                      </m:sub>
                      <m:sup>
                        <m:r>
                          <a:rPr lang="en-US" sz="2000" i="1">
                            <a:latin typeface="Cambria Math"/>
                          </a:rPr>
                          <m:t>𝑁</m:t>
                        </m:r>
                        <m:r>
                          <a:rPr lang="en-US" sz="2000" i="1">
                            <a:latin typeface="Cambria Math"/>
                          </a:rPr>
                          <m:t>−1</m:t>
                        </m:r>
                      </m:sup>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d>
                          <m:dPr>
                            <m:ctrlPr>
                              <a:rPr lang="en-US" sz="2000" i="1">
                                <a:latin typeface="Cambria Math" panose="02040503050406030204" pitchFamily="18" charset="0"/>
                              </a:rPr>
                            </m:ctrlPr>
                          </m:dPr>
                          <m:e>
                            <m:r>
                              <a:rPr lang="en-US" sz="2000" i="1">
                                <a:latin typeface="Cambria Math"/>
                              </a:rPr>
                              <m:t>𝑚</m:t>
                            </m:r>
                          </m:e>
                        </m:d>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𝑥</m:t>
                            </m:r>
                            <m:r>
                              <a:rPr lang="en-US" sz="2000" i="1">
                                <a:latin typeface="Cambria Math"/>
                              </a:rPr>
                              <m:t> </m:t>
                            </m:r>
                          </m:e>
                          <m:sub>
                            <m:r>
                              <a:rPr lang="en-US" sz="2000" i="1">
                                <a:latin typeface="Cambria Math"/>
                              </a:rPr>
                              <m:t>2</m:t>
                            </m:r>
                          </m:sub>
                        </m:sSub>
                        <m:sSub>
                          <m:sSubPr>
                            <m:ctrlPr>
                              <a:rPr lang="en-US" sz="2000" i="1">
                                <a:latin typeface="Cambria Math" panose="02040503050406030204" pitchFamily="18" charset="0"/>
                              </a:rPr>
                            </m:ctrlPr>
                          </m:sSubPr>
                          <m:e>
                            <m:r>
                              <a:rPr lang="en-US" sz="2000" i="1">
                                <a:latin typeface="Cambria Math"/>
                              </a:rPr>
                              <m:t>(</m:t>
                            </m:r>
                            <m:d>
                              <m:dPr>
                                <m:ctrlPr>
                                  <a:rPr lang="en-US" sz="2000" i="1">
                                    <a:latin typeface="Cambria Math" panose="02040503050406030204" pitchFamily="18" charset="0"/>
                                  </a:rPr>
                                </m:ctrlPr>
                              </m:dPr>
                              <m:e>
                                <m:r>
                                  <a:rPr lang="en-US" sz="2000" i="1">
                                    <a:latin typeface="Cambria Math"/>
                                  </a:rPr>
                                  <m:t>𝑛</m:t>
                                </m:r>
                                <m:r>
                                  <a:rPr lang="en-US" sz="2000" i="1">
                                    <a:latin typeface="Cambria Math"/>
                                  </a:rPr>
                                  <m:t>−</m:t>
                                </m:r>
                                <m:r>
                                  <a:rPr lang="en-US" sz="2000" i="1">
                                    <a:latin typeface="Cambria Math"/>
                                  </a:rPr>
                                  <m:t>𝑚</m:t>
                                </m:r>
                              </m:e>
                            </m:d>
                            <m:r>
                              <a:rPr lang="en-US" sz="2000" i="1">
                                <a:latin typeface="Cambria Math"/>
                              </a:rPr>
                              <m:t>)</m:t>
                            </m:r>
                          </m:e>
                          <m:sub>
                            <m:r>
                              <a:rPr lang="en-US" sz="2000" i="1">
                                <a:latin typeface="Cambria Math"/>
                              </a:rPr>
                              <m:t>𝑁</m:t>
                            </m:r>
                          </m:sub>
                        </m:sSub>
                      </m:e>
                    </m:nary>
                  </m:oMath>
                </a14:m>
                <a:r>
                  <a:rPr lang="en-US" sz="2000" dirty="0"/>
                  <a:t>    </a:t>
                </a:r>
              </a:p>
              <a:p>
                <a:pPr marL="0" indent="0">
                  <a:buNone/>
                </a:pPr>
                <a:r>
                  <a:rPr lang="en-US" sz="2000" dirty="0"/>
                  <a:t>Here N=3 , now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d>
                      <m:dPr>
                        <m:ctrlPr>
                          <a:rPr lang="en-US" sz="2000" i="1">
                            <a:latin typeface="Cambria Math" panose="02040503050406030204" pitchFamily="18" charset="0"/>
                          </a:rPr>
                        </m:ctrlPr>
                      </m:dPr>
                      <m:e>
                        <m:r>
                          <a:rPr lang="en-US" sz="2000" i="1">
                            <a:latin typeface="Cambria Math"/>
                          </a:rPr>
                          <m:t>𝑚</m:t>
                        </m:r>
                      </m:e>
                    </m:d>
                  </m:oMath>
                </a14:m>
                <a:r>
                  <a:rPr lang="en-US" sz="2000" dirty="0"/>
                  <a:t> = {1,1,1}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𝑚</m:t>
                        </m:r>
                      </m:e>
                    </m:d>
                  </m:oMath>
                </a14:m>
                <a:r>
                  <a:rPr lang="en-US" sz="2000" dirty="0">
                    <a:latin typeface="Arial" pitchFamily="34" charset="0"/>
                    <a:ea typeface="Times New Roman" pitchFamily="18" charset="0"/>
                    <a:cs typeface="Calibri" pitchFamily="34" charset="0"/>
                  </a:rPr>
                  <a:t> = </a:t>
                </a:r>
                <a:r>
                  <a:rPr lang="en-US" sz="2000" dirty="0"/>
                  <a:t>{1,-2,2}</a:t>
                </a:r>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1"/>
                <a:ext cx="8229600" cy="4724400"/>
              </a:xfrm>
              <a:blipFill rotWithShape="1">
                <a:blip r:embed="rId2"/>
                <a:stretch>
                  <a:fillRect l="-444" t="-8774" b="-696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A14F707-75FE-46D2-88D9-494C1C379BBF}" type="slidenum">
              <a:rPr lang="en-US" smtClean="0"/>
              <a:t>3</a:t>
            </a:fld>
            <a:endParaRPr lang="en-US" dirty="0"/>
          </a:p>
        </p:txBody>
      </p:sp>
    </p:spTree>
    <p:extLst>
      <p:ext uri="{BB962C8B-B14F-4D97-AF65-F5344CB8AC3E}">
        <p14:creationId xmlns:p14="http://schemas.microsoft.com/office/powerpoint/2010/main" val="75768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40" y="1905000"/>
            <a:ext cx="8187444"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650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274638"/>
                <a:ext cx="8229600" cy="733084"/>
              </a:xfrm>
            </p:spPr>
            <p:txBody>
              <a:bodyPr>
                <a:normAutofit fontScale="90000"/>
              </a:bodyPr>
              <a:lstStyle/>
              <a:p>
                <a:br>
                  <a:rPr lang="en-US" sz="2800" b="1" dirty="0"/>
                </a:br>
                <a:br>
                  <a:rPr lang="en-US" sz="2800" b="1" dirty="0"/>
                </a:br>
                <a:br>
                  <a:rPr lang="en-US" sz="2800" b="1" dirty="0"/>
                </a:br>
                <a:br>
                  <a:rPr lang="en-US" sz="2800" b="1" dirty="0"/>
                </a:br>
                <a:br>
                  <a:rPr lang="en-US" sz="3100" b="1" dirty="0"/>
                </a:br>
                <a:r>
                  <a:rPr lang="en-US" sz="3100" b="1" dirty="0"/>
                  <a:t>Illustrating Circular Convolution Property</a:t>
                </a:r>
                <a:br>
                  <a:rPr lang="en-US" sz="2800" b="1" dirty="0"/>
                </a:br>
                <a:br>
                  <a:rPr lang="en-US" sz="2800" i="1" dirty="0">
                    <a:latin typeface="Cambria Math"/>
                  </a:rPr>
                </a:br>
                <a:br>
                  <a:rPr lang="en-US" sz="2200" i="1" dirty="0">
                    <a:latin typeface="+mn-lt"/>
                  </a:rPr>
                </a:b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𝑁𝑜𝑤</m:t>
                        </m:r>
                        <m:r>
                          <a:rPr lang="en-US" sz="2200" i="1">
                            <a:latin typeface="Cambria Math"/>
                          </a:rPr>
                          <m:t> </m:t>
                        </m:r>
                        <m:r>
                          <a:rPr lang="en-US" sz="2200" i="1">
                            <a:latin typeface="Cambria Math"/>
                          </a:rPr>
                          <m:t>𝑥</m:t>
                        </m:r>
                      </m:e>
                      <m:sub>
                        <m:r>
                          <a:rPr lang="en-US" sz="2200" i="1">
                            <a:latin typeface="Cambria Math"/>
                          </a:rPr>
                          <m:t>2</m:t>
                        </m:r>
                      </m:sub>
                    </m:sSub>
                    <m:d>
                      <m:dPr>
                        <m:ctrlPr>
                          <a:rPr lang="en-US" sz="2200" i="1">
                            <a:latin typeface="Cambria Math" panose="02040503050406030204" pitchFamily="18" charset="0"/>
                          </a:rPr>
                        </m:ctrlPr>
                      </m:dPr>
                      <m:e>
                        <m:r>
                          <a:rPr lang="en-US" sz="2200" i="1">
                            <a:latin typeface="Cambria Math"/>
                          </a:rPr>
                          <m:t>−</m:t>
                        </m:r>
                        <m:r>
                          <a:rPr lang="en-US" sz="2200" i="1">
                            <a:latin typeface="Cambria Math"/>
                          </a:rPr>
                          <m:t>𝑚</m:t>
                        </m:r>
                      </m:e>
                    </m:d>
                  </m:oMath>
                </a14:m>
                <a:r>
                  <a:rPr lang="en-US" sz="2200" dirty="0">
                    <a:latin typeface="+mn-lt"/>
                    <a:ea typeface="Times New Roman" pitchFamily="18" charset="0"/>
                    <a:cs typeface="Calibri" pitchFamily="34" charset="0"/>
                  </a:rPr>
                  <a:t> = {2,-2,1}      {obtained by folding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2</m:t>
                        </m:r>
                      </m:sub>
                    </m:sSub>
                    <m:d>
                      <m:dPr>
                        <m:ctrlPr>
                          <a:rPr lang="en-US" sz="2200" i="1">
                            <a:latin typeface="Cambria Math" panose="02040503050406030204" pitchFamily="18" charset="0"/>
                          </a:rPr>
                        </m:ctrlPr>
                      </m:dPr>
                      <m:e>
                        <m:r>
                          <a:rPr lang="en-US" sz="2200" i="1">
                            <a:latin typeface="Cambria Math"/>
                          </a:rPr>
                          <m:t>𝑚</m:t>
                        </m:r>
                      </m:e>
                    </m:d>
                  </m:oMath>
                </a14:m>
                <a:r>
                  <a:rPr lang="en-US" sz="2200" dirty="0">
                    <a:latin typeface="+mn-lt"/>
                    <a:ea typeface="Times New Roman" pitchFamily="18" charset="0"/>
                    <a:cs typeface="Calibri" pitchFamily="34" charset="0"/>
                  </a:rPr>
                  <a:t> = </a:t>
                </a:r>
                <a:r>
                  <a:rPr lang="en-US" sz="2200" dirty="0">
                    <a:latin typeface="+mn-lt"/>
                  </a:rPr>
                  <a:t>(1,-2,2) w.r.to origin}</a:t>
                </a:r>
                <a:br>
                  <a:rPr lang="en-US" sz="2200" dirty="0">
                    <a:latin typeface="+mn-lt"/>
                  </a:rPr>
                </a:br>
                <a14:m>
                  <m:oMath xmlns:m="http://schemas.openxmlformats.org/officeDocument/2006/math">
                    <m:sSub>
                      <m:sSubPr>
                        <m:ctrlPr>
                          <a:rPr lang="en-US" sz="2200" i="1">
                            <a:latin typeface="Cambria Math" panose="02040503050406030204" pitchFamily="18" charset="0"/>
                          </a:rPr>
                        </m:ctrlPr>
                      </m:sSubPr>
                      <m:e>
                        <m:r>
                          <a:rPr lang="en-US" sz="2200">
                            <a:latin typeface="Cambria Math"/>
                          </a:rPr>
                          <m:t>   </m:t>
                        </m:r>
                        <m:r>
                          <a:rPr lang="en-US" sz="2200">
                            <a:latin typeface="Cambria Math"/>
                          </a:rPr>
                          <m:t>𝑥</m:t>
                        </m:r>
                        <m:r>
                          <a:rPr lang="en-US" sz="2200">
                            <a:latin typeface="Cambria Math"/>
                          </a:rPr>
                          <m:t> </m:t>
                        </m:r>
                      </m:e>
                      <m:sub>
                        <m:r>
                          <a:rPr lang="en-US" sz="2200">
                            <a:latin typeface="Cambria Math"/>
                          </a:rPr>
                          <m:t>2</m:t>
                        </m:r>
                      </m:sub>
                    </m:sSub>
                    <m:sSub>
                      <m:sSubPr>
                        <m:ctrlPr>
                          <a:rPr lang="en-US" sz="2200" i="1">
                            <a:latin typeface="Cambria Math" panose="02040503050406030204" pitchFamily="18" charset="0"/>
                          </a:rPr>
                        </m:ctrlPr>
                      </m:sSubPr>
                      <m:e>
                        <m:r>
                          <a:rPr lang="en-US" sz="2200">
                            <a:latin typeface="Cambria Math"/>
                          </a:rPr>
                          <m:t>(</m:t>
                        </m:r>
                        <m:d>
                          <m:dPr>
                            <m:ctrlPr>
                              <a:rPr lang="en-US" sz="2200" i="1">
                                <a:latin typeface="Cambria Math" panose="02040503050406030204" pitchFamily="18" charset="0"/>
                              </a:rPr>
                            </m:ctrlPr>
                          </m:dPr>
                          <m:e>
                            <m:r>
                              <a:rPr lang="en-US" sz="2200">
                                <a:latin typeface="Cambria Math"/>
                              </a:rPr>
                              <m:t>𝑛</m:t>
                            </m:r>
                            <m:r>
                              <a:rPr lang="en-US" sz="2200">
                                <a:latin typeface="Cambria Math"/>
                              </a:rPr>
                              <m:t>−</m:t>
                            </m:r>
                            <m:r>
                              <a:rPr lang="en-US" sz="2200">
                                <a:latin typeface="Cambria Math"/>
                              </a:rPr>
                              <m:t>𝑚</m:t>
                            </m:r>
                          </m:e>
                        </m:d>
                        <m:r>
                          <a:rPr lang="en-US" sz="2200">
                            <a:latin typeface="Cambria Math"/>
                          </a:rPr>
                          <m:t>)</m:t>
                        </m:r>
                      </m:e>
                      <m:sub>
                        <m:r>
                          <a:rPr lang="en-US" sz="2200">
                            <a:latin typeface="Cambria Math"/>
                          </a:rPr>
                          <m:t>𝑁</m:t>
                        </m:r>
                      </m:sub>
                    </m:sSub>
                  </m:oMath>
                </a14:m>
                <a:r>
                  <a:rPr lang="en-US" sz="2200" dirty="0">
                    <a:latin typeface="+mn-lt"/>
                    <a:ea typeface="Times New Roman"/>
                    <a:cs typeface="Times New Roman"/>
                  </a:rPr>
                  <a:t> = </a:t>
                </a:r>
                <a:r>
                  <a:rPr lang="en-US" sz="2200" dirty="0">
                    <a:latin typeface="+mn-lt"/>
                  </a:rPr>
                  <a:t>{1,2,-2}  {</a:t>
                </a:r>
                <a:r>
                  <a:rPr lang="en-US" sz="2200" dirty="0">
                    <a:latin typeface="+mn-lt"/>
                    <a:ea typeface="Times New Roman" pitchFamily="18" charset="0"/>
                    <a:cs typeface="Calibri" pitchFamily="34" charset="0"/>
                  </a:rPr>
                  <a:t>obtained by circularly shifting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2</m:t>
                        </m:r>
                      </m:sub>
                    </m:sSub>
                    <m:d>
                      <m:dPr>
                        <m:ctrlPr>
                          <a:rPr lang="en-US" sz="2200" i="1">
                            <a:latin typeface="Cambria Math" panose="02040503050406030204" pitchFamily="18" charset="0"/>
                          </a:rPr>
                        </m:ctrlPr>
                      </m:dPr>
                      <m:e>
                        <m:r>
                          <a:rPr lang="en-US" sz="2200" i="1">
                            <a:latin typeface="Cambria Math"/>
                          </a:rPr>
                          <m:t>−</m:t>
                        </m:r>
                        <m:r>
                          <a:rPr lang="en-US" sz="2200" i="1">
                            <a:latin typeface="Cambria Math"/>
                          </a:rPr>
                          <m:t>𝑚</m:t>
                        </m:r>
                      </m:e>
                    </m:d>
                  </m:oMath>
                </a14:m>
                <a:r>
                  <a:rPr lang="en-US" sz="2200" dirty="0">
                    <a:latin typeface="+mn-lt"/>
                    <a:ea typeface="Times New Roman" pitchFamily="18" charset="0"/>
                    <a:cs typeface="Calibri" pitchFamily="34" charset="0"/>
                  </a:rPr>
                  <a:t> = (2,-2,1)} </a:t>
                </a:r>
                <a:br>
                  <a:rPr lang="en-US" sz="2200" dirty="0">
                    <a:latin typeface="+mn-lt"/>
                    <a:ea typeface="Times New Roman"/>
                    <a:cs typeface="Times New Roman"/>
                  </a:rPr>
                </a:br>
                <a:r>
                  <a:rPr lang="en-US" sz="2200" dirty="0">
                    <a:latin typeface="+mn-lt"/>
                    <a:ea typeface="Times New Roman" pitchFamily="18" charset="0"/>
                    <a:cs typeface="Calibri" pitchFamily="34" charset="0"/>
                  </a:rPr>
                  <a:t>The table below demonstrates the computation of y[n] using above equation:</a:t>
                </a:r>
                <a:br>
                  <a:rPr lang="en-US" sz="2200" dirty="0">
                    <a:latin typeface="+mn-lt"/>
                    <a:ea typeface="Times New Roman" pitchFamily="18" charset="0"/>
                    <a:cs typeface="Calibri" pitchFamily="34" charset="0"/>
                  </a:rPr>
                </a:br>
                <a:endParaRPr lang="en-US" sz="2200" dirty="0">
                  <a:latin typeface="+mn-lt"/>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274638"/>
                <a:ext cx="8229600" cy="733084"/>
              </a:xfrm>
              <a:blipFill rotWithShape="1">
                <a:blip r:embed="rId2"/>
                <a:stretch>
                  <a:fillRect l="-444" t="-256667" r="-1481" b="-26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029649068"/>
                  </p:ext>
                </p:extLst>
              </p:nvPr>
            </p:nvGraphicFramePr>
            <p:xfrm>
              <a:off x="914400" y="2743200"/>
              <a:ext cx="7696200" cy="1704440"/>
            </p:xfrm>
            <a:graphic>
              <a:graphicData uri="http://schemas.openxmlformats.org/drawingml/2006/table">
                <a:tbl>
                  <a:tblPr firstRow="1" firstCol="1" bandRow="1">
                    <a:tableStyleId>{5C22544A-7EE6-4342-B048-85BDC9FD1C3A}</a:tableStyleId>
                  </a:tblPr>
                  <a:tblGrid>
                    <a:gridCol w="684478">
                      <a:extLst>
                        <a:ext uri="{9D8B030D-6E8A-4147-A177-3AD203B41FA5}">
                          <a16:colId xmlns:a16="http://schemas.microsoft.com/office/drawing/2014/main" val="20000"/>
                        </a:ext>
                      </a:extLst>
                    </a:gridCol>
                    <a:gridCol w="1220522">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369216">
                    <a:tc>
                      <a:txBody>
                        <a:bodyPr/>
                        <a:lstStyle/>
                        <a:p>
                          <a:pPr marL="0" marR="0">
                            <a:lnSpc>
                              <a:spcPct val="150000"/>
                            </a:lnSpc>
                            <a:spcBef>
                              <a:spcPts val="0"/>
                            </a:spcBef>
                            <a:spcAft>
                              <a:spcPts val="0"/>
                            </a:spcAft>
                          </a:pPr>
                          <a:r>
                            <a:rPr lang="en-US" sz="1600" dirty="0">
                              <a:effectLst/>
                            </a:rPr>
                            <a:t>n</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a:rPr>
                                      <m:t>𝑥</m:t>
                                    </m:r>
                                  </m:e>
                                  <m:sub>
                                    <m:r>
                                      <a:rPr lang="en-US" sz="1600">
                                        <a:effectLst/>
                                        <a:latin typeface="Cambria Math"/>
                                      </a:rPr>
                                      <m:t>1</m:t>
                                    </m:r>
                                  </m:sub>
                                </m:sSub>
                                <m:d>
                                  <m:dPr>
                                    <m:ctrlPr>
                                      <a:rPr lang="en-US" sz="1600" i="1">
                                        <a:effectLst/>
                                        <a:latin typeface="Cambria Math" panose="02040503050406030204" pitchFamily="18" charset="0"/>
                                      </a:rPr>
                                    </m:ctrlPr>
                                  </m:dPr>
                                  <m:e>
                                    <m:r>
                                      <a:rPr lang="en-US" sz="1600">
                                        <a:effectLst/>
                                        <a:latin typeface="Cambria Math"/>
                                      </a:rPr>
                                      <m:t>𝑚</m:t>
                                    </m:r>
                                  </m:e>
                                </m:d>
                              </m:oMath>
                            </m:oMathPara>
                          </a14:m>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600" i="1">
                                        <a:effectLst/>
                                        <a:latin typeface="Cambria Math" panose="02040503050406030204" pitchFamily="18" charset="0"/>
                                      </a:rPr>
                                    </m:ctrlPr>
                                  </m:sSubPr>
                                  <m:e>
                                    <m:r>
                                      <a:rPr lang="en-US" sz="1600">
                                        <a:effectLst/>
                                        <a:latin typeface="Cambria Math"/>
                                      </a:rPr>
                                      <m:t>   </m:t>
                                    </m:r>
                                    <m:r>
                                      <a:rPr lang="en-US" sz="1600">
                                        <a:effectLst/>
                                        <a:latin typeface="Cambria Math"/>
                                      </a:rPr>
                                      <m:t>𝑥</m:t>
                                    </m:r>
                                    <m:r>
                                      <a:rPr lang="en-US" sz="1600">
                                        <a:effectLst/>
                                        <a:latin typeface="Cambria Math"/>
                                      </a:rPr>
                                      <m:t> </m:t>
                                    </m:r>
                                  </m:e>
                                  <m:sub>
                                    <m:r>
                                      <a:rPr lang="en-US" sz="1600">
                                        <a:effectLst/>
                                        <a:latin typeface="Cambria Math"/>
                                      </a:rPr>
                                      <m:t>2</m:t>
                                    </m:r>
                                  </m:sub>
                                </m:sSub>
                                <m:sSub>
                                  <m:sSubPr>
                                    <m:ctrlPr>
                                      <a:rPr lang="en-US" sz="1600" i="1">
                                        <a:effectLst/>
                                        <a:latin typeface="Cambria Math" panose="02040503050406030204" pitchFamily="18" charset="0"/>
                                      </a:rPr>
                                    </m:ctrlPr>
                                  </m:sSubPr>
                                  <m:e>
                                    <m:r>
                                      <a:rPr lang="en-US" sz="1600">
                                        <a:effectLst/>
                                        <a:latin typeface="Cambria Math"/>
                                      </a:rPr>
                                      <m:t>(</m:t>
                                    </m:r>
                                    <m:d>
                                      <m:dPr>
                                        <m:ctrlPr>
                                          <a:rPr lang="en-US" sz="1600" i="1">
                                            <a:effectLst/>
                                            <a:latin typeface="Cambria Math" panose="02040503050406030204" pitchFamily="18" charset="0"/>
                                          </a:rPr>
                                        </m:ctrlPr>
                                      </m:dPr>
                                      <m:e>
                                        <m:r>
                                          <a:rPr lang="en-US" sz="1600">
                                            <a:effectLst/>
                                            <a:latin typeface="Cambria Math"/>
                                          </a:rPr>
                                          <m:t>𝑛</m:t>
                                        </m:r>
                                        <m:r>
                                          <a:rPr lang="en-US" sz="1600">
                                            <a:effectLst/>
                                            <a:latin typeface="Cambria Math"/>
                                          </a:rPr>
                                          <m:t>−</m:t>
                                        </m:r>
                                        <m:r>
                                          <a:rPr lang="en-US" sz="1600">
                                            <a:effectLst/>
                                            <a:latin typeface="Cambria Math"/>
                                          </a:rPr>
                                          <m:t>𝑚</m:t>
                                        </m:r>
                                      </m:e>
                                    </m:d>
                                    <m:r>
                                      <a:rPr lang="en-US" sz="1600">
                                        <a:effectLst/>
                                        <a:latin typeface="Cambria Math"/>
                                      </a:rPr>
                                      <m:t>)</m:t>
                                    </m:r>
                                  </m:e>
                                  <m:sub>
                                    <m:r>
                                      <a:rPr lang="en-US" sz="1600">
                                        <a:effectLst/>
                                        <a:latin typeface="Cambria Math"/>
                                      </a:rPr>
                                      <m:t>𝑁</m:t>
                                    </m:r>
                                  </m:sub>
                                </m:sSub>
                              </m:oMath>
                            </m:oMathPara>
                          </a14:m>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a:rPr>
                                  <m:t>𝑦</m:t>
                                </m:r>
                                <m:d>
                                  <m:dPr>
                                    <m:begChr m:val="["/>
                                    <m:endChr m:val="]"/>
                                    <m:ctrlPr>
                                      <a:rPr lang="en-US" sz="1600" i="1">
                                        <a:effectLst/>
                                        <a:latin typeface="Cambria Math" panose="02040503050406030204" pitchFamily="18" charset="0"/>
                                      </a:rPr>
                                    </m:ctrlPr>
                                  </m:dPr>
                                  <m:e>
                                    <m:r>
                                      <a:rPr lang="en-US" sz="1600">
                                        <a:effectLst/>
                                        <a:latin typeface="Cambria Math"/>
                                      </a:rPr>
                                      <m:t>𝑛</m:t>
                                    </m:r>
                                  </m:e>
                                </m:d>
                              </m:oMath>
                            </m:oMathPara>
                          </a14:m>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333806">
                    <a:tc>
                      <a:txBody>
                        <a:bodyPr/>
                        <a:lstStyle/>
                        <a:p>
                          <a:pPr marL="0" marR="0">
                            <a:lnSpc>
                              <a:spcPct val="150000"/>
                            </a:lnSpc>
                            <a:spcBef>
                              <a:spcPts val="0"/>
                            </a:spcBef>
                            <a:spcAft>
                              <a:spcPts val="0"/>
                            </a:spcAft>
                          </a:pPr>
                          <a:r>
                            <a:rPr lang="en-US" sz="1600" dirty="0">
                              <a:effectLst/>
                            </a:rPr>
                            <a:t>0</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{1,1,1}</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{1,2,-2}</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(1 x 1)  + (1 x 2)  +  (1 x -2) = 1</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333806">
                    <a:tc>
                      <a:txBody>
                        <a:bodyPr/>
                        <a:lstStyle/>
                        <a:p>
                          <a:pPr marL="0" marR="0">
                            <a:lnSpc>
                              <a:spcPct val="150000"/>
                            </a:lnSpc>
                            <a:spcBef>
                              <a:spcPts val="0"/>
                            </a:spcBef>
                            <a:spcAft>
                              <a:spcPts val="0"/>
                            </a:spcAft>
                          </a:pPr>
                          <a:r>
                            <a:rPr lang="en-US" sz="1600" dirty="0">
                              <a:effectLst/>
                            </a:rPr>
                            <a:t>1</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{1,1,1}</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{-2,1,2}</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(1 x -2) + (1 x 1) +  (1 x 2)  = 1</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667612">
                    <a:tc>
                      <a:txBody>
                        <a:bodyPr/>
                        <a:lstStyle/>
                        <a:p>
                          <a:pPr marL="0" marR="0">
                            <a:lnSpc>
                              <a:spcPct val="150000"/>
                            </a:lnSpc>
                            <a:spcBef>
                              <a:spcPts val="0"/>
                            </a:spcBef>
                            <a:spcAft>
                              <a:spcPts val="0"/>
                            </a:spcAft>
                          </a:pPr>
                          <a:r>
                            <a:rPr lang="en-US" sz="1600" dirty="0">
                              <a:effectLst/>
                              <a:latin typeface="Times New Roman"/>
                              <a:ea typeface="Times New Roman"/>
                              <a:cs typeface="Calibri"/>
                            </a:rPr>
                            <a:t>2</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a:ea typeface="Times New Roman"/>
                              <a:cs typeface="Calibri"/>
                            </a:rPr>
                            <a:t>{1,1,1}</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a:ea typeface="Times New Roman"/>
                              <a:cs typeface="Calibri"/>
                            </a:rPr>
                            <a:t>{2,-2,1}</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a:ea typeface="Times New Roman"/>
                              <a:cs typeface="Calibri"/>
                            </a:rPr>
                            <a:t>(1 x 2)  +  (1 x -2) + (1 x 1) = 1</a:t>
                          </a:r>
                          <a:endParaRPr lang="en-US" sz="16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2241540899"/>
                  </p:ext>
                </p:extLst>
              </p:nvPr>
            </p:nvGraphicFramePr>
            <p:xfrm>
              <a:off x="914400" y="2743200"/>
              <a:ext cx="7696200" cy="1704440"/>
            </p:xfrm>
            <a:graphic>
              <a:graphicData uri="http://schemas.openxmlformats.org/drawingml/2006/table">
                <a:tbl>
                  <a:tblPr firstRow="1" firstCol="1" bandRow="1">
                    <a:tableStyleId>{5C22544A-7EE6-4342-B048-85BDC9FD1C3A}</a:tableStyleId>
                  </a:tblPr>
                  <a:tblGrid>
                    <a:gridCol w="684478"/>
                    <a:gridCol w="1220522"/>
                    <a:gridCol w="2209800"/>
                    <a:gridCol w="3581400"/>
                  </a:tblGrid>
                  <a:tr h="369216">
                    <a:tc>
                      <a:txBody>
                        <a:bodyPr/>
                        <a:lstStyle/>
                        <a:p>
                          <a:pPr marL="0" marR="0">
                            <a:lnSpc>
                              <a:spcPct val="150000"/>
                            </a:lnSpc>
                            <a:spcBef>
                              <a:spcPts val="0"/>
                            </a:spcBef>
                            <a:spcAft>
                              <a:spcPts val="0"/>
                            </a:spcAft>
                          </a:pPr>
                          <a:r>
                            <a:rPr lang="en-US" sz="1600" dirty="0">
                              <a:effectLst/>
                            </a:rPr>
                            <a:t>n</a:t>
                          </a:r>
                          <a:endParaRPr lang="en-US" sz="1600" dirty="0">
                            <a:effectLst/>
                            <a:latin typeface="Times New Roman"/>
                            <a:ea typeface="Times New Roman"/>
                            <a:cs typeface="Times New Roman"/>
                          </a:endParaRPr>
                        </a:p>
                      </a:txBody>
                      <a:tcPr marL="68580" marR="68580" marT="0" marB="0"/>
                    </a:tc>
                    <a:tc>
                      <a:txBody>
                        <a:bodyPr/>
                        <a:lstStyle/>
                        <a:p>
                          <a:endParaRPr lang="en-US"/>
                        </a:p>
                      </a:txBody>
                      <a:tcPr marL="68580" marR="68580" marT="0" marB="0">
                        <a:blipFill rotWithShape="1">
                          <a:blip r:embed="rId3"/>
                          <a:stretch>
                            <a:fillRect l="-55721" r="-472637" b="-359016"/>
                          </a:stretch>
                        </a:blipFill>
                      </a:tcPr>
                    </a:tc>
                    <a:tc>
                      <a:txBody>
                        <a:bodyPr/>
                        <a:lstStyle/>
                        <a:p>
                          <a:endParaRPr lang="en-US"/>
                        </a:p>
                      </a:txBody>
                      <a:tcPr marL="68580" marR="68580" marT="0" marB="0">
                        <a:blipFill rotWithShape="1">
                          <a:blip r:embed="rId3"/>
                          <a:stretch>
                            <a:fillRect l="-86464" r="-162431" b="-359016"/>
                          </a:stretch>
                        </a:blipFill>
                      </a:tcPr>
                    </a:tc>
                    <a:tc>
                      <a:txBody>
                        <a:bodyPr/>
                        <a:lstStyle/>
                        <a:p>
                          <a:endParaRPr lang="en-US"/>
                        </a:p>
                      </a:txBody>
                      <a:tcPr marL="68580" marR="68580" marT="0" marB="0">
                        <a:blipFill rotWithShape="1">
                          <a:blip r:embed="rId3"/>
                          <a:stretch>
                            <a:fillRect l="-114796" b="-359016"/>
                          </a:stretch>
                        </a:blipFill>
                      </a:tcPr>
                    </a:tc>
                  </a:tr>
                  <a:tr h="333806">
                    <a:tc>
                      <a:txBody>
                        <a:bodyPr/>
                        <a:lstStyle/>
                        <a:p>
                          <a:pPr marL="0" marR="0">
                            <a:lnSpc>
                              <a:spcPct val="150000"/>
                            </a:lnSpc>
                            <a:spcBef>
                              <a:spcPts val="0"/>
                            </a:spcBef>
                            <a:spcAft>
                              <a:spcPts val="0"/>
                            </a:spcAft>
                          </a:pPr>
                          <a:r>
                            <a:rPr lang="en-US" sz="1600">
                              <a:effectLst/>
                            </a:rPr>
                            <a:t>0</a:t>
                          </a:r>
                          <a:endParaRPr lang="en-US" sz="16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{1,1,1}</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{1,2,-2}</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(1 x 1)  + (1 x 2)  +  (1 x -2) = 1</a:t>
                          </a:r>
                          <a:endParaRPr lang="en-US" sz="1600" dirty="0">
                            <a:effectLst/>
                            <a:latin typeface="Times New Roman"/>
                            <a:ea typeface="Times New Roman"/>
                            <a:cs typeface="Times New Roman"/>
                          </a:endParaRPr>
                        </a:p>
                      </a:txBody>
                      <a:tcPr marL="68580" marR="68580" marT="0" marB="0"/>
                    </a:tc>
                  </a:tr>
                  <a:tr h="333806">
                    <a:tc>
                      <a:txBody>
                        <a:bodyPr/>
                        <a:lstStyle/>
                        <a:p>
                          <a:pPr marL="0" marR="0">
                            <a:lnSpc>
                              <a:spcPct val="150000"/>
                            </a:lnSpc>
                            <a:spcBef>
                              <a:spcPts val="0"/>
                            </a:spcBef>
                            <a:spcAft>
                              <a:spcPts val="0"/>
                            </a:spcAft>
                          </a:pPr>
                          <a:r>
                            <a:rPr lang="en-US" sz="1600" dirty="0">
                              <a:effectLst/>
                            </a:rPr>
                            <a:t>1</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a:effectLst/>
                            </a:rPr>
                            <a:t>{1,1,1}</a:t>
                          </a:r>
                          <a:endParaRPr lang="en-US" sz="16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{-2,1,2}</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rPr>
                            <a:t>(1 x -2) + (1 x 1) +  (1 x 2)  = 1</a:t>
                          </a:r>
                          <a:endParaRPr lang="en-US" sz="1600" dirty="0">
                            <a:effectLst/>
                            <a:latin typeface="Times New Roman"/>
                            <a:ea typeface="Times New Roman"/>
                            <a:cs typeface="Times New Roman"/>
                          </a:endParaRPr>
                        </a:p>
                      </a:txBody>
                      <a:tcPr marL="68580" marR="68580" marT="0" marB="0"/>
                    </a:tc>
                  </a:tr>
                  <a:tr h="667612">
                    <a:tc>
                      <a:txBody>
                        <a:bodyPr/>
                        <a:lstStyle/>
                        <a:p>
                          <a:pPr marL="0" marR="0">
                            <a:lnSpc>
                              <a:spcPct val="150000"/>
                            </a:lnSpc>
                            <a:spcBef>
                              <a:spcPts val="0"/>
                            </a:spcBef>
                            <a:spcAft>
                              <a:spcPts val="0"/>
                            </a:spcAft>
                          </a:pPr>
                          <a:r>
                            <a:rPr lang="en-US" sz="1600" dirty="0">
                              <a:effectLst/>
                              <a:latin typeface="Times New Roman"/>
                              <a:ea typeface="Times New Roman"/>
                              <a:cs typeface="Calibri"/>
                            </a:rPr>
                            <a:t>2</a:t>
                          </a:r>
                          <a:endParaRPr lang="en-US" sz="1600" dirty="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a:effectLst/>
                              <a:latin typeface="Times New Roman"/>
                              <a:ea typeface="Times New Roman"/>
                              <a:cs typeface="Calibri"/>
                            </a:rPr>
                            <a:t>{1,1,1}</a:t>
                          </a:r>
                          <a:endParaRPr lang="en-US" sz="16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a:effectLst/>
                              <a:latin typeface="Times New Roman"/>
                              <a:ea typeface="Times New Roman"/>
                              <a:cs typeface="Calibri"/>
                            </a:rPr>
                            <a:t>{2,-2,1}</a:t>
                          </a:r>
                          <a:endParaRPr lang="en-US" sz="1600">
                            <a:effectLst/>
                            <a:latin typeface="Times New Roman"/>
                            <a:ea typeface="Times New Roman"/>
                            <a:cs typeface="Times New Roman"/>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a:ea typeface="Times New Roman"/>
                              <a:cs typeface="Calibri"/>
                            </a:rPr>
                            <a:t>(1 x 2)  +  (1 x -2) + (1 x 1) = 1</a:t>
                          </a:r>
                          <a:endParaRPr lang="en-US" sz="1600" dirty="0">
                            <a:effectLst/>
                            <a:latin typeface="Times New Roman"/>
                            <a:ea typeface="Times New Roman"/>
                            <a:cs typeface="Times New Roman"/>
                          </a:endParaRPr>
                        </a:p>
                      </a:txBody>
                      <a:tcPr marL="68580" marR="68580" marT="0" marB="0"/>
                    </a:tc>
                  </a:tr>
                </a:tbl>
              </a:graphicData>
            </a:graphic>
          </p:graphicFrame>
        </mc:Fallback>
      </mc:AlternateContent>
      <p:sp>
        <p:nvSpPr>
          <p:cNvPr id="5" name="Slide Number Placeholder 4"/>
          <p:cNvSpPr>
            <a:spLocks noGrp="1"/>
          </p:cNvSpPr>
          <p:nvPr>
            <p:ph type="sldNum" sz="quarter" idx="12"/>
          </p:nvPr>
        </p:nvSpPr>
        <p:spPr/>
        <p:txBody>
          <a:bodyPr/>
          <a:lstStyle/>
          <a:p>
            <a:fld id="{9A14F707-75FE-46D2-88D9-494C1C379BBF}" type="slidenum">
              <a:rPr lang="en-US" smtClean="0"/>
              <a:t>5</a:t>
            </a:fld>
            <a:endParaRPr lang="en-US" dirty="0"/>
          </a:p>
        </p:txBody>
      </p:sp>
      <p:sp>
        <p:nvSpPr>
          <p:cNvPr id="7" name="Rectangle 1"/>
          <p:cNvSpPr>
            <a:spLocks noChangeArrowheads="1"/>
          </p:cNvSpPr>
          <p:nvPr/>
        </p:nvSpPr>
        <p:spPr bwMode="auto">
          <a:xfrm>
            <a:off x="1524000" y="-2470153"/>
            <a:ext cx="55626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sz="2000" b="0" i="0" u="none" strike="noStrike" cap="none" normalizeH="0" baseline="0" dirty="0">
                <a:ln>
                  <a:noFill/>
                </a:ln>
                <a:solidFill>
                  <a:schemeClr val="tx1"/>
                </a:solidFill>
                <a:effectLst/>
                <a:latin typeface="Arial" pitchFamily="34" charset="0"/>
                <a:ea typeface="Times New Roman" pitchFamily="18" charset="0"/>
                <a:cs typeface="Calibri"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ea typeface="Times New Roman" pitchFamily="18" charset="0"/>
              <a:cs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1047750" y="4609980"/>
                <a:ext cx="5791200" cy="400110"/>
              </a:xfrm>
              <a:prstGeom prst="rect">
                <a:avLst/>
              </a:prstGeom>
            </p:spPr>
            <p:txBody>
              <a:bodyPr wrap="square">
                <a:spAutoFit/>
              </a:bodyPr>
              <a:lstStyle/>
              <a:p>
                <a:r>
                  <a:rPr lang="en-US" sz="2000" b="1" dirty="0"/>
                  <a:t>Answer</a:t>
                </a:r>
                <a:r>
                  <a:rPr lang="en-US" sz="2000" dirty="0"/>
                  <a:t>:          Circular convolution </a:t>
                </a:r>
                <a14:m>
                  <m:oMath xmlns:m="http://schemas.openxmlformats.org/officeDocument/2006/math">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𝑛</m:t>
                        </m:r>
                      </m:e>
                    </m:d>
                  </m:oMath>
                </a14:m>
                <a:r>
                  <a:rPr lang="en-US" sz="2000" dirty="0"/>
                  <a:t> = {1,1,1}</a:t>
                </a:r>
              </a:p>
            </p:txBody>
          </p:sp>
        </mc:Choice>
        <mc:Fallback xmlns="">
          <p:sp>
            <p:nvSpPr>
              <p:cNvPr id="8" name="Rectangle 7"/>
              <p:cNvSpPr>
                <a:spLocks noRot="1" noChangeAspect="1" noMove="1" noResize="1" noEditPoints="1" noAdjustHandles="1" noChangeArrowheads="1" noChangeShapeType="1" noTextEdit="1"/>
              </p:cNvSpPr>
              <p:nvPr/>
            </p:nvSpPr>
            <p:spPr>
              <a:xfrm>
                <a:off x="1047750" y="4609980"/>
                <a:ext cx="5791200" cy="400110"/>
              </a:xfrm>
              <a:prstGeom prst="rect">
                <a:avLst/>
              </a:prstGeom>
              <a:blipFill rotWithShape="1">
                <a:blip r:embed="rId4"/>
                <a:stretch>
                  <a:fillRect l="-1158"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3151325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a:t>Illustrating Circular Convolution Property</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1"/>
                <a:ext cx="8229600" cy="4495800"/>
              </a:xfrm>
            </p:spPr>
            <p:txBody>
              <a:bodyPr>
                <a:normAutofit/>
              </a:bodyPr>
              <a:lstStyle/>
              <a:p>
                <a:pPr marL="0" indent="0">
                  <a:buNone/>
                </a:pPr>
                <a:r>
                  <a:rPr lang="en-US" sz="2000" b="1" u="sng" dirty="0"/>
                  <a:t>Alternate Method </a:t>
                </a:r>
                <a:endParaRPr lang="en-US" sz="2000" dirty="0"/>
              </a:p>
              <a:p>
                <a:pPr marL="0" indent="0">
                  <a:buNone/>
                </a:pPr>
                <a:r>
                  <a:rPr lang="en-US" sz="2000" b="1" u="sng" dirty="0"/>
                  <a:t>Circular convolution by matrix method</a:t>
                </a:r>
                <a:endParaRPr lang="en-US" sz="2000" dirty="0"/>
              </a:p>
              <a:p>
                <a:pPr marL="0" indent="0">
                  <a:buNone/>
                </a:pPr>
                <a:r>
                  <a:rPr lang="en-US" sz="2000" b="1" dirty="0"/>
                  <a:t> </a:t>
                </a:r>
                <a14:m>
                  <m:oMath xmlns:m="http://schemas.openxmlformats.org/officeDocument/2006/math">
                    <m:d>
                      <m:dPr>
                        <m:begChr m:val="["/>
                        <m:endChr m:val="]"/>
                        <m:ctrlPr>
                          <a:rPr lang="en-US" sz="2000" b="1" i="1">
                            <a:latin typeface="Cambria Math" panose="02040503050406030204" pitchFamily="18" charset="0"/>
                          </a:rPr>
                        </m:ctrlPr>
                      </m:dPr>
                      <m:e>
                        <m:m>
                          <m:mPr>
                            <m:mcs>
                              <m:mc>
                                <m:mcPr>
                                  <m:count m:val="3"/>
                                  <m:mcJc m:val="center"/>
                                </m:mcPr>
                              </m:mc>
                            </m:mcs>
                            <m:ctrlPr>
                              <a:rPr lang="en-US" sz="2000" b="1"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0</m:t>
                                  </m:r>
                                </m:e>
                              </m:d>
                            </m:e>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2</m:t>
                                  </m:r>
                                </m:e>
                              </m:d>
                            </m:e>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1</m:t>
                                  </m:r>
                                </m:e>
                              </m:d>
                            </m:e>
                          </m:mr>
                          <m:mr>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1</m:t>
                                  </m:r>
                                </m:e>
                              </m:d>
                            </m:e>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0</m:t>
                                  </m:r>
                                </m:e>
                              </m:d>
                            </m:e>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2</m:t>
                                  </m:r>
                                </m:e>
                              </m:d>
                            </m:e>
                          </m:mr>
                          <m:mr>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2</m:t>
                                  </m:r>
                                </m:e>
                              </m:d>
                            </m:e>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1</m:t>
                                  </m:r>
                                </m:e>
                              </m:d>
                            </m:e>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0</m:t>
                                  </m:r>
                                </m:e>
                              </m:d>
                            </m:e>
                          </m:mr>
                        </m:m>
                      </m:e>
                    </m:d>
                  </m:oMath>
                </a14:m>
                <a:r>
                  <a:rPr lang="en-US" sz="2000" b="1" dirty="0"/>
                  <a:t> </a:t>
                </a:r>
                <a14:m>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d>
                                <m:dPr>
                                  <m:ctrlPr>
                                    <a:rPr lang="en-US" sz="2000" i="1">
                                      <a:latin typeface="Cambria Math" panose="02040503050406030204" pitchFamily="18" charset="0"/>
                                    </a:rPr>
                                  </m:ctrlPr>
                                </m:dPr>
                                <m:e>
                                  <m:r>
                                    <a:rPr lang="en-US" sz="2000" i="1">
                                      <a:latin typeface="Cambria Math"/>
                                    </a:rPr>
                                    <m:t>0</m:t>
                                  </m:r>
                                </m:e>
                              </m:d>
                            </m:e>
                          </m:mr>
                          <m:mr>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d>
                                <m:dPr>
                                  <m:ctrlPr>
                                    <a:rPr lang="en-US" sz="2000" i="1">
                                      <a:latin typeface="Cambria Math" panose="02040503050406030204" pitchFamily="18" charset="0"/>
                                    </a:rPr>
                                  </m:ctrlPr>
                                </m:dPr>
                                <m:e>
                                  <m:r>
                                    <a:rPr lang="en-US" sz="2000" i="1">
                                      <a:latin typeface="Cambria Math"/>
                                    </a:rPr>
                                    <m:t>1</m:t>
                                  </m:r>
                                </m:e>
                              </m:d>
                            </m:e>
                          </m:mr>
                          <m:mr>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d>
                                <m:dPr>
                                  <m:ctrlPr>
                                    <a:rPr lang="en-US" sz="2000" i="1">
                                      <a:latin typeface="Cambria Math" panose="02040503050406030204" pitchFamily="18" charset="0"/>
                                    </a:rPr>
                                  </m:ctrlPr>
                                </m:dPr>
                                <m:e>
                                  <m:r>
                                    <a:rPr lang="en-US" sz="2000" i="1">
                                      <a:latin typeface="Cambria Math"/>
                                    </a:rPr>
                                    <m:t>2</m:t>
                                  </m:r>
                                </m:e>
                              </m:d>
                            </m:e>
                          </m:mr>
                        </m:m>
                      </m:e>
                    </m:d>
                  </m:oMath>
                </a14:m>
                <a:r>
                  <a:rPr lang="en-US" sz="2000" dirty="0"/>
                  <a:t> = </a:t>
                </a:r>
                <a14:m>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0</m:t>
                                  </m:r>
                                </m:e>
                              </m:d>
                            </m:e>
                          </m:mr>
                          <m:mr>
                            <m:e>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1</m:t>
                                  </m:r>
                                </m:e>
                              </m:d>
                            </m:e>
                          </m:mr>
                          <m:mr>
                            <m:e>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2</m:t>
                                  </m:r>
                                </m:e>
                              </m:d>
                            </m:e>
                          </m:mr>
                        </m:m>
                      </m:e>
                    </m:d>
                  </m:oMath>
                </a14:m>
                <a:endParaRPr lang="en-US" sz="2000" dirty="0"/>
              </a:p>
              <a:p>
                <a:pPr marL="0" indent="0">
                  <a:buNone/>
                </a:pPr>
                <a:endParaRPr lang="en-US" sz="2000" i="1" dirty="0"/>
              </a:p>
              <a:p>
                <a:pPr marL="0" indent="0">
                  <a:buNone/>
                </a:pP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3"/>
                                  <m:mcJc m:val="center"/>
                                </m:mcPr>
                              </m:mc>
                            </m:mcs>
                            <m:ctrlPr>
                              <a:rPr lang="en-US" sz="2000" i="1">
                                <a:latin typeface="Cambria Math" panose="02040503050406030204" pitchFamily="18" charset="0"/>
                              </a:rPr>
                            </m:ctrlPr>
                          </m:mPr>
                          <m:mr>
                            <m:e>
                              <m:r>
                                <a:rPr lang="en-US" sz="2000" i="1">
                                  <a:latin typeface="Cambria Math"/>
                                </a:rPr>
                                <m:t>1</m:t>
                              </m:r>
                            </m:e>
                            <m:e>
                              <m:r>
                                <a:rPr lang="en-US" sz="2000" i="1">
                                  <a:latin typeface="Cambria Math"/>
                                </a:rPr>
                                <m:t>2</m:t>
                              </m:r>
                            </m:e>
                            <m:e>
                              <m:r>
                                <a:rPr lang="en-US" sz="2000" i="1">
                                  <a:latin typeface="Cambria Math"/>
                                </a:rPr>
                                <m:t>−2</m:t>
                              </m:r>
                            </m:e>
                          </m:mr>
                          <m:mr>
                            <m:e>
                              <m:r>
                                <a:rPr lang="en-US" sz="2000" i="1">
                                  <a:latin typeface="Cambria Math"/>
                                </a:rPr>
                                <m:t>−2</m:t>
                              </m:r>
                            </m:e>
                            <m:e>
                              <m:r>
                                <a:rPr lang="en-US" sz="2000" i="1">
                                  <a:latin typeface="Cambria Math"/>
                                </a:rPr>
                                <m:t>1</m:t>
                              </m:r>
                            </m:e>
                            <m:e>
                              <m:r>
                                <a:rPr lang="en-US" sz="2000" i="1">
                                  <a:latin typeface="Cambria Math"/>
                                </a:rPr>
                                <m:t>2</m:t>
                              </m:r>
                            </m:e>
                          </m:mr>
                          <m:mr>
                            <m:e>
                              <m:r>
                                <a:rPr lang="en-US" sz="2000" i="1">
                                  <a:latin typeface="Cambria Math"/>
                                </a:rPr>
                                <m:t>2</m:t>
                              </m:r>
                            </m:e>
                            <m:e>
                              <m:r>
                                <a:rPr lang="en-US" sz="2000" i="1">
                                  <a:latin typeface="Cambria Math"/>
                                </a:rPr>
                                <m:t>−2</m:t>
                              </m:r>
                            </m:e>
                            <m:e>
                              <m:r>
                                <a:rPr lang="en-US" sz="2000" i="1">
                                  <a:latin typeface="Cambria Math"/>
                                </a:rPr>
                                <m:t>1</m:t>
                              </m:r>
                            </m:e>
                          </m:mr>
                        </m:m>
                        <m:r>
                          <a:rPr lang="en-US" sz="2000" i="1">
                            <a:latin typeface="Cambria Math"/>
                          </a:rPr>
                          <m:t> </m:t>
                        </m:r>
                      </m:e>
                    </m:d>
                    <m:r>
                      <a:rPr lang="en-US" sz="2000" i="1">
                        <a:latin typeface="Cambria Math"/>
                      </a:rPr>
                      <m:t>                 </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a:rPr>
                                <m:t>1</m:t>
                              </m:r>
                            </m:e>
                          </m:mr>
                          <m:mr>
                            <m:e>
                              <m:r>
                                <a:rPr lang="en-US" sz="2000" i="1">
                                  <a:latin typeface="Cambria Math"/>
                                </a:rPr>
                                <m:t>1</m:t>
                              </m:r>
                            </m:e>
                          </m:mr>
                          <m:mr>
                            <m:e>
                              <m:r>
                                <a:rPr lang="en-US" sz="2000" i="1">
                                  <a:latin typeface="Cambria Math"/>
                                </a:rPr>
                                <m:t>1</m:t>
                              </m:r>
                            </m:e>
                          </m:mr>
                        </m:m>
                      </m:e>
                    </m:d>
                    <m:r>
                      <a:rPr lang="en-US" sz="2000" i="1">
                        <a:latin typeface="Cambria Math"/>
                      </a:rPr>
                      <m:t>      </m:t>
                    </m:r>
                  </m:oMath>
                </a14:m>
                <a:r>
                  <a:rPr lang="en-US" sz="2000" dirty="0"/>
                  <a:t> = </a:t>
                </a:r>
                <a14:m>
                  <m:oMath xmlns:m="http://schemas.openxmlformats.org/officeDocument/2006/math">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a:rPr>
                                <m:t>1</m:t>
                              </m:r>
                            </m:e>
                          </m:mr>
                          <m:mr>
                            <m:e>
                              <m:r>
                                <a:rPr lang="en-US" sz="2000" i="1">
                                  <a:latin typeface="Cambria Math"/>
                                </a:rPr>
                                <m:t>1</m:t>
                              </m:r>
                            </m:e>
                          </m:mr>
                          <m:mr>
                            <m:e>
                              <m:r>
                                <a:rPr lang="en-US" sz="2000" i="1">
                                  <a:latin typeface="Cambria Math"/>
                                </a:rPr>
                                <m:t>1</m:t>
                              </m:r>
                            </m:e>
                          </m:mr>
                        </m:m>
                      </m:e>
                    </m:d>
                  </m:oMath>
                </a14:m>
                <a:endParaRPr lang="en-US" sz="2000" dirty="0"/>
              </a:p>
              <a:p>
                <a:pPr marL="0" indent="0">
                  <a:buNone/>
                </a:pPr>
                <a:r>
                  <a:rPr lang="en-US" sz="2000" dirty="0"/>
                  <a:t>  </a:t>
                </a:r>
                <a:endParaRPr lang="en-US" sz="2000" b="1" i="1" dirty="0"/>
              </a:p>
              <a:p>
                <a:pPr marL="0" indent="0">
                  <a:buNone/>
                </a:pPr>
                <a14:m>
                  <m:oMath xmlns:m="http://schemas.openxmlformats.org/officeDocument/2006/math">
                    <m:r>
                      <a:rPr lang="en-US" sz="2000" b="1" i="1">
                        <a:latin typeface="Cambria Math"/>
                      </a:rPr>
                      <m:t>𝑨𝒏𝒔𝒘𝒆𝒓</m:t>
                    </m:r>
                    <m:r>
                      <a:rPr lang="en-US" sz="2000" i="1">
                        <a:latin typeface="Cambria Math"/>
                      </a:rPr>
                      <m:t>:     </m:t>
                    </m:r>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𝑛</m:t>
                        </m:r>
                      </m:e>
                    </m:d>
                  </m:oMath>
                </a14:m>
                <a:r>
                  <a:rPr lang="en-US" sz="2000" dirty="0"/>
                  <a:t> = {1,1,1}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1"/>
                <a:ext cx="8229600" cy="4495800"/>
              </a:xfrm>
              <a:blipFill rotWithShape="1">
                <a:blip r:embed="rId2"/>
                <a:stretch>
                  <a:fillRect l="-741" t="-678" b="-609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A14F707-75FE-46D2-88D9-494C1C379BBF}" type="slidenum">
              <a:rPr lang="en-US" smtClean="0"/>
              <a:t>6</a:t>
            </a:fld>
            <a:endParaRPr lang="en-US" dirty="0"/>
          </a:p>
        </p:txBody>
      </p:sp>
    </p:spTree>
    <p:extLst>
      <p:ext uri="{BB962C8B-B14F-4D97-AF65-F5344CB8AC3E}">
        <p14:creationId xmlns:p14="http://schemas.microsoft.com/office/powerpoint/2010/main" val="156578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a:t>DFT- IDFT formula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lvl="0" indent="0">
                  <a:buNone/>
                </a:pPr>
                <a:r>
                  <a:rPr lang="en-US" sz="2000" dirty="0"/>
                  <a:t>Apply DFT- IDFT formula method corresponding to the sequences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d>
                      <m:dPr>
                        <m:ctrlPr>
                          <a:rPr lang="en-US" sz="2000" i="1">
                            <a:latin typeface="Cambria Math" panose="02040503050406030204" pitchFamily="18" charset="0"/>
                          </a:rPr>
                        </m:ctrlPr>
                      </m:dPr>
                      <m:e>
                        <m:r>
                          <a:rPr lang="en-US" sz="2000" i="1">
                            <a:latin typeface="Cambria Math"/>
                          </a:rPr>
                          <m:t>𝑛</m:t>
                        </m:r>
                      </m:e>
                    </m:d>
                  </m:oMath>
                </a14:m>
                <a:r>
                  <a:rPr lang="en-US" sz="2000" dirty="0"/>
                  <a:t>= {1,2,0,1}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d>
                      <m:dPr>
                        <m:ctrlPr>
                          <a:rPr lang="en-US" sz="2000" i="1">
                            <a:latin typeface="Cambria Math" panose="02040503050406030204" pitchFamily="18" charset="0"/>
                          </a:rPr>
                        </m:ctrlPr>
                      </m:dPr>
                      <m:e>
                        <m:r>
                          <a:rPr lang="en-US" sz="2000" i="1">
                            <a:latin typeface="Cambria Math"/>
                          </a:rPr>
                          <m:t>𝑛</m:t>
                        </m:r>
                      </m:e>
                    </m:d>
                  </m:oMath>
                </a14:m>
                <a:r>
                  <a:rPr lang="en-US" sz="2000" dirty="0"/>
                  <a:t>= {2,2,1,1} and determine </a:t>
                </a:r>
                <a14:m>
                  <m:oMath xmlns:m="http://schemas.openxmlformats.org/officeDocument/2006/math">
                    <m:r>
                      <a:rPr lang="en-US" sz="2000" i="1">
                        <a:latin typeface="Cambria Math"/>
                      </a:rPr>
                      <m:t>𝑦</m:t>
                    </m:r>
                    <m:d>
                      <m:dPr>
                        <m:begChr m:val="["/>
                        <m:endChr m:val="]"/>
                        <m:ctrlPr>
                          <a:rPr lang="en-US" sz="2000" i="1">
                            <a:latin typeface="Cambria Math" panose="02040503050406030204" pitchFamily="18" charset="0"/>
                          </a:rPr>
                        </m:ctrlPr>
                      </m:dPr>
                      <m:e>
                        <m:r>
                          <a:rPr lang="en-US" sz="2000" i="1">
                            <a:latin typeface="Cambria Math"/>
                          </a:rPr>
                          <m:t>𝑛</m:t>
                        </m:r>
                      </m:e>
                    </m:d>
                    <m:r>
                      <a:rPr lang="en-US" sz="2000" i="1">
                        <a:latin typeface="Cambria Math"/>
                      </a:rPr>
                      <m:t> </m:t>
                    </m:r>
                  </m:oMath>
                </a14:m>
                <a:r>
                  <a:rPr lang="en-US" sz="2000" dirty="0"/>
                  <a:t>such that Y(k) is defined as Y(k) = X</a:t>
                </a:r>
                <a:r>
                  <a:rPr lang="en-US" sz="2000" baseline="-25000" dirty="0"/>
                  <a:t>1</a:t>
                </a:r>
                <a:r>
                  <a:rPr lang="en-US" sz="2000" dirty="0"/>
                  <a:t> (k). X</a:t>
                </a:r>
                <a:r>
                  <a:rPr lang="en-US" sz="2000" baseline="-25000" dirty="0"/>
                  <a:t>2</a:t>
                </a:r>
                <a:r>
                  <a:rPr lang="en-US" sz="2000" dirty="0"/>
                  <a:t> (k)?</a:t>
                </a:r>
              </a:p>
              <a:p>
                <a:pPr marL="0" lvl="0" indent="0">
                  <a:buNone/>
                </a:pPr>
                <a:endParaRPr lang="en-US" sz="2000" dirty="0"/>
              </a:p>
              <a:p>
                <a:pPr marL="0" indent="0">
                  <a:buNone/>
                </a:pPr>
                <a:r>
                  <a:rPr lang="en-US" sz="2000" b="1" u="sng" dirty="0"/>
                  <a:t>Solution</a:t>
                </a: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a:rPr>
                        <m:t>𝐷𝐹𝑇</m:t>
                      </m:r>
                      <m:r>
                        <a:rPr lang="en-US" sz="2000" i="1">
                          <a:latin typeface="Cambria Math"/>
                        </a:rPr>
                        <m:t> </m:t>
                      </m:r>
                      <m:r>
                        <a:rPr lang="en-US" sz="2000" i="1">
                          <a:latin typeface="Cambria Math"/>
                        </a:rPr>
                        <m:t>𝑖𝑠</m:t>
                      </m:r>
                      <m:r>
                        <a:rPr lang="en-US" sz="2000" i="1">
                          <a:latin typeface="Cambria Math"/>
                        </a:rPr>
                        <m:t> </m:t>
                      </m:r>
                      <m:r>
                        <a:rPr lang="en-US" sz="2000" i="1">
                          <a:latin typeface="Cambria Math"/>
                        </a:rPr>
                        <m:t>𝑋</m:t>
                      </m:r>
                      <m:d>
                        <m:dPr>
                          <m:ctrlPr>
                            <a:rPr lang="en-US" sz="2000" i="1">
                              <a:latin typeface="Cambria Math" panose="02040503050406030204" pitchFamily="18" charset="0"/>
                            </a:rPr>
                          </m:ctrlPr>
                        </m:dPr>
                        <m:e>
                          <m:r>
                            <a:rPr lang="en-US" sz="2000" i="1">
                              <a:latin typeface="Cambria Math"/>
                            </a:rPr>
                            <m:t>𝑘</m:t>
                          </m:r>
                        </m:e>
                      </m:d>
                      <m:r>
                        <a:rPr lang="en-US" sz="2000" i="1">
                          <a:latin typeface="Cambria Math"/>
                        </a:rPr>
                        <m:t>=</m:t>
                      </m:r>
                      <m:nary>
                        <m:naryPr>
                          <m:chr m:val="∑"/>
                          <m:limLoc m:val="undOvr"/>
                          <m:ctrlPr>
                            <a:rPr lang="en-US" sz="2000" i="1" smtClean="0">
                              <a:latin typeface="Cambria Math" panose="02040503050406030204" pitchFamily="18" charset="0"/>
                            </a:rPr>
                          </m:ctrlPr>
                        </m:naryPr>
                        <m:sub>
                          <m:r>
                            <a:rPr lang="en-US" sz="2000" i="1">
                              <a:latin typeface="Cambria Math"/>
                            </a:rPr>
                            <m:t>𝑛</m:t>
                          </m:r>
                          <m:r>
                            <a:rPr lang="en-US" sz="2000" i="1">
                              <a:latin typeface="Cambria Math"/>
                            </a:rPr>
                            <m:t>=0</m:t>
                          </m:r>
                        </m:sub>
                        <m:sup>
                          <m:r>
                            <a:rPr lang="en-US" sz="2000" i="1">
                              <a:latin typeface="Cambria Math"/>
                            </a:rPr>
                            <m:t>𝑁</m:t>
                          </m:r>
                          <m:r>
                            <a:rPr lang="en-US" sz="2000" i="1">
                              <a:latin typeface="Cambria Math"/>
                            </a:rPr>
                            <m:t>−1</m:t>
                          </m:r>
                        </m:sup>
                        <m:e>
                          <m:r>
                            <a:rPr lang="en-US" sz="2000" i="1">
                              <a:latin typeface="Cambria Math"/>
                            </a:rPr>
                            <m:t>𝑥</m:t>
                          </m:r>
                          <m:d>
                            <m:dPr>
                              <m:begChr m:val="["/>
                              <m:endChr m:val="]"/>
                              <m:ctrlPr>
                                <a:rPr lang="en-US" sz="2000" i="1">
                                  <a:latin typeface="Cambria Math" panose="02040503050406030204" pitchFamily="18" charset="0"/>
                                </a:rPr>
                              </m:ctrlPr>
                            </m:dPr>
                            <m:e>
                              <m:r>
                                <a:rPr lang="en-US" sz="2000" i="1">
                                  <a:latin typeface="Cambria Math"/>
                                </a:rPr>
                                <m:t>𝑛</m:t>
                              </m:r>
                            </m:e>
                          </m:d>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rPr>
                                        <m:t>𝑗</m:t>
                                      </m:r>
                                      <m:r>
                                        <a:rPr lang="en-US" sz="2000" i="1">
                                          <a:latin typeface="Cambria Math"/>
                                        </a:rPr>
                                        <m:t>2</m:t>
                                      </m:r>
                                      <m:r>
                                        <a:rPr lang="en-US" sz="2000" i="1">
                                          <a:latin typeface="Cambria Math"/>
                                        </a:rPr>
                                        <m:t>𝜋</m:t>
                                      </m:r>
                                      <m:r>
                                        <a:rPr lang="en-US" sz="2000" i="1">
                                          <a:latin typeface="Cambria Math"/>
                                        </a:rPr>
                                        <m:t>𝑘𝑛</m:t>
                                      </m:r>
                                      <m:r>
                                        <a:rPr lang="en-US" sz="2000" i="1">
                                          <a:latin typeface="Cambria Math"/>
                                        </a:rPr>
                                        <m:t>/</m:t>
                                      </m:r>
                                      <m:r>
                                        <a:rPr lang="en-US" sz="2000" i="1">
                                          <a:latin typeface="Cambria Math"/>
                                        </a:rPr>
                                        <m:t>𝑁</m:t>
                                      </m:r>
                                    </m:sup>
                                  </m:sSup>
                                </m:e>
                                <m:sup/>
                              </m:sSup>
                            </m:e>
                            <m:sup/>
                          </m:sSup>
                        </m:e>
                      </m:nary>
                      <m:r>
                        <a:rPr lang="en-US" sz="2000" i="1">
                          <a:latin typeface="Cambria Math"/>
                        </a:rPr>
                        <m:t>, </m:t>
                      </m:r>
                      <m:r>
                        <a:rPr lang="en-US" sz="2000" i="1">
                          <a:latin typeface="Cambria Math"/>
                        </a:rPr>
                        <m:t>𝑤h𝑒𝑟𝑒</m:t>
                      </m:r>
                      <m:r>
                        <a:rPr lang="en-US" sz="2000" i="1">
                          <a:latin typeface="Cambria Math"/>
                        </a:rPr>
                        <m:t> </m:t>
                      </m:r>
                      <m:r>
                        <a:rPr lang="en-US" sz="2000" i="1">
                          <a:latin typeface="Cambria Math"/>
                        </a:rPr>
                        <m:t>𝐾</m:t>
                      </m:r>
                      <m:r>
                        <a:rPr lang="en-US" sz="2000" i="1">
                          <a:latin typeface="Cambria Math"/>
                        </a:rPr>
                        <m:t>=0 </m:t>
                      </m:r>
                      <m:r>
                        <a:rPr lang="en-US" sz="2000" i="1">
                          <a:latin typeface="Cambria Math"/>
                        </a:rPr>
                        <m:t>𝑡𝑜</m:t>
                      </m:r>
                      <m:r>
                        <a:rPr lang="en-US" sz="2000" i="1">
                          <a:latin typeface="Cambria Math"/>
                        </a:rPr>
                        <m:t> </m:t>
                      </m:r>
                      <m:r>
                        <a:rPr lang="en-US" sz="2000" i="1">
                          <a:latin typeface="Cambria Math"/>
                        </a:rPr>
                        <m:t>𝑁</m:t>
                      </m:r>
                      <m:r>
                        <a:rPr lang="en-US" sz="2000" i="1">
                          <a:latin typeface="Cambria Math"/>
                        </a:rPr>
                        <m:t>−1</m:t>
                      </m:r>
                    </m:oMath>
                  </m:oMathPara>
                </a14:m>
                <a:endParaRPr lang="en-US" sz="2000" dirty="0"/>
              </a:p>
              <a:p>
                <a:pPr marL="0" indent="0">
                  <a:buNone/>
                </a:pPr>
                <a:r>
                  <a:rPr lang="en-US" sz="2000" b="1" u="sng" dirty="0"/>
                  <a:t>DFT calculation for 1</a:t>
                </a:r>
                <a:r>
                  <a:rPr lang="en-US" sz="2000" b="1" u="sng" baseline="30000" dirty="0"/>
                  <a:t>st</a:t>
                </a:r>
                <a:r>
                  <a:rPr lang="en-US" sz="2000" b="1" u="sng" dirty="0"/>
                  <a:t> sequence x1[n]</a:t>
                </a:r>
                <a:r>
                  <a:rPr lang="en-US" sz="2000" b="1" dirty="0"/>
                  <a:t>      </a:t>
                </a:r>
                <a:r>
                  <a:rPr lang="en-US" sz="2000" dirty="0"/>
                  <a:t>    Given: N =4 </a:t>
                </a:r>
              </a:p>
              <a:p>
                <a:pPr marL="0" indent="0">
                  <a:buNone/>
                </a:pPr>
                <a:r>
                  <a:rPr lang="en-US" sz="2000" b="1" dirty="0"/>
                  <a:t> </a:t>
                </a:r>
                <a:endParaRPr lang="en-US" sz="2000" dirty="0"/>
              </a:p>
              <a:p>
                <a:pPr marL="0" indent="0">
                  <a:buNone/>
                </a:pPr>
                <a:r>
                  <a:rPr lang="en-US" sz="2000" dirty="0"/>
                  <a:t>          </a:t>
                </a:r>
                <a14:m>
                  <m:oMath xmlns:m="http://schemas.openxmlformats.org/officeDocument/2006/math">
                    <m:r>
                      <m:rPr>
                        <m:sty m:val="p"/>
                      </m:rPr>
                      <a:rPr lang="en-US" sz="2000">
                        <a:latin typeface="Cambria Math"/>
                      </a:rPr>
                      <m:t>X</m:t>
                    </m:r>
                    <m:r>
                      <a:rPr lang="en-US" sz="2000" baseline="-25000">
                        <a:latin typeface="Cambria Math"/>
                      </a:rPr>
                      <m:t>1</m:t>
                    </m:r>
                    <m:r>
                      <a:rPr lang="en-US" sz="2000">
                        <a:latin typeface="Cambria Math"/>
                      </a:rPr>
                      <m:t>(</m:t>
                    </m:r>
                    <m:r>
                      <m:rPr>
                        <m:sty m:val="p"/>
                      </m:rPr>
                      <a:rPr lang="en-US" sz="2000">
                        <a:latin typeface="Cambria Math"/>
                      </a:rPr>
                      <m:t>k</m:t>
                    </m:r>
                    <m:r>
                      <a:rPr lang="en-US" sz="2000">
                        <a:latin typeface="Cambria Math"/>
                      </a:rPr>
                      <m:t>). </m:t>
                    </m:r>
                    <m:r>
                      <a:rPr lang="en-US" sz="2000" i="1">
                        <a:latin typeface="Cambria Math"/>
                      </a:rPr>
                      <m:t>=</m:t>
                    </m:r>
                    <m:nary>
                      <m:naryPr>
                        <m:chr m:val="∑"/>
                        <m:limLoc m:val="undOvr"/>
                        <m:ctrlPr>
                          <a:rPr lang="en-US" sz="2000" i="1">
                            <a:latin typeface="Cambria Math" panose="02040503050406030204" pitchFamily="18" charset="0"/>
                          </a:rPr>
                        </m:ctrlPr>
                      </m:naryPr>
                      <m:sub>
                        <m:r>
                          <a:rPr lang="en-US" sz="2000" i="1">
                            <a:latin typeface="Cambria Math"/>
                          </a:rPr>
                          <m:t>𝑛</m:t>
                        </m:r>
                        <m:r>
                          <a:rPr lang="en-US" sz="2000" i="1">
                            <a:latin typeface="Cambria Math"/>
                          </a:rPr>
                          <m:t>=0</m:t>
                        </m:r>
                      </m:sub>
                      <m:sup>
                        <m:r>
                          <a:rPr lang="en-US" sz="2000" i="1">
                            <a:latin typeface="Cambria Math"/>
                          </a:rPr>
                          <m:t>3</m:t>
                        </m:r>
                      </m:sup>
                      <m:e>
                        <m:r>
                          <a:rPr lang="en-US" sz="2000" i="1">
                            <a:latin typeface="Cambria Math"/>
                          </a:rPr>
                          <m:t>𝑥</m:t>
                        </m:r>
                        <m:d>
                          <m:dPr>
                            <m:begChr m:val="["/>
                            <m:endChr m:val="]"/>
                            <m:ctrlPr>
                              <a:rPr lang="en-US" sz="2000" i="1">
                                <a:latin typeface="Cambria Math" panose="02040503050406030204" pitchFamily="18" charset="0"/>
                              </a:rPr>
                            </m:ctrlPr>
                          </m:dPr>
                          <m:e>
                            <m:r>
                              <a:rPr lang="en-US" sz="2000" i="1">
                                <a:latin typeface="Cambria Math"/>
                              </a:rPr>
                              <m:t>𝑛</m:t>
                            </m:r>
                          </m:e>
                        </m:d>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rPr>
                                      <m:t>𝑗</m:t>
                                    </m:r>
                                    <m:r>
                                      <a:rPr lang="en-US" sz="2000" i="1">
                                        <a:latin typeface="Cambria Math"/>
                                      </a:rPr>
                                      <m:t>2</m:t>
                                    </m:r>
                                    <m:r>
                                      <a:rPr lang="en-US" sz="2000" i="1">
                                        <a:latin typeface="Cambria Math"/>
                                      </a:rPr>
                                      <m:t>𝜋</m:t>
                                    </m:r>
                                    <m:r>
                                      <a:rPr lang="en-US" sz="2000" i="1">
                                        <a:latin typeface="Cambria Math"/>
                                      </a:rPr>
                                      <m:t>𝑘𝑛</m:t>
                                    </m:r>
                                    <m:r>
                                      <a:rPr lang="en-US" sz="2000" i="1">
                                        <a:latin typeface="Cambria Math"/>
                                      </a:rPr>
                                      <m:t>/4</m:t>
                                    </m:r>
                                  </m:sup>
                                </m:sSup>
                              </m:e>
                              <m:sup/>
                            </m:sSup>
                          </m:e>
                          <m:sup/>
                        </m:sSup>
                      </m:e>
                    </m:nary>
                  </m:oMath>
                </a14:m>
                <a:r>
                  <a:rPr lang="en-US" sz="2000" dirty="0"/>
                  <a:t>= </a:t>
                </a:r>
                <a14:m>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a:rPr>
                          <m:t>𝑛</m:t>
                        </m:r>
                        <m:r>
                          <a:rPr lang="en-US" sz="2000" i="1">
                            <a:latin typeface="Cambria Math"/>
                          </a:rPr>
                          <m:t>=0</m:t>
                        </m:r>
                      </m:sub>
                      <m:sup>
                        <m:r>
                          <a:rPr lang="en-US" sz="2000" i="1">
                            <a:latin typeface="Cambria Math"/>
                          </a:rPr>
                          <m:t>3</m:t>
                        </m:r>
                      </m:sup>
                      <m:e>
                        <m:r>
                          <a:rPr lang="en-US" sz="2000" i="1">
                            <a:latin typeface="Cambria Math"/>
                          </a:rPr>
                          <m:t>𝑥</m:t>
                        </m:r>
                        <m:d>
                          <m:dPr>
                            <m:begChr m:val="["/>
                            <m:endChr m:val="]"/>
                            <m:ctrlPr>
                              <a:rPr lang="en-US" sz="2000" i="1">
                                <a:latin typeface="Cambria Math" panose="02040503050406030204" pitchFamily="18" charset="0"/>
                              </a:rPr>
                            </m:ctrlPr>
                          </m:dPr>
                          <m:e>
                            <m:r>
                              <a:rPr lang="en-US" sz="2000" i="1">
                                <a:latin typeface="Cambria Math"/>
                              </a:rPr>
                              <m:t>𝑛</m:t>
                            </m:r>
                          </m:e>
                        </m:d>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rPr>
                                      <m:t>𝑗</m:t>
                                    </m:r>
                                    <m:r>
                                      <a:rPr lang="en-US" sz="2000" i="1">
                                        <a:latin typeface="Cambria Math"/>
                                      </a:rPr>
                                      <m:t>𝜋</m:t>
                                    </m:r>
                                    <m:r>
                                      <a:rPr lang="en-US" sz="2000" i="1">
                                        <a:latin typeface="Cambria Math"/>
                                      </a:rPr>
                                      <m:t>𝑘𝑛</m:t>
                                    </m:r>
                                    <m:r>
                                      <a:rPr lang="en-US" sz="2000" i="1">
                                        <a:latin typeface="Cambria Math"/>
                                      </a:rPr>
                                      <m:t>/2</m:t>
                                    </m:r>
                                  </m:sup>
                                </m:sSup>
                              </m:e>
                              <m:sup/>
                            </m:sSup>
                          </m:e>
                          <m:sup/>
                        </m:sSup>
                      </m:e>
                    </m:nary>
                  </m:oMath>
                </a14:m>
                <a:r>
                  <a:rPr lang="en-US" sz="2000" dirty="0"/>
                  <a:t>  </a:t>
                </a:r>
              </a:p>
              <a:p>
                <a:pPr marL="0" indent="0">
                  <a:buNone/>
                </a:pPr>
                <a:r>
                  <a:rPr lang="en-US" sz="2000" dirty="0"/>
                  <a:t>         Sub k=0 and n=0,1,2,3  we get  </a:t>
                </a:r>
                <a14:m>
                  <m:oMath xmlns:m="http://schemas.openxmlformats.org/officeDocument/2006/math">
                    <m:r>
                      <a:rPr lang="en-US" sz="2000" i="1">
                        <a:latin typeface="Cambria Math"/>
                      </a:rPr>
                      <m:t>𝑋</m:t>
                    </m:r>
                    <m:r>
                      <a:rPr lang="en-US" sz="2000" i="1">
                        <a:latin typeface="Cambria Math"/>
                      </a:rPr>
                      <m:t>1</m:t>
                    </m:r>
                    <m:d>
                      <m:dPr>
                        <m:ctrlPr>
                          <a:rPr lang="en-US" sz="2000" i="1">
                            <a:latin typeface="Cambria Math" panose="02040503050406030204" pitchFamily="18" charset="0"/>
                          </a:rPr>
                        </m:ctrlPr>
                      </m:dPr>
                      <m:e>
                        <m:r>
                          <a:rPr lang="en-US" sz="2000" i="1">
                            <a:latin typeface="Cambria Math"/>
                          </a:rPr>
                          <m:t>0</m:t>
                        </m:r>
                      </m:e>
                    </m:d>
                  </m:oMath>
                </a14:m>
                <a:r>
                  <a:rPr lang="en-US" sz="2000" dirty="0"/>
                  <a:t>] = 4</a:t>
                </a:r>
              </a:p>
              <a:p>
                <a:pPr marL="0" indent="0">
                  <a:buNone/>
                </a:pPr>
                <a:r>
                  <a:rPr lang="en-US" sz="2000" dirty="0"/>
                  <a:t>  Sub k=1 and n=0,1,2,3  we get  </a:t>
                </a:r>
                <a14:m>
                  <m:oMath xmlns:m="http://schemas.openxmlformats.org/officeDocument/2006/math">
                    <m:r>
                      <a:rPr lang="en-US" sz="2000" i="1">
                        <a:latin typeface="Cambria Math"/>
                      </a:rPr>
                      <m:t>𝑋</m:t>
                    </m:r>
                    <m:r>
                      <a:rPr lang="en-US" sz="2000" i="1">
                        <a:latin typeface="Cambria Math"/>
                      </a:rPr>
                      <m:t>1</m:t>
                    </m:r>
                    <m:d>
                      <m:dPr>
                        <m:ctrlPr>
                          <a:rPr lang="en-US" sz="2000" i="1">
                            <a:latin typeface="Cambria Math" panose="02040503050406030204" pitchFamily="18" charset="0"/>
                          </a:rPr>
                        </m:ctrlPr>
                      </m:dPr>
                      <m:e>
                        <m:r>
                          <a:rPr lang="en-US" sz="2000" i="1">
                            <a:latin typeface="Cambria Math"/>
                          </a:rPr>
                          <m:t>1</m:t>
                        </m:r>
                      </m:e>
                    </m:d>
                  </m:oMath>
                </a14:m>
                <a:r>
                  <a:rPr lang="en-US" sz="2000" dirty="0"/>
                  <a:t>] = 1-j</a:t>
                </a:r>
              </a:p>
              <a:p>
                <a:pPr marL="0" indent="0">
                  <a:buNone/>
                </a:pPr>
                <a:r>
                  <a:rPr lang="en-US" sz="2000" dirty="0"/>
                  <a:t>  Sub k=2 and n=0,1,2,3  we get  </a:t>
                </a:r>
                <a14:m>
                  <m:oMath xmlns:m="http://schemas.openxmlformats.org/officeDocument/2006/math">
                    <m:r>
                      <a:rPr lang="en-US" sz="2000" i="1">
                        <a:latin typeface="Cambria Math"/>
                      </a:rPr>
                      <m:t>𝑋</m:t>
                    </m:r>
                    <m:r>
                      <a:rPr lang="en-US" sz="2000" i="1">
                        <a:latin typeface="Cambria Math"/>
                      </a:rPr>
                      <m:t>1</m:t>
                    </m:r>
                    <m:d>
                      <m:dPr>
                        <m:ctrlPr>
                          <a:rPr lang="en-US" sz="2000" i="1">
                            <a:latin typeface="Cambria Math" panose="02040503050406030204" pitchFamily="18" charset="0"/>
                          </a:rPr>
                        </m:ctrlPr>
                      </m:dPr>
                      <m:e>
                        <m:r>
                          <a:rPr lang="en-US" sz="2000" i="1">
                            <a:latin typeface="Cambria Math"/>
                          </a:rPr>
                          <m:t>2</m:t>
                        </m:r>
                      </m:e>
                    </m:d>
                  </m:oMath>
                </a14:m>
                <a:r>
                  <a:rPr lang="en-US" sz="2000" dirty="0"/>
                  <a:t>] = -2</a:t>
                </a:r>
              </a:p>
              <a:p>
                <a:pPr marL="0" indent="0">
                  <a:buNone/>
                </a:pPr>
                <a:r>
                  <a:rPr lang="en-US" sz="2000" dirty="0"/>
                  <a:t>  Sub k=3 and n=0,1,2,3  we get  </a:t>
                </a:r>
                <a14:m>
                  <m:oMath xmlns:m="http://schemas.openxmlformats.org/officeDocument/2006/math">
                    <m:r>
                      <a:rPr lang="en-US" sz="2000" i="1">
                        <a:latin typeface="Cambria Math"/>
                      </a:rPr>
                      <m:t>𝑋</m:t>
                    </m:r>
                    <m:r>
                      <a:rPr lang="en-US" sz="2000" i="1">
                        <a:latin typeface="Cambria Math"/>
                      </a:rPr>
                      <m:t>1</m:t>
                    </m:r>
                    <m:d>
                      <m:dPr>
                        <m:ctrlPr>
                          <a:rPr lang="en-US" sz="2000" i="1">
                            <a:latin typeface="Cambria Math" panose="02040503050406030204" pitchFamily="18" charset="0"/>
                          </a:rPr>
                        </m:ctrlPr>
                      </m:dPr>
                      <m:e>
                        <m:r>
                          <a:rPr lang="en-US" sz="2000" i="1">
                            <a:latin typeface="Cambria Math"/>
                          </a:rPr>
                          <m:t>3</m:t>
                        </m:r>
                      </m:e>
                    </m:d>
                  </m:oMath>
                </a14:m>
                <a:r>
                  <a:rPr lang="en-US" sz="2000" dirty="0"/>
                  <a:t>] = 1+j</a:t>
                </a:r>
              </a:p>
              <a:p>
                <a:pPr marL="0" indent="0">
                  <a:buNone/>
                </a:pPr>
                <a:r>
                  <a:rPr lang="en-US" sz="2000" dirty="0"/>
                  <a:t>   Therefore </a:t>
                </a:r>
                <a14:m>
                  <m:oMath xmlns:m="http://schemas.openxmlformats.org/officeDocument/2006/math">
                    <m:r>
                      <a:rPr lang="en-US" sz="2000" i="1">
                        <a:latin typeface="Cambria Math"/>
                      </a:rPr>
                      <m:t>𝑋</m:t>
                    </m:r>
                    <m:r>
                      <a:rPr lang="en-US" sz="2000" i="1">
                        <a:latin typeface="Cambria Math"/>
                      </a:rPr>
                      <m:t>1</m:t>
                    </m:r>
                    <m:d>
                      <m:dPr>
                        <m:ctrlPr>
                          <a:rPr lang="en-US" sz="2000" i="1">
                            <a:latin typeface="Cambria Math" panose="02040503050406030204" pitchFamily="18" charset="0"/>
                          </a:rPr>
                        </m:ctrlPr>
                      </m:dPr>
                      <m:e>
                        <m:r>
                          <a:rPr lang="en-US" sz="2000" i="1">
                            <a:latin typeface="Cambria Math"/>
                          </a:rPr>
                          <m:t>𝑘</m:t>
                        </m:r>
                      </m:e>
                    </m:d>
                    <m:r>
                      <a:rPr lang="en-US" sz="2000" i="1">
                        <a:latin typeface="Cambria Math"/>
                      </a:rPr>
                      <m:t>={4, 1−</m:t>
                    </m:r>
                    <m:r>
                      <a:rPr lang="en-US" sz="2000" i="1">
                        <a:latin typeface="Cambria Math"/>
                      </a:rPr>
                      <m:t>𝑗</m:t>
                    </m:r>
                    <m:r>
                      <a:rPr lang="en-US" sz="2000" i="1">
                        <a:latin typeface="Cambria Math"/>
                      </a:rPr>
                      <m:t>,−2,1+</m:t>
                    </m:r>
                    <m:r>
                      <a:rPr lang="en-US" sz="2000" i="1">
                        <a:latin typeface="Cambria Math"/>
                      </a:rPr>
                      <m:t>𝑗</m:t>
                    </m:r>
                    <m:r>
                      <a:rPr lang="en-US" sz="2000" i="1">
                        <a:latin typeface="Cambria Math"/>
                      </a:rPr>
                      <m:t>}</m:t>
                    </m:r>
                  </m:oMath>
                </a14:m>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667" t="-1641" r="-1037" b="-505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A14F707-75FE-46D2-88D9-494C1C379BBF}" type="slidenum">
              <a:rPr lang="en-US" smtClean="0"/>
              <a:t>7</a:t>
            </a:fld>
            <a:endParaRPr lang="en-US" dirty="0"/>
          </a:p>
        </p:txBody>
      </p:sp>
    </p:spTree>
    <p:extLst>
      <p:ext uri="{BB962C8B-B14F-4D97-AF65-F5344CB8AC3E}">
        <p14:creationId xmlns:p14="http://schemas.microsoft.com/office/powerpoint/2010/main" val="109405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dirty="0"/>
              <a:t>DFT- IDFT formula method</a:t>
            </a: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2000" b="1" u="sng" dirty="0"/>
                  <a:t>DFT calculation for 2</a:t>
                </a:r>
                <a:r>
                  <a:rPr lang="en-US" sz="2000" b="1" u="sng" baseline="30000" dirty="0"/>
                  <a:t>nd</a:t>
                </a:r>
                <a:r>
                  <a:rPr lang="en-US" sz="2000" b="1" u="sng" dirty="0"/>
                  <a:t> sequence x2[n]</a:t>
                </a:r>
                <a:endParaRPr lang="en-US" sz="2000" dirty="0"/>
              </a:p>
              <a:p>
                <a:pPr marL="0" indent="0">
                  <a:buNone/>
                </a:pPr>
                <a:r>
                  <a:rPr lang="en-US" sz="2000" dirty="0"/>
                  <a:t>        </a:t>
                </a:r>
                <a14:m>
                  <m:oMath xmlns:m="http://schemas.openxmlformats.org/officeDocument/2006/math">
                    <m:r>
                      <a:rPr lang="en-US" sz="2000" i="1">
                        <a:latin typeface="Cambria Math"/>
                      </a:rPr>
                      <m:t>𝑋</m:t>
                    </m:r>
                    <m:r>
                      <a:rPr lang="en-US" sz="2000" i="1">
                        <a:latin typeface="Cambria Math"/>
                      </a:rPr>
                      <m:t>2</m:t>
                    </m:r>
                    <m:d>
                      <m:dPr>
                        <m:ctrlPr>
                          <a:rPr lang="en-US" sz="2000" i="1">
                            <a:latin typeface="Cambria Math" panose="02040503050406030204" pitchFamily="18" charset="0"/>
                          </a:rPr>
                        </m:ctrlPr>
                      </m:dPr>
                      <m:e>
                        <m:r>
                          <a:rPr lang="en-US" sz="2000" i="1">
                            <a:latin typeface="Cambria Math"/>
                          </a:rPr>
                          <m:t>𝑘</m:t>
                        </m:r>
                      </m:e>
                    </m:d>
                    <m:r>
                      <a:rPr lang="en-US" sz="2000" i="1">
                        <a:latin typeface="Cambria Math"/>
                      </a:rPr>
                      <m:t>=</m:t>
                    </m:r>
                    <m:nary>
                      <m:naryPr>
                        <m:chr m:val="∑"/>
                        <m:limLoc m:val="undOvr"/>
                        <m:ctrlPr>
                          <a:rPr lang="en-US" sz="2000" i="1">
                            <a:latin typeface="Cambria Math" panose="02040503050406030204" pitchFamily="18" charset="0"/>
                          </a:rPr>
                        </m:ctrlPr>
                      </m:naryPr>
                      <m:sub>
                        <m:r>
                          <a:rPr lang="en-US" sz="2000" i="1">
                            <a:latin typeface="Cambria Math"/>
                          </a:rPr>
                          <m:t>𝑛</m:t>
                        </m:r>
                        <m:r>
                          <a:rPr lang="en-US" sz="2000" i="1">
                            <a:latin typeface="Cambria Math"/>
                          </a:rPr>
                          <m:t>=0</m:t>
                        </m:r>
                      </m:sub>
                      <m:sup>
                        <m:r>
                          <a:rPr lang="en-US" sz="2000" i="1">
                            <a:latin typeface="Cambria Math"/>
                          </a:rPr>
                          <m:t>3</m:t>
                        </m:r>
                      </m:sup>
                      <m:e>
                        <m:r>
                          <a:rPr lang="en-US" sz="2000" i="1">
                            <a:latin typeface="Cambria Math"/>
                          </a:rPr>
                          <m:t>𝑥</m:t>
                        </m:r>
                        <m:d>
                          <m:dPr>
                            <m:begChr m:val="["/>
                            <m:endChr m:val="]"/>
                            <m:ctrlPr>
                              <a:rPr lang="en-US" sz="2000" i="1">
                                <a:latin typeface="Cambria Math" panose="02040503050406030204" pitchFamily="18" charset="0"/>
                              </a:rPr>
                            </m:ctrlPr>
                          </m:dPr>
                          <m:e>
                            <m:r>
                              <a:rPr lang="en-US" sz="2000" i="1">
                                <a:latin typeface="Cambria Math"/>
                              </a:rPr>
                              <m:t>𝑛</m:t>
                            </m:r>
                          </m:e>
                        </m:d>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rPr>
                                      <m:t>𝑗</m:t>
                                    </m:r>
                                    <m:r>
                                      <a:rPr lang="en-US" sz="2000" i="1">
                                        <a:latin typeface="Cambria Math"/>
                                      </a:rPr>
                                      <m:t>2</m:t>
                                    </m:r>
                                    <m:r>
                                      <a:rPr lang="en-US" sz="2000" i="1">
                                        <a:latin typeface="Cambria Math"/>
                                      </a:rPr>
                                      <m:t>𝜋</m:t>
                                    </m:r>
                                    <m:r>
                                      <a:rPr lang="en-US" sz="2000" i="1">
                                        <a:latin typeface="Cambria Math"/>
                                      </a:rPr>
                                      <m:t>𝑘𝑛</m:t>
                                    </m:r>
                                    <m:r>
                                      <a:rPr lang="en-US" sz="2000" i="1">
                                        <a:latin typeface="Cambria Math"/>
                                      </a:rPr>
                                      <m:t>/4</m:t>
                                    </m:r>
                                  </m:sup>
                                </m:sSup>
                              </m:e>
                              <m:sup/>
                            </m:sSup>
                          </m:e>
                          <m:sup/>
                        </m:sSup>
                      </m:e>
                    </m:nary>
                  </m:oMath>
                </a14:m>
                <a:r>
                  <a:rPr lang="en-US" sz="2000" dirty="0"/>
                  <a:t>= </a:t>
                </a:r>
                <a14:m>
                  <m:oMath xmlns:m="http://schemas.openxmlformats.org/officeDocument/2006/math">
                    <m:nary>
                      <m:naryPr>
                        <m:chr m:val="∑"/>
                        <m:limLoc m:val="undOvr"/>
                        <m:ctrlPr>
                          <a:rPr lang="en-US" sz="2000" i="1">
                            <a:latin typeface="Cambria Math" panose="02040503050406030204" pitchFamily="18" charset="0"/>
                          </a:rPr>
                        </m:ctrlPr>
                      </m:naryPr>
                      <m:sub>
                        <m:r>
                          <a:rPr lang="en-US" sz="2000" i="1">
                            <a:latin typeface="Cambria Math"/>
                          </a:rPr>
                          <m:t>𝑛</m:t>
                        </m:r>
                        <m:r>
                          <a:rPr lang="en-US" sz="2000" i="1">
                            <a:latin typeface="Cambria Math"/>
                          </a:rPr>
                          <m:t>=0</m:t>
                        </m:r>
                      </m:sub>
                      <m:sup>
                        <m:r>
                          <a:rPr lang="en-US" sz="2000" i="1">
                            <a:latin typeface="Cambria Math"/>
                          </a:rPr>
                          <m:t>3</m:t>
                        </m:r>
                      </m:sup>
                      <m:e>
                        <m:r>
                          <a:rPr lang="en-US" sz="2000" i="1">
                            <a:latin typeface="Cambria Math"/>
                          </a:rPr>
                          <m:t>𝑥</m:t>
                        </m:r>
                        <m:d>
                          <m:dPr>
                            <m:begChr m:val="["/>
                            <m:endChr m:val="]"/>
                            <m:ctrlPr>
                              <a:rPr lang="en-US" sz="2000" i="1">
                                <a:latin typeface="Cambria Math" panose="02040503050406030204" pitchFamily="18" charset="0"/>
                              </a:rPr>
                            </m:ctrlPr>
                          </m:dPr>
                          <m:e>
                            <m:r>
                              <a:rPr lang="en-US" sz="2000" i="1">
                                <a:latin typeface="Cambria Math"/>
                              </a:rPr>
                              <m:t>𝑛</m:t>
                            </m:r>
                          </m:e>
                        </m:d>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rPr>
                                      <m:t>𝑗</m:t>
                                    </m:r>
                                    <m:r>
                                      <a:rPr lang="en-US" sz="2000" i="1">
                                        <a:latin typeface="Cambria Math"/>
                                      </a:rPr>
                                      <m:t>𝜋</m:t>
                                    </m:r>
                                    <m:r>
                                      <a:rPr lang="en-US" sz="2000" i="1">
                                        <a:latin typeface="Cambria Math"/>
                                      </a:rPr>
                                      <m:t>𝑘𝑛</m:t>
                                    </m:r>
                                    <m:r>
                                      <a:rPr lang="en-US" sz="2000" i="1">
                                        <a:latin typeface="Cambria Math"/>
                                      </a:rPr>
                                      <m:t>/2</m:t>
                                    </m:r>
                                  </m:sup>
                                </m:sSup>
                              </m:e>
                              <m:sup/>
                            </m:sSup>
                          </m:e>
                          <m:sup/>
                        </m:sSup>
                      </m:e>
                    </m:nary>
                  </m:oMath>
                </a14:m>
                <a:r>
                  <a:rPr lang="en-US" sz="2000" dirty="0"/>
                  <a:t>  </a:t>
                </a:r>
              </a:p>
              <a:p>
                <a:pPr marL="0" indent="0">
                  <a:buNone/>
                </a:pPr>
                <a:r>
                  <a:rPr lang="en-US" sz="2000" dirty="0"/>
                  <a:t>       Sub k=0 and n=0,1,2,3  we get  </a:t>
                </a:r>
                <a14:m>
                  <m:oMath xmlns:m="http://schemas.openxmlformats.org/officeDocument/2006/math">
                    <m:r>
                      <a:rPr lang="en-US" sz="2000" i="1">
                        <a:latin typeface="Cambria Math"/>
                      </a:rPr>
                      <m:t>𝑋</m:t>
                    </m:r>
                    <m:r>
                      <a:rPr lang="en-US" sz="2000" i="1">
                        <a:latin typeface="Cambria Math"/>
                      </a:rPr>
                      <m:t>2</m:t>
                    </m:r>
                    <m:d>
                      <m:dPr>
                        <m:ctrlPr>
                          <a:rPr lang="en-US" sz="2000" i="1">
                            <a:latin typeface="Cambria Math" panose="02040503050406030204" pitchFamily="18" charset="0"/>
                          </a:rPr>
                        </m:ctrlPr>
                      </m:dPr>
                      <m:e>
                        <m:r>
                          <a:rPr lang="en-US" sz="2000" i="1">
                            <a:latin typeface="Cambria Math"/>
                          </a:rPr>
                          <m:t>0</m:t>
                        </m:r>
                      </m:e>
                    </m:d>
                  </m:oMath>
                </a14:m>
                <a:r>
                  <a:rPr lang="en-US" sz="2000" dirty="0"/>
                  <a:t>] = 6</a:t>
                </a:r>
              </a:p>
              <a:p>
                <a:pPr marL="0" indent="0">
                  <a:buNone/>
                </a:pPr>
                <a:r>
                  <a:rPr lang="en-US" sz="2000" dirty="0"/>
                  <a:t>       Sub k=1 and n=0,1,2,3  we get  </a:t>
                </a:r>
                <a14:m>
                  <m:oMath xmlns:m="http://schemas.openxmlformats.org/officeDocument/2006/math">
                    <m:r>
                      <a:rPr lang="en-US" sz="2000" i="1">
                        <a:latin typeface="Cambria Math"/>
                      </a:rPr>
                      <m:t>𝑋</m:t>
                    </m:r>
                    <m:r>
                      <a:rPr lang="en-US" sz="2000" i="1">
                        <a:latin typeface="Cambria Math"/>
                      </a:rPr>
                      <m:t>2</m:t>
                    </m:r>
                    <m:d>
                      <m:dPr>
                        <m:ctrlPr>
                          <a:rPr lang="en-US" sz="2000" i="1">
                            <a:latin typeface="Cambria Math" panose="02040503050406030204" pitchFamily="18" charset="0"/>
                          </a:rPr>
                        </m:ctrlPr>
                      </m:dPr>
                      <m:e>
                        <m:r>
                          <a:rPr lang="en-US" sz="2000" i="1">
                            <a:latin typeface="Cambria Math"/>
                          </a:rPr>
                          <m:t>1</m:t>
                        </m:r>
                      </m:e>
                    </m:d>
                  </m:oMath>
                </a14:m>
                <a:r>
                  <a:rPr lang="en-US" sz="2000" dirty="0"/>
                  <a:t>] = 1-j</a:t>
                </a:r>
              </a:p>
              <a:p>
                <a:pPr marL="0" indent="0">
                  <a:buNone/>
                </a:pPr>
                <a:r>
                  <a:rPr lang="en-US" sz="2000" dirty="0"/>
                  <a:t>       Sub k=2 and n=0,1,2,3  we get  </a:t>
                </a:r>
                <a14:m>
                  <m:oMath xmlns:m="http://schemas.openxmlformats.org/officeDocument/2006/math">
                    <m:r>
                      <a:rPr lang="en-US" sz="2000" i="1">
                        <a:latin typeface="Cambria Math"/>
                      </a:rPr>
                      <m:t>𝑋</m:t>
                    </m:r>
                    <m:r>
                      <a:rPr lang="en-US" sz="2000" i="1">
                        <a:latin typeface="Cambria Math"/>
                      </a:rPr>
                      <m:t>1</m:t>
                    </m:r>
                    <m:d>
                      <m:dPr>
                        <m:ctrlPr>
                          <a:rPr lang="en-US" sz="2000" i="1">
                            <a:latin typeface="Cambria Math" panose="02040503050406030204" pitchFamily="18" charset="0"/>
                          </a:rPr>
                        </m:ctrlPr>
                      </m:dPr>
                      <m:e>
                        <m:r>
                          <a:rPr lang="en-US" sz="2000" i="1">
                            <a:latin typeface="Cambria Math"/>
                          </a:rPr>
                          <m:t>2</m:t>
                        </m:r>
                      </m:e>
                    </m:d>
                  </m:oMath>
                </a14:m>
                <a:r>
                  <a:rPr lang="en-US" sz="2000" dirty="0"/>
                  <a:t>] = 0</a:t>
                </a:r>
              </a:p>
              <a:p>
                <a:pPr marL="0" indent="0">
                  <a:buNone/>
                </a:pPr>
                <a:r>
                  <a:rPr lang="en-US" dirty="0"/>
                  <a:t>    </a:t>
                </a:r>
                <a:r>
                  <a:rPr lang="en-US" sz="2200" dirty="0"/>
                  <a:t>Sub k=3 and n=0,1,2,3  we get  </a:t>
                </a:r>
                <a14:m>
                  <m:oMath xmlns:m="http://schemas.openxmlformats.org/officeDocument/2006/math">
                    <m:r>
                      <a:rPr lang="en-US" sz="2200" i="1">
                        <a:latin typeface="Cambria Math"/>
                      </a:rPr>
                      <m:t>𝑋</m:t>
                    </m:r>
                    <m:r>
                      <a:rPr lang="en-US" sz="2200" i="1">
                        <a:latin typeface="Cambria Math"/>
                      </a:rPr>
                      <m:t>1</m:t>
                    </m:r>
                    <m:d>
                      <m:dPr>
                        <m:ctrlPr>
                          <a:rPr lang="en-US" sz="2200" i="1">
                            <a:latin typeface="Cambria Math" panose="02040503050406030204" pitchFamily="18" charset="0"/>
                          </a:rPr>
                        </m:ctrlPr>
                      </m:dPr>
                      <m:e>
                        <m:r>
                          <a:rPr lang="en-US" sz="2200" i="1">
                            <a:latin typeface="Cambria Math"/>
                          </a:rPr>
                          <m:t>3</m:t>
                        </m:r>
                      </m:e>
                    </m:d>
                  </m:oMath>
                </a14:m>
                <a:r>
                  <a:rPr lang="en-US" sz="2200" dirty="0"/>
                  <a:t>] = 1+j</a:t>
                </a:r>
              </a:p>
              <a:p>
                <a:pPr marL="0" indent="0">
                  <a:buNone/>
                </a:pPr>
                <a:r>
                  <a:rPr lang="en-US" sz="2200" dirty="0"/>
                  <a:t>       Therefore </a:t>
                </a:r>
                <a14:m>
                  <m:oMath xmlns:m="http://schemas.openxmlformats.org/officeDocument/2006/math">
                    <m:r>
                      <a:rPr lang="en-US" sz="2200" i="1">
                        <a:latin typeface="Cambria Math"/>
                      </a:rPr>
                      <m:t>𝑋</m:t>
                    </m:r>
                    <m:r>
                      <a:rPr lang="en-US" sz="2200" i="1">
                        <a:latin typeface="Cambria Math"/>
                      </a:rPr>
                      <m:t>1</m:t>
                    </m:r>
                    <m:d>
                      <m:dPr>
                        <m:ctrlPr>
                          <a:rPr lang="en-US" sz="2200" i="1">
                            <a:latin typeface="Cambria Math" panose="02040503050406030204" pitchFamily="18" charset="0"/>
                          </a:rPr>
                        </m:ctrlPr>
                      </m:dPr>
                      <m:e>
                        <m:r>
                          <a:rPr lang="en-US" sz="2200" i="1">
                            <a:latin typeface="Cambria Math"/>
                          </a:rPr>
                          <m:t>𝑘</m:t>
                        </m:r>
                      </m:e>
                    </m:d>
                    <m:r>
                      <a:rPr lang="en-US" sz="2200" i="1">
                        <a:latin typeface="Cambria Math"/>
                      </a:rPr>
                      <m:t>={6, 1−</m:t>
                    </m:r>
                    <m:r>
                      <a:rPr lang="en-US" sz="2200" i="1">
                        <a:latin typeface="Cambria Math"/>
                      </a:rPr>
                      <m:t>𝑗</m:t>
                    </m:r>
                    <m:r>
                      <a:rPr lang="en-US" sz="2200" i="1">
                        <a:latin typeface="Cambria Math"/>
                      </a:rPr>
                      <m:t>,0,1+</m:t>
                    </m:r>
                    <m:r>
                      <a:rPr lang="en-US" sz="2200" i="1">
                        <a:latin typeface="Cambria Math"/>
                      </a:rPr>
                      <m:t>𝑗</m:t>
                    </m:r>
                    <m:r>
                      <a:rPr lang="en-US" sz="2200" i="1">
                        <a:latin typeface="Cambria Math"/>
                      </a:rPr>
                      <m:t>}</m:t>
                    </m:r>
                  </m:oMath>
                </a14:m>
                <a:endParaRPr lang="en-US" sz="2200" dirty="0"/>
              </a:p>
              <a:p>
                <a:pPr marL="0" indent="0">
                  <a:buNone/>
                </a:pPr>
                <a:r>
                  <a:rPr lang="en-US" sz="2200" dirty="0"/>
                  <a:t> </a:t>
                </a:r>
                <a:r>
                  <a:rPr lang="en-US" sz="2200" b="1" dirty="0"/>
                  <a:t>       </a:t>
                </a:r>
                <a:r>
                  <a:rPr lang="en-US" sz="2200" b="1" u="sng" dirty="0"/>
                  <a:t>Product of DFTs</a:t>
                </a:r>
                <a:r>
                  <a:rPr lang="en-US" sz="2200" b="1" dirty="0"/>
                  <a:t>   </a:t>
                </a:r>
                <a:r>
                  <a:rPr lang="en-US" sz="2200" dirty="0"/>
                  <a:t>Y(k) = X</a:t>
                </a:r>
                <a:r>
                  <a:rPr lang="en-US" sz="2200" baseline="-25000" dirty="0"/>
                  <a:t>1</a:t>
                </a:r>
                <a:r>
                  <a:rPr lang="en-US" sz="2200" dirty="0"/>
                  <a:t> (k). X</a:t>
                </a:r>
                <a:r>
                  <a:rPr lang="en-US" sz="2200" baseline="-25000" dirty="0"/>
                  <a:t>2</a:t>
                </a:r>
                <a:r>
                  <a:rPr lang="en-US" sz="2200" dirty="0"/>
                  <a:t> (k)          </a:t>
                </a:r>
              </a:p>
              <a:p>
                <a:pPr marL="0" indent="0">
                  <a:buNone/>
                </a:pPr>
                <a:r>
                  <a:rPr lang="en-US" sz="2200" dirty="0"/>
                  <a:t> </a:t>
                </a:r>
                <a:r>
                  <a:rPr lang="en-US" sz="2200" b="1" dirty="0"/>
                  <a:t>                                </a:t>
                </a:r>
                <a:r>
                  <a:rPr lang="en-US" sz="2200" dirty="0"/>
                  <a:t>Therefore </a:t>
                </a:r>
                <a14:m>
                  <m:oMath xmlns:m="http://schemas.openxmlformats.org/officeDocument/2006/math">
                    <m:r>
                      <a:rPr lang="en-US" sz="2200" i="1">
                        <a:latin typeface="Cambria Math"/>
                      </a:rPr>
                      <m:t>𝑌</m:t>
                    </m:r>
                    <m:d>
                      <m:dPr>
                        <m:ctrlPr>
                          <a:rPr lang="en-US" sz="2200" i="1">
                            <a:latin typeface="Cambria Math" panose="02040503050406030204" pitchFamily="18" charset="0"/>
                          </a:rPr>
                        </m:ctrlPr>
                      </m:dPr>
                      <m:e>
                        <m:r>
                          <a:rPr lang="en-US" sz="2200" i="1">
                            <a:latin typeface="Cambria Math"/>
                          </a:rPr>
                          <m:t>𝑘</m:t>
                        </m:r>
                      </m:e>
                    </m:d>
                    <m:r>
                      <a:rPr lang="en-US" sz="2200" i="1">
                        <a:latin typeface="Cambria Math"/>
                      </a:rPr>
                      <m:t>={24, −2</m:t>
                    </m:r>
                    <m:r>
                      <a:rPr lang="en-US" sz="2200" i="1">
                        <a:latin typeface="Cambria Math"/>
                      </a:rPr>
                      <m:t>𝑗</m:t>
                    </m:r>
                    <m:r>
                      <a:rPr lang="en-US" sz="2200" i="1">
                        <a:latin typeface="Cambria Math"/>
                      </a:rPr>
                      <m:t>,0,2</m:t>
                    </m:r>
                    <m:r>
                      <a:rPr lang="en-US" sz="2200" i="1">
                        <a:latin typeface="Cambria Math"/>
                      </a:rPr>
                      <m:t>𝑗</m:t>
                    </m:r>
                    <m:r>
                      <a:rPr lang="en-US" sz="2200" i="1">
                        <a:latin typeface="Cambria Math"/>
                      </a:rPr>
                      <m:t>}</m:t>
                    </m:r>
                  </m:oMath>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1852" t="-63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A14F707-75FE-46D2-88D9-494C1C379BBF}" type="slidenum">
              <a:rPr lang="en-US" smtClean="0"/>
              <a:t>8</a:t>
            </a:fld>
            <a:endParaRPr lang="en-US" dirty="0"/>
          </a:p>
        </p:txBody>
      </p:sp>
    </p:spTree>
    <p:extLst>
      <p:ext uri="{BB962C8B-B14F-4D97-AF65-F5344CB8AC3E}">
        <p14:creationId xmlns:p14="http://schemas.microsoft.com/office/powerpoint/2010/main" val="425510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dirty="0"/>
              <a:t>Problem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200" b="1" dirty="0"/>
                  <a:t>   IDFT of </a:t>
                </a:r>
                <a14:m>
                  <m:oMath xmlns:m="http://schemas.openxmlformats.org/officeDocument/2006/math">
                    <m:r>
                      <a:rPr lang="en-US" sz="2200" b="1" i="1">
                        <a:latin typeface="Cambria Math"/>
                      </a:rPr>
                      <m:t>𝒀</m:t>
                    </m:r>
                    <m:d>
                      <m:dPr>
                        <m:ctrlPr>
                          <a:rPr lang="en-US" sz="2200" b="1" i="1">
                            <a:latin typeface="Cambria Math" panose="02040503050406030204" pitchFamily="18" charset="0"/>
                          </a:rPr>
                        </m:ctrlPr>
                      </m:dPr>
                      <m:e>
                        <m:r>
                          <a:rPr lang="en-US" sz="2200" b="1" i="1">
                            <a:latin typeface="Cambria Math"/>
                          </a:rPr>
                          <m:t>𝒌</m:t>
                        </m:r>
                      </m:e>
                    </m:d>
                    <m:r>
                      <a:rPr lang="en-US" sz="2200" b="1" i="1">
                        <a:latin typeface="Cambria Math"/>
                      </a:rPr>
                      <m:t> </m:t>
                    </m:r>
                    <m:r>
                      <a:rPr lang="en-US" sz="2200" b="1" i="1">
                        <a:latin typeface="Cambria Math"/>
                      </a:rPr>
                      <m:t>𝒊𝒔</m:t>
                    </m:r>
                    <m:r>
                      <a:rPr lang="en-US" sz="2200" b="1" i="1">
                        <a:latin typeface="Cambria Math"/>
                      </a:rPr>
                      <m:t> </m:t>
                    </m:r>
                    <m:r>
                      <a:rPr lang="en-US" sz="2200" b="1" i="1">
                        <a:latin typeface="Cambria Math"/>
                      </a:rPr>
                      <m:t>𝒚</m:t>
                    </m:r>
                    <m:r>
                      <a:rPr lang="en-US" sz="2200" b="1" i="1">
                        <a:latin typeface="Cambria Math"/>
                      </a:rPr>
                      <m:t>[</m:t>
                    </m:r>
                    <m:r>
                      <a:rPr lang="en-US" sz="2200" b="1" i="1">
                        <a:latin typeface="Cambria Math"/>
                      </a:rPr>
                      <m:t>𝒏</m:t>
                    </m:r>
                    <m:r>
                      <a:rPr lang="en-US" sz="2200" b="1" i="1">
                        <a:latin typeface="Cambria Math"/>
                      </a:rPr>
                      <m:t>]</m:t>
                    </m:r>
                  </m:oMath>
                </a14:m>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i="1">
                          <a:latin typeface="Cambria Math"/>
                        </a:rPr>
                        <m:t>𝑁𝑜𝑤</m:t>
                      </m:r>
                      <m:r>
                        <a:rPr lang="en-US" sz="2200" i="1">
                          <a:latin typeface="Cambria Math"/>
                        </a:rPr>
                        <m:t>     </m:t>
                      </m:r>
                      <m:r>
                        <a:rPr lang="en-US" sz="2200" i="1">
                          <a:latin typeface="Cambria Math"/>
                        </a:rPr>
                        <m:t>𝑦</m:t>
                      </m:r>
                      <m:r>
                        <a:rPr lang="en-US" sz="2200" i="1">
                          <a:latin typeface="Cambria Math"/>
                        </a:rPr>
                        <m:t>[</m:t>
                      </m:r>
                      <m:r>
                        <a:rPr lang="en-US" sz="2200" i="1">
                          <a:latin typeface="Cambria Math"/>
                        </a:rPr>
                        <m:t>𝑛</m:t>
                      </m:r>
                      <m:r>
                        <a:rPr lang="en-US" sz="2200" i="1">
                          <a:latin typeface="Cambria Math"/>
                        </a:rPr>
                        <m:t>]=1/4</m:t>
                      </m:r>
                      <m:nary>
                        <m:naryPr>
                          <m:chr m:val="∑"/>
                          <m:limLoc m:val="undOvr"/>
                          <m:ctrlPr>
                            <a:rPr lang="en-US" sz="2200" i="1">
                              <a:latin typeface="Cambria Math" panose="02040503050406030204" pitchFamily="18" charset="0"/>
                            </a:rPr>
                          </m:ctrlPr>
                        </m:naryPr>
                        <m:sub>
                          <m:r>
                            <a:rPr lang="en-US" sz="2200" i="1">
                              <a:latin typeface="Cambria Math"/>
                            </a:rPr>
                            <m:t>𝑘</m:t>
                          </m:r>
                          <m:r>
                            <a:rPr lang="en-US" sz="2200" i="1">
                              <a:latin typeface="Cambria Math"/>
                            </a:rPr>
                            <m:t>=0</m:t>
                          </m:r>
                        </m:sub>
                        <m:sup>
                          <m:r>
                            <a:rPr lang="en-US" sz="2200" i="1">
                              <a:latin typeface="Cambria Math"/>
                            </a:rPr>
                            <m:t>3</m:t>
                          </m:r>
                        </m:sup>
                        <m:e>
                          <m:r>
                            <a:rPr lang="en-US" sz="2200" i="1">
                              <a:latin typeface="Cambria Math"/>
                            </a:rPr>
                            <m:t>𝑋</m:t>
                          </m:r>
                          <m:d>
                            <m:dPr>
                              <m:ctrlPr>
                                <a:rPr lang="en-US" sz="2200" i="1">
                                  <a:latin typeface="Cambria Math" panose="02040503050406030204" pitchFamily="18" charset="0"/>
                                </a:rPr>
                              </m:ctrlPr>
                            </m:dPr>
                            <m:e>
                              <m:r>
                                <a:rPr lang="en-US" sz="2200" i="1">
                                  <a:latin typeface="Cambria Math"/>
                                </a:rPr>
                                <m:t>𝑘</m:t>
                              </m:r>
                            </m:e>
                          </m:d>
                          <m:sSup>
                            <m:sSupPr>
                              <m:ctrlPr>
                                <a:rPr lang="en-US" sz="2200" i="1">
                                  <a:latin typeface="Cambria Math" panose="02040503050406030204" pitchFamily="18" charset="0"/>
                                </a:rPr>
                              </m:ctrlPr>
                            </m:sSupPr>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𝑗</m:t>
                                  </m:r>
                                  <m:r>
                                    <a:rPr lang="en-US" sz="2200" i="1">
                                      <a:latin typeface="Cambria Math"/>
                                    </a:rPr>
                                    <m:t>2</m:t>
                                  </m:r>
                                  <m:r>
                                    <a:rPr lang="en-US" sz="2200" i="1">
                                      <a:latin typeface="Cambria Math"/>
                                    </a:rPr>
                                    <m:t>𝜋</m:t>
                                  </m:r>
                                  <m:r>
                                    <a:rPr lang="en-US" sz="2200" i="1">
                                      <a:latin typeface="Cambria Math"/>
                                    </a:rPr>
                                    <m:t>𝑘𝑛</m:t>
                                  </m:r>
                                  <m:r>
                                    <a:rPr lang="en-US" sz="2200" i="1">
                                      <a:latin typeface="Cambria Math"/>
                                    </a:rPr>
                                    <m:t>/4</m:t>
                                  </m:r>
                                </m:sup>
                              </m:sSup>
                            </m:e>
                            <m:sup/>
                          </m:sSup>
                        </m:e>
                      </m:nary>
                      <m:r>
                        <a:rPr lang="en-US" sz="2200" i="1">
                          <a:latin typeface="Cambria Math"/>
                        </a:rPr>
                        <m:t>, </m:t>
                      </m:r>
                      <m:r>
                        <a:rPr lang="en-US" sz="2200" i="1">
                          <a:latin typeface="Cambria Math"/>
                        </a:rPr>
                        <m:t>𝑤h𝑒𝑟𝑒</m:t>
                      </m:r>
                      <m:r>
                        <a:rPr lang="en-US" sz="2200" i="1">
                          <a:latin typeface="Cambria Math"/>
                        </a:rPr>
                        <m:t> </m:t>
                      </m:r>
                      <m:r>
                        <a:rPr lang="en-US" sz="2200" i="1">
                          <a:latin typeface="Cambria Math"/>
                        </a:rPr>
                        <m:t>𝑛</m:t>
                      </m:r>
                      <m:r>
                        <a:rPr lang="en-US" sz="2200" i="1">
                          <a:latin typeface="Cambria Math"/>
                        </a:rPr>
                        <m:t>=0 </m:t>
                      </m:r>
                      <m:r>
                        <a:rPr lang="en-US" sz="2200" i="1">
                          <a:latin typeface="Cambria Math"/>
                        </a:rPr>
                        <m:t>𝑡𝑜</m:t>
                      </m:r>
                      <m:r>
                        <a:rPr lang="en-US" sz="2200" i="1">
                          <a:latin typeface="Cambria Math"/>
                        </a:rPr>
                        <m:t> 3=1/4</m:t>
                      </m:r>
                      <m:nary>
                        <m:naryPr>
                          <m:chr m:val="∑"/>
                          <m:limLoc m:val="undOvr"/>
                          <m:ctrlPr>
                            <a:rPr lang="en-US" sz="2200" i="1">
                              <a:latin typeface="Cambria Math" panose="02040503050406030204" pitchFamily="18" charset="0"/>
                            </a:rPr>
                          </m:ctrlPr>
                        </m:naryPr>
                        <m:sub>
                          <m:r>
                            <a:rPr lang="en-US" sz="2200" i="1">
                              <a:latin typeface="Cambria Math"/>
                            </a:rPr>
                            <m:t>𝑘</m:t>
                          </m:r>
                          <m:r>
                            <a:rPr lang="en-US" sz="2200" i="1">
                              <a:latin typeface="Cambria Math"/>
                            </a:rPr>
                            <m:t>=0</m:t>
                          </m:r>
                        </m:sub>
                        <m:sup>
                          <m:r>
                            <a:rPr lang="en-US" sz="2200" i="1">
                              <a:latin typeface="Cambria Math"/>
                            </a:rPr>
                            <m:t>3</m:t>
                          </m:r>
                        </m:sup>
                        <m:e>
                          <m:r>
                            <a:rPr lang="en-US" sz="2200" i="1">
                              <a:latin typeface="Cambria Math"/>
                            </a:rPr>
                            <m:t>𝑋</m:t>
                          </m:r>
                          <m:d>
                            <m:dPr>
                              <m:ctrlPr>
                                <a:rPr lang="en-US" sz="2200" i="1">
                                  <a:latin typeface="Cambria Math" panose="02040503050406030204" pitchFamily="18" charset="0"/>
                                </a:rPr>
                              </m:ctrlPr>
                            </m:dPr>
                            <m:e>
                              <m:r>
                                <a:rPr lang="en-US" sz="2200" i="1">
                                  <a:latin typeface="Cambria Math"/>
                                </a:rPr>
                                <m:t>𝑘</m:t>
                              </m:r>
                            </m:e>
                          </m:d>
                          <m:sSup>
                            <m:sSupPr>
                              <m:ctrlPr>
                                <a:rPr lang="en-US" sz="2200" i="1">
                                  <a:latin typeface="Cambria Math" panose="02040503050406030204" pitchFamily="18" charset="0"/>
                                </a:rPr>
                              </m:ctrlPr>
                            </m:sSupPr>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𝑗</m:t>
                                  </m:r>
                                  <m:r>
                                    <a:rPr lang="en-US" sz="2200" i="1">
                                      <a:latin typeface="Cambria Math"/>
                                    </a:rPr>
                                    <m:t>𝜋</m:t>
                                  </m:r>
                                  <m:r>
                                    <a:rPr lang="en-US" sz="2200" i="1">
                                      <a:latin typeface="Cambria Math"/>
                                    </a:rPr>
                                    <m:t>𝑘𝑛</m:t>
                                  </m:r>
                                  <m:r>
                                    <a:rPr lang="en-US" sz="2200" i="1">
                                      <a:latin typeface="Cambria Math"/>
                                    </a:rPr>
                                    <m:t>/2</m:t>
                                  </m:r>
                                </m:sup>
                              </m:sSup>
                            </m:e>
                            <m:sup/>
                          </m:sSup>
                        </m:e>
                      </m:nary>
                    </m:oMath>
                  </m:oMathPara>
                </a14:m>
                <a:endParaRPr lang="en-US" sz="2200" dirty="0"/>
              </a:p>
              <a:p>
                <a:pPr marL="0" indent="0">
                  <a:buNone/>
                </a:pPr>
                <a:r>
                  <a:rPr lang="en-US" sz="2200" dirty="0"/>
                  <a:t>                Sub n=0 and k=0,1,2,3  we get  y[0] =6</a:t>
                </a:r>
              </a:p>
              <a:p>
                <a:pPr marL="0" indent="0">
                  <a:buNone/>
                </a:pPr>
                <a:r>
                  <a:rPr lang="en-US" sz="2200" dirty="0"/>
                  <a:t>               Sub n=1 and k=0,1,2,3  we get  y[1] = 5</a:t>
                </a:r>
              </a:p>
              <a:p>
                <a:pPr marL="0" indent="0">
                  <a:buNone/>
                </a:pPr>
                <a:r>
                  <a:rPr lang="en-US" sz="2200" dirty="0"/>
                  <a:t>               Sub n=2 and k=0,1,2,3  we get  y[2] = 6</a:t>
                </a:r>
              </a:p>
              <a:p>
                <a:pPr marL="0" indent="0">
                  <a:buNone/>
                </a:pPr>
                <a:r>
                  <a:rPr lang="en-US" sz="2200" dirty="0"/>
                  <a:t>              Sub n=3 and k=0,1,2,3  we get  y[3] = 7</a:t>
                </a:r>
              </a:p>
              <a:p>
                <a:pPr marL="0" indent="0">
                  <a:buNone/>
                </a:pPr>
                <a:r>
                  <a:rPr lang="en-US" sz="2200" dirty="0"/>
                  <a:t>                    Therefore sequence </a:t>
                </a:r>
                <a14:m>
                  <m:oMath xmlns:m="http://schemas.openxmlformats.org/officeDocument/2006/math">
                    <m:r>
                      <a:rPr lang="en-US" sz="2200" i="1">
                        <a:latin typeface="Cambria Math"/>
                      </a:rPr>
                      <m:t>𝑦</m:t>
                    </m:r>
                    <m:r>
                      <a:rPr lang="en-US" sz="2200" i="1">
                        <a:latin typeface="Cambria Math"/>
                      </a:rPr>
                      <m:t>[</m:t>
                    </m:r>
                    <m:r>
                      <a:rPr lang="en-US" sz="2200" i="1">
                        <a:latin typeface="Cambria Math"/>
                      </a:rPr>
                      <m:t>𝑛</m:t>
                    </m:r>
                    <m:r>
                      <a:rPr lang="en-US" sz="2200" i="1">
                        <a:latin typeface="Cambria Math"/>
                      </a:rPr>
                      <m:t>]</m:t>
                    </m:r>
                  </m:oMath>
                </a14:m>
                <a:r>
                  <a:rPr lang="en-US" sz="2200" dirty="0"/>
                  <a:t> = {6,5,6,7}</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3"/>
                <a:stretch>
                  <a:fillRect l="-1852" t="-745" b="-422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9A14F707-75FE-46D2-88D9-494C1C379BBF}" type="slidenum">
              <a:rPr lang="en-US" smtClean="0"/>
              <a:t>9</a:t>
            </a:fld>
            <a:endParaRPr lang="en-US" dirty="0"/>
          </a:p>
        </p:txBody>
      </p:sp>
    </p:spTree>
    <p:extLst>
      <p:ext uri="{BB962C8B-B14F-4D97-AF65-F5344CB8AC3E}">
        <p14:creationId xmlns:p14="http://schemas.microsoft.com/office/powerpoint/2010/main" val="3573512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3099</Words>
  <Application>Microsoft Office PowerPoint</Application>
  <PresentationFormat>On-screen Show (4:3)</PresentationFormat>
  <Paragraphs>346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Circular Convolution Property of DFT</vt:lpstr>
      <vt:lpstr>Circular Convolution Property</vt:lpstr>
      <vt:lpstr>PowerPoint Presentation</vt:lpstr>
      <vt:lpstr>     Illustrating Circular Convolution Property   〖Now x〗_2 (-m) = {2,-2,1}      {obtained by folding x_2 (m) = (1,-2,2) w.r.to origin} 〖   x 〗_2 〖((n-m))〗_N = {1,2,-2}  {obtained by circularly shifting x_2 (-m) = (2,-2,1)}  The table below demonstrates the computation of y[n] using above equation: </vt:lpstr>
      <vt:lpstr>Illustrating Circular Convolution Property</vt:lpstr>
      <vt:lpstr>DFT- IDFT formula method</vt:lpstr>
      <vt:lpstr>DFT- IDFT formula method</vt:lpstr>
      <vt:lpstr>Problem Continued</vt:lpstr>
      <vt:lpstr>Alternative Approach to DFT-IDFT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Parseval’s Theorem in DFT </vt:lpstr>
      <vt:lpstr>Parseval’s Theorem in DFT</vt:lpstr>
      <vt:lpstr>Parseval’s Identity in DFT</vt:lpstr>
      <vt:lpstr> Problem to illustrate Parseval’s Theorem </vt:lpstr>
      <vt:lpstr> Problem to illustrate Parseval’s Theorem </vt:lpstr>
      <vt:lpstr>Parseval’s Identity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Rahul Karthik</cp:lastModifiedBy>
  <cp:revision>4</cp:revision>
  <dcterms:created xsi:type="dcterms:W3CDTF">2020-07-27T17:14:31Z</dcterms:created>
  <dcterms:modified xsi:type="dcterms:W3CDTF">2023-07-28T01:24:02Z</dcterms:modified>
</cp:coreProperties>
</file>