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3" r:id="rId3"/>
    <p:sldId id="257" r:id="rId4"/>
    <p:sldId id="258" r:id="rId5"/>
    <p:sldId id="259" r:id="rId6"/>
    <p:sldId id="264" r:id="rId7"/>
    <p:sldId id="260" r:id="rId8"/>
    <p:sldId id="261" r:id="rId9"/>
    <p:sldId id="262" r:id="rId10"/>
    <p:sldId id="265" r:id="rId11"/>
    <p:sldId id="269" r:id="rId12"/>
    <p:sldId id="267" r:id="rId13"/>
    <p:sldId id="268" r:id="rId14"/>
    <p:sldId id="270"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DECFF9-8931-4F47-92AE-B8C6AA4D85A4}" type="datetimeFigureOut">
              <a:rPr lang="en-US" smtClean="0"/>
              <a:t>8/25/2020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9B5711-D8F5-49BE-B544-AAA882195B91}" type="slidenum">
              <a:rPr lang="en-US" smtClean="0"/>
              <a:t>‹#›</a:t>
            </a:fld>
            <a:endParaRPr lang="en-US"/>
          </a:p>
        </p:txBody>
      </p:sp>
    </p:spTree>
    <p:extLst>
      <p:ext uri="{BB962C8B-B14F-4D97-AF65-F5344CB8AC3E}">
        <p14:creationId xmlns:p14="http://schemas.microsoft.com/office/powerpoint/2010/main" val="1927478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9B5711-D8F5-49BE-B544-AAA882195B91}" type="slidenum">
              <a:rPr lang="en-US" smtClean="0"/>
              <a:t>1</a:t>
            </a:fld>
            <a:endParaRPr lang="en-US"/>
          </a:p>
        </p:txBody>
      </p:sp>
    </p:spTree>
    <p:extLst>
      <p:ext uri="{BB962C8B-B14F-4D97-AF65-F5344CB8AC3E}">
        <p14:creationId xmlns:p14="http://schemas.microsoft.com/office/powerpoint/2010/main" val="3763509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9B5711-D8F5-49BE-B544-AAA882195B91}" type="slidenum">
              <a:rPr lang="en-US" smtClean="0"/>
              <a:t>13</a:t>
            </a:fld>
            <a:endParaRPr lang="en-US"/>
          </a:p>
        </p:txBody>
      </p:sp>
    </p:spTree>
    <p:extLst>
      <p:ext uri="{BB962C8B-B14F-4D97-AF65-F5344CB8AC3E}">
        <p14:creationId xmlns:p14="http://schemas.microsoft.com/office/powerpoint/2010/main" val="406135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A9DB66-E397-4EFE-834F-00B3BFCCC591}" type="datetime1">
              <a:rPr lang="en-US" smtClean="0"/>
              <a:t>8/25/2020</a:t>
            </a:fld>
            <a:endParaRPr lang="en-US"/>
          </a:p>
        </p:txBody>
      </p:sp>
      <p:sp>
        <p:nvSpPr>
          <p:cNvPr id="5" name="Footer Placeholder 4"/>
          <p:cNvSpPr>
            <a:spLocks noGrp="1"/>
          </p:cNvSpPr>
          <p:nvPr>
            <p:ph type="ftr" sz="quarter" idx="11"/>
          </p:nvPr>
        </p:nvSpPr>
        <p:spPr/>
        <p:txBody>
          <a:bodyPr/>
          <a:lstStyle/>
          <a:p>
            <a:r>
              <a:rPr lang="en-US" smtClean="0"/>
              <a:t>Dr K Mohanaprasad, SENSE, VIT Chennai</a:t>
            </a:r>
            <a:endParaRPr lang="en-US"/>
          </a:p>
        </p:txBody>
      </p:sp>
      <p:sp>
        <p:nvSpPr>
          <p:cNvPr id="6" name="Slide Number Placeholder 5"/>
          <p:cNvSpPr>
            <a:spLocks noGrp="1"/>
          </p:cNvSpPr>
          <p:nvPr>
            <p:ph type="sldNum" sz="quarter" idx="12"/>
          </p:nvPr>
        </p:nvSpPr>
        <p:spPr/>
        <p:txBody>
          <a:bodyPr/>
          <a:lstStyle/>
          <a:p>
            <a:fld id="{40195D5B-8823-4746-90CC-98268888F072}" type="slidenum">
              <a:rPr lang="en-US" smtClean="0"/>
              <a:t>‹#›</a:t>
            </a:fld>
            <a:endParaRPr lang="en-US"/>
          </a:p>
        </p:txBody>
      </p:sp>
    </p:spTree>
    <p:extLst>
      <p:ext uri="{BB962C8B-B14F-4D97-AF65-F5344CB8AC3E}">
        <p14:creationId xmlns:p14="http://schemas.microsoft.com/office/powerpoint/2010/main" val="79551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DB8C24-F4ED-4A30-86CD-937F7CF80793}" type="datetime1">
              <a:rPr lang="en-US" smtClean="0"/>
              <a:t>8/25/2020</a:t>
            </a:fld>
            <a:endParaRPr lang="en-US"/>
          </a:p>
        </p:txBody>
      </p:sp>
      <p:sp>
        <p:nvSpPr>
          <p:cNvPr id="5" name="Footer Placeholder 4"/>
          <p:cNvSpPr>
            <a:spLocks noGrp="1"/>
          </p:cNvSpPr>
          <p:nvPr>
            <p:ph type="ftr" sz="quarter" idx="11"/>
          </p:nvPr>
        </p:nvSpPr>
        <p:spPr/>
        <p:txBody>
          <a:bodyPr/>
          <a:lstStyle/>
          <a:p>
            <a:r>
              <a:rPr lang="en-US" smtClean="0"/>
              <a:t>Dr K Mohanaprasad, SENSE, VIT Chennai</a:t>
            </a:r>
            <a:endParaRPr lang="en-US"/>
          </a:p>
        </p:txBody>
      </p:sp>
      <p:sp>
        <p:nvSpPr>
          <p:cNvPr id="6" name="Slide Number Placeholder 5"/>
          <p:cNvSpPr>
            <a:spLocks noGrp="1"/>
          </p:cNvSpPr>
          <p:nvPr>
            <p:ph type="sldNum" sz="quarter" idx="12"/>
          </p:nvPr>
        </p:nvSpPr>
        <p:spPr/>
        <p:txBody>
          <a:bodyPr/>
          <a:lstStyle/>
          <a:p>
            <a:fld id="{40195D5B-8823-4746-90CC-98268888F072}" type="slidenum">
              <a:rPr lang="en-US" smtClean="0"/>
              <a:t>‹#›</a:t>
            </a:fld>
            <a:endParaRPr lang="en-US"/>
          </a:p>
        </p:txBody>
      </p:sp>
    </p:spTree>
    <p:extLst>
      <p:ext uri="{BB962C8B-B14F-4D97-AF65-F5344CB8AC3E}">
        <p14:creationId xmlns:p14="http://schemas.microsoft.com/office/powerpoint/2010/main" val="383215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3C043C-AEC9-43AD-9DA4-35FADA24E365}" type="datetime1">
              <a:rPr lang="en-US" smtClean="0"/>
              <a:t>8/25/2020</a:t>
            </a:fld>
            <a:endParaRPr lang="en-US"/>
          </a:p>
        </p:txBody>
      </p:sp>
      <p:sp>
        <p:nvSpPr>
          <p:cNvPr id="5" name="Footer Placeholder 4"/>
          <p:cNvSpPr>
            <a:spLocks noGrp="1"/>
          </p:cNvSpPr>
          <p:nvPr>
            <p:ph type="ftr" sz="quarter" idx="11"/>
          </p:nvPr>
        </p:nvSpPr>
        <p:spPr/>
        <p:txBody>
          <a:bodyPr/>
          <a:lstStyle/>
          <a:p>
            <a:r>
              <a:rPr lang="en-US" smtClean="0"/>
              <a:t>Dr K Mohanaprasad, SENSE, VIT Chennai</a:t>
            </a:r>
            <a:endParaRPr lang="en-US"/>
          </a:p>
        </p:txBody>
      </p:sp>
      <p:sp>
        <p:nvSpPr>
          <p:cNvPr id="6" name="Slide Number Placeholder 5"/>
          <p:cNvSpPr>
            <a:spLocks noGrp="1"/>
          </p:cNvSpPr>
          <p:nvPr>
            <p:ph type="sldNum" sz="quarter" idx="12"/>
          </p:nvPr>
        </p:nvSpPr>
        <p:spPr/>
        <p:txBody>
          <a:bodyPr/>
          <a:lstStyle/>
          <a:p>
            <a:fld id="{40195D5B-8823-4746-90CC-98268888F072}" type="slidenum">
              <a:rPr lang="en-US" smtClean="0"/>
              <a:t>‹#›</a:t>
            </a:fld>
            <a:endParaRPr lang="en-US"/>
          </a:p>
        </p:txBody>
      </p:sp>
    </p:spTree>
    <p:extLst>
      <p:ext uri="{BB962C8B-B14F-4D97-AF65-F5344CB8AC3E}">
        <p14:creationId xmlns:p14="http://schemas.microsoft.com/office/powerpoint/2010/main" val="4207758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AF803C-40D1-4BBA-9ECB-CA61E54A0DF2}" type="datetime1">
              <a:rPr lang="en-US" smtClean="0"/>
              <a:t>8/25/2020</a:t>
            </a:fld>
            <a:endParaRPr lang="en-US"/>
          </a:p>
        </p:txBody>
      </p:sp>
      <p:sp>
        <p:nvSpPr>
          <p:cNvPr id="5" name="Footer Placeholder 4"/>
          <p:cNvSpPr>
            <a:spLocks noGrp="1"/>
          </p:cNvSpPr>
          <p:nvPr>
            <p:ph type="ftr" sz="quarter" idx="11"/>
          </p:nvPr>
        </p:nvSpPr>
        <p:spPr/>
        <p:txBody>
          <a:bodyPr/>
          <a:lstStyle/>
          <a:p>
            <a:r>
              <a:rPr lang="en-US" smtClean="0"/>
              <a:t>Dr K Mohanaprasad, SENSE, VIT Chennai</a:t>
            </a:r>
            <a:endParaRPr lang="en-US"/>
          </a:p>
        </p:txBody>
      </p:sp>
      <p:sp>
        <p:nvSpPr>
          <p:cNvPr id="6" name="Slide Number Placeholder 5"/>
          <p:cNvSpPr>
            <a:spLocks noGrp="1"/>
          </p:cNvSpPr>
          <p:nvPr>
            <p:ph type="sldNum" sz="quarter" idx="12"/>
          </p:nvPr>
        </p:nvSpPr>
        <p:spPr/>
        <p:txBody>
          <a:bodyPr/>
          <a:lstStyle/>
          <a:p>
            <a:fld id="{40195D5B-8823-4746-90CC-98268888F072}" type="slidenum">
              <a:rPr lang="en-US" smtClean="0"/>
              <a:t>‹#›</a:t>
            </a:fld>
            <a:endParaRPr lang="en-US"/>
          </a:p>
        </p:txBody>
      </p:sp>
    </p:spTree>
    <p:extLst>
      <p:ext uri="{BB962C8B-B14F-4D97-AF65-F5344CB8AC3E}">
        <p14:creationId xmlns:p14="http://schemas.microsoft.com/office/powerpoint/2010/main" val="1358286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81C3AE-EB99-4596-AB17-2DA122BF8233}" type="datetime1">
              <a:rPr lang="en-US" smtClean="0"/>
              <a:t>8/25/2020</a:t>
            </a:fld>
            <a:endParaRPr lang="en-US"/>
          </a:p>
        </p:txBody>
      </p:sp>
      <p:sp>
        <p:nvSpPr>
          <p:cNvPr id="5" name="Footer Placeholder 4"/>
          <p:cNvSpPr>
            <a:spLocks noGrp="1"/>
          </p:cNvSpPr>
          <p:nvPr>
            <p:ph type="ftr" sz="quarter" idx="11"/>
          </p:nvPr>
        </p:nvSpPr>
        <p:spPr/>
        <p:txBody>
          <a:bodyPr/>
          <a:lstStyle/>
          <a:p>
            <a:r>
              <a:rPr lang="en-US" smtClean="0"/>
              <a:t>Dr K Mohanaprasad, SENSE, VIT Chennai</a:t>
            </a:r>
            <a:endParaRPr lang="en-US"/>
          </a:p>
        </p:txBody>
      </p:sp>
      <p:sp>
        <p:nvSpPr>
          <p:cNvPr id="6" name="Slide Number Placeholder 5"/>
          <p:cNvSpPr>
            <a:spLocks noGrp="1"/>
          </p:cNvSpPr>
          <p:nvPr>
            <p:ph type="sldNum" sz="quarter" idx="12"/>
          </p:nvPr>
        </p:nvSpPr>
        <p:spPr/>
        <p:txBody>
          <a:bodyPr/>
          <a:lstStyle/>
          <a:p>
            <a:fld id="{40195D5B-8823-4746-90CC-98268888F072}" type="slidenum">
              <a:rPr lang="en-US" smtClean="0"/>
              <a:t>‹#›</a:t>
            </a:fld>
            <a:endParaRPr lang="en-US"/>
          </a:p>
        </p:txBody>
      </p:sp>
    </p:spTree>
    <p:extLst>
      <p:ext uri="{BB962C8B-B14F-4D97-AF65-F5344CB8AC3E}">
        <p14:creationId xmlns:p14="http://schemas.microsoft.com/office/powerpoint/2010/main" val="1794119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B8D4D6-142C-4DD8-9D5B-FBFEC239FA19}" type="datetime1">
              <a:rPr lang="en-US" smtClean="0"/>
              <a:t>8/25/2020</a:t>
            </a:fld>
            <a:endParaRPr lang="en-US"/>
          </a:p>
        </p:txBody>
      </p:sp>
      <p:sp>
        <p:nvSpPr>
          <p:cNvPr id="6" name="Footer Placeholder 5"/>
          <p:cNvSpPr>
            <a:spLocks noGrp="1"/>
          </p:cNvSpPr>
          <p:nvPr>
            <p:ph type="ftr" sz="quarter" idx="11"/>
          </p:nvPr>
        </p:nvSpPr>
        <p:spPr/>
        <p:txBody>
          <a:bodyPr/>
          <a:lstStyle/>
          <a:p>
            <a:r>
              <a:rPr lang="en-US" smtClean="0"/>
              <a:t>Dr K Mohanaprasad, SENSE, VIT Chennai</a:t>
            </a:r>
            <a:endParaRPr lang="en-US"/>
          </a:p>
        </p:txBody>
      </p:sp>
      <p:sp>
        <p:nvSpPr>
          <p:cNvPr id="7" name="Slide Number Placeholder 6"/>
          <p:cNvSpPr>
            <a:spLocks noGrp="1"/>
          </p:cNvSpPr>
          <p:nvPr>
            <p:ph type="sldNum" sz="quarter" idx="12"/>
          </p:nvPr>
        </p:nvSpPr>
        <p:spPr/>
        <p:txBody>
          <a:bodyPr/>
          <a:lstStyle/>
          <a:p>
            <a:fld id="{40195D5B-8823-4746-90CC-98268888F072}" type="slidenum">
              <a:rPr lang="en-US" smtClean="0"/>
              <a:t>‹#›</a:t>
            </a:fld>
            <a:endParaRPr lang="en-US"/>
          </a:p>
        </p:txBody>
      </p:sp>
    </p:spTree>
    <p:extLst>
      <p:ext uri="{BB962C8B-B14F-4D97-AF65-F5344CB8AC3E}">
        <p14:creationId xmlns:p14="http://schemas.microsoft.com/office/powerpoint/2010/main" val="125434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C42F93-F416-4CE1-A76D-1A82DAB361EF}" type="datetime1">
              <a:rPr lang="en-US" smtClean="0"/>
              <a:t>8/25/2020</a:t>
            </a:fld>
            <a:endParaRPr lang="en-US"/>
          </a:p>
        </p:txBody>
      </p:sp>
      <p:sp>
        <p:nvSpPr>
          <p:cNvPr id="8" name="Footer Placeholder 7"/>
          <p:cNvSpPr>
            <a:spLocks noGrp="1"/>
          </p:cNvSpPr>
          <p:nvPr>
            <p:ph type="ftr" sz="quarter" idx="11"/>
          </p:nvPr>
        </p:nvSpPr>
        <p:spPr/>
        <p:txBody>
          <a:bodyPr/>
          <a:lstStyle/>
          <a:p>
            <a:r>
              <a:rPr lang="en-US" smtClean="0"/>
              <a:t>Dr K Mohanaprasad, SENSE, VIT Chennai</a:t>
            </a:r>
            <a:endParaRPr lang="en-US"/>
          </a:p>
        </p:txBody>
      </p:sp>
      <p:sp>
        <p:nvSpPr>
          <p:cNvPr id="9" name="Slide Number Placeholder 8"/>
          <p:cNvSpPr>
            <a:spLocks noGrp="1"/>
          </p:cNvSpPr>
          <p:nvPr>
            <p:ph type="sldNum" sz="quarter" idx="12"/>
          </p:nvPr>
        </p:nvSpPr>
        <p:spPr/>
        <p:txBody>
          <a:bodyPr/>
          <a:lstStyle/>
          <a:p>
            <a:fld id="{40195D5B-8823-4746-90CC-98268888F072}" type="slidenum">
              <a:rPr lang="en-US" smtClean="0"/>
              <a:t>‹#›</a:t>
            </a:fld>
            <a:endParaRPr lang="en-US"/>
          </a:p>
        </p:txBody>
      </p:sp>
    </p:spTree>
    <p:extLst>
      <p:ext uri="{BB962C8B-B14F-4D97-AF65-F5344CB8AC3E}">
        <p14:creationId xmlns:p14="http://schemas.microsoft.com/office/powerpoint/2010/main" val="180549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B8DDA2-27A4-4E2A-A15E-157A3D4D83CF}" type="datetime1">
              <a:rPr lang="en-US" smtClean="0"/>
              <a:t>8/25/2020</a:t>
            </a:fld>
            <a:endParaRPr lang="en-US"/>
          </a:p>
        </p:txBody>
      </p:sp>
      <p:sp>
        <p:nvSpPr>
          <p:cNvPr id="4" name="Footer Placeholder 3"/>
          <p:cNvSpPr>
            <a:spLocks noGrp="1"/>
          </p:cNvSpPr>
          <p:nvPr>
            <p:ph type="ftr" sz="quarter" idx="11"/>
          </p:nvPr>
        </p:nvSpPr>
        <p:spPr/>
        <p:txBody>
          <a:bodyPr/>
          <a:lstStyle/>
          <a:p>
            <a:r>
              <a:rPr lang="en-US" smtClean="0"/>
              <a:t>Dr K Mohanaprasad, SENSE, VIT Chennai</a:t>
            </a:r>
            <a:endParaRPr lang="en-US"/>
          </a:p>
        </p:txBody>
      </p:sp>
      <p:sp>
        <p:nvSpPr>
          <p:cNvPr id="5" name="Slide Number Placeholder 4"/>
          <p:cNvSpPr>
            <a:spLocks noGrp="1"/>
          </p:cNvSpPr>
          <p:nvPr>
            <p:ph type="sldNum" sz="quarter" idx="12"/>
          </p:nvPr>
        </p:nvSpPr>
        <p:spPr/>
        <p:txBody>
          <a:bodyPr/>
          <a:lstStyle/>
          <a:p>
            <a:fld id="{40195D5B-8823-4746-90CC-98268888F072}" type="slidenum">
              <a:rPr lang="en-US" smtClean="0"/>
              <a:t>‹#›</a:t>
            </a:fld>
            <a:endParaRPr lang="en-US"/>
          </a:p>
        </p:txBody>
      </p:sp>
    </p:spTree>
    <p:extLst>
      <p:ext uri="{BB962C8B-B14F-4D97-AF65-F5344CB8AC3E}">
        <p14:creationId xmlns:p14="http://schemas.microsoft.com/office/powerpoint/2010/main" val="267243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9075B-2B51-4033-857D-B5776C116309}" type="datetime1">
              <a:rPr lang="en-US" smtClean="0"/>
              <a:t>8/25/2020</a:t>
            </a:fld>
            <a:endParaRPr lang="en-US"/>
          </a:p>
        </p:txBody>
      </p:sp>
      <p:sp>
        <p:nvSpPr>
          <p:cNvPr id="3" name="Footer Placeholder 2"/>
          <p:cNvSpPr>
            <a:spLocks noGrp="1"/>
          </p:cNvSpPr>
          <p:nvPr>
            <p:ph type="ftr" sz="quarter" idx="11"/>
          </p:nvPr>
        </p:nvSpPr>
        <p:spPr/>
        <p:txBody>
          <a:bodyPr/>
          <a:lstStyle/>
          <a:p>
            <a:r>
              <a:rPr lang="en-US" smtClean="0"/>
              <a:t>Dr K Mohanaprasad, SENSE, VIT Chennai</a:t>
            </a:r>
            <a:endParaRPr lang="en-US"/>
          </a:p>
        </p:txBody>
      </p:sp>
      <p:sp>
        <p:nvSpPr>
          <p:cNvPr id="4" name="Slide Number Placeholder 3"/>
          <p:cNvSpPr>
            <a:spLocks noGrp="1"/>
          </p:cNvSpPr>
          <p:nvPr>
            <p:ph type="sldNum" sz="quarter" idx="12"/>
          </p:nvPr>
        </p:nvSpPr>
        <p:spPr/>
        <p:txBody>
          <a:bodyPr/>
          <a:lstStyle/>
          <a:p>
            <a:fld id="{40195D5B-8823-4746-90CC-98268888F072}" type="slidenum">
              <a:rPr lang="en-US" smtClean="0"/>
              <a:t>‹#›</a:t>
            </a:fld>
            <a:endParaRPr lang="en-US"/>
          </a:p>
        </p:txBody>
      </p:sp>
    </p:spTree>
    <p:extLst>
      <p:ext uri="{BB962C8B-B14F-4D97-AF65-F5344CB8AC3E}">
        <p14:creationId xmlns:p14="http://schemas.microsoft.com/office/powerpoint/2010/main" val="1224112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1BF827-4BD9-413F-90C5-8C50AA109B62}" type="datetime1">
              <a:rPr lang="en-US" smtClean="0"/>
              <a:t>8/25/2020</a:t>
            </a:fld>
            <a:endParaRPr lang="en-US"/>
          </a:p>
        </p:txBody>
      </p:sp>
      <p:sp>
        <p:nvSpPr>
          <p:cNvPr id="6" name="Footer Placeholder 5"/>
          <p:cNvSpPr>
            <a:spLocks noGrp="1"/>
          </p:cNvSpPr>
          <p:nvPr>
            <p:ph type="ftr" sz="quarter" idx="11"/>
          </p:nvPr>
        </p:nvSpPr>
        <p:spPr/>
        <p:txBody>
          <a:bodyPr/>
          <a:lstStyle/>
          <a:p>
            <a:r>
              <a:rPr lang="en-US" smtClean="0"/>
              <a:t>Dr K Mohanaprasad, SENSE, VIT Chennai</a:t>
            </a:r>
            <a:endParaRPr lang="en-US"/>
          </a:p>
        </p:txBody>
      </p:sp>
      <p:sp>
        <p:nvSpPr>
          <p:cNvPr id="7" name="Slide Number Placeholder 6"/>
          <p:cNvSpPr>
            <a:spLocks noGrp="1"/>
          </p:cNvSpPr>
          <p:nvPr>
            <p:ph type="sldNum" sz="quarter" idx="12"/>
          </p:nvPr>
        </p:nvSpPr>
        <p:spPr/>
        <p:txBody>
          <a:bodyPr/>
          <a:lstStyle/>
          <a:p>
            <a:fld id="{40195D5B-8823-4746-90CC-98268888F072}" type="slidenum">
              <a:rPr lang="en-US" smtClean="0"/>
              <a:t>‹#›</a:t>
            </a:fld>
            <a:endParaRPr lang="en-US"/>
          </a:p>
        </p:txBody>
      </p:sp>
    </p:spTree>
    <p:extLst>
      <p:ext uri="{BB962C8B-B14F-4D97-AF65-F5344CB8AC3E}">
        <p14:creationId xmlns:p14="http://schemas.microsoft.com/office/powerpoint/2010/main" val="362530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1B60AA-5EBE-4887-A911-B0E4138DAFE2}" type="datetime1">
              <a:rPr lang="en-US" smtClean="0"/>
              <a:t>8/25/2020</a:t>
            </a:fld>
            <a:endParaRPr lang="en-US"/>
          </a:p>
        </p:txBody>
      </p:sp>
      <p:sp>
        <p:nvSpPr>
          <p:cNvPr id="6" name="Footer Placeholder 5"/>
          <p:cNvSpPr>
            <a:spLocks noGrp="1"/>
          </p:cNvSpPr>
          <p:nvPr>
            <p:ph type="ftr" sz="quarter" idx="11"/>
          </p:nvPr>
        </p:nvSpPr>
        <p:spPr/>
        <p:txBody>
          <a:bodyPr/>
          <a:lstStyle/>
          <a:p>
            <a:r>
              <a:rPr lang="en-US" smtClean="0"/>
              <a:t>Dr K Mohanaprasad, SENSE, VIT Chennai</a:t>
            </a:r>
            <a:endParaRPr lang="en-US"/>
          </a:p>
        </p:txBody>
      </p:sp>
      <p:sp>
        <p:nvSpPr>
          <p:cNvPr id="7" name="Slide Number Placeholder 6"/>
          <p:cNvSpPr>
            <a:spLocks noGrp="1"/>
          </p:cNvSpPr>
          <p:nvPr>
            <p:ph type="sldNum" sz="quarter" idx="12"/>
          </p:nvPr>
        </p:nvSpPr>
        <p:spPr/>
        <p:txBody>
          <a:bodyPr/>
          <a:lstStyle/>
          <a:p>
            <a:fld id="{40195D5B-8823-4746-90CC-98268888F072}" type="slidenum">
              <a:rPr lang="en-US" smtClean="0"/>
              <a:t>‹#›</a:t>
            </a:fld>
            <a:endParaRPr lang="en-US"/>
          </a:p>
        </p:txBody>
      </p:sp>
    </p:spTree>
    <p:extLst>
      <p:ext uri="{BB962C8B-B14F-4D97-AF65-F5344CB8AC3E}">
        <p14:creationId xmlns:p14="http://schemas.microsoft.com/office/powerpoint/2010/main" val="847268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C8730-669A-49CF-9F03-8441BBB3B260}" type="datetime1">
              <a:rPr lang="en-US" smtClean="0"/>
              <a:t>8/25/2020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K Mohanaprasad, SENSE, VIT Chennai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95D5B-8823-4746-90CC-98268888F072}" type="slidenum">
              <a:rPr lang="en-US" smtClean="0"/>
              <a:t>‹#›</a:t>
            </a:fld>
            <a:endParaRPr lang="en-US"/>
          </a:p>
        </p:txBody>
      </p:sp>
    </p:spTree>
    <p:extLst>
      <p:ext uri="{BB962C8B-B14F-4D97-AF65-F5344CB8AC3E}">
        <p14:creationId xmlns:p14="http://schemas.microsoft.com/office/powerpoint/2010/main" val="406810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04800"/>
            <a:ext cx="7772400" cy="914400"/>
          </a:xfrm>
        </p:spPr>
        <p:txBody>
          <a:bodyPr/>
          <a:lstStyle/>
          <a:p>
            <a:r>
              <a:rPr lang="en-US" dirty="0" smtClean="0"/>
              <a:t>INTRODUCTION TO FILTERS</a:t>
            </a:r>
            <a:endParaRPr lang="en-US" dirty="0"/>
          </a:p>
        </p:txBody>
      </p:sp>
      <p:sp>
        <p:nvSpPr>
          <p:cNvPr id="3" name="TextBox 2"/>
          <p:cNvSpPr txBox="1"/>
          <p:nvPr/>
        </p:nvSpPr>
        <p:spPr>
          <a:xfrm>
            <a:off x="2590800" y="2971801"/>
            <a:ext cx="6324600" cy="1815882"/>
          </a:xfrm>
          <a:prstGeom prst="rect">
            <a:avLst/>
          </a:prstGeom>
          <a:noFill/>
        </p:spPr>
        <p:txBody>
          <a:bodyPr wrap="square" rtlCol="0">
            <a:spAutoFit/>
          </a:bodyPr>
          <a:lstStyle/>
          <a:p>
            <a:r>
              <a:rPr lang="en-US" sz="2800" dirty="0" err="1" smtClean="0"/>
              <a:t>Dr</a:t>
            </a:r>
            <a:r>
              <a:rPr lang="en-US" sz="2800" dirty="0" smtClean="0"/>
              <a:t> K. Mohanaprasad</a:t>
            </a:r>
          </a:p>
          <a:p>
            <a:r>
              <a:rPr lang="en-US" sz="2800" dirty="0" smtClean="0"/>
              <a:t>Associate Professor</a:t>
            </a:r>
          </a:p>
          <a:p>
            <a:r>
              <a:rPr lang="en-US" sz="2800" dirty="0" smtClean="0"/>
              <a:t>School of Electronics Engineering (SENSE)</a:t>
            </a:r>
          </a:p>
          <a:p>
            <a:r>
              <a:rPr lang="en-US" sz="2800" dirty="0" smtClean="0"/>
              <a:t>VIT Chennai</a:t>
            </a:r>
            <a:endParaRPr lang="en-US" sz="2800" dirty="0"/>
          </a:p>
        </p:txBody>
      </p:sp>
      <p:pic>
        <p:nvPicPr>
          <p:cNvPr id="1026" name="Picture 2" descr="C:\Users\Admin\Desktop\DSC_026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5015" y="2840651"/>
            <a:ext cx="1385455" cy="207818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smtClean="0"/>
              <a:t>Dr K Mohanaprasad, SENSE, VIT Chennai</a:t>
            </a:r>
            <a:endParaRPr lang="en-US"/>
          </a:p>
        </p:txBody>
      </p:sp>
      <p:sp>
        <p:nvSpPr>
          <p:cNvPr id="5" name="Slide Number Placeholder 4"/>
          <p:cNvSpPr>
            <a:spLocks noGrp="1"/>
          </p:cNvSpPr>
          <p:nvPr>
            <p:ph type="sldNum" sz="quarter" idx="12"/>
          </p:nvPr>
        </p:nvSpPr>
        <p:spPr/>
        <p:txBody>
          <a:bodyPr/>
          <a:lstStyle/>
          <a:p>
            <a:fld id="{40195D5B-8823-4746-90CC-98268888F072}" type="slidenum">
              <a:rPr lang="en-US" smtClean="0"/>
              <a:t>1</a:t>
            </a:fld>
            <a:endParaRPr lang="en-US"/>
          </a:p>
        </p:txBody>
      </p:sp>
    </p:spTree>
    <p:extLst>
      <p:ext uri="{BB962C8B-B14F-4D97-AF65-F5344CB8AC3E}">
        <p14:creationId xmlns:p14="http://schemas.microsoft.com/office/powerpoint/2010/main" val="1412904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305800" cy="6477000"/>
          </a:xfrm>
        </p:spPr>
        <p:txBody>
          <a:bodyPr>
            <a:normAutofit/>
          </a:bodyPr>
          <a:lstStyle/>
          <a:p>
            <a:pPr marL="0" indent="0">
              <a:buNone/>
            </a:pPr>
            <a:r>
              <a:rPr lang="en-US" sz="3000" dirty="0" smtClean="0">
                <a:solidFill>
                  <a:srgbClr val="FF0000"/>
                </a:solidFill>
              </a:rPr>
              <a:t>Filters are further classified as Analog and Digital filter</a:t>
            </a:r>
          </a:p>
          <a:p>
            <a:pPr marL="0" indent="0">
              <a:buNone/>
            </a:pPr>
            <a:endParaRPr lang="en-US" sz="3000" dirty="0" smtClean="0">
              <a:solidFill>
                <a:srgbClr val="FF0000"/>
              </a:solidFill>
            </a:endParaRPr>
          </a:p>
          <a:p>
            <a:pPr algn="just"/>
            <a:r>
              <a:rPr lang="en-US" sz="2800" dirty="0" smtClean="0">
                <a:solidFill>
                  <a:srgbClr val="002060"/>
                </a:solidFill>
                <a:latin typeface="Times New Roman" panose="02020603050405020304" pitchFamily="18" charset="0"/>
                <a:cs typeface="Times New Roman" panose="02020603050405020304" pitchFamily="18" charset="0"/>
              </a:rPr>
              <a:t>Digital </a:t>
            </a:r>
            <a:r>
              <a:rPr lang="en-US" sz="2800" dirty="0">
                <a:solidFill>
                  <a:srgbClr val="002060"/>
                </a:solidFill>
                <a:latin typeface="Times New Roman" panose="02020603050405020304" pitchFamily="18" charset="0"/>
                <a:cs typeface="Times New Roman" panose="02020603050405020304" pitchFamily="18" charset="0"/>
              </a:rPr>
              <a:t>and analog filters both take out unwanted noise or signal components, but filters work differently in the analog and digital domains. </a:t>
            </a:r>
            <a:endParaRPr lang="en-US" sz="2800" dirty="0" smtClean="0">
              <a:solidFill>
                <a:srgbClr val="002060"/>
              </a:solidFill>
              <a:latin typeface="Times New Roman" panose="02020603050405020304" pitchFamily="18" charset="0"/>
              <a:cs typeface="Times New Roman" panose="02020603050405020304" pitchFamily="18" charset="0"/>
            </a:endParaRPr>
          </a:p>
          <a:p>
            <a:pPr algn="just"/>
            <a:endParaRPr lang="en-US" sz="2800" dirty="0" smtClean="0">
              <a:solidFill>
                <a:srgbClr val="002060"/>
              </a:solidFill>
              <a:latin typeface="Times New Roman" panose="02020603050405020304" pitchFamily="18" charset="0"/>
              <a:cs typeface="Times New Roman" panose="02020603050405020304" pitchFamily="18" charset="0"/>
            </a:endParaRPr>
          </a:p>
          <a:p>
            <a:pPr algn="just"/>
            <a:r>
              <a:rPr lang="en-US" sz="2800" dirty="0">
                <a:solidFill>
                  <a:srgbClr val="002060"/>
                </a:solidFill>
                <a:latin typeface="Times New Roman" panose="02020603050405020304" pitchFamily="18" charset="0"/>
                <a:cs typeface="Times New Roman" panose="02020603050405020304" pitchFamily="18" charset="0"/>
              </a:rPr>
              <a:t>Analog filters will remove everything above or below a chosen cutoff </a:t>
            </a:r>
            <a:r>
              <a:rPr lang="en-US" sz="2800" dirty="0" smtClean="0">
                <a:solidFill>
                  <a:srgbClr val="002060"/>
                </a:solidFill>
                <a:latin typeface="Times New Roman" panose="02020603050405020304" pitchFamily="18" charset="0"/>
                <a:cs typeface="Times New Roman" panose="02020603050405020304" pitchFamily="18" charset="0"/>
              </a:rPr>
              <a:t>frequency.</a:t>
            </a:r>
          </a:p>
          <a:p>
            <a:pPr algn="just"/>
            <a:endParaRPr lang="en-US" sz="2800" dirty="0" smtClean="0">
              <a:solidFill>
                <a:srgbClr val="002060"/>
              </a:solidFill>
              <a:latin typeface="Times New Roman" panose="02020603050405020304" pitchFamily="18" charset="0"/>
              <a:cs typeface="Times New Roman" panose="02020603050405020304" pitchFamily="18" charset="0"/>
            </a:endParaRPr>
          </a:p>
          <a:p>
            <a:pPr algn="just"/>
            <a:r>
              <a:rPr lang="en-US" sz="2800" dirty="0">
                <a:solidFill>
                  <a:srgbClr val="002060"/>
                </a:solidFill>
                <a:latin typeface="Times New Roman" panose="02020603050405020304" pitchFamily="18" charset="0"/>
                <a:cs typeface="Times New Roman" panose="02020603050405020304" pitchFamily="18" charset="0"/>
              </a:rPr>
              <a:t>Digital filters can be more precise in filtering, but the signal must be digital. </a:t>
            </a:r>
            <a:endParaRPr lang="en-US" sz="2800" dirty="0" smtClean="0">
              <a:solidFill>
                <a:srgbClr val="00206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Dr K Mohanaprasad, SENSE, VIT Chennai</a:t>
            </a:r>
            <a:endParaRPr lang="en-US"/>
          </a:p>
        </p:txBody>
      </p:sp>
      <p:sp>
        <p:nvSpPr>
          <p:cNvPr id="4" name="Slide Number Placeholder 3"/>
          <p:cNvSpPr>
            <a:spLocks noGrp="1"/>
          </p:cNvSpPr>
          <p:nvPr>
            <p:ph type="sldNum" sz="quarter" idx="12"/>
          </p:nvPr>
        </p:nvSpPr>
        <p:spPr/>
        <p:txBody>
          <a:bodyPr/>
          <a:lstStyle/>
          <a:p>
            <a:fld id="{40195D5B-8823-4746-90CC-98268888F072}" type="slidenum">
              <a:rPr lang="en-US" smtClean="0"/>
              <a:t>10</a:t>
            </a:fld>
            <a:endParaRPr lang="en-US"/>
          </a:p>
        </p:txBody>
      </p:sp>
    </p:spTree>
    <p:extLst>
      <p:ext uri="{BB962C8B-B14F-4D97-AF65-F5344CB8AC3E}">
        <p14:creationId xmlns:p14="http://schemas.microsoft.com/office/powerpoint/2010/main" val="1371373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normAutofit/>
          </a:bodyPr>
          <a:lstStyle/>
          <a:p>
            <a:pPr algn="just"/>
            <a:r>
              <a:rPr lang="en-US" sz="2800" dirty="0">
                <a:solidFill>
                  <a:srgbClr val="002060"/>
                </a:solidFill>
                <a:latin typeface="Times New Roman" panose="02020603050405020304" pitchFamily="18" charset="0"/>
                <a:cs typeface="Times New Roman" panose="02020603050405020304" pitchFamily="18" charset="0"/>
              </a:rPr>
              <a:t>Placing a digital filter in an analog signal chain would require the analog signal to be converted to a digital signal before the digital filtering could be applied and, with any conversion, there are trade-offs in signal integrity</a:t>
            </a:r>
            <a:r>
              <a:rPr lang="en-US" sz="2800" dirty="0" smtClean="0">
                <a:solidFill>
                  <a:srgbClr val="002060"/>
                </a:solidFill>
                <a:latin typeface="Times New Roman" panose="02020603050405020304" pitchFamily="18" charset="0"/>
                <a:cs typeface="Times New Roman" panose="02020603050405020304" pitchFamily="18" charset="0"/>
              </a:rPr>
              <a:t>.</a:t>
            </a:r>
          </a:p>
          <a:p>
            <a:pPr algn="just"/>
            <a:endParaRPr lang="en-US" sz="2800" dirty="0">
              <a:solidFill>
                <a:srgbClr val="002060"/>
              </a:solidFill>
              <a:latin typeface="Times New Roman" panose="02020603050405020304" pitchFamily="18" charset="0"/>
              <a:cs typeface="Times New Roman" panose="02020603050405020304" pitchFamily="18" charset="0"/>
            </a:endParaRPr>
          </a:p>
          <a:p>
            <a:pPr algn="just"/>
            <a:r>
              <a:rPr lang="en-US" sz="2800" dirty="0">
                <a:solidFill>
                  <a:srgbClr val="002060"/>
                </a:solidFill>
                <a:latin typeface="Times New Roman" panose="02020603050405020304" pitchFamily="18" charset="0"/>
                <a:cs typeface="Times New Roman" panose="02020603050405020304" pitchFamily="18" charset="0"/>
              </a:rPr>
              <a:t>Digital filters work by oversampling and averaging, and are programmable. But it is wise to apply an analog filter prior to signal conversion so that all unwanted frequencies above or below where the desired signal is reasonably expected to operate are removed first.</a:t>
            </a:r>
          </a:p>
          <a:p>
            <a:endParaRPr lang="en-US" dirty="0">
              <a:solidFill>
                <a:srgbClr val="002060"/>
              </a:solidFill>
            </a:endParaRPr>
          </a:p>
        </p:txBody>
      </p:sp>
      <p:sp>
        <p:nvSpPr>
          <p:cNvPr id="2" name="Footer Placeholder 1"/>
          <p:cNvSpPr>
            <a:spLocks noGrp="1"/>
          </p:cNvSpPr>
          <p:nvPr>
            <p:ph type="ftr" sz="quarter" idx="11"/>
          </p:nvPr>
        </p:nvSpPr>
        <p:spPr/>
        <p:txBody>
          <a:bodyPr/>
          <a:lstStyle/>
          <a:p>
            <a:r>
              <a:rPr lang="en-US" smtClean="0"/>
              <a:t>Dr K Mohanaprasad, SENSE, VIT Chennai</a:t>
            </a:r>
            <a:endParaRPr lang="en-US"/>
          </a:p>
        </p:txBody>
      </p:sp>
      <p:sp>
        <p:nvSpPr>
          <p:cNvPr id="4" name="Slide Number Placeholder 3"/>
          <p:cNvSpPr>
            <a:spLocks noGrp="1"/>
          </p:cNvSpPr>
          <p:nvPr>
            <p:ph type="sldNum" sz="quarter" idx="12"/>
          </p:nvPr>
        </p:nvSpPr>
        <p:spPr/>
        <p:txBody>
          <a:bodyPr/>
          <a:lstStyle/>
          <a:p>
            <a:fld id="{40195D5B-8823-4746-90CC-98268888F072}" type="slidenum">
              <a:rPr lang="en-US" smtClean="0"/>
              <a:t>11</a:t>
            </a:fld>
            <a:endParaRPr lang="en-US"/>
          </a:p>
        </p:txBody>
      </p:sp>
    </p:spTree>
    <p:extLst>
      <p:ext uri="{BB962C8B-B14F-4D97-AF65-F5344CB8AC3E}">
        <p14:creationId xmlns:p14="http://schemas.microsoft.com/office/powerpoint/2010/main" val="38839806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47961078"/>
              </p:ext>
            </p:extLst>
          </p:nvPr>
        </p:nvGraphicFramePr>
        <p:xfrm>
          <a:off x="1066800" y="457200"/>
          <a:ext cx="6781801" cy="5564502"/>
        </p:xfrm>
        <a:graphic>
          <a:graphicData uri="http://schemas.openxmlformats.org/drawingml/2006/table">
            <a:tbl>
              <a:tblPr/>
              <a:tblGrid>
                <a:gridCol w="1600201"/>
                <a:gridCol w="2971800"/>
                <a:gridCol w="2209800"/>
              </a:tblGrid>
              <a:tr h="435054">
                <a:tc>
                  <a:txBody>
                    <a:bodyPr/>
                    <a:lstStyle/>
                    <a:p>
                      <a:pPr fontAlgn="base"/>
                      <a:r>
                        <a:rPr lang="en-US" sz="2000" b="1" dirty="0">
                          <a:solidFill>
                            <a:srgbClr val="FF0000"/>
                          </a:solidFill>
                          <a:effectLst/>
                        </a:rPr>
                        <a:t>Specifications</a:t>
                      </a:r>
                      <a:endParaRPr lang="en-US" sz="2000" dirty="0">
                        <a:solidFill>
                          <a:srgbClr val="FF0000"/>
                        </a:solidFill>
                        <a:effectLst/>
                      </a:endParaRP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DEDEDE"/>
                    </a:solidFill>
                  </a:tcPr>
                </a:tc>
                <a:tc>
                  <a:txBody>
                    <a:bodyPr/>
                    <a:lstStyle/>
                    <a:p>
                      <a:pPr fontAlgn="base"/>
                      <a:r>
                        <a:rPr lang="en-US" sz="2000" b="1" dirty="0">
                          <a:solidFill>
                            <a:srgbClr val="FF0000"/>
                          </a:solidFill>
                          <a:effectLst/>
                        </a:rPr>
                        <a:t>Analog Filter</a:t>
                      </a:r>
                      <a:endParaRPr lang="en-US" sz="2000" dirty="0">
                        <a:solidFill>
                          <a:srgbClr val="FF0000"/>
                        </a:solidFill>
                        <a:effectLst/>
                      </a:endParaRP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DEDEDE"/>
                    </a:solidFill>
                  </a:tcPr>
                </a:tc>
                <a:tc>
                  <a:txBody>
                    <a:bodyPr/>
                    <a:lstStyle/>
                    <a:p>
                      <a:pPr fontAlgn="base"/>
                      <a:r>
                        <a:rPr lang="en-US" sz="2000" b="1" dirty="0">
                          <a:solidFill>
                            <a:srgbClr val="FF0000"/>
                          </a:solidFill>
                          <a:effectLst/>
                        </a:rPr>
                        <a:t>Digital Filter</a:t>
                      </a:r>
                      <a:endParaRPr lang="en-US" sz="2000" dirty="0">
                        <a:solidFill>
                          <a:srgbClr val="FF0000"/>
                        </a:solidFill>
                        <a:effectLst/>
                      </a:endParaRP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DEDEDE"/>
                    </a:solidFill>
                  </a:tcPr>
                </a:tc>
              </a:tr>
              <a:tr h="691806">
                <a:tc>
                  <a:txBody>
                    <a:bodyPr/>
                    <a:lstStyle/>
                    <a:p>
                      <a:pPr fontAlgn="base"/>
                      <a:r>
                        <a:rPr lang="en-US" sz="1600" dirty="0" smtClean="0">
                          <a:solidFill>
                            <a:srgbClr val="002060"/>
                          </a:solidFill>
                          <a:effectLst/>
                        </a:rPr>
                        <a:t>Components </a:t>
                      </a:r>
                      <a:endParaRPr lang="en-US" sz="1600" dirty="0">
                        <a:solidFill>
                          <a:srgbClr val="002060"/>
                        </a:solidFill>
                        <a:effectLst/>
                      </a:endParaRP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dirty="0" smtClean="0">
                          <a:solidFill>
                            <a:srgbClr val="002060"/>
                          </a:solidFill>
                        </a:rPr>
                        <a:t>resistors, capacitors, inductors, and op amps</a:t>
                      </a:r>
                      <a:endParaRPr lang="en-US" sz="1600" dirty="0">
                        <a:solidFill>
                          <a:srgbClr val="002060"/>
                        </a:solidFill>
                        <a:effectLst/>
                      </a:endParaRP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dirty="0" smtClean="0">
                          <a:solidFill>
                            <a:srgbClr val="002060"/>
                          </a:solidFill>
                        </a:rPr>
                        <a:t>embedded in a chip that operates on digital signals, such as an MCU, </a:t>
                      </a:r>
                      <a:r>
                        <a:rPr lang="en-US" sz="1600" dirty="0" err="1" smtClean="0">
                          <a:solidFill>
                            <a:srgbClr val="002060"/>
                          </a:solidFill>
                        </a:rPr>
                        <a:t>SoC</a:t>
                      </a:r>
                      <a:r>
                        <a:rPr lang="en-US" sz="1600" dirty="0" smtClean="0">
                          <a:solidFill>
                            <a:srgbClr val="002060"/>
                          </a:solidFill>
                        </a:rPr>
                        <a:t>, processor, or DSP.</a:t>
                      </a:r>
                      <a:endParaRPr lang="en-US" sz="1600" dirty="0">
                        <a:solidFill>
                          <a:srgbClr val="002060"/>
                        </a:solidFill>
                        <a:effectLst/>
                      </a:endParaRP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r>
              <a:tr h="736240">
                <a:tc>
                  <a:txBody>
                    <a:bodyPr/>
                    <a:lstStyle/>
                    <a:p>
                      <a:pPr fontAlgn="base"/>
                      <a:r>
                        <a:rPr lang="en-US" sz="1600" dirty="0">
                          <a:solidFill>
                            <a:srgbClr val="002060"/>
                          </a:solidFill>
                          <a:effectLst/>
                        </a:rPr>
                        <a:t>Programmable coefficients</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dirty="0">
                          <a:solidFill>
                            <a:srgbClr val="002060"/>
                          </a:solidFill>
                          <a:effectLst/>
                        </a:rPr>
                        <a:t>No</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dirty="0">
                          <a:solidFill>
                            <a:srgbClr val="002060"/>
                          </a:solidFill>
                          <a:effectLst/>
                        </a:rPr>
                        <a:t>Yes</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r>
              <a:tr h="533400">
                <a:tc>
                  <a:txBody>
                    <a:bodyPr/>
                    <a:lstStyle/>
                    <a:p>
                      <a:pPr fontAlgn="base"/>
                      <a:r>
                        <a:rPr lang="en-US" sz="1600" dirty="0">
                          <a:solidFill>
                            <a:srgbClr val="002060"/>
                          </a:solidFill>
                          <a:effectLst/>
                        </a:rPr>
                        <a:t>Complexity</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dirty="0">
                          <a:solidFill>
                            <a:srgbClr val="002060"/>
                          </a:solidFill>
                          <a:effectLst/>
                        </a:rPr>
                        <a:t>Higher, usually seen in high performance based analog filters.</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dirty="0">
                          <a:solidFill>
                            <a:srgbClr val="002060"/>
                          </a:solidFill>
                          <a:effectLst/>
                        </a:rPr>
                        <a:t>Lower</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r>
              <a:tr h="439774">
                <a:tc>
                  <a:txBody>
                    <a:bodyPr/>
                    <a:lstStyle/>
                    <a:p>
                      <a:pPr fontAlgn="base"/>
                      <a:r>
                        <a:rPr lang="en-US" sz="1600" dirty="0" smtClean="0">
                          <a:solidFill>
                            <a:srgbClr val="002060"/>
                          </a:solidFill>
                          <a:effectLst/>
                        </a:rPr>
                        <a:t>Accuracy</a:t>
                      </a:r>
                      <a:endParaRPr lang="en-US" sz="1600" dirty="0">
                        <a:solidFill>
                          <a:srgbClr val="002060"/>
                        </a:solidFill>
                        <a:effectLst/>
                      </a:endParaRP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dirty="0">
                          <a:solidFill>
                            <a:srgbClr val="002060"/>
                          </a:solidFill>
                          <a:effectLst/>
                        </a:rPr>
                        <a:t>Lower</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dirty="0">
                          <a:solidFill>
                            <a:srgbClr val="002060"/>
                          </a:solidFill>
                          <a:effectLst/>
                        </a:rPr>
                        <a:t>Higher</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r>
              <a:tr h="457200">
                <a:tc>
                  <a:txBody>
                    <a:bodyPr/>
                    <a:lstStyle/>
                    <a:p>
                      <a:pPr fontAlgn="base"/>
                      <a:r>
                        <a:rPr lang="en-US" sz="1600" dirty="0">
                          <a:solidFill>
                            <a:srgbClr val="002060"/>
                          </a:solidFill>
                          <a:effectLst/>
                        </a:rPr>
                        <a:t>Cost</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dirty="0">
                          <a:solidFill>
                            <a:srgbClr val="002060"/>
                          </a:solidFill>
                          <a:effectLst/>
                        </a:rPr>
                        <a:t>Higher, it depends on analog components used in the design.</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dirty="0">
                          <a:solidFill>
                            <a:srgbClr val="002060"/>
                          </a:solidFill>
                          <a:effectLst/>
                        </a:rPr>
                        <a:t>Lower</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r>
              <a:tr h="439774">
                <a:tc>
                  <a:txBody>
                    <a:bodyPr/>
                    <a:lstStyle/>
                    <a:p>
                      <a:pPr fontAlgn="base"/>
                      <a:r>
                        <a:rPr lang="en-US" sz="1600" dirty="0">
                          <a:solidFill>
                            <a:srgbClr val="002060"/>
                          </a:solidFill>
                          <a:effectLst/>
                        </a:rPr>
                        <a:t>Additive noise introduction</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a:solidFill>
                            <a:srgbClr val="002060"/>
                          </a:solidFill>
                          <a:effectLst/>
                        </a:rPr>
                        <a:t>It adds component based thermal noise in the bands</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dirty="0">
                          <a:solidFill>
                            <a:srgbClr val="002060"/>
                          </a:solidFill>
                          <a:effectLst/>
                        </a:rPr>
                        <a:t>It adds digital noise due to quantization process</a:t>
                      </a: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r>
              <a:tr h="948558">
                <a:tc>
                  <a:txBody>
                    <a:bodyPr/>
                    <a:lstStyle/>
                    <a:p>
                      <a:pPr fontAlgn="base"/>
                      <a:r>
                        <a:rPr lang="en-US" sz="1600" dirty="0" smtClean="0">
                          <a:solidFill>
                            <a:srgbClr val="002060"/>
                          </a:solidFill>
                          <a:effectLst/>
                        </a:rPr>
                        <a:t>Storing information </a:t>
                      </a:r>
                      <a:endParaRPr lang="en-US" sz="1600" dirty="0">
                        <a:solidFill>
                          <a:srgbClr val="002060"/>
                        </a:solidFill>
                        <a:effectLst/>
                      </a:endParaRP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dirty="0" smtClean="0">
                          <a:solidFill>
                            <a:srgbClr val="002060"/>
                          </a:solidFill>
                          <a:effectLst/>
                        </a:rPr>
                        <a:t>Difficult </a:t>
                      </a:r>
                      <a:endParaRPr lang="en-US" sz="1600" dirty="0">
                        <a:solidFill>
                          <a:srgbClr val="002060"/>
                        </a:solidFill>
                        <a:effectLst/>
                      </a:endParaRP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c>
                  <a:txBody>
                    <a:bodyPr/>
                    <a:lstStyle/>
                    <a:p>
                      <a:pPr fontAlgn="base"/>
                      <a:r>
                        <a:rPr lang="en-US" sz="1600" dirty="0" smtClean="0">
                          <a:solidFill>
                            <a:srgbClr val="002060"/>
                          </a:solidFill>
                          <a:effectLst/>
                        </a:rPr>
                        <a:t>Easy</a:t>
                      </a:r>
                      <a:endParaRPr lang="en-US" sz="1600" dirty="0">
                        <a:solidFill>
                          <a:srgbClr val="002060"/>
                        </a:solidFill>
                        <a:effectLst/>
                      </a:endParaRPr>
                    </a:p>
                  </a:txBody>
                  <a:tcPr marL="69673" marR="69673" marT="69673" marB="69673" anchor="ctr">
                    <a:lnL w="19050" cap="flat" cmpd="sng" algn="ctr">
                      <a:solidFill>
                        <a:srgbClr val="660033"/>
                      </a:solidFill>
                      <a:prstDash val="solid"/>
                      <a:round/>
                      <a:headEnd type="none" w="med" len="med"/>
                      <a:tailEnd type="none" w="med" len="med"/>
                    </a:lnL>
                    <a:lnR w="19050" cap="flat" cmpd="sng" algn="ctr">
                      <a:solidFill>
                        <a:srgbClr val="660033"/>
                      </a:solidFill>
                      <a:prstDash val="solid"/>
                      <a:round/>
                      <a:headEnd type="none" w="med" len="med"/>
                      <a:tailEnd type="none" w="med" len="med"/>
                    </a:lnR>
                    <a:lnT w="19050" cap="flat" cmpd="sng" algn="ctr">
                      <a:solidFill>
                        <a:srgbClr val="660033"/>
                      </a:solidFill>
                      <a:prstDash val="solid"/>
                      <a:round/>
                      <a:headEnd type="none" w="med" len="med"/>
                      <a:tailEnd type="none" w="med" len="med"/>
                    </a:lnT>
                    <a:lnB w="19050" cap="flat" cmpd="sng" algn="ctr">
                      <a:solidFill>
                        <a:srgbClr val="660033"/>
                      </a:solidFill>
                      <a:prstDash val="solid"/>
                      <a:round/>
                      <a:headEnd type="none" w="med" len="med"/>
                      <a:tailEnd type="none" w="med" len="med"/>
                    </a:lnB>
                    <a:solidFill>
                      <a:srgbClr val="FFFFFF"/>
                    </a:solidFill>
                  </a:tcPr>
                </a:tc>
              </a:tr>
            </a:tbl>
          </a:graphicData>
        </a:graphic>
      </p:graphicFrame>
      <p:sp>
        <p:nvSpPr>
          <p:cNvPr id="2" name="Footer Placeholder 1"/>
          <p:cNvSpPr>
            <a:spLocks noGrp="1"/>
          </p:cNvSpPr>
          <p:nvPr>
            <p:ph type="ftr" sz="quarter" idx="11"/>
          </p:nvPr>
        </p:nvSpPr>
        <p:spPr/>
        <p:txBody>
          <a:bodyPr/>
          <a:lstStyle/>
          <a:p>
            <a:r>
              <a:rPr lang="en-US" smtClean="0"/>
              <a:t>Dr K Mohanaprasad, SENSE, VIT Chennai</a:t>
            </a:r>
            <a:endParaRPr lang="en-US"/>
          </a:p>
        </p:txBody>
      </p:sp>
      <p:sp>
        <p:nvSpPr>
          <p:cNvPr id="3" name="Slide Number Placeholder 2"/>
          <p:cNvSpPr>
            <a:spLocks noGrp="1"/>
          </p:cNvSpPr>
          <p:nvPr>
            <p:ph type="sldNum" sz="quarter" idx="12"/>
          </p:nvPr>
        </p:nvSpPr>
        <p:spPr/>
        <p:txBody>
          <a:bodyPr/>
          <a:lstStyle/>
          <a:p>
            <a:fld id="{40195D5B-8823-4746-90CC-98268888F072}" type="slidenum">
              <a:rPr lang="en-US" smtClean="0"/>
              <a:t>12</a:t>
            </a:fld>
            <a:endParaRPr lang="en-US"/>
          </a:p>
        </p:txBody>
      </p:sp>
    </p:spTree>
    <p:extLst>
      <p:ext uri="{BB962C8B-B14F-4D97-AF65-F5344CB8AC3E}">
        <p14:creationId xmlns:p14="http://schemas.microsoft.com/office/powerpoint/2010/main" val="3120346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4000" dirty="0" smtClean="0">
                <a:solidFill>
                  <a:srgbClr val="FF0000"/>
                </a:solidFill>
              </a:rPr>
              <a:t>Analog Filter Specifications</a:t>
            </a:r>
            <a:endParaRPr lang="en-US" sz="4000" dirty="0">
              <a:solidFill>
                <a:srgbClr val="FF0000"/>
              </a:solidFill>
            </a:endParaRPr>
          </a:p>
        </p:txBody>
      </p:sp>
      <p:pic>
        <p:nvPicPr>
          <p:cNvPr id="5" name="Content Placeholder 4"/>
          <p:cNvPicPr>
            <a:picLocks noGrp="1"/>
          </p:cNvPicPr>
          <p:nvPr>
            <p:ph idx="1"/>
          </p:nvPr>
        </p:nvPicPr>
        <p:blipFill>
          <a:blip r:embed="rId3"/>
          <a:stretch>
            <a:fillRect/>
          </a:stretch>
        </p:blipFill>
        <p:spPr>
          <a:xfrm>
            <a:off x="990600" y="1143000"/>
            <a:ext cx="7010400" cy="4343400"/>
          </a:xfrm>
          <a:prstGeom prst="rect">
            <a:avLst/>
          </a:prstGeom>
        </p:spPr>
      </p:pic>
      <p:sp>
        <p:nvSpPr>
          <p:cNvPr id="6" name="TextBox 5"/>
          <p:cNvSpPr txBox="1"/>
          <p:nvPr/>
        </p:nvSpPr>
        <p:spPr>
          <a:xfrm>
            <a:off x="1219200" y="5486400"/>
            <a:ext cx="6924368" cy="707886"/>
          </a:xfrm>
          <a:prstGeom prst="rect">
            <a:avLst/>
          </a:prstGeom>
          <a:noFill/>
        </p:spPr>
        <p:txBody>
          <a:bodyPr wrap="square" rtlCol="0">
            <a:spAutoFit/>
          </a:bodyPr>
          <a:lstStyle/>
          <a:p>
            <a:pPr algn="ctr"/>
            <a:r>
              <a:rPr lang="en-IN" sz="2000" dirty="0" smtClean="0">
                <a:solidFill>
                  <a:srgbClr val="C00000"/>
                </a:solidFill>
                <a:latin typeface="Times New Roman" panose="02020603050405020304" pitchFamily="18" charset="0"/>
                <a:cs typeface="Times New Roman" panose="02020603050405020304" pitchFamily="18" charset="0"/>
              </a:rPr>
              <a:t>The </a:t>
            </a:r>
            <a:r>
              <a:rPr lang="en-IN" sz="2000" dirty="0">
                <a:solidFill>
                  <a:srgbClr val="C00000"/>
                </a:solidFill>
                <a:latin typeface="Times New Roman" panose="02020603050405020304" pitchFamily="18" charset="0"/>
                <a:cs typeface="Times New Roman" panose="02020603050405020304" pitchFamily="18" charset="0"/>
              </a:rPr>
              <a:t>magnitude |Ha(</a:t>
            </a:r>
            <a:r>
              <a:rPr lang="en-IN" sz="2000" dirty="0" err="1">
                <a:solidFill>
                  <a:srgbClr val="C00000"/>
                </a:solidFill>
                <a:latin typeface="Times New Roman" panose="02020603050405020304" pitchFamily="18" charset="0"/>
                <a:cs typeface="Times New Roman" panose="02020603050405020304" pitchFamily="18" charset="0"/>
              </a:rPr>
              <a:t>jΩ</a:t>
            </a:r>
            <a:r>
              <a:rPr lang="en-IN" sz="2000" dirty="0">
                <a:solidFill>
                  <a:srgbClr val="C00000"/>
                </a:solidFill>
                <a:latin typeface="Times New Roman" panose="02020603050405020304" pitchFamily="18" charset="0"/>
                <a:cs typeface="Times New Roman" panose="02020603050405020304" pitchFamily="18" charset="0"/>
              </a:rPr>
              <a:t>)| of an </a:t>
            </a:r>
            <a:r>
              <a:rPr lang="en-IN" sz="2000" dirty="0" err="1">
                <a:solidFill>
                  <a:srgbClr val="C00000"/>
                </a:solidFill>
                <a:latin typeface="Times New Roman" panose="02020603050405020304" pitchFamily="18" charset="0"/>
                <a:cs typeface="Times New Roman" panose="02020603050405020304" pitchFamily="18" charset="0"/>
              </a:rPr>
              <a:t>analog</a:t>
            </a:r>
            <a:r>
              <a:rPr lang="en-IN" sz="2000" dirty="0">
                <a:solidFill>
                  <a:srgbClr val="C00000"/>
                </a:solidFill>
                <a:latin typeface="Times New Roman" panose="02020603050405020304" pitchFamily="18" charset="0"/>
                <a:cs typeface="Times New Roman" panose="02020603050405020304" pitchFamily="18" charset="0"/>
              </a:rPr>
              <a:t> </a:t>
            </a:r>
            <a:r>
              <a:rPr lang="en-IN" sz="2000" dirty="0" smtClean="0">
                <a:solidFill>
                  <a:srgbClr val="C00000"/>
                </a:solidFill>
                <a:latin typeface="Times New Roman" panose="02020603050405020304" pitchFamily="18" charset="0"/>
                <a:cs typeface="Times New Roman" panose="02020603050405020304" pitchFamily="18" charset="0"/>
              </a:rPr>
              <a:t>low pass </a:t>
            </a:r>
            <a:r>
              <a:rPr lang="en-IN" sz="2000" dirty="0">
                <a:solidFill>
                  <a:srgbClr val="C00000"/>
                </a:solidFill>
                <a:latin typeface="Times New Roman" panose="02020603050405020304" pitchFamily="18" charset="0"/>
                <a:cs typeface="Times New Roman" panose="02020603050405020304" pitchFamily="18" charset="0"/>
              </a:rPr>
              <a:t>filter is usually specified as indicated in the figure </a:t>
            </a:r>
            <a:r>
              <a:rPr lang="en-IN" sz="2000" dirty="0" smtClean="0">
                <a:solidFill>
                  <a:srgbClr val="C00000"/>
                </a:solidFill>
                <a:latin typeface="Times New Roman" panose="02020603050405020304" pitchFamily="18" charset="0"/>
                <a:cs typeface="Times New Roman" panose="02020603050405020304" pitchFamily="18" charset="0"/>
              </a:rPr>
              <a:t>above</a:t>
            </a:r>
            <a:endParaRPr lang="en-US" sz="2000" dirty="0">
              <a:solidFill>
                <a:srgbClr val="C0000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dirty="0" err="1" smtClean="0"/>
              <a:t>Dr</a:t>
            </a:r>
            <a:r>
              <a:rPr lang="en-US" dirty="0" smtClean="0"/>
              <a:t> K Mohanaprasad, SENSE, VIT Chennai</a:t>
            </a:r>
            <a:endParaRPr lang="en-US" dirty="0"/>
          </a:p>
        </p:txBody>
      </p:sp>
      <p:sp>
        <p:nvSpPr>
          <p:cNvPr id="4" name="Slide Number Placeholder 3"/>
          <p:cNvSpPr>
            <a:spLocks noGrp="1"/>
          </p:cNvSpPr>
          <p:nvPr>
            <p:ph type="sldNum" sz="quarter" idx="12"/>
          </p:nvPr>
        </p:nvSpPr>
        <p:spPr/>
        <p:txBody>
          <a:bodyPr/>
          <a:lstStyle/>
          <a:p>
            <a:fld id="{40195D5B-8823-4746-90CC-98268888F072}" type="slidenum">
              <a:rPr lang="en-US" smtClean="0"/>
              <a:t>13</a:t>
            </a:fld>
            <a:endParaRPr lang="en-US"/>
          </a:p>
        </p:txBody>
      </p:sp>
    </p:spTree>
    <p:extLst>
      <p:ext uri="{BB962C8B-B14F-4D97-AF65-F5344CB8AC3E}">
        <p14:creationId xmlns:p14="http://schemas.microsoft.com/office/powerpoint/2010/main" val="3200790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248400"/>
          </a:xfrm>
        </p:spPr>
        <p:txBody>
          <a:bodyPr>
            <a:normAutofit fontScale="92500" lnSpcReduction="10000"/>
          </a:bodyPr>
          <a:lstStyle/>
          <a:p>
            <a:r>
              <a:rPr lang="en-IN" sz="2800" dirty="0">
                <a:solidFill>
                  <a:srgbClr val="002060"/>
                </a:solidFill>
                <a:latin typeface="Times New Roman" panose="02020603050405020304" pitchFamily="18" charset="0"/>
                <a:cs typeface="Times New Roman" panose="02020603050405020304" pitchFamily="18" charset="0"/>
              </a:rPr>
              <a:t>In the </a:t>
            </a:r>
            <a:r>
              <a:rPr lang="en-IN" sz="2800" i="1" dirty="0" smtClean="0">
                <a:solidFill>
                  <a:srgbClr val="002060"/>
                </a:solidFill>
                <a:latin typeface="Times New Roman" panose="02020603050405020304" pitchFamily="18" charset="0"/>
                <a:cs typeface="Times New Roman" panose="02020603050405020304" pitchFamily="18" charset="0"/>
              </a:rPr>
              <a:t>passband</a:t>
            </a:r>
            <a:r>
              <a:rPr lang="en-IN" sz="2800" dirty="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defined </a:t>
            </a:r>
            <a:r>
              <a:rPr lang="en-IN" sz="2800" dirty="0">
                <a:solidFill>
                  <a:srgbClr val="002060"/>
                </a:solidFill>
                <a:latin typeface="Times New Roman" panose="02020603050405020304" pitchFamily="18" charset="0"/>
                <a:cs typeface="Times New Roman" panose="02020603050405020304" pitchFamily="18" charset="0"/>
              </a:rPr>
              <a:t>by 0 </a:t>
            </a:r>
            <a:r>
              <a:rPr lang="en-IN" sz="2800" i="1" dirty="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Ω </a:t>
            </a:r>
            <a:r>
              <a:rPr lang="en-IN" sz="2800" i="1" dirty="0">
                <a:solidFill>
                  <a:srgbClr val="002060"/>
                </a:solidFill>
                <a:latin typeface="Times New Roman" panose="02020603050405020304" pitchFamily="18" charset="0"/>
                <a:cs typeface="Times New Roman" panose="02020603050405020304" pitchFamily="18" charset="0"/>
              </a:rPr>
              <a:t>≤ </a:t>
            </a:r>
            <a:r>
              <a:rPr lang="en-IN" sz="2800" dirty="0" err="1" smtClean="0">
                <a:solidFill>
                  <a:srgbClr val="002060"/>
                </a:solidFill>
                <a:latin typeface="Times New Roman" panose="02020603050405020304" pitchFamily="18" charset="0"/>
                <a:cs typeface="Times New Roman" panose="02020603050405020304" pitchFamily="18" charset="0"/>
              </a:rPr>
              <a:t>Ω</a:t>
            </a:r>
            <a:r>
              <a:rPr lang="en-IN" sz="2800" baseline="-25000" dirty="0" err="1" smtClean="0">
                <a:solidFill>
                  <a:srgbClr val="002060"/>
                </a:solidFill>
                <a:latin typeface="Times New Roman" panose="02020603050405020304" pitchFamily="18" charset="0"/>
                <a:cs typeface="Times New Roman" panose="02020603050405020304" pitchFamily="18" charset="0"/>
              </a:rPr>
              <a:t>p</a:t>
            </a:r>
            <a:r>
              <a:rPr lang="en-IN" sz="2800" dirty="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  </a:t>
            </a:r>
          </a:p>
          <a:p>
            <a:pPr marL="0" indent="0">
              <a:buNone/>
            </a:pPr>
            <a:r>
              <a:rPr lang="en-IN" sz="2800" dirty="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  1 </a:t>
            </a:r>
            <a:r>
              <a:rPr lang="en-IN" sz="2800" i="1" dirty="0">
                <a:solidFill>
                  <a:srgbClr val="002060"/>
                </a:solidFill>
                <a:latin typeface="Times New Roman" panose="02020603050405020304" pitchFamily="18" charset="0"/>
                <a:cs typeface="Times New Roman" panose="02020603050405020304" pitchFamily="18" charset="0"/>
              </a:rPr>
              <a:t>− </a:t>
            </a:r>
            <a:r>
              <a:rPr lang="en-IN" sz="2800" i="1" dirty="0" err="1">
                <a:solidFill>
                  <a:srgbClr val="002060"/>
                </a:solidFill>
                <a:latin typeface="Times New Roman" panose="02020603050405020304" pitchFamily="18" charset="0"/>
                <a:cs typeface="Times New Roman" panose="02020603050405020304" pitchFamily="18" charset="0"/>
              </a:rPr>
              <a:t>δp</a:t>
            </a:r>
            <a:r>
              <a:rPr lang="en-IN" sz="2800" i="1" dirty="0">
                <a:solidFill>
                  <a:srgbClr val="002060"/>
                </a:solidFill>
                <a:latin typeface="Times New Roman" panose="02020603050405020304" pitchFamily="18" charset="0"/>
                <a:cs typeface="Times New Roman" panose="02020603050405020304" pitchFamily="18" charset="0"/>
              </a:rPr>
              <a:t> ≤ </a:t>
            </a:r>
            <a:r>
              <a:rPr lang="en-IN" sz="2800" dirty="0">
                <a:solidFill>
                  <a:srgbClr val="002060"/>
                </a:solidFill>
                <a:latin typeface="Times New Roman" panose="02020603050405020304" pitchFamily="18" charset="0"/>
                <a:cs typeface="Times New Roman" panose="02020603050405020304" pitchFamily="18" charset="0"/>
              </a:rPr>
              <a:t>|H</a:t>
            </a:r>
            <a:r>
              <a:rPr lang="en-IN" sz="2800" baseline="-25000" dirty="0">
                <a:solidFill>
                  <a:srgbClr val="002060"/>
                </a:solidFill>
                <a:latin typeface="Times New Roman" panose="02020603050405020304" pitchFamily="18" charset="0"/>
                <a:cs typeface="Times New Roman" panose="02020603050405020304" pitchFamily="18" charset="0"/>
              </a:rPr>
              <a:t>a</a:t>
            </a:r>
            <a:r>
              <a:rPr lang="en-IN" sz="2800" dirty="0">
                <a:solidFill>
                  <a:srgbClr val="002060"/>
                </a:solidFill>
                <a:latin typeface="Times New Roman" panose="02020603050405020304" pitchFamily="18" charset="0"/>
                <a:cs typeface="Times New Roman" panose="02020603050405020304" pitchFamily="18" charset="0"/>
              </a:rPr>
              <a:t>(</a:t>
            </a:r>
            <a:r>
              <a:rPr lang="en-IN" sz="2800" dirty="0" err="1">
                <a:solidFill>
                  <a:srgbClr val="002060"/>
                </a:solidFill>
                <a:latin typeface="Times New Roman" panose="02020603050405020304" pitchFamily="18" charset="0"/>
                <a:cs typeface="Times New Roman" panose="02020603050405020304" pitchFamily="18" charset="0"/>
              </a:rPr>
              <a:t>jΩ</a:t>
            </a:r>
            <a:r>
              <a:rPr lang="en-IN" sz="2800" dirty="0">
                <a:solidFill>
                  <a:srgbClr val="002060"/>
                </a:solidFill>
                <a:latin typeface="Times New Roman" panose="02020603050405020304" pitchFamily="18" charset="0"/>
                <a:cs typeface="Times New Roman" panose="02020603050405020304" pitchFamily="18" charset="0"/>
              </a:rPr>
              <a:t>)|</a:t>
            </a:r>
            <a:r>
              <a:rPr lang="en-IN" sz="2800" i="1" dirty="0">
                <a:solidFill>
                  <a:srgbClr val="002060"/>
                </a:solidFill>
                <a:latin typeface="Times New Roman" panose="02020603050405020304" pitchFamily="18" charset="0"/>
                <a:cs typeface="Times New Roman" panose="02020603050405020304" pitchFamily="18" charset="0"/>
              </a:rPr>
              <a:t> ≤ </a:t>
            </a:r>
            <a:r>
              <a:rPr lang="en-IN" sz="2800" dirty="0">
                <a:solidFill>
                  <a:srgbClr val="002060"/>
                </a:solidFill>
                <a:latin typeface="Times New Roman" panose="02020603050405020304" pitchFamily="18" charset="0"/>
                <a:cs typeface="Times New Roman" panose="02020603050405020304" pitchFamily="18" charset="0"/>
              </a:rPr>
              <a:t>1 + </a:t>
            </a:r>
            <a:r>
              <a:rPr lang="en-IN" sz="2800" i="1" dirty="0" err="1">
                <a:solidFill>
                  <a:srgbClr val="002060"/>
                </a:solidFill>
                <a:latin typeface="Times New Roman" panose="02020603050405020304" pitchFamily="18" charset="0"/>
                <a:cs typeface="Times New Roman" panose="02020603050405020304" pitchFamily="18" charset="0"/>
              </a:rPr>
              <a:t>δp</a:t>
            </a:r>
            <a:r>
              <a:rPr lang="en-IN" sz="2800" i="1" dirty="0" smtClean="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for </a:t>
            </a:r>
            <a:r>
              <a:rPr lang="en-IN" sz="2800" dirty="0" smtClean="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Ω|</a:t>
            </a:r>
            <a:r>
              <a:rPr lang="en-IN" sz="2800" i="1" dirty="0">
                <a:solidFill>
                  <a:srgbClr val="002060"/>
                </a:solidFill>
                <a:latin typeface="Times New Roman" panose="02020603050405020304" pitchFamily="18" charset="0"/>
                <a:cs typeface="Times New Roman" panose="02020603050405020304" pitchFamily="18" charset="0"/>
              </a:rPr>
              <a:t> ≤ </a:t>
            </a:r>
            <a:r>
              <a:rPr lang="en-IN" sz="2800" dirty="0" err="1" smtClean="0">
                <a:solidFill>
                  <a:srgbClr val="002060"/>
                </a:solidFill>
                <a:latin typeface="Times New Roman" panose="02020603050405020304" pitchFamily="18" charset="0"/>
                <a:cs typeface="Times New Roman" panose="02020603050405020304" pitchFamily="18" charset="0"/>
              </a:rPr>
              <a:t>Ω</a:t>
            </a:r>
            <a:r>
              <a:rPr lang="en-IN" sz="2800" i="1" baseline="-25000" dirty="0" err="1" smtClean="0">
                <a:solidFill>
                  <a:srgbClr val="002060"/>
                </a:solidFill>
                <a:latin typeface="Times New Roman" panose="02020603050405020304" pitchFamily="18" charset="0"/>
                <a:cs typeface="Times New Roman" panose="02020603050405020304" pitchFamily="18" charset="0"/>
              </a:rPr>
              <a:t>p</a:t>
            </a:r>
            <a:endParaRPr lang="en-IN" sz="2800" i="1"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800" dirty="0">
              <a:solidFill>
                <a:srgbClr val="002060"/>
              </a:solidFill>
              <a:latin typeface="Times New Roman" panose="02020603050405020304" pitchFamily="18" charset="0"/>
              <a:cs typeface="Times New Roman" panose="02020603050405020304" pitchFamily="18" charset="0"/>
            </a:endParaRPr>
          </a:p>
          <a:p>
            <a:r>
              <a:rPr lang="en-IN" sz="2800" dirty="0">
                <a:solidFill>
                  <a:srgbClr val="002060"/>
                </a:solidFill>
                <a:latin typeface="Times New Roman" panose="02020603050405020304" pitchFamily="18" charset="0"/>
                <a:cs typeface="Times New Roman" panose="02020603050405020304" pitchFamily="18" charset="0"/>
              </a:rPr>
              <a:t>In the </a:t>
            </a:r>
            <a:r>
              <a:rPr lang="en-IN" sz="2800" i="1" dirty="0" smtClean="0">
                <a:solidFill>
                  <a:srgbClr val="002060"/>
                </a:solidFill>
                <a:latin typeface="Times New Roman" panose="02020603050405020304" pitchFamily="18" charset="0"/>
                <a:cs typeface="Times New Roman" panose="02020603050405020304" pitchFamily="18" charset="0"/>
              </a:rPr>
              <a:t>stopband</a:t>
            </a:r>
            <a:r>
              <a:rPr lang="en-IN" sz="2800" dirty="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defined </a:t>
            </a:r>
            <a:r>
              <a:rPr lang="en-IN" sz="2800" dirty="0">
                <a:solidFill>
                  <a:srgbClr val="002060"/>
                </a:solidFill>
                <a:latin typeface="Times New Roman" panose="02020603050405020304" pitchFamily="18" charset="0"/>
                <a:cs typeface="Times New Roman" panose="02020603050405020304" pitchFamily="18" charset="0"/>
              </a:rPr>
              <a:t>by </a:t>
            </a:r>
            <a:r>
              <a:rPr lang="en-IN" sz="2800" dirty="0" err="1">
                <a:solidFill>
                  <a:srgbClr val="002060"/>
                </a:solidFill>
                <a:latin typeface="Times New Roman" panose="02020603050405020304" pitchFamily="18" charset="0"/>
                <a:cs typeface="Times New Roman" panose="02020603050405020304" pitchFamily="18" charset="0"/>
              </a:rPr>
              <a:t>Ω</a:t>
            </a:r>
            <a:r>
              <a:rPr lang="en-IN" sz="2800" i="1" dirty="0" err="1">
                <a:solidFill>
                  <a:srgbClr val="002060"/>
                </a:solidFill>
                <a:latin typeface="Times New Roman" panose="02020603050405020304" pitchFamily="18" charset="0"/>
                <a:cs typeface="Times New Roman" panose="02020603050405020304" pitchFamily="18" charset="0"/>
              </a:rPr>
              <a:t>s</a:t>
            </a:r>
            <a:r>
              <a:rPr lang="en-IN" sz="2800" i="1" dirty="0">
                <a:solidFill>
                  <a:srgbClr val="002060"/>
                </a:solidFill>
                <a:latin typeface="Times New Roman" panose="02020603050405020304" pitchFamily="18" charset="0"/>
                <a:cs typeface="Times New Roman" panose="02020603050405020304" pitchFamily="18" charset="0"/>
              </a:rPr>
              <a:t> ≤ </a:t>
            </a:r>
            <a:r>
              <a:rPr lang="en-IN" sz="2800" dirty="0">
                <a:solidFill>
                  <a:srgbClr val="002060"/>
                </a:solidFill>
                <a:latin typeface="Times New Roman" panose="02020603050405020304" pitchFamily="18" charset="0"/>
                <a:cs typeface="Times New Roman" panose="02020603050405020304" pitchFamily="18" charset="0"/>
              </a:rPr>
              <a:t>|Ω|</a:t>
            </a:r>
            <a:r>
              <a:rPr lang="en-IN" sz="2800" i="1" dirty="0">
                <a:solidFill>
                  <a:srgbClr val="002060"/>
                </a:solidFill>
                <a:latin typeface="Times New Roman" panose="02020603050405020304" pitchFamily="18" charset="0"/>
                <a:cs typeface="Times New Roman" panose="02020603050405020304" pitchFamily="18" charset="0"/>
              </a:rPr>
              <a:t> </a:t>
            </a:r>
            <a:r>
              <a:rPr lang="en-IN" sz="2800" i="1" dirty="0" smtClean="0">
                <a:solidFill>
                  <a:srgbClr val="002060"/>
                </a:solidFill>
                <a:latin typeface="Times New Roman" panose="02020603050405020304" pitchFamily="18" charset="0"/>
                <a:cs typeface="Times New Roman" panose="02020603050405020304" pitchFamily="18" charset="0"/>
              </a:rPr>
              <a:t>≤ ∞</a:t>
            </a:r>
          </a:p>
          <a:p>
            <a:pPr marL="0" indent="0">
              <a:buNone/>
            </a:pPr>
            <a:r>
              <a:rPr lang="en-IN" sz="2800" dirty="0" smtClean="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H</a:t>
            </a:r>
            <a:r>
              <a:rPr lang="en-IN" sz="2800" baseline="-25000" dirty="0">
                <a:solidFill>
                  <a:srgbClr val="002060"/>
                </a:solidFill>
                <a:latin typeface="Times New Roman" panose="02020603050405020304" pitchFamily="18" charset="0"/>
                <a:cs typeface="Times New Roman" panose="02020603050405020304" pitchFamily="18" charset="0"/>
              </a:rPr>
              <a:t>a</a:t>
            </a:r>
            <a:r>
              <a:rPr lang="en-IN" sz="2800" dirty="0">
                <a:solidFill>
                  <a:srgbClr val="002060"/>
                </a:solidFill>
                <a:latin typeface="Times New Roman" panose="02020603050405020304" pitchFamily="18" charset="0"/>
                <a:cs typeface="Times New Roman" panose="02020603050405020304" pitchFamily="18" charset="0"/>
              </a:rPr>
              <a:t>(</a:t>
            </a:r>
            <a:r>
              <a:rPr lang="en-IN" sz="2800" dirty="0" err="1">
                <a:solidFill>
                  <a:srgbClr val="002060"/>
                </a:solidFill>
                <a:latin typeface="Times New Roman" panose="02020603050405020304" pitchFamily="18" charset="0"/>
                <a:cs typeface="Times New Roman" panose="02020603050405020304" pitchFamily="18" charset="0"/>
              </a:rPr>
              <a:t>jΩ</a:t>
            </a:r>
            <a:r>
              <a:rPr lang="en-IN" sz="2800" dirty="0">
                <a:solidFill>
                  <a:srgbClr val="002060"/>
                </a:solidFill>
                <a:latin typeface="Times New Roman" panose="02020603050405020304" pitchFamily="18" charset="0"/>
                <a:cs typeface="Times New Roman" panose="02020603050405020304" pitchFamily="18" charset="0"/>
              </a:rPr>
              <a:t>)| </a:t>
            </a:r>
            <a:r>
              <a:rPr lang="en-IN" sz="2800" i="1" dirty="0">
                <a:solidFill>
                  <a:srgbClr val="002060"/>
                </a:solidFill>
                <a:latin typeface="Times New Roman" panose="02020603050405020304" pitchFamily="18" charset="0"/>
                <a:cs typeface="Times New Roman" panose="02020603050405020304" pitchFamily="18" charset="0"/>
              </a:rPr>
              <a:t>≤ </a:t>
            </a:r>
            <a:r>
              <a:rPr lang="en-IN" sz="2800" i="1" dirty="0" err="1">
                <a:solidFill>
                  <a:srgbClr val="002060"/>
                </a:solidFill>
                <a:latin typeface="Times New Roman" panose="02020603050405020304" pitchFamily="18" charset="0"/>
                <a:cs typeface="Times New Roman" panose="02020603050405020304" pitchFamily="18" charset="0"/>
              </a:rPr>
              <a:t>δs</a:t>
            </a:r>
            <a:r>
              <a:rPr lang="en-IN" sz="2800" i="1" dirty="0" smtClean="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for    </a:t>
            </a:r>
            <a:r>
              <a:rPr lang="en-IN" sz="2800" dirty="0" err="1">
                <a:solidFill>
                  <a:srgbClr val="002060"/>
                </a:solidFill>
                <a:latin typeface="Times New Roman" panose="02020603050405020304" pitchFamily="18" charset="0"/>
                <a:cs typeface="Times New Roman" panose="02020603050405020304" pitchFamily="18" charset="0"/>
              </a:rPr>
              <a:t>Ω</a:t>
            </a:r>
            <a:r>
              <a:rPr lang="en-IN" sz="2800" i="1" dirty="0" err="1">
                <a:solidFill>
                  <a:srgbClr val="002060"/>
                </a:solidFill>
                <a:latin typeface="Times New Roman" panose="02020603050405020304" pitchFamily="18" charset="0"/>
                <a:cs typeface="Times New Roman" panose="02020603050405020304" pitchFamily="18" charset="0"/>
              </a:rPr>
              <a:t>s</a:t>
            </a:r>
            <a:r>
              <a:rPr lang="en-IN" sz="2800" i="1" dirty="0">
                <a:solidFill>
                  <a:srgbClr val="002060"/>
                </a:solidFill>
                <a:latin typeface="Times New Roman" panose="02020603050405020304" pitchFamily="18" charset="0"/>
                <a:cs typeface="Times New Roman" panose="02020603050405020304" pitchFamily="18" charset="0"/>
              </a:rPr>
              <a:t> ≤ </a:t>
            </a:r>
            <a:r>
              <a:rPr lang="en-IN" sz="2800" dirty="0">
                <a:solidFill>
                  <a:srgbClr val="002060"/>
                </a:solidFill>
                <a:latin typeface="Times New Roman" panose="02020603050405020304" pitchFamily="18" charset="0"/>
                <a:cs typeface="Times New Roman" panose="02020603050405020304" pitchFamily="18" charset="0"/>
              </a:rPr>
              <a:t>|Ω|</a:t>
            </a:r>
            <a:r>
              <a:rPr lang="en-IN" sz="2800" i="1" dirty="0">
                <a:solidFill>
                  <a:srgbClr val="002060"/>
                </a:solidFill>
                <a:latin typeface="Times New Roman" panose="02020603050405020304" pitchFamily="18" charset="0"/>
                <a:cs typeface="Times New Roman" panose="02020603050405020304" pitchFamily="18" charset="0"/>
              </a:rPr>
              <a:t> ≤ </a:t>
            </a:r>
            <a:r>
              <a:rPr lang="en-IN" sz="2800" i="1" dirty="0" smtClean="0">
                <a:solidFill>
                  <a:srgbClr val="002060"/>
                </a:solidFill>
                <a:latin typeface="Times New Roman" panose="02020603050405020304" pitchFamily="18" charset="0"/>
                <a:cs typeface="Times New Roman" panose="02020603050405020304" pitchFamily="18" charset="0"/>
              </a:rPr>
              <a:t>∞</a:t>
            </a:r>
            <a:endParaRPr lang="en-IN" sz="2800" i="1" dirty="0">
              <a:solidFill>
                <a:srgbClr val="002060"/>
              </a:solidFill>
              <a:latin typeface="Times New Roman" panose="02020603050405020304" pitchFamily="18" charset="0"/>
              <a:cs typeface="Times New Roman" panose="02020603050405020304" pitchFamily="18" charset="0"/>
            </a:endParaRPr>
          </a:p>
          <a:p>
            <a:pPr marL="0" indent="0">
              <a:buNone/>
            </a:pPr>
            <a:r>
              <a:rPr lang="en-IN" sz="2800" dirty="0" smtClean="0">
                <a:solidFill>
                  <a:srgbClr val="002060"/>
                </a:solidFill>
                <a:latin typeface="Times New Roman" panose="02020603050405020304" pitchFamily="18" charset="0"/>
                <a:cs typeface="Times New Roman" panose="02020603050405020304" pitchFamily="18" charset="0"/>
              </a:rPr>
              <a:t>implying </a:t>
            </a:r>
            <a:r>
              <a:rPr lang="en-IN" sz="2800" dirty="0">
                <a:solidFill>
                  <a:srgbClr val="002060"/>
                </a:solidFill>
                <a:latin typeface="Times New Roman" panose="02020603050405020304" pitchFamily="18" charset="0"/>
                <a:cs typeface="Times New Roman" panose="02020603050405020304" pitchFamily="18" charset="0"/>
              </a:rPr>
              <a:t>that the magnitude approximate zero within an error of </a:t>
            </a:r>
            <a:r>
              <a:rPr lang="en-IN" sz="2800" i="1" dirty="0" err="1">
                <a:solidFill>
                  <a:srgbClr val="002060"/>
                </a:solidFill>
                <a:latin typeface="Times New Roman" panose="02020603050405020304" pitchFamily="18" charset="0"/>
                <a:cs typeface="Times New Roman" panose="02020603050405020304" pitchFamily="18" charset="0"/>
              </a:rPr>
              <a:t>δs</a:t>
            </a:r>
            <a:r>
              <a:rPr lang="en-IN" sz="2800" dirty="0" smtClean="0">
                <a:solidFill>
                  <a:srgbClr val="002060"/>
                </a:solidFill>
                <a:latin typeface="Times New Roman" panose="02020603050405020304" pitchFamily="18" charset="0"/>
                <a:cs typeface="Times New Roman" panose="02020603050405020304" pitchFamily="18" charset="0"/>
              </a:rPr>
              <a:t>.</a:t>
            </a:r>
          </a:p>
          <a:p>
            <a:pPr marL="0" indent="0">
              <a:buNone/>
            </a:pPr>
            <a:endParaRPr lang="en-IN" sz="2800" dirty="0" smtClean="0">
              <a:solidFill>
                <a:srgbClr val="002060"/>
              </a:solidFill>
              <a:latin typeface="Times New Roman" panose="02020603050405020304" pitchFamily="18" charset="0"/>
              <a:cs typeface="Times New Roman" panose="02020603050405020304" pitchFamily="18" charset="0"/>
            </a:endParaRPr>
          </a:p>
          <a:p>
            <a:pPr algn="just"/>
            <a:r>
              <a:rPr lang="en-IN" sz="2800" dirty="0" smtClean="0">
                <a:solidFill>
                  <a:srgbClr val="002060"/>
                </a:solidFill>
                <a:latin typeface="Times New Roman" panose="02020603050405020304" pitchFamily="18" charset="0"/>
                <a:cs typeface="Times New Roman" panose="02020603050405020304" pitchFamily="18" charset="0"/>
              </a:rPr>
              <a:t>The </a:t>
            </a:r>
            <a:r>
              <a:rPr lang="en-IN" sz="2800" dirty="0">
                <a:solidFill>
                  <a:srgbClr val="002060"/>
                </a:solidFill>
                <a:latin typeface="Times New Roman" panose="02020603050405020304" pitchFamily="18" charset="0"/>
                <a:cs typeface="Times New Roman" panose="02020603050405020304" pitchFamily="18" charset="0"/>
              </a:rPr>
              <a:t>frequencies </a:t>
            </a:r>
            <a:r>
              <a:rPr lang="en-IN" sz="2800" dirty="0" err="1">
                <a:solidFill>
                  <a:srgbClr val="002060"/>
                </a:solidFill>
                <a:latin typeface="Times New Roman" panose="02020603050405020304" pitchFamily="18" charset="0"/>
                <a:cs typeface="Times New Roman" panose="02020603050405020304" pitchFamily="18" charset="0"/>
              </a:rPr>
              <a:t>Ω</a:t>
            </a:r>
            <a:r>
              <a:rPr lang="en-IN" sz="2800" i="1" dirty="0" err="1">
                <a:solidFill>
                  <a:srgbClr val="002060"/>
                </a:solidFill>
                <a:latin typeface="Times New Roman" panose="02020603050405020304" pitchFamily="18" charset="0"/>
                <a:cs typeface="Times New Roman" panose="02020603050405020304" pitchFamily="18" charset="0"/>
              </a:rPr>
              <a:t>p</a:t>
            </a:r>
            <a:r>
              <a:rPr lang="en-IN" sz="2800" i="1" dirty="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and </a:t>
            </a:r>
            <a:r>
              <a:rPr lang="en-IN" sz="2800" dirty="0" err="1">
                <a:solidFill>
                  <a:srgbClr val="002060"/>
                </a:solidFill>
                <a:latin typeface="Times New Roman" panose="02020603050405020304" pitchFamily="18" charset="0"/>
                <a:cs typeface="Times New Roman" panose="02020603050405020304" pitchFamily="18" charset="0"/>
              </a:rPr>
              <a:t>Ω</a:t>
            </a:r>
            <a:r>
              <a:rPr lang="en-IN" sz="2800" i="1" dirty="0" err="1">
                <a:solidFill>
                  <a:srgbClr val="002060"/>
                </a:solidFill>
                <a:latin typeface="Times New Roman" panose="02020603050405020304" pitchFamily="18" charset="0"/>
                <a:cs typeface="Times New Roman" panose="02020603050405020304" pitchFamily="18" charset="0"/>
              </a:rPr>
              <a:t>s</a:t>
            </a:r>
            <a:r>
              <a:rPr lang="en-IN" sz="2800" i="1" dirty="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are called, respectively, the </a:t>
            </a:r>
            <a:r>
              <a:rPr lang="en-IN" sz="2800" i="1" dirty="0">
                <a:solidFill>
                  <a:srgbClr val="002060"/>
                </a:solidFill>
                <a:latin typeface="Times New Roman" panose="02020603050405020304" pitchFamily="18" charset="0"/>
                <a:cs typeface="Times New Roman" panose="02020603050405020304" pitchFamily="18" charset="0"/>
              </a:rPr>
              <a:t>passband edge frequency </a:t>
            </a:r>
            <a:r>
              <a:rPr lang="en-IN" sz="2800" dirty="0">
                <a:solidFill>
                  <a:srgbClr val="002060"/>
                </a:solidFill>
                <a:latin typeface="Times New Roman" panose="02020603050405020304" pitchFamily="18" charset="0"/>
                <a:cs typeface="Times New Roman" panose="02020603050405020304" pitchFamily="18" charset="0"/>
              </a:rPr>
              <a:t>and the </a:t>
            </a:r>
            <a:r>
              <a:rPr lang="en-IN" sz="2800" i="1" dirty="0">
                <a:solidFill>
                  <a:srgbClr val="002060"/>
                </a:solidFill>
                <a:latin typeface="Times New Roman" panose="02020603050405020304" pitchFamily="18" charset="0"/>
                <a:cs typeface="Times New Roman" panose="02020603050405020304" pitchFamily="18" charset="0"/>
              </a:rPr>
              <a:t>stopband edge frequency</a:t>
            </a:r>
            <a:r>
              <a:rPr lang="en-IN" sz="2800" dirty="0">
                <a:solidFill>
                  <a:srgbClr val="002060"/>
                </a:solidFill>
                <a:latin typeface="Times New Roman" panose="02020603050405020304" pitchFamily="18" charset="0"/>
                <a:cs typeface="Times New Roman" panose="02020603050405020304" pitchFamily="18" charset="0"/>
              </a:rPr>
              <a:t>. </a:t>
            </a:r>
            <a:endParaRPr lang="en-IN" sz="2800" dirty="0" smtClean="0">
              <a:solidFill>
                <a:srgbClr val="002060"/>
              </a:solidFill>
              <a:latin typeface="Times New Roman" panose="02020603050405020304" pitchFamily="18" charset="0"/>
              <a:cs typeface="Times New Roman" panose="02020603050405020304" pitchFamily="18" charset="0"/>
            </a:endParaRPr>
          </a:p>
          <a:p>
            <a:pPr algn="just"/>
            <a:endParaRPr lang="en-IN" sz="2800" dirty="0" smtClean="0">
              <a:solidFill>
                <a:srgbClr val="002060"/>
              </a:solidFill>
              <a:latin typeface="Times New Roman" panose="02020603050405020304" pitchFamily="18" charset="0"/>
              <a:cs typeface="Times New Roman" panose="02020603050405020304" pitchFamily="18" charset="0"/>
            </a:endParaRPr>
          </a:p>
          <a:p>
            <a:r>
              <a:rPr lang="en-IN" sz="2800" dirty="0" smtClean="0">
                <a:solidFill>
                  <a:srgbClr val="002060"/>
                </a:solidFill>
                <a:latin typeface="Times New Roman" panose="02020603050405020304" pitchFamily="18" charset="0"/>
                <a:cs typeface="Times New Roman" panose="02020603050405020304" pitchFamily="18" charset="0"/>
              </a:rPr>
              <a:t>The parameter </a:t>
            </a:r>
            <a:r>
              <a:rPr lang="en-IN" sz="2800" i="1" dirty="0" err="1" smtClean="0">
                <a:solidFill>
                  <a:srgbClr val="002060"/>
                </a:solidFill>
                <a:latin typeface="Times New Roman" panose="02020603050405020304" pitchFamily="18" charset="0"/>
                <a:cs typeface="Times New Roman" panose="02020603050405020304" pitchFamily="18" charset="0"/>
              </a:rPr>
              <a:t>δp</a:t>
            </a:r>
            <a:r>
              <a:rPr lang="en-IN" sz="2800" i="1" dirty="0" smtClean="0">
                <a:solidFill>
                  <a:srgbClr val="002060"/>
                </a:solidFill>
                <a:latin typeface="Times New Roman" panose="02020603050405020304" pitchFamily="18" charset="0"/>
                <a:cs typeface="Times New Roman" panose="02020603050405020304" pitchFamily="18" charset="0"/>
              </a:rPr>
              <a:t> and </a:t>
            </a:r>
            <a:r>
              <a:rPr lang="en-IN" sz="2800" i="1" dirty="0" err="1">
                <a:solidFill>
                  <a:srgbClr val="002060"/>
                </a:solidFill>
              </a:rPr>
              <a:t>δs</a:t>
            </a:r>
            <a:r>
              <a:rPr lang="en-IN" sz="2800" i="1" dirty="0" smtClean="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is the tolerance of the magnitude response in the pass band and stop band respectively.</a:t>
            </a:r>
          </a:p>
          <a:p>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Dr K Mohanaprasad, SENSE, VIT Chennai</a:t>
            </a:r>
            <a:endParaRPr lang="en-US"/>
          </a:p>
        </p:txBody>
      </p:sp>
      <p:sp>
        <p:nvSpPr>
          <p:cNvPr id="4" name="Slide Number Placeholder 3"/>
          <p:cNvSpPr>
            <a:spLocks noGrp="1"/>
          </p:cNvSpPr>
          <p:nvPr>
            <p:ph type="sldNum" sz="quarter" idx="12"/>
          </p:nvPr>
        </p:nvSpPr>
        <p:spPr/>
        <p:txBody>
          <a:bodyPr/>
          <a:lstStyle/>
          <a:p>
            <a:fld id="{40195D5B-8823-4746-90CC-98268888F072}" type="slidenum">
              <a:rPr lang="en-US" smtClean="0"/>
              <a:t>14</a:t>
            </a:fld>
            <a:endParaRPr lang="en-US"/>
          </a:p>
        </p:txBody>
      </p:sp>
    </p:spTree>
    <p:extLst>
      <p:ext uri="{BB962C8B-B14F-4D97-AF65-F5344CB8AC3E}">
        <p14:creationId xmlns:p14="http://schemas.microsoft.com/office/powerpoint/2010/main" val="1299600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lgn="just"/>
            <a:r>
              <a:rPr lang="en-IN" sz="2800" dirty="0" smtClean="0">
                <a:solidFill>
                  <a:srgbClr val="002060"/>
                </a:solidFill>
                <a:latin typeface="Times New Roman" panose="02020603050405020304" pitchFamily="18" charset="0"/>
                <a:cs typeface="Times New Roman" panose="02020603050405020304" pitchFamily="18" charset="0"/>
              </a:rPr>
              <a:t>The desired magnitude response in the passband is 1 or  (1+</a:t>
            </a:r>
            <a:r>
              <a:rPr lang="en-IN" sz="2800" i="1" dirty="0" smtClean="0">
                <a:solidFill>
                  <a:srgbClr val="002060"/>
                </a:solidFill>
                <a:latin typeface="Times New Roman" panose="02020603050405020304" pitchFamily="18" charset="0"/>
                <a:cs typeface="Times New Roman" panose="02020603050405020304" pitchFamily="18" charset="0"/>
              </a:rPr>
              <a:t>δp) </a:t>
            </a:r>
            <a:r>
              <a:rPr lang="en-IN" sz="2800" dirty="0" smtClean="0">
                <a:solidFill>
                  <a:srgbClr val="002060"/>
                </a:solidFill>
                <a:latin typeface="Times New Roman" panose="02020603050405020304" pitchFamily="18" charset="0"/>
                <a:cs typeface="Times New Roman" panose="02020603050405020304" pitchFamily="18" charset="0"/>
              </a:rPr>
              <a:t>and</a:t>
            </a:r>
            <a:r>
              <a:rPr lang="en-IN" sz="2800" i="1" dirty="0" smtClean="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in the stop band is 0.</a:t>
            </a:r>
          </a:p>
          <a:p>
            <a:pPr marL="0" indent="0" algn="just">
              <a:buNone/>
            </a:pPr>
            <a:endParaRPr lang="en-IN" sz="2800" dirty="0" smtClean="0">
              <a:solidFill>
                <a:srgbClr val="002060"/>
              </a:solidFill>
              <a:latin typeface="Times New Roman" panose="02020603050405020304" pitchFamily="18" charset="0"/>
              <a:cs typeface="Times New Roman" panose="02020603050405020304" pitchFamily="18" charset="0"/>
            </a:endParaRPr>
          </a:p>
          <a:p>
            <a:r>
              <a:rPr lang="en-IN" sz="2800" dirty="0" smtClean="0">
                <a:solidFill>
                  <a:srgbClr val="002060"/>
                </a:solidFill>
                <a:latin typeface="Times New Roman" panose="02020603050405020304" pitchFamily="18" charset="0"/>
                <a:cs typeface="Times New Roman" panose="02020603050405020304" pitchFamily="18" charset="0"/>
              </a:rPr>
              <a:t>Pass band ripple in dB defined by </a:t>
            </a:r>
            <a:r>
              <a:rPr lang="en-IN" sz="2800" dirty="0" err="1" smtClean="0">
                <a:solidFill>
                  <a:srgbClr val="002060"/>
                </a:solidFill>
                <a:latin typeface="Times New Roman" panose="02020603050405020304" pitchFamily="18" charset="0"/>
                <a:cs typeface="Times New Roman" panose="02020603050405020304" pitchFamily="18" charset="0"/>
              </a:rPr>
              <a:t>A</a:t>
            </a:r>
            <a:r>
              <a:rPr lang="en-IN" sz="2800" i="1" dirty="0" err="1" smtClean="0">
                <a:solidFill>
                  <a:srgbClr val="002060"/>
                </a:solidFill>
                <a:latin typeface="Times New Roman" panose="02020603050405020304" pitchFamily="18" charset="0"/>
                <a:cs typeface="Times New Roman" panose="02020603050405020304" pitchFamily="18" charset="0"/>
              </a:rPr>
              <a:t>p</a:t>
            </a:r>
            <a:r>
              <a:rPr lang="en-IN" sz="2800" dirty="0" smtClean="0">
                <a:solidFill>
                  <a:srgbClr val="002060"/>
                </a:solidFill>
                <a:latin typeface="Times New Roman" panose="02020603050405020304" pitchFamily="18" charset="0"/>
                <a:cs typeface="Times New Roman" panose="02020603050405020304" pitchFamily="18" charset="0"/>
              </a:rPr>
              <a:t>= - 20 log(1-</a:t>
            </a:r>
            <a:r>
              <a:rPr lang="en-IN" sz="2800" i="1" dirty="0" smtClean="0">
                <a:solidFill>
                  <a:srgbClr val="002060"/>
                </a:solidFill>
                <a:latin typeface="Times New Roman" panose="02020603050405020304" pitchFamily="18" charset="0"/>
                <a:cs typeface="Times New Roman" panose="02020603050405020304" pitchFamily="18" charset="0"/>
              </a:rPr>
              <a:t>δp).</a:t>
            </a:r>
          </a:p>
          <a:p>
            <a:pPr marL="0" indent="0">
              <a:buNone/>
            </a:pPr>
            <a:r>
              <a:rPr lang="en-IN" sz="2800" i="1" dirty="0" smtClean="0">
                <a:solidFill>
                  <a:srgbClr val="002060"/>
                </a:solidFill>
                <a:latin typeface="Times New Roman" panose="02020603050405020304" pitchFamily="18" charset="0"/>
                <a:cs typeface="Times New Roman" panose="02020603050405020304" pitchFamily="18" charset="0"/>
              </a:rPr>
              <a:t> </a:t>
            </a:r>
          </a:p>
          <a:p>
            <a:r>
              <a:rPr lang="en-IN" sz="2800" dirty="0" smtClean="0">
                <a:solidFill>
                  <a:srgbClr val="002060"/>
                </a:solidFill>
                <a:latin typeface="Times New Roman" panose="02020603050405020304" pitchFamily="18" charset="0"/>
                <a:cs typeface="Times New Roman" panose="02020603050405020304" pitchFamily="18" charset="0"/>
              </a:rPr>
              <a:t>Pass band gain at Ω</a:t>
            </a:r>
            <a:r>
              <a:rPr lang="en-IN" sz="2800" i="1" dirty="0" smtClean="0">
                <a:solidFill>
                  <a:srgbClr val="002060"/>
                </a:solidFill>
                <a:latin typeface="Times New Roman" panose="02020603050405020304" pitchFamily="18" charset="0"/>
                <a:cs typeface="Times New Roman" panose="02020603050405020304" pitchFamily="18" charset="0"/>
              </a:rPr>
              <a:t>=</a:t>
            </a:r>
            <a:r>
              <a:rPr lang="en-IN" sz="2800" dirty="0">
                <a:solidFill>
                  <a:srgbClr val="002060"/>
                </a:solidFill>
                <a:latin typeface="Times New Roman" panose="02020603050405020304" pitchFamily="18" charset="0"/>
                <a:cs typeface="Times New Roman" panose="02020603050405020304" pitchFamily="18" charset="0"/>
              </a:rPr>
              <a:t> </a:t>
            </a:r>
            <a:r>
              <a:rPr lang="en-IN" sz="2800" dirty="0" err="1" smtClean="0">
                <a:solidFill>
                  <a:srgbClr val="002060"/>
                </a:solidFill>
                <a:latin typeface="Times New Roman" panose="02020603050405020304" pitchFamily="18" charset="0"/>
                <a:cs typeface="Times New Roman" panose="02020603050405020304" pitchFamily="18" charset="0"/>
              </a:rPr>
              <a:t>Ω</a:t>
            </a:r>
            <a:r>
              <a:rPr lang="en-IN" sz="2800" i="1" dirty="0" err="1" smtClean="0">
                <a:solidFill>
                  <a:srgbClr val="002060"/>
                </a:solidFill>
                <a:latin typeface="Times New Roman" panose="02020603050405020304" pitchFamily="18" charset="0"/>
                <a:cs typeface="Times New Roman" panose="02020603050405020304" pitchFamily="18" charset="0"/>
              </a:rPr>
              <a:t>p</a:t>
            </a:r>
            <a:r>
              <a:rPr lang="en-IN" sz="2800" i="1" dirty="0" smtClean="0">
                <a:solidFill>
                  <a:srgbClr val="002060"/>
                </a:solidFill>
                <a:latin typeface="Times New Roman" panose="02020603050405020304" pitchFamily="18" charset="0"/>
                <a:cs typeface="Times New Roman" panose="02020603050405020304" pitchFamily="18" charset="0"/>
              </a:rPr>
              <a:t>, </a:t>
            </a:r>
            <a:r>
              <a:rPr lang="en-IN" sz="2800" i="1" dirty="0" err="1" smtClean="0">
                <a:solidFill>
                  <a:srgbClr val="002060"/>
                </a:solidFill>
                <a:latin typeface="Times New Roman" panose="02020603050405020304" pitchFamily="18" charset="0"/>
                <a:cs typeface="Times New Roman" panose="02020603050405020304" pitchFamily="18" charset="0"/>
              </a:rPr>
              <a:t>Kp</a:t>
            </a:r>
            <a:r>
              <a:rPr lang="en-IN" sz="2800" i="1" dirty="0" smtClean="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 </a:t>
            </a:r>
            <a:r>
              <a:rPr lang="en-IN" sz="2800" dirty="0" err="1" smtClean="0">
                <a:solidFill>
                  <a:srgbClr val="002060"/>
                </a:solidFill>
                <a:latin typeface="Times New Roman" panose="02020603050405020304" pitchFamily="18" charset="0"/>
                <a:cs typeface="Times New Roman" panose="02020603050405020304" pitchFamily="18" charset="0"/>
              </a:rPr>
              <a:t>A</a:t>
            </a:r>
            <a:r>
              <a:rPr lang="en-IN" sz="2800" i="1" dirty="0" err="1" smtClean="0">
                <a:solidFill>
                  <a:srgbClr val="002060"/>
                </a:solidFill>
                <a:latin typeface="Times New Roman" panose="02020603050405020304" pitchFamily="18" charset="0"/>
                <a:cs typeface="Times New Roman" panose="02020603050405020304" pitchFamily="18" charset="0"/>
              </a:rPr>
              <a:t>p</a:t>
            </a:r>
            <a:r>
              <a:rPr lang="en-IN" sz="2800" i="1" dirty="0" smtClean="0">
                <a:solidFill>
                  <a:srgbClr val="002060"/>
                </a:solidFill>
                <a:latin typeface="Times New Roman" panose="02020603050405020304" pitchFamily="18" charset="0"/>
                <a:cs typeface="Times New Roman" panose="02020603050405020304" pitchFamily="18" charset="0"/>
              </a:rPr>
              <a:t> =20 log(1- </a:t>
            </a:r>
            <a:r>
              <a:rPr lang="en-IN" sz="2800" i="1" dirty="0" err="1" smtClean="0">
                <a:solidFill>
                  <a:srgbClr val="002060"/>
                </a:solidFill>
                <a:latin typeface="Times New Roman" panose="02020603050405020304" pitchFamily="18" charset="0"/>
                <a:cs typeface="Times New Roman" panose="02020603050405020304" pitchFamily="18" charset="0"/>
              </a:rPr>
              <a:t>δp</a:t>
            </a:r>
            <a:r>
              <a:rPr lang="en-IN" sz="2800" i="1" dirty="0" smtClean="0">
                <a:solidFill>
                  <a:srgbClr val="002060"/>
                </a:solidFill>
                <a:latin typeface="Times New Roman" panose="02020603050405020304" pitchFamily="18" charset="0"/>
                <a:cs typeface="Times New Roman" panose="02020603050405020304" pitchFamily="18" charset="0"/>
              </a:rPr>
              <a:t>)</a:t>
            </a:r>
          </a:p>
          <a:p>
            <a:pPr marL="0" indent="0">
              <a:buNone/>
            </a:pPr>
            <a:endParaRPr lang="en-IN" sz="2800" dirty="0" smtClean="0">
              <a:solidFill>
                <a:srgbClr val="002060"/>
              </a:solidFill>
              <a:latin typeface="Times New Roman" panose="02020603050405020304" pitchFamily="18" charset="0"/>
              <a:cs typeface="Times New Roman" panose="02020603050405020304" pitchFamily="18" charset="0"/>
            </a:endParaRPr>
          </a:p>
          <a:p>
            <a:r>
              <a:rPr lang="en-IN" sz="2800" dirty="0" smtClean="0">
                <a:solidFill>
                  <a:srgbClr val="002060"/>
                </a:solidFill>
                <a:latin typeface="Times New Roman" panose="02020603050405020304" pitchFamily="18" charset="0"/>
                <a:cs typeface="Times New Roman" panose="02020603050405020304" pitchFamily="18" charset="0"/>
              </a:rPr>
              <a:t>Stop band attenuation defined by As = -20 log(</a:t>
            </a:r>
            <a:r>
              <a:rPr lang="en-IN" sz="2800" i="1" dirty="0" err="1">
                <a:solidFill>
                  <a:srgbClr val="002060"/>
                </a:solidFill>
                <a:latin typeface="Times New Roman" panose="02020603050405020304" pitchFamily="18" charset="0"/>
                <a:cs typeface="Times New Roman" panose="02020603050405020304" pitchFamily="18" charset="0"/>
              </a:rPr>
              <a:t>δ</a:t>
            </a:r>
            <a:r>
              <a:rPr lang="en-IN" sz="2800" i="1" dirty="0" err="1" smtClean="0">
                <a:solidFill>
                  <a:srgbClr val="002060"/>
                </a:solidFill>
              </a:rPr>
              <a:t>s</a:t>
            </a:r>
            <a:r>
              <a:rPr lang="en-IN" sz="2800" i="1" dirty="0" smtClean="0">
                <a:solidFill>
                  <a:srgbClr val="002060"/>
                </a:solidFill>
              </a:rPr>
              <a:t>)</a:t>
            </a:r>
          </a:p>
          <a:p>
            <a:pPr marL="0" indent="0">
              <a:buNone/>
            </a:pPr>
            <a:endParaRPr lang="en-IN" sz="2800" i="1" dirty="0" smtClean="0">
              <a:solidFill>
                <a:srgbClr val="002060"/>
              </a:solidFill>
            </a:endParaRPr>
          </a:p>
          <a:p>
            <a:r>
              <a:rPr lang="en-IN" sz="2800" dirty="0" smtClean="0">
                <a:solidFill>
                  <a:srgbClr val="002060"/>
                </a:solidFill>
                <a:latin typeface="Times New Roman" panose="02020603050405020304" pitchFamily="18" charset="0"/>
                <a:cs typeface="Times New Roman" panose="02020603050405020304" pitchFamily="18" charset="0"/>
              </a:rPr>
              <a:t>Stop band gain at Ω</a:t>
            </a:r>
            <a:r>
              <a:rPr lang="en-IN" sz="2800" i="1" dirty="0">
                <a:solidFill>
                  <a:srgbClr val="002060"/>
                </a:solidFill>
                <a:latin typeface="Times New Roman" panose="02020603050405020304" pitchFamily="18" charset="0"/>
                <a:cs typeface="Times New Roman" panose="02020603050405020304" pitchFamily="18" charset="0"/>
              </a:rPr>
              <a:t>=</a:t>
            </a:r>
            <a:r>
              <a:rPr lang="en-IN" sz="2800" dirty="0">
                <a:solidFill>
                  <a:srgbClr val="002060"/>
                </a:solidFill>
                <a:latin typeface="Times New Roman" panose="02020603050405020304" pitchFamily="18" charset="0"/>
                <a:cs typeface="Times New Roman" panose="02020603050405020304" pitchFamily="18" charset="0"/>
              </a:rPr>
              <a:t> </a:t>
            </a:r>
            <a:r>
              <a:rPr lang="en-IN" sz="2800" dirty="0" err="1" smtClean="0">
                <a:solidFill>
                  <a:srgbClr val="002060"/>
                </a:solidFill>
                <a:latin typeface="Times New Roman" panose="02020603050405020304" pitchFamily="18" charset="0"/>
                <a:cs typeface="Times New Roman" panose="02020603050405020304" pitchFamily="18" charset="0"/>
              </a:rPr>
              <a:t>Ω</a:t>
            </a:r>
            <a:r>
              <a:rPr lang="en-IN" sz="2800" i="1" dirty="0" err="1" smtClean="0">
                <a:solidFill>
                  <a:srgbClr val="002060"/>
                </a:solidFill>
                <a:latin typeface="Times New Roman" panose="02020603050405020304" pitchFamily="18" charset="0"/>
                <a:cs typeface="Times New Roman" panose="02020603050405020304" pitchFamily="18" charset="0"/>
              </a:rPr>
              <a:t>s</a:t>
            </a:r>
            <a:r>
              <a:rPr lang="en-IN" sz="2800" i="1" dirty="0" smtClean="0">
                <a:solidFill>
                  <a:srgbClr val="002060"/>
                </a:solidFill>
                <a:latin typeface="Times New Roman" panose="02020603050405020304" pitchFamily="18" charset="0"/>
                <a:cs typeface="Times New Roman" panose="02020603050405020304" pitchFamily="18" charset="0"/>
              </a:rPr>
              <a:t>, Ks=</a:t>
            </a:r>
            <a:r>
              <a:rPr lang="en-IN" sz="2800" dirty="0" smtClean="0">
                <a:solidFill>
                  <a:srgbClr val="002060"/>
                </a:solidFill>
                <a:latin typeface="Times New Roman" panose="02020603050405020304" pitchFamily="18" charset="0"/>
                <a:cs typeface="Times New Roman" panose="02020603050405020304" pitchFamily="18" charset="0"/>
              </a:rPr>
              <a:t>-</a:t>
            </a:r>
            <a:r>
              <a:rPr lang="en-IN" sz="2800" i="1" dirty="0" smtClean="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A</a:t>
            </a:r>
            <a:r>
              <a:rPr lang="en-IN" sz="2800" i="1" dirty="0" smtClean="0">
                <a:solidFill>
                  <a:srgbClr val="002060"/>
                </a:solidFill>
                <a:latin typeface="Times New Roman" panose="02020603050405020304" pitchFamily="18" charset="0"/>
                <a:cs typeface="Times New Roman" panose="02020603050405020304" pitchFamily="18" charset="0"/>
              </a:rPr>
              <a:t>s =20 log(</a:t>
            </a:r>
            <a:r>
              <a:rPr lang="en-IN" sz="2800" i="1" dirty="0" err="1" smtClean="0">
                <a:solidFill>
                  <a:srgbClr val="002060"/>
                </a:solidFill>
                <a:latin typeface="Times New Roman" panose="02020603050405020304" pitchFamily="18" charset="0"/>
                <a:cs typeface="Times New Roman" panose="02020603050405020304" pitchFamily="18" charset="0"/>
              </a:rPr>
              <a:t>δ</a:t>
            </a:r>
            <a:r>
              <a:rPr lang="en-IN" sz="2800" i="1" dirty="0" err="1" smtClean="0">
                <a:solidFill>
                  <a:srgbClr val="002060"/>
                </a:solidFill>
              </a:rPr>
              <a:t>s</a:t>
            </a:r>
            <a:r>
              <a:rPr lang="en-IN" sz="2800" i="1" dirty="0" smtClean="0">
                <a:solidFill>
                  <a:srgbClr val="002060"/>
                </a:solidFill>
              </a:rPr>
              <a:t>)</a:t>
            </a:r>
          </a:p>
          <a:p>
            <a:endParaRPr lang="en-IN" sz="2800" i="1" dirty="0" smtClean="0">
              <a:solidFill>
                <a:srgbClr val="002060"/>
              </a:solidFill>
              <a:latin typeface="Times New Roman" panose="02020603050405020304" pitchFamily="18" charset="0"/>
              <a:cs typeface="Times New Roman" panose="02020603050405020304" pitchFamily="18" charset="0"/>
            </a:endParaRPr>
          </a:p>
          <a:p>
            <a:endParaRPr lang="en-IN" sz="2800" dirty="0" smtClean="0">
              <a:solidFill>
                <a:srgbClr val="002060"/>
              </a:solidFill>
              <a:latin typeface="Times New Roman" panose="02020603050405020304" pitchFamily="18" charset="0"/>
              <a:cs typeface="Times New Roman" panose="02020603050405020304" pitchFamily="18" charset="0"/>
            </a:endParaRPr>
          </a:p>
          <a:p>
            <a:endParaRPr lang="en-US" dirty="0">
              <a:solidFill>
                <a:srgbClr val="002060"/>
              </a:solidFill>
              <a:latin typeface="Times New Roman" panose="02020603050405020304" pitchFamily="18" charset="0"/>
              <a:cs typeface="Times New Roman" panose="02020603050405020304" pitchFamily="18" charset="0"/>
            </a:endParaRPr>
          </a:p>
          <a:p>
            <a:endParaRPr lang="en-US" dirty="0"/>
          </a:p>
        </p:txBody>
      </p:sp>
      <p:sp>
        <p:nvSpPr>
          <p:cNvPr id="2" name="Footer Placeholder 1"/>
          <p:cNvSpPr>
            <a:spLocks noGrp="1"/>
          </p:cNvSpPr>
          <p:nvPr>
            <p:ph type="ftr" sz="quarter" idx="11"/>
          </p:nvPr>
        </p:nvSpPr>
        <p:spPr/>
        <p:txBody>
          <a:bodyPr/>
          <a:lstStyle/>
          <a:p>
            <a:r>
              <a:rPr lang="en-US" smtClean="0"/>
              <a:t>Dr K Mohanaprasad, SENSE, VIT Chennai</a:t>
            </a:r>
            <a:endParaRPr lang="en-US"/>
          </a:p>
        </p:txBody>
      </p:sp>
      <p:sp>
        <p:nvSpPr>
          <p:cNvPr id="4" name="Slide Number Placeholder 3"/>
          <p:cNvSpPr>
            <a:spLocks noGrp="1"/>
          </p:cNvSpPr>
          <p:nvPr>
            <p:ph type="sldNum" sz="quarter" idx="12"/>
          </p:nvPr>
        </p:nvSpPr>
        <p:spPr/>
        <p:txBody>
          <a:bodyPr/>
          <a:lstStyle/>
          <a:p>
            <a:fld id="{40195D5B-8823-4746-90CC-98268888F072}" type="slidenum">
              <a:rPr lang="en-US" smtClean="0"/>
              <a:t>15</a:t>
            </a:fld>
            <a:endParaRPr lang="en-US"/>
          </a:p>
        </p:txBody>
      </p:sp>
    </p:spTree>
    <p:extLst>
      <p:ext uri="{BB962C8B-B14F-4D97-AF65-F5344CB8AC3E}">
        <p14:creationId xmlns:p14="http://schemas.microsoft.com/office/powerpoint/2010/main" val="1322193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smtClean="0"/>
              <a:t>Need for Filter</a:t>
            </a:r>
          </a:p>
          <a:p>
            <a:pPr lvl="1"/>
            <a:r>
              <a:rPr lang="en-US" sz="2400" dirty="0"/>
              <a:t>Signal Separation</a:t>
            </a:r>
          </a:p>
          <a:p>
            <a:pPr lvl="1"/>
            <a:r>
              <a:rPr lang="en-US" sz="2400" dirty="0"/>
              <a:t>Signal restoration</a:t>
            </a:r>
          </a:p>
          <a:p>
            <a:pPr marL="342900" lvl="1" indent="-342900">
              <a:buFont typeface="Arial" panose="020B0604020202020204" pitchFamily="34" charset="0"/>
              <a:buChar char="•"/>
            </a:pPr>
            <a:r>
              <a:rPr lang="en-US" sz="3200" dirty="0" smtClean="0"/>
              <a:t>Filter </a:t>
            </a:r>
            <a:r>
              <a:rPr lang="en-US" sz="3200" dirty="0"/>
              <a:t>classification </a:t>
            </a:r>
            <a:endParaRPr lang="en-US" sz="3200" dirty="0" smtClean="0"/>
          </a:p>
          <a:p>
            <a:pPr marL="738188" lvl="3" indent="-280988"/>
            <a:r>
              <a:rPr lang="en-US" sz="2400" dirty="0"/>
              <a:t>Based on length Impulse response</a:t>
            </a:r>
          </a:p>
          <a:p>
            <a:pPr marL="738188" lvl="3" indent="-280988"/>
            <a:r>
              <a:rPr lang="en-US" sz="2400" dirty="0"/>
              <a:t>Based on the magnitude spectrum</a:t>
            </a:r>
          </a:p>
          <a:p>
            <a:pPr marL="738188" lvl="3" indent="-280988"/>
            <a:r>
              <a:rPr lang="en-US" sz="2400" dirty="0"/>
              <a:t>Based on the phase spectrum </a:t>
            </a:r>
          </a:p>
          <a:p>
            <a:pPr marL="738188" lvl="3" indent="-280988"/>
            <a:r>
              <a:rPr lang="en-US" sz="2400" dirty="0"/>
              <a:t>Based on the type of input</a:t>
            </a:r>
          </a:p>
          <a:p>
            <a:pPr marL="342900" lvl="1" indent="-342900">
              <a:buFont typeface="Arial" panose="020B0604020202020204" pitchFamily="34" charset="0"/>
              <a:buChar char="•"/>
            </a:pPr>
            <a:r>
              <a:rPr lang="en-US" sz="3200" dirty="0" smtClean="0"/>
              <a:t>Analog filter specification</a:t>
            </a:r>
            <a:endParaRPr lang="en-US" sz="3200" dirty="0"/>
          </a:p>
          <a:p>
            <a:pPr marL="738188" lvl="3" indent="-280988"/>
            <a:endParaRPr lang="en-US" sz="2400" dirty="0" smtClean="0"/>
          </a:p>
          <a:p>
            <a:pPr marL="738188" lvl="3" indent="-280988"/>
            <a:endParaRPr lang="en-US" sz="2400" dirty="0" smtClean="0"/>
          </a:p>
          <a:p>
            <a:pPr marL="742950" lvl="2" indent="-342900"/>
            <a:endParaRPr lang="en-US" dirty="0"/>
          </a:p>
          <a:p>
            <a:endParaRPr lang="en-US" dirty="0" smtClean="0"/>
          </a:p>
          <a:p>
            <a:pPr marL="457200" lvl="1" indent="0">
              <a:buNone/>
            </a:pPr>
            <a:endParaRPr lang="en-US" dirty="0" smtClean="0"/>
          </a:p>
          <a:p>
            <a:pPr marL="457200" lvl="1" indent="0">
              <a:buNone/>
            </a:pPr>
            <a:endParaRPr lang="en-US" dirty="0" smtClean="0"/>
          </a:p>
          <a:p>
            <a:endParaRPr lang="en-US" dirty="0" smtClean="0"/>
          </a:p>
          <a:p>
            <a:endParaRPr lang="en-US" dirty="0"/>
          </a:p>
        </p:txBody>
      </p:sp>
      <p:sp>
        <p:nvSpPr>
          <p:cNvPr id="2" name="Footer Placeholder 1"/>
          <p:cNvSpPr>
            <a:spLocks noGrp="1"/>
          </p:cNvSpPr>
          <p:nvPr>
            <p:ph type="ftr" sz="quarter" idx="11"/>
          </p:nvPr>
        </p:nvSpPr>
        <p:spPr/>
        <p:txBody>
          <a:bodyPr/>
          <a:lstStyle/>
          <a:p>
            <a:r>
              <a:rPr lang="en-US" smtClean="0"/>
              <a:t>Dr K Mohanaprasad, SENSE, VIT Chennai</a:t>
            </a:r>
            <a:endParaRPr lang="en-US"/>
          </a:p>
        </p:txBody>
      </p:sp>
      <p:sp>
        <p:nvSpPr>
          <p:cNvPr id="4" name="Slide Number Placeholder 3"/>
          <p:cNvSpPr>
            <a:spLocks noGrp="1"/>
          </p:cNvSpPr>
          <p:nvPr>
            <p:ph type="sldNum" sz="quarter" idx="12"/>
          </p:nvPr>
        </p:nvSpPr>
        <p:spPr/>
        <p:txBody>
          <a:bodyPr/>
          <a:lstStyle/>
          <a:p>
            <a:fld id="{40195D5B-8823-4746-90CC-98268888F072}" type="slidenum">
              <a:rPr lang="en-US" smtClean="0"/>
              <a:t>2</a:t>
            </a:fld>
            <a:endParaRPr lang="en-US"/>
          </a:p>
        </p:txBody>
      </p:sp>
    </p:spTree>
    <p:extLst>
      <p:ext uri="{BB962C8B-B14F-4D97-AF65-F5344CB8AC3E}">
        <p14:creationId xmlns:p14="http://schemas.microsoft.com/office/powerpoint/2010/main" val="3646416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639762"/>
          </a:xfrm>
        </p:spPr>
        <p:txBody>
          <a:bodyPr>
            <a:normAutofit fontScale="90000"/>
          </a:bodyPr>
          <a:lstStyle/>
          <a:p>
            <a:r>
              <a:rPr lang="en-US" dirty="0" smtClean="0">
                <a:solidFill>
                  <a:srgbClr val="FF0000"/>
                </a:solidFill>
              </a:rPr>
              <a:t>Need for Filters</a:t>
            </a:r>
            <a:endParaRPr lang="en-US" dirty="0">
              <a:solidFill>
                <a:srgbClr val="FF0000"/>
              </a:solidFill>
            </a:endParaRPr>
          </a:p>
        </p:txBody>
      </p:sp>
      <p:sp>
        <p:nvSpPr>
          <p:cNvPr id="3" name="Content Placeholder 2"/>
          <p:cNvSpPr>
            <a:spLocks noGrp="1"/>
          </p:cNvSpPr>
          <p:nvPr>
            <p:ph idx="1"/>
          </p:nvPr>
        </p:nvSpPr>
        <p:spPr>
          <a:xfrm>
            <a:off x="381000" y="1219200"/>
            <a:ext cx="8458200" cy="5105400"/>
          </a:xfrm>
        </p:spPr>
        <p:txBody>
          <a:bodyPr>
            <a:normAutofit fontScale="85000" lnSpcReduction="10000"/>
          </a:bodyPr>
          <a:lstStyle/>
          <a:p>
            <a:pPr algn="just"/>
            <a:r>
              <a:rPr lang="en-US" dirty="0" smtClean="0">
                <a:solidFill>
                  <a:srgbClr val="002060"/>
                </a:solidFill>
                <a:latin typeface="Times New Roman" panose="02020603050405020304" pitchFamily="18" charset="0"/>
                <a:cs typeface="Times New Roman" panose="02020603050405020304" pitchFamily="18" charset="0"/>
              </a:rPr>
              <a:t>Most of the signals we deal with in real life get corrupted in some way or another by some unwanted signals.</a:t>
            </a:r>
          </a:p>
          <a:p>
            <a:pPr algn="just"/>
            <a:endParaRPr lang="en-US" dirty="0" smtClean="0">
              <a:solidFill>
                <a:srgbClr val="002060"/>
              </a:solidFill>
              <a:latin typeface="Times New Roman" panose="02020603050405020304" pitchFamily="18" charset="0"/>
              <a:cs typeface="Times New Roman" panose="02020603050405020304" pitchFamily="18" charset="0"/>
            </a:endParaRPr>
          </a:p>
          <a:p>
            <a:pPr algn="just"/>
            <a:r>
              <a:rPr lang="en-US" dirty="0" smtClean="0">
                <a:solidFill>
                  <a:srgbClr val="002060"/>
                </a:solidFill>
                <a:latin typeface="Times New Roman" panose="02020603050405020304" pitchFamily="18" charset="0"/>
                <a:cs typeface="Times New Roman" panose="02020603050405020304" pitchFamily="18" charset="0"/>
              </a:rPr>
              <a:t>In signal processing and analysis, it is imperative to get rid of these interferences, or at least reduce their effects. </a:t>
            </a:r>
            <a:endParaRPr lang="en-US" dirty="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dirty="0" smtClean="0">
              <a:solidFill>
                <a:srgbClr val="002060"/>
              </a:solidFill>
              <a:latin typeface="Times New Roman" panose="02020603050405020304" pitchFamily="18" charset="0"/>
              <a:cs typeface="Times New Roman" panose="02020603050405020304" pitchFamily="18" charset="0"/>
            </a:endParaRPr>
          </a:p>
          <a:p>
            <a:pPr algn="just"/>
            <a:r>
              <a:rPr lang="en-US" dirty="0" smtClean="0">
                <a:solidFill>
                  <a:srgbClr val="002060"/>
                </a:solidFill>
                <a:latin typeface="Times New Roman" panose="02020603050405020304" pitchFamily="18" charset="0"/>
                <a:cs typeface="Times New Roman" panose="02020603050405020304" pitchFamily="18" charset="0"/>
              </a:rPr>
              <a:t>This is achieved through applying signal  Filtering techniques. </a:t>
            </a:r>
          </a:p>
          <a:p>
            <a:pPr marL="0" indent="0" algn="just">
              <a:buNone/>
            </a:pPr>
            <a:endParaRPr lang="en-US" dirty="0" smtClean="0">
              <a:solidFill>
                <a:srgbClr val="002060"/>
              </a:solidFill>
              <a:latin typeface="Times New Roman" panose="02020603050405020304" pitchFamily="18" charset="0"/>
              <a:cs typeface="Times New Roman" panose="02020603050405020304" pitchFamily="18" charset="0"/>
            </a:endParaRPr>
          </a:p>
          <a:p>
            <a:pPr algn="just"/>
            <a:r>
              <a:rPr lang="en-US" dirty="0" smtClean="0">
                <a:solidFill>
                  <a:srgbClr val="002060"/>
                </a:solidFill>
                <a:latin typeface="Times New Roman" panose="02020603050405020304" pitchFamily="18" charset="0"/>
                <a:cs typeface="Times New Roman" panose="02020603050405020304" pitchFamily="18" charset="0"/>
              </a:rPr>
              <a:t>Filters </a:t>
            </a:r>
            <a:r>
              <a:rPr lang="en-US" dirty="0">
                <a:solidFill>
                  <a:srgbClr val="002060"/>
                </a:solidFill>
                <a:latin typeface="Times New Roman" panose="02020603050405020304" pitchFamily="18" charset="0"/>
                <a:cs typeface="Times New Roman" panose="02020603050405020304" pitchFamily="18" charset="0"/>
              </a:rPr>
              <a:t>have two uses: </a:t>
            </a:r>
            <a:r>
              <a:rPr lang="en-US" dirty="0" smtClean="0">
                <a:solidFill>
                  <a:srgbClr val="002060"/>
                </a:solidFill>
                <a:latin typeface="Times New Roman" panose="02020603050405020304" pitchFamily="18" charset="0"/>
                <a:cs typeface="Times New Roman" panose="02020603050405020304" pitchFamily="18" charset="0"/>
              </a:rPr>
              <a:t>Signal</a:t>
            </a:r>
            <a:r>
              <a:rPr lang="en-US" dirty="0">
                <a:solidFill>
                  <a:srgbClr val="002060"/>
                </a:solidFill>
                <a:latin typeface="Times New Roman" panose="02020603050405020304" pitchFamily="18" charset="0"/>
                <a:cs typeface="Times New Roman" panose="02020603050405020304" pitchFamily="18" charset="0"/>
              </a:rPr>
              <a:t> </a:t>
            </a:r>
            <a:r>
              <a:rPr lang="en-US" i="1" dirty="0">
                <a:solidFill>
                  <a:srgbClr val="002060"/>
                </a:solidFill>
                <a:latin typeface="Times New Roman" panose="02020603050405020304" pitchFamily="18" charset="0"/>
                <a:cs typeface="Times New Roman" panose="02020603050405020304" pitchFamily="18" charset="0"/>
              </a:rPr>
              <a:t>separation</a:t>
            </a:r>
            <a:r>
              <a:rPr lang="en-US" dirty="0">
                <a:solidFill>
                  <a:srgbClr val="002060"/>
                </a:solidFill>
                <a:latin typeface="Times New Roman" panose="02020603050405020304" pitchFamily="18" charset="0"/>
                <a:cs typeface="Times New Roman" panose="02020603050405020304" pitchFamily="18" charset="0"/>
              </a:rPr>
              <a:t> and </a:t>
            </a:r>
            <a:r>
              <a:rPr lang="en-US" dirty="0" smtClean="0">
                <a:solidFill>
                  <a:srgbClr val="002060"/>
                </a:solidFill>
                <a:latin typeface="Times New Roman" panose="02020603050405020304" pitchFamily="18" charset="0"/>
                <a:cs typeface="Times New Roman" panose="02020603050405020304" pitchFamily="18" charset="0"/>
              </a:rPr>
              <a:t>Signal</a:t>
            </a:r>
            <a:r>
              <a:rPr lang="en-US" dirty="0">
                <a:solidFill>
                  <a:srgbClr val="002060"/>
                </a:solidFill>
                <a:latin typeface="Times New Roman" panose="02020603050405020304" pitchFamily="18" charset="0"/>
                <a:cs typeface="Times New Roman" panose="02020603050405020304" pitchFamily="18" charset="0"/>
              </a:rPr>
              <a:t> </a:t>
            </a:r>
            <a:r>
              <a:rPr lang="en-US" i="1" dirty="0">
                <a:solidFill>
                  <a:srgbClr val="002060"/>
                </a:solidFill>
                <a:latin typeface="Times New Roman" panose="02020603050405020304" pitchFamily="18" charset="0"/>
                <a:cs typeface="Times New Roman" panose="02020603050405020304" pitchFamily="18" charset="0"/>
              </a:rPr>
              <a:t>restoration</a:t>
            </a:r>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Dr K Mohanaprasad, SENSE, VIT Chennai</a:t>
            </a:r>
            <a:endParaRPr lang="en-US"/>
          </a:p>
        </p:txBody>
      </p:sp>
      <p:sp>
        <p:nvSpPr>
          <p:cNvPr id="5" name="Slide Number Placeholder 4"/>
          <p:cNvSpPr>
            <a:spLocks noGrp="1"/>
          </p:cNvSpPr>
          <p:nvPr>
            <p:ph type="sldNum" sz="quarter" idx="12"/>
          </p:nvPr>
        </p:nvSpPr>
        <p:spPr/>
        <p:txBody>
          <a:bodyPr/>
          <a:lstStyle/>
          <a:p>
            <a:fld id="{40195D5B-8823-4746-90CC-98268888F072}" type="slidenum">
              <a:rPr lang="en-US" smtClean="0"/>
              <a:t>3</a:t>
            </a:fld>
            <a:endParaRPr lang="en-US" dirty="0"/>
          </a:p>
        </p:txBody>
      </p:sp>
    </p:spTree>
    <p:extLst>
      <p:ext uri="{BB962C8B-B14F-4D97-AF65-F5344CB8AC3E}">
        <p14:creationId xmlns:p14="http://schemas.microsoft.com/office/powerpoint/2010/main" val="3393206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639762"/>
          </a:xfrm>
        </p:spPr>
        <p:txBody>
          <a:bodyPr>
            <a:normAutofit fontScale="90000"/>
          </a:bodyPr>
          <a:lstStyle/>
          <a:p>
            <a:r>
              <a:rPr lang="en-US" dirty="0" smtClean="0">
                <a:solidFill>
                  <a:srgbClr val="FF0000"/>
                </a:solidFill>
              </a:rPr>
              <a:t>Signal separation</a:t>
            </a:r>
            <a:endParaRPr lang="en-US" dirty="0">
              <a:solidFill>
                <a:srgbClr val="FF0000"/>
              </a:solidFill>
            </a:endParaRPr>
          </a:p>
        </p:txBody>
      </p:sp>
      <p:sp>
        <p:nvSpPr>
          <p:cNvPr id="3" name="Content Placeholder 2"/>
          <p:cNvSpPr>
            <a:spLocks noGrp="1"/>
          </p:cNvSpPr>
          <p:nvPr>
            <p:ph idx="1"/>
          </p:nvPr>
        </p:nvSpPr>
        <p:spPr>
          <a:xfrm>
            <a:off x="457200" y="762000"/>
            <a:ext cx="8382000" cy="5943600"/>
          </a:xfrm>
        </p:spPr>
        <p:txBody>
          <a:bodyPr>
            <a:normAutofit fontScale="85000" lnSpcReduction="20000"/>
          </a:bodyPr>
          <a:lstStyle/>
          <a:p>
            <a:r>
              <a:rPr lang="en-US" dirty="0" smtClean="0">
                <a:solidFill>
                  <a:srgbClr val="002060"/>
                </a:solidFill>
                <a:latin typeface="Times New Roman" panose="02020603050405020304" pitchFamily="18" charset="0"/>
                <a:cs typeface="Times New Roman" panose="02020603050405020304" pitchFamily="18" charset="0"/>
              </a:rPr>
              <a:t>Signal separation is needed when a signal has been contaminated with interference, noise, or other signals.</a:t>
            </a:r>
          </a:p>
          <a:p>
            <a:pPr marL="0" indent="0">
              <a:buNone/>
            </a:pPr>
            <a:endParaRPr lang="en-US" dirty="0" smtClean="0">
              <a:solidFill>
                <a:srgbClr val="002060"/>
              </a:solidFill>
              <a:latin typeface="Times New Roman" panose="02020603050405020304" pitchFamily="18" charset="0"/>
              <a:cs typeface="Times New Roman" panose="02020603050405020304" pitchFamily="18" charset="0"/>
            </a:endParaRPr>
          </a:p>
          <a:p>
            <a:pPr algn="just"/>
            <a:r>
              <a:rPr lang="en-US" dirty="0" smtClean="0">
                <a:solidFill>
                  <a:srgbClr val="002060"/>
                </a:solidFill>
                <a:latin typeface="Times New Roman" panose="02020603050405020304" pitchFamily="18" charset="0"/>
                <a:cs typeface="Times New Roman" panose="02020603050405020304" pitchFamily="18" charset="0"/>
              </a:rPr>
              <a:t>Imagine </a:t>
            </a:r>
            <a:r>
              <a:rPr lang="en-US" dirty="0">
                <a:solidFill>
                  <a:srgbClr val="002060"/>
                </a:solidFill>
                <a:latin typeface="Times New Roman" panose="02020603050405020304" pitchFamily="18" charset="0"/>
                <a:cs typeface="Times New Roman" panose="02020603050405020304" pitchFamily="18" charset="0"/>
              </a:rPr>
              <a:t>a device for measuring the electrical activity of a </a:t>
            </a:r>
            <a:r>
              <a:rPr lang="en-US" dirty="0" smtClean="0">
                <a:solidFill>
                  <a:srgbClr val="002060"/>
                </a:solidFill>
                <a:latin typeface="Times New Roman" panose="02020603050405020304" pitchFamily="18" charset="0"/>
                <a:cs typeface="Times New Roman" panose="02020603050405020304" pitchFamily="18" charset="0"/>
              </a:rPr>
              <a:t>human heart </a:t>
            </a:r>
            <a:r>
              <a:rPr lang="en-US" dirty="0">
                <a:solidFill>
                  <a:srgbClr val="002060"/>
                </a:solidFill>
                <a:latin typeface="Times New Roman" panose="02020603050405020304" pitchFamily="18" charset="0"/>
                <a:cs typeface="Times New Roman" panose="02020603050405020304" pitchFamily="18" charset="0"/>
              </a:rPr>
              <a:t>(</a:t>
            </a:r>
            <a:r>
              <a:rPr lang="en-US" dirty="0" smtClean="0">
                <a:solidFill>
                  <a:srgbClr val="002060"/>
                </a:solidFill>
                <a:latin typeface="Times New Roman" panose="02020603050405020304" pitchFamily="18" charset="0"/>
                <a:cs typeface="Times New Roman" panose="02020603050405020304" pitchFamily="18" charset="0"/>
              </a:rPr>
              <a:t>ECG). </a:t>
            </a:r>
          </a:p>
          <a:p>
            <a:pPr marL="0" indent="0" algn="just">
              <a:buNone/>
            </a:pPr>
            <a:endParaRPr lang="en-US" dirty="0" smtClean="0">
              <a:solidFill>
                <a:srgbClr val="002060"/>
              </a:solidFill>
              <a:latin typeface="Times New Roman" panose="02020603050405020304" pitchFamily="18" charset="0"/>
              <a:cs typeface="Times New Roman" panose="02020603050405020304" pitchFamily="18" charset="0"/>
            </a:endParaRPr>
          </a:p>
          <a:p>
            <a:pPr algn="just"/>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The raw signal will likely be corrupted by </a:t>
            </a:r>
            <a:r>
              <a:rPr lang="en-US" dirty="0" smtClean="0">
                <a:solidFill>
                  <a:srgbClr val="002060"/>
                </a:solidFill>
                <a:latin typeface="Times New Roman" panose="02020603050405020304" pitchFamily="18" charset="0"/>
                <a:cs typeface="Times New Roman" panose="02020603050405020304" pitchFamily="18" charset="0"/>
              </a:rPr>
              <a:t>the interference caused by shaking the wire of the ECG lead.</a:t>
            </a:r>
          </a:p>
          <a:p>
            <a:pPr marL="0" indent="0" algn="just">
              <a:buNone/>
            </a:pPr>
            <a:endParaRPr lang="en-US" dirty="0" smtClean="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T</a:t>
            </a:r>
            <a:r>
              <a:rPr lang="en-US" dirty="0" smtClean="0">
                <a:solidFill>
                  <a:srgbClr val="002060"/>
                </a:solidFill>
                <a:latin typeface="Times New Roman" panose="02020603050405020304" pitchFamily="18" charset="0"/>
                <a:cs typeface="Times New Roman" panose="02020603050405020304" pitchFamily="18" charset="0"/>
              </a:rPr>
              <a:t>he measuring </a:t>
            </a:r>
            <a:r>
              <a:rPr lang="en-US" dirty="0">
                <a:solidFill>
                  <a:srgbClr val="002060"/>
                </a:solidFill>
                <a:latin typeface="Times New Roman" panose="02020603050405020304" pitchFamily="18" charset="0"/>
                <a:cs typeface="Times New Roman" panose="02020603050405020304" pitchFamily="18" charset="0"/>
              </a:rPr>
              <a:t>the electrical activity of a baby's </a:t>
            </a:r>
            <a:r>
              <a:rPr lang="en-US" dirty="0" smtClean="0">
                <a:solidFill>
                  <a:srgbClr val="002060"/>
                </a:solidFill>
                <a:latin typeface="Times New Roman" panose="02020603050405020304" pitchFamily="18" charset="0"/>
                <a:cs typeface="Times New Roman" panose="02020603050405020304" pitchFamily="18" charset="0"/>
              </a:rPr>
              <a:t>heart while </a:t>
            </a:r>
            <a:r>
              <a:rPr lang="en-US" dirty="0">
                <a:solidFill>
                  <a:srgbClr val="002060"/>
                </a:solidFill>
                <a:latin typeface="Times New Roman" panose="02020603050405020304" pitchFamily="18" charset="0"/>
                <a:cs typeface="Times New Roman" panose="02020603050405020304" pitchFamily="18" charset="0"/>
              </a:rPr>
              <a:t>still in the womb. The raw signal will likely be corrupted by the breathing and heartbeat of the mother.</a:t>
            </a:r>
            <a:r>
              <a:rPr lang="en-US" dirty="0" smtClean="0">
                <a:solidFill>
                  <a:srgbClr val="002060"/>
                </a:solidFill>
                <a:latin typeface="Times New Roman" panose="02020603050405020304" pitchFamily="18" charset="0"/>
                <a:cs typeface="Times New Roman" panose="02020603050405020304" pitchFamily="18" charset="0"/>
              </a:rPr>
              <a:t> </a:t>
            </a:r>
          </a:p>
          <a:p>
            <a:pPr marL="0" indent="0" algn="just">
              <a:buNone/>
            </a:pPr>
            <a:endParaRPr lang="en-US" dirty="0" smtClean="0">
              <a:solidFill>
                <a:srgbClr val="002060"/>
              </a:solidFill>
              <a:latin typeface="Times New Roman" panose="02020603050405020304" pitchFamily="18" charset="0"/>
              <a:cs typeface="Times New Roman" panose="02020603050405020304" pitchFamily="18" charset="0"/>
            </a:endParaRPr>
          </a:p>
          <a:p>
            <a:pPr algn="just"/>
            <a:r>
              <a:rPr lang="en-US" dirty="0" smtClean="0">
                <a:solidFill>
                  <a:srgbClr val="002060"/>
                </a:solidFill>
                <a:latin typeface="Times New Roman" panose="02020603050405020304" pitchFamily="18" charset="0"/>
                <a:cs typeface="Times New Roman" panose="02020603050405020304" pitchFamily="18" charset="0"/>
              </a:rPr>
              <a:t>A </a:t>
            </a:r>
            <a:r>
              <a:rPr lang="en-US" dirty="0">
                <a:solidFill>
                  <a:srgbClr val="002060"/>
                </a:solidFill>
                <a:latin typeface="Times New Roman" panose="02020603050405020304" pitchFamily="18" charset="0"/>
                <a:cs typeface="Times New Roman" panose="02020603050405020304" pitchFamily="18" charset="0"/>
              </a:rPr>
              <a:t>filter might be used to separate these signals so that they can be individually analyzed.</a:t>
            </a:r>
          </a:p>
        </p:txBody>
      </p:sp>
      <p:sp>
        <p:nvSpPr>
          <p:cNvPr id="4" name="Footer Placeholder 3"/>
          <p:cNvSpPr>
            <a:spLocks noGrp="1"/>
          </p:cNvSpPr>
          <p:nvPr>
            <p:ph type="ftr" sz="quarter" idx="11"/>
          </p:nvPr>
        </p:nvSpPr>
        <p:spPr/>
        <p:txBody>
          <a:bodyPr/>
          <a:lstStyle/>
          <a:p>
            <a:r>
              <a:rPr lang="en-US" smtClean="0"/>
              <a:t>Dr K Mohanaprasad, SENSE, VIT Chennai</a:t>
            </a:r>
            <a:endParaRPr lang="en-US"/>
          </a:p>
        </p:txBody>
      </p:sp>
      <p:sp>
        <p:nvSpPr>
          <p:cNvPr id="5" name="Slide Number Placeholder 4"/>
          <p:cNvSpPr>
            <a:spLocks noGrp="1"/>
          </p:cNvSpPr>
          <p:nvPr>
            <p:ph type="sldNum" sz="quarter" idx="12"/>
          </p:nvPr>
        </p:nvSpPr>
        <p:spPr/>
        <p:txBody>
          <a:bodyPr/>
          <a:lstStyle/>
          <a:p>
            <a:fld id="{40195D5B-8823-4746-90CC-98268888F072}" type="slidenum">
              <a:rPr lang="en-US" smtClean="0"/>
              <a:t>4</a:t>
            </a:fld>
            <a:endParaRPr lang="en-US"/>
          </a:p>
        </p:txBody>
      </p:sp>
    </p:spTree>
    <p:extLst>
      <p:ext uri="{BB962C8B-B14F-4D97-AF65-F5344CB8AC3E}">
        <p14:creationId xmlns:p14="http://schemas.microsoft.com/office/powerpoint/2010/main" val="29250708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563562"/>
          </a:xfrm>
        </p:spPr>
        <p:txBody>
          <a:bodyPr>
            <a:normAutofit fontScale="90000"/>
          </a:bodyPr>
          <a:lstStyle/>
          <a:p>
            <a:r>
              <a:rPr lang="en-US" dirty="0" smtClean="0">
                <a:solidFill>
                  <a:srgbClr val="FF0000"/>
                </a:solidFill>
              </a:rPr>
              <a:t>Signal restoration</a:t>
            </a:r>
            <a:endParaRPr lang="en-US" dirty="0">
              <a:solidFill>
                <a:srgbClr val="FF0000"/>
              </a:solidFill>
            </a:endParaRPr>
          </a:p>
        </p:txBody>
      </p:sp>
      <p:sp>
        <p:nvSpPr>
          <p:cNvPr id="3" name="Content Placeholder 2"/>
          <p:cNvSpPr>
            <a:spLocks noGrp="1"/>
          </p:cNvSpPr>
          <p:nvPr>
            <p:ph idx="1"/>
          </p:nvPr>
        </p:nvSpPr>
        <p:spPr>
          <a:xfrm>
            <a:off x="457200" y="1143000"/>
            <a:ext cx="8382000" cy="5105400"/>
          </a:xfrm>
        </p:spPr>
        <p:txBody>
          <a:bodyPr/>
          <a:lstStyle/>
          <a:p>
            <a:r>
              <a:rPr lang="en-US" sz="2800" dirty="0" smtClean="0">
                <a:solidFill>
                  <a:srgbClr val="002060"/>
                </a:solidFill>
              </a:rPr>
              <a:t>Signal restoration is used when a signal has been distorted in some way.</a:t>
            </a:r>
          </a:p>
          <a:p>
            <a:pPr marL="0" indent="0">
              <a:buNone/>
            </a:pPr>
            <a:endParaRPr lang="en-US" sz="2800" dirty="0" smtClean="0">
              <a:solidFill>
                <a:srgbClr val="002060"/>
              </a:solidFill>
            </a:endParaRPr>
          </a:p>
          <a:p>
            <a:r>
              <a:rPr lang="en-US" sz="2800" dirty="0" smtClean="0">
                <a:solidFill>
                  <a:srgbClr val="002060"/>
                </a:solidFill>
              </a:rPr>
              <a:t>An </a:t>
            </a:r>
            <a:r>
              <a:rPr lang="en-US" sz="2800" dirty="0">
                <a:solidFill>
                  <a:srgbClr val="002060"/>
                </a:solidFill>
              </a:rPr>
              <a:t>audio recording made with poor equipment may be filtered to better represent the sound as it actually occurred. </a:t>
            </a:r>
            <a:endParaRPr lang="en-US" sz="2800" dirty="0" smtClean="0">
              <a:solidFill>
                <a:srgbClr val="002060"/>
              </a:solidFill>
            </a:endParaRPr>
          </a:p>
          <a:p>
            <a:pPr marL="0" indent="0">
              <a:buNone/>
            </a:pPr>
            <a:endParaRPr lang="en-US" sz="2800" dirty="0" smtClean="0">
              <a:solidFill>
                <a:srgbClr val="002060"/>
              </a:solidFill>
            </a:endParaRPr>
          </a:p>
          <a:p>
            <a:r>
              <a:rPr lang="en-US" sz="2800" dirty="0" smtClean="0">
                <a:solidFill>
                  <a:srgbClr val="002060"/>
                </a:solidFill>
              </a:rPr>
              <a:t>Another </a:t>
            </a:r>
            <a:r>
              <a:rPr lang="en-US" sz="2800" dirty="0">
                <a:solidFill>
                  <a:srgbClr val="002060"/>
                </a:solidFill>
              </a:rPr>
              <a:t>example is the </a:t>
            </a:r>
            <a:r>
              <a:rPr lang="en-US" sz="2800" dirty="0" smtClean="0">
                <a:solidFill>
                  <a:srgbClr val="002060"/>
                </a:solidFill>
              </a:rPr>
              <a:t>deburring </a:t>
            </a:r>
            <a:r>
              <a:rPr lang="en-US" sz="2800" dirty="0">
                <a:solidFill>
                  <a:srgbClr val="002060"/>
                </a:solidFill>
              </a:rPr>
              <a:t>of an image acquired with an improperly focused lens, or a shaky camera.</a:t>
            </a:r>
          </a:p>
          <a:p>
            <a:endParaRPr lang="en-US" dirty="0">
              <a:solidFill>
                <a:srgbClr val="002060"/>
              </a:solidFill>
            </a:endParaRPr>
          </a:p>
        </p:txBody>
      </p:sp>
      <p:sp>
        <p:nvSpPr>
          <p:cNvPr id="4" name="Footer Placeholder 3"/>
          <p:cNvSpPr>
            <a:spLocks noGrp="1"/>
          </p:cNvSpPr>
          <p:nvPr>
            <p:ph type="ftr" sz="quarter" idx="11"/>
          </p:nvPr>
        </p:nvSpPr>
        <p:spPr/>
        <p:txBody>
          <a:bodyPr/>
          <a:lstStyle/>
          <a:p>
            <a:r>
              <a:rPr lang="en-US" smtClean="0"/>
              <a:t>Dr K Mohanaprasad, SENSE, VIT Chennai</a:t>
            </a:r>
            <a:endParaRPr lang="en-US"/>
          </a:p>
        </p:txBody>
      </p:sp>
      <p:sp>
        <p:nvSpPr>
          <p:cNvPr id="5" name="Slide Number Placeholder 4"/>
          <p:cNvSpPr>
            <a:spLocks noGrp="1"/>
          </p:cNvSpPr>
          <p:nvPr>
            <p:ph type="sldNum" sz="quarter" idx="12"/>
          </p:nvPr>
        </p:nvSpPr>
        <p:spPr/>
        <p:txBody>
          <a:bodyPr/>
          <a:lstStyle/>
          <a:p>
            <a:fld id="{40195D5B-8823-4746-90CC-98268888F072}" type="slidenum">
              <a:rPr lang="en-US" smtClean="0"/>
              <a:t>5</a:t>
            </a:fld>
            <a:endParaRPr lang="en-US"/>
          </a:p>
        </p:txBody>
      </p:sp>
    </p:spTree>
    <p:extLst>
      <p:ext uri="{BB962C8B-B14F-4D97-AF65-F5344CB8AC3E}">
        <p14:creationId xmlns:p14="http://schemas.microsoft.com/office/powerpoint/2010/main" val="9502048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Filter Classification</a:t>
            </a:r>
            <a:endParaRPr lang="en-US" dirty="0">
              <a:solidFill>
                <a:srgbClr val="FF0000"/>
              </a:solidFill>
            </a:endParaRPr>
          </a:p>
        </p:txBody>
      </p:sp>
      <p:sp>
        <p:nvSpPr>
          <p:cNvPr id="3" name="Content Placeholder 2"/>
          <p:cNvSpPr>
            <a:spLocks noGrp="1"/>
          </p:cNvSpPr>
          <p:nvPr>
            <p:ph idx="1"/>
          </p:nvPr>
        </p:nvSpPr>
        <p:spPr>
          <a:xfrm>
            <a:off x="457200" y="990600"/>
            <a:ext cx="8534400" cy="5181600"/>
          </a:xfrm>
        </p:spPr>
        <p:txBody>
          <a:bodyPr>
            <a:normAutofit fontScale="25000" lnSpcReduction="20000"/>
          </a:bodyPr>
          <a:lstStyle/>
          <a:p>
            <a:pPr marR="39873" algn="just">
              <a:lnSpc>
                <a:spcPts val="2565"/>
              </a:lnSpc>
              <a:spcBef>
                <a:spcPts val="128"/>
              </a:spcBef>
            </a:pPr>
            <a:r>
              <a:rPr lang="en-US" sz="8300" dirty="0" smtClean="0">
                <a:solidFill>
                  <a:srgbClr val="002060"/>
                </a:solidFill>
                <a:latin typeface="Times New Roman" panose="02020603050405020304" pitchFamily="18" charset="0"/>
                <a:cs typeface="Times New Roman" panose="02020603050405020304" pitchFamily="18" charset="0"/>
              </a:rPr>
              <a:t>Based on the transfer function (It depends</a:t>
            </a:r>
            <a:r>
              <a:rPr lang="en-US" sz="8300" spc="0" dirty="0" smtClean="0">
                <a:solidFill>
                  <a:srgbClr val="002060"/>
                </a:solidFill>
                <a:latin typeface="Times New Roman" panose="02020603050405020304" pitchFamily="18" charset="0"/>
                <a:cs typeface="Times New Roman" panose="02020603050405020304" pitchFamily="18" charset="0"/>
              </a:rPr>
              <a:t> on the length of its impulse response</a:t>
            </a:r>
          </a:p>
          <a:p>
            <a:pPr marR="39873" lvl="1" algn="just">
              <a:lnSpc>
                <a:spcPts val="2565"/>
              </a:lnSpc>
              <a:spcBef>
                <a:spcPts val="128"/>
              </a:spcBef>
            </a:pPr>
            <a:r>
              <a:rPr lang="en-US" sz="8300" spc="0" dirty="0" smtClean="0">
                <a:latin typeface="Times New Roman" panose="02020603050405020304" pitchFamily="18" charset="0"/>
                <a:cs typeface="Times New Roman" panose="02020603050405020304" pitchFamily="18" charset="0"/>
              </a:rPr>
              <a:t>Finite</a:t>
            </a:r>
            <a:r>
              <a:rPr lang="en-US" sz="8300" spc="-34" dirty="0" smtClean="0">
                <a:latin typeface="Times New Roman" panose="02020603050405020304" pitchFamily="18" charset="0"/>
                <a:cs typeface="Times New Roman" panose="02020603050405020304" pitchFamily="18" charset="0"/>
              </a:rPr>
              <a:t> </a:t>
            </a:r>
            <a:r>
              <a:rPr lang="en-US" sz="8300" spc="0" dirty="0" smtClean="0">
                <a:latin typeface="Times New Roman" panose="02020603050405020304" pitchFamily="18" charset="0"/>
                <a:cs typeface="Times New Roman" panose="02020603050405020304" pitchFamily="18" charset="0"/>
              </a:rPr>
              <a:t>impulse</a:t>
            </a:r>
            <a:r>
              <a:rPr lang="en-US" sz="8300" spc="9" dirty="0" smtClean="0">
                <a:latin typeface="Times New Roman" panose="02020603050405020304" pitchFamily="18" charset="0"/>
                <a:cs typeface="Times New Roman" panose="02020603050405020304" pitchFamily="18" charset="0"/>
              </a:rPr>
              <a:t> </a:t>
            </a:r>
            <a:r>
              <a:rPr lang="en-US" sz="8300" spc="0" dirty="0" smtClean="0">
                <a:latin typeface="Times New Roman" panose="02020603050405020304" pitchFamily="18" charset="0"/>
                <a:cs typeface="Times New Roman" panose="02020603050405020304" pitchFamily="18" charset="0"/>
              </a:rPr>
              <a:t>response</a:t>
            </a:r>
            <a:r>
              <a:rPr lang="en-US" sz="8300" spc="4" dirty="0" smtClean="0">
                <a:latin typeface="Times New Roman" panose="02020603050405020304" pitchFamily="18" charset="0"/>
                <a:cs typeface="Times New Roman" panose="02020603050405020304" pitchFamily="18" charset="0"/>
              </a:rPr>
              <a:t> </a:t>
            </a:r>
            <a:r>
              <a:rPr lang="en-US" sz="8300" spc="0" dirty="0" smtClean="0">
                <a:latin typeface="Times New Roman" panose="02020603050405020304" pitchFamily="18" charset="0"/>
                <a:cs typeface="Times New Roman" panose="02020603050405020304" pitchFamily="18" charset="0"/>
              </a:rPr>
              <a:t>(FIR)</a:t>
            </a:r>
            <a:r>
              <a:rPr lang="en-US" sz="8300" spc="-32" dirty="0" smtClean="0">
                <a:latin typeface="Times New Roman" panose="02020603050405020304" pitchFamily="18" charset="0"/>
                <a:cs typeface="Times New Roman" panose="02020603050405020304" pitchFamily="18" charset="0"/>
              </a:rPr>
              <a:t> </a:t>
            </a:r>
            <a:r>
              <a:rPr lang="en-US" sz="8300" spc="0" dirty="0" smtClean="0">
                <a:latin typeface="Times New Roman" panose="02020603050405020304" pitchFamily="18" charset="0"/>
                <a:cs typeface="Times New Roman" panose="02020603050405020304" pitchFamily="18" charset="0"/>
              </a:rPr>
              <a:t>transfer</a:t>
            </a:r>
            <a:r>
              <a:rPr lang="en-US" sz="8300" spc="4" dirty="0" smtClean="0">
                <a:latin typeface="Times New Roman" panose="02020603050405020304" pitchFamily="18" charset="0"/>
                <a:cs typeface="Times New Roman" panose="02020603050405020304" pitchFamily="18" charset="0"/>
              </a:rPr>
              <a:t> </a:t>
            </a:r>
            <a:r>
              <a:rPr lang="en-US" sz="8300" spc="0" dirty="0" smtClean="0">
                <a:latin typeface="Times New Roman" panose="02020603050405020304" pitchFamily="18" charset="0"/>
                <a:cs typeface="Times New Roman" panose="02020603050405020304" pitchFamily="18" charset="0"/>
              </a:rPr>
              <a:t>function</a:t>
            </a:r>
            <a:endParaRPr lang="en-US" sz="8300" dirty="0" smtClean="0">
              <a:solidFill>
                <a:srgbClr val="000065"/>
              </a:solidFill>
              <a:latin typeface="Times New Roman" panose="02020603050405020304" pitchFamily="18" charset="0"/>
              <a:cs typeface="Times New Roman" panose="02020603050405020304" pitchFamily="18" charset="0"/>
            </a:endParaRPr>
          </a:p>
          <a:p>
            <a:pPr marR="39873" lvl="1" algn="just">
              <a:lnSpc>
                <a:spcPts val="2565"/>
              </a:lnSpc>
              <a:spcBef>
                <a:spcPts val="128"/>
              </a:spcBef>
            </a:pPr>
            <a:r>
              <a:rPr lang="en-US" sz="8300" spc="4" dirty="0" smtClean="0">
                <a:latin typeface="Times New Roman" panose="02020603050405020304" pitchFamily="18" charset="0"/>
                <a:cs typeface="Times New Roman" panose="02020603050405020304" pitchFamily="18" charset="0"/>
              </a:rPr>
              <a:t>Infinit</a:t>
            </a:r>
            <a:r>
              <a:rPr lang="en-US" sz="8300" spc="0" dirty="0" smtClean="0">
                <a:latin typeface="Times New Roman" panose="02020603050405020304" pitchFamily="18" charset="0"/>
                <a:cs typeface="Times New Roman" panose="02020603050405020304" pitchFamily="18" charset="0"/>
              </a:rPr>
              <a:t>e</a:t>
            </a:r>
            <a:r>
              <a:rPr lang="en-US" sz="8300" spc="-52" dirty="0" smtClean="0">
                <a:latin typeface="Times New Roman" panose="02020603050405020304" pitchFamily="18" charset="0"/>
                <a:cs typeface="Times New Roman" panose="02020603050405020304" pitchFamily="18" charset="0"/>
              </a:rPr>
              <a:t> </a:t>
            </a:r>
            <a:r>
              <a:rPr lang="en-US" sz="8300" spc="4" dirty="0" smtClean="0">
                <a:latin typeface="Times New Roman" panose="02020603050405020304" pitchFamily="18" charset="0"/>
                <a:cs typeface="Times New Roman" panose="02020603050405020304" pitchFamily="18" charset="0"/>
              </a:rPr>
              <a:t>impuls</a:t>
            </a:r>
            <a:r>
              <a:rPr lang="en-US" sz="8300" spc="0" dirty="0" smtClean="0">
                <a:latin typeface="Times New Roman" panose="02020603050405020304" pitchFamily="18" charset="0"/>
                <a:cs typeface="Times New Roman" panose="02020603050405020304" pitchFamily="18" charset="0"/>
              </a:rPr>
              <a:t>e</a:t>
            </a:r>
            <a:r>
              <a:rPr lang="en-US" sz="8300" spc="4" dirty="0" smtClean="0">
                <a:latin typeface="Times New Roman" panose="02020603050405020304" pitchFamily="18" charset="0"/>
                <a:cs typeface="Times New Roman" panose="02020603050405020304" pitchFamily="18" charset="0"/>
              </a:rPr>
              <a:t> respons</a:t>
            </a:r>
            <a:r>
              <a:rPr lang="en-US" sz="8300" spc="0" dirty="0" smtClean="0">
                <a:latin typeface="Times New Roman" panose="02020603050405020304" pitchFamily="18" charset="0"/>
                <a:cs typeface="Times New Roman" panose="02020603050405020304" pitchFamily="18" charset="0"/>
              </a:rPr>
              <a:t>e </a:t>
            </a:r>
            <a:r>
              <a:rPr lang="en-US" sz="8300" spc="4" dirty="0" smtClean="0">
                <a:latin typeface="Times New Roman" panose="02020603050405020304" pitchFamily="18" charset="0"/>
                <a:cs typeface="Times New Roman" panose="02020603050405020304" pitchFamily="18" charset="0"/>
              </a:rPr>
              <a:t>(IIR</a:t>
            </a:r>
            <a:r>
              <a:rPr lang="en-US" sz="8300" spc="0" dirty="0" smtClean="0">
                <a:latin typeface="Times New Roman" panose="02020603050405020304" pitchFamily="18" charset="0"/>
                <a:cs typeface="Times New Roman" panose="02020603050405020304" pitchFamily="18" charset="0"/>
              </a:rPr>
              <a:t>)</a:t>
            </a:r>
            <a:r>
              <a:rPr lang="en-US" sz="8300" spc="-33" dirty="0" smtClean="0">
                <a:latin typeface="Times New Roman" panose="02020603050405020304" pitchFamily="18" charset="0"/>
                <a:cs typeface="Times New Roman" panose="02020603050405020304" pitchFamily="18" charset="0"/>
              </a:rPr>
              <a:t> </a:t>
            </a:r>
            <a:r>
              <a:rPr lang="en-US" sz="8300" spc="4" dirty="0" smtClean="0">
                <a:latin typeface="Times New Roman" panose="02020603050405020304" pitchFamily="18" charset="0"/>
                <a:cs typeface="Times New Roman" panose="02020603050405020304" pitchFamily="18" charset="0"/>
              </a:rPr>
              <a:t>transfe</a:t>
            </a:r>
            <a:r>
              <a:rPr lang="en-US" sz="8300" spc="0" dirty="0" smtClean="0">
                <a:latin typeface="Times New Roman" panose="02020603050405020304" pitchFamily="18" charset="0"/>
                <a:cs typeface="Times New Roman" panose="02020603050405020304" pitchFamily="18" charset="0"/>
              </a:rPr>
              <a:t>r </a:t>
            </a:r>
            <a:r>
              <a:rPr lang="en-US" sz="8300" spc="4" dirty="0" smtClean="0">
                <a:latin typeface="Times New Roman" panose="02020603050405020304" pitchFamily="18" charset="0"/>
                <a:cs typeface="Times New Roman" panose="02020603050405020304" pitchFamily="18" charset="0"/>
              </a:rPr>
              <a:t>function</a:t>
            </a:r>
          </a:p>
          <a:p>
            <a:pPr marL="457200" marR="39873" lvl="1" indent="0" algn="just">
              <a:lnSpc>
                <a:spcPts val="2565"/>
              </a:lnSpc>
              <a:spcBef>
                <a:spcPts val="128"/>
              </a:spcBef>
              <a:buNone/>
            </a:pPr>
            <a:endParaRPr lang="en-US" sz="8300" spc="4" dirty="0" smtClean="0">
              <a:latin typeface="Times New Roman" panose="02020603050405020304" pitchFamily="18" charset="0"/>
              <a:cs typeface="Times New Roman" panose="02020603050405020304" pitchFamily="18" charset="0"/>
            </a:endParaRPr>
          </a:p>
          <a:p>
            <a:pPr marL="339725" marR="39873" lvl="1" indent="-339725" algn="just">
              <a:lnSpc>
                <a:spcPts val="2565"/>
              </a:lnSpc>
              <a:spcBef>
                <a:spcPts val="128"/>
              </a:spcBef>
              <a:buFont typeface="Arial" panose="020B0604020202020204" pitchFamily="34" charset="0"/>
              <a:buChar char="•"/>
            </a:pPr>
            <a:r>
              <a:rPr lang="en-US" sz="8300" spc="0" dirty="0" smtClean="0">
                <a:solidFill>
                  <a:srgbClr val="002060"/>
                </a:solidFill>
                <a:latin typeface="Times New Roman" panose="02020603050405020304" pitchFamily="18" charset="0"/>
                <a:cs typeface="Times New Roman" panose="02020603050405020304" pitchFamily="18" charset="0"/>
              </a:rPr>
              <a:t>For</a:t>
            </a:r>
            <a:r>
              <a:rPr lang="en-US" sz="8300" spc="-28" dirty="0" smtClean="0">
                <a:solidFill>
                  <a:srgbClr val="002060"/>
                </a:solidFill>
                <a:latin typeface="Times New Roman" panose="02020603050405020304" pitchFamily="18" charset="0"/>
                <a:cs typeface="Times New Roman" panose="02020603050405020304" pitchFamily="18" charset="0"/>
              </a:rPr>
              <a:t> </a:t>
            </a:r>
            <a:r>
              <a:rPr lang="en-US" sz="8300" spc="9" dirty="0" smtClean="0">
                <a:solidFill>
                  <a:srgbClr val="002060"/>
                </a:solidFill>
                <a:latin typeface="Times New Roman" panose="02020603050405020304" pitchFamily="18" charset="0"/>
                <a:cs typeface="Times New Roman" panose="02020603050405020304" pitchFamily="18" charset="0"/>
              </a:rPr>
              <a:t>d</a:t>
            </a:r>
            <a:r>
              <a:rPr lang="en-US" sz="8300" spc="4" dirty="0" smtClean="0">
                <a:solidFill>
                  <a:srgbClr val="002060"/>
                </a:solidFill>
                <a:latin typeface="Times New Roman" panose="02020603050405020304" pitchFamily="18" charset="0"/>
                <a:cs typeface="Times New Roman" panose="02020603050405020304" pitchFamily="18" charset="0"/>
              </a:rPr>
              <a:t>i</a:t>
            </a:r>
            <a:r>
              <a:rPr lang="en-US" sz="8300" spc="0" dirty="0" smtClean="0">
                <a:solidFill>
                  <a:srgbClr val="002060"/>
                </a:solidFill>
                <a:latin typeface="Times New Roman" panose="02020603050405020304" pitchFamily="18" charset="0"/>
                <a:cs typeface="Times New Roman" panose="02020603050405020304" pitchFamily="18" charset="0"/>
              </a:rPr>
              <a:t>gital</a:t>
            </a:r>
            <a:r>
              <a:rPr lang="en-US" sz="8300" spc="-46" dirty="0" smtClean="0">
                <a:solidFill>
                  <a:srgbClr val="002060"/>
                </a:solidFill>
                <a:latin typeface="Times New Roman" panose="02020603050405020304" pitchFamily="18" charset="0"/>
                <a:cs typeface="Times New Roman" panose="02020603050405020304" pitchFamily="18" charset="0"/>
              </a:rPr>
              <a:t> </a:t>
            </a:r>
            <a:r>
              <a:rPr lang="en-US" sz="8300" spc="0" dirty="0" smtClean="0">
                <a:solidFill>
                  <a:srgbClr val="002060"/>
                </a:solidFill>
                <a:latin typeface="Times New Roman" panose="02020603050405020304" pitchFamily="18" charset="0"/>
                <a:cs typeface="Times New Roman" panose="02020603050405020304" pitchFamily="18" charset="0"/>
              </a:rPr>
              <a:t>transfer fun</a:t>
            </a:r>
            <a:r>
              <a:rPr lang="en-US" sz="8300" spc="9" dirty="0" smtClean="0">
                <a:solidFill>
                  <a:srgbClr val="002060"/>
                </a:solidFill>
                <a:latin typeface="Times New Roman" panose="02020603050405020304" pitchFamily="18" charset="0"/>
                <a:cs typeface="Times New Roman" panose="02020603050405020304" pitchFamily="18" charset="0"/>
              </a:rPr>
              <a:t>c</a:t>
            </a:r>
            <a:r>
              <a:rPr lang="en-US" sz="8300" spc="0" dirty="0" smtClean="0">
                <a:solidFill>
                  <a:srgbClr val="002060"/>
                </a:solidFill>
                <a:latin typeface="Times New Roman" panose="02020603050405020304" pitchFamily="18" charset="0"/>
                <a:cs typeface="Times New Roman" panose="02020603050405020304" pitchFamily="18" charset="0"/>
              </a:rPr>
              <a:t>tions</a:t>
            </a:r>
            <a:r>
              <a:rPr lang="en-US" sz="8300" spc="-37" dirty="0" smtClean="0">
                <a:solidFill>
                  <a:srgbClr val="002060"/>
                </a:solidFill>
                <a:latin typeface="Times New Roman" panose="02020603050405020304" pitchFamily="18" charset="0"/>
                <a:cs typeface="Times New Roman" panose="02020603050405020304" pitchFamily="18" charset="0"/>
              </a:rPr>
              <a:t> </a:t>
            </a:r>
            <a:r>
              <a:rPr lang="en-US" sz="8300" spc="0" dirty="0" smtClean="0">
                <a:solidFill>
                  <a:srgbClr val="002060"/>
                </a:solidFill>
                <a:latin typeface="Times New Roman" panose="02020603050405020304" pitchFamily="18" charset="0"/>
                <a:cs typeface="Times New Roman" panose="02020603050405020304" pitchFamily="18" charset="0"/>
              </a:rPr>
              <a:t>with</a:t>
            </a:r>
            <a:r>
              <a:rPr lang="en-US" sz="8300" spc="-33" dirty="0" smtClean="0">
                <a:solidFill>
                  <a:srgbClr val="002060"/>
                </a:solidFill>
                <a:latin typeface="Times New Roman" panose="02020603050405020304" pitchFamily="18" charset="0"/>
                <a:cs typeface="Times New Roman" panose="02020603050405020304" pitchFamily="18" charset="0"/>
              </a:rPr>
              <a:t> </a:t>
            </a:r>
            <a:r>
              <a:rPr lang="en-US" sz="8300" spc="0" dirty="0" smtClean="0">
                <a:solidFill>
                  <a:srgbClr val="002060"/>
                </a:solidFill>
                <a:latin typeface="Times New Roman" panose="02020603050405020304" pitchFamily="18" charset="0"/>
                <a:cs typeface="Times New Roman" panose="02020603050405020304" pitchFamily="18" charset="0"/>
              </a:rPr>
              <a:t>fr</a:t>
            </a:r>
            <a:r>
              <a:rPr lang="en-US" sz="8300" spc="9" dirty="0" smtClean="0">
                <a:solidFill>
                  <a:srgbClr val="002060"/>
                </a:solidFill>
                <a:latin typeface="Times New Roman" panose="02020603050405020304" pitchFamily="18" charset="0"/>
                <a:cs typeface="Times New Roman" panose="02020603050405020304" pitchFamily="18" charset="0"/>
              </a:rPr>
              <a:t>e</a:t>
            </a:r>
            <a:r>
              <a:rPr lang="en-US" sz="8300" spc="0" dirty="0" smtClean="0">
                <a:solidFill>
                  <a:srgbClr val="002060"/>
                </a:solidFill>
                <a:latin typeface="Times New Roman" panose="02020603050405020304" pitchFamily="18" charset="0"/>
                <a:cs typeface="Times New Roman" panose="02020603050405020304" pitchFamily="18" charset="0"/>
              </a:rPr>
              <a:t>quen</a:t>
            </a:r>
            <a:r>
              <a:rPr lang="en-US" sz="8300" spc="9" dirty="0" smtClean="0">
                <a:solidFill>
                  <a:srgbClr val="002060"/>
                </a:solidFill>
                <a:latin typeface="Times New Roman" panose="02020603050405020304" pitchFamily="18" charset="0"/>
                <a:cs typeface="Times New Roman" panose="02020603050405020304" pitchFamily="18" charset="0"/>
              </a:rPr>
              <a:t>c</a:t>
            </a:r>
            <a:r>
              <a:rPr lang="en-US" sz="8300" spc="0" dirty="0" smtClean="0">
                <a:solidFill>
                  <a:srgbClr val="002060"/>
                </a:solidFill>
                <a:latin typeface="Times New Roman" panose="02020603050405020304" pitchFamily="18" charset="0"/>
                <a:cs typeface="Times New Roman" panose="02020603050405020304" pitchFamily="18" charset="0"/>
              </a:rPr>
              <a:t>y-s</a:t>
            </a:r>
            <a:r>
              <a:rPr lang="en-US" sz="8300" spc="9" dirty="0" smtClean="0">
                <a:solidFill>
                  <a:srgbClr val="002060"/>
                </a:solidFill>
                <a:latin typeface="Times New Roman" panose="02020603050405020304" pitchFamily="18" charset="0"/>
                <a:cs typeface="Times New Roman" panose="02020603050405020304" pitchFamily="18" charset="0"/>
              </a:rPr>
              <a:t>e</a:t>
            </a:r>
            <a:r>
              <a:rPr lang="en-US" sz="8300" spc="0" dirty="0" smtClean="0">
                <a:solidFill>
                  <a:srgbClr val="002060"/>
                </a:solidFill>
                <a:latin typeface="Times New Roman" panose="02020603050405020304" pitchFamily="18" charset="0"/>
                <a:cs typeface="Times New Roman" panose="02020603050405020304" pitchFamily="18" charset="0"/>
              </a:rPr>
              <a:t>l</a:t>
            </a:r>
            <a:r>
              <a:rPr lang="en-US" sz="8300" spc="9" dirty="0" smtClean="0">
                <a:solidFill>
                  <a:srgbClr val="002060"/>
                </a:solidFill>
                <a:latin typeface="Times New Roman" panose="02020603050405020304" pitchFamily="18" charset="0"/>
                <a:cs typeface="Times New Roman" panose="02020603050405020304" pitchFamily="18" charset="0"/>
              </a:rPr>
              <a:t>ec</a:t>
            </a:r>
            <a:r>
              <a:rPr lang="en-US" sz="8300" spc="4" dirty="0" smtClean="0">
                <a:solidFill>
                  <a:srgbClr val="002060"/>
                </a:solidFill>
                <a:latin typeface="Times New Roman" panose="02020603050405020304" pitchFamily="18" charset="0"/>
                <a:cs typeface="Times New Roman" panose="02020603050405020304" pitchFamily="18" charset="0"/>
              </a:rPr>
              <a:t>t</a:t>
            </a:r>
            <a:r>
              <a:rPr lang="en-US" sz="8300" spc="0" dirty="0" smtClean="0">
                <a:solidFill>
                  <a:srgbClr val="002060"/>
                </a:solidFill>
                <a:latin typeface="Times New Roman" panose="02020603050405020304" pitchFamily="18" charset="0"/>
                <a:cs typeface="Times New Roman" panose="02020603050405020304" pitchFamily="18" charset="0"/>
              </a:rPr>
              <a:t>ive</a:t>
            </a:r>
            <a:r>
              <a:rPr lang="en-US" sz="8300" spc="-12" dirty="0" smtClean="0">
                <a:solidFill>
                  <a:srgbClr val="002060"/>
                </a:solidFill>
                <a:latin typeface="Times New Roman" panose="02020603050405020304" pitchFamily="18" charset="0"/>
                <a:cs typeface="Times New Roman" panose="02020603050405020304" pitchFamily="18" charset="0"/>
              </a:rPr>
              <a:t> </a:t>
            </a:r>
            <a:r>
              <a:rPr lang="en-US" sz="8300" spc="0" dirty="0" smtClean="0">
                <a:solidFill>
                  <a:srgbClr val="002060"/>
                </a:solidFill>
                <a:latin typeface="Times New Roman" panose="02020603050405020304" pitchFamily="18" charset="0"/>
                <a:cs typeface="Times New Roman" panose="02020603050405020304" pitchFamily="18" charset="0"/>
              </a:rPr>
              <a:t>frequen</a:t>
            </a:r>
            <a:r>
              <a:rPr lang="en-US" sz="8300" spc="9" dirty="0" smtClean="0">
                <a:solidFill>
                  <a:srgbClr val="002060"/>
                </a:solidFill>
                <a:latin typeface="Times New Roman" panose="02020603050405020304" pitchFamily="18" charset="0"/>
                <a:cs typeface="Times New Roman" panose="02020603050405020304" pitchFamily="18" charset="0"/>
              </a:rPr>
              <a:t>c</a:t>
            </a:r>
            <a:r>
              <a:rPr lang="en-US" sz="8300" spc="0" dirty="0" smtClean="0">
                <a:solidFill>
                  <a:srgbClr val="002060"/>
                </a:solidFill>
                <a:latin typeface="Times New Roman" panose="02020603050405020304" pitchFamily="18" charset="0"/>
                <a:cs typeface="Times New Roman" panose="02020603050405020304" pitchFamily="18" charset="0"/>
              </a:rPr>
              <a:t>y r</a:t>
            </a:r>
            <a:r>
              <a:rPr lang="en-US" sz="8300" spc="9" dirty="0" smtClean="0">
                <a:solidFill>
                  <a:srgbClr val="002060"/>
                </a:solidFill>
                <a:latin typeface="Times New Roman" panose="02020603050405020304" pitchFamily="18" charset="0"/>
                <a:cs typeface="Times New Roman" panose="02020603050405020304" pitchFamily="18" charset="0"/>
              </a:rPr>
              <a:t>e</a:t>
            </a:r>
            <a:r>
              <a:rPr lang="en-US" sz="8300" spc="0" dirty="0" smtClean="0">
                <a:solidFill>
                  <a:srgbClr val="002060"/>
                </a:solidFill>
                <a:latin typeface="Times New Roman" panose="02020603050405020304" pitchFamily="18" charset="0"/>
                <a:cs typeface="Times New Roman" panose="02020603050405020304" pitchFamily="18" charset="0"/>
              </a:rPr>
              <a:t>sponses, one </a:t>
            </a:r>
            <a:r>
              <a:rPr lang="en-US" sz="8300" spc="4" dirty="0" smtClean="0">
                <a:solidFill>
                  <a:srgbClr val="002060"/>
                </a:solidFill>
                <a:latin typeface="Times New Roman" panose="02020603050405020304" pitchFamily="18" charset="0"/>
                <a:cs typeface="Times New Roman" panose="02020603050405020304" pitchFamily="18" charset="0"/>
              </a:rPr>
              <a:t>classificatio</a:t>
            </a:r>
            <a:r>
              <a:rPr lang="en-US" sz="8300" spc="0" dirty="0" smtClean="0">
                <a:solidFill>
                  <a:srgbClr val="002060"/>
                </a:solidFill>
                <a:latin typeface="Times New Roman" panose="02020603050405020304" pitchFamily="18" charset="0"/>
                <a:cs typeface="Times New Roman" panose="02020603050405020304" pitchFamily="18" charset="0"/>
              </a:rPr>
              <a:t>n</a:t>
            </a:r>
            <a:r>
              <a:rPr lang="en-US" sz="8300" spc="-88" dirty="0" smtClean="0">
                <a:solidFill>
                  <a:srgbClr val="002060"/>
                </a:solidFill>
                <a:latin typeface="Times New Roman" panose="02020603050405020304" pitchFamily="18" charset="0"/>
                <a:cs typeface="Times New Roman" panose="02020603050405020304" pitchFamily="18" charset="0"/>
              </a:rPr>
              <a:t> </a:t>
            </a:r>
            <a:r>
              <a:rPr lang="en-US" sz="8300" spc="4" dirty="0" smtClean="0">
                <a:solidFill>
                  <a:srgbClr val="002060"/>
                </a:solidFill>
                <a:latin typeface="Times New Roman" panose="02020603050405020304" pitchFamily="18" charset="0"/>
                <a:cs typeface="Times New Roman" panose="02020603050405020304" pitchFamily="18" charset="0"/>
              </a:rPr>
              <a:t>i</a:t>
            </a:r>
            <a:r>
              <a:rPr lang="en-US" sz="8300" spc="0" dirty="0" smtClean="0">
                <a:solidFill>
                  <a:srgbClr val="002060"/>
                </a:solidFill>
                <a:latin typeface="Times New Roman" panose="02020603050405020304" pitchFamily="18" charset="0"/>
                <a:cs typeface="Times New Roman" panose="02020603050405020304" pitchFamily="18" charset="0"/>
              </a:rPr>
              <a:t>s</a:t>
            </a:r>
            <a:r>
              <a:rPr lang="en-US" sz="8300" spc="4" dirty="0" smtClean="0">
                <a:solidFill>
                  <a:srgbClr val="002060"/>
                </a:solidFill>
                <a:latin typeface="Times New Roman" panose="02020603050405020304" pitchFamily="18" charset="0"/>
                <a:cs typeface="Times New Roman" panose="02020603050405020304" pitchFamily="18" charset="0"/>
              </a:rPr>
              <a:t> base</a:t>
            </a:r>
            <a:r>
              <a:rPr lang="en-US" sz="8300" spc="0" dirty="0" smtClean="0">
                <a:solidFill>
                  <a:srgbClr val="002060"/>
                </a:solidFill>
                <a:latin typeface="Times New Roman" panose="02020603050405020304" pitchFamily="18" charset="0"/>
                <a:cs typeface="Times New Roman" panose="02020603050405020304" pitchFamily="18" charset="0"/>
              </a:rPr>
              <a:t>d</a:t>
            </a:r>
            <a:r>
              <a:rPr lang="en-US" sz="8300" spc="-38" dirty="0" smtClean="0">
                <a:solidFill>
                  <a:srgbClr val="002060"/>
                </a:solidFill>
                <a:latin typeface="Times New Roman" panose="02020603050405020304" pitchFamily="18" charset="0"/>
                <a:cs typeface="Times New Roman" panose="02020603050405020304" pitchFamily="18" charset="0"/>
              </a:rPr>
              <a:t> </a:t>
            </a:r>
            <a:r>
              <a:rPr lang="en-US" sz="8300" spc="4" dirty="0" smtClean="0">
                <a:solidFill>
                  <a:srgbClr val="002060"/>
                </a:solidFill>
                <a:latin typeface="Times New Roman" panose="02020603050405020304" pitchFamily="18" charset="0"/>
                <a:cs typeface="Times New Roman" panose="02020603050405020304" pitchFamily="18" charset="0"/>
              </a:rPr>
              <a:t>o</a:t>
            </a:r>
            <a:r>
              <a:rPr lang="en-US" sz="8300" spc="0" dirty="0" smtClean="0">
                <a:solidFill>
                  <a:srgbClr val="002060"/>
                </a:solidFill>
                <a:latin typeface="Times New Roman" panose="02020603050405020304" pitchFamily="18" charset="0"/>
                <a:cs typeface="Times New Roman" panose="02020603050405020304" pitchFamily="18" charset="0"/>
              </a:rPr>
              <a:t>n</a:t>
            </a:r>
            <a:r>
              <a:rPr lang="en-US" sz="8300" spc="-20" dirty="0" smtClean="0">
                <a:solidFill>
                  <a:srgbClr val="002060"/>
                </a:solidFill>
                <a:latin typeface="Times New Roman" panose="02020603050405020304" pitchFamily="18" charset="0"/>
                <a:cs typeface="Times New Roman" panose="02020603050405020304" pitchFamily="18" charset="0"/>
              </a:rPr>
              <a:t> </a:t>
            </a:r>
            <a:r>
              <a:rPr lang="en-US" sz="8300" spc="4" dirty="0" smtClean="0">
                <a:solidFill>
                  <a:srgbClr val="002060"/>
                </a:solidFill>
                <a:latin typeface="Times New Roman" panose="02020603050405020304" pitchFamily="18" charset="0"/>
                <a:cs typeface="Times New Roman" panose="02020603050405020304" pitchFamily="18" charset="0"/>
              </a:rPr>
              <a:t>th</a:t>
            </a:r>
            <a:r>
              <a:rPr lang="en-US" sz="8300" spc="0" dirty="0" smtClean="0">
                <a:solidFill>
                  <a:srgbClr val="002060"/>
                </a:solidFill>
                <a:latin typeface="Times New Roman" panose="02020603050405020304" pitchFamily="18" charset="0"/>
                <a:cs typeface="Times New Roman" panose="02020603050405020304" pitchFamily="18" charset="0"/>
              </a:rPr>
              <a:t>e</a:t>
            </a:r>
            <a:r>
              <a:rPr lang="en-US" sz="8300" spc="4" dirty="0" smtClean="0">
                <a:solidFill>
                  <a:srgbClr val="002060"/>
                </a:solidFill>
                <a:latin typeface="Times New Roman" panose="02020603050405020304" pitchFamily="18" charset="0"/>
                <a:cs typeface="Times New Roman" panose="02020603050405020304" pitchFamily="18" charset="0"/>
              </a:rPr>
              <a:t> s</a:t>
            </a:r>
            <a:r>
              <a:rPr lang="en-US" sz="8300" spc="-4" dirty="0" smtClean="0">
                <a:solidFill>
                  <a:srgbClr val="002060"/>
                </a:solidFill>
                <a:latin typeface="Times New Roman" panose="02020603050405020304" pitchFamily="18" charset="0"/>
                <a:cs typeface="Times New Roman" panose="02020603050405020304" pitchFamily="18" charset="0"/>
              </a:rPr>
              <a:t>h</a:t>
            </a:r>
            <a:r>
              <a:rPr lang="en-US" sz="8300" spc="4" dirty="0" smtClean="0">
                <a:solidFill>
                  <a:srgbClr val="002060"/>
                </a:solidFill>
                <a:latin typeface="Times New Roman" panose="02020603050405020304" pitchFamily="18" charset="0"/>
                <a:cs typeface="Times New Roman" panose="02020603050405020304" pitchFamily="18" charset="0"/>
              </a:rPr>
              <a:t>ap</a:t>
            </a:r>
            <a:r>
              <a:rPr lang="en-US" sz="8300" spc="0" dirty="0" smtClean="0">
                <a:solidFill>
                  <a:srgbClr val="002060"/>
                </a:solidFill>
                <a:latin typeface="Times New Roman" panose="02020603050405020304" pitchFamily="18" charset="0"/>
                <a:cs typeface="Times New Roman" panose="02020603050405020304" pitchFamily="18" charset="0"/>
              </a:rPr>
              <a:t>e</a:t>
            </a:r>
            <a:r>
              <a:rPr lang="en-US" sz="8300" spc="-26" dirty="0" smtClean="0">
                <a:solidFill>
                  <a:srgbClr val="002060"/>
                </a:solidFill>
                <a:latin typeface="Times New Roman" panose="02020603050405020304" pitchFamily="18" charset="0"/>
                <a:cs typeface="Times New Roman" panose="02020603050405020304" pitchFamily="18" charset="0"/>
              </a:rPr>
              <a:t> </a:t>
            </a:r>
            <a:r>
              <a:rPr lang="en-US" sz="8300" spc="4" dirty="0" smtClean="0">
                <a:solidFill>
                  <a:srgbClr val="002060"/>
                </a:solidFill>
                <a:latin typeface="Times New Roman" panose="02020603050405020304" pitchFamily="18" charset="0"/>
                <a:cs typeface="Times New Roman" panose="02020603050405020304" pitchFamily="18" charset="0"/>
              </a:rPr>
              <a:t>o</a:t>
            </a:r>
            <a:r>
              <a:rPr lang="en-US" sz="8300" spc="0" dirty="0" smtClean="0">
                <a:solidFill>
                  <a:srgbClr val="002060"/>
                </a:solidFill>
                <a:latin typeface="Times New Roman" panose="02020603050405020304" pitchFamily="18" charset="0"/>
                <a:cs typeface="Times New Roman" panose="02020603050405020304" pitchFamily="18" charset="0"/>
              </a:rPr>
              <a:t>f </a:t>
            </a:r>
            <a:r>
              <a:rPr lang="en-US" sz="8300" spc="4" dirty="0" smtClean="0">
                <a:solidFill>
                  <a:srgbClr val="002060"/>
                </a:solidFill>
                <a:latin typeface="Times New Roman" panose="02020603050405020304" pitchFamily="18" charset="0"/>
                <a:cs typeface="Times New Roman" panose="02020603050405020304" pitchFamily="18" charset="0"/>
              </a:rPr>
              <a:t>th</a:t>
            </a:r>
            <a:r>
              <a:rPr lang="en-US" sz="8300" spc="0" dirty="0" smtClean="0">
                <a:solidFill>
                  <a:srgbClr val="002060"/>
                </a:solidFill>
                <a:latin typeface="Times New Roman" panose="02020603050405020304" pitchFamily="18" charset="0"/>
                <a:cs typeface="Times New Roman" panose="02020603050405020304" pitchFamily="18" charset="0"/>
              </a:rPr>
              <a:t>e</a:t>
            </a:r>
            <a:r>
              <a:rPr lang="en-US" sz="8300" spc="4" dirty="0" smtClean="0">
                <a:solidFill>
                  <a:srgbClr val="002060"/>
                </a:solidFill>
                <a:latin typeface="Times New Roman" panose="02020603050405020304" pitchFamily="18" charset="0"/>
                <a:cs typeface="Times New Roman" panose="02020603050405020304" pitchFamily="18" charset="0"/>
              </a:rPr>
              <a:t> magnitud</a:t>
            </a:r>
            <a:r>
              <a:rPr lang="en-US" sz="8300" spc="0" dirty="0" smtClean="0">
                <a:solidFill>
                  <a:srgbClr val="002060"/>
                </a:solidFill>
                <a:latin typeface="Times New Roman" panose="02020603050405020304" pitchFamily="18" charset="0"/>
                <a:cs typeface="Times New Roman" panose="02020603050405020304" pitchFamily="18" charset="0"/>
              </a:rPr>
              <a:t>e</a:t>
            </a:r>
            <a:r>
              <a:rPr lang="en-US" sz="8300" spc="-76" dirty="0" smtClean="0">
                <a:solidFill>
                  <a:srgbClr val="002060"/>
                </a:solidFill>
                <a:latin typeface="Times New Roman" panose="02020603050405020304" pitchFamily="18" charset="0"/>
                <a:cs typeface="Times New Roman" panose="02020603050405020304" pitchFamily="18" charset="0"/>
              </a:rPr>
              <a:t> </a:t>
            </a:r>
            <a:r>
              <a:rPr lang="en-US" sz="8300" spc="4" dirty="0" smtClean="0">
                <a:solidFill>
                  <a:srgbClr val="002060"/>
                </a:solidFill>
                <a:latin typeface="Times New Roman" panose="02020603050405020304" pitchFamily="18" charset="0"/>
                <a:cs typeface="Times New Roman" panose="02020603050405020304" pitchFamily="18" charset="0"/>
              </a:rPr>
              <a:t>functio</a:t>
            </a:r>
            <a:r>
              <a:rPr lang="en-US" sz="8300" spc="0" dirty="0" smtClean="0">
                <a:solidFill>
                  <a:srgbClr val="002060"/>
                </a:solidFill>
                <a:latin typeface="Times New Roman" panose="02020603050405020304" pitchFamily="18" charset="0"/>
                <a:cs typeface="Times New Roman" panose="02020603050405020304" pitchFamily="18" charset="0"/>
              </a:rPr>
              <a:t>n</a:t>
            </a:r>
            <a:r>
              <a:rPr lang="en-US" sz="8300" spc="-60" dirty="0" smtClean="0">
                <a:solidFill>
                  <a:srgbClr val="002060"/>
                </a:solidFill>
                <a:latin typeface="Times New Roman" panose="02020603050405020304" pitchFamily="18" charset="0"/>
                <a:cs typeface="Times New Roman" panose="02020603050405020304" pitchFamily="18" charset="0"/>
              </a:rPr>
              <a:t> </a:t>
            </a:r>
            <a:r>
              <a:rPr lang="en-US" sz="8300" spc="4" dirty="0" smtClean="0">
                <a:solidFill>
                  <a:srgbClr val="002060"/>
                </a:solidFill>
                <a:latin typeface="Times New Roman" panose="02020603050405020304" pitchFamily="18" charset="0"/>
                <a:cs typeface="Times New Roman" panose="02020603050405020304" pitchFamily="18" charset="0"/>
              </a:rPr>
              <a:t>|H</a:t>
            </a:r>
            <a:r>
              <a:rPr lang="en-US" sz="8300" spc="9" dirty="0" smtClean="0">
                <a:solidFill>
                  <a:srgbClr val="002060"/>
                </a:solidFill>
                <a:latin typeface="Times New Roman" panose="02020603050405020304" pitchFamily="18" charset="0"/>
                <a:cs typeface="Times New Roman" panose="02020603050405020304" pitchFamily="18" charset="0"/>
              </a:rPr>
              <a:t>(ω</a:t>
            </a:r>
            <a:r>
              <a:rPr lang="en-US" sz="8300" spc="0" dirty="0" smtClean="0">
                <a:solidFill>
                  <a:srgbClr val="002060"/>
                </a:solidFill>
                <a:latin typeface="Times New Roman" panose="02020603050405020304" pitchFamily="18" charset="0"/>
                <a:cs typeface="Times New Roman" panose="02020603050405020304" pitchFamily="18" charset="0"/>
              </a:rPr>
              <a:t>)|</a:t>
            </a:r>
            <a:r>
              <a:rPr lang="en-US" sz="8300" spc="-58" dirty="0" smtClean="0">
                <a:solidFill>
                  <a:srgbClr val="002060"/>
                </a:solidFill>
                <a:latin typeface="Times New Roman" panose="02020603050405020304" pitchFamily="18" charset="0"/>
                <a:cs typeface="Times New Roman" panose="02020603050405020304" pitchFamily="18" charset="0"/>
              </a:rPr>
              <a:t> </a:t>
            </a:r>
            <a:r>
              <a:rPr lang="en-US" sz="8300" spc="0" dirty="0" smtClean="0">
                <a:solidFill>
                  <a:srgbClr val="002060"/>
                </a:solidFill>
                <a:latin typeface="Times New Roman" panose="02020603050405020304" pitchFamily="18" charset="0"/>
                <a:cs typeface="Times New Roman" panose="02020603050405020304" pitchFamily="18" charset="0"/>
              </a:rPr>
              <a:t>or</a:t>
            </a:r>
            <a:r>
              <a:rPr lang="en-US" sz="8300" spc="-16" dirty="0" smtClean="0">
                <a:solidFill>
                  <a:srgbClr val="002060"/>
                </a:solidFill>
                <a:latin typeface="Times New Roman" panose="02020603050405020304" pitchFamily="18" charset="0"/>
                <a:cs typeface="Times New Roman" panose="02020603050405020304" pitchFamily="18" charset="0"/>
              </a:rPr>
              <a:t> </a:t>
            </a:r>
            <a:r>
              <a:rPr lang="en-US" sz="8300" spc="0" dirty="0" smtClean="0">
                <a:solidFill>
                  <a:srgbClr val="002060"/>
                </a:solidFill>
                <a:latin typeface="Times New Roman" panose="02020603050405020304" pitchFamily="18" charset="0"/>
                <a:cs typeface="Times New Roman" panose="02020603050405020304" pitchFamily="18" charset="0"/>
              </a:rPr>
              <a:t>the</a:t>
            </a:r>
            <a:r>
              <a:rPr lang="en-US" sz="8300" spc="4" dirty="0" smtClean="0">
                <a:solidFill>
                  <a:srgbClr val="002060"/>
                </a:solidFill>
                <a:latin typeface="Times New Roman" panose="02020603050405020304" pitchFamily="18" charset="0"/>
                <a:cs typeface="Times New Roman" panose="02020603050405020304" pitchFamily="18" charset="0"/>
              </a:rPr>
              <a:t> </a:t>
            </a:r>
            <a:r>
              <a:rPr lang="en-US" sz="8300" spc="0" dirty="0" smtClean="0">
                <a:solidFill>
                  <a:srgbClr val="002060"/>
                </a:solidFill>
                <a:latin typeface="Times New Roman" panose="02020603050405020304" pitchFamily="18" charset="0"/>
                <a:cs typeface="Times New Roman" panose="02020603050405020304" pitchFamily="18" charset="0"/>
              </a:rPr>
              <a:t>form </a:t>
            </a:r>
            <a:r>
              <a:rPr lang="en-US" sz="8300" spc="4" dirty="0" smtClean="0">
                <a:solidFill>
                  <a:srgbClr val="002060"/>
                </a:solidFill>
                <a:latin typeface="Times New Roman" panose="02020603050405020304" pitchFamily="18" charset="0"/>
                <a:cs typeface="Times New Roman" panose="02020603050405020304" pitchFamily="18" charset="0"/>
              </a:rPr>
              <a:t>o</a:t>
            </a:r>
            <a:r>
              <a:rPr lang="en-US" sz="8300" spc="0" dirty="0" smtClean="0">
                <a:solidFill>
                  <a:srgbClr val="002060"/>
                </a:solidFill>
                <a:latin typeface="Times New Roman" panose="02020603050405020304" pitchFamily="18" charset="0"/>
                <a:cs typeface="Times New Roman" panose="02020603050405020304" pitchFamily="18" charset="0"/>
              </a:rPr>
              <a:t>f</a:t>
            </a:r>
            <a:r>
              <a:rPr lang="en-US" sz="8300" spc="4" dirty="0" smtClean="0">
                <a:solidFill>
                  <a:srgbClr val="002060"/>
                </a:solidFill>
                <a:latin typeface="Times New Roman" panose="02020603050405020304" pitchFamily="18" charset="0"/>
                <a:cs typeface="Times New Roman" panose="02020603050405020304" pitchFamily="18" charset="0"/>
              </a:rPr>
              <a:t> th</a:t>
            </a:r>
            <a:r>
              <a:rPr lang="en-US" sz="8300" spc="0" dirty="0" smtClean="0">
                <a:solidFill>
                  <a:srgbClr val="002060"/>
                </a:solidFill>
                <a:latin typeface="Times New Roman" panose="02020603050405020304" pitchFamily="18" charset="0"/>
                <a:cs typeface="Times New Roman" panose="02020603050405020304" pitchFamily="18" charset="0"/>
              </a:rPr>
              <a:t>e</a:t>
            </a:r>
            <a:r>
              <a:rPr lang="en-US" sz="8300" spc="4" dirty="0" smtClean="0">
                <a:solidFill>
                  <a:srgbClr val="002060"/>
                </a:solidFill>
                <a:latin typeface="Times New Roman" panose="02020603050405020304" pitchFamily="18" charset="0"/>
                <a:cs typeface="Times New Roman" panose="02020603050405020304" pitchFamily="18" charset="0"/>
              </a:rPr>
              <a:t> phas</a:t>
            </a:r>
            <a:r>
              <a:rPr lang="en-US" sz="8300" spc="0" dirty="0" smtClean="0">
                <a:solidFill>
                  <a:srgbClr val="002060"/>
                </a:solidFill>
                <a:latin typeface="Times New Roman" panose="02020603050405020304" pitchFamily="18" charset="0"/>
                <a:cs typeface="Times New Roman" panose="02020603050405020304" pitchFamily="18" charset="0"/>
              </a:rPr>
              <a:t>e</a:t>
            </a:r>
            <a:r>
              <a:rPr lang="en-US" sz="8300" spc="-39" dirty="0" smtClean="0">
                <a:solidFill>
                  <a:srgbClr val="002060"/>
                </a:solidFill>
                <a:latin typeface="Times New Roman" panose="02020603050405020304" pitchFamily="18" charset="0"/>
                <a:cs typeface="Times New Roman" panose="02020603050405020304" pitchFamily="18" charset="0"/>
              </a:rPr>
              <a:t> </a:t>
            </a:r>
            <a:r>
              <a:rPr lang="en-US" sz="8300" spc="4" dirty="0" smtClean="0">
                <a:solidFill>
                  <a:srgbClr val="002060"/>
                </a:solidFill>
                <a:latin typeface="Times New Roman" panose="02020603050405020304" pitchFamily="18" charset="0"/>
                <a:cs typeface="Times New Roman" panose="02020603050405020304" pitchFamily="18" charset="0"/>
              </a:rPr>
              <a:t>functio</a:t>
            </a:r>
            <a:r>
              <a:rPr lang="en-US" sz="8300" spc="0" dirty="0" smtClean="0">
                <a:solidFill>
                  <a:srgbClr val="002060"/>
                </a:solidFill>
                <a:latin typeface="Times New Roman" panose="02020603050405020304" pitchFamily="18" charset="0"/>
                <a:cs typeface="Times New Roman" panose="02020603050405020304" pitchFamily="18" charset="0"/>
              </a:rPr>
              <a:t>n</a:t>
            </a:r>
            <a:r>
              <a:rPr lang="en-US" sz="8300" spc="-65" dirty="0" smtClean="0">
                <a:solidFill>
                  <a:srgbClr val="002060"/>
                </a:solidFill>
                <a:latin typeface="Times New Roman" panose="02020603050405020304" pitchFamily="18" charset="0"/>
                <a:cs typeface="Times New Roman" panose="02020603050405020304" pitchFamily="18" charset="0"/>
              </a:rPr>
              <a:t> </a:t>
            </a:r>
            <a:r>
              <a:rPr lang="en-US" sz="8300" spc="0" dirty="0" smtClean="0">
                <a:solidFill>
                  <a:srgbClr val="002060"/>
                </a:solidFill>
                <a:latin typeface="Times New Roman" panose="02020603050405020304" pitchFamily="18" charset="0"/>
                <a:cs typeface="Times New Roman" panose="02020603050405020304" pitchFamily="18" charset="0"/>
              </a:rPr>
              <a:t>θ</a:t>
            </a:r>
            <a:r>
              <a:rPr lang="en-US" sz="8300" spc="4" dirty="0" smtClean="0">
                <a:solidFill>
                  <a:srgbClr val="002060"/>
                </a:solidFill>
                <a:latin typeface="Times New Roman" panose="02020603050405020304" pitchFamily="18" charset="0"/>
                <a:cs typeface="Times New Roman" panose="02020603050405020304" pitchFamily="18" charset="0"/>
              </a:rPr>
              <a:t>(</a:t>
            </a:r>
            <a:r>
              <a:rPr lang="en-US" sz="8300" spc="9" dirty="0" smtClean="0">
                <a:solidFill>
                  <a:srgbClr val="002060"/>
                </a:solidFill>
                <a:latin typeface="Times New Roman" panose="02020603050405020304" pitchFamily="18" charset="0"/>
                <a:cs typeface="Times New Roman" panose="02020603050405020304" pitchFamily="18" charset="0"/>
              </a:rPr>
              <a:t>ω</a:t>
            </a:r>
            <a:r>
              <a:rPr lang="en-US" sz="8300" spc="0" dirty="0" smtClean="0">
                <a:solidFill>
                  <a:srgbClr val="002060"/>
                </a:solidFill>
                <a:latin typeface="Times New Roman" panose="02020603050405020304" pitchFamily="18" charset="0"/>
                <a:cs typeface="Times New Roman" panose="02020603050405020304" pitchFamily="18" charset="0"/>
              </a:rPr>
              <a:t>)</a:t>
            </a:r>
          </a:p>
          <a:p>
            <a:pPr marL="0" marR="39873" lvl="1" indent="0" algn="just">
              <a:lnSpc>
                <a:spcPts val="2565"/>
              </a:lnSpc>
              <a:spcBef>
                <a:spcPts val="128"/>
              </a:spcBef>
              <a:buNone/>
            </a:pPr>
            <a:endParaRPr lang="en-US" sz="8300" dirty="0" smtClean="0">
              <a:solidFill>
                <a:srgbClr val="002060"/>
              </a:solidFill>
              <a:latin typeface="Times New Roman" panose="02020603050405020304" pitchFamily="18" charset="0"/>
              <a:cs typeface="Times New Roman" panose="02020603050405020304" pitchFamily="18" charset="0"/>
            </a:endParaRPr>
          </a:p>
          <a:p>
            <a:pPr marL="355600">
              <a:lnSpc>
                <a:spcPct val="99754"/>
              </a:lnSpc>
              <a:spcBef>
                <a:spcPts val="683"/>
              </a:spcBef>
            </a:pPr>
            <a:r>
              <a:rPr lang="en-US" sz="8300" spc="0" dirty="0" smtClean="0">
                <a:solidFill>
                  <a:srgbClr val="000065"/>
                </a:solidFill>
                <a:latin typeface="Times New Roman" panose="02020603050405020304" pitchFamily="18" charset="0"/>
                <a:cs typeface="Times New Roman" panose="02020603050405020304" pitchFamily="18" charset="0"/>
              </a:rPr>
              <a:t>Based on the magnitude spectrum, one of four types of ideal filters are usually defined</a:t>
            </a:r>
            <a:endParaRPr lang="en-US" sz="8300" dirty="0" smtClean="0">
              <a:latin typeface="Times New Roman" panose="02020603050405020304" pitchFamily="18" charset="0"/>
              <a:cs typeface="Times New Roman" panose="02020603050405020304" pitchFamily="18" charset="0"/>
            </a:endParaRPr>
          </a:p>
          <a:p>
            <a:pPr marL="736600" marR="39873" indent="-279400">
              <a:lnSpc>
                <a:spcPct val="95825"/>
              </a:lnSpc>
              <a:spcBef>
                <a:spcPts val="384"/>
              </a:spcBef>
            </a:pPr>
            <a:r>
              <a:rPr lang="en-US" sz="8300" spc="-1144" dirty="0" smtClean="0">
                <a:latin typeface="Times New Roman" panose="02020603050405020304" pitchFamily="18" charset="0"/>
                <a:cs typeface="Times New Roman" panose="02020603050405020304" pitchFamily="18" charset="0"/>
              </a:rPr>
              <a:t> </a:t>
            </a:r>
            <a:r>
              <a:rPr lang="en-US" sz="8300" spc="4" dirty="0" smtClean="0">
                <a:latin typeface="Times New Roman" panose="02020603050405020304" pitchFamily="18" charset="0"/>
                <a:cs typeface="Times New Roman" panose="02020603050405020304" pitchFamily="18" charset="0"/>
              </a:rPr>
              <a:t>Lo</a:t>
            </a:r>
            <a:r>
              <a:rPr lang="en-US" sz="8300" spc="0" dirty="0" smtClean="0">
                <a:latin typeface="Times New Roman" panose="02020603050405020304" pitchFamily="18" charset="0"/>
                <a:cs typeface="Times New Roman" panose="02020603050405020304" pitchFamily="18" charset="0"/>
              </a:rPr>
              <a:t>w</a:t>
            </a:r>
            <a:r>
              <a:rPr lang="en-US" sz="8300" spc="-24" dirty="0" smtClean="0">
                <a:latin typeface="Times New Roman" panose="02020603050405020304" pitchFamily="18" charset="0"/>
                <a:cs typeface="Times New Roman" panose="02020603050405020304" pitchFamily="18" charset="0"/>
              </a:rPr>
              <a:t> </a:t>
            </a:r>
            <a:r>
              <a:rPr lang="en-US" sz="8300" spc="4" dirty="0" smtClean="0">
                <a:latin typeface="Times New Roman" panose="02020603050405020304" pitchFamily="18" charset="0"/>
                <a:cs typeface="Times New Roman" panose="02020603050405020304" pitchFamily="18" charset="0"/>
              </a:rPr>
              <a:t>pa</a:t>
            </a:r>
            <a:r>
              <a:rPr lang="en-US" sz="8300" spc="-4" dirty="0" smtClean="0">
                <a:latin typeface="Times New Roman" panose="02020603050405020304" pitchFamily="18" charset="0"/>
                <a:cs typeface="Times New Roman" panose="02020603050405020304" pitchFamily="18" charset="0"/>
              </a:rPr>
              <a:t>s</a:t>
            </a:r>
            <a:r>
              <a:rPr lang="en-US" sz="8300" spc="0" dirty="0" smtClean="0">
                <a:latin typeface="Times New Roman" panose="02020603050405020304" pitchFamily="18" charset="0"/>
                <a:cs typeface="Times New Roman" panose="02020603050405020304" pitchFamily="18" charset="0"/>
              </a:rPr>
              <a:t>s</a:t>
            </a:r>
            <a:endParaRPr lang="en-US" sz="8300" dirty="0" smtClean="0">
              <a:latin typeface="Times New Roman" panose="02020603050405020304" pitchFamily="18" charset="0"/>
              <a:cs typeface="Times New Roman" panose="02020603050405020304" pitchFamily="18" charset="0"/>
            </a:endParaRPr>
          </a:p>
          <a:p>
            <a:pPr marL="736600" marR="39873" indent="-279400">
              <a:lnSpc>
                <a:spcPct val="95825"/>
              </a:lnSpc>
              <a:spcBef>
                <a:spcPts val="480"/>
              </a:spcBef>
            </a:pPr>
            <a:r>
              <a:rPr lang="en-US" sz="8300" spc="-1144" dirty="0" smtClean="0">
                <a:latin typeface="Times New Roman" panose="02020603050405020304" pitchFamily="18" charset="0"/>
                <a:cs typeface="Times New Roman" panose="02020603050405020304" pitchFamily="18" charset="0"/>
              </a:rPr>
              <a:t> </a:t>
            </a:r>
            <a:r>
              <a:rPr lang="en-US" sz="8300" spc="0" dirty="0" smtClean="0">
                <a:latin typeface="Times New Roman" panose="02020603050405020304" pitchFamily="18" charset="0"/>
                <a:cs typeface="Times New Roman" panose="02020603050405020304" pitchFamily="18" charset="0"/>
              </a:rPr>
              <a:t>High</a:t>
            </a:r>
            <a:r>
              <a:rPr lang="en-US" sz="8300" spc="-33" dirty="0" smtClean="0">
                <a:latin typeface="Times New Roman" panose="02020603050405020304" pitchFamily="18" charset="0"/>
                <a:cs typeface="Times New Roman" panose="02020603050405020304" pitchFamily="18" charset="0"/>
              </a:rPr>
              <a:t> </a:t>
            </a:r>
            <a:r>
              <a:rPr lang="en-US" sz="8300" spc="0" dirty="0" smtClean="0">
                <a:latin typeface="Times New Roman" panose="02020603050405020304" pitchFamily="18" charset="0"/>
                <a:cs typeface="Times New Roman" panose="02020603050405020304" pitchFamily="18" charset="0"/>
              </a:rPr>
              <a:t>pass</a:t>
            </a:r>
            <a:endParaRPr lang="en-US" sz="8300" dirty="0" smtClean="0">
              <a:latin typeface="Times New Roman" panose="02020603050405020304" pitchFamily="18" charset="0"/>
              <a:cs typeface="Times New Roman" panose="02020603050405020304" pitchFamily="18" charset="0"/>
            </a:endParaRPr>
          </a:p>
          <a:p>
            <a:pPr marL="736600" marR="39873" indent="-279400">
              <a:lnSpc>
                <a:spcPct val="95825"/>
              </a:lnSpc>
              <a:spcBef>
                <a:spcPts val="480"/>
              </a:spcBef>
            </a:pPr>
            <a:r>
              <a:rPr lang="en-US" sz="8300" spc="-1144" dirty="0" smtClean="0">
                <a:latin typeface="Times New Roman" panose="02020603050405020304" pitchFamily="18" charset="0"/>
                <a:cs typeface="Times New Roman" panose="02020603050405020304" pitchFamily="18" charset="0"/>
              </a:rPr>
              <a:t> </a:t>
            </a:r>
            <a:r>
              <a:rPr lang="en-US" sz="8300" spc="0" dirty="0" smtClean="0">
                <a:latin typeface="Times New Roman" panose="02020603050405020304" pitchFamily="18" charset="0"/>
                <a:cs typeface="Times New Roman" panose="02020603050405020304" pitchFamily="18" charset="0"/>
              </a:rPr>
              <a:t>Band</a:t>
            </a:r>
            <a:r>
              <a:rPr lang="en-US" sz="8300" spc="-40" dirty="0" smtClean="0">
                <a:latin typeface="Times New Roman" panose="02020603050405020304" pitchFamily="18" charset="0"/>
                <a:cs typeface="Times New Roman" panose="02020603050405020304" pitchFamily="18" charset="0"/>
              </a:rPr>
              <a:t> </a:t>
            </a:r>
            <a:r>
              <a:rPr lang="en-US" sz="8300" spc="0" dirty="0" smtClean="0">
                <a:latin typeface="Times New Roman" panose="02020603050405020304" pitchFamily="18" charset="0"/>
                <a:cs typeface="Times New Roman" panose="02020603050405020304" pitchFamily="18" charset="0"/>
              </a:rPr>
              <a:t>pass</a:t>
            </a:r>
            <a:endParaRPr lang="en-US" sz="8300" dirty="0" smtClean="0">
              <a:latin typeface="Times New Roman" panose="02020603050405020304" pitchFamily="18" charset="0"/>
              <a:cs typeface="Times New Roman" panose="02020603050405020304" pitchFamily="18" charset="0"/>
            </a:endParaRPr>
          </a:p>
          <a:p>
            <a:pPr marL="736600" marR="39873" indent="-279400">
              <a:lnSpc>
                <a:spcPct val="95825"/>
              </a:lnSpc>
              <a:spcBef>
                <a:spcPts val="480"/>
              </a:spcBef>
            </a:pPr>
            <a:r>
              <a:rPr lang="en-US" sz="8300" spc="-1144" dirty="0" smtClean="0">
                <a:latin typeface="Times New Roman" panose="02020603050405020304" pitchFamily="18" charset="0"/>
                <a:cs typeface="Times New Roman" panose="02020603050405020304" pitchFamily="18" charset="0"/>
              </a:rPr>
              <a:t> </a:t>
            </a:r>
            <a:r>
              <a:rPr lang="en-US" sz="8300" spc="0" dirty="0" smtClean="0">
                <a:latin typeface="Times New Roman" panose="02020603050405020304" pitchFamily="18" charset="0"/>
                <a:cs typeface="Times New Roman" panose="02020603050405020304" pitchFamily="18" charset="0"/>
              </a:rPr>
              <a:t>Band</a:t>
            </a:r>
            <a:r>
              <a:rPr lang="en-US" sz="8300" spc="-40" dirty="0" smtClean="0">
                <a:latin typeface="Times New Roman" panose="02020603050405020304" pitchFamily="18" charset="0"/>
                <a:cs typeface="Times New Roman" panose="02020603050405020304" pitchFamily="18" charset="0"/>
              </a:rPr>
              <a:t> </a:t>
            </a:r>
            <a:r>
              <a:rPr lang="en-US" sz="8300" spc="0" dirty="0" smtClean="0">
                <a:latin typeface="Times New Roman" panose="02020603050405020304" pitchFamily="18" charset="0"/>
                <a:cs typeface="Times New Roman" panose="02020603050405020304" pitchFamily="18" charset="0"/>
              </a:rPr>
              <a:t>stop</a:t>
            </a:r>
            <a:endParaRPr lang="en-US" sz="8300" dirty="0" smtClean="0">
              <a:latin typeface="Times New Roman" panose="02020603050405020304" pitchFamily="18" charset="0"/>
              <a:cs typeface="Times New Roman" panose="02020603050405020304" pitchFamily="18" charset="0"/>
            </a:endParaRPr>
          </a:p>
          <a:p>
            <a:pPr marR="39873" algn="just">
              <a:lnSpc>
                <a:spcPts val="2565"/>
              </a:lnSpc>
              <a:spcBef>
                <a:spcPts val="128"/>
              </a:spcBef>
            </a:pPr>
            <a:endParaRPr lang="en-US" sz="2800" spc="0" dirty="0" smtClean="0">
              <a:solidFill>
                <a:srgbClr val="000065"/>
              </a:solidFill>
              <a:latin typeface="Times New Roman"/>
              <a:cs typeface="Times New Roman"/>
            </a:endParaRPr>
          </a:p>
          <a:p>
            <a:pPr marL="0" marR="39873" indent="0" algn="just">
              <a:lnSpc>
                <a:spcPts val="2565"/>
              </a:lnSpc>
              <a:spcBef>
                <a:spcPts val="128"/>
              </a:spcBef>
              <a:buNone/>
            </a:pPr>
            <a:r>
              <a:rPr lang="en-US" sz="2800" dirty="0">
                <a:solidFill>
                  <a:srgbClr val="000065"/>
                </a:solidFill>
                <a:latin typeface="Times New Roman"/>
                <a:cs typeface="Times New Roman"/>
              </a:rPr>
              <a:t>	</a:t>
            </a:r>
            <a:endParaRPr lang="en-US" sz="2800" dirty="0"/>
          </a:p>
        </p:txBody>
      </p:sp>
      <p:sp>
        <p:nvSpPr>
          <p:cNvPr id="4" name="Footer Placeholder 3"/>
          <p:cNvSpPr>
            <a:spLocks noGrp="1"/>
          </p:cNvSpPr>
          <p:nvPr>
            <p:ph type="ftr" sz="quarter" idx="11"/>
          </p:nvPr>
        </p:nvSpPr>
        <p:spPr/>
        <p:txBody>
          <a:bodyPr/>
          <a:lstStyle/>
          <a:p>
            <a:r>
              <a:rPr lang="en-US" smtClean="0"/>
              <a:t>Dr K Mohanaprasad, SENSE, VIT Chennai</a:t>
            </a:r>
            <a:endParaRPr lang="en-US"/>
          </a:p>
        </p:txBody>
      </p:sp>
      <p:sp>
        <p:nvSpPr>
          <p:cNvPr id="5" name="Slide Number Placeholder 4"/>
          <p:cNvSpPr>
            <a:spLocks noGrp="1"/>
          </p:cNvSpPr>
          <p:nvPr>
            <p:ph type="sldNum" sz="quarter" idx="12"/>
          </p:nvPr>
        </p:nvSpPr>
        <p:spPr/>
        <p:txBody>
          <a:bodyPr/>
          <a:lstStyle/>
          <a:p>
            <a:fld id="{40195D5B-8823-4746-90CC-98268888F072}" type="slidenum">
              <a:rPr lang="en-US" smtClean="0"/>
              <a:t>6</a:t>
            </a:fld>
            <a:endParaRPr lang="en-US"/>
          </a:p>
        </p:txBody>
      </p:sp>
    </p:spTree>
    <p:extLst>
      <p:ext uri="{BB962C8B-B14F-4D97-AF65-F5344CB8AC3E}">
        <p14:creationId xmlns:p14="http://schemas.microsoft.com/office/powerpoint/2010/main" val="4093218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Ideal Filter</a:t>
            </a:r>
            <a:endParaRPr lang="en-US" dirty="0">
              <a:solidFill>
                <a:srgbClr val="FF0000"/>
              </a:solidFill>
            </a:endParaRPr>
          </a:p>
        </p:txBody>
      </p:sp>
      <p:sp>
        <p:nvSpPr>
          <p:cNvPr id="3" name="Content Placeholder 2"/>
          <p:cNvSpPr>
            <a:spLocks noGrp="1"/>
          </p:cNvSpPr>
          <p:nvPr>
            <p:ph idx="1"/>
          </p:nvPr>
        </p:nvSpPr>
        <p:spPr>
          <a:xfrm>
            <a:off x="457200" y="838200"/>
            <a:ext cx="8458200" cy="5867400"/>
          </a:xfrm>
        </p:spPr>
        <p:txBody>
          <a:bodyPr>
            <a:normAutofit fontScale="85000" lnSpcReduction="10000"/>
          </a:bodyPr>
          <a:lstStyle/>
          <a:p>
            <a:pPr marL="12700" algn="just">
              <a:lnSpc>
                <a:spcPts val="2550"/>
              </a:lnSpc>
              <a:spcBef>
                <a:spcPts val="127"/>
              </a:spcBef>
            </a:pPr>
            <a:r>
              <a:rPr lang="en-US" spc="0" dirty="0" smtClean="0">
                <a:solidFill>
                  <a:srgbClr val="000065"/>
                </a:solidFill>
                <a:latin typeface="Times New Roman"/>
                <a:cs typeface="Times New Roman"/>
              </a:rPr>
              <a:t>An </a:t>
            </a:r>
            <a:r>
              <a:rPr lang="en-US" b="1" i="1" spc="0" dirty="0" smtClean="0">
                <a:solidFill>
                  <a:srgbClr val="A50020"/>
                </a:solidFill>
                <a:latin typeface="Times New Roman"/>
                <a:cs typeface="Times New Roman"/>
              </a:rPr>
              <a:t>ideal filter</a:t>
            </a:r>
            <a:r>
              <a:rPr lang="en-US" b="1" i="1" spc="-9" dirty="0" smtClean="0">
                <a:solidFill>
                  <a:srgbClr val="A50020"/>
                </a:solidFill>
                <a:latin typeface="Times New Roman"/>
                <a:cs typeface="Times New Roman"/>
              </a:rPr>
              <a:t> </a:t>
            </a:r>
            <a:r>
              <a:rPr lang="en-US" spc="0" dirty="0" smtClean="0">
                <a:solidFill>
                  <a:srgbClr val="000065"/>
                </a:solidFill>
                <a:latin typeface="Times New Roman"/>
                <a:cs typeface="Times New Roman"/>
              </a:rPr>
              <a:t>is a digital filter designed to pass signal components of certain frequencies</a:t>
            </a:r>
            <a:r>
              <a:rPr lang="en-US" spc="-9" dirty="0" smtClean="0">
                <a:solidFill>
                  <a:srgbClr val="000065"/>
                </a:solidFill>
                <a:latin typeface="Times New Roman"/>
                <a:cs typeface="Times New Roman"/>
              </a:rPr>
              <a:t> </a:t>
            </a:r>
            <a:r>
              <a:rPr lang="en-US" b="1" i="1" spc="0" dirty="0" smtClean="0">
                <a:solidFill>
                  <a:srgbClr val="000065"/>
                </a:solidFill>
                <a:latin typeface="Times New Roman"/>
                <a:cs typeface="Times New Roman"/>
              </a:rPr>
              <a:t>without distortion</a:t>
            </a:r>
            <a:r>
              <a:rPr lang="en-US" spc="0" dirty="0" smtClean="0">
                <a:solidFill>
                  <a:srgbClr val="000065"/>
                </a:solidFill>
                <a:latin typeface="Times New Roman"/>
                <a:cs typeface="Times New Roman"/>
              </a:rPr>
              <a:t>, which therefore has a frequency response equal to 1 at these frequencies, and has a frequency response equal to 0 at all other frequencies</a:t>
            </a:r>
          </a:p>
          <a:p>
            <a:pPr marL="0" indent="0" algn="just">
              <a:lnSpc>
                <a:spcPts val="2550"/>
              </a:lnSpc>
              <a:spcBef>
                <a:spcPts val="127"/>
              </a:spcBef>
              <a:buNone/>
            </a:pPr>
            <a:endParaRPr lang="en-US" dirty="0" smtClean="0">
              <a:latin typeface="Times New Roman"/>
              <a:cs typeface="Times New Roman"/>
            </a:endParaRPr>
          </a:p>
          <a:p>
            <a:pPr marL="12700" marR="606747">
              <a:lnSpc>
                <a:spcPct val="99754"/>
              </a:lnSpc>
              <a:spcBef>
                <a:spcPts val="581"/>
              </a:spcBef>
            </a:pPr>
            <a:r>
              <a:rPr lang="en-US" spc="0" dirty="0" smtClean="0">
                <a:solidFill>
                  <a:srgbClr val="000065"/>
                </a:solidFill>
                <a:latin typeface="Times New Roman"/>
                <a:cs typeface="Times New Roman"/>
              </a:rPr>
              <a:t>The range of frequencies where the frequency response takes the value of one is called the</a:t>
            </a:r>
            <a:r>
              <a:rPr lang="en-US" spc="-14" dirty="0" smtClean="0">
                <a:solidFill>
                  <a:srgbClr val="000065"/>
                </a:solidFill>
                <a:latin typeface="Times New Roman"/>
                <a:cs typeface="Times New Roman"/>
              </a:rPr>
              <a:t> </a:t>
            </a:r>
            <a:r>
              <a:rPr lang="en-US" b="1" i="1" spc="0" dirty="0" smtClean="0">
                <a:solidFill>
                  <a:srgbClr val="A50020"/>
                </a:solidFill>
                <a:latin typeface="Times New Roman"/>
                <a:cs typeface="Times New Roman"/>
              </a:rPr>
              <a:t>passband</a:t>
            </a:r>
          </a:p>
          <a:p>
            <a:pPr marL="0" marR="606747" indent="0">
              <a:lnSpc>
                <a:spcPct val="99754"/>
              </a:lnSpc>
              <a:spcBef>
                <a:spcPts val="581"/>
              </a:spcBef>
              <a:buNone/>
            </a:pPr>
            <a:endParaRPr lang="en-US" dirty="0" smtClean="0">
              <a:latin typeface="Times New Roman"/>
              <a:cs typeface="Times New Roman"/>
            </a:endParaRPr>
          </a:p>
          <a:p>
            <a:pPr marL="12700" marR="606747" indent="0">
              <a:lnSpc>
                <a:spcPct val="99754"/>
              </a:lnSpc>
              <a:spcBef>
                <a:spcPts val="581"/>
              </a:spcBef>
            </a:pPr>
            <a:r>
              <a:rPr lang="en-US" spc="0" dirty="0" smtClean="0">
                <a:solidFill>
                  <a:srgbClr val="000065"/>
                </a:solidFill>
                <a:latin typeface="Times New Roman"/>
                <a:cs typeface="Times New Roman"/>
              </a:rPr>
              <a:t>The range of frequencies where the frequency response takes the value of zero is called the</a:t>
            </a:r>
            <a:r>
              <a:rPr lang="en-US" spc="-9" dirty="0" smtClean="0">
                <a:solidFill>
                  <a:srgbClr val="000065"/>
                </a:solidFill>
                <a:latin typeface="Times New Roman"/>
                <a:cs typeface="Times New Roman"/>
              </a:rPr>
              <a:t> </a:t>
            </a:r>
            <a:r>
              <a:rPr lang="en-US" b="1" i="1" spc="0" dirty="0" smtClean="0">
                <a:solidFill>
                  <a:srgbClr val="A50020"/>
                </a:solidFill>
                <a:latin typeface="Times New Roman"/>
                <a:cs typeface="Times New Roman"/>
              </a:rPr>
              <a:t>stopband</a:t>
            </a:r>
          </a:p>
          <a:p>
            <a:pPr marL="12700" marR="606747" indent="0">
              <a:lnSpc>
                <a:spcPct val="99754"/>
              </a:lnSpc>
              <a:spcBef>
                <a:spcPts val="581"/>
              </a:spcBef>
              <a:buNone/>
            </a:pPr>
            <a:endParaRPr lang="en-US" dirty="0" smtClean="0">
              <a:latin typeface="Times New Roman"/>
              <a:cs typeface="Times New Roman"/>
            </a:endParaRPr>
          </a:p>
          <a:p>
            <a:pPr marL="12700" marR="8051">
              <a:lnSpc>
                <a:spcPct val="100041"/>
              </a:lnSpc>
              <a:spcBef>
                <a:spcPts val="581"/>
              </a:spcBef>
            </a:pPr>
            <a:r>
              <a:rPr lang="en-US" spc="0" dirty="0" smtClean="0">
                <a:solidFill>
                  <a:srgbClr val="000065"/>
                </a:solidFill>
                <a:latin typeface="Times New Roman"/>
                <a:cs typeface="Times New Roman"/>
              </a:rPr>
              <a:t>The transition frequency from a passband to stopband region is called the</a:t>
            </a:r>
            <a:r>
              <a:rPr lang="en-US" spc="-4" dirty="0" smtClean="0">
                <a:solidFill>
                  <a:srgbClr val="000065"/>
                </a:solidFill>
                <a:latin typeface="Times New Roman"/>
                <a:cs typeface="Times New Roman"/>
              </a:rPr>
              <a:t> </a:t>
            </a:r>
            <a:r>
              <a:rPr lang="en-US" b="1" i="1" spc="0" dirty="0" smtClean="0">
                <a:solidFill>
                  <a:srgbClr val="A50020"/>
                </a:solidFill>
                <a:latin typeface="Times New Roman"/>
                <a:cs typeface="Times New Roman"/>
              </a:rPr>
              <a:t>cutoff frequency</a:t>
            </a:r>
            <a:endParaRPr lang="en-US" dirty="0" smtClean="0">
              <a:latin typeface="Times New Roman"/>
              <a:cs typeface="Times New Roman"/>
            </a:endParaRPr>
          </a:p>
        </p:txBody>
      </p:sp>
      <p:sp>
        <p:nvSpPr>
          <p:cNvPr id="4" name="Footer Placeholder 3"/>
          <p:cNvSpPr>
            <a:spLocks noGrp="1"/>
          </p:cNvSpPr>
          <p:nvPr>
            <p:ph type="ftr" sz="quarter" idx="11"/>
          </p:nvPr>
        </p:nvSpPr>
        <p:spPr/>
        <p:txBody>
          <a:bodyPr/>
          <a:lstStyle/>
          <a:p>
            <a:r>
              <a:rPr lang="en-US" smtClean="0"/>
              <a:t>Dr K Mohanaprasad, SENSE, VIT Chennai</a:t>
            </a:r>
            <a:endParaRPr lang="en-US"/>
          </a:p>
        </p:txBody>
      </p:sp>
      <p:sp>
        <p:nvSpPr>
          <p:cNvPr id="5" name="Slide Number Placeholder 4"/>
          <p:cNvSpPr>
            <a:spLocks noGrp="1"/>
          </p:cNvSpPr>
          <p:nvPr>
            <p:ph type="sldNum" sz="quarter" idx="12"/>
          </p:nvPr>
        </p:nvSpPr>
        <p:spPr/>
        <p:txBody>
          <a:bodyPr/>
          <a:lstStyle/>
          <a:p>
            <a:fld id="{40195D5B-8823-4746-90CC-98268888F072}" type="slidenum">
              <a:rPr lang="en-US" smtClean="0"/>
              <a:t>7</a:t>
            </a:fld>
            <a:endParaRPr lang="en-US"/>
          </a:p>
        </p:txBody>
      </p:sp>
    </p:spTree>
    <p:extLst>
      <p:ext uri="{BB962C8B-B14F-4D97-AF65-F5344CB8AC3E}">
        <p14:creationId xmlns:p14="http://schemas.microsoft.com/office/powerpoint/2010/main" val="3686840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solidFill>
                  <a:srgbClr val="FF0000"/>
                </a:solidFill>
              </a:rPr>
              <a:t>Ideal filters </a:t>
            </a:r>
            <a:endParaRPr lang="en-US" dirty="0">
              <a:solidFill>
                <a:srgbClr val="FF0000"/>
              </a:solidFill>
            </a:endParaRPr>
          </a:p>
        </p:txBody>
      </p:sp>
      <p:sp>
        <p:nvSpPr>
          <p:cNvPr id="3" name="Content Placeholder 2"/>
          <p:cNvSpPr>
            <a:spLocks noGrp="1"/>
          </p:cNvSpPr>
          <p:nvPr>
            <p:ph idx="1"/>
          </p:nvPr>
        </p:nvSpPr>
        <p:spPr>
          <a:xfrm>
            <a:off x="457200" y="990600"/>
            <a:ext cx="8229600" cy="5135563"/>
          </a:xfrm>
        </p:spPr>
        <p:txBody>
          <a:bodyPr/>
          <a:lstStyle/>
          <a:p>
            <a:pPr marL="0" indent="0">
              <a:buNone/>
            </a:pPr>
            <a:endParaRPr lang="en-US" dirty="0"/>
          </a:p>
        </p:txBody>
      </p:sp>
      <p:grpSp>
        <p:nvGrpSpPr>
          <p:cNvPr id="4" name="Group 3"/>
          <p:cNvGrpSpPr/>
          <p:nvPr/>
        </p:nvGrpSpPr>
        <p:grpSpPr>
          <a:xfrm>
            <a:off x="533400" y="1030764"/>
            <a:ext cx="7532881" cy="2065019"/>
            <a:chOff x="1181100" y="2391155"/>
            <a:chExt cx="7532881" cy="2065019"/>
          </a:xfrm>
        </p:grpSpPr>
        <p:sp>
          <p:nvSpPr>
            <p:cNvPr id="5" name="object 26"/>
            <p:cNvSpPr/>
            <p:nvPr/>
          </p:nvSpPr>
          <p:spPr>
            <a:xfrm>
              <a:off x="1181100" y="2391155"/>
              <a:ext cx="7356347" cy="2065019"/>
            </a:xfrm>
            <a:prstGeom prst="rect">
              <a:avLst/>
            </a:prstGeom>
            <a:blipFill>
              <a:blip r:embed="rId2" cstate="print"/>
              <a:stretch>
                <a:fillRect/>
              </a:stretch>
            </a:blipFill>
          </p:spPr>
          <p:txBody>
            <a:bodyPr wrap="square" lIns="0" tIns="0" rIns="0" bIns="0" rtlCol="0">
              <a:noAutofit/>
            </a:bodyPr>
            <a:lstStyle/>
            <a:p>
              <a:endParaRPr dirty="0"/>
            </a:p>
          </p:txBody>
        </p:sp>
        <p:sp>
          <p:nvSpPr>
            <p:cNvPr id="6" name="object 27"/>
            <p:cNvSpPr/>
            <p:nvPr/>
          </p:nvSpPr>
          <p:spPr>
            <a:xfrm>
              <a:off x="5193030" y="3633216"/>
              <a:ext cx="774192" cy="94487"/>
            </a:xfrm>
            <a:custGeom>
              <a:avLst/>
              <a:gdLst/>
              <a:ahLst/>
              <a:cxnLst/>
              <a:rect l="l" t="t" r="r" b="b"/>
              <a:pathLst>
                <a:path w="774192" h="94487">
                  <a:moveTo>
                    <a:pt x="689100" y="57355"/>
                  </a:moveTo>
                  <a:lnTo>
                    <a:pt x="689610" y="86106"/>
                  </a:lnTo>
                  <a:lnTo>
                    <a:pt x="703326" y="57149"/>
                  </a:lnTo>
                  <a:lnTo>
                    <a:pt x="702564" y="28193"/>
                  </a:lnTo>
                  <a:lnTo>
                    <a:pt x="774192" y="41909"/>
                  </a:lnTo>
                  <a:lnTo>
                    <a:pt x="688086" y="0"/>
                  </a:lnTo>
                  <a:lnTo>
                    <a:pt x="688588" y="28396"/>
                  </a:lnTo>
                  <a:lnTo>
                    <a:pt x="85081" y="37132"/>
                  </a:lnTo>
                  <a:lnTo>
                    <a:pt x="70866" y="37337"/>
                  </a:lnTo>
                  <a:lnTo>
                    <a:pt x="0" y="52578"/>
                  </a:lnTo>
                  <a:lnTo>
                    <a:pt x="86106" y="94487"/>
                  </a:lnTo>
                  <a:lnTo>
                    <a:pt x="71628" y="66294"/>
                  </a:lnTo>
                  <a:lnTo>
                    <a:pt x="85598" y="66091"/>
                  </a:lnTo>
                  <a:lnTo>
                    <a:pt x="689100" y="57355"/>
                  </a:lnTo>
                  <a:close/>
                </a:path>
                <a:path w="774192" h="94487">
                  <a:moveTo>
                    <a:pt x="70866" y="37337"/>
                  </a:moveTo>
                  <a:lnTo>
                    <a:pt x="85081" y="37132"/>
                  </a:lnTo>
                  <a:lnTo>
                    <a:pt x="84582" y="9144"/>
                  </a:lnTo>
                  <a:lnTo>
                    <a:pt x="0" y="52578"/>
                  </a:lnTo>
                  <a:lnTo>
                    <a:pt x="70866" y="37337"/>
                  </a:lnTo>
                  <a:close/>
                </a:path>
                <a:path w="774192" h="94487">
                  <a:moveTo>
                    <a:pt x="86106" y="94487"/>
                  </a:moveTo>
                  <a:lnTo>
                    <a:pt x="85598" y="66091"/>
                  </a:lnTo>
                  <a:lnTo>
                    <a:pt x="71628" y="66294"/>
                  </a:lnTo>
                  <a:lnTo>
                    <a:pt x="86106" y="94487"/>
                  </a:lnTo>
                  <a:close/>
                </a:path>
                <a:path w="774192" h="94487">
                  <a:moveTo>
                    <a:pt x="774192" y="41909"/>
                  </a:moveTo>
                  <a:lnTo>
                    <a:pt x="702564" y="28193"/>
                  </a:lnTo>
                  <a:lnTo>
                    <a:pt x="703326" y="57149"/>
                  </a:lnTo>
                  <a:lnTo>
                    <a:pt x="689610" y="86106"/>
                  </a:lnTo>
                  <a:lnTo>
                    <a:pt x="774192" y="41909"/>
                  </a:lnTo>
                  <a:close/>
                </a:path>
              </a:pathLst>
            </a:custGeom>
          </p:spPr>
          <p:style>
            <a:lnRef idx="2">
              <a:schemeClr val="accent2"/>
            </a:lnRef>
            <a:fillRef idx="1">
              <a:schemeClr val="lt1"/>
            </a:fillRef>
            <a:effectRef idx="0">
              <a:schemeClr val="accent2"/>
            </a:effectRef>
            <a:fontRef idx="minor">
              <a:schemeClr val="dk1"/>
            </a:fontRef>
          </p:style>
          <p:txBody>
            <a:bodyPr wrap="square" lIns="0" tIns="0" rIns="0" bIns="0" rtlCol="0">
              <a:noAutofit/>
            </a:bodyPr>
            <a:lstStyle/>
            <a:p>
              <a:endParaRPr dirty="0"/>
            </a:p>
          </p:txBody>
        </p:sp>
        <p:sp>
          <p:nvSpPr>
            <p:cNvPr id="7" name="object 28"/>
            <p:cNvSpPr/>
            <p:nvPr/>
          </p:nvSpPr>
          <p:spPr>
            <a:xfrm>
              <a:off x="2646426" y="3761994"/>
              <a:ext cx="774953" cy="94487"/>
            </a:xfrm>
            <a:custGeom>
              <a:avLst/>
              <a:gdLst/>
              <a:ahLst/>
              <a:cxnLst/>
              <a:rect l="l" t="t" r="r" b="b"/>
              <a:pathLst>
                <a:path w="774953" h="94487">
                  <a:moveTo>
                    <a:pt x="689110" y="57355"/>
                  </a:moveTo>
                  <a:lnTo>
                    <a:pt x="689609" y="85343"/>
                  </a:lnTo>
                  <a:lnTo>
                    <a:pt x="703325" y="57150"/>
                  </a:lnTo>
                  <a:lnTo>
                    <a:pt x="703325" y="28193"/>
                  </a:lnTo>
                  <a:lnTo>
                    <a:pt x="774953" y="41909"/>
                  </a:lnTo>
                  <a:lnTo>
                    <a:pt x="688085" y="0"/>
                  </a:lnTo>
                  <a:lnTo>
                    <a:pt x="688593" y="28407"/>
                  </a:lnTo>
                  <a:lnTo>
                    <a:pt x="85598" y="37125"/>
                  </a:lnTo>
                  <a:lnTo>
                    <a:pt x="70866" y="37337"/>
                  </a:lnTo>
                  <a:lnTo>
                    <a:pt x="0" y="52577"/>
                  </a:lnTo>
                  <a:lnTo>
                    <a:pt x="86106" y="94487"/>
                  </a:lnTo>
                  <a:lnTo>
                    <a:pt x="71628" y="66293"/>
                  </a:lnTo>
                  <a:lnTo>
                    <a:pt x="85854" y="66088"/>
                  </a:lnTo>
                  <a:lnTo>
                    <a:pt x="689110" y="57355"/>
                  </a:lnTo>
                  <a:close/>
                </a:path>
                <a:path w="774953" h="94487">
                  <a:moveTo>
                    <a:pt x="70866" y="37337"/>
                  </a:moveTo>
                  <a:lnTo>
                    <a:pt x="85598" y="37125"/>
                  </a:lnTo>
                  <a:lnTo>
                    <a:pt x="85343" y="8381"/>
                  </a:lnTo>
                  <a:lnTo>
                    <a:pt x="0" y="52577"/>
                  </a:lnTo>
                  <a:lnTo>
                    <a:pt x="70866" y="37337"/>
                  </a:lnTo>
                  <a:close/>
                </a:path>
                <a:path w="774953" h="94487">
                  <a:moveTo>
                    <a:pt x="86106" y="94487"/>
                  </a:moveTo>
                  <a:lnTo>
                    <a:pt x="85854" y="66088"/>
                  </a:lnTo>
                  <a:lnTo>
                    <a:pt x="71628" y="66293"/>
                  </a:lnTo>
                  <a:lnTo>
                    <a:pt x="86106" y="94487"/>
                  </a:lnTo>
                  <a:close/>
                </a:path>
                <a:path w="774953" h="94487">
                  <a:moveTo>
                    <a:pt x="774953" y="41909"/>
                  </a:moveTo>
                  <a:lnTo>
                    <a:pt x="703325" y="28193"/>
                  </a:lnTo>
                  <a:lnTo>
                    <a:pt x="703325" y="57150"/>
                  </a:lnTo>
                  <a:lnTo>
                    <a:pt x="689609" y="85343"/>
                  </a:lnTo>
                  <a:lnTo>
                    <a:pt x="774953" y="41909"/>
                  </a:lnTo>
                  <a:close/>
                </a:path>
              </a:pathLst>
            </a:cu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endParaRPr dirty="0"/>
            </a:p>
          </p:txBody>
        </p:sp>
        <p:sp>
          <p:nvSpPr>
            <p:cNvPr id="8" name="object 29"/>
            <p:cNvSpPr/>
            <p:nvPr/>
          </p:nvSpPr>
          <p:spPr>
            <a:xfrm>
              <a:off x="7498080" y="3634739"/>
              <a:ext cx="774192" cy="94487"/>
            </a:xfrm>
            <a:custGeom>
              <a:avLst/>
              <a:gdLst/>
              <a:ahLst/>
              <a:cxnLst/>
              <a:rect l="l" t="t" r="r" b="b"/>
              <a:pathLst>
                <a:path w="774192" h="94487">
                  <a:moveTo>
                    <a:pt x="689101" y="57355"/>
                  </a:moveTo>
                  <a:lnTo>
                    <a:pt x="689610" y="86106"/>
                  </a:lnTo>
                  <a:lnTo>
                    <a:pt x="703326" y="57150"/>
                  </a:lnTo>
                  <a:lnTo>
                    <a:pt x="702564" y="28956"/>
                  </a:lnTo>
                  <a:lnTo>
                    <a:pt x="774192" y="41910"/>
                  </a:lnTo>
                  <a:lnTo>
                    <a:pt x="688086" y="0"/>
                  </a:lnTo>
                  <a:lnTo>
                    <a:pt x="688601" y="29141"/>
                  </a:lnTo>
                  <a:lnTo>
                    <a:pt x="85082" y="37149"/>
                  </a:lnTo>
                  <a:lnTo>
                    <a:pt x="70866" y="37337"/>
                  </a:lnTo>
                  <a:lnTo>
                    <a:pt x="0" y="53339"/>
                  </a:lnTo>
                  <a:lnTo>
                    <a:pt x="86105" y="94487"/>
                  </a:lnTo>
                  <a:lnTo>
                    <a:pt x="71627" y="66294"/>
                  </a:lnTo>
                  <a:lnTo>
                    <a:pt x="85598" y="66091"/>
                  </a:lnTo>
                  <a:lnTo>
                    <a:pt x="689101" y="57355"/>
                  </a:lnTo>
                  <a:close/>
                </a:path>
                <a:path w="774192" h="94487">
                  <a:moveTo>
                    <a:pt x="70866" y="37337"/>
                  </a:moveTo>
                  <a:lnTo>
                    <a:pt x="85082" y="37149"/>
                  </a:lnTo>
                  <a:lnTo>
                    <a:pt x="84581" y="9144"/>
                  </a:lnTo>
                  <a:lnTo>
                    <a:pt x="0" y="53339"/>
                  </a:lnTo>
                  <a:lnTo>
                    <a:pt x="70866" y="37337"/>
                  </a:lnTo>
                  <a:close/>
                </a:path>
                <a:path w="774192" h="94487">
                  <a:moveTo>
                    <a:pt x="86105" y="94487"/>
                  </a:moveTo>
                  <a:lnTo>
                    <a:pt x="85598" y="66091"/>
                  </a:lnTo>
                  <a:lnTo>
                    <a:pt x="71627" y="66294"/>
                  </a:lnTo>
                  <a:lnTo>
                    <a:pt x="86105" y="94487"/>
                  </a:lnTo>
                  <a:close/>
                </a:path>
                <a:path w="774192" h="94487">
                  <a:moveTo>
                    <a:pt x="774192" y="41910"/>
                  </a:moveTo>
                  <a:lnTo>
                    <a:pt x="702564" y="28956"/>
                  </a:lnTo>
                  <a:lnTo>
                    <a:pt x="703326" y="57150"/>
                  </a:lnTo>
                  <a:lnTo>
                    <a:pt x="689610" y="86106"/>
                  </a:lnTo>
                  <a:lnTo>
                    <a:pt x="774192" y="41910"/>
                  </a:lnTo>
                  <a:close/>
                </a:path>
              </a:pathLst>
            </a:cu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endParaRPr dirty="0"/>
            </a:p>
          </p:txBody>
        </p:sp>
        <p:sp>
          <p:nvSpPr>
            <p:cNvPr id="9" name="object 30"/>
            <p:cNvSpPr/>
            <p:nvPr/>
          </p:nvSpPr>
          <p:spPr>
            <a:xfrm>
              <a:off x="1768602" y="3739896"/>
              <a:ext cx="774192" cy="94487"/>
            </a:xfrm>
            <a:custGeom>
              <a:avLst/>
              <a:gdLst/>
              <a:ahLst/>
              <a:cxnLst/>
              <a:rect l="l" t="t" r="r" b="b"/>
              <a:pathLst>
                <a:path w="774192" h="94487">
                  <a:moveTo>
                    <a:pt x="689109" y="57338"/>
                  </a:moveTo>
                  <a:lnTo>
                    <a:pt x="689610" y="85343"/>
                  </a:lnTo>
                  <a:lnTo>
                    <a:pt x="703326" y="57150"/>
                  </a:lnTo>
                  <a:lnTo>
                    <a:pt x="702564" y="28193"/>
                  </a:lnTo>
                  <a:lnTo>
                    <a:pt x="774192" y="41148"/>
                  </a:lnTo>
                  <a:lnTo>
                    <a:pt x="688086" y="0"/>
                  </a:lnTo>
                  <a:lnTo>
                    <a:pt x="688593" y="28396"/>
                  </a:lnTo>
                  <a:lnTo>
                    <a:pt x="85090" y="37132"/>
                  </a:lnTo>
                  <a:lnTo>
                    <a:pt x="70866" y="37337"/>
                  </a:lnTo>
                  <a:lnTo>
                    <a:pt x="0" y="52577"/>
                  </a:lnTo>
                  <a:lnTo>
                    <a:pt x="86106" y="94487"/>
                  </a:lnTo>
                  <a:lnTo>
                    <a:pt x="71628" y="65531"/>
                  </a:lnTo>
                  <a:lnTo>
                    <a:pt x="85590" y="65346"/>
                  </a:lnTo>
                  <a:lnTo>
                    <a:pt x="689109" y="57338"/>
                  </a:lnTo>
                  <a:close/>
                </a:path>
                <a:path w="774192" h="94487">
                  <a:moveTo>
                    <a:pt x="70866" y="37337"/>
                  </a:moveTo>
                  <a:lnTo>
                    <a:pt x="85090" y="37132"/>
                  </a:lnTo>
                  <a:lnTo>
                    <a:pt x="84581" y="8381"/>
                  </a:lnTo>
                  <a:lnTo>
                    <a:pt x="0" y="52577"/>
                  </a:lnTo>
                  <a:lnTo>
                    <a:pt x="70866" y="37337"/>
                  </a:lnTo>
                  <a:close/>
                </a:path>
                <a:path w="774192" h="94487">
                  <a:moveTo>
                    <a:pt x="86106" y="94487"/>
                  </a:moveTo>
                  <a:lnTo>
                    <a:pt x="85590" y="65346"/>
                  </a:lnTo>
                  <a:lnTo>
                    <a:pt x="71628" y="65531"/>
                  </a:lnTo>
                  <a:lnTo>
                    <a:pt x="86106" y="94487"/>
                  </a:lnTo>
                  <a:close/>
                </a:path>
                <a:path w="774192" h="94487">
                  <a:moveTo>
                    <a:pt x="774192" y="41148"/>
                  </a:moveTo>
                  <a:lnTo>
                    <a:pt x="702564" y="28193"/>
                  </a:lnTo>
                  <a:lnTo>
                    <a:pt x="703326" y="57150"/>
                  </a:lnTo>
                  <a:lnTo>
                    <a:pt x="689610" y="85343"/>
                  </a:lnTo>
                  <a:lnTo>
                    <a:pt x="774192" y="41148"/>
                  </a:lnTo>
                  <a:close/>
                </a:path>
              </a:pathLst>
            </a:custGeom>
          </p:spPr>
          <p:style>
            <a:lnRef idx="2">
              <a:schemeClr val="accent2"/>
            </a:lnRef>
            <a:fillRef idx="1">
              <a:schemeClr val="lt1"/>
            </a:fillRef>
            <a:effectRef idx="0">
              <a:schemeClr val="accent2"/>
            </a:effectRef>
            <a:fontRef idx="minor">
              <a:schemeClr val="dk1"/>
            </a:fontRef>
          </p:style>
          <p:txBody>
            <a:bodyPr wrap="square" lIns="0" tIns="0" rIns="0" bIns="0" rtlCol="0">
              <a:noAutofit/>
            </a:bodyPr>
            <a:lstStyle/>
            <a:p>
              <a:endParaRPr dirty="0"/>
            </a:p>
          </p:txBody>
        </p:sp>
        <p:sp>
          <p:nvSpPr>
            <p:cNvPr id="10" name="object 31"/>
            <p:cNvSpPr/>
            <p:nvPr/>
          </p:nvSpPr>
          <p:spPr>
            <a:xfrm>
              <a:off x="3519678" y="3741420"/>
              <a:ext cx="774192" cy="94487"/>
            </a:xfrm>
            <a:custGeom>
              <a:avLst/>
              <a:gdLst/>
              <a:ahLst/>
              <a:cxnLst/>
              <a:rect l="l" t="t" r="r" b="b"/>
              <a:pathLst>
                <a:path w="774192" h="94487">
                  <a:moveTo>
                    <a:pt x="689110" y="57355"/>
                  </a:moveTo>
                  <a:lnTo>
                    <a:pt x="689610" y="85343"/>
                  </a:lnTo>
                  <a:lnTo>
                    <a:pt x="703326" y="57150"/>
                  </a:lnTo>
                  <a:lnTo>
                    <a:pt x="702563" y="28193"/>
                  </a:lnTo>
                  <a:lnTo>
                    <a:pt x="774192" y="41909"/>
                  </a:lnTo>
                  <a:lnTo>
                    <a:pt x="688086" y="0"/>
                  </a:lnTo>
                  <a:lnTo>
                    <a:pt x="688593" y="28396"/>
                  </a:lnTo>
                  <a:lnTo>
                    <a:pt x="85090" y="37132"/>
                  </a:lnTo>
                  <a:lnTo>
                    <a:pt x="70866" y="37337"/>
                  </a:lnTo>
                  <a:lnTo>
                    <a:pt x="0" y="52577"/>
                  </a:lnTo>
                  <a:lnTo>
                    <a:pt x="86106" y="94487"/>
                  </a:lnTo>
                  <a:lnTo>
                    <a:pt x="71627" y="66293"/>
                  </a:lnTo>
                  <a:lnTo>
                    <a:pt x="85603" y="66091"/>
                  </a:lnTo>
                  <a:lnTo>
                    <a:pt x="689110" y="57355"/>
                  </a:lnTo>
                  <a:close/>
                </a:path>
                <a:path w="774192" h="94487">
                  <a:moveTo>
                    <a:pt x="70866" y="37337"/>
                  </a:moveTo>
                  <a:lnTo>
                    <a:pt x="85090" y="37132"/>
                  </a:lnTo>
                  <a:lnTo>
                    <a:pt x="84582" y="8381"/>
                  </a:lnTo>
                  <a:lnTo>
                    <a:pt x="0" y="52577"/>
                  </a:lnTo>
                  <a:lnTo>
                    <a:pt x="70866" y="37337"/>
                  </a:lnTo>
                  <a:close/>
                </a:path>
                <a:path w="774192" h="94487">
                  <a:moveTo>
                    <a:pt x="86106" y="94487"/>
                  </a:moveTo>
                  <a:lnTo>
                    <a:pt x="85603" y="66091"/>
                  </a:lnTo>
                  <a:lnTo>
                    <a:pt x="71627" y="66293"/>
                  </a:lnTo>
                  <a:lnTo>
                    <a:pt x="86106" y="94487"/>
                  </a:lnTo>
                  <a:close/>
                </a:path>
                <a:path w="774192" h="94487">
                  <a:moveTo>
                    <a:pt x="774192" y="41909"/>
                  </a:moveTo>
                  <a:lnTo>
                    <a:pt x="702563" y="28193"/>
                  </a:lnTo>
                  <a:lnTo>
                    <a:pt x="703326" y="57150"/>
                  </a:lnTo>
                  <a:lnTo>
                    <a:pt x="689610" y="85343"/>
                  </a:lnTo>
                  <a:lnTo>
                    <a:pt x="774192" y="41909"/>
                  </a:lnTo>
                  <a:close/>
                </a:path>
              </a:pathLst>
            </a:custGeom>
          </p:spPr>
          <p:style>
            <a:lnRef idx="2">
              <a:schemeClr val="accent2"/>
            </a:lnRef>
            <a:fillRef idx="1">
              <a:schemeClr val="lt1"/>
            </a:fillRef>
            <a:effectRef idx="0">
              <a:schemeClr val="accent2"/>
            </a:effectRef>
            <a:fontRef idx="minor">
              <a:schemeClr val="dk1"/>
            </a:fontRef>
          </p:style>
          <p:txBody>
            <a:bodyPr wrap="square" lIns="0" tIns="0" rIns="0" bIns="0" rtlCol="0">
              <a:noAutofit/>
            </a:bodyPr>
            <a:lstStyle/>
            <a:p>
              <a:endParaRPr dirty="0"/>
            </a:p>
          </p:txBody>
        </p:sp>
        <p:sp>
          <p:nvSpPr>
            <p:cNvPr id="11" name="object 32"/>
            <p:cNvSpPr/>
            <p:nvPr/>
          </p:nvSpPr>
          <p:spPr>
            <a:xfrm>
              <a:off x="6102096" y="3648455"/>
              <a:ext cx="1271777" cy="86868"/>
            </a:xfrm>
            <a:custGeom>
              <a:avLst/>
              <a:gdLst/>
              <a:ahLst/>
              <a:cxnLst/>
              <a:rect l="l" t="t" r="r" b="b"/>
              <a:pathLst>
                <a:path w="1271777" h="86868">
                  <a:moveTo>
                    <a:pt x="86105" y="28213"/>
                  </a:moveTo>
                  <a:lnTo>
                    <a:pt x="86105" y="0"/>
                  </a:lnTo>
                  <a:lnTo>
                    <a:pt x="0" y="42672"/>
                  </a:lnTo>
                  <a:lnTo>
                    <a:pt x="86105" y="85344"/>
                  </a:lnTo>
                  <a:lnTo>
                    <a:pt x="86105" y="57159"/>
                  </a:lnTo>
                  <a:lnTo>
                    <a:pt x="71627" y="57150"/>
                  </a:lnTo>
                  <a:lnTo>
                    <a:pt x="71627" y="28194"/>
                  </a:lnTo>
                  <a:lnTo>
                    <a:pt x="86105" y="28213"/>
                  </a:lnTo>
                  <a:close/>
                </a:path>
                <a:path w="1271777" h="86868">
                  <a:moveTo>
                    <a:pt x="71627" y="28194"/>
                  </a:moveTo>
                  <a:lnTo>
                    <a:pt x="71627" y="57150"/>
                  </a:lnTo>
                  <a:lnTo>
                    <a:pt x="86105" y="57159"/>
                  </a:lnTo>
                  <a:lnTo>
                    <a:pt x="1185928" y="57902"/>
                  </a:lnTo>
                  <a:lnTo>
                    <a:pt x="1200150" y="57912"/>
                  </a:lnTo>
                  <a:lnTo>
                    <a:pt x="1185672" y="86868"/>
                  </a:lnTo>
                  <a:lnTo>
                    <a:pt x="1271777" y="44196"/>
                  </a:lnTo>
                  <a:lnTo>
                    <a:pt x="1200150" y="29718"/>
                  </a:lnTo>
                  <a:lnTo>
                    <a:pt x="1186177" y="29699"/>
                  </a:lnTo>
                  <a:lnTo>
                    <a:pt x="86105" y="28213"/>
                  </a:lnTo>
                  <a:lnTo>
                    <a:pt x="71627" y="28194"/>
                  </a:lnTo>
                  <a:close/>
                </a:path>
                <a:path w="1271777" h="86868">
                  <a:moveTo>
                    <a:pt x="1200150" y="29718"/>
                  </a:moveTo>
                  <a:lnTo>
                    <a:pt x="1271777" y="44196"/>
                  </a:lnTo>
                  <a:lnTo>
                    <a:pt x="1186433" y="762"/>
                  </a:lnTo>
                  <a:lnTo>
                    <a:pt x="1186177" y="29699"/>
                  </a:lnTo>
                  <a:lnTo>
                    <a:pt x="1200150" y="29718"/>
                  </a:lnTo>
                  <a:close/>
                </a:path>
                <a:path w="1271777" h="86868">
                  <a:moveTo>
                    <a:pt x="1185672" y="86868"/>
                  </a:moveTo>
                  <a:lnTo>
                    <a:pt x="1200150" y="57912"/>
                  </a:lnTo>
                  <a:lnTo>
                    <a:pt x="1185928" y="57902"/>
                  </a:lnTo>
                  <a:lnTo>
                    <a:pt x="1185672" y="86868"/>
                  </a:lnTo>
                  <a:close/>
                </a:path>
              </a:pathLst>
            </a:custGeom>
          </p:spPr>
          <p:style>
            <a:lnRef idx="2">
              <a:schemeClr val="accent2"/>
            </a:lnRef>
            <a:fillRef idx="1">
              <a:schemeClr val="lt1"/>
            </a:fillRef>
            <a:effectRef idx="0">
              <a:schemeClr val="accent2"/>
            </a:effectRef>
            <a:fontRef idx="minor">
              <a:schemeClr val="dk1"/>
            </a:fontRef>
          </p:style>
          <p:txBody>
            <a:bodyPr wrap="square" lIns="0" tIns="0" rIns="0" bIns="0" rtlCol="0">
              <a:noAutofit/>
            </a:bodyPr>
            <a:lstStyle/>
            <a:p>
              <a:endParaRPr dirty="0"/>
            </a:p>
          </p:txBody>
        </p:sp>
        <p:sp>
          <p:nvSpPr>
            <p:cNvPr id="12" name="object 8"/>
            <p:cNvSpPr txBox="1"/>
            <p:nvPr/>
          </p:nvSpPr>
          <p:spPr>
            <a:xfrm>
              <a:off x="3621278" y="2815115"/>
              <a:ext cx="1009739" cy="279146"/>
            </a:xfrm>
            <a:prstGeom prst="rect">
              <a:avLst/>
            </a:prstGeom>
          </p:spPr>
          <p:style>
            <a:lnRef idx="2">
              <a:schemeClr val="accent3"/>
            </a:lnRef>
            <a:fillRef idx="1">
              <a:schemeClr val="lt1"/>
            </a:fillRef>
            <a:effectRef idx="0">
              <a:schemeClr val="accent3"/>
            </a:effectRef>
            <a:fontRef idx="minor">
              <a:schemeClr val="dk1"/>
            </a:fontRef>
          </p:style>
          <p:txBody>
            <a:bodyPr wrap="square" lIns="0" tIns="0" rIns="0" bIns="0" rtlCol="0">
              <a:noAutofit/>
            </a:bodyPr>
            <a:lstStyle/>
            <a:p>
              <a:pPr marL="12700">
                <a:lnSpc>
                  <a:spcPts val="2140"/>
                </a:lnSpc>
                <a:spcBef>
                  <a:spcPts val="107"/>
                </a:spcBef>
              </a:pPr>
              <a:r>
                <a:rPr sz="2000" b="1" spc="0" dirty="0" smtClean="0">
                  <a:solidFill>
                    <a:srgbClr val="A50020"/>
                  </a:solidFill>
                  <a:latin typeface="Times New Roman"/>
                  <a:cs typeface="Times New Roman"/>
                </a:rPr>
                <a:t>Lowpass</a:t>
              </a:r>
              <a:endParaRPr sz="2000" dirty="0">
                <a:latin typeface="Times New Roman"/>
                <a:cs typeface="Times New Roman"/>
              </a:endParaRPr>
            </a:p>
          </p:txBody>
        </p:sp>
        <p:sp>
          <p:nvSpPr>
            <p:cNvPr id="13" name="object 7"/>
            <p:cNvSpPr txBox="1"/>
            <p:nvPr/>
          </p:nvSpPr>
          <p:spPr>
            <a:xfrm>
              <a:off x="7649977" y="2816637"/>
              <a:ext cx="1064004" cy="279146"/>
            </a:xfrm>
            <a:prstGeom prst="rect">
              <a:avLst/>
            </a:prstGeom>
          </p:spPr>
          <p:style>
            <a:lnRef idx="2">
              <a:schemeClr val="accent3"/>
            </a:lnRef>
            <a:fillRef idx="1">
              <a:schemeClr val="lt1"/>
            </a:fillRef>
            <a:effectRef idx="0">
              <a:schemeClr val="accent3"/>
            </a:effectRef>
            <a:fontRef idx="minor">
              <a:schemeClr val="dk1"/>
            </a:fontRef>
          </p:style>
          <p:txBody>
            <a:bodyPr wrap="square" lIns="0" tIns="0" rIns="0" bIns="0" rtlCol="0">
              <a:noAutofit/>
            </a:bodyPr>
            <a:lstStyle/>
            <a:p>
              <a:pPr marL="12700">
                <a:lnSpc>
                  <a:spcPts val="2140"/>
                </a:lnSpc>
                <a:spcBef>
                  <a:spcPts val="107"/>
                </a:spcBef>
              </a:pPr>
              <a:r>
                <a:rPr sz="2000" b="1" spc="0" dirty="0" smtClean="0">
                  <a:solidFill>
                    <a:srgbClr val="A50020"/>
                  </a:solidFill>
                  <a:latin typeface="Times New Roman"/>
                  <a:cs typeface="Times New Roman"/>
                </a:rPr>
                <a:t>Highpass</a:t>
              </a:r>
              <a:endParaRPr sz="2000" dirty="0">
                <a:latin typeface="Times New Roman"/>
                <a:cs typeface="Times New Roman"/>
              </a:endParaRPr>
            </a:p>
          </p:txBody>
        </p:sp>
      </p:grpSp>
      <p:grpSp>
        <p:nvGrpSpPr>
          <p:cNvPr id="14" name="Group 13"/>
          <p:cNvGrpSpPr/>
          <p:nvPr/>
        </p:nvGrpSpPr>
        <p:grpSpPr>
          <a:xfrm>
            <a:off x="685800" y="3090435"/>
            <a:ext cx="7405785" cy="2548365"/>
            <a:chOff x="1463802" y="4683251"/>
            <a:chExt cx="7405785" cy="2548365"/>
          </a:xfrm>
        </p:grpSpPr>
        <p:sp>
          <p:nvSpPr>
            <p:cNvPr id="15" name="object 17"/>
            <p:cNvSpPr/>
            <p:nvPr/>
          </p:nvSpPr>
          <p:spPr>
            <a:xfrm>
              <a:off x="1463802" y="4683251"/>
              <a:ext cx="7353298" cy="2030729"/>
            </a:xfrm>
            <a:prstGeom prst="rect">
              <a:avLst/>
            </a:prstGeom>
            <a:blipFill>
              <a:blip r:embed="rId3" cstate="print"/>
              <a:stretch>
                <a:fillRect/>
              </a:stretch>
            </a:blipFill>
          </p:spPr>
          <p:txBody>
            <a:bodyPr wrap="square" lIns="0" tIns="0" rIns="0" bIns="0" rtlCol="0">
              <a:noAutofit/>
            </a:bodyPr>
            <a:lstStyle/>
            <a:p>
              <a:endParaRPr dirty="0"/>
            </a:p>
          </p:txBody>
        </p:sp>
        <p:sp>
          <p:nvSpPr>
            <p:cNvPr id="16" name="object 18"/>
            <p:cNvSpPr/>
            <p:nvPr/>
          </p:nvSpPr>
          <p:spPr>
            <a:xfrm>
              <a:off x="2233422" y="5974080"/>
              <a:ext cx="345947" cy="86868"/>
            </a:xfrm>
            <a:custGeom>
              <a:avLst/>
              <a:gdLst/>
              <a:ahLst/>
              <a:cxnLst/>
              <a:rect l="l" t="t" r="r" b="b"/>
              <a:pathLst>
                <a:path w="345947" h="86868">
                  <a:moveTo>
                    <a:pt x="85855" y="28300"/>
                  </a:moveTo>
                  <a:lnTo>
                    <a:pt x="86105" y="0"/>
                  </a:lnTo>
                  <a:lnTo>
                    <a:pt x="0" y="42672"/>
                  </a:lnTo>
                  <a:lnTo>
                    <a:pt x="85343" y="86106"/>
                  </a:lnTo>
                  <a:lnTo>
                    <a:pt x="85599" y="57202"/>
                  </a:lnTo>
                  <a:lnTo>
                    <a:pt x="71627" y="57150"/>
                  </a:lnTo>
                  <a:lnTo>
                    <a:pt x="71627" y="28194"/>
                  </a:lnTo>
                  <a:lnTo>
                    <a:pt x="85855" y="28300"/>
                  </a:lnTo>
                  <a:close/>
                </a:path>
                <a:path w="345947" h="86868">
                  <a:moveTo>
                    <a:pt x="71627" y="28194"/>
                  </a:moveTo>
                  <a:lnTo>
                    <a:pt x="71627" y="57150"/>
                  </a:lnTo>
                  <a:lnTo>
                    <a:pt x="85599" y="57202"/>
                  </a:lnTo>
                  <a:lnTo>
                    <a:pt x="260603" y="57857"/>
                  </a:lnTo>
                  <a:lnTo>
                    <a:pt x="275081" y="57912"/>
                  </a:lnTo>
                  <a:lnTo>
                    <a:pt x="260603" y="86868"/>
                  </a:lnTo>
                  <a:lnTo>
                    <a:pt x="345947" y="44196"/>
                  </a:lnTo>
                  <a:lnTo>
                    <a:pt x="275081" y="29718"/>
                  </a:lnTo>
                  <a:lnTo>
                    <a:pt x="260603" y="29609"/>
                  </a:lnTo>
                  <a:lnTo>
                    <a:pt x="85855" y="28300"/>
                  </a:lnTo>
                  <a:lnTo>
                    <a:pt x="71627" y="28194"/>
                  </a:lnTo>
                  <a:close/>
                </a:path>
                <a:path w="345947" h="86868">
                  <a:moveTo>
                    <a:pt x="275081" y="29718"/>
                  </a:moveTo>
                  <a:lnTo>
                    <a:pt x="345947" y="44196"/>
                  </a:lnTo>
                  <a:lnTo>
                    <a:pt x="260603" y="762"/>
                  </a:lnTo>
                  <a:lnTo>
                    <a:pt x="260603" y="29609"/>
                  </a:lnTo>
                  <a:lnTo>
                    <a:pt x="275081" y="29718"/>
                  </a:lnTo>
                  <a:close/>
                </a:path>
                <a:path w="345947" h="86868">
                  <a:moveTo>
                    <a:pt x="260603" y="86868"/>
                  </a:moveTo>
                  <a:lnTo>
                    <a:pt x="275081" y="57912"/>
                  </a:lnTo>
                  <a:lnTo>
                    <a:pt x="260603" y="57857"/>
                  </a:lnTo>
                  <a:lnTo>
                    <a:pt x="260603" y="86868"/>
                  </a:lnTo>
                  <a:close/>
                </a:path>
              </a:pathLst>
            </a:cu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endParaRPr dirty="0"/>
            </a:p>
          </p:txBody>
        </p:sp>
        <p:sp>
          <p:nvSpPr>
            <p:cNvPr id="17" name="object 19"/>
            <p:cNvSpPr/>
            <p:nvPr/>
          </p:nvSpPr>
          <p:spPr>
            <a:xfrm>
              <a:off x="3508248" y="5988558"/>
              <a:ext cx="358901" cy="86105"/>
            </a:xfrm>
            <a:custGeom>
              <a:avLst/>
              <a:gdLst/>
              <a:ahLst/>
              <a:cxnLst/>
              <a:rect l="l" t="t" r="r" b="b"/>
              <a:pathLst>
                <a:path w="358901" h="86105">
                  <a:moveTo>
                    <a:pt x="85853" y="28244"/>
                  </a:moveTo>
                  <a:lnTo>
                    <a:pt x="86105" y="0"/>
                  </a:lnTo>
                  <a:lnTo>
                    <a:pt x="0" y="42671"/>
                  </a:lnTo>
                  <a:lnTo>
                    <a:pt x="85343" y="85343"/>
                  </a:lnTo>
                  <a:lnTo>
                    <a:pt x="85595" y="57199"/>
                  </a:lnTo>
                  <a:lnTo>
                    <a:pt x="71627" y="57150"/>
                  </a:lnTo>
                  <a:lnTo>
                    <a:pt x="71627" y="28193"/>
                  </a:lnTo>
                  <a:lnTo>
                    <a:pt x="85853" y="28244"/>
                  </a:lnTo>
                  <a:close/>
                </a:path>
                <a:path w="358901" h="86105">
                  <a:moveTo>
                    <a:pt x="71627" y="28193"/>
                  </a:moveTo>
                  <a:lnTo>
                    <a:pt x="71627" y="57150"/>
                  </a:lnTo>
                  <a:lnTo>
                    <a:pt x="85595" y="57199"/>
                  </a:lnTo>
                  <a:lnTo>
                    <a:pt x="273048" y="57861"/>
                  </a:lnTo>
                  <a:lnTo>
                    <a:pt x="287274" y="57912"/>
                  </a:lnTo>
                  <a:lnTo>
                    <a:pt x="272796" y="86105"/>
                  </a:lnTo>
                  <a:lnTo>
                    <a:pt x="358901" y="44195"/>
                  </a:lnTo>
                  <a:lnTo>
                    <a:pt x="287274" y="28955"/>
                  </a:lnTo>
                  <a:lnTo>
                    <a:pt x="273306" y="28906"/>
                  </a:lnTo>
                  <a:lnTo>
                    <a:pt x="85853" y="28244"/>
                  </a:lnTo>
                  <a:lnTo>
                    <a:pt x="71627" y="28193"/>
                  </a:lnTo>
                  <a:close/>
                </a:path>
                <a:path w="358901" h="86105">
                  <a:moveTo>
                    <a:pt x="287274" y="28955"/>
                  </a:moveTo>
                  <a:lnTo>
                    <a:pt x="358901" y="44195"/>
                  </a:lnTo>
                  <a:lnTo>
                    <a:pt x="273557" y="762"/>
                  </a:lnTo>
                  <a:lnTo>
                    <a:pt x="273306" y="28906"/>
                  </a:lnTo>
                  <a:lnTo>
                    <a:pt x="287274" y="28955"/>
                  </a:lnTo>
                  <a:close/>
                </a:path>
                <a:path w="358901" h="86105">
                  <a:moveTo>
                    <a:pt x="272796" y="86105"/>
                  </a:moveTo>
                  <a:lnTo>
                    <a:pt x="287274" y="57912"/>
                  </a:lnTo>
                  <a:lnTo>
                    <a:pt x="273048" y="57861"/>
                  </a:lnTo>
                  <a:lnTo>
                    <a:pt x="272796" y="86105"/>
                  </a:lnTo>
                  <a:close/>
                </a:path>
              </a:pathLst>
            </a:cu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endParaRPr dirty="0"/>
            </a:p>
          </p:txBody>
        </p:sp>
        <p:sp>
          <p:nvSpPr>
            <p:cNvPr id="18" name="object 20"/>
            <p:cNvSpPr/>
            <p:nvPr/>
          </p:nvSpPr>
          <p:spPr>
            <a:xfrm>
              <a:off x="6595872" y="5996939"/>
              <a:ext cx="774953" cy="94487"/>
            </a:xfrm>
            <a:custGeom>
              <a:avLst/>
              <a:gdLst/>
              <a:ahLst/>
              <a:cxnLst/>
              <a:rect l="l" t="t" r="r" b="b"/>
              <a:pathLst>
                <a:path w="774953" h="94487">
                  <a:moveTo>
                    <a:pt x="689355" y="57352"/>
                  </a:moveTo>
                  <a:lnTo>
                    <a:pt x="689609" y="86106"/>
                  </a:lnTo>
                  <a:lnTo>
                    <a:pt x="703326" y="57150"/>
                  </a:lnTo>
                  <a:lnTo>
                    <a:pt x="703326" y="28956"/>
                  </a:lnTo>
                  <a:lnTo>
                    <a:pt x="774953" y="41910"/>
                  </a:lnTo>
                  <a:lnTo>
                    <a:pt x="688848" y="0"/>
                  </a:lnTo>
                  <a:lnTo>
                    <a:pt x="689105" y="29144"/>
                  </a:lnTo>
                  <a:lnTo>
                    <a:pt x="85844" y="37149"/>
                  </a:lnTo>
                  <a:lnTo>
                    <a:pt x="71627" y="37337"/>
                  </a:lnTo>
                  <a:lnTo>
                    <a:pt x="0" y="53339"/>
                  </a:lnTo>
                  <a:lnTo>
                    <a:pt x="86868" y="94487"/>
                  </a:lnTo>
                  <a:lnTo>
                    <a:pt x="71627" y="66294"/>
                  </a:lnTo>
                  <a:lnTo>
                    <a:pt x="86360" y="66080"/>
                  </a:lnTo>
                  <a:lnTo>
                    <a:pt x="689355" y="57352"/>
                  </a:lnTo>
                  <a:close/>
                </a:path>
                <a:path w="774953" h="94487">
                  <a:moveTo>
                    <a:pt x="71627" y="37337"/>
                  </a:moveTo>
                  <a:lnTo>
                    <a:pt x="85844" y="37149"/>
                  </a:lnTo>
                  <a:lnTo>
                    <a:pt x="85344" y="9144"/>
                  </a:lnTo>
                  <a:lnTo>
                    <a:pt x="0" y="53339"/>
                  </a:lnTo>
                  <a:lnTo>
                    <a:pt x="71627" y="37337"/>
                  </a:lnTo>
                  <a:close/>
                </a:path>
                <a:path w="774953" h="94487">
                  <a:moveTo>
                    <a:pt x="86868" y="94487"/>
                  </a:moveTo>
                  <a:lnTo>
                    <a:pt x="86360" y="66080"/>
                  </a:lnTo>
                  <a:lnTo>
                    <a:pt x="71627" y="66294"/>
                  </a:lnTo>
                  <a:lnTo>
                    <a:pt x="86868" y="94487"/>
                  </a:lnTo>
                  <a:close/>
                </a:path>
                <a:path w="774953" h="94487">
                  <a:moveTo>
                    <a:pt x="774953" y="41910"/>
                  </a:moveTo>
                  <a:lnTo>
                    <a:pt x="703326" y="28956"/>
                  </a:lnTo>
                  <a:lnTo>
                    <a:pt x="703326" y="57150"/>
                  </a:lnTo>
                  <a:lnTo>
                    <a:pt x="689609" y="86106"/>
                  </a:lnTo>
                  <a:lnTo>
                    <a:pt x="774953" y="41910"/>
                  </a:lnTo>
                  <a:close/>
                </a:path>
              </a:pathLst>
            </a:cu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endParaRPr dirty="0"/>
            </a:p>
          </p:txBody>
        </p:sp>
        <p:sp>
          <p:nvSpPr>
            <p:cNvPr id="19" name="object 21"/>
            <p:cNvSpPr/>
            <p:nvPr/>
          </p:nvSpPr>
          <p:spPr>
            <a:xfrm>
              <a:off x="7927848" y="5974079"/>
              <a:ext cx="543305" cy="92964"/>
            </a:xfrm>
            <a:custGeom>
              <a:avLst/>
              <a:gdLst/>
              <a:ahLst/>
              <a:cxnLst/>
              <a:rect l="l" t="t" r="r" b="b"/>
              <a:pathLst>
                <a:path w="543305" h="92964">
                  <a:moveTo>
                    <a:pt x="457450" y="56686"/>
                  </a:moveTo>
                  <a:lnTo>
                    <a:pt x="457961" y="85344"/>
                  </a:lnTo>
                  <a:lnTo>
                    <a:pt x="471677" y="56387"/>
                  </a:lnTo>
                  <a:lnTo>
                    <a:pt x="471677" y="28194"/>
                  </a:lnTo>
                  <a:lnTo>
                    <a:pt x="543305" y="41148"/>
                  </a:lnTo>
                  <a:lnTo>
                    <a:pt x="456437" y="0"/>
                  </a:lnTo>
                  <a:lnTo>
                    <a:pt x="456946" y="28502"/>
                  </a:lnTo>
                  <a:lnTo>
                    <a:pt x="85349" y="36273"/>
                  </a:lnTo>
                  <a:lnTo>
                    <a:pt x="70866" y="36575"/>
                  </a:lnTo>
                  <a:lnTo>
                    <a:pt x="0" y="51816"/>
                  </a:lnTo>
                  <a:lnTo>
                    <a:pt x="86868" y="92964"/>
                  </a:lnTo>
                  <a:lnTo>
                    <a:pt x="71627" y="64770"/>
                  </a:lnTo>
                  <a:lnTo>
                    <a:pt x="86104" y="64466"/>
                  </a:lnTo>
                  <a:lnTo>
                    <a:pt x="457450" y="56686"/>
                  </a:lnTo>
                  <a:close/>
                </a:path>
                <a:path w="543305" h="92964">
                  <a:moveTo>
                    <a:pt x="70866" y="36575"/>
                  </a:moveTo>
                  <a:lnTo>
                    <a:pt x="85349" y="36273"/>
                  </a:lnTo>
                  <a:lnTo>
                    <a:pt x="84581" y="7620"/>
                  </a:lnTo>
                  <a:lnTo>
                    <a:pt x="0" y="51816"/>
                  </a:lnTo>
                  <a:lnTo>
                    <a:pt x="70866" y="36575"/>
                  </a:lnTo>
                  <a:close/>
                </a:path>
                <a:path w="543305" h="92964">
                  <a:moveTo>
                    <a:pt x="86868" y="92964"/>
                  </a:moveTo>
                  <a:lnTo>
                    <a:pt x="86104" y="64466"/>
                  </a:lnTo>
                  <a:lnTo>
                    <a:pt x="71627" y="64770"/>
                  </a:lnTo>
                  <a:lnTo>
                    <a:pt x="86868" y="92964"/>
                  </a:lnTo>
                  <a:close/>
                </a:path>
                <a:path w="543305" h="92964">
                  <a:moveTo>
                    <a:pt x="543305" y="41148"/>
                  </a:moveTo>
                  <a:lnTo>
                    <a:pt x="471677" y="28194"/>
                  </a:lnTo>
                  <a:lnTo>
                    <a:pt x="471677" y="56387"/>
                  </a:lnTo>
                  <a:lnTo>
                    <a:pt x="457961" y="85344"/>
                  </a:lnTo>
                  <a:lnTo>
                    <a:pt x="543305" y="41148"/>
                  </a:lnTo>
                  <a:close/>
                </a:path>
              </a:pathLst>
            </a:cu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endParaRPr dirty="0"/>
            </a:p>
          </p:txBody>
        </p:sp>
        <p:sp>
          <p:nvSpPr>
            <p:cNvPr id="20" name="object 22"/>
            <p:cNvSpPr/>
            <p:nvPr/>
          </p:nvSpPr>
          <p:spPr>
            <a:xfrm>
              <a:off x="5581650" y="5977127"/>
              <a:ext cx="542544" cy="92964"/>
            </a:xfrm>
            <a:custGeom>
              <a:avLst/>
              <a:gdLst/>
              <a:ahLst/>
              <a:cxnLst/>
              <a:rect l="l" t="t" r="r" b="b"/>
              <a:pathLst>
                <a:path w="542544" h="92964">
                  <a:moveTo>
                    <a:pt x="457463" y="57420"/>
                  </a:moveTo>
                  <a:lnTo>
                    <a:pt x="457962" y="85344"/>
                  </a:lnTo>
                  <a:lnTo>
                    <a:pt x="471677" y="57150"/>
                  </a:lnTo>
                  <a:lnTo>
                    <a:pt x="470915" y="28194"/>
                  </a:lnTo>
                  <a:lnTo>
                    <a:pt x="542544" y="41148"/>
                  </a:lnTo>
                  <a:lnTo>
                    <a:pt x="456438" y="0"/>
                  </a:lnTo>
                  <a:lnTo>
                    <a:pt x="456946" y="28486"/>
                  </a:lnTo>
                  <a:lnTo>
                    <a:pt x="85349" y="36272"/>
                  </a:lnTo>
                  <a:lnTo>
                    <a:pt x="70865" y="36576"/>
                  </a:lnTo>
                  <a:lnTo>
                    <a:pt x="0" y="51816"/>
                  </a:lnTo>
                  <a:lnTo>
                    <a:pt x="86867" y="92964"/>
                  </a:lnTo>
                  <a:lnTo>
                    <a:pt x="71627" y="64770"/>
                  </a:lnTo>
                  <a:lnTo>
                    <a:pt x="86105" y="64494"/>
                  </a:lnTo>
                  <a:lnTo>
                    <a:pt x="457463" y="57420"/>
                  </a:lnTo>
                  <a:close/>
                </a:path>
                <a:path w="542544" h="92964">
                  <a:moveTo>
                    <a:pt x="70865" y="36576"/>
                  </a:moveTo>
                  <a:lnTo>
                    <a:pt x="85349" y="36272"/>
                  </a:lnTo>
                  <a:lnTo>
                    <a:pt x="84582" y="7620"/>
                  </a:lnTo>
                  <a:lnTo>
                    <a:pt x="0" y="51816"/>
                  </a:lnTo>
                  <a:lnTo>
                    <a:pt x="70865" y="36576"/>
                  </a:lnTo>
                  <a:close/>
                </a:path>
                <a:path w="542544" h="92964">
                  <a:moveTo>
                    <a:pt x="86867" y="92964"/>
                  </a:moveTo>
                  <a:lnTo>
                    <a:pt x="86105" y="64494"/>
                  </a:lnTo>
                  <a:lnTo>
                    <a:pt x="71627" y="64770"/>
                  </a:lnTo>
                  <a:lnTo>
                    <a:pt x="86867" y="92964"/>
                  </a:lnTo>
                  <a:close/>
                </a:path>
                <a:path w="542544" h="92964">
                  <a:moveTo>
                    <a:pt x="542544" y="41148"/>
                  </a:moveTo>
                  <a:lnTo>
                    <a:pt x="470915" y="28194"/>
                  </a:lnTo>
                  <a:lnTo>
                    <a:pt x="471677" y="57150"/>
                  </a:lnTo>
                  <a:lnTo>
                    <a:pt x="457962" y="85344"/>
                  </a:lnTo>
                  <a:lnTo>
                    <a:pt x="542544" y="41148"/>
                  </a:lnTo>
                  <a:close/>
                </a:path>
              </a:pathLst>
            </a:cu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endParaRPr dirty="0"/>
            </a:p>
          </p:txBody>
        </p:sp>
        <p:sp>
          <p:nvSpPr>
            <p:cNvPr id="21" name="object 23"/>
            <p:cNvSpPr/>
            <p:nvPr/>
          </p:nvSpPr>
          <p:spPr>
            <a:xfrm>
              <a:off x="2655570" y="5987796"/>
              <a:ext cx="774954" cy="94487"/>
            </a:xfrm>
            <a:custGeom>
              <a:avLst/>
              <a:gdLst/>
              <a:ahLst/>
              <a:cxnLst/>
              <a:rect l="l" t="t" r="r" b="b"/>
              <a:pathLst>
                <a:path w="774954" h="94487">
                  <a:moveTo>
                    <a:pt x="689360" y="57345"/>
                  </a:moveTo>
                  <a:lnTo>
                    <a:pt x="689610" y="85343"/>
                  </a:lnTo>
                  <a:lnTo>
                    <a:pt x="704088" y="57150"/>
                  </a:lnTo>
                  <a:lnTo>
                    <a:pt x="703326" y="28193"/>
                  </a:lnTo>
                  <a:lnTo>
                    <a:pt x="774954" y="41148"/>
                  </a:lnTo>
                  <a:lnTo>
                    <a:pt x="688848" y="0"/>
                  </a:lnTo>
                  <a:lnTo>
                    <a:pt x="689101" y="28399"/>
                  </a:lnTo>
                  <a:lnTo>
                    <a:pt x="85852" y="37131"/>
                  </a:lnTo>
                  <a:lnTo>
                    <a:pt x="71628" y="37337"/>
                  </a:lnTo>
                  <a:lnTo>
                    <a:pt x="0" y="52577"/>
                  </a:lnTo>
                  <a:lnTo>
                    <a:pt x="86868" y="94487"/>
                  </a:lnTo>
                  <a:lnTo>
                    <a:pt x="71628" y="65531"/>
                  </a:lnTo>
                  <a:lnTo>
                    <a:pt x="86351" y="65336"/>
                  </a:lnTo>
                  <a:lnTo>
                    <a:pt x="689360" y="57345"/>
                  </a:lnTo>
                  <a:close/>
                </a:path>
                <a:path w="774954" h="94487">
                  <a:moveTo>
                    <a:pt x="71628" y="37337"/>
                  </a:moveTo>
                  <a:lnTo>
                    <a:pt x="85852" y="37131"/>
                  </a:lnTo>
                  <a:lnTo>
                    <a:pt x="85343" y="8381"/>
                  </a:lnTo>
                  <a:lnTo>
                    <a:pt x="0" y="52577"/>
                  </a:lnTo>
                  <a:lnTo>
                    <a:pt x="71628" y="37337"/>
                  </a:lnTo>
                  <a:close/>
                </a:path>
                <a:path w="774954" h="94487">
                  <a:moveTo>
                    <a:pt x="86868" y="94487"/>
                  </a:moveTo>
                  <a:lnTo>
                    <a:pt x="86351" y="65336"/>
                  </a:lnTo>
                  <a:lnTo>
                    <a:pt x="71628" y="65531"/>
                  </a:lnTo>
                  <a:lnTo>
                    <a:pt x="86868" y="94487"/>
                  </a:lnTo>
                  <a:close/>
                </a:path>
                <a:path w="774954" h="94487">
                  <a:moveTo>
                    <a:pt x="774954" y="41148"/>
                  </a:moveTo>
                  <a:lnTo>
                    <a:pt x="703326" y="28193"/>
                  </a:lnTo>
                  <a:lnTo>
                    <a:pt x="704088" y="57150"/>
                  </a:lnTo>
                  <a:lnTo>
                    <a:pt x="689610" y="85343"/>
                  </a:lnTo>
                  <a:lnTo>
                    <a:pt x="774954" y="41148"/>
                  </a:lnTo>
                  <a:close/>
                </a:path>
              </a:pathLst>
            </a:custGeom>
          </p:spPr>
          <p:style>
            <a:lnRef idx="2">
              <a:schemeClr val="accent2"/>
            </a:lnRef>
            <a:fillRef idx="1">
              <a:schemeClr val="lt1"/>
            </a:fillRef>
            <a:effectRef idx="0">
              <a:schemeClr val="accent2"/>
            </a:effectRef>
            <a:fontRef idx="minor">
              <a:schemeClr val="dk1"/>
            </a:fontRef>
          </p:style>
          <p:txBody>
            <a:bodyPr wrap="square" lIns="0" tIns="0" rIns="0" bIns="0" rtlCol="0">
              <a:noAutofit/>
            </a:bodyPr>
            <a:lstStyle/>
            <a:p>
              <a:endParaRPr dirty="0"/>
            </a:p>
          </p:txBody>
        </p:sp>
        <p:sp>
          <p:nvSpPr>
            <p:cNvPr id="22" name="object 24"/>
            <p:cNvSpPr/>
            <p:nvPr/>
          </p:nvSpPr>
          <p:spPr>
            <a:xfrm>
              <a:off x="6094476" y="5991605"/>
              <a:ext cx="463295" cy="92964"/>
            </a:xfrm>
            <a:custGeom>
              <a:avLst/>
              <a:gdLst/>
              <a:ahLst/>
              <a:cxnLst/>
              <a:rect l="l" t="t" r="r" b="b"/>
              <a:pathLst>
                <a:path w="463295" h="92964">
                  <a:moveTo>
                    <a:pt x="377954" y="57493"/>
                  </a:moveTo>
                  <a:lnTo>
                    <a:pt x="378713" y="86106"/>
                  </a:lnTo>
                  <a:lnTo>
                    <a:pt x="392429" y="57150"/>
                  </a:lnTo>
                  <a:lnTo>
                    <a:pt x="391668" y="28194"/>
                  </a:lnTo>
                  <a:lnTo>
                    <a:pt x="463295" y="41148"/>
                  </a:lnTo>
                  <a:lnTo>
                    <a:pt x="376427" y="0"/>
                  </a:lnTo>
                  <a:lnTo>
                    <a:pt x="377185" y="28537"/>
                  </a:lnTo>
                  <a:lnTo>
                    <a:pt x="85341" y="35470"/>
                  </a:lnTo>
                  <a:lnTo>
                    <a:pt x="70865" y="35814"/>
                  </a:lnTo>
                  <a:lnTo>
                    <a:pt x="0" y="51816"/>
                  </a:lnTo>
                  <a:lnTo>
                    <a:pt x="86868" y="92964"/>
                  </a:lnTo>
                  <a:lnTo>
                    <a:pt x="71627" y="64770"/>
                  </a:lnTo>
                  <a:lnTo>
                    <a:pt x="86110" y="64426"/>
                  </a:lnTo>
                  <a:lnTo>
                    <a:pt x="377954" y="57493"/>
                  </a:lnTo>
                  <a:close/>
                </a:path>
                <a:path w="463295" h="92964">
                  <a:moveTo>
                    <a:pt x="70865" y="35814"/>
                  </a:moveTo>
                  <a:lnTo>
                    <a:pt x="85341" y="35470"/>
                  </a:lnTo>
                  <a:lnTo>
                    <a:pt x="84582" y="6858"/>
                  </a:lnTo>
                  <a:lnTo>
                    <a:pt x="0" y="51816"/>
                  </a:lnTo>
                  <a:lnTo>
                    <a:pt x="70865" y="35814"/>
                  </a:lnTo>
                  <a:close/>
                </a:path>
                <a:path w="463295" h="92964">
                  <a:moveTo>
                    <a:pt x="86868" y="92964"/>
                  </a:moveTo>
                  <a:lnTo>
                    <a:pt x="86110" y="64426"/>
                  </a:lnTo>
                  <a:lnTo>
                    <a:pt x="71627" y="64770"/>
                  </a:lnTo>
                  <a:lnTo>
                    <a:pt x="86868" y="92964"/>
                  </a:lnTo>
                  <a:close/>
                </a:path>
                <a:path w="463295" h="92964">
                  <a:moveTo>
                    <a:pt x="463295" y="41148"/>
                  </a:moveTo>
                  <a:lnTo>
                    <a:pt x="391668" y="28194"/>
                  </a:lnTo>
                  <a:lnTo>
                    <a:pt x="392429" y="57150"/>
                  </a:lnTo>
                  <a:lnTo>
                    <a:pt x="378713" y="86106"/>
                  </a:lnTo>
                  <a:lnTo>
                    <a:pt x="463295" y="41148"/>
                  </a:lnTo>
                  <a:close/>
                </a:path>
              </a:pathLst>
            </a:custGeom>
          </p:spPr>
          <p:style>
            <a:lnRef idx="2">
              <a:schemeClr val="accent2"/>
            </a:lnRef>
            <a:fillRef idx="1">
              <a:schemeClr val="lt1"/>
            </a:fillRef>
            <a:effectRef idx="0">
              <a:schemeClr val="accent2"/>
            </a:effectRef>
            <a:fontRef idx="minor">
              <a:schemeClr val="dk1"/>
            </a:fontRef>
          </p:style>
          <p:txBody>
            <a:bodyPr wrap="square" lIns="0" tIns="0" rIns="0" bIns="0" rtlCol="0">
              <a:noAutofit/>
            </a:bodyPr>
            <a:lstStyle/>
            <a:p>
              <a:endParaRPr dirty="0"/>
            </a:p>
          </p:txBody>
        </p:sp>
        <p:sp>
          <p:nvSpPr>
            <p:cNvPr id="23" name="object 25"/>
            <p:cNvSpPr/>
            <p:nvPr/>
          </p:nvSpPr>
          <p:spPr>
            <a:xfrm>
              <a:off x="7392924" y="5994653"/>
              <a:ext cx="463296" cy="92963"/>
            </a:xfrm>
            <a:custGeom>
              <a:avLst/>
              <a:gdLst/>
              <a:ahLst/>
              <a:cxnLst/>
              <a:rect l="l" t="t" r="r" b="b"/>
              <a:pathLst>
                <a:path w="463296" h="92963">
                  <a:moveTo>
                    <a:pt x="378207" y="57487"/>
                  </a:moveTo>
                  <a:lnTo>
                    <a:pt x="378714" y="86106"/>
                  </a:lnTo>
                  <a:lnTo>
                    <a:pt x="392429" y="57150"/>
                  </a:lnTo>
                  <a:lnTo>
                    <a:pt x="391668" y="28194"/>
                  </a:lnTo>
                  <a:lnTo>
                    <a:pt x="463296" y="41148"/>
                  </a:lnTo>
                  <a:lnTo>
                    <a:pt x="377190" y="0"/>
                  </a:lnTo>
                  <a:lnTo>
                    <a:pt x="377694" y="28525"/>
                  </a:lnTo>
                  <a:lnTo>
                    <a:pt x="85341" y="35470"/>
                  </a:lnTo>
                  <a:lnTo>
                    <a:pt x="70866" y="35813"/>
                  </a:lnTo>
                  <a:lnTo>
                    <a:pt x="0" y="51816"/>
                  </a:lnTo>
                  <a:lnTo>
                    <a:pt x="86868" y="92963"/>
                  </a:lnTo>
                  <a:lnTo>
                    <a:pt x="71627" y="64770"/>
                  </a:lnTo>
                  <a:lnTo>
                    <a:pt x="86110" y="64426"/>
                  </a:lnTo>
                  <a:lnTo>
                    <a:pt x="378207" y="57487"/>
                  </a:lnTo>
                  <a:close/>
                </a:path>
                <a:path w="463296" h="92963">
                  <a:moveTo>
                    <a:pt x="70866" y="35813"/>
                  </a:moveTo>
                  <a:lnTo>
                    <a:pt x="85341" y="35470"/>
                  </a:lnTo>
                  <a:lnTo>
                    <a:pt x="84581" y="6858"/>
                  </a:lnTo>
                  <a:lnTo>
                    <a:pt x="0" y="51816"/>
                  </a:lnTo>
                  <a:lnTo>
                    <a:pt x="70866" y="35813"/>
                  </a:lnTo>
                  <a:close/>
                </a:path>
                <a:path w="463296" h="92963">
                  <a:moveTo>
                    <a:pt x="86868" y="92963"/>
                  </a:moveTo>
                  <a:lnTo>
                    <a:pt x="86110" y="64426"/>
                  </a:lnTo>
                  <a:lnTo>
                    <a:pt x="71627" y="64770"/>
                  </a:lnTo>
                  <a:lnTo>
                    <a:pt x="86868" y="92963"/>
                  </a:lnTo>
                  <a:close/>
                </a:path>
                <a:path w="463296" h="92963">
                  <a:moveTo>
                    <a:pt x="463296" y="41148"/>
                  </a:moveTo>
                  <a:lnTo>
                    <a:pt x="391668" y="28194"/>
                  </a:lnTo>
                  <a:lnTo>
                    <a:pt x="392429" y="57150"/>
                  </a:lnTo>
                  <a:lnTo>
                    <a:pt x="378714" y="86106"/>
                  </a:lnTo>
                  <a:lnTo>
                    <a:pt x="463296" y="41148"/>
                  </a:lnTo>
                  <a:close/>
                </a:path>
              </a:pathLst>
            </a:custGeom>
          </p:spPr>
          <p:style>
            <a:lnRef idx="2">
              <a:schemeClr val="accent2"/>
            </a:lnRef>
            <a:fillRef idx="1">
              <a:schemeClr val="lt1"/>
            </a:fillRef>
            <a:effectRef idx="0">
              <a:schemeClr val="accent2"/>
            </a:effectRef>
            <a:fontRef idx="minor">
              <a:schemeClr val="dk1"/>
            </a:fontRef>
          </p:style>
          <p:txBody>
            <a:bodyPr wrap="square" lIns="0" tIns="0" rIns="0" bIns="0" rtlCol="0">
              <a:noAutofit/>
            </a:bodyPr>
            <a:lstStyle/>
            <a:p>
              <a:endParaRPr dirty="0"/>
            </a:p>
          </p:txBody>
        </p:sp>
        <p:sp>
          <p:nvSpPr>
            <p:cNvPr id="24" name="object 16"/>
            <p:cNvSpPr/>
            <p:nvPr/>
          </p:nvSpPr>
          <p:spPr>
            <a:xfrm>
              <a:off x="4935474" y="6869430"/>
              <a:ext cx="543305" cy="92964"/>
            </a:xfrm>
            <a:custGeom>
              <a:avLst/>
              <a:gdLst/>
              <a:ahLst/>
              <a:cxnLst/>
              <a:rect l="l" t="t" r="r" b="b"/>
              <a:pathLst>
                <a:path w="543305" h="92964">
                  <a:moveTo>
                    <a:pt x="457450" y="56686"/>
                  </a:moveTo>
                  <a:lnTo>
                    <a:pt x="457962" y="85344"/>
                  </a:lnTo>
                  <a:lnTo>
                    <a:pt x="471677" y="56388"/>
                  </a:lnTo>
                  <a:lnTo>
                    <a:pt x="470915" y="28194"/>
                  </a:lnTo>
                  <a:lnTo>
                    <a:pt x="543305" y="41148"/>
                  </a:lnTo>
                  <a:lnTo>
                    <a:pt x="456438" y="0"/>
                  </a:lnTo>
                  <a:lnTo>
                    <a:pt x="456946" y="28486"/>
                  </a:lnTo>
                  <a:lnTo>
                    <a:pt x="85349" y="36272"/>
                  </a:lnTo>
                  <a:lnTo>
                    <a:pt x="70865" y="36575"/>
                  </a:lnTo>
                  <a:lnTo>
                    <a:pt x="0" y="51816"/>
                  </a:lnTo>
                  <a:lnTo>
                    <a:pt x="86867" y="92964"/>
                  </a:lnTo>
                  <a:lnTo>
                    <a:pt x="71627" y="64770"/>
                  </a:lnTo>
                  <a:lnTo>
                    <a:pt x="86104" y="64466"/>
                  </a:lnTo>
                  <a:lnTo>
                    <a:pt x="457450" y="56686"/>
                  </a:lnTo>
                  <a:close/>
                </a:path>
                <a:path w="543305" h="92964">
                  <a:moveTo>
                    <a:pt x="70865" y="36575"/>
                  </a:moveTo>
                  <a:lnTo>
                    <a:pt x="85349" y="36272"/>
                  </a:lnTo>
                  <a:lnTo>
                    <a:pt x="84581" y="7620"/>
                  </a:lnTo>
                  <a:lnTo>
                    <a:pt x="0" y="51816"/>
                  </a:lnTo>
                  <a:lnTo>
                    <a:pt x="70865" y="36575"/>
                  </a:lnTo>
                  <a:close/>
                </a:path>
                <a:path w="543305" h="92964">
                  <a:moveTo>
                    <a:pt x="86867" y="92964"/>
                  </a:moveTo>
                  <a:lnTo>
                    <a:pt x="86104" y="64466"/>
                  </a:lnTo>
                  <a:lnTo>
                    <a:pt x="71627" y="64770"/>
                  </a:lnTo>
                  <a:lnTo>
                    <a:pt x="86867" y="92964"/>
                  </a:lnTo>
                  <a:close/>
                </a:path>
                <a:path w="543305" h="92964">
                  <a:moveTo>
                    <a:pt x="543305" y="41148"/>
                  </a:moveTo>
                  <a:lnTo>
                    <a:pt x="470915" y="28194"/>
                  </a:lnTo>
                  <a:lnTo>
                    <a:pt x="471677" y="56388"/>
                  </a:lnTo>
                  <a:lnTo>
                    <a:pt x="457962" y="85344"/>
                  </a:lnTo>
                  <a:lnTo>
                    <a:pt x="543305" y="41148"/>
                  </a:lnTo>
                  <a:close/>
                </a:path>
              </a:pathLst>
            </a:cu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endParaRPr dirty="0"/>
            </a:p>
          </p:txBody>
        </p:sp>
        <p:sp>
          <p:nvSpPr>
            <p:cNvPr id="25" name="object 15"/>
            <p:cNvSpPr/>
            <p:nvPr/>
          </p:nvSpPr>
          <p:spPr>
            <a:xfrm>
              <a:off x="4960620" y="7091172"/>
              <a:ext cx="543305" cy="93725"/>
            </a:xfrm>
            <a:custGeom>
              <a:avLst/>
              <a:gdLst/>
              <a:ahLst/>
              <a:cxnLst/>
              <a:rect l="l" t="t" r="r" b="b"/>
              <a:pathLst>
                <a:path w="543305" h="93725">
                  <a:moveTo>
                    <a:pt x="457963" y="57452"/>
                  </a:moveTo>
                  <a:lnTo>
                    <a:pt x="458724" y="86105"/>
                  </a:lnTo>
                  <a:lnTo>
                    <a:pt x="472439" y="57150"/>
                  </a:lnTo>
                  <a:lnTo>
                    <a:pt x="471677" y="28955"/>
                  </a:lnTo>
                  <a:lnTo>
                    <a:pt x="543305" y="41148"/>
                  </a:lnTo>
                  <a:lnTo>
                    <a:pt x="456438" y="0"/>
                  </a:lnTo>
                  <a:lnTo>
                    <a:pt x="457214" y="29231"/>
                  </a:lnTo>
                  <a:lnTo>
                    <a:pt x="85851" y="36305"/>
                  </a:lnTo>
                  <a:lnTo>
                    <a:pt x="71627" y="36575"/>
                  </a:lnTo>
                  <a:lnTo>
                    <a:pt x="0" y="52577"/>
                  </a:lnTo>
                  <a:lnTo>
                    <a:pt x="86867" y="93725"/>
                  </a:lnTo>
                  <a:lnTo>
                    <a:pt x="71627" y="65531"/>
                  </a:lnTo>
                  <a:lnTo>
                    <a:pt x="86363" y="65223"/>
                  </a:lnTo>
                  <a:lnTo>
                    <a:pt x="457963" y="57452"/>
                  </a:lnTo>
                  <a:close/>
                </a:path>
                <a:path w="543305" h="93725">
                  <a:moveTo>
                    <a:pt x="71627" y="36575"/>
                  </a:moveTo>
                  <a:lnTo>
                    <a:pt x="85851" y="36305"/>
                  </a:lnTo>
                  <a:lnTo>
                    <a:pt x="85343" y="7620"/>
                  </a:lnTo>
                  <a:lnTo>
                    <a:pt x="0" y="52577"/>
                  </a:lnTo>
                  <a:lnTo>
                    <a:pt x="71627" y="36575"/>
                  </a:lnTo>
                  <a:close/>
                </a:path>
                <a:path w="543305" h="93725">
                  <a:moveTo>
                    <a:pt x="86867" y="93725"/>
                  </a:moveTo>
                  <a:lnTo>
                    <a:pt x="86363" y="65223"/>
                  </a:lnTo>
                  <a:lnTo>
                    <a:pt x="71627" y="65531"/>
                  </a:lnTo>
                  <a:lnTo>
                    <a:pt x="86867" y="93725"/>
                  </a:lnTo>
                  <a:close/>
                </a:path>
                <a:path w="543305" h="93725">
                  <a:moveTo>
                    <a:pt x="543305" y="41148"/>
                  </a:moveTo>
                  <a:lnTo>
                    <a:pt x="471677" y="28955"/>
                  </a:lnTo>
                  <a:lnTo>
                    <a:pt x="472439" y="57150"/>
                  </a:lnTo>
                  <a:lnTo>
                    <a:pt x="458724" y="86105"/>
                  </a:lnTo>
                  <a:lnTo>
                    <a:pt x="543305" y="41148"/>
                  </a:lnTo>
                  <a:close/>
                </a:path>
              </a:pathLst>
            </a:custGeom>
          </p:spPr>
          <p:style>
            <a:lnRef idx="2">
              <a:schemeClr val="accent2"/>
            </a:lnRef>
            <a:fillRef idx="1">
              <a:schemeClr val="lt1"/>
            </a:fillRef>
            <a:effectRef idx="0">
              <a:schemeClr val="accent2"/>
            </a:effectRef>
            <a:fontRef idx="minor">
              <a:schemeClr val="dk1"/>
            </a:fontRef>
          </p:style>
          <p:txBody>
            <a:bodyPr wrap="square" lIns="0" tIns="0" rIns="0" bIns="0" rtlCol="0">
              <a:noAutofit/>
            </a:bodyPr>
            <a:lstStyle/>
            <a:p>
              <a:endParaRPr dirty="0"/>
            </a:p>
          </p:txBody>
        </p:sp>
        <p:sp>
          <p:nvSpPr>
            <p:cNvPr id="26" name="object 6"/>
            <p:cNvSpPr txBox="1"/>
            <p:nvPr/>
          </p:nvSpPr>
          <p:spPr>
            <a:xfrm>
              <a:off x="7775709" y="5171222"/>
              <a:ext cx="1093878" cy="279146"/>
            </a:xfrm>
            <a:prstGeom prst="rect">
              <a:avLst/>
            </a:prstGeom>
          </p:spPr>
          <p:style>
            <a:lnRef idx="2">
              <a:schemeClr val="accent3"/>
            </a:lnRef>
            <a:fillRef idx="1">
              <a:schemeClr val="lt1"/>
            </a:fillRef>
            <a:effectRef idx="0">
              <a:schemeClr val="accent3"/>
            </a:effectRef>
            <a:fontRef idx="minor">
              <a:schemeClr val="dk1"/>
            </a:fontRef>
          </p:style>
          <p:txBody>
            <a:bodyPr wrap="square" lIns="0" tIns="0" rIns="0" bIns="0" rtlCol="0">
              <a:noAutofit/>
            </a:bodyPr>
            <a:lstStyle/>
            <a:p>
              <a:pPr marL="12700">
                <a:lnSpc>
                  <a:spcPts val="2140"/>
                </a:lnSpc>
                <a:spcBef>
                  <a:spcPts val="107"/>
                </a:spcBef>
              </a:pPr>
              <a:r>
                <a:rPr sz="2000" b="1" spc="0" dirty="0" smtClean="0">
                  <a:solidFill>
                    <a:srgbClr val="A50020"/>
                  </a:solidFill>
                  <a:latin typeface="Times New Roman"/>
                  <a:cs typeface="Times New Roman"/>
                </a:rPr>
                <a:t>Bandstop</a:t>
              </a:r>
              <a:endParaRPr sz="2000" dirty="0">
                <a:latin typeface="Times New Roman"/>
                <a:cs typeface="Times New Roman"/>
              </a:endParaRPr>
            </a:p>
          </p:txBody>
        </p:sp>
        <p:sp>
          <p:nvSpPr>
            <p:cNvPr id="27" name="object 5"/>
            <p:cNvSpPr txBox="1"/>
            <p:nvPr/>
          </p:nvSpPr>
          <p:spPr>
            <a:xfrm>
              <a:off x="3823970" y="5204742"/>
              <a:ext cx="1108126" cy="279146"/>
            </a:xfrm>
            <a:prstGeom prst="rect">
              <a:avLst/>
            </a:prstGeom>
          </p:spPr>
          <p:style>
            <a:lnRef idx="2">
              <a:schemeClr val="accent3"/>
            </a:lnRef>
            <a:fillRef idx="1">
              <a:schemeClr val="lt1"/>
            </a:fillRef>
            <a:effectRef idx="0">
              <a:schemeClr val="accent3"/>
            </a:effectRef>
            <a:fontRef idx="minor">
              <a:schemeClr val="dk1"/>
            </a:fontRef>
          </p:style>
          <p:txBody>
            <a:bodyPr wrap="square" lIns="0" tIns="0" rIns="0" bIns="0" rtlCol="0">
              <a:noAutofit/>
            </a:bodyPr>
            <a:lstStyle/>
            <a:p>
              <a:pPr marL="12700">
                <a:lnSpc>
                  <a:spcPts val="2140"/>
                </a:lnSpc>
                <a:spcBef>
                  <a:spcPts val="107"/>
                </a:spcBef>
              </a:pPr>
              <a:r>
                <a:rPr sz="2000" b="1" spc="0" dirty="0" smtClean="0">
                  <a:solidFill>
                    <a:srgbClr val="A50020"/>
                  </a:solidFill>
                  <a:latin typeface="Times New Roman"/>
                  <a:cs typeface="Times New Roman"/>
                </a:rPr>
                <a:t>Bandpass</a:t>
              </a:r>
              <a:endParaRPr sz="2000" dirty="0">
                <a:latin typeface="Times New Roman"/>
                <a:cs typeface="Times New Roman"/>
              </a:endParaRPr>
            </a:p>
          </p:txBody>
        </p:sp>
        <p:sp>
          <p:nvSpPr>
            <p:cNvPr id="28" name="object 4"/>
            <p:cNvSpPr txBox="1"/>
            <p:nvPr/>
          </p:nvSpPr>
          <p:spPr>
            <a:xfrm>
              <a:off x="5627624" y="6772638"/>
              <a:ext cx="1016640" cy="458978"/>
            </a:xfrm>
            <a:prstGeom prst="rect">
              <a:avLst/>
            </a:prstGeom>
          </p:spPr>
          <p:txBody>
            <a:bodyPr wrap="square" lIns="0" tIns="0" rIns="0" bIns="0" rtlCol="0">
              <a:noAutofit/>
            </a:bodyPr>
            <a:lstStyle/>
            <a:p>
              <a:pPr marL="15748">
                <a:lnSpc>
                  <a:spcPts val="1735"/>
                </a:lnSpc>
                <a:spcBef>
                  <a:spcPts val="86"/>
                </a:spcBef>
              </a:pPr>
              <a:r>
                <a:rPr sz="1600" b="1" spc="0" dirty="0" smtClean="0">
                  <a:latin typeface="Arial"/>
                  <a:cs typeface="Arial"/>
                </a:rPr>
                <a:t>Pas</a:t>
              </a:r>
              <a:r>
                <a:rPr sz="1600" b="1" spc="-9" dirty="0" smtClean="0">
                  <a:latin typeface="Arial"/>
                  <a:cs typeface="Arial"/>
                </a:rPr>
                <a:t>s</a:t>
              </a:r>
              <a:r>
                <a:rPr sz="1600" b="1" spc="0" dirty="0" smtClean="0">
                  <a:latin typeface="Arial"/>
                  <a:cs typeface="Arial"/>
                </a:rPr>
                <a:t>b</a:t>
              </a:r>
              <a:r>
                <a:rPr sz="1600" b="1" spc="-9" dirty="0" smtClean="0">
                  <a:latin typeface="Arial"/>
                  <a:cs typeface="Arial"/>
                </a:rPr>
                <a:t>a</a:t>
              </a:r>
              <a:r>
                <a:rPr sz="1600" b="1" spc="0" dirty="0" smtClean="0">
                  <a:latin typeface="Arial"/>
                  <a:cs typeface="Arial"/>
                </a:rPr>
                <a:t>nd</a:t>
              </a:r>
              <a:endParaRPr sz="1600" dirty="0">
                <a:latin typeface="Arial"/>
                <a:cs typeface="Arial"/>
              </a:endParaRPr>
            </a:p>
            <a:p>
              <a:pPr marL="12700" marR="30518">
                <a:lnSpc>
                  <a:spcPts val="1810"/>
                </a:lnSpc>
                <a:spcBef>
                  <a:spcPts val="3"/>
                </a:spcBef>
              </a:pPr>
              <a:r>
                <a:rPr sz="1600" b="1" spc="0" dirty="0" smtClean="0">
                  <a:latin typeface="Arial"/>
                  <a:cs typeface="Arial"/>
                </a:rPr>
                <a:t>Stopb</a:t>
              </a:r>
              <a:r>
                <a:rPr sz="1600" b="1" spc="-9" dirty="0" smtClean="0">
                  <a:latin typeface="Arial"/>
                  <a:cs typeface="Arial"/>
                </a:rPr>
                <a:t>a</a:t>
              </a:r>
              <a:r>
                <a:rPr sz="1600" b="1" spc="0" dirty="0" smtClean="0">
                  <a:latin typeface="Arial"/>
                  <a:cs typeface="Arial"/>
                </a:rPr>
                <a:t>nd</a:t>
              </a:r>
              <a:endParaRPr sz="1600" dirty="0">
                <a:latin typeface="Arial"/>
                <a:cs typeface="Arial"/>
              </a:endParaRPr>
            </a:p>
          </p:txBody>
        </p:sp>
      </p:grpSp>
      <p:sp>
        <p:nvSpPr>
          <p:cNvPr id="29" name="Footer Placeholder 28"/>
          <p:cNvSpPr>
            <a:spLocks noGrp="1"/>
          </p:cNvSpPr>
          <p:nvPr>
            <p:ph type="ftr" sz="quarter" idx="11"/>
          </p:nvPr>
        </p:nvSpPr>
        <p:spPr/>
        <p:txBody>
          <a:bodyPr/>
          <a:lstStyle/>
          <a:p>
            <a:r>
              <a:rPr lang="en-US" smtClean="0"/>
              <a:t>Dr K Mohanaprasad, SENSE, VIT Chennai</a:t>
            </a:r>
            <a:endParaRPr lang="en-US"/>
          </a:p>
        </p:txBody>
      </p:sp>
      <p:sp>
        <p:nvSpPr>
          <p:cNvPr id="30" name="Slide Number Placeholder 29"/>
          <p:cNvSpPr>
            <a:spLocks noGrp="1"/>
          </p:cNvSpPr>
          <p:nvPr>
            <p:ph type="sldNum" sz="quarter" idx="12"/>
          </p:nvPr>
        </p:nvSpPr>
        <p:spPr/>
        <p:txBody>
          <a:bodyPr/>
          <a:lstStyle/>
          <a:p>
            <a:fld id="{40195D5B-8823-4746-90CC-98268888F072}" type="slidenum">
              <a:rPr lang="en-US" smtClean="0"/>
              <a:t>8</a:t>
            </a:fld>
            <a:endParaRPr lang="en-US"/>
          </a:p>
        </p:txBody>
      </p:sp>
    </p:spTree>
    <p:extLst>
      <p:ext uri="{BB962C8B-B14F-4D97-AF65-F5344CB8AC3E}">
        <p14:creationId xmlns:p14="http://schemas.microsoft.com/office/powerpoint/2010/main" val="3377843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382000" cy="6553200"/>
          </a:xfrm>
        </p:spPr>
        <p:txBody>
          <a:bodyPr>
            <a:normAutofit lnSpcReduction="10000"/>
          </a:bodyPr>
          <a:lstStyle/>
          <a:p>
            <a:pPr marL="12701" indent="0">
              <a:lnSpc>
                <a:spcPct val="99754"/>
              </a:lnSpc>
              <a:spcBef>
                <a:spcPts val="683"/>
              </a:spcBef>
              <a:buNone/>
            </a:pPr>
            <a:r>
              <a:rPr lang="en-US" sz="2800" spc="0" dirty="0" smtClean="0">
                <a:solidFill>
                  <a:srgbClr val="FF0000"/>
                </a:solidFill>
                <a:latin typeface="Times New Roman"/>
                <a:cs typeface="Times New Roman"/>
              </a:rPr>
              <a:t>A third classification of a transfer function is with respect to its phase characteristics</a:t>
            </a:r>
            <a:endParaRPr lang="en-US" sz="2800" dirty="0" smtClean="0">
              <a:solidFill>
                <a:srgbClr val="FF0000"/>
              </a:solidFill>
              <a:latin typeface="Times New Roman"/>
              <a:cs typeface="Times New Roman"/>
            </a:endParaRPr>
          </a:p>
          <a:p>
            <a:pPr marL="869950" marR="39873" lvl="1">
              <a:lnSpc>
                <a:spcPct val="95825"/>
              </a:lnSpc>
              <a:spcBef>
                <a:spcPts val="375"/>
              </a:spcBef>
            </a:pPr>
            <a:r>
              <a:rPr lang="en-US" spc="0" dirty="0" smtClean="0">
                <a:latin typeface="Garamond"/>
                <a:cs typeface="Garamond"/>
              </a:rPr>
              <a:t>Zero</a:t>
            </a:r>
            <a:r>
              <a:rPr lang="en-US" spc="-33" dirty="0" smtClean="0">
                <a:latin typeface="Garamond"/>
                <a:cs typeface="Garamond"/>
              </a:rPr>
              <a:t> </a:t>
            </a:r>
            <a:r>
              <a:rPr lang="en-US" spc="0" dirty="0" smtClean="0">
                <a:latin typeface="Garamond"/>
                <a:cs typeface="Garamond"/>
              </a:rPr>
              <a:t>phase</a:t>
            </a:r>
          </a:p>
          <a:p>
            <a:pPr marL="1270000" marR="39873" lvl="2">
              <a:lnSpc>
                <a:spcPct val="95825"/>
              </a:lnSpc>
              <a:spcBef>
                <a:spcPts val="375"/>
              </a:spcBef>
            </a:pPr>
            <a:r>
              <a:rPr lang="en-US" sz="2000" spc="0" dirty="0" smtClean="0">
                <a:solidFill>
                  <a:srgbClr val="000065"/>
                </a:solidFill>
                <a:latin typeface="Times New Roman"/>
                <a:cs typeface="Times New Roman"/>
              </a:rPr>
              <a:t>One way to avoid any phase distortion is to make sure the frequency response of the filter does not delay any of the spectral components. Such a transfer function is said to have a</a:t>
            </a:r>
            <a:r>
              <a:rPr lang="en-US" sz="2000" spc="-19" dirty="0" smtClean="0">
                <a:solidFill>
                  <a:srgbClr val="000065"/>
                </a:solidFill>
                <a:latin typeface="Times New Roman"/>
                <a:cs typeface="Times New Roman"/>
              </a:rPr>
              <a:t> </a:t>
            </a:r>
            <a:r>
              <a:rPr lang="en-US" sz="2000" b="1" i="1" spc="0" dirty="0" smtClean="0">
                <a:solidFill>
                  <a:srgbClr val="A50020"/>
                </a:solidFill>
                <a:latin typeface="Times New Roman"/>
                <a:cs typeface="Times New Roman"/>
              </a:rPr>
              <a:t>zero – phase </a:t>
            </a:r>
            <a:r>
              <a:rPr lang="en-US" sz="2000" spc="0" dirty="0" smtClean="0">
                <a:solidFill>
                  <a:srgbClr val="000065"/>
                </a:solidFill>
                <a:latin typeface="Times New Roman"/>
                <a:cs typeface="Times New Roman"/>
              </a:rPr>
              <a:t>characteristic.</a:t>
            </a:r>
            <a:endParaRPr lang="en-US" sz="2400" dirty="0">
              <a:latin typeface="Garamond"/>
              <a:cs typeface="Garamond"/>
            </a:endParaRPr>
          </a:p>
          <a:p>
            <a:pPr marL="869950" marR="39873" lvl="1">
              <a:lnSpc>
                <a:spcPct val="95825"/>
              </a:lnSpc>
              <a:spcBef>
                <a:spcPts val="375"/>
              </a:spcBef>
            </a:pPr>
            <a:r>
              <a:rPr lang="en-US" sz="2800" spc="0" dirty="0" smtClean="0">
                <a:latin typeface="Garamond"/>
                <a:cs typeface="Garamond"/>
              </a:rPr>
              <a:t>Linear</a:t>
            </a:r>
            <a:r>
              <a:rPr lang="en-US" sz="2800" spc="-49" dirty="0" smtClean="0">
                <a:latin typeface="Garamond"/>
                <a:cs typeface="Garamond"/>
              </a:rPr>
              <a:t> </a:t>
            </a:r>
            <a:r>
              <a:rPr lang="en-US" sz="2800" spc="0" dirty="0" smtClean="0">
                <a:latin typeface="Garamond"/>
                <a:cs typeface="Garamond"/>
              </a:rPr>
              <a:t>phase</a:t>
            </a:r>
          </a:p>
          <a:p>
            <a:pPr marL="1254125" marR="45720" lvl="3" indent="-212725" algn="just">
              <a:lnSpc>
                <a:spcPts val="2565"/>
              </a:lnSpc>
              <a:spcBef>
                <a:spcPts val="128"/>
              </a:spcBef>
              <a:buFont typeface="Arial" panose="020B0604020202020204" pitchFamily="34" charset="0"/>
              <a:buChar char="•"/>
            </a:pPr>
            <a:r>
              <a:rPr lang="en-US" spc="0" dirty="0" smtClean="0">
                <a:solidFill>
                  <a:srgbClr val="000065"/>
                </a:solidFill>
                <a:latin typeface="Times New Roman"/>
                <a:cs typeface="Times New Roman"/>
              </a:rPr>
              <a:t>For a causal transfer function with a nonzero phase response, the phase distortion can be avoided by ensuring that the transfer function</a:t>
            </a:r>
            <a:r>
              <a:rPr lang="en-US" dirty="0">
                <a:latin typeface="Times New Roman"/>
                <a:cs typeface="Times New Roman"/>
              </a:rPr>
              <a:t> </a:t>
            </a:r>
            <a:r>
              <a:rPr lang="en-US" spc="0" dirty="0" smtClean="0">
                <a:solidFill>
                  <a:srgbClr val="000065"/>
                </a:solidFill>
                <a:latin typeface="Times New Roman"/>
                <a:cs typeface="Times New Roman"/>
              </a:rPr>
              <a:t>has (preferably) a unity magnitude and a </a:t>
            </a:r>
            <a:r>
              <a:rPr lang="en-US" b="1" i="1" spc="0" dirty="0" smtClean="0">
                <a:solidFill>
                  <a:srgbClr val="A50020"/>
                </a:solidFill>
                <a:latin typeface="Times New Roman"/>
                <a:cs typeface="Times New Roman"/>
              </a:rPr>
              <a:t>linear-phase </a:t>
            </a:r>
            <a:r>
              <a:rPr lang="en-US" spc="0" dirty="0" smtClean="0">
                <a:solidFill>
                  <a:srgbClr val="000065"/>
                </a:solidFill>
                <a:latin typeface="Times New Roman"/>
                <a:cs typeface="Times New Roman"/>
              </a:rPr>
              <a:t>characteristic in</a:t>
            </a:r>
            <a:r>
              <a:rPr lang="en-US" dirty="0">
                <a:latin typeface="Times New Roman"/>
                <a:cs typeface="Times New Roman"/>
              </a:rPr>
              <a:t> </a:t>
            </a:r>
            <a:r>
              <a:rPr lang="en-US" spc="0" dirty="0" smtClean="0">
                <a:solidFill>
                  <a:srgbClr val="000065"/>
                </a:solidFill>
                <a:latin typeface="Times New Roman"/>
                <a:cs typeface="Times New Roman"/>
              </a:rPr>
              <a:t>the frequency band of interest</a:t>
            </a:r>
            <a:endParaRPr lang="en-US" dirty="0" smtClean="0">
              <a:latin typeface="Times New Roman"/>
              <a:cs typeface="Times New Roman"/>
            </a:endParaRPr>
          </a:p>
          <a:p>
            <a:pPr marL="869950" marR="39873" lvl="1">
              <a:lnSpc>
                <a:spcPct val="95825"/>
              </a:lnSpc>
              <a:spcBef>
                <a:spcPts val="375"/>
              </a:spcBef>
            </a:pPr>
            <a:r>
              <a:rPr lang="en-US" sz="2800" spc="0" dirty="0" smtClean="0">
                <a:latin typeface="Garamond"/>
                <a:cs typeface="Garamond"/>
              </a:rPr>
              <a:t>Generalized</a:t>
            </a:r>
            <a:r>
              <a:rPr lang="en-US" sz="2800" spc="-87" dirty="0" smtClean="0">
                <a:latin typeface="Garamond"/>
                <a:cs typeface="Garamond"/>
              </a:rPr>
              <a:t> </a:t>
            </a:r>
            <a:r>
              <a:rPr lang="en-US" sz="2800" spc="0" dirty="0" smtClean="0">
                <a:latin typeface="Garamond"/>
                <a:cs typeface="Garamond"/>
              </a:rPr>
              <a:t>linear</a:t>
            </a:r>
            <a:r>
              <a:rPr lang="en-US" sz="2800" spc="-42" dirty="0" smtClean="0">
                <a:latin typeface="Garamond"/>
                <a:cs typeface="Garamond"/>
              </a:rPr>
              <a:t> </a:t>
            </a:r>
            <a:r>
              <a:rPr lang="en-US" sz="2800" spc="0" dirty="0" smtClean="0">
                <a:latin typeface="Garamond"/>
                <a:cs typeface="Garamond"/>
              </a:rPr>
              <a:t>phase</a:t>
            </a:r>
          </a:p>
          <a:p>
            <a:pPr marL="1270000" marR="39873" lvl="2" algn="just">
              <a:lnSpc>
                <a:spcPct val="95825"/>
              </a:lnSpc>
              <a:spcBef>
                <a:spcPts val="375"/>
              </a:spcBef>
            </a:pPr>
            <a:r>
              <a:rPr lang="en-US" sz="2000" spc="0" dirty="0" smtClean="0">
                <a:solidFill>
                  <a:srgbClr val="002060"/>
                </a:solidFill>
                <a:latin typeface="Times New Roman" panose="02020603050405020304" pitchFamily="18" charset="0"/>
                <a:cs typeface="Times New Roman" panose="02020603050405020304" pitchFamily="18" charset="0"/>
              </a:rPr>
              <a:t>As</a:t>
            </a:r>
            <a:r>
              <a:rPr lang="en-US" sz="2000" spc="-20" dirty="0" smtClean="0">
                <a:solidFill>
                  <a:srgbClr val="002060"/>
                </a:solidFill>
                <a:latin typeface="Times New Roman" panose="02020603050405020304" pitchFamily="18" charset="0"/>
                <a:cs typeface="Times New Roman" panose="02020603050405020304" pitchFamily="18" charset="0"/>
              </a:rPr>
              <a:t> </a:t>
            </a:r>
            <a:r>
              <a:rPr lang="en-US" sz="2000" spc="0" dirty="0" smtClean="0">
                <a:solidFill>
                  <a:srgbClr val="002060"/>
                </a:solidFill>
                <a:latin typeface="Times New Roman" panose="02020603050405020304" pitchFamily="18" charset="0"/>
                <a:cs typeface="Times New Roman" panose="02020603050405020304" pitchFamily="18" charset="0"/>
              </a:rPr>
              <a:t>long</a:t>
            </a:r>
            <a:r>
              <a:rPr lang="en-US" sz="2000" spc="-33" dirty="0" smtClean="0">
                <a:solidFill>
                  <a:srgbClr val="002060"/>
                </a:solidFill>
                <a:latin typeface="Times New Roman" panose="02020603050405020304" pitchFamily="18" charset="0"/>
                <a:cs typeface="Times New Roman" panose="02020603050405020304" pitchFamily="18" charset="0"/>
              </a:rPr>
              <a:t> </a:t>
            </a:r>
            <a:r>
              <a:rPr lang="en-US" sz="2000" spc="0" dirty="0" smtClean="0">
                <a:solidFill>
                  <a:srgbClr val="002060"/>
                </a:solidFill>
                <a:latin typeface="Times New Roman" panose="02020603050405020304" pitchFamily="18" charset="0"/>
                <a:cs typeface="Times New Roman" panose="02020603050405020304" pitchFamily="18" charset="0"/>
              </a:rPr>
              <a:t>as the system</a:t>
            </a:r>
            <a:r>
              <a:rPr lang="en-US" sz="2000" spc="4" dirty="0" smtClean="0">
                <a:solidFill>
                  <a:srgbClr val="002060"/>
                </a:solidFill>
                <a:latin typeface="Times New Roman" panose="02020603050405020304" pitchFamily="18" charset="0"/>
                <a:cs typeface="Times New Roman" panose="02020603050405020304" pitchFamily="18" charset="0"/>
              </a:rPr>
              <a:t> </a:t>
            </a:r>
            <a:r>
              <a:rPr lang="en-US" sz="2000" spc="0" dirty="0" smtClean="0">
                <a:solidFill>
                  <a:srgbClr val="002060"/>
                </a:solidFill>
                <a:latin typeface="Times New Roman" panose="02020603050405020304" pitchFamily="18" charset="0"/>
                <a:cs typeface="Times New Roman" panose="02020603050405020304" pitchFamily="18" charset="0"/>
              </a:rPr>
              <a:t>response does</a:t>
            </a:r>
            <a:r>
              <a:rPr lang="en-US" sz="2000" spc="-35" dirty="0" smtClean="0">
                <a:solidFill>
                  <a:srgbClr val="002060"/>
                </a:solidFill>
                <a:latin typeface="Times New Roman" panose="02020603050405020304" pitchFamily="18" charset="0"/>
                <a:cs typeface="Times New Roman" panose="02020603050405020304" pitchFamily="18" charset="0"/>
              </a:rPr>
              <a:t> </a:t>
            </a:r>
            <a:r>
              <a:rPr lang="en-US" sz="2000" spc="0" dirty="0" smtClean="0">
                <a:solidFill>
                  <a:srgbClr val="002060"/>
                </a:solidFill>
                <a:latin typeface="Times New Roman" panose="02020603050405020304" pitchFamily="18" charset="0"/>
                <a:cs typeface="Times New Roman" panose="02020603050405020304" pitchFamily="18" charset="0"/>
              </a:rPr>
              <a:t>not</a:t>
            </a:r>
            <a:r>
              <a:rPr lang="en-US" sz="2000" spc="-36" dirty="0" smtClean="0">
                <a:solidFill>
                  <a:srgbClr val="002060"/>
                </a:solidFill>
                <a:latin typeface="Times New Roman" panose="02020603050405020304" pitchFamily="18" charset="0"/>
                <a:cs typeface="Times New Roman" panose="02020603050405020304" pitchFamily="18" charset="0"/>
              </a:rPr>
              <a:t> </a:t>
            </a:r>
            <a:r>
              <a:rPr lang="en-US" sz="2000" spc="4" dirty="0" smtClean="0">
                <a:solidFill>
                  <a:srgbClr val="002060"/>
                </a:solidFill>
                <a:latin typeface="Times New Roman" panose="02020603050405020304" pitchFamily="18" charset="0"/>
                <a:cs typeface="Times New Roman" panose="02020603050405020304" pitchFamily="18" charset="0"/>
              </a:rPr>
              <a:t>chang</a:t>
            </a:r>
            <a:r>
              <a:rPr lang="en-US" sz="2000" spc="0" dirty="0" smtClean="0">
                <a:solidFill>
                  <a:srgbClr val="002060"/>
                </a:solidFill>
                <a:latin typeface="Times New Roman" panose="02020603050405020304" pitchFamily="18" charset="0"/>
                <a:cs typeface="Times New Roman" panose="02020603050405020304" pitchFamily="18" charset="0"/>
              </a:rPr>
              <a:t>e</a:t>
            </a:r>
            <a:r>
              <a:rPr lang="en-US" sz="2000" spc="-54" dirty="0" smtClean="0">
                <a:solidFill>
                  <a:srgbClr val="002060"/>
                </a:solidFill>
                <a:latin typeface="Times New Roman" panose="02020603050405020304" pitchFamily="18" charset="0"/>
                <a:cs typeface="Times New Roman" panose="02020603050405020304" pitchFamily="18" charset="0"/>
              </a:rPr>
              <a:t> </a:t>
            </a:r>
            <a:r>
              <a:rPr lang="en-US" sz="2000" spc="4" dirty="0" smtClean="0">
                <a:solidFill>
                  <a:srgbClr val="002060"/>
                </a:solidFill>
                <a:latin typeface="Times New Roman" panose="02020603050405020304" pitchFamily="18" charset="0"/>
                <a:cs typeface="Times New Roman" panose="02020603050405020304" pitchFamily="18" charset="0"/>
              </a:rPr>
              <a:t>sign</a:t>
            </a:r>
            <a:r>
              <a:rPr lang="en-US" sz="2000" spc="0" dirty="0" smtClean="0">
                <a:solidFill>
                  <a:srgbClr val="002060"/>
                </a:solidFill>
                <a:latin typeface="Times New Roman" panose="02020603050405020304" pitchFamily="18" charset="0"/>
                <a:cs typeface="Times New Roman" panose="02020603050405020304" pitchFamily="18" charset="0"/>
              </a:rPr>
              <a:t>s </a:t>
            </a:r>
            <a:r>
              <a:rPr lang="en-US" sz="2000" spc="4" dirty="0" smtClean="0">
                <a:solidFill>
                  <a:srgbClr val="002060"/>
                </a:solidFill>
                <a:latin typeface="Times New Roman" panose="02020603050405020304" pitchFamily="18" charset="0"/>
                <a:cs typeface="Times New Roman" panose="02020603050405020304" pitchFamily="18" charset="0"/>
              </a:rPr>
              <a:t>fo</a:t>
            </a:r>
            <a:r>
              <a:rPr lang="en-US" sz="2000" spc="0" dirty="0" smtClean="0">
                <a:solidFill>
                  <a:srgbClr val="002060"/>
                </a:solidFill>
                <a:latin typeface="Times New Roman" panose="02020603050405020304" pitchFamily="18" charset="0"/>
                <a:cs typeface="Times New Roman" panose="02020603050405020304" pitchFamily="18" charset="0"/>
              </a:rPr>
              <a:t>r </a:t>
            </a:r>
            <a:r>
              <a:rPr lang="en-US" sz="2000" spc="4" dirty="0" smtClean="0">
                <a:solidFill>
                  <a:srgbClr val="002060"/>
                </a:solidFill>
                <a:latin typeface="Times New Roman" panose="02020603050405020304" pitchFamily="18" charset="0"/>
                <a:cs typeface="Times New Roman" panose="02020603050405020304" pitchFamily="18" charset="0"/>
              </a:rPr>
              <a:t>differen</a:t>
            </a:r>
            <a:r>
              <a:rPr lang="en-US" sz="2000" spc="0" dirty="0" smtClean="0">
                <a:solidFill>
                  <a:srgbClr val="002060"/>
                </a:solidFill>
                <a:latin typeface="Times New Roman" panose="02020603050405020304" pitchFamily="18" charset="0"/>
                <a:cs typeface="Times New Roman" panose="02020603050405020304" pitchFamily="18" charset="0"/>
              </a:rPr>
              <a:t>t</a:t>
            </a:r>
            <a:r>
              <a:rPr lang="en-US" sz="2000" spc="4" dirty="0" smtClean="0">
                <a:solidFill>
                  <a:srgbClr val="002060"/>
                </a:solidFill>
                <a:latin typeface="Times New Roman" panose="02020603050405020304" pitchFamily="18" charset="0"/>
                <a:cs typeface="Times New Roman" panose="02020603050405020304" pitchFamily="18" charset="0"/>
              </a:rPr>
              <a:t> value</a:t>
            </a:r>
            <a:r>
              <a:rPr lang="en-US" sz="2000" spc="0" dirty="0" smtClean="0">
                <a:solidFill>
                  <a:srgbClr val="002060"/>
                </a:solidFill>
                <a:latin typeface="Times New Roman" panose="02020603050405020304" pitchFamily="18" charset="0"/>
                <a:cs typeface="Times New Roman" panose="02020603050405020304" pitchFamily="18" charset="0"/>
              </a:rPr>
              <a:t>s</a:t>
            </a:r>
            <a:r>
              <a:rPr lang="en-US" sz="2000" spc="4" dirty="0" smtClean="0">
                <a:solidFill>
                  <a:srgbClr val="002060"/>
                </a:solidFill>
                <a:latin typeface="Times New Roman" panose="02020603050405020304" pitchFamily="18" charset="0"/>
                <a:cs typeface="Times New Roman" panose="02020603050405020304" pitchFamily="18" charset="0"/>
              </a:rPr>
              <a:t> o</a:t>
            </a:r>
            <a:r>
              <a:rPr lang="en-US" sz="2000" spc="0" dirty="0" smtClean="0">
                <a:solidFill>
                  <a:srgbClr val="002060"/>
                </a:solidFill>
                <a:latin typeface="Times New Roman" panose="02020603050405020304" pitchFamily="18" charset="0"/>
                <a:cs typeface="Times New Roman" panose="02020603050405020304" pitchFamily="18" charset="0"/>
              </a:rPr>
              <a:t>f</a:t>
            </a:r>
            <a:r>
              <a:rPr lang="en-US" sz="2000" spc="4" dirty="0" smtClean="0">
                <a:solidFill>
                  <a:srgbClr val="002060"/>
                </a:solidFill>
                <a:latin typeface="Times New Roman" panose="02020603050405020304" pitchFamily="18" charset="0"/>
                <a:cs typeface="Times New Roman" panose="02020603050405020304" pitchFamily="18" charset="0"/>
              </a:rPr>
              <a:t> ω</a:t>
            </a:r>
            <a:r>
              <a:rPr lang="en-US" sz="2000" spc="0" dirty="0" smtClean="0">
                <a:solidFill>
                  <a:srgbClr val="002060"/>
                </a:solidFill>
                <a:latin typeface="Times New Roman" panose="02020603050405020304" pitchFamily="18" charset="0"/>
                <a:cs typeface="Times New Roman" panose="02020603050405020304" pitchFamily="18" charset="0"/>
              </a:rPr>
              <a:t>,</a:t>
            </a:r>
            <a:r>
              <a:rPr lang="en-US" sz="2000" spc="-1" dirty="0" smtClean="0">
                <a:solidFill>
                  <a:srgbClr val="002060"/>
                </a:solidFill>
                <a:latin typeface="Times New Roman" panose="02020603050405020304" pitchFamily="18" charset="0"/>
                <a:cs typeface="Times New Roman" panose="02020603050405020304" pitchFamily="18" charset="0"/>
              </a:rPr>
              <a:t> </a:t>
            </a:r>
            <a:r>
              <a:rPr lang="en-US" sz="2000" spc="4" dirty="0" smtClean="0">
                <a:solidFill>
                  <a:srgbClr val="002060"/>
                </a:solidFill>
                <a:latin typeface="Times New Roman" panose="02020603050405020304" pitchFamily="18" charset="0"/>
                <a:cs typeface="Times New Roman" panose="02020603050405020304" pitchFamily="18" charset="0"/>
              </a:rPr>
              <a:t>it </a:t>
            </a:r>
            <a:r>
              <a:rPr lang="en-US" sz="2000" spc="0" dirty="0" smtClean="0">
                <a:solidFill>
                  <a:srgbClr val="002060"/>
                </a:solidFill>
                <a:latin typeface="Times New Roman" panose="02020603050405020304" pitchFamily="18" charset="0"/>
                <a:cs typeface="Times New Roman" panose="02020603050405020304" pitchFamily="18" charset="0"/>
              </a:rPr>
              <a:t>can</a:t>
            </a:r>
            <a:r>
              <a:rPr lang="en-US" sz="2000" spc="-26" dirty="0" smtClean="0">
                <a:solidFill>
                  <a:srgbClr val="002060"/>
                </a:solidFill>
                <a:latin typeface="Times New Roman" panose="02020603050405020304" pitchFamily="18" charset="0"/>
                <a:cs typeface="Times New Roman" panose="02020603050405020304" pitchFamily="18" charset="0"/>
              </a:rPr>
              <a:t> </a:t>
            </a:r>
            <a:r>
              <a:rPr lang="en-US" sz="2000" spc="0" dirty="0" smtClean="0">
                <a:solidFill>
                  <a:srgbClr val="002060"/>
                </a:solidFill>
                <a:latin typeface="Times New Roman" panose="02020603050405020304" pitchFamily="18" charset="0"/>
                <a:cs typeface="Times New Roman" panose="02020603050405020304" pitchFamily="18" charset="0"/>
              </a:rPr>
              <a:t>be</a:t>
            </a:r>
            <a:r>
              <a:rPr lang="en-US" sz="2000" spc="-18" dirty="0" smtClean="0">
                <a:solidFill>
                  <a:srgbClr val="002060"/>
                </a:solidFill>
                <a:latin typeface="Times New Roman" panose="02020603050405020304" pitchFamily="18" charset="0"/>
                <a:cs typeface="Times New Roman" panose="02020603050405020304" pitchFamily="18" charset="0"/>
              </a:rPr>
              <a:t> </a:t>
            </a:r>
            <a:r>
              <a:rPr lang="en-US" sz="2000" spc="0" dirty="0" smtClean="0">
                <a:solidFill>
                  <a:srgbClr val="002060"/>
                </a:solidFill>
                <a:latin typeface="Times New Roman" panose="02020603050405020304" pitchFamily="18" charset="0"/>
                <a:cs typeface="Times New Roman" panose="02020603050405020304" pitchFamily="18" charset="0"/>
              </a:rPr>
              <a:t>written</a:t>
            </a:r>
            <a:r>
              <a:rPr lang="en-US" sz="2000" spc="4" dirty="0" smtClean="0">
                <a:solidFill>
                  <a:srgbClr val="002060"/>
                </a:solidFill>
                <a:latin typeface="Times New Roman" panose="02020603050405020304" pitchFamily="18" charset="0"/>
                <a:cs typeface="Times New Roman" panose="02020603050405020304" pitchFamily="18" charset="0"/>
              </a:rPr>
              <a:t> </a:t>
            </a:r>
            <a:r>
              <a:rPr lang="en-US" sz="2000" spc="0" dirty="0" smtClean="0">
                <a:solidFill>
                  <a:srgbClr val="002060"/>
                </a:solidFill>
                <a:latin typeface="Times New Roman" panose="02020603050405020304" pitchFamily="18" charset="0"/>
                <a:cs typeface="Times New Roman" panose="02020603050405020304" pitchFamily="18" charset="0"/>
              </a:rPr>
              <a:t>as a</a:t>
            </a:r>
            <a:r>
              <a:rPr lang="en-US" sz="2000" spc="-8" dirty="0" smtClean="0">
                <a:solidFill>
                  <a:srgbClr val="002060"/>
                </a:solidFill>
                <a:latin typeface="Times New Roman" panose="02020603050405020304" pitchFamily="18" charset="0"/>
                <a:cs typeface="Times New Roman" panose="02020603050405020304" pitchFamily="18" charset="0"/>
              </a:rPr>
              <a:t> </a:t>
            </a:r>
            <a:r>
              <a:rPr lang="en-US" sz="2000" spc="0" dirty="0" smtClean="0">
                <a:solidFill>
                  <a:srgbClr val="002060"/>
                </a:solidFill>
                <a:latin typeface="Times New Roman" panose="02020603050405020304" pitchFamily="18" charset="0"/>
                <a:cs typeface="Times New Roman" panose="02020603050405020304" pitchFamily="18" charset="0"/>
              </a:rPr>
              <a:t>linear</a:t>
            </a:r>
            <a:r>
              <a:rPr lang="en-US" sz="2000" spc="-42" dirty="0" smtClean="0">
                <a:solidFill>
                  <a:srgbClr val="002060"/>
                </a:solidFill>
                <a:latin typeface="Times New Roman" panose="02020603050405020304" pitchFamily="18" charset="0"/>
                <a:cs typeface="Times New Roman" panose="02020603050405020304" pitchFamily="18" charset="0"/>
              </a:rPr>
              <a:t> </a:t>
            </a:r>
            <a:r>
              <a:rPr lang="en-US" sz="2000" spc="0" dirty="0" smtClean="0">
                <a:solidFill>
                  <a:srgbClr val="002060"/>
                </a:solidFill>
                <a:latin typeface="Times New Roman" panose="02020603050405020304" pitchFamily="18" charset="0"/>
                <a:cs typeface="Times New Roman" panose="02020603050405020304" pitchFamily="18" charset="0"/>
              </a:rPr>
              <a:t>phase</a:t>
            </a:r>
            <a:r>
              <a:rPr lang="en-US" sz="2000" spc="-44" dirty="0" smtClean="0">
                <a:solidFill>
                  <a:srgbClr val="002060"/>
                </a:solidFill>
                <a:latin typeface="Times New Roman" panose="02020603050405020304" pitchFamily="18" charset="0"/>
                <a:cs typeface="Times New Roman" panose="02020603050405020304" pitchFamily="18" charset="0"/>
              </a:rPr>
              <a:t> </a:t>
            </a:r>
            <a:r>
              <a:rPr lang="en-US" sz="2000" spc="0" dirty="0" smtClean="0">
                <a:solidFill>
                  <a:srgbClr val="002060"/>
                </a:solidFill>
                <a:latin typeface="Times New Roman" panose="02020603050405020304" pitchFamily="18" charset="0"/>
                <a:cs typeface="Times New Roman" panose="02020603050405020304" pitchFamily="18" charset="0"/>
              </a:rPr>
              <a:t>transfer f</a:t>
            </a:r>
            <a:r>
              <a:rPr lang="en-US" sz="2000" spc="9" dirty="0" smtClean="0">
                <a:solidFill>
                  <a:srgbClr val="002060"/>
                </a:solidFill>
                <a:latin typeface="Times New Roman" panose="02020603050405020304" pitchFamily="18" charset="0"/>
                <a:cs typeface="Times New Roman" panose="02020603050405020304" pitchFamily="18" charset="0"/>
              </a:rPr>
              <a:t>u</a:t>
            </a:r>
            <a:r>
              <a:rPr lang="en-US" sz="2000" spc="0" dirty="0" smtClean="0">
                <a:solidFill>
                  <a:srgbClr val="002060"/>
                </a:solidFill>
                <a:latin typeface="Times New Roman" panose="02020603050405020304" pitchFamily="18" charset="0"/>
                <a:cs typeface="Times New Roman" panose="02020603050405020304" pitchFamily="18" charset="0"/>
              </a:rPr>
              <a:t>nction.</a:t>
            </a:r>
            <a:r>
              <a:rPr lang="en-US" sz="2000" spc="-53" dirty="0" smtClean="0">
                <a:solidFill>
                  <a:srgbClr val="002060"/>
                </a:solidFill>
                <a:latin typeface="Times New Roman" panose="02020603050405020304" pitchFamily="18" charset="0"/>
                <a:cs typeface="Times New Roman" panose="02020603050405020304" pitchFamily="18" charset="0"/>
              </a:rPr>
              <a:t> </a:t>
            </a:r>
            <a:r>
              <a:rPr lang="en-US" sz="2000" spc="0" dirty="0" smtClean="0">
                <a:solidFill>
                  <a:srgbClr val="002060"/>
                </a:solidFill>
                <a:latin typeface="Times New Roman" panose="02020603050405020304" pitchFamily="18" charset="0"/>
                <a:cs typeface="Times New Roman" panose="02020603050405020304" pitchFamily="18" charset="0"/>
              </a:rPr>
              <a:t>Therefore, such systems are said </a:t>
            </a:r>
            <a:r>
              <a:rPr lang="en-US" sz="2000" spc="4" dirty="0" smtClean="0">
                <a:solidFill>
                  <a:srgbClr val="002060"/>
                </a:solidFill>
                <a:latin typeface="Times New Roman" panose="02020603050405020304" pitchFamily="18" charset="0"/>
                <a:cs typeface="Times New Roman" panose="02020603050405020304" pitchFamily="18" charset="0"/>
              </a:rPr>
              <a:t>t</a:t>
            </a:r>
            <a:r>
              <a:rPr lang="en-US" sz="2000" spc="0" dirty="0" smtClean="0">
                <a:solidFill>
                  <a:srgbClr val="002060"/>
                </a:solidFill>
                <a:latin typeface="Times New Roman" panose="02020603050405020304" pitchFamily="18" charset="0"/>
                <a:cs typeface="Times New Roman" panose="02020603050405020304" pitchFamily="18" charset="0"/>
              </a:rPr>
              <a:t>o</a:t>
            </a:r>
            <a:r>
              <a:rPr lang="en-US" sz="2000" spc="-6" dirty="0" smtClean="0">
                <a:solidFill>
                  <a:srgbClr val="002060"/>
                </a:solidFill>
                <a:latin typeface="Times New Roman" panose="02020603050405020304" pitchFamily="18" charset="0"/>
                <a:cs typeface="Times New Roman" panose="02020603050405020304" pitchFamily="18" charset="0"/>
              </a:rPr>
              <a:t> </a:t>
            </a:r>
            <a:r>
              <a:rPr lang="en-US" sz="2000" spc="4" dirty="0" smtClean="0">
                <a:solidFill>
                  <a:srgbClr val="002060"/>
                </a:solidFill>
                <a:latin typeface="Times New Roman" panose="02020603050405020304" pitchFamily="18" charset="0"/>
                <a:cs typeface="Times New Roman" panose="02020603050405020304" pitchFamily="18" charset="0"/>
              </a:rPr>
              <a:t>hav</a:t>
            </a:r>
            <a:r>
              <a:rPr lang="en-US" sz="2000" spc="0" dirty="0" smtClean="0">
                <a:solidFill>
                  <a:srgbClr val="002060"/>
                </a:solidFill>
                <a:latin typeface="Times New Roman" panose="02020603050405020304" pitchFamily="18" charset="0"/>
                <a:cs typeface="Times New Roman" panose="02020603050405020304" pitchFamily="18" charset="0"/>
              </a:rPr>
              <a:t>e</a:t>
            </a:r>
            <a:r>
              <a:rPr lang="en-US" sz="2000" spc="-30" dirty="0" smtClean="0">
                <a:solidFill>
                  <a:srgbClr val="002060"/>
                </a:solidFill>
                <a:latin typeface="Times New Roman" panose="02020603050405020304" pitchFamily="18" charset="0"/>
                <a:cs typeface="Times New Roman" panose="02020603050405020304" pitchFamily="18" charset="0"/>
              </a:rPr>
              <a:t> </a:t>
            </a:r>
            <a:r>
              <a:rPr lang="en-US" sz="2000" b="1" spc="0" dirty="0" smtClean="0">
                <a:solidFill>
                  <a:srgbClr val="C00000"/>
                </a:solidFill>
                <a:latin typeface="Times New Roman" panose="02020603050405020304" pitchFamily="18" charset="0"/>
                <a:cs typeface="Times New Roman" panose="02020603050405020304" pitchFamily="18" charset="0"/>
              </a:rPr>
              <a:t>generalized</a:t>
            </a:r>
            <a:r>
              <a:rPr lang="en-US" sz="2000" b="1" spc="1" dirty="0" smtClean="0">
                <a:solidFill>
                  <a:srgbClr val="C00000"/>
                </a:solidFill>
                <a:latin typeface="Times New Roman" panose="02020603050405020304" pitchFamily="18" charset="0"/>
                <a:cs typeface="Times New Roman" panose="02020603050405020304" pitchFamily="18" charset="0"/>
              </a:rPr>
              <a:t> </a:t>
            </a:r>
            <a:r>
              <a:rPr lang="en-US" sz="2000" b="1" spc="0" dirty="0" smtClean="0">
                <a:solidFill>
                  <a:srgbClr val="C00000"/>
                </a:solidFill>
                <a:latin typeface="Times New Roman" panose="02020603050405020304" pitchFamily="18" charset="0"/>
                <a:cs typeface="Times New Roman" panose="02020603050405020304" pitchFamily="18" charset="0"/>
              </a:rPr>
              <a:t>linear</a:t>
            </a:r>
            <a:r>
              <a:rPr lang="en-US" sz="2000" b="1" spc="1" dirty="0" smtClean="0">
                <a:solidFill>
                  <a:srgbClr val="C00000"/>
                </a:solidFill>
                <a:latin typeface="Times New Roman" panose="02020603050405020304" pitchFamily="18" charset="0"/>
                <a:cs typeface="Times New Roman" panose="02020603050405020304" pitchFamily="18" charset="0"/>
              </a:rPr>
              <a:t> </a:t>
            </a:r>
            <a:r>
              <a:rPr lang="en-US" sz="2000" b="1" spc="0" dirty="0" smtClean="0">
                <a:solidFill>
                  <a:srgbClr val="C00000"/>
                </a:solidFill>
                <a:latin typeface="Times New Roman" panose="02020603050405020304" pitchFamily="18" charset="0"/>
                <a:cs typeface="Times New Roman" panose="02020603050405020304" pitchFamily="18" charset="0"/>
              </a:rPr>
              <a:t>phase</a:t>
            </a:r>
            <a:endParaRPr lang="en-US" sz="2000" dirty="0" smtClean="0">
              <a:solidFill>
                <a:srgbClr val="C00000"/>
              </a:solidFill>
              <a:latin typeface="Times New Roman" panose="02020603050405020304" pitchFamily="18" charset="0"/>
              <a:cs typeface="Times New Roman" panose="02020603050405020304" pitchFamily="18" charset="0"/>
            </a:endParaRPr>
          </a:p>
          <a:p>
            <a:pPr marL="869950" marR="39873" lvl="1">
              <a:lnSpc>
                <a:spcPct val="95825"/>
              </a:lnSpc>
              <a:spcBef>
                <a:spcPts val="375"/>
              </a:spcBef>
            </a:pPr>
            <a:r>
              <a:rPr lang="en-US" sz="2800" spc="0" dirty="0" smtClean="0">
                <a:latin typeface="Garamond"/>
                <a:cs typeface="Garamond"/>
              </a:rPr>
              <a:t>Non-linear</a:t>
            </a:r>
            <a:r>
              <a:rPr lang="en-US" sz="2800" spc="-84" dirty="0" smtClean="0">
                <a:latin typeface="Garamond"/>
                <a:cs typeface="Garamond"/>
              </a:rPr>
              <a:t> </a:t>
            </a:r>
            <a:r>
              <a:rPr lang="en-US" sz="2800" spc="0" dirty="0" smtClean="0">
                <a:latin typeface="Garamond"/>
                <a:cs typeface="Garamond"/>
              </a:rPr>
              <a:t>phase</a:t>
            </a:r>
          </a:p>
          <a:p>
            <a:pPr marL="1270000" marR="39873" lvl="2">
              <a:lnSpc>
                <a:spcPct val="95825"/>
              </a:lnSpc>
              <a:spcBef>
                <a:spcPts val="375"/>
              </a:spcBef>
            </a:pPr>
            <a:r>
              <a:rPr lang="en-US" sz="2000" dirty="0">
                <a:solidFill>
                  <a:srgbClr val="002060"/>
                </a:solidFill>
                <a:latin typeface="Times New Roman" panose="02020603050405020304" pitchFamily="18" charset="0"/>
                <a:cs typeface="Times New Roman" panose="02020603050405020304" pitchFamily="18" charset="0"/>
              </a:rPr>
              <a:t>Phase response of filter with non linear phase or non constant group delay</a:t>
            </a:r>
          </a:p>
          <a:p>
            <a:pPr marL="869950" marR="39873" lvl="1">
              <a:lnSpc>
                <a:spcPct val="95825"/>
              </a:lnSpc>
              <a:spcBef>
                <a:spcPts val="375"/>
              </a:spcBef>
            </a:pPr>
            <a:endParaRPr lang="en-US" sz="2800" spc="0" dirty="0" smtClean="0">
              <a:latin typeface="Garamond"/>
              <a:cs typeface="Garamond"/>
            </a:endParaRPr>
          </a:p>
          <a:p>
            <a:pPr marL="869950" marR="39873" lvl="1">
              <a:lnSpc>
                <a:spcPct val="95825"/>
              </a:lnSpc>
              <a:spcBef>
                <a:spcPts val="375"/>
              </a:spcBef>
            </a:pPr>
            <a:endParaRPr lang="en-US" sz="2800" dirty="0" smtClean="0">
              <a:latin typeface="Garamond"/>
              <a:cs typeface="Garamond"/>
            </a:endParaRPr>
          </a:p>
          <a:p>
            <a:endParaRPr lang="en-US" dirty="0"/>
          </a:p>
        </p:txBody>
      </p:sp>
      <p:sp>
        <p:nvSpPr>
          <p:cNvPr id="2" name="Footer Placeholder 1"/>
          <p:cNvSpPr>
            <a:spLocks noGrp="1"/>
          </p:cNvSpPr>
          <p:nvPr>
            <p:ph type="ftr" sz="quarter" idx="11"/>
          </p:nvPr>
        </p:nvSpPr>
        <p:spPr/>
        <p:txBody>
          <a:bodyPr/>
          <a:lstStyle/>
          <a:p>
            <a:r>
              <a:rPr lang="en-US" smtClean="0"/>
              <a:t>Dr K Mohanaprasad, SENSE, VIT Chennai</a:t>
            </a:r>
            <a:endParaRPr lang="en-US"/>
          </a:p>
        </p:txBody>
      </p:sp>
      <p:sp>
        <p:nvSpPr>
          <p:cNvPr id="4" name="Slide Number Placeholder 3"/>
          <p:cNvSpPr>
            <a:spLocks noGrp="1"/>
          </p:cNvSpPr>
          <p:nvPr>
            <p:ph type="sldNum" sz="quarter" idx="12"/>
          </p:nvPr>
        </p:nvSpPr>
        <p:spPr/>
        <p:txBody>
          <a:bodyPr/>
          <a:lstStyle/>
          <a:p>
            <a:fld id="{40195D5B-8823-4746-90CC-98268888F072}" type="slidenum">
              <a:rPr lang="en-US" smtClean="0"/>
              <a:t>9</a:t>
            </a:fld>
            <a:endParaRPr lang="en-US"/>
          </a:p>
        </p:txBody>
      </p:sp>
    </p:spTree>
    <p:extLst>
      <p:ext uri="{BB962C8B-B14F-4D97-AF65-F5344CB8AC3E}">
        <p14:creationId xmlns:p14="http://schemas.microsoft.com/office/powerpoint/2010/main" val="915138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2040</TotalTime>
  <Words>1185</Words>
  <Application>Microsoft Office PowerPoint</Application>
  <PresentationFormat>On-screen Show (4:3)</PresentationFormat>
  <Paragraphs>172</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INTRODUCTION TO FILTERS</vt:lpstr>
      <vt:lpstr>PowerPoint Presentation</vt:lpstr>
      <vt:lpstr>Need for Filters</vt:lpstr>
      <vt:lpstr>Signal separation</vt:lpstr>
      <vt:lpstr>Signal restoration</vt:lpstr>
      <vt:lpstr>Filter Classification</vt:lpstr>
      <vt:lpstr>Ideal Filter</vt:lpstr>
      <vt:lpstr>Ideal filters </vt:lpstr>
      <vt:lpstr>PowerPoint Presentation</vt:lpstr>
      <vt:lpstr>PowerPoint Presentation</vt:lpstr>
      <vt:lpstr>PowerPoint Presentation</vt:lpstr>
      <vt:lpstr>PowerPoint Presentation</vt:lpstr>
      <vt:lpstr>Analog Filter Specifications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Infinite Impulse Response filter</dc:title>
  <dc:creator>Windows User</dc:creator>
  <cp:lastModifiedBy>Windows User</cp:lastModifiedBy>
  <cp:revision>47</cp:revision>
  <dcterms:created xsi:type="dcterms:W3CDTF">2020-06-15T17:17:57Z</dcterms:created>
  <dcterms:modified xsi:type="dcterms:W3CDTF">2020-08-25T10:58:15Z</dcterms:modified>
</cp:coreProperties>
</file>