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819-B9C7-4C31-AC5D-45D06DA036C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DC4B-0D02-41DF-8020-B97D1754FB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819-B9C7-4C31-AC5D-45D06DA036C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DC4B-0D02-41DF-8020-B97D1754FB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2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819-B9C7-4C31-AC5D-45D06DA036C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DC4B-0D02-41DF-8020-B97D1754FB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8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819-B9C7-4C31-AC5D-45D06DA036C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DC4B-0D02-41DF-8020-B97D1754FB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7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819-B9C7-4C31-AC5D-45D06DA036C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DC4B-0D02-41DF-8020-B97D1754FB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819-B9C7-4C31-AC5D-45D06DA036C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DC4B-0D02-41DF-8020-B97D1754FB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1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819-B9C7-4C31-AC5D-45D06DA036C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DC4B-0D02-41DF-8020-B97D1754FB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7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819-B9C7-4C31-AC5D-45D06DA036C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DC4B-0D02-41DF-8020-B97D1754FB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1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819-B9C7-4C31-AC5D-45D06DA036C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DC4B-0D02-41DF-8020-B97D1754FB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0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819-B9C7-4C31-AC5D-45D06DA036C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DC4B-0D02-41DF-8020-B97D1754FB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819-B9C7-4C31-AC5D-45D06DA036C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DC4B-0D02-41DF-8020-B97D1754FB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0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4819-B9C7-4C31-AC5D-45D06DA036C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DC4B-0D02-41DF-8020-B97D1754FB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6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US" dirty="0" smtClean="0"/>
              <a:t>Analog IIR Filter Design</a:t>
            </a:r>
            <a:br>
              <a:rPr lang="en-US" dirty="0" smtClean="0"/>
            </a:br>
            <a:r>
              <a:rPr lang="en-US" dirty="0" smtClean="0"/>
              <a:t>Part I</a:t>
            </a:r>
            <a:endParaRPr lang="en-US" dirty="0"/>
          </a:p>
        </p:txBody>
      </p:sp>
      <p:pic>
        <p:nvPicPr>
          <p:cNvPr id="4" name="Picture 2" descr="C:\Users\Admin\Desktop\DSC_02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15" y="3352800"/>
            <a:ext cx="1385455" cy="207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87052" y="348395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Dr</a:t>
            </a:r>
            <a:r>
              <a:rPr lang="en-US" sz="2800" dirty="0" smtClean="0"/>
              <a:t> K. Mohanaprasad</a:t>
            </a:r>
          </a:p>
          <a:p>
            <a:r>
              <a:rPr lang="en-US" sz="2800" dirty="0" smtClean="0"/>
              <a:t>Associate Professor</a:t>
            </a:r>
          </a:p>
          <a:p>
            <a:r>
              <a:rPr lang="en-US" sz="2800" dirty="0" smtClean="0"/>
              <a:t>School of Electronics Engineering (SENSE)</a:t>
            </a:r>
          </a:p>
          <a:p>
            <a:r>
              <a:rPr lang="en-US" sz="2800" dirty="0" smtClean="0"/>
              <a:t>VIT Chennai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13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577944"/>
                  </p:ext>
                </p:extLst>
              </p:nvPr>
            </p:nvGraphicFramePr>
            <p:xfrm>
              <a:off x="838200" y="990600"/>
              <a:ext cx="7848600" cy="545244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21880"/>
                    <a:gridCol w="6726720"/>
                  </a:tblGrid>
                  <a:tr h="34180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Order N</a:t>
                          </a:r>
                          <a:endParaRPr lang="en-US" sz="2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Butterworth polynomial B</a:t>
                          </a:r>
                          <a:r>
                            <a:rPr lang="en-US" sz="2400" b="1" baseline="-250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N</a:t>
                          </a:r>
                          <a:r>
                            <a:rPr lang="en-US" sz="24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(s)</a:t>
                          </a:r>
                          <a:endParaRPr lang="en-US" sz="2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1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6525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1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+1)(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1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+0.76536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+1)(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+1.8477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1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+1)((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+0.6180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+1)(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+1.6180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577944"/>
                  </p:ext>
                </p:extLst>
              </p:nvPr>
            </p:nvGraphicFramePr>
            <p:xfrm>
              <a:off x="838200" y="990600"/>
              <a:ext cx="7848600" cy="542774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21880"/>
                    <a:gridCol w="6726720"/>
                  </a:tblGrid>
                  <a:tr h="8165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Order N</a:t>
                          </a:r>
                          <a:endParaRPr lang="en-US" sz="2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Butterworth polynomial B</a:t>
                          </a:r>
                          <a:r>
                            <a:rPr lang="en-US" sz="2400" b="1" baseline="-250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N</a:t>
                          </a:r>
                          <a:r>
                            <a:rPr lang="en-US" sz="24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(s)</a:t>
                          </a:r>
                          <a:endParaRPr lang="en-US" sz="2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1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772" t="-97315" b="-407383"/>
                          </a:stretch>
                        </a:blipFill>
                      </a:tcPr>
                    </a:tc>
                  </a:tr>
                  <a:tr h="96525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772" t="-184906" b="-281761"/>
                          </a:stretch>
                        </a:blipFill>
                      </a:tcPr>
                    </a:tc>
                  </a:tr>
                  <a:tr h="911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772" t="-304027" b="-200671"/>
                          </a:stretch>
                        </a:blipFill>
                      </a:tcPr>
                    </a:tc>
                  </a:tr>
                  <a:tr h="911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772" t="-401333" b="-99333"/>
                          </a:stretch>
                        </a:blipFill>
                      </a:tcPr>
                    </a:tc>
                  </a:tr>
                  <a:tr h="911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772" t="-50469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85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28" y="-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Design of Lowpass Butterworth filter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91760" y="766916"/>
            <a:ext cx="5990240" cy="4490884"/>
            <a:chOff x="1371600" y="1664407"/>
            <a:chExt cx="5576259" cy="3786331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752600" y="4953000"/>
              <a:ext cx="480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 rot="556452">
              <a:off x="1608713" y="2491383"/>
              <a:ext cx="4598388" cy="1951435"/>
            </a:xfrm>
            <a:custGeom>
              <a:avLst/>
              <a:gdLst>
                <a:gd name="connsiteX0" fmla="*/ 0 w 4242217"/>
                <a:gd name="connsiteY0" fmla="*/ 207772 h 2246434"/>
                <a:gd name="connsiteX1" fmla="*/ 2413417 w 4242217"/>
                <a:gd name="connsiteY1" fmla="*/ 192782 h 2246434"/>
                <a:gd name="connsiteX2" fmla="*/ 4242217 w 4242217"/>
                <a:gd name="connsiteY2" fmla="*/ 2246434 h 2246434"/>
                <a:gd name="connsiteX3" fmla="*/ 4242217 w 4242217"/>
                <a:gd name="connsiteY3" fmla="*/ 2246434 h 2246434"/>
                <a:gd name="connsiteX4" fmla="*/ 4242217 w 4242217"/>
                <a:gd name="connsiteY4" fmla="*/ 2246434 h 2246434"/>
                <a:gd name="connsiteX5" fmla="*/ 4242217 w 4242217"/>
                <a:gd name="connsiteY5" fmla="*/ 2246434 h 22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17" h="2246434">
                  <a:moveTo>
                    <a:pt x="0" y="207772"/>
                  </a:moveTo>
                  <a:cubicBezTo>
                    <a:pt x="853190" y="30388"/>
                    <a:pt x="1706381" y="-146995"/>
                    <a:pt x="2413417" y="192782"/>
                  </a:cubicBezTo>
                  <a:cubicBezTo>
                    <a:pt x="3120453" y="532559"/>
                    <a:pt x="4242217" y="2246434"/>
                    <a:pt x="4242217" y="2246434"/>
                  </a:cubicBezTo>
                  <a:lnTo>
                    <a:pt x="4242217" y="2246434"/>
                  </a:lnTo>
                  <a:lnTo>
                    <a:pt x="4242217" y="2246434"/>
                  </a:lnTo>
                  <a:lnTo>
                    <a:pt x="4242217" y="224643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752600" y="1676400"/>
              <a:ext cx="0" cy="3276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447800" y="2057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71600" y="25146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K</a:t>
              </a:r>
              <a:r>
                <a:rPr lang="en-US" sz="2000" baseline="-25000" dirty="0" smtClean="0"/>
                <a:t>P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6400" y="2526268"/>
              <a:ext cx="2971800" cy="311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…………………………………………..……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3168134" y="3790495"/>
              <a:ext cx="2590800" cy="343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…………………………………...........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47800" y="41148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K</a:t>
              </a:r>
              <a:r>
                <a:rPr lang="en-US" sz="2000" baseline="-25000" dirty="0" smtClean="0"/>
                <a:t>S</a:t>
              </a:r>
              <a:endParaRPr lang="en-US" sz="20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6400" y="4114800"/>
              <a:ext cx="4307798" cy="311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……………………………………………………………………….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5232497" y="4546697"/>
              <a:ext cx="1052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127292" y="5057745"/>
                  <a:ext cx="53340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solidFill>
                            <a:srgbClr val="002060"/>
                          </a:solidFill>
                          <a:latin typeface="Cambria Math"/>
                        </a:rPr>
                        <m:t>Ω</m:t>
                      </m:r>
                      <m:r>
                        <a:rPr lang="el-GR" sz="2000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000" baseline="-25000" dirty="0" smtClean="0"/>
                    <a:t>P</a:t>
                  </a:r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292" y="5057745"/>
                  <a:ext cx="533400" cy="39299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190" b="-18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450798" y="4991538"/>
                  <a:ext cx="53340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000" b="0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l-GR" sz="20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798" y="4991538"/>
                  <a:ext cx="533400" cy="39299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05001" y="1664407"/>
                  <a:ext cx="160020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20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l-GR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1664407"/>
                  <a:ext cx="1600200" cy="39299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6746"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6553200" y="4855141"/>
                  <a:ext cx="3946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855141"/>
                  <a:ext cx="39465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60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971800"/>
            <a:ext cx="8077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band ripple in dB defined by 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- 20 log(1-</a:t>
            </a:r>
            <a:r>
              <a:rPr lang="en-I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δp).</a:t>
            </a:r>
          </a:p>
          <a:p>
            <a:r>
              <a:rPr lang="en-I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band gain at Ω</a:t>
            </a:r>
            <a:r>
              <a:rPr lang="en-I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I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 log(1- </a:t>
            </a:r>
            <a:r>
              <a:rPr lang="en-IN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δp</a:t>
            </a:r>
            <a:r>
              <a:rPr lang="en-I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band attenuation defined by As = -20 log(</a:t>
            </a:r>
            <a:r>
              <a:rPr lang="en-IN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800" i="1" dirty="0" err="1">
                <a:solidFill>
                  <a:srgbClr val="002060"/>
                </a:solidFill>
              </a:rPr>
              <a:t>s</a:t>
            </a:r>
            <a:r>
              <a:rPr lang="en-IN" sz="2800" i="1" dirty="0">
                <a:solidFill>
                  <a:srgbClr val="002060"/>
                </a:solidFill>
              </a:rPr>
              <a:t>)</a:t>
            </a:r>
          </a:p>
          <a:p>
            <a:endParaRPr lang="en-IN" sz="2800" i="1" dirty="0">
              <a:solidFill>
                <a:srgbClr val="002060"/>
              </a:solidFill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band gain at Ω</a:t>
            </a:r>
            <a:r>
              <a:rPr lang="en-I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Ks=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I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 log(</a:t>
            </a:r>
            <a:r>
              <a:rPr lang="en-IN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800" i="1" dirty="0" err="1">
                <a:solidFill>
                  <a:srgbClr val="002060"/>
                </a:solidFill>
              </a:rPr>
              <a:t>s</a:t>
            </a:r>
            <a:r>
              <a:rPr lang="en-IN" sz="2800" i="1" dirty="0">
                <a:solidFill>
                  <a:srgbClr val="002060"/>
                </a:solidFill>
              </a:rPr>
              <a:t>)</a:t>
            </a:r>
          </a:p>
          <a:p>
            <a:endParaRPr lang="en-IN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046913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06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>
                    <a:solidFill>
                      <a:srgbClr val="002060"/>
                    </a:solidFill>
                  </a:rPr>
                  <a:t>The design of a lowpass filter amounts to the determination of its transfer function. This necessitates the value of the filter order N and cutoff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srgbClr val="002060"/>
                    </a:solidFill>
                  </a:rPr>
                  <a:t>The magnitude frequency response of a lowpass Butterworth filter is given by 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Ω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sz="24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………………………………………..(7)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Taking 20 log on both the sides of equation (7)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20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𝑙𝑜𝑔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Ω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𝐾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=−20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𝑙𝑜𝑔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2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                                          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0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𝑙𝑜𝑔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…………………(8)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1111" t="-81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i="1" dirty="0" smtClean="0">
                    <a:solidFill>
                      <a:srgbClr val="002060"/>
                    </a:solidFill>
                    <a:latin typeface="Cambria Math"/>
                  </a:rPr>
                  <a:t>From the above figure  sub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</m:oMath>
                </a14:m>
                <a:r>
                  <a:rPr lang="en-US" i="1" dirty="0" smtClean="0">
                    <a:solidFill>
                      <a:srgbClr val="002060"/>
                    </a:solidFill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002060"/>
                    </a:solidFill>
                    <a:latin typeface="Cambria Math"/>
                  </a:rPr>
                  <a:t>, 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002060"/>
                    </a:solidFill>
                    <a:latin typeface="Cambria Math"/>
                  </a:rPr>
                  <a:t> in equation (8)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10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𝑙𝑜𝑔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……………..(9)</a:t>
                </a:r>
              </a:p>
              <a:p>
                <a:r>
                  <a:rPr lang="en-US" dirty="0" smtClean="0"/>
                  <a:t>Take the antilog of equation (9)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              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10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………………….(10)</a:t>
                </a:r>
              </a:p>
              <a:p>
                <a:pPr marL="0" indent="0">
                  <a:buNone/>
                </a:pPr>
                <a:r>
                  <a:rPr lang="en-US" dirty="0" smtClean="0"/>
                  <a:t>Similarly,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</m:oMath>
                </a14:m>
                <a:r>
                  <a:rPr lang="en-US" i="1" dirty="0">
                    <a:solidFill>
                      <a:srgbClr val="002060"/>
                    </a:solidFill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002060"/>
                    </a:solidFill>
                    <a:latin typeface="Cambria Math"/>
                  </a:rPr>
                  <a:t>, 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002060"/>
                    </a:solidFill>
                    <a:latin typeface="Cambria Math"/>
                  </a:rPr>
                  <a:t> in equation (8</a:t>
                </a:r>
                <a:r>
                  <a:rPr lang="en-US" i="1" dirty="0" smtClean="0">
                    <a:solidFill>
                      <a:srgbClr val="002060"/>
                    </a:solidFill>
                    <a:latin typeface="Cambria Math"/>
                  </a:rPr>
                  <a:t>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           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i="1" dirty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10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𝑙𝑜𝑔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……………..(</a:t>
                </a:r>
                <a:r>
                  <a:rPr lang="en-US" dirty="0" smtClean="0"/>
                  <a:t>11)</a:t>
                </a:r>
              </a:p>
              <a:p>
                <a:r>
                  <a:rPr lang="en-US" dirty="0"/>
                  <a:t>Take the antilog of equation </a:t>
                </a:r>
                <a:r>
                  <a:rPr lang="en-US" dirty="0" smtClean="0"/>
                  <a:t>(11)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               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10</m:t>
                            </m:r>
                          </m:den>
                        </m:f>
                      </m:sup>
                    </m:sSup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………………….(</a:t>
                </a:r>
                <a:r>
                  <a:rPr lang="en-US" dirty="0" smtClean="0"/>
                  <a:t>12)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1704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Divide equation (10) by equation (12), we get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               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…………………..(13)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Take log of equation (13)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2</m:t>
                      </m:r>
                      <m:r>
                        <a:rPr lang="en-US" sz="2800" b="0" i="1" smtClean="0">
                          <a:latin typeface="Cambria Math"/>
                        </a:rPr>
                        <m:t>𝑁𝑙𝑜𝑔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10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10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𝑙𝑜𝑔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𝑆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𝑙𝑜𝑔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…………….(14)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The filter order must be rounded up to the next larger integer value. Example: N=1.2 then order is 2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1704" t="-2653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2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sz="2800" dirty="0" smtClean="0">
                    <a:solidFill>
                      <a:srgbClr val="002060"/>
                    </a:solidFill>
                  </a:rPr>
                  <a:t>If we desire to meet the passband requirement exactly and do better than our stopband requirement, the cutoff frequency is selected from equation (10).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………………………………………………..(15)</a:t>
                </a:r>
              </a:p>
              <a:p>
                <a:pPr marL="0" indent="0" algn="just">
                  <a:buNone/>
                </a:pPr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sz="2800" dirty="0">
                    <a:solidFill>
                      <a:srgbClr val="002060"/>
                    </a:solidFill>
                  </a:rPr>
                  <a:t>If we desire to meet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the stopband </a:t>
                </a:r>
                <a:r>
                  <a:rPr lang="en-US" sz="2800" dirty="0">
                    <a:solidFill>
                      <a:srgbClr val="002060"/>
                    </a:solidFill>
                  </a:rPr>
                  <a:t>requirement exactly and do better than our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passband </a:t>
                </a:r>
                <a:r>
                  <a:rPr lang="en-US" sz="2800" dirty="0">
                    <a:solidFill>
                      <a:srgbClr val="002060"/>
                    </a:solidFill>
                  </a:rPr>
                  <a:t>requirement, the cutoff frequency is selected from equation (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12). </a:t>
                </a:r>
                <a:endParaRPr lang="en-US" sz="28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………………………………………………..(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16)</a:t>
                </a:r>
              </a:p>
              <a:p>
                <a:pPr marL="0" indent="0" algn="just">
                  <a:buNone/>
                </a:pPr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sz="2800" dirty="0" smtClean="0">
                    <a:solidFill>
                      <a:srgbClr val="002060"/>
                    </a:solidFill>
                  </a:rPr>
                  <a:t>The third option is to take the cutoff frequency as the arithmetic mean of the two cutoff frequencies found above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1111" t="-20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00B050"/>
                </a:solidFill>
              </a:rPr>
              <a:t>Thank you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0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IIR Filter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002060"/>
                </a:solidFill>
              </a:rPr>
              <a:t>IIR filters are one of two primary types of digital filters used in Digital Signal Processing (DSP) applications (the other type being FIR). “IIR” means “Infinite Impulse Response</a:t>
            </a:r>
            <a:r>
              <a:rPr lang="en-US" sz="2800" dirty="0" smtClean="0">
                <a:solidFill>
                  <a:srgbClr val="002060"/>
                </a:solidFill>
              </a:rPr>
              <a:t>.”</a:t>
            </a:r>
          </a:p>
          <a:p>
            <a:pPr marL="0" indent="0" algn="just">
              <a:buNone/>
            </a:pPr>
            <a:endParaRPr lang="en-US" sz="2800" dirty="0" smtClean="0">
              <a:solidFill>
                <a:srgbClr val="002060"/>
              </a:solidFill>
            </a:endParaRP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The impulse response is “infinite” because there is feedback in the filter; if you put in an impulse (a single “1” sample followed by many “0” samples), an infinite number of non-zero values will come out (theoretically.)</a:t>
            </a:r>
            <a:endParaRPr lang="en-US" sz="280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 Difference Equation for IIR Filter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IIR: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Y[n]  = b</a:t>
            </a:r>
            <a:r>
              <a:rPr lang="en-US" sz="2800" baseline="-25000" dirty="0" smtClean="0">
                <a:solidFill>
                  <a:srgbClr val="002060"/>
                </a:solidFill>
              </a:rPr>
              <a:t>0 </a:t>
            </a:r>
            <a:r>
              <a:rPr lang="en-US" sz="2800" dirty="0" smtClean="0">
                <a:solidFill>
                  <a:srgbClr val="002060"/>
                </a:solidFill>
              </a:rPr>
              <a:t>X[n] + b</a:t>
            </a:r>
            <a:r>
              <a:rPr lang="en-US" sz="2800" baseline="-25000" dirty="0" smtClean="0">
                <a:solidFill>
                  <a:srgbClr val="002060"/>
                </a:solidFill>
              </a:rPr>
              <a:t>1 </a:t>
            </a:r>
            <a:r>
              <a:rPr lang="en-US" sz="2800" dirty="0" smtClean="0">
                <a:solidFill>
                  <a:srgbClr val="002060"/>
                </a:solidFill>
              </a:rPr>
              <a:t>X[n-1]+b</a:t>
            </a:r>
            <a:r>
              <a:rPr lang="en-US" sz="2800" baseline="-25000" dirty="0" smtClean="0">
                <a:solidFill>
                  <a:srgbClr val="002060"/>
                </a:solidFill>
              </a:rPr>
              <a:t>2 </a:t>
            </a:r>
            <a:r>
              <a:rPr lang="en-US" sz="2800" dirty="0" smtClean="0">
                <a:solidFill>
                  <a:srgbClr val="002060"/>
                </a:solidFill>
              </a:rPr>
              <a:t>X[n-2]+…………..+b</a:t>
            </a:r>
            <a:r>
              <a:rPr lang="en-US" sz="2800" baseline="-25000" dirty="0" smtClean="0">
                <a:solidFill>
                  <a:srgbClr val="002060"/>
                </a:solidFill>
              </a:rPr>
              <a:t>M-1</a:t>
            </a:r>
            <a:r>
              <a:rPr lang="en-US" sz="2800" dirty="0" smtClean="0">
                <a:solidFill>
                  <a:srgbClr val="002060"/>
                </a:solidFill>
              </a:rPr>
              <a:t>X[n-M]         -a</a:t>
            </a:r>
            <a:r>
              <a:rPr lang="en-US" sz="2800" baseline="-25000" dirty="0" smtClean="0">
                <a:solidFill>
                  <a:srgbClr val="002060"/>
                </a:solidFill>
              </a:rPr>
              <a:t>1</a:t>
            </a:r>
            <a:r>
              <a:rPr lang="en-US" sz="2800" dirty="0" smtClean="0">
                <a:solidFill>
                  <a:srgbClr val="002060"/>
                </a:solidFill>
              </a:rPr>
              <a:t>y[n-1]-a</a:t>
            </a:r>
            <a:r>
              <a:rPr lang="en-US" sz="2800" baseline="-25000" dirty="0" smtClean="0">
                <a:solidFill>
                  <a:srgbClr val="002060"/>
                </a:solidFill>
              </a:rPr>
              <a:t>2</a:t>
            </a:r>
            <a:r>
              <a:rPr lang="en-US" sz="2800" dirty="0" smtClean="0">
                <a:solidFill>
                  <a:srgbClr val="002060"/>
                </a:solidFill>
              </a:rPr>
              <a:t>y[n-2]-……………...-a</a:t>
            </a:r>
            <a:r>
              <a:rPr lang="en-US" sz="2800" baseline="-25000" dirty="0" smtClean="0">
                <a:solidFill>
                  <a:srgbClr val="002060"/>
                </a:solidFill>
              </a:rPr>
              <a:t>N</a:t>
            </a:r>
            <a:r>
              <a:rPr lang="en-US" sz="2800" dirty="0" smtClean="0">
                <a:solidFill>
                  <a:srgbClr val="002060"/>
                </a:solidFill>
              </a:rPr>
              <a:t>y[n-N].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FIR: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Y[n]  = b</a:t>
            </a:r>
            <a:r>
              <a:rPr lang="en-US" sz="2800" baseline="-25000" dirty="0">
                <a:solidFill>
                  <a:srgbClr val="002060"/>
                </a:solidFill>
              </a:rPr>
              <a:t>0 </a:t>
            </a:r>
            <a:r>
              <a:rPr lang="en-US" sz="2800" dirty="0">
                <a:solidFill>
                  <a:srgbClr val="002060"/>
                </a:solidFill>
              </a:rPr>
              <a:t>X[n] + b</a:t>
            </a:r>
            <a:r>
              <a:rPr lang="en-US" sz="2800" baseline="-25000" dirty="0">
                <a:solidFill>
                  <a:srgbClr val="002060"/>
                </a:solidFill>
              </a:rPr>
              <a:t>1 </a:t>
            </a:r>
            <a:r>
              <a:rPr lang="en-US" sz="2800" dirty="0">
                <a:solidFill>
                  <a:srgbClr val="002060"/>
                </a:solidFill>
              </a:rPr>
              <a:t>X[n-1]+b</a:t>
            </a:r>
            <a:r>
              <a:rPr lang="en-US" sz="2800" baseline="-25000" dirty="0">
                <a:solidFill>
                  <a:srgbClr val="002060"/>
                </a:solidFill>
              </a:rPr>
              <a:t>2 </a:t>
            </a:r>
            <a:r>
              <a:rPr lang="en-US" sz="2800" dirty="0">
                <a:solidFill>
                  <a:srgbClr val="002060"/>
                </a:solidFill>
              </a:rPr>
              <a:t>X[n-2]+…………..+</a:t>
            </a:r>
            <a:r>
              <a:rPr lang="en-US" sz="2800" dirty="0" smtClean="0">
                <a:solidFill>
                  <a:srgbClr val="002060"/>
                </a:solidFill>
              </a:rPr>
              <a:t>b</a:t>
            </a:r>
            <a:r>
              <a:rPr lang="en-US" sz="2800" baseline="-25000" dirty="0" smtClean="0">
                <a:solidFill>
                  <a:srgbClr val="002060"/>
                </a:solidFill>
              </a:rPr>
              <a:t>M-1</a:t>
            </a:r>
            <a:r>
              <a:rPr lang="en-US" sz="2800" dirty="0" smtClean="0">
                <a:solidFill>
                  <a:srgbClr val="002060"/>
                </a:solidFill>
              </a:rPr>
              <a:t>X[n-M].</a:t>
            </a: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28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Analog IIR Filter Types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Butterworth Filters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Chebyshev I Filters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Chebyshev II Filters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Elliptic Filters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Butterworth Filters Vs Chebyshev Filters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Butterworth filters have a very smooth passband, relatively wide transmission region.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Chebyshev–I filter is equiripple in the passband and monotonic in the stopband.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Chebyshev-II filter is equiripple in the stopband and monotonic in the passband. 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Elliptic filter is equiripple in the both stopband and passband.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Butterworth Filters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lnSpc>
                    <a:spcPts val="2150"/>
                  </a:lnSpc>
                  <a:spcBef>
                    <a:spcPts val="107"/>
                  </a:spcBef>
                  <a:buNone/>
                </a:pPr>
                <a:endParaRPr lang="en-US" sz="2800" dirty="0" smtClean="0">
                  <a:solidFill>
                    <a:srgbClr val="000065"/>
                  </a:solidFill>
                  <a:latin typeface="Times New Roman"/>
                  <a:cs typeface="Times New Roman"/>
                </a:endParaRPr>
              </a:p>
              <a:p>
                <a:pPr marL="12700">
                  <a:lnSpc>
                    <a:spcPts val="2150"/>
                  </a:lnSpc>
                  <a:spcBef>
                    <a:spcPts val="107"/>
                  </a:spcBef>
                </a:pPr>
                <a:r>
                  <a:rPr lang="en-US" sz="2400" dirty="0" smtClean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magnitude-square</a:t>
                </a:r>
                <a:r>
                  <a:rPr lang="en-US" sz="2400" spc="-143" dirty="0" smtClean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</a:t>
                </a:r>
                <a:r>
                  <a:rPr lang="en-US" sz="2400" spc="-69" dirty="0" smtClean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US" sz="2400" spc="-16" dirty="0" smtClean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US" sz="2400" spc="-4" dirty="0" smtClean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26758" dirty="0" smtClean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</a:t>
                </a:r>
                <a:r>
                  <a:rPr lang="en-US" sz="2400" dirty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</a:t>
                </a:r>
                <a:r>
                  <a:rPr lang="en-US" sz="2400" spc="-42" dirty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analog</a:t>
                </a:r>
                <a:r>
                  <a:rPr lang="en-US" sz="2400" spc="-53" dirty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spc="-53" dirty="0" smtClean="0">
                  <a:solidFill>
                    <a:srgbClr val="0000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150"/>
                  </a:lnSpc>
                  <a:spcBef>
                    <a:spcPts val="107"/>
                  </a:spcBef>
                  <a:buNone/>
                </a:pPr>
                <a:endParaRPr lang="en-US" sz="2400" spc="-53" dirty="0">
                  <a:solidFill>
                    <a:srgbClr val="0000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150"/>
                  </a:lnSpc>
                  <a:spcBef>
                    <a:spcPts val="107"/>
                  </a:spcBef>
                  <a:buNone/>
                </a:pPr>
                <a:r>
                  <a:rPr lang="en-US" sz="2400" dirty="0" smtClean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lowpass</a:t>
                </a:r>
                <a:r>
                  <a:rPr lang="en-US" sz="2400" spc="-64" dirty="0" smtClean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Butterw</a:t>
                </a:r>
                <a:r>
                  <a:rPr lang="en-US" sz="2400" spc="9" dirty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rth</a:t>
                </a:r>
                <a:r>
                  <a:rPr lang="en-US" sz="2400" spc="-96" dirty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</a:t>
                </a:r>
                <a:r>
                  <a:rPr lang="en-US" sz="2400" dirty="0" smtClean="0">
                    <a:solidFill>
                      <a:srgbClr val="00006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Ω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2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Ω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l-GR" sz="24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order of the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filter.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 the cutoff frequency. </a:t>
                </a:r>
                <a:endParaRPr lang="en-US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filter magnitude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 the dc gain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150"/>
                  </a:lnSpc>
                  <a:spcBef>
                    <a:spcPts val="107"/>
                  </a:spcBef>
                  <a:buNone/>
                </a:pPr>
                <a:endParaRPr lang="en-US" sz="280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8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4" y="228600"/>
            <a:ext cx="844243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3048000"/>
                <a:ext cx="8534400" cy="4577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=1 for all 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m:rPr>
                        <m:nor/>
                      </m:rPr>
                      <a:rPr lang="en-US" sz="2400" dirty="0"/>
                      <m:t>=</m:t>
                    </m:r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</a:rPr>
                      <m:t>𝑎𝑡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400" dirty="0" smtClean="0"/>
                  <a:t>This means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20</m:t>
                    </m:r>
                    <m:r>
                      <a:rPr lang="en-US" sz="2400" b="0" i="1" smtClean="0">
                        <a:latin typeface="Cambria Math"/>
                      </a:rPr>
                      <m:t>𝑙𝑜𝑔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=−3.01 </m:t>
                    </m:r>
                    <m:r>
                      <a:rPr lang="en-US" sz="2400" b="0" i="1" smtClean="0">
                        <a:latin typeface="Cambria Math"/>
                      </a:rPr>
                      <m:t>𝑑𝐵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=</a:t>
                </a:r>
                <a:r>
                  <a:rPr lang="en-US" sz="2400" dirty="0" smtClean="0"/>
                  <a:t>0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∞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The magnitude characteristic  is said to be maximally flat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𝑛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𝐻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sym typeface="Wingdings" panose="05000000000000000000" pitchFamily="2" charset="2"/>
                      </a:rPr>
                      <m:t>=0 </m:t>
                    </m:r>
                    <m:r>
                      <a:rPr lang="en-US" sz="2400" b="0" i="1" smtClean="0">
                        <a:latin typeface="Cambria Math"/>
                        <a:sym typeface="Wingdings" panose="05000000000000000000" pitchFamily="2" charset="2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sym typeface="Wingdings" panose="05000000000000000000" pitchFamily="2" charset="2"/>
                      </a:rPr>
                      <m:t>=1, 2, ……2</m:t>
                    </m:r>
                    <m:r>
                      <a:rPr lang="en-US" sz="2400" b="0" i="1" smtClean="0">
                        <a:latin typeface="Cambria Math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2400" b="0" i="1" smtClean="0">
                        <a:latin typeface="Cambria Math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 is  a monotonically decreasing function of frequency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400" b="0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&lt;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400" b="0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 for any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</m:oMath>
                </a14:m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</m:oMath>
                </a14:m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534400" cy="4577856"/>
              </a:xfrm>
              <a:prstGeom prst="rect">
                <a:avLst/>
              </a:prstGeom>
              <a:blipFill rotWithShape="1">
                <a:blip r:embed="rId3"/>
                <a:stretch>
                  <a:fillRect l="-929"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Normalized Butterworth Polynomial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715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magnitude-squared frequency response of the normalized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=1) low pass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butterworth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filter is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sz="2400" b="0" i="1" baseline="-2500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2 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  --------------------(1)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-----------------(2)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s and hence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above equation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-----------------------(3)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The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transfer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function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(−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has no finite zeros.</a:t>
                </a:r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The poles of the product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(−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are determined by equating the denominator  of equation (3)to zero.</a:t>
                </a:r>
              </a:p>
              <a:p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1+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=0⇒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-------(4)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715000"/>
              </a:xfrm>
              <a:blipFill rotWithShape="1">
                <a:blip r:embed="rId2"/>
                <a:stretch>
                  <a:fillRect l="-889" t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5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534400" cy="59737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−1=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=0, 1, ……2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b="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solidFill>
                      <a:srgbClr val="00206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𝑗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the poles are given by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k</m:t>
                            </m:r>
                            <m:r>
                              <a:rPr lang="en-US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.-----------------------(5)</a:t>
                </a:r>
              </a:p>
              <a:p>
                <a:pPr algn="just"/>
                <a:r>
                  <a:rPr lang="en-US" sz="2800" dirty="0" smtClean="0">
                    <a:solidFill>
                      <a:srgbClr val="002060"/>
                    </a:solidFill>
                  </a:rPr>
                  <a:t>The poles are the product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8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8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(−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 and it is distributed on the unit circle in the s-plane;. </a:t>
                </a:r>
              </a:p>
              <a:p>
                <a:pPr algn="just"/>
                <a:r>
                  <a:rPr lang="en-US" sz="2800" dirty="0">
                    <a:solidFill>
                      <a:srgbClr val="002060"/>
                    </a:solidFill>
                  </a:rPr>
                  <a:t>H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alf 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8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)on the left-half plane and 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8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)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half on the right-half plane. 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8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800" i="1" baseline="-2500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𝐿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𝐻𝑃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  …………………………(6)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The above 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 are all the left-half poles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 is the Butterworth polynomial of order 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534400" cy="5973763"/>
              </a:xfrm>
              <a:blipFill rotWithShape="1">
                <a:blip r:embed="rId2"/>
                <a:stretch>
                  <a:fillRect l="-1571" t="-714" r="-1429" b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4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1464</Words>
  <Application>Microsoft Office PowerPoint</Application>
  <PresentationFormat>On-screen Show (4:3)</PresentationFormat>
  <Paragraphs>134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Analog IIR Filter Design Part I</vt:lpstr>
      <vt:lpstr>IIR Filter</vt:lpstr>
      <vt:lpstr>General Difference Equation for IIR Filter</vt:lpstr>
      <vt:lpstr>Analog IIR Filter Types</vt:lpstr>
      <vt:lpstr>Butterworth Filters Vs Chebyshev Filters</vt:lpstr>
      <vt:lpstr>Butterworth Filters</vt:lpstr>
      <vt:lpstr>PowerPoint Presentation</vt:lpstr>
      <vt:lpstr>Normalized Butterworth Polynomial</vt:lpstr>
      <vt:lpstr>PowerPoint Presentation</vt:lpstr>
      <vt:lpstr>PowerPoint Presentation</vt:lpstr>
      <vt:lpstr>Design of Lowpass Butterworth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Filters IIR Filter</dc:title>
  <dc:creator>Windows User</dc:creator>
  <cp:lastModifiedBy>Windows User</cp:lastModifiedBy>
  <cp:revision>53</cp:revision>
  <dcterms:created xsi:type="dcterms:W3CDTF">2020-06-18T16:07:16Z</dcterms:created>
  <dcterms:modified xsi:type="dcterms:W3CDTF">2020-06-27T22:13:17Z</dcterms:modified>
</cp:coreProperties>
</file>