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B3FA3-D1D7-4882-A6FD-07DAE066CFB1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Dr K. Mohanaprasad  SENSE  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A3E70-1411-4FDC-88DD-CDE69DE06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053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804CC-2C76-4588-83C8-AF5406E7968E}" type="datetimeFigureOut">
              <a:rPr lang="en-US" smtClean="0"/>
              <a:t>6/23/2020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Dr K. Mohanaprasad  SENSE  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A9FF4-1AFC-4901-BB25-DA868C160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8774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2A9FF4-1AFC-4901-BB25-DA868C16014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SENSE  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48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B81B5-EDBA-411C-8055-28F3271B4FAE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30CD-A541-496A-8B9E-8DE61723F78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8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76F52-382C-43BF-9799-FD295FD32BE0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7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7F69-113F-4563-9811-17571994D0F6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9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DC-12D2-4504-B161-976472A402E8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59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51EB0-C5E5-4606-9A1F-9B8B1F1F8F41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2D80-3598-4BEF-9579-0DEC3D0688FF}" type="datetime1">
              <a:rPr lang="en-US" smtClean="0"/>
              <a:t>6/23/2020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5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5EF2-11A6-4ED8-843F-DE30B7034933}" type="datetime1">
              <a:rPr lang="en-US" smtClean="0"/>
              <a:t>6/23/2020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46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185A-FA21-417B-A0F8-3B76A4B7F04A}" type="datetime1">
              <a:rPr lang="en-US" smtClean="0"/>
              <a:t>6/23/2020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AB079-C8C0-411F-BB37-83710D065D92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97162-4ED6-45EE-86AC-51DBDF0549DE}" type="datetime1">
              <a:rPr lang="en-US" smtClean="0"/>
              <a:t>6/23/2020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5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D281-5313-4DD9-8495-43ECDE2D822F}" type="datetime1">
              <a:rPr lang="en-US" smtClean="0"/>
              <a:t>6/23/2020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530EA-337F-4FAC-9973-4358355FE8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52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602" y="228600"/>
            <a:ext cx="7772400" cy="1470025"/>
          </a:xfrm>
        </p:spPr>
        <p:txBody>
          <a:bodyPr/>
          <a:lstStyle/>
          <a:p>
            <a:r>
              <a:rPr lang="en-US" dirty="0" smtClean="0"/>
              <a:t>Analog </a:t>
            </a:r>
            <a:r>
              <a:rPr lang="en-US" dirty="0" smtClean="0"/>
              <a:t>IIR Filter 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II</a:t>
            </a:r>
            <a:endParaRPr lang="en-US" dirty="0"/>
          </a:p>
        </p:txBody>
      </p:sp>
      <p:pic>
        <p:nvPicPr>
          <p:cNvPr id="4" name="Picture 2" descr="C:\Users\Admin\Desktop\DSC_02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840650"/>
            <a:ext cx="1385455" cy="207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87052" y="2971800"/>
            <a:ext cx="6324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Dr</a:t>
            </a:r>
            <a:r>
              <a:rPr lang="en-US" sz="2800" dirty="0" smtClean="0"/>
              <a:t> K. Mohanaprasad</a:t>
            </a:r>
          </a:p>
          <a:p>
            <a:r>
              <a:rPr lang="en-US" sz="2800" dirty="0" smtClean="0"/>
              <a:t>Associate Professor</a:t>
            </a:r>
          </a:p>
          <a:p>
            <a:r>
              <a:rPr lang="en-US" sz="2800" dirty="0" smtClean="0"/>
              <a:t>School of Electronics Engineering (SENSE)</a:t>
            </a:r>
          </a:p>
          <a:p>
            <a:r>
              <a:rPr lang="en-US" sz="2800" dirty="0" smtClean="0"/>
              <a:t>VIT Chennai</a:t>
            </a:r>
            <a:endParaRPr lang="en-US" sz="28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/>
              <a:lstStyle/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If the specified filter is Bandpass </a:t>
                </a:r>
                <a:r>
                  <a:rPr lang="en-US" sz="2800" dirty="0">
                    <a:solidFill>
                      <a:srgbClr val="002060"/>
                    </a:solidFill>
                  </a:rPr>
                  <a:t>then apply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lowpass </a:t>
                </a:r>
                <a:r>
                  <a:rPr lang="en-US" sz="2800" dirty="0">
                    <a:solidFill>
                      <a:srgbClr val="002060"/>
                    </a:solidFill>
                  </a:rPr>
                  <a:t>to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Bandpass </a:t>
                </a:r>
                <a:r>
                  <a:rPr lang="en-US" sz="2800" dirty="0">
                    <a:solidFill>
                      <a:srgbClr val="002060"/>
                    </a:solidFill>
                  </a:rPr>
                  <a:t>transformation on the normalized low pass filter by replacing </a:t>
                </a:r>
                <a:r>
                  <a:rPr lang="en-US" sz="2800" dirty="0">
                    <a:solidFill>
                      <a:srgbClr val="002060"/>
                    </a:solidFill>
                    <a:ea typeface="Cambria Math"/>
                  </a:rPr>
                  <a:t> </a:t>
                </a:r>
                <a:endParaRPr lang="en-US" sz="2800" dirty="0" smtClean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pPr algn="just"/>
                <a:r>
                  <a:rPr lang="en-US" sz="2800" dirty="0">
                    <a:solidFill>
                      <a:srgbClr val="002060"/>
                    </a:solidFill>
                  </a:rPr>
                  <a:t>If the specified filter is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Bandstop </a:t>
                </a:r>
                <a:r>
                  <a:rPr lang="en-US" sz="2800" dirty="0">
                    <a:solidFill>
                      <a:srgbClr val="002060"/>
                    </a:solidFill>
                  </a:rPr>
                  <a:t>then apply lowpass to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Bandstop </a:t>
                </a:r>
                <a:r>
                  <a:rPr lang="en-US" sz="2800" dirty="0">
                    <a:solidFill>
                      <a:srgbClr val="002060"/>
                    </a:solidFill>
                  </a:rPr>
                  <a:t>transformation on the normalized low pass filter by replacing </a:t>
                </a:r>
                <a:r>
                  <a:rPr lang="en-US" sz="2800" dirty="0">
                    <a:solidFill>
                      <a:srgbClr val="002060"/>
                    </a:solidFill>
                    <a:ea typeface="Cambria Math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  <a:ea typeface="Cambria Math"/>
                  </a:rPr>
                  <a:t>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259" t="-93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Problem 1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solidFill>
                      <a:srgbClr val="002060"/>
                    </a:solidFill>
                  </a:rPr>
                  <a:t>A Butterworth lowpass filter has to meet the following specifications.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Passband gain,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=−1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dB</m:t>
                    </m:r>
                    <m: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2060"/>
                        </a:solidFill>
                        <a:latin typeface="Cambria Math"/>
                      </a:rPr>
                      <m:t>at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=4 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𝑟𝑎𝑑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/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𝑠𝑒𝑐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Stopband attenuation greater than or equal to 20dB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=8</m:t>
                    </m:r>
                  </m:oMath>
                </a14:m>
                <a:r>
                  <a:rPr lang="en-US" b="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𝑟𝑎𝑑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/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𝑠𝑒𝑐</m:t>
                    </m:r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rgbClr val="002060"/>
                    </a:solidFill>
                  </a:rPr>
                  <a:t>Determine the transfer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002060"/>
                    </a:solidFill>
                  </a:rPr>
                  <a:t> of the lowest-order Butterworth filter to meet the above specification.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Solution: Step 1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76400" y="766916"/>
            <a:ext cx="6934200" cy="4338484"/>
            <a:chOff x="625920" y="1664407"/>
            <a:chExt cx="6851263" cy="375834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752600" y="4953000"/>
              <a:ext cx="480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5"/>
            <p:cNvSpPr/>
            <p:nvPr/>
          </p:nvSpPr>
          <p:spPr>
            <a:xfrm rot="556452">
              <a:off x="1608713" y="2491383"/>
              <a:ext cx="4598388" cy="1951435"/>
            </a:xfrm>
            <a:custGeom>
              <a:avLst/>
              <a:gdLst>
                <a:gd name="connsiteX0" fmla="*/ 0 w 4242217"/>
                <a:gd name="connsiteY0" fmla="*/ 207772 h 2246434"/>
                <a:gd name="connsiteX1" fmla="*/ 2413417 w 4242217"/>
                <a:gd name="connsiteY1" fmla="*/ 192782 h 2246434"/>
                <a:gd name="connsiteX2" fmla="*/ 4242217 w 4242217"/>
                <a:gd name="connsiteY2" fmla="*/ 2246434 h 2246434"/>
                <a:gd name="connsiteX3" fmla="*/ 4242217 w 4242217"/>
                <a:gd name="connsiteY3" fmla="*/ 2246434 h 2246434"/>
                <a:gd name="connsiteX4" fmla="*/ 4242217 w 4242217"/>
                <a:gd name="connsiteY4" fmla="*/ 2246434 h 2246434"/>
                <a:gd name="connsiteX5" fmla="*/ 4242217 w 4242217"/>
                <a:gd name="connsiteY5" fmla="*/ 2246434 h 22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17" h="2246434">
                  <a:moveTo>
                    <a:pt x="0" y="207772"/>
                  </a:moveTo>
                  <a:cubicBezTo>
                    <a:pt x="853190" y="30388"/>
                    <a:pt x="1706381" y="-146995"/>
                    <a:pt x="2413417" y="192782"/>
                  </a:cubicBezTo>
                  <a:cubicBezTo>
                    <a:pt x="3120453" y="532559"/>
                    <a:pt x="4242217" y="2246434"/>
                    <a:pt x="4242217" y="2246434"/>
                  </a:cubicBezTo>
                  <a:lnTo>
                    <a:pt x="4242217" y="2246434"/>
                  </a:lnTo>
                  <a:lnTo>
                    <a:pt x="4242217" y="2246434"/>
                  </a:lnTo>
                  <a:lnTo>
                    <a:pt x="4242217" y="224643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1752600" y="1676400"/>
              <a:ext cx="0" cy="3276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447800" y="2057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76074" y="2514600"/>
              <a:ext cx="1120220" cy="37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K</a:t>
              </a:r>
              <a:r>
                <a:rPr lang="en-US" sz="2000" baseline="-25000" dirty="0" smtClean="0"/>
                <a:t>P</a:t>
              </a:r>
              <a:r>
                <a:rPr lang="en-US" sz="2000" dirty="0" smtClean="0"/>
                <a:t>=-1dB</a:t>
              </a:r>
              <a:endParaRPr lang="en-US" sz="2000" baseline="-250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76400" y="25262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……………………………………………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 rot="5400000">
              <a:off x="3168134" y="3777734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………………………………….....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5920" y="4114800"/>
              <a:ext cx="1205126" cy="37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K</a:t>
              </a:r>
              <a:r>
                <a:rPr lang="en-US" sz="2000" baseline="-25000" dirty="0" smtClean="0"/>
                <a:t>S</a:t>
              </a:r>
              <a:r>
                <a:rPr lang="en-US" sz="2000" dirty="0" smtClean="0"/>
                <a:t>=-20dB</a:t>
              </a:r>
              <a:endParaRPr lang="en-US" sz="2000" baseline="-250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76400" y="4114800"/>
              <a:ext cx="430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…………………………………………………………………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 rot="5400000">
              <a:off x="5232497" y="4546697"/>
              <a:ext cx="1052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173861" y="5036603"/>
                  <a:ext cx="2210014" cy="366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m:rPr>
                            <m:nor/>
                          </m:rPr>
                          <a:rPr lang="en-US" sz="2000" baseline="-25000" dirty="0" smtClean="0"/>
                          <m:t>P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=4 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𝑟𝑎𝑑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𝑠𝑒𝑐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861" y="5036603"/>
                  <a:ext cx="2210014" cy="36616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5232833" y="5056580"/>
                  <a:ext cx="2244350" cy="366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0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000" b="0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=8 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𝑟𝑎𝑑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𝑠𝑒𝑐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833" y="5056580"/>
                  <a:ext cx="2244350" cy="36616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05001" y="1664407"/>
                  <a:ext cx="160020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20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l-GR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1664407"/>
                  <a:ext cx="1600200" cy="3929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746"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1066800" y="5334000"/>
            <a:ext cx="7182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Specified magnitude frequency response of the lowpass Butterworth filter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1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477000"/>
          </a:xfrm>
        </p:spPr>
        <p:txBody>
          <a:bodyPr/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Step 2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002060"/>
                </a:solidFill>
              </a:rPr>
              <a:t>Magnitude frequency response of the normalized lowpass filter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633591" y="919316"/>
            <a:ext cx="6934200" cy="4308788"/>
            <a:chOff x="625920" y="1664407"/>
            <a:chExt cx="6851263" cy="3732615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1752600" y="4953000"/>
              <a:ext cx="4800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 20"/>
            <p:cNvSpPr/>
            <p:nvPr/>
          </p:nvSpPr>
          <p:spPr>
            <a:xfrm rot="556452">
              <a:off x="1608713" y="2491383"/>
              <a:ext cx="4598388" cy="1951435"/>
            </a:xfrm>
            <a:custGeom>
              <a:avLst/>
              <a:gdLst>
                <a:gd name="connsiteX0" fmla="*/ 0 w 4242217"/>
                <a:gd name="connsiteY0" fmla="*/ 207772 h 2246434"/>
                <a:gd name="connsiteX1" fmla="*/ 2413417 w 4242217"/>
                <a:gd name="connsiteY1" fmla="*/ 192782 h 2246434"/>
                <a:gd name="connsiteX2" fmla="*/ 4242217 w 4242217"/>
                <a:gd name="connsiteY2" fmla="*/ 2246434 h 2246434"/>
                <a:gd name="connsiteX3" fmla="*/ 4242217 w 4242217"/>
                <a:gd name="connsiteY3" fmla="*/ 2246434 h 2246434"/>
                <a:gd name="connsiteX4" fmla="*/ 4242217 w 4242217"/>
                <a:gd name="connsiteY4" fmla="*/ 2246434 h 2246434"/>
                <a:gd name="connsiteX5" fmla="*/ 4242217 w 4242217"/>
                <a:gd name="connsiteY5" fmla="*/ 2246434 h 2246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17" h="2246434">
                  <a:moveTo>
                    <a:pt x="0" y="207772"/>
                  </a:moveTo>
                  <a:cubicBezTo>
                    <a:pt x="853190" y="30388"/>
                    <a:pt x="1706381" y="-146995"/>
                    <a:pt x="2413417" y="192782"/>
                  </a:cubicBezTo>
                  <a:cubicBezTo>
                    <a:pt x="3120453" y="532559"/>
                    <a:pt x="4242217" y="2246434"/>
                    <a:pt x="4242217" y="2246434"/>
                  </a:cubicBezTo>
                  <a:lnTo>
                    <a:pt x="4242217" y="2246434"/>
                  </a:lnTo>
                  <a:lnTo>
                    <a:pt x="4242217" y="2246434"/>
                  </a:lnTo>
                  <a:lnTo>
                    <a:pt x="4242217" y="224643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 flipV="1">
              <a:off x="1752600" y="1676400"/>
              <a:ext cx="0" cy="3276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447800" y="2057400"/>
              <a:ext cx="228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76074" y="2514600"/>
              <a:ext cx="1120220" cy="37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K</a:t>
              </a:r>
              <a:r>
                <a:rPr lang="en-US" sz="2000" baseline="-25000" dirty="0" smtClean="0"/>
                <a:t>P</a:t>
              </a:r>
              <a:r>
                <a:rPr lang="en-US" sz="2000" dirty="0" smtClean="0"/>
                <a:t>=-1dB</a:t>
              </a:r>
              <a:endParaRPr lang="en-US" sz="2000" baseline="-25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76400" y="2526268"/>
              <a:ext cx="2971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……………………………………………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 rot="5400000">
              <a:off x="3168134" y="3777734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………………………………….....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5920" y="4114800"/>
              <a:ext cx="1205126" cy="372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K</a:t>
              </a:r>
              <a:r>
                <a:rPr lang="en-US" sz="2000" baseline="-25000" dirty="0" smtClean="0"/>
                <a:t>S</a:t>
              </a:r>
              <a:r>
                <a:rPr lang="en-US" sz="2000" dirty="0" smtClean="0"/>
                <a:t>=-20dB</a:t>
              </a:r>
              <a:endParaRPr lang="en-US" sz="2000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76400" y="4114800"/>
              <a:ext cx="43077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…………………………………………………………………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5232497" y="4546697"/>
              <a:ext cx="10528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…………..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73861" y="5036603"/>
                  <a:ext cx="2210014" cy="34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000" b="1" baseline="-25000" dirty="0" smtClean="0">
                            <a:solidFill>
                              <a:srgbClr val="FF0000"/>
                            </a:solidFill>
                          </a:rPr>
                          <m:t>P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𝒓𝒂𝒅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𝒔𝒆𝒄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3861" y="5036603"/>
                  <a:ext cx="2210014" cy="34044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232833" y="5056580"/>
                  <a:ext cx="2244350" cy="34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000" b="1" i="1" baseline="-2500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𝒓𝒂𝒅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20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𝒔𝒆𝒄</m:t>
                        </m:r>
                      </m:oMath>
                    </m:oMathPara>
                  </a14:m>
                  <a:endParaRPr lang="en-US" sz="2000" b="1" baseline="-25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2833" y="5056580"/>
                  <a:ext cx="2244350" cy="34044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905001" y="1664407"/>
                  <a:ext cx="160020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20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𝐻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𝑗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0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l-GR" sz="20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</m:oMath>
                    </m:oMathPara>
                  </a14:m>
                  <a:endParaRPr lang="en-US" sz="2000" baseline="-250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1" y="1664407"/>
                  <a:ext cx="1600200" cy="392993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6746" b="-101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855141"/>
                  <a:ext cx="394659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166227" y="5221069"/>
                <a:ext cx="8762999" cy="2440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2060"/>
                    </a:solidFill>
                  </a:rPr>
                  <a:t>The pass band edge frequency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m:rPr>
                        <m:nor/>
                      </m:rPr>
                      <a:rPr lang="en-US" sz="2000" b="1" baseline="-25000" dirty="0" smtClean="0">
                        <a:solidFill>
                          <a:srgbClr val="FF0000"/>
                        </a:solidFill>
                      </a:rPr>
                      <m:t>P</m:t>
                    </m:r>
                    <m:r>
                      <a:rPr lang="en-US" sz="2000" b="1" i="1" baseline="-25000" dirty="0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>
                    <a:solidFill>
                      <a:srgbClr val="002060"/>
                    </a:solidFill>
                  </a:rPr>
                  <a:t>of the normalized low pass filter is 1 rad/sec</a:t>
                </a:r>
              </a:p>
              <a:p>
                <a:r>
                  <a:rPr lang="en-US" sz="2000" dirty="0" smtClean="0">
                    <a:solidFill>
                      <a:srgbClr val="002060"/>
                    </a:solidFill>
                  </a:rPr>
                  <a:t>Let us the backward design equation to find the stopband edge frequency </a:t>
                </a:r>
                <a14:m>
                  <m:oMath xmlns:m="http://schemas.openxmlformats.org/officeDocument/2006/math">
                    <m:r>
                      <a:rPr lang="el-GR" sz="20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0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of  </a:t>
                </a:r>
                <a:r>
                  <a:rPr lang="en-US" sz="2000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US" dirty="0" smtClean="0">
                    <a:solidFill>
                      <a:srgbClr val="002060"/>
                    </a:solidFill>
                  </a:rPr>
                  <a:t>normalized low pass filter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l-GR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400" b="1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𝒔</m:t>
                        </m:r>
                      </m:num>
                      <m:den>
                        <m:r>
                          <a:rPr lang="el-GR" sz="24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400" b="1" baseline="-25000" dirty="0" smtClean="0">
                            <a:solidFill>
                              <a:srgbClr val="002060"/>
                            </a:solidFill>
                          </a:rPr>
                          <m:t>P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=2 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𝑟𝑎𝑑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/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𝑠𝑒𝑐</m:t>
                    </m:r>
                  </m:oMath>
                </a14:m>
                <a:r>
                  <a:rPr lang="en-US" sz="2400" dirty="0" smtClean="0"/>
                  <a:t>.  </a:t>
                </a:r>
                <a:endParaRPr lang="en-US" sz="2400" dirty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This backward equation is for Low pass to Lowpass transformation</a:t>
                </a:r>
                <a:endParaRPr lang="en-US" sz="2400" dirty="0">
                  <a:solidFill>
                    <a:srgbClr val="002060"/>
                  </a:solidFill>
                </a:endParaRP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27" y="5221069"/>
                <a:ext cx="8762999" cy="2440540"/>
              </a:xfrm>
              <a:prstGeom prst="rect">
                <a:avLst/>
              </a:prstGeom>
              <a:blipFill rotWithShape="1">
                <a:blip r:embed="rId6"/>
                <a:stretch>
                  <a:fillRect l="-1043"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703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high pass then the backward design equation to find the stopband edge frequency </a:t>
                </a:r>
                <a14:m>
                  <m:oMath xmlns:m="http://schemas.openxmlformats.org/officeDocument/2006/math">
                    <m:r>
                      <a:rPr lang="el-GR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8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800" dirty="0" smtClean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a:rPr lang="en-US" sz="2800" b="1" i="1" baseline="-25000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𝑷</m:t>
                        </m:r>
                      </m:num>
                      <m:den>
                        <m:r>
                          <a:rPr lang="el-GR" sz="28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𝜴</m:t>
                        </m:r>
                        <m:r>
                          <m:rPr>
                            <m:nor/>
                          </m:rPr>
                          <a:rPr lang="en-US" sz="2800" b="1" i="0" baseline="-25000" dirty="0" smtClean="0">
                            <a:solidFill>
                              <a:srgbClr val="002060"/>
                            </a:solidFill>
                          </a:rPr>
                          <m:t>S</m:t>
                        </m:r>
                      </m:den>
                    </m:f>
                  </m:oMath>
                </a14:m>
                <a:r>
                  <a:rPr lang="en-US" sz="2800" dirty="0" smtClean="0"/>
                  <a:t> .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Bandpass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If the given filter is Bandstop then the backward design equation to find the stopband edge frequency 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𝑀𝑖𝑛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,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.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l-GR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  <m:sup/>
                        </m:sSub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l-GR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𝑙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𝑢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>
                    <a:solidFill>
                      <a:srgbClr val="002060"/>
                    </a:solidFill>
                  </a:rPr>
                  <a:t>The normalized passband edge frequency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𝜴</m:t>
                    </m:r>
                    <m:r>
                      <a:rPr lang="en-US" sz="2400" b="1" i="1" baseline="-25000" smtClean="0">
                        <a:solidFill>
                          <a:srgbClr val="FF000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solidFill>
                      <a:srgbClr val="002060"/>
                    </a:solidFill>
                  </a:rPr>
                  <a:t>is always equal to 1 rad/sec irrespective of the given filter. </a:t>
                </a:r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458200" cy="6400800"/>
              </a:xfrm>
              <a:blipFill rotWithShape="1">
                <a:blip r:embed="rId2"/>
                <a:stretch>
                  <a:fillRect l="-937" t="-762" r="-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4800"/>
                <a:ext cx="8382000" cy="6248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rgbClr val="7030A0"/>
                    </a:solidFill>
                  </a:rPr>
                  <a:t>Step 3:</a:t>
                </a:r>
                <a:r>
                  <a:rPr lang="en-US" sz="2800" dirty="0" smtClean="0"/>
                  <a:t>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Find the order N of the filter using equation (14).</a:t>
                </a: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=-1 dB,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=-20 dB,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=1 rad/sec,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=2 rad/sec.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𝑙𝑜𝑔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𝑃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>
                                            <a:solidFill>
                                              <a:srgbClr val="002060"/>
                                            </a:solidFill>
                                            <a:latin typeface="Cambria Math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800" i="1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smtClean="0">
                                                    <a:solidFill>
                                                      <a:srgbClr val="002060"/>
                                                    </a:solidFill>
                                                    <a:latin typeface="Cambria Math"/>
                                                  </a:rPr>
                                                  <m:t>𝑆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r>
                                              <a:rPr lang="en-US" sz="2800" i="1">
                                                <a:solidFill>
                                                  <a:srgbClr val="002060"/>
                                                </a:solidFill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𝑙𝑜𝑔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Ω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2060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 =4.289=5</a:t>
                </a:r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dirty="0" smtClean="0">
                    <a:solidFill>
                      <a:srgbClr val="7030A0"/>
                    </a:solidFill>
                  </a:rPr>
                  <a:t>Step 4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: Now proceed to find the transfer function of the 5</a:t>
                </a:r>
                <a:r>
                  <a:rPr lang="en-US" sz="2400" b="1" baseline="30000" dirty="0" smtClean="0">
                    <a:solidFill>
                      <a:srgbClr val="002060"/>
                    </a:solidFill>
                  </a:rPr>
                  <a:t>th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 order normalized lowpass filter. Find the poles of the 5</a:t>
                </a:r>
                <a:r>
                  <a:rPr lang="en-US" sz="2400" b="1" baseline="30000" dirty="0" smtClean="0">
                    <a:solidFill>
                      <a:srgbClr val="002060"/>
                    </a:solidFill>
                  </a:rPr>
                  <a:t>th</a:t>
                </a:r>
                <a:r>
                  <a:rPr lang="en-US" sz="2400" b="1" dirty="0" smtClean="0">
                    <a:solidFill>
                      <a:srgbClr val="002060"/>
                    </a:solidFill>
                  </a:rPr>
                  <a:t> order normalized low pass filter using equation (5)</a:t>
                </a:r>
              </a:p>
              <a:p>
                <a:pPr marL="0" indent="0" algn="just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𝜋</m:t>
                        </m:r>
                        <m:f>
                          <m:fPr>
                            <m:ctrlPr>
                              <a:rPr lang="en-US" sz="280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(2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k</m:t>
                            </m:r>
                            <m:r>
                              <a:rPr lang="en-US" sz="280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𝑁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  <m:f>
                          <m:f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800" b="1" dirty="0" smtClean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        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k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=0,1,2,……2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N</m:t>
                    </m:r>
                    <m:r>
                      <a:rPr lang="en-US" sz="24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sz="2400" b="1" dirty="0" smtClean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2060"/>
                    </a:solidFill>
                    <a:ea typeface="Cambria Math"/>
                  </a:rPr>
                  <a:t>N=5, </a:t>
                </a:r>
                <a:r>
                  <a:rPr lang="en-US" sz="2800" dirty="0">
                    <a:solidFill>
                      <a:srgbClr val="002060"/>
                    </a:solidFill>
                    <a:ea typeface="Cambria Math"/>
                  </a:rPr>
                  <a:t>s</a:t>
                </a:r>
                <a:r>
                  <a:rPr lang="en-US" sz="2800" dirty="0" smtClean="0">
                    <a:solidFill>
                      <a:srgbClr val="002060"/>
                    </a:solidFill>
                    <a:ea typeface="Cambria Math"/>
                  </a:rPr>
                  <a:t>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K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=0, 1, 2,3,4,5,6,7,8,9 </m:t>
                    </m:r>
                  </m:oMath>
                </a14:m>
                <a:endParaRPr lang="en-US" sz="2800" b="0" dirty="0" smtClean="0">
                  <a:solidFill>
                    <a:srgbClr val="002060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800" b="0" dirty="0" smtClean="0">
                    <a:solidFill>
                      <a:srgbClr val="002060"/>
                    </a:solidFill>
                    <a:ea typeface="Cambria Math"/>
                  </a:rPr>
                  <a:t>Total 10 poles from S</a:t>
                </a:r>
                <a:r>
                  <a:rPr lang="en-US" sz="2800" b="0" baseline="-25000" dirty="0" smtClean="0">
                    <a:solidFill>
                      <a:srgbClr val="002060"/>
                    </a:solidFill>
                    <a:ea typeface="Cambria Math"/>
                  </a:rPr>
                  <a:t>0</a:t>
                </a:r>
                <a:r>
                  <a:rPr lang="en-US" sz="2800" b="0" dirty="0" smtClean="0">
                    <a:solidFill>
                      <a:srgbClr val="002060"/>
                    </a:solidFill>
                    <a:ea typeface="Cambria Math"/>
                  </a:rPr>
                  <a:t> to S</a:t>
                </a:r>
                <a:r>
                  <a:rPr lang="en-US" sz="2800" b="0" baseline="-25000" dirty="0" smtClean="0">
                    <a:solidFill>
                      <a:srgbClr val="002060"/>
                    </a:solidFill>
                    <a:ea typeface="Cambria Math"/>
                  </a:rPr>
                  <a:t>9</a:t>
                </a:r>
              </a:p>
              <a:p>
                <a:pPr marL="0" indent="0">
                  <a:buNone/>
                </a:pPr>
                <a:endParaRPr lang="en-US" sz="2800" b="1" dirty="0" smtClean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4800"/>
                <a:ext cx="8382000" cy="6248400"/>
              </a:xfrm>
              <a:blipFill rotWithShape="1">
                <a:blip r:embed="rId2"/>
                <a:stretch>
                  <a:fillRect l="-1455" t="-878" r="-1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131"/>
          <p:cNvGrpSpPr/>
          <p:nvPr/>
        </p:nvGrpSpPr>
        <p:grpSpPr>
          <a:xfrm>
            <a:off x="187366" y="318412"/>
            <a:ext cx="3684784" cy="3847529"/>
            <a:chOff x="187366" y="318412"/>
            <a:chExt cx="3684784" cy="3847529"/>
          </a:xfrm>
        </p:grpSpPr>
        <p:grpSp>
          <p:nvGrpSpPr>
            <p:cNvPr id="76" name="Group 75"/>
            <p:cNvGrpSpPr/>
            <p:nvPr/>
          </p:nvGrpSpPr>
          <p:grpSpPr>
            <a:xfrm>
              <a:off x="333139" y="318412"/>
              <a:ext cx="3505200" cy="3396734"/>
              <a:chOff x="1676400" y="653534"/>
              <a:chExt cx="3886200" cy="3766066"/>
            </a:xfrm>
          </p:grpSpPr>
          <p:grpSp>
            <p:nvGrpSpPr>
              <p:cNvPr id="77" name="Group 76"/>
              <p:cNvGrpSpPr/>
              <p:nvPr/>
            </p:nvGrpSpPr>
            <p:grpSpPr>
              <a:xfrm>
                <a:off x="1676400" y="838200"/>
                <a:ext cx="3886200" cy="3581400"/>
                <a:chOff x="1676400" y="838200"/>
                <a:chExt cx="3886200" cy="358140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2152035" y="1370371"/>
                  <a:ext cx="2590800" cy="2514600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80" name="Straight Arrow Connector 79"/>
                <p:cNvCxnSpPr/>
                <p:nvPr/>
              </p:nvCxnSpPr>
              <p:spPr>
                <a:xfrm flipV="1">
                  <a:off x="3429000" y="838200"/>
                  <a:ext cx="0" cy="358140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1752600" y="2628900"/>
                  <a:ext cx="3810000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2" name="Group 81"/>
                <p:cNvGrpSpPr/>
                <p:nvPr/>
              </p:nvGrpSpPr>
              <p:grpSpPr>
                <a:xfrm>
                  <a:off x="2743200" y="1416460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21" name="Straight Connector 120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/>
                <p:cNvGrpSpPr/>
                <p:nvPr/>
              </p:nvGrpSpPr>
              <p:grpSpPr>
                <a:xfrm>
                  <a:off x="2247900" y="1885950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19" name="Straight Connector 118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2056785" y="2532421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17" name="Straight Connector 116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>
                  <a:off x="2247900" y="3200400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15" name="Straight Connector 114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6" name="Group 85"/>
                <p:cNvGrpSpPr/>
                <p:nvPr/>
              </p:nvGrpSpPr>
              <p:grpSpPr>
                <a:xfrm>
                  <a:off x="2838450" y="3657600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13" name="Straight Connector 112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Group 86"/>
                <p:cNvGrpSpPr/>
                <p:nvPr/>
              </p:nvGrpSpPr>
              <p:grpSpPr>
                <a:xfrm>
                  <a:off x="3810000" y="3695700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8" name="Group 87"/>
                <p:cNvGrpSpPr/>
                <p:nvPr/>
              </p:nvGrpSpPr>
              <p:grpSpPr>
                <a:xfrm>
                  <a:off x="4419600" y="3238500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09" name="Straight Connector 108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9" name="Group 88"/>
                <p:cNvGrpSpPr/>
                <p:nvPr/>
              </p:nvGrpSpPr>
              <p:grpSpPr>
                <a:xfrm>
                  <a:off x="4647585" y="2532421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0" name="Group 89"/>
                <p:cNvGrpSpPr/>
                <p:nvPr/>
              </p:nvGrpSpPr>
              <p:grpSpPr>
                <a:xfrm>
                  <a:off x="4419600" y="1795616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>
                  <a:off x="3810000" y="1345176"/>
                  <a:ext cx="190500" cy="190500"/>
                  <a:chOff x="6934200" y="1752600"/>
                  <a:chExt cx="381000" cy="381000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6934200" y="1752600"/>
                    <a:ext cx="381000" cy="3810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" name="TextBox 91"/>
                <p:cNvSpPr txBox="1"/>
                <p:nvPr/>
              </p:nvSpPr>
              <p:spPr>
                <a:xfrm>
                  <a:off x="5181600" y="2514600"/>
                  <a:ext cx="3714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dirty="0" smtClean="0"/>
                    <a:t>σ</a:t>
                  </a:r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/>
                    <p:cNvSpPr txBox="1"/>
                    <p:nvPr/>
                  </p:nvSpPr>
                  <p:spPr>
                    <a:xfrm>
                      <a:off x="2381250" y="1143000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0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3" name="TextBox 9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81250" y="1143000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2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1924050" y="1688068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4" name="TextBox 9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24050" y="1688068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3"/>
                      <a:stretch>
                        <a:fillRect b="-370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/>
                    <p:cNvSpPr txBox="1"/>
                    <p:nvPr/>
                  </p:nvSpPr>
                  <p:spPr>
                    <a:xfrm>
                      <a:off x="1676400" y="2514600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2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5" name="TextBox 9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6400" y="2514600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4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TextBox 95"/>
                    <p:cNvSpPr txBox="1"/>
                    <p:nvPr/>
                  </p:nvSpPr>
                  <p:spPr>
                    <a:xfrm>
                      <a:off x="1752600" y="3149084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baseline="-25000" smtClean="0">
                                <a:latin typeface="Cambria Math"/>
                              </a:rPr>
                              <m:t>3</m:t>
                            </m:r>
                          </m:oMath>
                        </m:oMathPara>
                      </a14:m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6" name="TextBox 9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52600" y="3149084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5"/>
                      <a:stretch>
                        <a:fillRect b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2533650" y="3657600"/>
                      <a:ext cx="43815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4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7" name="TextBox 9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3650" y="3657600"/>
                      <a:ext cx="438150" cy="369332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 b="-370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/>
                    <p:cNvSpPr txBox="1"/>
                    <p:nvPr/>
                  </p:nvSpPr>
                  <p:spPr>
                    <a:xfrm>
                      <a:off x="4069326" y="3790950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5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8" name="TextBox 9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69326" y="3790950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 b="-370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/>
                    <p:cNvSpPr txBox="1"/>
                    <p:nvPr/>
                  </p:nvSpPr>
                  <p:spPr>
                    <a:xfrm>
                      <a:off x="4661720" y="3193026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6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99" name="TextBox 9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61720" y="3193026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8"/>
                      <a:stretch>
                        <a:fillRect b="-3703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/>
                    <p:cNvSpPr txBox="1"/>
                    <p:nvPr/>
                  </p:nvSpPr>
                  <p:spPr>
                    <a:xfrm>
                      <a:off x="4743450" y="2286000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7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100" name="TextBox 9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43450" y="2286000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9"/>
                      <a:stretch>
                        <a:fillRect b="-396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4000500" y="1143000"/>
                      <a:ext cx="438150" cy="3629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9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101" name="TextBox 10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00500" y="1143000"/>
                      <a:ext cx="438150" cy="362984"/>
                    </a:xfrm>
                    <a:prstGeom prst="rect">
                      <a:avLst/>
                    </a:prstGeom>
                    <a:blipFill rotWithShape="1">
                      <a:blip r:embed="rId10"/>
                      <a:stretch>
                        <a:fillRect b="-3962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4682614" y="1527882"/>
                      <a:ext cx="498986" cy="4024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oMath>
                      </a14:m>
                      <a:r>
                        <a:rPr lang="en-US" baseline="-25000" dirty="0" smtClean="0"/>
                        <a:t>8</a:t>
                      </a:r>
                      <a:endParaRPr lang="en-US" baseline="-25000" dirty="0"/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2614" y="1527882"/>
                      <a:ext cx="498986" cy="402452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 b="-2542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8" name="TextBox 77"/>
              <p:cNvSpPr txBox="1"/>
              <p:nvPr/>
            </p:nvSpPr>
            <p:spPr>
              <a:xfrm>
                <a:off x="3531624" y="653534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j</a:t>
                </a:r>
                <a:r>
                  <a:rPr lang="el-GR" dirty="0" smtClean="0"/>
                  <a:t>Ω</a:t>
                </a:r>
                <a:endParaRPr lang="en-US" dirty="0"/>
              </a:p>
            </p:txBody>
          </p:sp>
        </p:grpSp>
        <p:sp>
          <p:nvSpPr>
            <p:cNvPr id="129" name="TextBox 128"/>
            <p:cNvSpPr txBox="1"/>
            <p:nvPr/>
          </p:nvSpPr>
          <p:spPr>
            <a:xfrm>
              <a:off x="187366" y="3475534"/>
              <a:ext cx="1528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Left-half poles of H</a:t>
              </a:r>
              <a:r>
                <a:rPr lang="en-US" baseline="-25000" dirty="0" smtClean="0"/>
                <a:t>5</a:t>
              </a:r>
              <a:r>
                <a:rPr lang="en-US" dirty="0" smtClean="0"/>
                <a:t>(s)</a:t>
              </a:r>
              <a:endParaRPr 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2343475" y="3519610"/>
              <a:ext cx="1528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Right-half poles of H</a:t>
              </a:r>
              <a:r>
                <a:rPr lang="en-US" baseline="-25000" dirty="0" smtClean="0"/>
                <a:t>5</a:t>
              </a:r>
              <a:r>
                <a:rPr lang="en-US" dirty="0" smtClean="0"/>
                <a:t>(-s)</a:t>
              </a:r>
              <a:endParaRPr 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404649" y="460387"/>
              <a:ext cx="97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S-plane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3" name="Table 1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2482615"/>
                  </p:ext>
                </p:extLst>
              </p:nvPr>
            </p:nvGraphicFramePr>
            <p:xfrm>
              <a:off x="4038600" y="529680"/>
              <a:ext cx="2743200" cy="4434189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990600"/>
                    <a:gridCol w="1752600"/>
                  </a:tblGrid>
                  <a:tr h="4609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Poles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</a:t>
                          </a:r>
                          <a:r>
                            <a:rPr lang="el-GR" dirty="0" smtClean="0"/>
                            <a:t>σ</a:t>
                          </a:r>
                          <a:r>
                            <a:rPr lang="en-US" dirty="0" smtClean="0"/>
                            <a:t>+j</a:t>
                          </a:r>
                          <a:r>
                            <a:rPr lang="el-GR" dirty="0" smtClean="0"/>
                            <a:t>Ω</a:t>
                          </a:r>
                          <a:endParaRPr lang="en-US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  <a:tr h="4304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-0.309+j0.951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-0.809+j0.588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baseline="-25000" dirty="0" smtClean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-0.809-j0.588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-0.309-j0.951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0.309-j0.951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0.809-j0.588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b="0" i="1" baseline="-25000" smtClean="0">
                                    <a:solidFill>
                                      <a:srgbClr val="00206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      </m:t>
                              </m:r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baseline="-25000" dirty="0" smtClean="0">
                              <a:solidFill>
                                <a:srgbClr val="002060"/>
                              </a:solidFill>
                            </a:rPr>
                            <a:t>8</a:t>
                          </a:r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0.809+j0.588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 smtClean="0">
                              <a:solidFill>
                                <a:srgbClr val="002060"/>
                              </a:solidFill>
                            </a:rPr>
                            <a:t>      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oMath>
                          </a14:m>
                          <a:r>
                            <a:rPr lang="en-US" baseline="-25000" dirty="0" smtClean="0">
                              <a:solidFill>
                                <a:srgbClr val="002060"/>
                              </a:solidFill>
                            </a:rPr>
                            <a:t>9</a:t>
                          </a:r>
                          <a:endParaRPr lang="en-US" baseline="-25000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0.309+j0.951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33" name="Table 1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2482615"/>
                  </p:ext>
                </p:extLst>
              </p:nvPr>
            </p:nvGraphicFramePr>
            <p:xfrm>
              <a:off x="4038600" y="529680"/>
              <a:ext cx="2743200" cy="4434189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990600"/>
                    <a:gridCol w="17526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Poles</a:t>
                          </a:r>
                          <a:endParaRPr lang="en-US" dirty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 </a:t>
                          </a:r>
                          <a:r>
                            <a:rPr lang="el-GR" dirty="0" smtClean="0"/>
                            <a:t>σ</a:t>
                          </a:r>
                          <a:r>
                            <a:rPr lang="en-US" dirty="0" smtClean="0"/>
                            <a:t>+j</a:t>
                          </a:r>
                          <a:r>
                            <a:rPr lang="el-GR" dirty="0" smtClean="0"/>
                            <a:t>Ω</a:t>
                          </a:r>
                          <a:endParaRPr lang="en-US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 smtClean="0"/>
                        </a:p>
                      </a:txBody>
                      <a:tcPr>
                        <a:solidFill>
                          <a:srgbClr val="002060"/>
                        </a:solidFill>
                      </a:tcPr>
                    </a:tc>
                  </a:tr>
                  <a:tr h="430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908" t="-154930" r="-180368" b="-7971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-0.309+j0.951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908" t="-296721" r="-180368" b="-8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-0.809+j0.588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908" t="-396721" r="-180368" b="-7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-1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908" t="-496721" r="-180368" b="-6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-0.809-j0.588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908" t="-587097" r="-180368" b="-5177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-0.309-j0.951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908" t="-698361" r="-180368" b="-4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0.309-j0.951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908" t="-798361" r="-180368" b="-3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0.809-j0.588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908" t="-898361" r="-180368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908" t="-982258" r="-180368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0.809+j0.588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  <a:tr h="3737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908" t="-1100000" r="-18036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>
                              <a:solidFill>
                                <a:srgbClr val="002060"/>
                              </a:solidFill>
                            </a:rPr>
                            <a:t>0.309+j0.951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35" name="TextBox 134"/>
          <p:cNvSpPr txBox="1"/>
          <p:nvPr/>
        </p:nvSpPr>
        <p:spPr>
          <a:xfrm>
            <a:off x="172618" y="5181600"/>
            <a:ext cx="84232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030A0"/>
                </a:solidFill>
              </a:rPr>
              <a:t>Step 5: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Hence, the transfer function of the 5</a:t>
            </a:r>
            <a:r>
              <a:rPr lang="en-US" baseline="30000" dirty="0" smtClean="0">
                <a:solidFill>
                  <a:srgbClr val="002060"/>
                </a:solidFill>
              </a:rPr>
              <a:t>th</a:t>
            </a:r>
            <a:r>
              <a:rPr lang="en-US" dirty="0" smtClean="0">
                <a:solidFill>
                  <a:srgbClr val="002060"/>
                </a:solidFill>
              </a:rPr>
              <a:t> order normalized lowpass Butterworth filter is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135"/>
              <p:cNvSpPr/>
              <p:nvPr/>
            </p:nvSpPr>
            <p:spPr>
              <a:xfrm>
                <a:off x="2679228" y="5730680"/>
                <a:ext cx="2578571" cy="6701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𝐻</m:t>
                      </m:r>
                      <m:r>
                        <a:rPr lang="en-US" i="1" baseline="-25000">
                          <a:solidFill>
                            <a:srgbClr val="002060"/>
                          </a:solidFill>
                          <a:latin typeface="Cambria Math"/>
                        </a:rPr>
                        <m:t>𝑁</m:t>
                      </m:r>
                      <m:d>
                        <m:dPr>
                          <m:ctrlPr>
                            <a:rPr lang="en-US" i="1" baseline="-2500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∏"/>
                              <m:supHide m:val="on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𝐿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𝐻𝑃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Rectangle 1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228" y="5730680"/>
                <a:ext cx="2578571" cy="67012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"/>
                <a:ext cx="8229600" cy="6172199"/>
              </a:xfrm>
            </p:spPr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51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en-US" sz="51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51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51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en-US" sz="51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51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51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en-US" sz="51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51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51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)(</m:t>
                        </m:r>
                        <m:r>
                          <a:rPr lang="en-US" sz="51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51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51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51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51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51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5100" dirty="0" smtClean="0">
                  <a:solidFill>
                    <a:srgbClr val="002060"/>
                  </a:solidFill>
                </a:endParaRPr>
              </a:p>
              <a:p>
                <a:endParaRPr lang="en-US" sz="2800" dirty="0">
                  <a:solidFill>
                    <a:srgbClr val="002060"/>
                  </a:solidFill>
                </a:endParaRPr>
              </a:p>
              <a:p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2060"/>
                              </a:solid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+0.309−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0.951)(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+0.809−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0.588)(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+1)(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+0.809+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0.588)(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𝑆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+0.309+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800" b="0" i="1" dirty="0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0.951)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d>
                        <m:dPr>
                          <m:ctrlPr>
                            <a:rPr lang="en-US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sz="4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+0.6180</m:t>
                          </m:r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+1)(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4400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+1.6180</m:t>
                          </m:r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𝑠</m:t>
                          </m:r>
                          <m:r>
                            <a:rPr lang="en-US" sz="4400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+1)</m:t>
                          </m:r>
                        </m:den>
                      </m:f>
                    </m:oMath>
                  </m:oMathPara>
                </a14:m>
                <a:endParaRPr lang="en-US" sz="4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44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4400" b="1" dirty="0" smtClean="0">
                    <a:solidFill>
                      <a:srgbClr val="7030A0"/>
                    </a:solidFill>
                  </a:rPr>
                  <a:t>STEP 6: </a:t>
                </a:r>
                <a:r>
                  <a:rPr lang="en-US" sz="4400" b="1" dirty="0" smtClean="0">
                    <a:solidFill>
                      <a:srgbClr val="002060"/>
                    </a:solidFill>
                  </a:rPr>
                  <a:t>Find the Cutoff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Ω</m:t>
                        </m:r>
                      </m:e>
                      <m:sub>
                        <m:r>
                          <a:rPr lang="en-US" sz="44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4400" b="1" dirty="0" smtClean="0">
                    <a:solidFill>
                      <a:srgbClr val="002060"/>
                    </a:solidFill>
                  </a:rPr>
                  <a:t> to exactly meet the pass band requirement.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Ω</m:t>
                          </m:r>
                        </m:e>
                        <m:sub>
                          <m:r>
                            <a:rPr lang="en-US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4400" i="1">
                          <a:solidFill>
                            <a:srgbClr val="00206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4400" i="1">
                              <a:solidFill>
                                <a:srgbClr val="00206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4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4400" i="1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4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solidFill>
                                            <a:srgbClr val="002060"/>
                                          </a:solidFill>
                                          <a:latin typeface="Cambria Math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4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4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𝐾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400" i="1">
                                                  <a:solidFill>
                                                    <a:srgbClr val="002060"/>
                                                  </a:solidFill>
                                                  <a:latin typeface="Cambria Math"/>
                                                </a:rPr>
                                                <m:t>𝑃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4400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/>
                                            </a:rPr>
                                            <m:t>10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4400" i="1">
                                      <a:solidFill>
                                        <a:srgbClr val="002060"/>
                                      </a:solidFill>
                                      <a:latin typeface="Cambria Math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4400" b="0" i="1" smtClean="0">
                          <a:solidFill>
                            <a:srgbClr val="002060"/>
                          </a:solidFill>
                          <a:latin typeface="Cambria Math"/>
                        </a:rPr>
                        <m:t>=4.5787</m:t>
                      </m:r>
                    </m:oMath>
                  </m:oMathPara>
                </a14:m>
                <a:endParaRPr lang="en-US" sz="4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sz="4400" b="1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4400" b="1" dirty="0" smtClean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400" i="1">
                        <a:solidFill>
                          <a:srgbClr val="002060"/>
                        </a:solidFill>
                        <a:latin typeface="Cambria Math"/>
                      </a:rPr>
                      <m:t>Ω</m:t>
                    </m:r>
                    <m:r>
                      <m:rPr>
                        <m:nor/>
                      </m:rPr>
                      <a:rPr lang="en-US" sz="4400" baseline="-25000" dirty="0">
                        <a:solidFill>
                          <a:srgbClr val="002060"/>
                        </a:solidFill>
                      </a:rPr>
                      <m:t>P</m:t>
                    </m:r>
                    <m:r>
                      <a:rPr lang="en-US" sz="4400" i="1">
                        <a:solidFill>
                          <a:srgbClr val="002060"/>
                        </a:solidFill>
                        <a:latin typeface="Cambria Math"/>
                      </a:rPr>
                      <m:t>=4 </m:t>
                    </m:r>
                    <m:r>
                      <a:rPr lang="en-US" sz="4400" i="1">
                        <a:solidFill>
                          <a:srgbClr val="002060"/>
                        </a:solidFill>
                        <a:latin typeface="Cambria Math"/>
                      </a:rPr>
                      <m:t>𝑟𝑎𝑑</m:t>
                    </m:r>
                    <m:r>
                      <a:rPr lang="en-US" sz="4400" i="1">
                        <a:solidFill>
                          <a:srgbClr val="002060"/>
                        </a:solidFill>
                        <a:latin typeface="Cambria Math"/>
                      </a:rPr>
                      <m:t>/</m:t>
                    </m:r>
                    <m:func>
                      <m:funcPr>
                        <m:ctrlPr>
                          <a:rPr lang="en-US" sz="4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400" i="0">
                            <a:solidFill>
                              <a:srgbClr val="002060"/>
                            </a:solidFill>
                            <a:latin typeface="Cambria Math"/>
                          </a:rPr>
                          <m:t>sec</m:t>
                        </m:r>
                      </m:fName>
                      <m:e>
                        <m:r>
                          <a:rPr lang="en-US" sz="4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4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𝑁</m:t>
                        </m:r>
                        <m:r>
                          <a:rPr lang="en-US" sz="44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=5</m:t>
                        </m:r>
                      </m:e>
                    </m:func>
                  </m:oMath>
                </a14:m>
                <a:r>
                  <a:rPr lang="en-US" sz="4400" baseline="-25000" dirty="0" smtClean="0">
                    <a:solidFill>
                      <a:srgbClr val="002060"/>
                    </a:solidFill>
                  </a:rPr>
                  <a:t>  </a:t>
                </a:r>
                <a:r>
                  <a:rPr lang="en-US" sz="4400" dirty="0">
                    <a:solidFill>
                      <a:srgbClr val="002060"/>
                    </a:solidFill>
                  </a:rPr>
                  <a:t>K</a:t>
                </a:r>
                <a:r>
                  <a:rPr lang="en-US" sz="4400" baseline="-25000" dirty="0">
                    <a:solidFill>
                      <a:srgbClr val="002060"/>
                    </a:solidFill>
                  </a:rPr>
                  <a:t>P</a:t>
                </a:r>
                <a:r>
                  <a:rPr lang="en-US" sz="4400" dirty="0">
                    <a:solidFill>
                      <a:srgbClr val="002060"/>
                    </a:solidFill>
                  </a:rPr>
                  <a:t>=-</a:t>
                </a:r>
                <a:r>
                  <a:rPr lang="en-US" sz="4400" dirty="0" smtClean="0">
                    <a:solidFill>
                      <a:srgbClr val="002060"/>
                    </a:solidFill>
                  </a:rPr>
                  <a:t>1dB</a:t>
                </a:r>
              </a:p>
              <a:p>
                <a:pPr marL="0" indent="0">
                  <a:buNone/>
                </a:pPr>
                <a:endParaRPr lang="en-US" sz="4400" baseline="-25000" dirty="0"/>
              </a:p>
              <a:p>
                <a:pPr marL="0" indent="0">
                  <a:buNone/>
                </a:pPr>
                <a:endParaRPr lang="en-US" sz="4400" baseline="-25000" dirty="0"/>
              </a:p>
              <a:p>
                <a:pPr marL="0" indent="0">
                  <a:buNone/>
                </a:pPr>
                <a:endParaRPr lang="en-US" sz="4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"/>
                <a:ext cx="8229600" cy="6172199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0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</p:spPr>
            <p:txBody>
              <a:bodyPr/>
              <a:lstStyle/>
              <a:p>
                <a:pPr algn="just"/>
                <a:r>
                  <a:rPr lang="en-US" sz="2800" dirty="0" smtClean="0"/>
                  <a:t>Step 7:  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The specified Lowpass filter is obtained by applying lowpass to lowpass transformation on the normalized low pass filter.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"/>
                        <m:endChr m:val="|"/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5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num>
                      <m:den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=4.5787</m:t>
                        </m:r>
                      </m:den>
                    </m:f>
                  </m:oMath>
                </a14:m>
                <a:endParaRPr lang="en-US" sz="2800" dirty="0" smtClean="0">
                  <a:solidFill>
                    <a:srgbClr val="002060"/>
                  </a:solidFill>
                </a:endParaRPr>
              </a:p>
              <a:p>
                <a:r>
                  <a:rPr lang="en-US" dirty="0" smtClean="0">
                    <a:solidFill>
                      <a:srgbClr val="002060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2012.4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5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+14.82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+109.8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+502.6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+14222.3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+2012.4</m:t>
                        </m:r>
                      </m:den>
                    </m:f>
                  </m:oMath>
                </a14:m>
                <a:endParaRPr lang="en-US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endParaRPr lang="en-US" dirty="0" smtClean="0">
                  <a:solidFill>
                    <a:srgbClr val="002060"/>
                  </a:solidFill>
                </a:endParaRPr>
              </a:p>
              <a:p>
                <a:r>
                  <a:rPr lang="en-US" sz="2800" dirty="0" smtClean="0">
                    <a:solidFill>
                      <a:srgbClr val="002060"/>
                    </a:solidFill>
                  </a:rPr>
                  <a:t>If the specified filter is high pass then apply lowpass to </a:t>
                </a:r>
                <a:r>
                  <a:rPr lang="en-US" sz="2800" dirty="0" err="1" smtClean="0">
                    <a:solidFill>
                      <a:srgbClr val="002060"/>
                    </a:solidFill>
                  </a:rPr>
                  <a:t>highpass</a:t>
                </a:r>
                <a:r>
                  <a:rPr lang="en-US" sz="2800" dirty="0" smtClean="0">
                    <a:solidFill>
                      <a:srgbClr val="002060"/>
                    </a:solidFill>
                  </a:rPr>
                  <a:t> transformation on the normalized low pass filter by replacing </a:t>
                </a:r>
                <a:r>
                  <a:rPr lang="en-US" sz="2800" dirty="0" smtClean="0">
                    <a:solidFill>
                      <a:srgbClr val="00206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s</m:t>
                    </m:r>
                    <m:r>
                      <a:rPr lang="en-US" sz="2800" i="1" smtClean="0">
                        <a:solidFill>
                          <a:srgbClr val="002060"/>
                        </a:solidFill>
                        <a:latin typeface="Cambria Math"/>
                        <a:ea typeface="Cambria Math"/>
                      </a:rPr>
                      <m:t>→</m:t>
                    </m:r>
                    <m:f>
                      <m:fPr>
                        <m:ctrlPr>
                          <a:rPr lang="en-US" sz="280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Ω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00206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sz="2800" dirty="0" smtClean="0">
                    <a:solidFill>
                      <a:srgbClr val="002060"/>
                    </a:solidFill>
                  </a:rPr>
                  <a:t>.</a:t>
                </a:r>
                <a:endParaRPr lang="en-US" sz="28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28600"/>
                <a:ext cx="8229600" cy="5897563"/>
              </a:xfrm>
              <a:blipFill rotWithShape="1">
                <a:blip r:embed="rId2"/>
                <a:stretch>
                  <a:fillRect l="-1630" t="-931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Dr K. Mohanaprasad    SENSE 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30EA-337F-4FAC-9973-4358355FE8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8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1225</Words>
  <Application>Microsoft Office PowerPoint</Application>
  <PresentationFormat>On-screen Show (4:3)</PresentationFormat>
  <Paragraphs>139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Analog IIR Filter Design Part II</vt:lpstr>
      <vt:lpstr>Problem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Filters IIR Filter Part II</dc:title>
  <dc:creator>Windows User</dc:creator>
  <cp:lastModifiedBy>Windows User</cp:lastModifiedBy>
  <cp:revision>32</cp:revision>
  <dcterms:created xsi:type="dcterms:W3CDTF">2020-06-20T19:49:17Z</dcterms:created>
  <dcterms:modified xsi:type="dcterms:W3CDTF">2020-06-23T18:26:59Z</dcterms:modified>
</cp:coreProperties>
</file>