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6" r:id="rId6"/>
    <p:sldId id="260" r:id="rId7"/>
    <p:sldId id="263" r:id="rId8"/>
    <p:sldId id="264" r:id="rId9"/>
    <p:sldId id="265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8FA53-F0C9-473E-800D-E85D7766248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5BDDE-7D75-4CB6-A487-2B3E602C2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5BDDE-7D75-4CB6-A487-2B3E602C29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5BDC-878F-4AC9-9A93-26F5E9050CF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1257-EB85-4018-92EC-77FA9DCD9CE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145-25F1-40F7-8460-7BFA73CBD59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45AC-5542-4A49-8AE3-280C69582645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B61E-8F2E-46A7-8F72-6BCB92838FB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EF2-6912-4A3A-B2A7-D5D6C03E07FD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1F6E-3BDA-45F2-8BA7-0A2E6192FDA5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34B5-F060-4A6C-AC4B-1068AAF64BD5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F2C-D59B-4DC3-B657-CC3EFEBCF9C1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52F8-2991-485A-841D-306C6421DC8A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9F9-AC7C-411F-AED4-C96BBC80BFA3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1B9E-EBC8-46A3-A2E2-71E85FB3693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FD22-CA8A-443D-83DD-754EE64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Analog IIR Filter Design</a:t>
            </a:r>
            <a:br>
              <a:rPr lang="en-US" dirty="0" smtClean="0"/>
            </a:br>
            <a:r>
              <a:rPr lang="en-US" dirty="0" smtClean="0"/>
              <a:t> part III</a:t>
            </a:r>
            <a:endParaRPr lang="en-US" dirty="0"/>
          </a:p>
        </p:txBody>
      </p:sp>
      <p:pic>
        <p:nvPicPr>
          <p:cNvPr id="3" name="Picture 2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38649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If the specified filter is Low </a:t>
                </a:r>
                <a:r>
                  <a:rPr lang="en-US" dirty="0">
                    <a:solidFill>
                      <a:srgbClr val="002060"/>
                    </a:solidFill>
                  </a:rPr>
                  <a:t>pass then apply lowpass to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Low pass </a:t>
                </a:r>
                <a:r>
                  <a:rPr lang="en-US" dirty="0">
                    <a:solidFill>
                      <a:srgbClr val="002060"/>
                    </a:solidFill>
                  </a:rPr>
                  <a:t>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dirty="0" err="1">
                    <a:solidFill>
                      <a:srgbClr val="002060"/>
                    </a:solidFill>
                  </a:rPr>
                  <a:t>highpass</a:t>
                </a:r>
                <a:r>
                  <a:rPr lang="en-US" dirty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3"/>
                <a:stretch>
                  <a:fillRect l="-1630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specified filter is Bandpass </a:t>
                </a:r>
                <a:r>
                  <a:rPr lang="en-US" dirty="0">
                    <a:solidFill>
                      <a:srgbClr val="002060"/>
                    </a:solidFill>
                  </a:rPr>
                  <a:t>then apply </a:t>
                </a:r>
                <a:r>
                  <a:rPr lang="en-US" dirty="0">
                    <a:solidFill>
                      <a:srgbClr val="002060"/>
                    </a:solidFill>
                  </a:rPr>
                  <a:t>lowpass </a:t>
                </a:r>
                <a:r>
                  <a:rPr lang="en-US" dirty="0">
                    <a:solidFill>
                      <a:srgbClr val="002060"/>
                    </a:solidFill>
                  </a:rPr>
                  <a:t>to </a:t>
                </a:r>
                <a:r>
                  <a:rPr lang="en-US" dirty="0">
                    <a:solidFill>
                      <a:srgbClr val="002060"/>
                    </a:solidFill>
                  </a:rPr>
                  <a:t>Bandpass </a:t>
                </a:r>
                <a:r>
                  <a:rPr lang="en-US" dirty="0">
                    <a:solidFill>
                      <a:srgbClr val="002060"/>
                    </a:solidFill>
                  </a:rPr>
                  <a:t>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</a:t>
                </a:r>
                <a:r>
                  <a:rPr lang="en-US" dirty="0">
                    <a:solidFill>
                      <a:srgbClr val="002060"/>
                    </a:solidFill>
                  </a:rPr>
                  <a:t>Bandstop </a:t>
                </a:r>
                <a:r>
                  <a:rPr lang="en-US" dirty="0">
                    <a:solidFill>
                      <a:srgbClr val="002060"/>
                    </a:solidFill>
                  </a:rPr>
                  <a:t>then apply lowpass to </a:t>
                </a:r>
                <a:r>
                  <a:rPr lang="en-US" dirty="0">
                    <a:solidFill>
                      <a:srgbClr val="002060"/>
                    </a:solidFill>
                  </a:rPr>
                  <a:t>Bandstop </a:t>
                </a:r>
                <a:r>
                  <a:rPr lang="en-US" dirty="0">
                    <a:solidFill>
                      <a:srgbClr val="002060"/>
                    </a:solidFill>
                  </a:rPr>
                  <a:t>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1630" t="-235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STEP 6:  Applyi</a:t>
                </a:r>
                <a:r>
                  <a:rPr lang="en-US" dirty="0">
                    <a:solidFill>
                      <a:srgbClr val="002060"/>
                    </a:solidFill>
                  </a:rPr>
                  <a:t>ng the lowpass to bandpass transformation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                           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       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		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+3.949×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(1.2538×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1.9695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+2.51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+3.154×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+1.989×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1.2453×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18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+3.907×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+6.152×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03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Design an analog bandpass filter to meet the following frequency-domain specification: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a -3.0103 dB lower and upper cutoff frequency of 50 Hz and 20 KHz.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a stopband attenuation of </a:t>
            </a:r>
            <a:r>
              <a:rPr lang="en-US" dirty="0" err="1" smtClean="0">
                <a:solidFill>
                  <a:srgbClr val="0070C0"/>
                </a:solidFill>
              </a:rPr>
              <a:t>atleast</a:t>
            </a:r>
            <a:r>
              <a:rPr lang="en-US" dirty="0" smtClean="0">
                <a:solidFill>
                  <a:srgbClr val="0070C0"/>
                </a:solidFill>
              </a:rPr>
              <a:t> 20 dB at 20 Hz and 45 KHz, and 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a monotonic frequency response.</a:t>
            </a:r>
          </a:p>
          <a:p>
            <a:pPr marL="457200" lvl="1" indent="-457200">
              <a:buNone/>
            </a:pPr>
            <a:r>
              <a:rPr lang="en-US" dirty="0" smtClean="0">
                <a:solidFill>
                  <a:srgbClr val="002060"/>
                </a:solidFill>
              </a:rPr>
              <a:t>Solution 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The monotonic frequency response can be achieved by using Butterworth filter.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 : 1 </a:t>
            </a:r>
            <a:r>
              <a:rPr lang="en-US" sz="2400" b="1" dirty="0" smtClean="0"/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Specified magnitude frequency response of the bandpass Butterworth filter.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4419600"/>
                <a:ext cx="4191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=2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×20=125.663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419600"/>
                <a:ext cx="4191001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1082" y="4953000"/>
                <a:ext cx="5318717" cy="40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=2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×45×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2.827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82" y="4953000"/>
                <a:ext cx="5318717" cy="403637"/>
              </a:xfrm>
              <a:prstGeom prst="rect">
                <a:avLst/>
              </a:prstGeom>
              <a:blipFill rotWithShape="1">
                <a:blip r:embed="rId3"/>
                <a:stretch>
                  <a:fillRect t="-60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6335" y="5486400"/>
                <a:ext cx="4386842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=2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×20×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1.257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5" y="5486400"/>
                <a:ext cx="4386842" cy="372410"/>
              </a:xfrm>
              <a:prstGeom prst="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8121" y="6045623"/>
                <a:ext cx="331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=2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×50=314.159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1" y="6045623"/>
                <a:ext cx="331013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2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0100"/>
            <a:ext cx="8371810" cy="32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77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Magnitude frequency response of the normalized lowpass filter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17071" y="919316"/>
            <a:ext cx="7545929" cy="4308789"/>
            <a:chOff x="214382" y="1664407"/>
            <a:chExt cx="7455675" cy="373261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382" y="2548993"/>
              <a:ext cx="1604521" cy="34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P</a:t>
              </a:r>
              <a:r>
                <a:rPr lang="en-US" sz="2000" dirty="0" smtClean="0"/>
                <a:t>=-3.0103dB</a:t>
              </a:r>
              <a:endParaRPr lang="en-US" sz="2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5262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168134" y="37777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…………………………………........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920" y="4114800"/>
              <a:ext cx="1205126" cy="37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=-20dB</a:t>
              </a:r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4114800"/>
              <a:ext cx="430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…………………………………………………………………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000" b="1" baseline="-250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232833" y="5056581"/>
                  <a:ext cx="2437224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000" b="1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𝟐𝟓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33" y="5056581"/>
                  <a:ext cx="2437224" cy="3404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6227" y="5562600"/>
                <a:ext cx="87629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sz="2400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7" y="5562600"/>
                <a:ext cx="8762999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043" t="-4082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If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given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filter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02060"/>
                        </a:solidFill>
                      </a:rPr>
                      <m:t>Low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then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backward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design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equation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find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stopband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edge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</a:rPr>
                      <m:t>frequency</m:t>
                    </m:r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2800" b="1" i="1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baseline="-25000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 smtClean="0"/>
                  <a:t> 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2800" dirty="0" smtClean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:endParaRPr lang="en-US" sz="28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algn="just"/>
                <a:endParaRPr lang="en-US" sz="28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</a:rPr>
                      <m:t>=2.51</m:t>
                    </m:r>
                  </m:oMath>
                </a14:m>
                <a:endParaRPr lang="en-US" sz="28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just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          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=2.25</a:t>
                </a:r>
              </a:p>
              <a:p>
                <a:pPr marL="0" indent="0" algn="just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</a:rPr>
                      <m:t>=2.25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259" t="-82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Step 3: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Find the order N of the filter using equation (14).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=-3.0103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=-20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=1 rad/sec,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=2.25 rad/sec.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𝑙𝑜𝑔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 =2.83=3</a:t>
                </a:r>
                <a:endParaRPr lang="en-US" sz="2800" dirty="0"/>
              </a:p>
              <a:p>
                <a:pPr marL="0" indent="0" algn="just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Step 4: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Now proceed to find the transfer function of the 3rd order normalized lowpass filter. Find the poles of the 3</a:t>
                </a:r>
                <a:r>
                  <a:rPr lang="en-US" sz="2400" b="1" baseline="30000" dirty="0" smtClean="0">
                    <a:solidFill>
                      <a:srgbClr val="002060"/>
                    </a:solidFill>
                  </a:rPr>
                  <a:t>rd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  order normalized low pass filter using equation (5)</a:t>
                </a:r>
              </a:p>
              <a:p>
                <a:pPr marL="0" indent="0" algn="just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k</m:t>
                            </m:r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=0,1,2,……2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  <a:ea typeface="Cambria Math"/>
                  </a:rPr>
                  <a:t>N=3,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s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/>
                  </a:rPr>
                  <a:t>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 1, 2,3,4,5 </m:t>
                    </m:r>
                  </m:oMath>
                </a14:m>
                <a:endParaRPr lang="en-US" sz="2800" b="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</a:rPr>
                  <a:t>Total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6</a:t>
                </a:r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</a:rPr>
                  <a:t> poles from S</a:t>
                </a:r>
                <a:r>
                  <a:rPr lang="en-US" sz="2800" b="0" baseline="-25000" dirty="0" smtClean="0">
                    <a:solidFill>
                      <a:srgbClr val="002060"/>
                    </a:solidFill>
                    <a:ea typeface="Cambria Math"/>
                  </a:rPr>
                  <a:t>0</a:t>
                </a:r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</a:rPr>
                  <a:t> to S</a:t>
                </a:r>
                <a:r>
                  <a:rPr lang="en-US" sz="2800" baseline="-25000" dirty="0">
                    <a:solidFill>
                      <a:srgbClr val="002060"/>
                    </a:solidFill>
                    <a:ea typeface="Cambria Math"/>
                  </a:rPr>
                  <a:t>5</a:t>
                </a:r>
                <a:endParaRPr lang="en-US" sz="2800" b="0" baseline="-2500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  <a:blipFill rotWithShape="1">
                <a:blip r:embed="rId2"/>
                <a:stretch>
                  <a:fillRect l="-1455" t="-878" r="-1091" b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87366" y="318412"/>
            <a:ext cx="3684784" cy="3847529"/>
            <a:chOff x="187366" y="318412"/>
            <a:chExt cx="3684784" cy="3847529"/>
          </a:xfrm>
        </p:grpSpPr>
        <p:grpSp>
          <p:nvGrpSpPr>
            <p:cNvPr id="76" name="Group 75"/>
            <p:cNvGrpSpPr/>
            <p:nvPr/>
          </p:nvGrpSpPr>
          <p:grpSpPr>
            <a:xfrm>
              <a:off x="401869" y="318412"/>
              <a:ext cx="3436471" cy="3396734"/>
              <a:chOff x="1752600" y="653534"/>
              <a:chExt cx="3810000" cy="376606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752600" y="838200"/>
                <a:ext cx="3810000" cy="3581400"/>
                <a:chOff x="1752600" y="838200"/>
                <a:chExt cx="3810000" cy="3581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2152035" y="1370371"/>
                  <a:ext cx="2590800" cy="251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3429000" y="838200"/>
                  <a:ext cx="0" cy="3581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1752600" y="2628900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>
                  <a:off x="2405325" y="1652266"/>
                  <a:ext cx="190500" cy="190501"/>
                  <a:chOff x="6258447" y="2224206"/>
                  <a:chExt cx="381000" cy="381001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6258447" y="2224206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258447" y="2224206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2056785" y="2532421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552754" y="3489413"/>
                  <a:ext cx="190500" cy="190501"/>
                  <a:chOff x="7543908" y="2330619"/>
                  <a:chExt cx="381000" cy="381001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7543908" y="2330619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7543908" y="2330619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419600" y="32385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4647585" y="2532421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4263942" y="1630735"/>
                  <a:ext cx="190500" cy="190501"/>
                  <a:chOff x="7842079" y="2323710"/>
                  <a:chExt cx="381000" cy="381001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842079" y="2323710"/>
                    <a:ext cx="380999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7842079" y="2323710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5181600" y="2514600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dirty="0" smtClean="0"/>
                    <a:t>σ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985126" y="3489413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5126" y="3489413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4696410" y="32004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6410" y="32004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4897994" y="2145268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7994" y="2145268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3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4529597" y="1370371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9597" y="1370371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TextBox 77"/>
              <p:cNvSpPr txBox="1"/>
              <p:nvPr/>
            </p:nvSpPr>
            <p:spPr>
              <a:xfrm>
                <a:off x="3531624" y="6535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</a:t>
                </a:r>
                <a:r>
                  <a:rPr lang="el-GR" dirty="0" smtClean="0"/>
                  <a:t>Ω</a:t>
                </a:r>
                <a:endParaRPr lang="en-US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87366" y="3475534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Left-half poles of 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(s)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43475" y="3519610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Right-half poles of H</a:t>
              </a:r>
              <a:r>
                <a:rPr lang="en-US" baseline="-25000" dirty="0"/>
                <a:t>3</a:t>
              </a:r>
              <a:r>
                <a:rPr lang="en-US" dirty="0" smtClean="0"/>
                <a:t>(-s)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04649" y="460387"/>
              <a:ext cx="9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S-plane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204481"/>
                  </p:ext>
                </p:extLst>
              </p:nvPr>
            </p:nvGraphicFramePr>
            <p:xfrm>
              <a:off x="4038600" y="529680"/>
              <a:ext cx="2743200" cy="293922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/>
                    <a:gridCol w="1752600"/>
                  </a:tblGrid>
                  <a:tr h="460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Poles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+j</a:t>
                          </a:r>
                          <a:r>
                            <a:rPr lang="el-GR" dirty="0" smtClean="0"/>
                            <a:t>Ω</a:t>
                          </a: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  <a:tr h="4304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-0.5+j0.866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-0.5-j0.866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baseline="-25000" dirty="0" smtClean="0"/>
                            <a:t>3</a:t>
                          </a:r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0.5-j0.866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0.5+j0.866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204481"/>
                  </p:ext>
                </p:extLst>
              </p:nvPr>
            </p:nvGraphicFramePr>
            <p:xfrm>
              <a:off x="4038600" y="529680"/>
              <a:ext cx="2743200" cy="293922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Poles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+j</a:t>
                          </a:r>
                          <a:r>
                            <a:rPr lang="el-GR" dirty="0" smtClean="0"/>
                            <a:t>Ω</a:t>
                          </a: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  <a:tr h="430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154930" r="-180368" b="-45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-0.5+j0.866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296721" r="-18036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396721" r="-1803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-0.5-j0.866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496721" r="-180368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0.5-j0.866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587097" r="-18036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908" t="-698361" r="-1803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0.5+j0.866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4800" y="1752600"/>
                <a:ext cx="395194" cy="32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395194" cy="327387"/>
              </a:xfrm>
              <a:prstGeom prst="rect">
                <a:avLst/>
              </a:prstGeom>
              <a:blipFill rotWithShape="1">
                <a:blip r:embed="rId9"/>
                <a:stretch>
                  <a:fillRect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endParaRPr lang="en-US" dirty="0" smtClean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4232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Step 5: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Hence, the transfer function of the 3</a:t>
            </a:r>
            <a:r>
              <a:rPr lang="en-US" sz="2800" baseline="30000" dirty="0" smtClean="0">
                <a:solidFill>
                  <a:srgbClr val="002060"/>
                </a:solidFill>
              </a:rPr>
              <a:t>rd</a:t>
            </a:r>
            <a:r>
              <a:rPr lang="en-US" sz="2800" dirty="0" smtClean="0">
                <a:solidFill>
                  <a:srgbClr val="002060"/>
                </a:solidFill>
              </a:rPr>
              <a:t> order normalized lowpass Butterworth filter is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200" y="1891874"/>
                <a:ext cx="3717973" cy="862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400" i="1" baseline="-25000">
                          <a:solidFill>
                            <a:srgbClr val="00206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 baseline="-25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𝐻𝑃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91874"/>
                <a:ext cx="3717973" cy="862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1215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Analog IIR Filter Design  part III</vt:lpstr>
      <vt:lpstr>Problem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IIR filter part III</dc:title>
  <dc:creator>Windows User</dc:creator>
  <cp:lastModifiedBy>Windows User</cp:lastModifiedBy>
  <cp:revision>23</cp:revision>
  <dcterms:created xsi:type="dcterms:W3CDTF">2020-06-21T13:10:14Z</dcterms:created>
  <dcterms:modified xsi:type="dcterms:W3CDTF">2020-06-27T07:28:15Z</dcterms:modified>
</cp:coreProperties>
</file>