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B259-4AEC-4030-AE52-2D83F146317F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2098-BB5D-47BB-BBD5-E3378D532D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6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B259-4AEC-4030-AE52-2D83F146317F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2098-BB5D-47BB-BBD5-E3378D532D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4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B259-4AEC-4030-AE52-2D83F146317F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2098-BB5D-47BB-BBD5-E3378D532D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9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B259-4AEC-4030-AE52-2D83F146317F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2098-BB5D-47BB-BBD5-E3378D532D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2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B259-4AEC-4030-AE52-2D83F146317F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2098-BB5D-47BB-BBD5-E3378D532D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3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B259-4AEC-4030-AE52-2D83F146317F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2098-BB5D-47BB-BBD5-E3378D532D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6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B259-4AEC-4030-AE52-2D83F146317F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2098-BB5D-47BB-BBD5-E3378D532D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7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B259-4AEC-4030-AE52-2D83F146317F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2098-BB5D-47BB-BBD5-E3378D532D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B259-4AEC-4030-AE52-2D83F146317F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2098-BB5D-47BB-BBD5-E3378D532D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8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B259-4AEC-4030-AE52-2D83F146317F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2098-BB5D-47BB-BBD5-E3378D532D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B259-4AEC-4030-AE52-2D83F146317F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2098-BB5D-47BB-BBD5-E3378D532D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9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4B259-4AEC-4030-AE52-2D83F146317F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E2098-BB5D-47BB-BBD5-E3378D532D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2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190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dirty="0" smtClean="0"/>
              <a:t>Analog IIR Filter Design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mtClean="0"/>
              <a:t>part IV</a:t>
            </a:r>
            <a:endParaRPr lang="en-US" dirty="0"/>
          </a:p>
        </p:txBody>
      </p:sp>
      <p:pic>
        <p:nvPicPr>
          <p:cNvPr id="4" name="Picture 3" descr="C:\Users\Admin\Desktop\DSC_02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1385455" cy="207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3179150"/>
            <a:ext cx="632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Dr</a:t>
            </a:r>
            <a:r>
              <a:rPr lang="en-US" sz="2800" dirty="0" smtClean="0"/>
              <a:t> K. Mohanaprasad</a:t>
            </a:r>
          </a:p>
          <a:p>
            <a:r>
              <a:rPr lang="en-US" sz="2800" dirty="0" smtClean="0"/>
              <a:t>Associate Professor</a:t>
            </a:r>
          </a:p>
          <a:p>
            <a:r>
              <a:rPr lang="en-US" sz="2800" dirty="0" smtClean="0"/>
              <a:t>School of Electronics Engineering (SENSE)</a:t>
            </a:r>
          </a:p>
          <a:p>
            <a:r>
              <a:rPr lang="en-US" sz="2800" dirty="0" smtClean="0"/>
              <a:t>VIT Chennai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607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Chebyshev Normalized Transfer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The lowpass normalized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=1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𝑟𝑎𝑑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/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𝑠𝑒𝑐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Chebyshev I filter is characterized by the following magnitude squared frequency response: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              (5)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002060"/>
                        </a:solidFill>
                        <a:latin typeface="Cambria Math"/>
                      </a:rPr>
                      <m:t>Ω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by s and consequently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002060"/>
                        </a:solidFill>
                        <a:latin typeface="Cambria Math"/>
                      </a:rPr>
                      <m:t>Ω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in the equation (5)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             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(6)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                            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        (7)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0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6477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rgbClr val="002060"/>
                        </a:solidFill>
                        <a:latin typeface="Cambria Math"/>
                      </a:rPr>
                      <m:t>The</m:t>
                    </m:r>
                    <m:r>
                      <a:rPr lang="en-US" sz="200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smtClean="0">
                        <a:solidFill>
                          <a:srgbClr val="002060"/>
                        </a:solidFill>
                        <a:latin typeface="Cambria Math"/>
                      </a:rPr>
                      <m:t>transfer</m:t>
                    </m:r>
                    <m:r>
                      <a:rPr lang="en-US" sz="200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smtClean="0">
                        <a:solidFill>
                          <a:srgbClr val="002060"/>
                        </a:solidFill>
                        <a:latin typeface="Cambria Math"/>
                      </a:rPr>
                      <m:t>function</m:t>
                    </m:r>
                    <m:r>
                      <a:rPr lang="en-US" sz="200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0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0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(−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</a:rPr>
                  <a:t> has no finite zeros.</a:t>
                </a:r>
              </a:p>
              <a:p>
                <a:r>
                  <a:rPr lang="en-US" sz="2000" dirty="0">
                    <a:solidFill>
                      <a:srgbClr val="002060"/>
                    </a:solidFill>
                  </a:rPr>
                  <a:t>The poles of the product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0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0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(−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</a:rPr>
                  <a:t> are determined by equating the denominator  of equation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(7) to </a:t>
                </a:r>
                <a:r>
                  <a:rPr lang="en-US" sz="2000" dirty="0">
                    <a:solidFill>
                      <a:srgbClr val="002060"/>
                    </a:solidFill>
                  </a:rPr>
                  <a:t>zero.</a:t>
                </a:r>
              </a:p>
              <a:p>
                <a:pPr marL="0" indent="0">
                  <a:buNone/>
                </a:pPr>
                <a:r>
                  <a:rPr lang="en-US" sz="2000" b="0" dirty="0" smtClean="0">
                    <a:solidFill>
                      <a:srgbClr val="002060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1+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=0 </m:t>
                    </m:r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                 (8)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02060"/>
                    </a:solidFill>
                  </a:rPr>
                  <a:t>Equation  (8) is known as the characteristic equation of the filter. The roots of this equation or poles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0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0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(−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 are found to lie on an ellipse in the s-plane as shown in figure. </a:t>
                </a: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6477000"/>
              </a:xfrm>
              <a:blipFill rotWithShape="1">
                <a:blip r:embed="rId2"/>
                <a:stretch>
                  <a:fillRect l="-741" t="-471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488773" y="2342711"/>
            <a:ext cx="3902627" cy="4362889"/>
            <a:chOff x="187366" y="-196948"/>
            <a:chExt cx="3902627" cy="4362889"/>
          </a:xfrm>
        </p:grpSpPr>
        <p:grpSp>
          <p:nvGrpSpPr>
            <p:cNvPr id="5" name="Group 4"/>
            <p:cNvGrpSpPr/>
            <p:nvPr/>
          </p:nvGrpSpPr>
          <p:grpSpPr>
            <a:xfrm>
              <a:off x="265799" y="-196948"/>
              <a:ext cx="3572540" cy="3912094"/>
              <a:chOff x="1601740" y="82139"/>
              <a:chExt cx="3960860" cy="43374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601740" y="420079"/>
                <a:ext cx="3960860" cy="3999521"/>
                <a:chOff x="1601740" y="420079"/>
                <a:chExt cx="3960860" cy="3999521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2163711" y="604816"/>
                  <a:ext cx="2530579" cy="323143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H="1" flipV="1">
                  <a:off x="3417324" y="420079"/>
                  <a:ext cx="11676" cy="399952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1752600" y="2269252"/>
                  <a:ext cx="381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2694225" y="779629"/>
                  <a:ext cx="190500" cy="190501"/>
                  <a:chOff x="6836232" y="478940"/>
                  <a:chExt cx="380999" cy="381001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6836232" y="478940"/>
                    <a:ext cx="380999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6836232" y="478940"/>
                    <a:ext cx="380999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2187317" y="1433982"/>
                  <a:ext cx="190503" cy="190501"/>
                  <a:chOff x="6812984" y="848666"/>
                  <a:chExt cx="381003" cy="381001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H="1">
                    <a:off x="6812984" y="848666"/>
                    <a:ext cx="381003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812984" y="848666"/>
                    <a:ext cx="381003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056792" y="2194350"/>
                  <a:ext cx="190503" cy="190501"/>
                  <a:chOff x="6934195" y="1076456"/>
                  <a:chExt cx="381005" cy="381001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6934199" y="1076458"/>
                    <a:ext cx="381001" cy="38099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934195" y="1076456"/>
                    <a:ext cx="381001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2293337" y="2976248"/>
                  <a:ext cx="190502" cy="207633"/>
                  <a:chOff x="7025074" y="1304293"/>
                  <a:chExt cx="381004" cy="415265"/>
                </a:xfrm>
              </p:grpSpPr>
              <p:cxnSp>
                <p:nvCxnSpPr>
                  <p:cNvPr id="47" name="Straight Connector 46"/>
                  <p:cNvCxnSpPr/>
                  <p:nvPr/>
                </p:nvCxnSpPr>
                <p:spPr>
                  <a:xfrm flipH="1">
                    <a:off x="7025078" y="1338562"/>
                    <a:ext cx="381000" cy="38099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7025074" y="1304293"/>
                    <a:ext cx="381002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2838450" y="3567644"/>
                  <a:ext cx="190500" cy="190502"/>
                  <a:chOff x="6934200" y="1572687"/>
                  <a:chExt cx="381000" cy="381004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>
                  <a:xfrm flipH="1">
                    <a:off x="6934200" y="1572687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6934200" y="1572691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3876981" y="3567645"/>
                  <a:ext cx="212035" cy="190500"/>
                  <a:chOff x="7068146" y="1496490"/>
                  <a:chExt cx="424069" cy="381000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7111214" y="1496490"/>
                    <a:ext cx="381001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7068146" y="149649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4419607" y="2976246"/>
                  <a:ext cx="190503" cy="190501"/>
                  <a:chOff x="6934195" y="1228092"/>
                  <a:chExt cx="381005" cy="381002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6934199" y="1228094"/>
                    <a:ext cx="381001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6934195" y="1228092"/>
                    <a:ext cx="381001" cy="38099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4574368" y="2194350"/>
                  <a:ext cx="190503" cy="190501"/>
                  <a:chOff x="6787710" y="1076459"/>
                  <a:chExt cx="381003" cy="381001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 flipH="1">
                    <a:off x="6787710" y="1076459"/>
                    <a:ext cx="381003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6787710" y="1076459"/>
                    <a:ext cx="381003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468351" y="1433982"/>
                  <a:ext cx="190500" cy="190501"/>
                  <a:chOff x="7031703" y="1029331"/>
                  <a:chExt cx="381000" cy="381001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 flipH="1">
                    <a:off x="7031703" y="1029331"/>
                    <a:ext cx="381000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7031703" y="1029331"/>
                    <a:ext cx="381000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067473" y="875790"/>
                  <a:ext cx="190500" cy="190501"/>
                  <a:chOff x="7449144" y="813830"/>
                  <a:chExt cx="381000" cy="381001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7449144" y="813830"/>
                    <a:ext cx="380999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7449144" y="813830"/>
                    <a:ext cx="381000" cy="38100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5181600" y="2514600"/>
                  <a:ext cx="3714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dirty="0" smtClean="0"/>
                    <a:t>σ</a:t>
                  </a:r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2112944" y="604816"/>
                      <a:ext cx="438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0</m:t>
                            </m:r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2944" y="604816"/>
                      <a:ext cx="43815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1686222" y="1286541"/>
                      <a:ext cx="438150" cy="36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6222" y="1286541"/>
                      <a:ext cx="438150" cy="362984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377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601740" y="2131395"/>
                      <a:ext cx="438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1740" y="2131395"/>
                      <a:ext cx="438150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b="-92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855188" y="2976248"/>
                      <a:ext cx="438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5188" y="2976248"/>
                      <a:ext cx="438150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b="-92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2362084" y="3567645"/>
                      <a:ext cx="438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62084" y="3567645"/>
                      <a:ext cx="438150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b="-3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4069326" y="3790950"/>
                      <a:ext cx="438150" cy="36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98" name="TextBox 9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69326" y="3790950"/>
                      <a:ext cx="438150" cy="362984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b="-370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827816" y="2131395"/>
                      <a:ext cx="438150" cy="36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 smtClean="0"/>
                        <a:t>7</a:t>
                      </a:r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7816" y="2131395"/>
                      <a:ext cx="438150" cy="362984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b="-377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4000500" y="1143000"/>
                      <a:ext cx="438150" cy="36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 smtClean="0"/>
                        <a:t>9</a:t>
                      </a:r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0500" y="1143000"/>
                      <a:ext cx="438150" cy="362984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3962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4682614" y="1286541"/>
                      <a:ext cx="498986" cy="40245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 smtClean="0"/>
                        <a:t>8</a:t>
                      </a:r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2614" y="1286541"/>
                      <a:ext cx="498986" cy="40245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b="-237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4658851" y="2976248"/>
                      <a:ext cx="438150" cy="36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8851" y="2976248"/>
                      <a:ext cx="438150" cy="362984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b="-377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" name="TextBox 9"/>
              <p:cNvSpPr txBox="1"/>
              <p:nvPr/>
            </p:nvSpPr>
            <p:spPr>
              <a:xfrm>
                <a:off x="3531624" y="82139"/>
                <a:ext cx="457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j</a:t>
                </a:r>
                <a:r>
                  <a:rPr lang="el-GR" dirty="0" smtClean="0"/>
                  <a:t>Ω</a:t>
                </a:r>
                <a:endParaRPr lang="en-US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87366" y="3475534"/>
              <a:ext cx="1528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Left-half poles of H</a:t>
              </a:r>
              <a:r>
                <a:rPr lang="en-US" baseline="-25000" dirty="0" smtClean="0"/>
                <a:t>5</a:t>
              </a:r>
              <a:r>
                <a:rPr lang="en-US" dirty="0" smtClean="0"/>
                <a:t>(s)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43475" y="3519610"/>
              <a:ext cx="1528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Right-half poles of H</a:t>
              </a:r>
              <a:r>
                <a:rPr lang="en-US" baseline="-25000" dirty="0" smtClean="0"/>
                <a:t>5</a:t>
              </a:r>
              <a:r>
                <a:rPr lang="en-US" dirty="0" smtClean="0"/>
                <a:t>(-s)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2671" y="316985"/>
              <a:ext cx="97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S-plane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950734" y="2837416"/>
                <a:ext cx="45006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baseline="-25000" dirty="0" smtClean="0"/>
                  <a:t>9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734" y="2837416"/>
                <a:ext cx="450066" cy="362984"/>
              </a:xfrm>
              <a:prstGeom prst="rect">
                <a:avLst/>
              </a:prstGeom>
              <a:blipFill rotWithShape="1">
                <a:blip r:embed="rId13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Content Placeholder 22"/>
          <p:cNvSpPr txBox="1">
            <a:spLocks/>
          </p:cNvSpPr>
          <p:nvPr/>
        </p:nvSpPr>
        <p:spPr>
          <a:xfrm rot="5400000">
            <a:off x="3752629" y="3447552"/>
            <a:ext cx="1926487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...…………</a:t>
            </a:r>
            <a:endParaRPr lang="en-US" dirty="0"/>
          </a:p>
        </p:txBody>
      </p:sp>
      <p:sp>
        <p:nvSpPr>
          <p:cNvPr id="61" name="Content Placeholder 22"/>
          <p:cNvSpPr txBox="1">
            <a:spLocks/>
          </p:cNvSpPr>
          <p:nvPr/>
        </p:nvSpPr>
        <p:spPr>
          <a:xfrm rot="10800000">
            <a:off x="4362822" y="2895599"/>
            <a:ext cx="992664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...…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233831" y="298068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r>
              <a:rPr lang="el-GR" dirty="0" smtClean="0"/>
              <a:t>Ω</a:t>
            </a:r>
            <a:r>
              <a:rPr lang="en-US" baseline="-25000" dirty="0"/>
              <a:t>k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17951" y="435506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σ</a:t>
            </a:r>
            <a:r>
              <a:rPr lang="en-US" baseline="-25000" dirty="0" smtClean="0"/>
              <a:t>k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9804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6400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𝑗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represent a pole,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𝑎𝑛𝑑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 satisfy the equation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 smtClean="0"/>
                  <a:t>              (9)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∈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∈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 smtClean="0"/>
                  <a:t>    (10)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∈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∈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 smtClean="0"/>
                  <a:t>     (11)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r>
                      <a:rPr lang="en-US" sz="2400" b="0" i="1" smtClean="0">
                        <a:latin typeface="Cambria Math"/>
                      </a:rPr>
                      <m:t>𝑎𝑠𝑖𝑛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dirty="0" smtClean="0"/>
                  <a:t>      (12)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𝑐𝑜𝑠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𝑘</m:t>
                    </m:r>
                    <m:r>
                      <a:rPr lang="en-US" sz="2400" b="0" i="1" smtClean="0">
                        <a:latin typeface="Cambria Math"/>
                      </a:rPr>
                      <m:t>=1, 2,….2</m:t>
                    </m:r>
                    <m:r>
                      <a:rPr lang="en-US" sz="24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b="0" dirty="0" smtClean="0"/>
                  <a:t>        (13)</a:t>
                </a:r>
              </a:p>
              <a:p>
                <a:pPr algn="just"/>
                <a:r>
                  <a:rPr lang="en-US" sz="2400" dirty="0" smtClean="0">
                    <a:solidFill>
                      <a:srgbClr val="002060"/>
                    </a:solidFill>
                  </a:rPr>
                  <a:t>Making use of only Half </a:t>
                </a:r>
                <a:r>
                  <a:rPr lang="en-US" sz="24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)on the left-half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plane, the transfer function of the stable normalized lowpass Chebyshev I filter is 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𝐻</m:t>
                    </m:r>
                    <m:r>
                      <a:rPr lang="en-US" sz="2400" i="1" baseline="-2500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400" i="1" baseline="-2500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∏"/>
                            <m:supHide m:val="on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𝐿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𝐻𝑃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     (14)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6400800"/>
              </a:xfrm>
              <a:blipFill rotWithShape="1">
                <a:blip r:embed="rId2"/>
                <a:stretch>
                  <a:fillRect l="-889" t="-571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4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r>
                  <a:rPr lang="en-US" dirty="0" smtClean="0"/>
                  <a:t>In equation (14)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polynomial is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∈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,  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𝑒𝑣𝑒𝑛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           </m:t>
                            </m:r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𝑜𝑑𝑑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      (15)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Two different forms of table for the coefficients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for various N and given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1852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84153"/>
            <a:ext cx="9144000" cy="679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674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24581"/>
            <a:ext cx="99394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040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Selection of 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943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0" dirty="0" smtClean="0"/>
                  <a:t>Order of the filter N is given as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𝑐𝑜𝑠h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𝑐𝑜𝑠h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,          (16)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d is the discrimination factor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                (17)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K is the selectivity factor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      (18)</a:t>
                </a:r>
              </a:p>
              <a:p>
                <a:pPr marL="0" indent="0">
                  <a:buNone/>
                </a:pPr>
                <a:r>
                  <a:rPr lang="en-US" dirty="0" smtClean="0"/>
                  <a:t>Pass band ripple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            (19)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           (20)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Detailed derivation of the Selection of order N is given in notes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943600"/>
              </a:xfrm>
              <a:blipFill rotWithShape="1">
                <a:blip r:embed="rId2"/>
                <a:stretch>
                  <a:fillRect l="-1185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29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r>
              <a:rPr lang="en-US" sz="8000" dirty="0" smtClean="0">
                <a:solidFill>
                  <a:srgbClr val="00B050"/>
                </a:solidFill>
              </a:rPr>
              <a:t>Thank you</a:t>
            </a:r>
            <a:endParaRPr lang="en-US" sz="8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7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Chebyshev Filter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Chebyshev–I filter is equiripple in the passband and monotonic in the stopband.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Chebyshev-II filter is equiripple in the stopband and monotonic in the passband. 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In order to understand the frequency-domain behavior of Chebyshev filters, it is utmost important to define a Chebyshev polynomial and then its properties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534400" cy="61722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>
                    <a:solidFill>
                      <a:srgbClr val="002060"/>
                    </a:solidFill>
                  </a:rPr>
                  <a:t>A Chebyshev polynomial of degree N is defined 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,   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≤1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cosh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𝑐𝑜𝑠h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,   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&gt;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           (1)</a:t>
                </a:r>
              </a:p>
              <a:p>
                <a:pPr marL="0" indent="0">
                  <a:buNone/>
                </a:pPr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2060"/>
                    </a:solidFill>
                  </a:rPr>
                  <a:t>Also, it is possible to generate Chebyshev polynomials using the following recursive formula.</a:t>
                </a:r>
              </a:p>
              <a:p>
                <a:pPr marL="0" indent="0">
                  <a:buNone/>
                </a:pPr>
                <a:endParaRPr lang="en-US" sz="2800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𝑁</m:t>
                          </m:r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≥2   (2)</m:t>
                      </m:r>
                    </m:oMath>
                  </m:oMathPara>
                </a14:m>
                <a:endParaRPr lang="en-US" sz="2800" b="0" i="1" dirty="0" smtClean="0">
                  <a:solidFill>
                    <a:srgbClr val="002060"/>
                  </a:solidFill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=1 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𝑎𝑛𝑑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                                    (3) </m:t>
                      </m:r>
                    </m:oMath>
                  </m:oMathPara>
                </a14:m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2060"/>
                    </a:solidFill>
                  </a:rPr>
                  <a:t>Derivative part of equation (2) and (3) will be given in notes</a:t>
                </a:r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534400" cy="6172200"/>
              </a:xfrm>
              <a:blipFill rotWithShape="1">
                <a:blip r:embed="rId2"/>
                <a:stretch>
                  <a:fillRect l="-1429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1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382000" cy="6400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2060"/>
                    </a:solidFill>
                  </a:rPr>
                  <a:t>The first five Chebyshev polynomials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2060"/>
                    </a:solidFill>
                  </a:rPr>
                  <a:t>Some of the important properties of the </a:t>
                </a:r>
                <a:r>
                  <a:rPr lang="en-US" sz="2800" dirty="0">
                    <a:solidFill>
                      <a:srgbClr val="002060"/>
                    </a:solidFill>
                  </a:rPr>
                  <a:t>C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hebyshev polynomials are follows:</a:t>
                </a:r>
              </a:p>
              <a:p>
                <a:pPr marL="514350" indent="-514350">
                  <a:buAutoNum type="arabicPeriod"/>
                </a:pPr>
                <a:r>
                  <a:rPr lang="en-US" sz="2800" dirty="0" smtClean="0">
                    <a:solidFill>
                      <a:srgbClr val="002060"/>
                    </a:solidFill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≤1</m:t>
                    </m:r>
                    <m:r>
                      <a:rPr lang="en-US" sz="28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≤1, </m:t>
                    </m:r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and it oscillates between -1 and +1 a number of times proportional to N. This evident from equation (1)</a:t>
                </a:r>
              </a:p>
              <a:p>
                <a:pPr marL="514350" indent="-514350">
                  <a:buAutoNum type="arabicPeriod"/>
                </a:pPr>
                <a:r>
                  <a:rPr lang="en-US" sz="2800" dirty="0" smtClean="0">
                    <a:solidFill>
                      <a:srgbClr val="002060"/>
                    </a:solidFill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1,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&gt;1, </m:t>
                    </m:r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and it is monotonically increasing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. This is also evident from equation (1)</a:t>
                </a:r>
              </a:p>
              <a:p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382000" cy="6400800"/>
              </a:xfrm>
              <a:blipFill rotWithShape="1">
                <a:blip r:embed="rId2"/>
                <a:stretch>
                  <a:fillRect l="-1309" r="-2109" b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13" y="304800"/>
            <a:ext cx="3200400" cy="271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6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6400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3. Chebyshev polynomial of odd orders are odd function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(i.e., they contain only odd powers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±1,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𝑓𝑜𝑟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𝑒𝑣𝑒𝑛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𝑎𝑛𝑑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for odd N.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5.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(Proof of this properties is given in notes).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6.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±1)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=1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𝑓𝑜𝑟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𝑎𝑙𝑙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The oscillatory property of Chebyshev polynomials-being oscillatory in the range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and monotonic outside it – is utilized for constructing Chebyshev filters that are equiripple in either passband or the stopband. </a:t>
                </a:r>
              </a:p>
              <a:p>
                <a:pPr marL="0" indent="0" algn="just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Hence the magnitude response oscillates between the permitted minimum and maximum value in the band a number of times depending upon the order of the filter.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6400800"/>
              </a:xfrm>
              <a:blipFill rotWithShape="1">
                <a:blip r:embed="rId2"/>
                <a:stretch>
                  <a:fillRect l="-889" t="-1048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0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6553200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sz="2400" dirty="0" smtClean="0">
                    <a:solidFill>
                      <a:srgbClr val="002060"/>
                    </a:solidFill>
                  </a:rPr>
                  <a:t>The equiripple property yields a narrower transition band compared with that obtained when the magnitude response is monotone.  </a:t>
                </a:r>
              </a:p>
              <a:p>
                <a:pPr marL="0" indent="0" algn="just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srgbClr val="002060"/>
                    </a:solidFill>
                  </a:rPr>
                  <a:t>As a consequence of this, the order of a Chebyshev filter needed to achieve the given frequency-domain specifications is usually lower than that of a Butterworth filter.</a:t>
                </a:r>
              </a:p>
              <a:p>
                <a:pPr marL="0" indent="0" algn="just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srgbClr val="002060"/>
                    </a:solidFill>
                  </a:rPr>
                  <a:t>There are two types of Chebyshev filters. The Chebyshev I filter is equiripple in the pass band and monotonic in the stopband, whereas Chebyshev II is just the opposite.</a:t>
                </a:r>
              </a:p>
              <a:p>
                <a:pPr marL="0" indent="0" algn="just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srgbClr val="002060"/>
                    </a:solidFill>
                  </a:rPr>
                  <a:t>The magnitude frequency response of a lowpass Chebyshev I filter is given by </a:t>
                </a:r>
              </a:p>
              <a:p>
                <a:pPr marL="0" indent="0" algn="just">
                  <a:buNone/>
                </a:pPr>
                <a:r>
                  <a:rPr lang="en-US" sz="2000" dirty="0" smtClean="0">
                    <a:solidFill>
                      <a:srgbClr val="002060"/>
                    </a:solidFill>
                  </a:rPr>
                  <a:t>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0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                   (4)</a:t>
                </a:r>
              </a:p>
              <a:p>
                <a:pPr marL="0" indent="0" algn="just">
                  <a:buNone/>
                </a:pPr>
                <a:r>
                  <a:rPr lang="en-US" sz="2000" dirty="0" smtClean="0">
                    <a:solidFill>
                      <a:srgbClr val="00206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 is a parameter of the filter related to the ripple in the passband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𝑖𝑠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𝑡h𝑒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𝑁𝑡h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𝑜𝑟𝑑𝑒𝑟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𝐶h𝑒𝑏𝑦𝑠h𝑒𝑣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𝑝𝑜𝑙𝑦𝑛𝑜𝑚𝑖𝑎𝑙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endParaRPr lang="en-US" sz="2000" dirty="0" smtClean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6553200"/>
              </a:xfrm>
              <a:blipFill rotWithShape="1">
                <a:blip r:embed="rId2"/>
                <a:stretch>
                  <a:fillRect l="-815" t="-1116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4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 txBox="1">
            <a:spLocks noGrp="1"/>
          </p:cNvSpPr>
          <p:nvPr>
            <p:ph idx="1"/>
          </p:nvPr>
        </p:nvSpPr>
        <p:spPr>
          <a:xfrm>
            <a:off x="2064774" y="12419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……………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052484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/>
          <p:cNvSpPr/>
          <p:nvPr/>
        </p:nvSpPr>
        <p:spPr>
          <a:xfrm>
            <a:off x="3119284" y="966444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943897" y="120134"/>
            <a:ext cx="7138219" cy="5823466"/>
            <a:chOff x="943897" y="120134"/>
            <a:chExt cx="7138219" cy="5823466"/>
          </a:xfrm>
        </p:grpSpPr>
        <p:grpSp>
          <p:nvGrpSpPr>
            <p:cNvPr id="161" name="Group 160"/>
            <p:cNvGrpSpPr/>
            <p:nvPr/>
          </p:nvGrpSpPr>
          <p:grpSpPr>
            <a:xfrm>
              <a:off x="943897" y="120134"/>
              <a:ext cx="7138219" cy="5823466"/>
              <a:chOff x="943897" y="120134"/>
              <a:chExt cx="7138219" cy="5823466"/>
            </a:xfrm>
          </p:grpSpPr>
          <p:sp>
            <p:nvSpPr>
              <p:cNvPr id="162" name="Oval 161"/>
              <p:cNvSpPr/>
              <p:nvPr/>
            </p:nvSpPr>
            <p:spPr>
              <a:xfrm>
                <a:off x="2357284" y="1576044"/>
                <a:ext cx="81116" cy="1003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943897" y="120134"/>
                <a:ext cx="7138219" cy="5823466"/>
                <a:chOff x="943897" y="120134"/>
                <a:chExt cx="7138219" cy="5823466"/>
              </a:xfrm>
            </p:grpSpPr>
            <p:sp>
              <p:nvSpPr>
                <p:cNvPr id="164" name="Content Placeholder 22"/>
                <p:cNvSpPr txBox="1">
                  <a:spLocks/>
                </p:cNvSpPr>
                <p:nvPr/>
              </p:nvSpPr>
              <p:spPr>
                <a:xfrm>
                  <a:off x="2057400" y="612553"/>
                  <a:ext cx="2209800" cy="584775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dirty="0" smtClean="0"/>
                    <a:t>……………</a:t>
                  </a:r>
                  <a:endParaRPr lang="en-US" dirty="0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2585884" y="966444"/>
                  <a:ext cx="81116" cy="1003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2890684" y="1576044"/>
                  <a:ext cx="81116" cy="10035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67" name="Group 166"/>
                <p:cNvGrpSpPr/>
                <p:nvPr/>
              </p:nvGrpSpPr>
              <p:grpSpPr>
                <a:xfrm>
                  <a:off x="943897" y="120134"/>
                  <a:ext cx="7138219" cy="5823466"/>
                  <a:chOff x="943897" y="120134"/>
                  <a:chExt cx="7138219" cy="5823466"/>
                </a:xfrm>
              </p:grpSpPr>
              <p:sp>
                <p:nvSpPr>
                  <p:cNvPr id="168" name="Content Placeholder 22"/>
                  <p:cNvSpPr txBox="1">
                    <a:spLocks/>
                  </p:cNvSpPr>
                  <p:nvPr/>
                </p:nvSpPr>
                <p:spPr>
                  <a:xfrm rot="5400000">
                    <a:off x="5016790" y="4788191"/>
                    <a:ext cx="964043" cy="584775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……</a:t>
                    </a:r>
                    <a:endParaRPr lang="en-US" dirty="0"/>
                  </a:p>
                </p:txBody>
              </p:sp>
              <p:grpSp>
                <p:nvGrpSpPr>
                  <p:cNvPr id="169" name="Group 168"/>
                  <p:cNvGrpSpPr/>
                  <p:nvPr/>
                </p:nvGrpSpPr>
                <p:grpSpPr>
                  <a:xfrm>
                    <a:off x="943897" y="120134"/>
                    <a:ext cx="7138219" cy="5823466"/>
                    <a:chOff x="943897" y="120134"/>
                    <a:chExt cx="7138219" cy="5823466"/>
                  </a:xfrm>
                </p:grpSpPr>
                <p:sp>
                  <p:nvSpPr>
                    <p:cNvPr id="170" name="Content Placeholder 22"/>
                    <p:cNvSpPr txBox="1">
                      <a:spLocks/>
                    </p:cNvSpPr>
                    <p:nvPr/>
                  </p:nvSpPr>
                  <p:spPr>
                    <a:xfrm>
                      <a:off x="1981200" y="4292025"/>
                      <a:ext cx="4186084" cy="584775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91440" tIns="45720" rIns="91440" bIns="45720" rtlCol="0">
                      <a:spAutoFit/>
                    </a:bodyPr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...…………………………..</a:t>
                      </a:r>
                      <a:endParaRPr lang="en-US" dirty="0"/>
                    </a:p>
                  </p:txBody>
                </p:sp>
                <p:grpSp>
                  <p:nvGrpSpPr>
                    <p:cNvPr id="171" name="Group 170"/>
                    <p:cNvGrpSpPr/>
                    <p:nvPr/>
                  </p:nvGrpSpPr>
                  <p:grpSpPr>
                    <a:xfrm>
                      <a:off x="943897" y="120134"/>
                      <a:ext cx="7138219" cy="5823466"/>
                      <a:chOff x="943897" y="120134"/>
                      <a:chExt cx="7138219" cy="5823466"/>
                    </a:xfrm>
                  </p:grpSpPr>
                  <p:sp>
                    <p:nvSpPr>
                      <p:cNvPr id="172" name="Content Placeholder 22"/>
                      <p:cNvSpPr txBox="1">
                        <a:spLocks/>
                      </p:cNvSpPr>
                      <p:nvPr/>
                    </p:nvSpPr>
                    <p:spPr>
                      <a:xfrm rot="5400000">
                        <a:off x="1500770" y="3376698"/>
                        <a:ext cx="4186084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lIns="91440" tIns="45720" rIns="91440" bIns="45720" rtlCol="0">
                        <a:spAutoFit/>
                      </a:bodyPr>
                      <a:lstStyle>
                        <a:lvl1pPr marL="342900" indent="-3429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5146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9718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4290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886200" indent="-228600" algn="l" defTabSz="914400" rtl="0" eaLnBrk="1" latinLnBrk="0" hangingPunct="1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0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marL="0" indent="0">
                          <a:buFont typeface="Arial" panose="020B0604020202020204" pitchFamily="34" charset="0"/>
                          <a:buNone/>
                        </a:pPr>
                        <a:r>
                          <a:rPr lang="en-US" dirty="0" smtClean="0"/>
                          <a:t>...……………………………..</a:t>
                        </a:r>
                        <a:endParaRPr lang="en-US" dirty="0"/>
                      </a:p>
                    </p:txBody>
                  </p:sp>
                  <p:grpSp>
                    <p:nvGrpSpPr>
                      <p:cNvPr id="173" name="Group 172"/>
                      <p:cNvGrpSpPr/>
                      <p:nvPr/>
                    </p:nvGrpSpPr>
                    <p:grpSpPr>
                      <a:xfrm>
                        <a:off x="943897" y="120134"/>
                        <a:ext cx="7138219" cy="5823466"/>
                        <a:chOff x="943897" y="120134"/>
                        <a:chExt cx="7138219" cy="5823466"/>
                      </a:xfrm>
                    </p:grpSpPr>
                    <p:sp>
                      <p:nvSpPr>
                        <p:cNvPr id="195" name="Freeform 194"/>
                        <p:cNvSpPr/>
                        <p:nvPr/>
                      </p:nvSpPr>
                      <p:spPr>
                        <a:xfrm>
                          <a:off x="3406877" y="1607574"/>
                          <a:ext cx="3527323" cy="3345426"/>
                        </a:xfrm>
                        <a:custGeom>
                          <a:avLst/>
                          <a:gdLst>
                            <a:gd name="connsiteX0" fmla="*/ 0 w 4011562"/>
                            <a:gd name="connsiteY0" fmla="*/ 0 h 3157819"/>
                            <a:gd name="connsiteX1" fmla="*/ 2241755 w 4011562"/>
                            <a:gd name="connsiteY1" fmla="*/ 2861187 h 3157819"/>
                            <a:gd name="connsiteX2" fmla="*/ 4011562 w 4011562"/>
                            <a:gd name="connsiteY2" fmla="*/ 3067665 h 3157819"/>
                            <a:gd name="connsiteX3" fmla="*/ 4011562 w 4011562"/>
                            <a:gd name="connsiteY3" fmla="*/ 3067665 h 315781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011562" h="3157819">
                              <a:moveTo>
                                <a:pt x="0" y="0"/>
                              </a:moveTo>
                              <a:cubicBezTo>
                                <a:pt x="786580" y="1174954"/>
                                <a:pt x="1573161" y="2349909"/>
                                <a:pt x="2241755" y="2861187"/>
                              </a:cubicBezTo>
                              <a:cubicBezTo>
                                <a:pt x="2910349" y="3372465"/>
                                <a:pt x="4011562" y="3067665"/>
                                <a:pt x="4011562" y="3067665"/>
                              </a:cubicBezTo>
                              <a:lnTo>
                                <a:pt x="4011562" y="3067665"/>
                              </a:lnTo>
                            </a:path>
                          </a:pathLst>
                        </a:cu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grpSp>
                      <p:nvGrpSpPr>
                        <p:cNvPr id="175" name="Group 174"/>
                        <p:cNvGrpSpPr/>
                        <p:nvPr/>
                      </p:nvGrpSpPr>
                      <p:grpSpPr>
                        <a:xfrm>
                          <a:off x="943897" y="120134"/>
                          <a:ext cx="7138219" cy="5823466"/>
                          <a:chOff x="943897" y="120134"/>
                          <a:chExt cx="7138219" cy="5823466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76" name="TextBox 175"/>
                              <p:cNvSpPr txBox="1"/>
                              <p:nvPr/>
                            </p:nvSpPr>
                            <p:spPr>
                              <a:xfrm>
                                <a:off x="2252816" y="2133600"/>
                                <a:ext cx="1061884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𝑀𝑖𝑛𝑖𝑚𝑢𝑚</m:t>
                                      </m:r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76" name="TextBox 175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252816" y="2133600"/>
                                <a:ext cx="1061884" cy="369332"/>
                              </a:xfrm>
                              <a:prstGeom prst="rect">
                                <a:avLst/>
                              </a:prstGeom>
                              <a:blipFill rotWithShape="1">
                                <a:blip r:embed="rId2"/>
                                <a:stretch>
                                  <a:fillRect r="-10345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grpSp>
                        <p:nvGrpSpPr>
                          <p:cNvPr id="177" name="Group 176"/>
                          <p:cNvGrpSpPr/>
                          <p:nvPr/>
                        </p:nvGrpSpPr>
                        <p:grpSpPr>
                          <a:xfrm>
                            <a:off x="943897" y="120134"/>
                            <a:ext cx="7138219" cy="5823466"/>
                            <a:chOff x="943897" y="120134"/>
                            <a:chExt cx="7138219" cy="5823466"/>
                          </a:xfrm>
                        </p:grpSpPr>
                        <p:grpSp>
                          <p:nvGrpSpPr>
                            <p:cNvPr id="178" name="Group 177"/>
                            <p:cNvGrpSpPr/>
                            <p:nvPr/>
                          </p:nvGrpSpPr>
                          <p:grpSpPr>
                            <a:xfrm>
                              <a:off x="943897" y="120134"/>
                              <a:ext cx="7138219" cy="5627132"/>
                              <a:chOff x="943897" y="120134"/>
                              <a:chExt cx="7138219" cy="5627132"/>
                            </a:xfrm>
                          </p:grpSpPr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4" name="TextBox 183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123768" y="129966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𝐻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b="0" i="1" smtClean="0">
                                                  <a:latin typeface="Cambria Math"/>
                                                </a:rPr>
                                                <m:t>Ω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4" name="TextBox 183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2123768" y="129966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3"/>
                                    <a:stretch>
                                      <a:fillRect b="-11475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5" name="TextBox 184"/>
                                  <p:cNvSpPr txBox="1"/>
                                  <p:nvPr/>
                                </p:nvSpPr>
                                <p:spPr>
                                  <a:xfrm>
                                    <a:off x="1071716" y="1295400"/>
                                    <a:ext cx="1061884" cy="66460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f>
                                            <m:fPr>
                                              <m:ctrlPr>
                                                <a:rPr lang="en-US" i="1" smtClean="0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/>
                                                    </a:rPr>
                                                    <m:t>1+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𝜖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b="0" i="1" smtClean="0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rad>
                                            </m:den>
                                          </m:f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5" name="TextBox 184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1071716" y="1295400"/>
                                    <a:ext cx="1061884" cy="664606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4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6" name="TextBox 185"/>
                                  <p:cNvSpPr txBox="1"/>
                                  <p:nvPr/>
                                </p:nvSpPr>
                                <p:spPr>
                                  <a:xfrm>
                                    <a:off x="943897" y="4507468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𝛿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𝑠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6" name="TextBox 185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943897" y="4507468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5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7" name="TextBox 186"/>
                                  <p:cNvSpPr txBox="1"/>
                                  <p:nvPr/>
                                </p:nvSpPr>
                                <p:spPr>
                                  <a:xfrm>
                                    <a:off x="2971800" y="5181600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1" smtClean="0">
                                              <a:latin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p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7" name="TextBox 186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2971800" y="5181600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6"/>
                                    <a:stretch>
                                      <a:fillRect b="-4918"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8" name="TextBox 187"/>
                                  <p:cNvSpPr txBox="1"/>
                                  <p:nvPr/>
                                </p:nvSpPr>
                                <p:spPr>
                                  <a:xfrm>
                                    <a:off x="4881716" y="5181600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1" smtClean="0">
                                              <a:latin typeface="Cambria Math"/>
                                            </a:rPr>
                                            <m:t>Ω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/>
                                            </a:rPr>
                                            <m:t>s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8" name="TextBox 187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881716" y="5181600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7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89" name="TextBox 188"/>
                                  <p:cNvSpPr txBox="1"/>
                                  <p:nvPr/>
                                </p:nvSpPr>
                                <p:spPr>
                                  <a:xfrm>
                                    <a:off x="7020232" y="5377934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1" smtClean="0">
                                              <a:latin typeface="Cambria Math"/>
                                            </a:rPr>
                                            <m:t>Ω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89" name="TextBox 188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7020232" y="5377934"/>
                                    <a:ext cx="1061884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8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90" name="TextBox 189"/>
                                  <p:cNvSpPr txBox="1"/>
                                  <p:nvPr/>
                                </p:nvSpPr>
                                <p:spPr>
                                  <a:xfrm>
                                    <a:off x="1260987" y="827996"/>
                                    <a:ext cx="491613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90" name="TextBox 189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1260987" y="827996"/>
                                    <a:ext cx="491613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9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cxnSp>
                            <p:nvCxnSpPr>
                              <p:cNvPr id="191" name="Straight Arrow Connector 190"/>
                              <p:cNvCxnSpPr>
                                <a:stCxn id="176" idx="0"/>
                              </p:cNvCxnSpPr>
                              <p:nvPr/>
                            </p:nvCxnSpPr>
                            <p:spPr>
                              <a:xfrm flipV="1">
                                <a:off x="2783758" y="1676400"/>
                                <a:ext cx="0" cy="457200"/>
                              </a:xfrm>
                              <a:prstGeom prst="straightConnector1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92" name="TextBox 191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212691" y="120134"/>
                                    <a:ext cx="1347020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/>
                                    <a14:m>
                                      <m:oMathPara xmlns:m="http://schemas.openxmlformats.org/officeDocument/2006/math">
                                        <m:oMathParaPr>
                                          <m:jc m:val="centerGroup"/>
                                        </m:oMathParaPr>
                                        <m:oMath xmlns:m="http://schemas.openxmlformats.org/officeDocument/2006/math"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𝑀𝑎𝑥𝑖𝑚𝑢𝑚</m:t>
                                          </m:r>
                                        </m:oMath>
                                      </m:oMathPara>
                                    </a14:m>
                                    <a:endParaRPr lang="en-US" dirty="0"/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92" name="TextBox 191"/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3212691" y="120134"/>
                                    <a:ext cx="1347020" cy="369332"/>
                                  </a:xfrm>
                                  <a:prstGeom prst="rect">
                                    <a:avLst/>
                                  </a:prstGeom>
                                  <a:blipFill rotWithShape="1">
                                    <a:blip r:embed="rId10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cxnSp>
                            <p:nvCxnSpPr>
                              <p:cNvPr id="193" name="Straight Arrow Connector 192"/>
                              <p:cNvCxnSpPr/>
                              <p:nvPr/>
                            </p:nvCxnSpPr>
                            <p:spPr>
                              <a:xfrm flipH="1">
                                <a:off x="2964837" y="499298"/>
                                <a:ext cx="768963" cy="405643"/>
                              </a:xfrm>
                              <a:prstGeom prst="straightConnector1">
                                <a:avLst/>
                              </a:prstGeom>
                              <a:ln w="22225">
                                <a:solidFill>
                                  <a:schemeClr val="tx1"/>
                                </a:solidFill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179" name="Group 178"/>
                            <p:cNvGrpSpPr/>
                            <p:nvPr/>
                          </p:nvGrpSpPr>
                          <p:grpSpPr>
                            <a:xfrm>
                              <a:off x="2094271" y="5181600"/>
                              <a:ext cx="5619135" cy="762000"/>
                              <a:chOff x="2094271" y="5181600"/>
                              <a:chExt cx="5619135" cy="762000"/>
                            </a:xfrm>
                          </p:grpSpPr>
                          <p:cxnSp>
                            <p:nvCxnSpPr>
                              <p:cNvPr id="183" name="Straight Arrow Connector 182"/>
                              <p:cNvCxnSpPr/>
                              <p:nvPr/>
                            </p:nvCxnSpPr>
                            <p:spPr>
                              <a:xfrm>
                                <a:off x="2094271" y="5181600"/>
                                <a:ext cx="5619135" cy="0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chemeClr val="tx1"/>
                                </a:solidFill>
                                <a:tailEnd type="arrow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181" name="TextBox 180"/>
                              <p:cNvSpPr txBox="1"/>
                              <p:nvPr/>
                            </p:nvSpPr>
                            <p:spPr>
                              <a:xfrm>
                                <a:off x="3365091" y="5574268"/>
                                <a:ext cx="1347020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 smtClean="0"/>
                                  <a:t>N odd (N=5)</a:t>
                                </a:r>
                                <a:endParaRPr lang="en-US" dirty="0"/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</p:grpSp>
          </p:grpSp>
        </p:grpSp>
        <p:cxnSp>
          <p:nvCxnSpPr>
            <p:cNvPr id="197" name="Straight Arrow Connector 196"/>
            <p:cNvCxnSpPr/>
            <p:nvPr/>
          </p:nvCxnSpPr>
          <p:spPr>
            <a:xfrm flipV="1">
              <a:off x="2094271" y="304800"/>
              <a:ext cx="0" cy="4876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Freeform 198"/>
            <p:cNvSpPr/>
            <p:nvPr/>
          </p:nvSpPr>
          <p:spPr>
            <a:xfrm>
              <a:off x="2079523" y="988033"/>
              <a:ext cx="1363267" cy="727153"/>
            </a:xfrm>
            <a:custGeom>
              <a:avLst/>
              <a:gdLst>
                <a:gd name="connsiteX0" fmla="*/ 0 w 1363267"/>
                <a:gd name="connsiteY0" fmla="*/ 14857 h 727153"/>
                <a:gd name="connsiteX1" fmla="*/ 250722 w 1363267"/>
                <a:gd name="connsiteY1" fmla="*/ 649038 h 727153"/>
                <a:gd name="connsiteX2" fmla="*/ 501445 w 1363267"/>
                <a:gd name="connsiteY2" fmla="*/ 109 h 727153"/>
                <a:gd name="connsiteX3" fmla="*/ 840658 w 1363267"/>
                <a:gd name="connsiteY3" fmla="*/ 708032 h 727153"/>
                <a:gd name="connsiteX4" fmla="*/ 1076632 w 1363267"/>
                <a:gd name="connsiteY4" fmla="*/ 109 h 727153"/>
                <a:gd name="connsiteX5" fmla="*/ 1342103 w 1363267"/>
                <a:gd name="connsiteY5" fmla="*/ 678535 h 727153"/>
                <a:gd name="connsiteX6" fmla="*/ 1327354 w 1363267"/>
                <a:gd name="connsiteY6" fmla="*/ 619541 h 72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3267" h="727153">
                  <a:moveTo>
                    <a:pt x="0" y="14857"/>
                  </a:moveTo>
                  <a:cubicBezTo>
                    <a:pt x="83574" y="333176"/>
                    <a:pt x="167148" y="651496"/>
                    <a:pt x="250722" y="649038"/>
                  </a:cubicBezTo>
                  <a:cubicBezTo>
                    <a:pt x="334296" y="646580"/>
                    <a:pt x="403122" y="-9723"/>
                    <a:pt x="501445" y="109"/>
                  </a:cubicBezTo>
                  <a:cubicBezTo>
                    <a:pt x="599768" y="9941"/>
                    <a:pt x="744794" y="708032"/>
                    <a:pt x="840658" y="708032"/>
                  </a:cubicBezTo>
                  <a:cubicBezTo>
                    <a:pt x="936522" y="708032"/>
                    <a:pt x="993058" y="5025"/>
                    <a:pt x="1076632" y="109"/>
                  </a:cubicBezTo>
                  <a:cubicBezTo>
                    <a:pt x="1160206" y="-4807"/>
                    <a:pt x="1300316" y="575297"/>
                    <a:pt x="1342103" y="678535"/>
                  </a:cubicBezTo>
                  <a:cubicBezTo>
                    <a:pt x="1383890" y="781773"/>
                    <a:pt x="1355622" y="700657"/>
                    <a:pt x="1327354" y="61954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1071716" y="5895537"/>
            <a:ext cx="701040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Magnitude frequency response of a Chebyshev I filter for N being odd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4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 txBox="1">
            <a:spLocks noGrp="1"/>
          </p:cNvSpPr>
          <p:nvPr>
            <p:ph idx="1"/>
          </p:nvPr>
        </p:nvSpPr>
        <p:spPr>
          <a:xfrm>
            <a:off x="2064774" y="124194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……………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3124200" y="838200"/>
            <a:ext cx="81116" cy="100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943897" y="120134"/>
            <a:ext cx="7138219" cy="5823466"/>
            <a:chOff x="943897" y="120134"/>
            <a:chExt cx="7138219" cy="5823466"/>
          </a:xfrm>
        </p:grpSpPr>
        <p:sp>
          <p:nvSpPr>
            <p:cNvPr id="162" name="Oval 161"/>
            <p:cNvSpPr/>
            <p:nvPr/>
          </p:nvSpPr>
          <p:spPr>
            <a:xfrm>
              <a:off x="2133600" y="1576044"/>
              <a:ext cx="81116" cy="1003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943897" y="120134"/>
              <a:ext cx="7138219" cy="5823466"/>
              <a:chOff x="943897" y="120134"/>
              <a:chExt cx="7138219" cy="5823466"/>
            </a:xfrm>
          </p:grpSpPr>
          <p:sp>
            <p:nvSpPr>
              <p:cNvPr id="164" name="Content Placeholder 22"/>
              <p:cNvSpPr txBox="1">
                <a:spLocks/>
              </p:cNvSpPr>
              <p:nvPr/>
            </p:nvSpPr>
            <p:spPr>
              <a:xfrm>
                <a:off x="1981200" y="482025"/>
                <a:ext cx="2209800" cy="58477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………………</a:t>
                </a:r>
                <a:endParaRPr lang="en-US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2433484" y="838200"/>
                <a:ext cx="81116" cy="1003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2743200" y="1576044"/>
                <a:ext cx="81116" cy="1003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7" name="Group 166"/>
              <p:cNvGrpSpPr/>
              <p:nvPr/>
            </p:nvGrpSpPr>
            <p:grpSpPr>
              <a:xfrm>
                <a:off x="943897" y="120134"/>
                <a:ext cx="7138219" cy="5823466"/>
                <a:chOff x="943897" y="120134"/>
                <a:chExt cx="7138219" cy="5823466"/>
              </a:xfrm>
            </p:grpSpPr>
            <p:sp>
              <p:nvSpPr>
                <p:cNvPr id="168" name="Content Placeholder 22"/>
                <p:cNvSpPr txBox="1">
                  <a:spLocks/>
                </p:cNvSpPr>
                <p:nvPr/>
              </p:nvSpPr>
              <p:spPr>
                <a:xfrm rot="5400000">
                  <a:off x="5092991" y="4788191"/>
                  <a:ext cx="964043" cy="584775"/>
                </a:xfrm>
                <a:prstGeom prst="rect">
                  <a:avLst/>
                </a:prstGeom>
                <a:noFill/>
              </p:spPr>
              <p:txBody>
                <a:bodyPr vert="horz" wrap="square" lIns="91440" tIns="45720" rIns="91440" bIns="45720" rtlCol="0">
                  <a:spAutoFit/>
                </a:bodyPr>
                <a:lstStyle>
                  <a:lvl1pPr marL="342900" indent="-3429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dirty="0" smtClean="0"/>
                    <a:t>……</a:t>
                  </a:r>
                  <a:endParaRPr lang="en-US" dirty="0"/>
                </a:p>
              </p:txBody>
            </p:sp>
            <p:grpSp>
              <p:nvGrpSpPr>
                <p:cNvPr id="169" name="Group 168"/>
                <p:cNvGrpSpPr/>
                <p:nvPr/>
              </p:nvGrpSpPr>
              <p:grpSpPr>
                <a:xfrm>
                  <a:off x="943897" y="120134"/>
                  <a:ext cx="7138219" cy="5823466"/>
                  <a:chOff x="943897" y="120134"/>
                  <a:chExt cx="7138219" cy="5823466"/>
                </a:xfrm>
              </p:grpSpPr>
              <p:sp>
                <p:nvSpPr>
                  <p:cNvPr id="170" name="Content Placeholder 22"/>
                  <p:cNvSpPr txBox="1">
                    <a:spLocks/>
                  </p:cNvSpPr>
                  <p:nvPr/>
                </p:nvSpPr>
                <p:spPr>
                  <a:xfrm>
                    <a:off x="1981200" y="4292025"/>
                    <a:ext cx="4186084" cy="584775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91440" tIns="45720" rIns="91440" bIns="45720" rtlCol="0">
                    <a:spAutoFit/>
                  </a:bodyPr>
                  <a:lstStyle>
                    <a:lvl1pPr marL="342900" indent="-3429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...……………………….…..</a:t>
                    </a:r>
                    <a:endParaRPr lang="en-US" dirty="0"/>
                  </a:p>
                </p:txBody>
              </p:sp>
              <p:grpSp>
                <p:nvGrpSpPr>
                  <p:cNvPr id="171" name="Group 170"/>
                  <p:cNvGrpSpPr/>
                  <p:nvPr/>
                </p:nvGrpSpPr>
                <p:grpSpPr>
                  <a:xfrm>
                    <a:off x="943897" y="120134"/>
                    <a:ext cx="7138219" cy="5823466"/>
                    <a:chOff x="943897" y="120134"/>
                    <a:chExt cx="7138219" cy="5823466"/>
                  </a:xfrm>
                </p:grpSpPr>
                <p:sp>
                  <p:nvSpPr>
                    <p:cNvPr id="172" name="Content Placeholder 22"/>
                    <p:cNvSpPr txBox="1">
                      <a:spLocks/>
                    </p:cNvSpPr>
                    <p:nvPr/>
                  </p:nvSpPr>
                  <p:spPr>
                    <a:xfrm rot="5400000">
                      <a:off x="1500770" y="3376698"/>
                      <a:ext cx="4186084" cy="584775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91440" tIns="45720" rIns="91440" bIns="45720" rtlCol="0">
                      <a:spAutoFit/>
                    </a:bodyPr>
                    <a:lstStyle>
                      <a:lvl1pPr marL="34290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...……………………………..</a:t>
                      </a:r>
                      <a:endParaRPr lang="en-US" dirty="0"/>
                    </a:p>
                  </p:txBody>
                </p:sp>
                <p:grpSp>
                  <p:nvGrpSpPr>
                    <p:cNvPr id="173" name="Group 172"/>
                    <p:cNvGrpSpPr/>
                    <p:nvPr/>
                  </p:nvGrpSpPr>
                  <p:grpSpPr>
                    <a:xfrm>
                      <a:off x="943897" y="120134"/>
                      <a:ext cx="7138219" cy="5823466"/>
                      <a:chOff x="943897" y="120134"/>
                      <a:chExt cx="7138219" cy="5823466"/>
                    </a:xfrm>
                  </p:grpSpPr>
                  <p:sp>
                    <p:nvSpPr>
                      <p:cNvPr id="195" name="Freeform 194"/>
                      <p:cNvSpPr/>
                      <p:nvPr/>
                    </p:nvSpPr>
                    <p:spPr>
                      <a:xfrm>
                        <a:off x="3483077" y="1607574"/>
                        <a:ext cx="3537155" cy="3473004"/>
                      </a:xfrm>
                      <a:custGeom>
                        <a:avLst/>
                        <a:gdLst>
                          <a:gd name="connsiteX0" fmla="*/ 0 w 4011562"/>
                          <a:gd name="connsiteY0" fmla="*/ 0 h 3157819"/>
                          <a:gd name="connsiteX1" fmla="*/ 2241755 w 4011562"/>
                          <a:gd name="connsiteY1" fmla="*/ 2861187 h 3157819"/>
                          <a:gd name="connsiteX2" fmla="*/ 4011562 w 4011562"/>
                          <a:gd name="connsiteY2" fmla="*/ 3067665 h 3157819"/>
                          <a:gd name="connsiteX3" fmla="*/ 4011562 w 4011562"/>
                          <a:gd name="connsiteY3" fmla="*/ 3067665 h 31578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011562" h="3157819">
                            <a:moveTo>
                              <a:pt x="0" y="0"/>
                            </a:moveTo>
                            <a:cubicBezTo>
                              <a:pt x="786580" y="1174954"/>
                              <a:pt x="1573161" y="2349909"/>
                              <a:pt x="2241755" y="2861187"/>
                            </a:cubicBezTo>
                            <a:cubicBezTo>
                              <a:pt x="2910349" y="3372465"/>
                              <a:pt x="4011562" y="3067665"/>
                              <a:pt x="4011562" y="3067665"/>
                            </a:cubicBezTo>
                            <a:lnTo>
                              <a:pt x="4011562" y="3067665"/>
                            </a:lnTo>
                          </a:path>
                        </a:pathLst>
                      </a:cu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grpSp>
                    <p:nvGrpSpPr>
                      <p:cNvPr id="175" name="Group 174"/>
                      <p:cNvGrpSpPr/>
                      <p:nvPr/>
                    </p:nvGrpSpPr>
                    <p:grpSpPr>
                      <a:xfrm>
                        <a:off x="943897" y="120134"/>
                        <a:ext cx="7138219" cy="5823466"/>
                        <a:chOff x="943897" y="120134"/>
                        <a:chExt cx="7138219" cy="58234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76" name="TextBox 175"/>
                            <p:cNvSpPr txBox="1"/>
                            <p:nvPr/>
                          </p:nvSpPr>
                          <p:spPr>
                            <a:xfrm>
                              <a:off x="2252816" y="2133600"/>
                              <a:ext cx="1061884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𝑀𝑖𝑛𝑖𝑚𝑢𝑚</m:t>
                                    </m:r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76" name="TextBox 175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252816" y="2133600"/>
                              <a:ext cx="1061884" cy="369332"/>
                            </a:xfrm>
                            <a:prstGeom prst="rect">
                              <a:avLst/>
                            </a:prstGeom>
                            <a:blipFill rotWithShape="1">
                              <a:blip r:embed="rId2"/>
                              <a:stretch>
                                <a:fillRect r="-10345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grpSp>
                      <p:nvGrpSpPr>
                        <p:cNvPr id="177" name="Group 176"/>
                        <p:cNvGrpSpPr/>
                        <p:nvPr/>
                      </p:nvGrpSpPr>
                      <p:grpSpPr>
                        <a:xfrm>
                          <a:off x="943897" y="120134"/>
                          <a:ext cx="7138219" cy="5823466"/>
                          <a:chOff x="943897" y="120134"/>
                          <a:chExt cx="7138219" cy="5823466"/>
                        </a:xfrm>
                      </p:grpSpPr>
                      <p:grpSp>
                        <p:nvGrpSpPr>
                          <p:cNvPr id="178" name="Group 177"/>
                          <p:cNvGrpSpPr/>
                          <p:nvPr/>
                        </p:nvGrpSpPr>
                        <p:grpSpPr>
                          <a:xfrm>
                            <a:off x="943897" y="120134"/>
                            <a:ext cx="7138219" cy="5627132"/>
                            <a:chOff x="943897" y="120134"/>
                            <a:chExt cx="7138219" cy="5627132"/>
                          </a:xfrm>
                        </p:grpSpPr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84" name="TextBox 183"/>
                                <p:cNvSpPr txBox="1"/>
                                <p:nvPr/>
                              </p:nvSpPr>
                              <p:spPr>
                                <a:xfrm>
                                  <a:off x="2123768" y="129966"/>
                                  <a:ext cx="1061884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𝐻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b="0" i="1" smtClean="0">
                                                <a:latin typeface="Cambria Math"/>
                                              </a:rPr>
                                              <m:t>Ω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84" name="TextBox 183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2123768" y="129966"/>
                                  <a:ext cx="1061884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3"/>
                                  <a:stretch>
                                    <a:fillRect b="-11475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85" name="TextBox 184"/>
                                <p:cNvSpPr txBox="1"/>
                                <p:nvPr/>
                              </p:nvSpPr>
                              <p:spPr>
                                <a:xfrm>
                                  <a:off x="1071716" y="1295400"/>
                                  <a:ext cx="1061884" cy="664606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i="1" smtClean="0">
                                                    <a:latin typeface="Cambria Math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1+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  <a:ea typeface="Cambria Math"/>
                                                      </a:rPr>
                                                      <m:t>𝜖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b="0" i="1" smtClean="0"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rad>
                                          </m:den>
                                        </m:f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85" name="TextBox 184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071716" y="1295400"/>
                                  <a:ext cx="1061884" cy="664606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4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86" name="TextBox 185"/>
                                <p:cNvSpPr txBox="1"/>
                                <p:nvPr/>
                              </p:nvSpPr>
                              <p:spPr>
                                <a:xfrm>
                                  <a:off x="943897" y="4507468"/>
                                  <a:ext cx="1061884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en-US" i="1" smtClean="0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𝑠</m:t>
                                        </m:r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86" name="TextBox 185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943897" y="4507468"/>
                                  <a:ext cx="1061884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5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87" name="TextBox 186"/>
                                <p:cNvSpPr txBox="1"/>
                                <p:nvPr/>
                              </p:nvSpPr>
                              <p:spPr>
                                <a:xfrm>
                                  <a:off x="2971800" y="5181600"/>
                                  <a:ext cx="1061884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/>
                                          </a:rPr>
                                          <m:t>Ω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p</m:t>
                                        </m:r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87" name="TextBox 186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2971800" y="5181600"/>
                                  <a:ext cx="1061884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6"/>
                                  <a:stretch>
                                    <a:fillRect b="-4918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88" name="TextBox 187"/>
                                <p:cNvSpPr txBox="1"/>
                                <p:nvPr/>
                              </p:nvSpPr>
                              <p:spPr>
                                <a:xfrm>
                                  <a:off x="4881716" y="5181600"/>
                                  <a:ext cx="1061884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/>
                                          </a:rPr>
                                          <m:t>Ω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s</m:t>
                                        </m:r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88" name="TextBox 187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4881716" y="5181600"/>
                                  <a:ext cx="1061884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7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89" name="TextBox 188"/>
                                <p:cNvSpPr txBox="1"/>
                                <p:nvPr/>
                              </p:nvSpPr>
                              <p:spPr>
                                <a:xfrm>
                                  <a:off x="7020232" y="5377934"/>
                                  <a:ext cx="1061884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/>
                                          </a:rPr>
                                          <m:t>Ω</m:t>
                                        </m:r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89" name="TextBox 188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7020232" y="5377934"/>
                                  <a:ext cx="1061884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8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90" name="TextBox 189"/>
                                <p:cNvSpPr txBox="1"/>
                                <p:nvPr/>
                              </p:nvSpPr>
                              <p:spPr>
                                <a:xfrm>
                                  <a:off x="1450258" y="697468"/>
                                  <a:ext cx="530942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90" name="TextBox 189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1450258" y="697468"/>
                                  <a:ext cx="530942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9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p:cxnSp>
                          <p:nvCxnSpPr>
                            <p:cNvPr id="191" name="Straight Arrow Connector 190"/>
                            <p:cNvCxnSpPr>
                              <a:stCxn id="176" idx="0"/>
                            </p:cNvCxnSpPr>
                            <p:nvPr/>
                          </p:nvCxnSpPr>
                          <p:spPr>
                            <a:xfrm flipV="1">
                              <a:off x="2783758" y="1676400"/>
                              <a:ext cx="0" cy="457200"/>
                            </a:xfrm>
                            <a:prstGeom prst="straightConnector1">
                              <a:avLst/>
                            </a:prstGeom>
                            <a:ln w="22225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192" name="TextBox 191"/>
                                <p:cNvSpPr txBox="1"/>
                                <p:nvPr/>
                              </p:nvSpPr>
                              <p:spPr>
                                <a:xfrm>
                                  <a:off x="3212691" y="120134"/>
                                  <a:ext cx="134702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𝑀𝑎𝑥𝑖𝑚𝑢𝑚</m:t>
                                        </m:r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92" name="TextBox 191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3212691" y="120134"/>
                                  <a:ext cx="1347020" cy="369332"/>
                                </a:xfrm>
                                <a:prstGeom prst="rect">
                                  <a:avLst/>
                                </a:prstGeom>
                                <a:blipFill rotWithShape="1">
                                  <a:blip r:embed="rId10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p:cxnSp>
                          <p:nvCxnSpPr>
                            <p:cNvPr id="193" name="Straight Arrow Connector 192"/>
                            <p:cNvCxnSpPr/>
                            <p:nvPr/>
                          </p:nvCxnSpPr>
                          <p:spPr>
                            <a:xfrm flipH="1">
                              <a:off x="2964837" y="499298"/>
                              <a:ext cx="768963" cy="405643"/>
                            </a:xfrm>
                            <a:prstGeom prst="straightConnector1">
                              <a:avLst/>
                            </a:prstGeom>
                            <a:ln w="22225"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79" name="Group 178"/>
                          <p:cNvGrpSpPr/>
                          <p:nvPr/>
                        </p:nvGrpSpPr>
                        <p:grpSpPr>
                          <a:xfrm>
                            <a:off x="2094271" y="5181600"/>
                            <a:ext cx="5619135" cy="762000"/>
                            <a:chOff x="2094271" y="5181600"/>
                            <a:chExt cx="5619135" cy="762000"/>
                          </a:xfrm>
                        </p:grpSpPr>
                        <p:cxnSp>
                          <p:nvCxnSpPr>
                            <p:cNvPr id="183" name="Straight Arrow Connector 182"/>
                            <p:cNvCxnSpPr/>
                            <p:nvPr/>
                          </p:nvCxnSpPr>
                          <p:spPr>
                            <a:xfrm>
                              <a:off x="2094271" y="5181600"/>
                              <a:ext cx="5619135" cy="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81" name="TextBox 180"/>
                            <p:cNvSpPr txBox="1"/>
                            <p:nvPr/>
                          </p:nvSpPr>
                          <p:spPr>
                            <a:xfrm>
                              <a:off x="3365091" y="5574268"/>
                              <a:ext cx="134702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 smtClean="0"/>
                                <a:t>N odd (N=4)</a:t>
                              </a:r>
                              <a:endParaRPr lang="en-US" dirty="0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</p:grpSp>
        </p:grpSp>
      </p:grpSp>
      <p:cxnSp>
        <p:nvCxnSpPr>
          <p:cNvPr id="40" name="Straight Arrow Connector 39"/>
          <p:cNvCxnSpPr/>
          <p:nvPr/>
        </p:nvCxnSpPr>
        <p:spPr>
          <a:xfrm flipV="1">
            <a:off x="2094271" y="304800"/>
            <a:ext cx="0" cy="487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210072" y="899604"/>
            <a:ext cx="1295128" cy="791578"/>
          </a:xfrm>
          <a:custGeom>
            <a:avLst/>
            <a:gdLst>
              <a:gd name="connsiteX0" fmla="*/ 0 w 1295128"/>
              <a:gd name="connsiteY0" fmla="*/ 737467 h 791578"/>
              <a:gd name="connsiteX1" fmla="*/ 250723 w 1295128"/>
              <a:gd name="connsiteY1" fmla="*/ 48 h 791578"/>
              <a:gd name="connsiteX2" fmla="*/ 619432 w 1295128"/>
              <a:gd name="connsiteY2" fmla="*/ 766964 h 791578"/>
              <a:gd name="connsiteX3" fmla="*/ 619432 w 1295128"/>
              <a:gd name="connsiteY3" fmla="*/ 766964 h 791578"/>
              <a:gd name="connsiteX4" fmla="*/ 943897 w 1295128"/>
              <a:gd name="connsiteY4" fmla="*/ 48 h 791578"/>
              <a:gd name="connsiteX5" fmla="*/ 1268361 w 1295128"/>
              <a:gd name="connsiteY5" fmla="*/ 737467 h 791578"/>
              <a:gd name="connsiteX6" fmla="*/ 1253613 w 1295128"/>
              <a:gd name="connsiteY6" fmla="*/ 678473 h 79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5128" h="791578">
                <a:moveTo>
                  <a:pt x="0" y="737467"/>
                </a:moveTo>
                <a:cubicBezTo>
                  <a:pt x="73742" y="366299"/>
                  <a:pt x="147484" y="-4868"/>
                  <a:pt x="250723" y="48"/>
                </a:cubicBezTo>
                <a:cubicBezTo>
                  <a:pt x="353962" y="4964"/>
                  <a:pt x="619432" y="766964"/>
                  <a:pt x="619432" y="766964"/>
                </a:cubicBezTo>
                <a:lnTo>
                  <a:pt x="619432" y="766964"/>
                </a:lnTo>
                <a:cubicBezTo>
                  <a:pt x="673509" y="639145"/>
                  <a:pt x="835742" y="4964"/>
                  <a:pt x="943897" y="48"/>
                </a:cubicBezTo>
                <a:cubicBezTo>
                  <a:pt x="1052052" y="-4868"/>
                  <a:pt x="1216742" y="624396"/>
                  <a:pt x="1268361" y="737467"/>
                </a:cubicBezTo>
                <a:cubicBezTo>
                  <a:pt x="1319980" y="850538"/>
                  <a:pt x="1286796" y="764505"/>
                  <a:pt x="1253613" y="6784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71716" y="5943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Magnitude frequency response of a Chebyshev I filter for N being even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38200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Salient properties of a lowpass Chebyshev I filter:</a:t>
                </a:r>
              </a:p>
              <a:p>
                <a:pPr marL="0" indent="0">
                  <a:buNone/>
                </a:pPr>
                <a:endParaRPr lang="en-US" dirty="0" smtClean="0">
                  <a:solidFill>
                    <a:srgbClr val="C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We note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0)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for N odd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0)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 for N even.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The filter has uniform ripples in the pass band and is monotonic outside the passband.</a:t>
                </a:r>
              </a:p>
              <a:p>
                <a:pPr marL="0" indent="0">
                  <a:buNone/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The sum of the number of maxima and minima in the passband equals to the order of the filter.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382000" cy="5791200"/>
              </a:xfrm>
              <a:blipFill rotWithShape="1">
                <a:blip r:embed="rId2"/>
                <a:stretch>
                  <a:fillRect l="-1818" t="-136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7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1389</Words>
  <Application>Microsoft Office PowerPoint</Application>
  <PresentationFormat>On-screen Show (4:3)</PresentationFormat>
  <Paragraphs>147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Analog IIR Filter Design  part IV</vt:lpstr>
      <vt:lpstr>Chebyshev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Chebyshev Normalized Transfer function H_N (s)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of 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IIR Filter Design  part III</dc:title>
  <dc:creator>Windows User</dc:creator>
  <cp:lastModifiedBy>Windows User</cp:lastModifiedBy>
  <cp:revision>48</cp:revision>
  <dcterms:created xsi:type="dcterms:W3CDTF">2020-06-27T12:30:33Z</dcterms:created>
  <dcterms:modified xsi:type="dcterms:W3CDTF">2020-09-01T11:17:06Z</dcterms:modified>
</cp:coreProperties>
</file>