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679CB-A14D-4A5B-AD66-CAF48CC5771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F052-6607-46C7-A561-46FA3C42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5BDDE-7D75-4CB6-A487-2B3E602C29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763000" cy="144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Analog IIR Filter Design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part 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1791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01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When N=3, we get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=−0.2986202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1.043635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=1, 2,3,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4,5,6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for k= 1, 2 and 3 gives the left-half poles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400" b="0" i="1" baseline="-25000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sz="2400" i="1" baseline="-2500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𝐻𝑃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111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07078"/>
                  </p:ext>
                </p:extLst>
              </p:nvPr>
            </p:nvGraphicFramePr>
            <p:xfrm>
              <a:off x="1600200" y="29718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09600"/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-0.1493101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0.9038144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-0.2986202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-0.1493101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-0.9038144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07078"/>
                  </p:ext>
                </p:extLst>
              </p:nvPr>
            </p:nvGraphicFramePr>
            <p:xfrm>
              <a:off x="1600200" y="29718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09600"/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" t="-1639" r="-55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6727" t="-1639" r="-1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6727" t="-1639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-0.1493101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0.9038144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-0.2986202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-0.1493101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-0.9038144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348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"/>
                <a:ext cx="8229600" cy="60499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+0.1493101−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0.9038144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+0.298602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×(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+0.1493101+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0.9038144)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+0.5972404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+0.928348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+0.2505943)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  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𝑒𝑣𝑒𝑛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         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Since N is odd,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=0.2505943</m:t>
                    </m:r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0.2505943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+0.5972404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+0.928348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+0.2505943)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"/>
                <a:ext cx="8229600" cy="6049963"/>
              </a:xfrm>
              <a:blipFill rotWithShape="1">
                <a:blip r:embed="rId2"/>
                <a:stretch>
                  <a:fillRect l="-1185" t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6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the specified filter is Low </a:t>
                </a:r>
                <a:r>
                  <a:rPr lang="en-US" dirty="0">
                    <a:solidFill>
                      <a:srgbClr val="002060"/>
                    </a:solidFill>
                  </a:rPr>
                  <a:t>pass then apply lowpass to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Lowpass </a:t>
                </a:r>
                <a:r>
                  <a:rPr lang="en-US" dirty="0">
                    <a:solidFill>
                      <a:srgbClr val="002060"/>
                    </a:solidFill>
                  </a:rPr>
                  <a:t>transformation on the normalized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lowpass </a:t>
                </a:r>
                <a:r>
                  <a:rPr lang="en-US" dirty="0">
                    <a:solidFill>
                      <a:srgbClr val="002060"/>
                    </a:solidFill>
                  </a:rPr>
                  <a:t>filter by replacing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dirty="0" err="1">
                    <a:solidFill>
                      <a:srgbClr val="002060"/>
                    </a:solidFill>
                  </a:rPr>
                  <a:t>highpass</a:t>
                </a:r>
                <a:r>
                  <a:rPr lang="en-US" dirty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3"/>
                <a:stretch>
                  <a:fillRect l="-1704" t="-125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Bandpass then apply lowpass to Bandpass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Bandstop then apply lowpass to Bandstop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  <a:blipFill rotWithShape="1">
                <a:blip r:embed="rId2"/>
                <a:stretch>
                  <a:fillRect l="-1630" t="-136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required lowpass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is obtained by applying a lowpass-to lowpass transformation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0.2505943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+0.5972404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+0.928348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+0.2505943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100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250594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+59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72404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+9283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48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+250594.3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963" t="-8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9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Problem 1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Design a Chebyshev I analog low pass filter to meet the following specifications: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a.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Passband ripple: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−3 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𝑑𝐵</m:t>
                    </m:r>
                  </m:oMath>
                </a14:m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b. Passband edge: 100 rad/sec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c.  Stopband attenuation: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25 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𝑑𝐵</m:t>
                    </m:r>
                  </m:oMath>
                </a14:m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d.  Stopband edge: 250 rad/sec.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specified Magnitude frequency response of a Chebyshev I filter is shown above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9966"/>
            <a:ext cx="7624916" cy="5813634"/>
            <a:chOff x="457200" y="129966"/>
            <a:chExt cx="7624916" cy="5813634"/>
          </a:xfrm>
        </p:grpSpPr>
        <p:grpSp>
          <p:nvGrpSpPr>
            <p:cNvPr id="200" name="Group 199"/>
            <p:cNvGrpSpPr/>
            <p:nvPr/>
          </p:nvGrpSpPr>
          <p:grpSpPr>
            <a:xfrm>
              <a:off x="457200" y="129966"/>
              <a:ext cx="7624916" cy="5813634"/>
              <a:chOff x="457200" y="129966"/>
              <a:chExt cx="7624916" cy="5813634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7200" y="129966"/>
                <a:ext cx="7624916" cy="5813634"/>
                <a:chOff x="457200" y="129966"/>
                <a:chExt cx="7624916" cy="5813634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2514600" y="1576044"/>
                  <a:ext cx="81116" cy="1003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457200" y="129966"/>
                  <a:ext cx="7624916" cy="5813634"/>
                  <a:chOff x="457200" y="129966"/>
                  <a:chExt cx="7624916" cy="5813634"/>
                </a:xfrm>
              </p:grpSpPr>
              <p:sp>
                <p:nvSpPr>
                  <p:cNvPr id="164" name="Content Placeholder 22"/>
                  <p:cNvSpPr txBox="1">
                    <a:spLocks/>
                  </p:cNvSpPr>
                  <p:nvPr/>
                </p:nvSpPr>
                <p:spPr>
                  <a:xfrm>
                    <a:off x="2057400" y="612553"/>
                    <a:ext cx="2209800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……………</a:t>
                    </a:r>
                    <a:endParaRPr lang="en-US" dirty="0"/>
                  </a:p>
                </p:txBody>
              </p: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457200" y="129966"/>
                    <a:ext cx="7624916" cy="5813634"/>
                    <a:chOff x="457200" y="129966"/>
                    <a:chExt cx="7624916" cy="5813634"/>
                  </a:xfrm>
                </p:grpSpPr>
                <p:sp>
                  <p:nvSpPr>
                    <p:cNvPr id="168" name="Content Placeholder 22"/>
                    <p:cNvSpPr txBox="1">
                      <a:spLocks/>
                    </p:cNvSpPr>
                    <p:nvPr/>
                  </p:nvSpPr>
                  <p:spPr>
                    <a:xfrm rot="5400000">
                      <a:off x="5016790" y="4788191"/>
                      <a:ext cx="964043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……</a:t>
                      </a:r>
                      <a:endParaRPr lang="en-US" dirty="0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457200" y="129966"/>
                      <a:ext cx="7624916" cy="5813634"/>
                      <a:chOff x="457200" y="129966"/>
                      <a:chExt cx="7624916" cy="5813634"/>
                    </a:xfrm>
                  </p:grpSpPr>
                  <p:sp>
                    <p:nvSpPr>
                      <p:cNvPr id="170" name="Content Placeholder 22"/>
                      <p:cNvSpPr txBox="1">
                        <a:spLocks/>
                      </p:cNvSpPr>
                      <p:nvPr/>
                    </p:nvSpPr>
                    <p:spPr>
                      <a:xfrm>
                        <a:off x="1981200" y="4292025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 smtClean="0"/>
                          <a:t>...…………………………..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457200" y="129966"/>
                        <a:ext cx="7624916" cy="5813634"/>
                        <a:chOff x="457200" y="129966"/>
                        <a:chExt cx="7624916" cy="5813634"/>
                      </a:xfrm>
                    </p:grpSpPr>
                    <p:sp>
                      <p:nvSpPr>
                        <p:cNvPr id="172" name="Content Placeholder 22"/>
                        <p:cNvSpPr txBox="1">
                          <a:spLocks/>
                        </p:cNvSpPr>
                        <p:nvPr/>
                      </p:nvSpPr>
                      <p:spPr>
                        <a:xfrm rot="5400000">
                          <a:off x="1500770" y="3376698"/>
                          <a:ext cx="4186084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rtlCol="0">
                          <a:spAutoFit/>
                        </a:bodyPr>
                        <a:lstStyle>
                          <a:lvl1pPr marL="342900" indent="-3429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smtClean="0"/>
                            <a:t>...……………………………..</a:t>
                          </a:r>
                          <a:endParaRPr lang="en-US" dirty="0"/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813634"/>
                          <a:chOff x="457200" y="129966"/>
                          <a:chExt cx="7624916" cy="5813634"/>
                        </a:xfrm>
                      </p:grpSpPr>
                      <p:sp>
                        <p:nvSpPr>
                          <p:cNvPr id="195" name="Freeform 194"/>
                          <p:cNvSpPr/>
                          <p:nvPr/>
                        </p:nvSpPr>
                        <p:spPr>
                          <a:xfrm>
                            <a:off x="3406877" y="1607574"/>
                            <a:ext cx="3527323" cy="3345426"/>
                          </a:xfrm>
                          <a:custGeom>
                            <a:avLst/>
                            <a:gdLst>
                              <a:gd name="connsiteX0" fmla="*/ 0 w 4011562"/>
                              <a:gd name="connsiteY0" fmla="*/ 0 h 3157819"/>
                              <a:gd name="connsiteX1" fmla="*/ 2241755 w 4011562"/>
                              <a:gd name="connsiteY1" fmla="*/ 2861187 h 3157819"/>
                              <a:gd name="connsiteX2" fmla="*/ 4011562 w 4011562"/>
                              <a:gd name="connsiteY2" fmla="*/ 3067665 h 3157819"/>
                              <a:gd name="connsiteX3" fmla="*/ 4011562 w 4011562"/>
                              <a:gd name="connsiteY3" fmla="*/ 3067665 h 31578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011562" h="3157819">
                                <a:moveTo>
                                  <a:pt x="0" y="0"/>
                                </a:moveTo>
                                <a:cubicBezTo>
                                  <a:pt x="786580" y="1174954"/>
                                  <a:pt x="1573161" y="2349909"/>
                                  <a:pt x="2241755" y="2861187"/>
                                </a:cubicBezTo>
                                <a:cubicBezTo>
                                  <a:pt x="2910349" y="3372465"/>
                                  <a:pt x="4011562" y="3067665"/>
                                  <a:pt x="4011562" y="3067665"/>
                                </a:cubicBezTo>
                                <a:lnTo>
                                  <a:pt x="4011562" y="3067665"/>
                                </a:lnTo>
                              </a:path>
                            </a:pathLst>
                          </a:cu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grpSp>
                        <p:nvGrpSpPr>
                          <p:cNvPr id="175" name="Group 174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813634"/>
                            <a:chOff x="457200" y="129966"/>
                            <a:chExt cx="7624916" cy="5813634"/>
                          </a:xfrm>
                        </p:grpSpPr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76" name="TextBox 175"/>
                                <p:cNvSpPr txBox="1"/>
                                <p:nvPr/>
                              </p:nvSpPr>
                              <p:spPr>
                                <a:xfrm>
                                  <a:off x="2252816" y="2133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𝑀𝑖𝑛𝑖𝑚𝑢𝑚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76" name="TextBox 175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252816" y="2133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2"/>
                                  <a:stretch>
                                    <a:fillRect r="-10345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grpSp>
                          <p:nvGrpSpPr>
                            <p:cNvPr id="177" name="Group 176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813634"/>
                              <a:chOff x="457200" y="129966"/>
                              <a:chExt cx="7624916" cy="5813634"/>
                            </a:xfrm>
                          </p:grpSpPr>
                          <p:grpSp>
                            <p:nvGrpSpPr>
                              <p:cNvPr id="178" name="Group 177"/>
                              <p:cNvGrpSpPr/>
                              <p:nvPr/>
                            </p:nvGrpSpPr>
                            <p:grpSpPr>
                              <a:xfrm>
                                <a:off x="457200" y="129966"/>
                                <a:ext cx="7624916" cy="5617300"/>
                                <a:chOff x="457200" y="129966"/>
                                <a:chExt cx="7624916" cy="5617300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4" name="TextBox 183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23768" y="129966"/>
                                      <a:ext cx="176243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 smtClean="0"/>
                                        <a:t>20</a:t>
                                      </a:r>
                                      <a14:m>
                                        <m:oMath xmlns:m="http://schemas.openxmlformats.org/officeDocument/2006/math"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1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oMath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4" name="TextBox 183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123768" y="129966"/>
                                      <a:ext cx="1762432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3"/>
                                      <a:stretch>
                                        <a:fillRect l="-2759" t="-8197" b="-2459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185" name="TextBox 184"/>
                                <p:cNvSpPr txBox="1"/>
                                <p:nvPr/>
                              </p:nvSpPr>
                              <p:spPr>
                                <a:xfrm>
                                  <a:off x="1071716" y="12954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err="1" smtClean="0"/>
                                    <a:t>Kp</a:t>
                                  </a:r>
                                  <a:r>
                                    <a:rPr lang="en-US" dirty="0" smtClean="0"/>
                                    <a:t>=-3 dB</a:t>
                                  </a:r>
                                  <a:endParaRPr lang="en-US" dirty="0"/>
                                </a:p>
                              </p:txBody>
                            </p: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6" name="TextBox 185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7200" y="4507469"/>
                                      <a:ext cx="1548581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𝐾𝑠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=−25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𝑑𝐵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6" name="TextBox 185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57200" y="4507469"/>
                                      <a:ext cx="1548581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4"/>
                                      <a:stretch>
                                        <a:fillRect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7" name="TextBox 186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438400" y="5181600"/>
                                      <a:ext cx="213851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14:m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oMath>
                                      </a14:m>
                                      <a:r>
                                        <a:rPr lang="en-US" dirty="0" smtClean="0"/>
                                        <a:t>00 rad/sec</a:t>
                                      </a:r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7" name="TextBox 186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438400" y="5181600"/>
                                      <a:ext cx="2138516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5"/>
                                      <a:stretch>
                                        <a:fillRect t="-8197" b="-2459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8" name="TextBox 18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881716" y="5181600"/>
                                      <a:ext cx="2052484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=250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rad</m:t>
                                            </m:r>
                                            <m: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sec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8" name="TextBox 187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881716" y="5181600"/>
                                      <a:ext cx="2052484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6"/>
                                      <a:stretch>
                                        <a:fillRect b="-11475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9" name="TextBox 188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020232" y="5377934"/>
                                      <a:ext cx="1061884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9" name="TextBox 188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7020232" y="5377934"/>
                                      <a:ext cx="1061884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8"/>
                                      <a:stretch>
                                        <a:fillRect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190" name="TextBox 189"/>
                                <p:cNvSpPr txBox="1"/>
                                <p:nvPr/>
                              </p:nvSpPr>
                              <p:spPr>
                                <a:xfrm>
                                  <a:off x="1260987" y="827996"/>
                                  <a:ext cx="49161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/>
                                    <a:t>0</a:t>
                                  </a:r>
                                  <a:endParaRPr lang="en-US" dirty="0"/>
                                </a:p>
                              </p:txBody>
                            </p:sp>
                            <p:cxnSp>
                              <p:nvCxnSpPr>
                                <p:cNvPr id="191" name="Straight Arrow Connector 190"/>
                                <p:cNvCxnSpPr>
                                  <a:stCxn id="176" idx="0"/>
                                </p:cNvCxnSpPr>
                                <p:nvPr/>
                              </p:nvCxnSpPr>
                              <p:spPr>
                                <a:xfrm flipV="1">
                                  <a:off x="2783758" y="1676400"/>
                                  <a:ext cx="0" cy="457200"/>
                                </a:xfrm>
                                <a:prstGeom prst="straightConnector1">
                                  <a:avLst/>
                                </a:prstGeom>
                                <a:ln w="22225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79" name="Group 178"/>
                              <p:cNvGrpSpPr/>
                              <p:nvPr/>
                            </p:nvGrpSpPr>
                            <p:grpSpPr>
                              <a:xfrm>
                                <a:off x="2094271" y="5181600"/>
                                <a:ext cx="5619135" cy="762000"/>
                                <a:chOff x="2094271" y="5181600"/>
                                <a:chExt cx="5619135" cy="762000"/>
                              </a:xfrm>
                            </p:grpSpPr>
                            <p:cxnSp>
                              <p:nvCxnSpPr>
                                <p:cNvPr id="183" name="Straight Arrow Connector 182"/>
                                <p:cNvCxnSpPr/>
                                <p:nvPr/>
                              </p:nvCxnSpPr>
                              <p:spPr>
                                <a:xfrm>
                                  <a:off x="2094271" y="5181600"/>
                                  <a:ext cx="5619135" cy="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81" name="TextBox 180"/>
                                <p:cNvSpPr txBox="1"/>
                                <p:nvPr/>
                              </p:nvSpPr>
                              <p:spPr>
                                <a:xfrm>
                                  <a:off x="3365091" y="5574268"/>
                                  <a:ext cx="134702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/>
                                    <a:t>N odd (N=3)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2094271" y="304800"/>
                <a:ext cx="0" cy="4876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 1"/>
            <p:cNvSpPr/>
            <p:nvPr/>
          </p:nvSpPr>
          <p:spPr>
            <a:xfrm>
              <a:off x="2064774" y="1002774"/>
              <a:ext cx="1356852" cy="663794"/>
            </a:xfrm>
            <a:custGeom>
              <a:avLst/>
              <a:gdLst>
                <a:gd name="connsiteX0" fmla="*/ 0 w 1356852"/>
                <a:gd name="connsiteY0" fmla="*/ 116 h 663794"/>
                <a:gd name="connsiteX1" fmla="*/ 427703 w 1356852"/>
                <a:gd name="connsiteY1" fmla="*/ 663794 h 663794"/>
                <a:gd name="connsiteX2" fmla="*/ 811161 w 1356852"/>
                <a:gd name="connsiteY2" fmla="*/ 116 h 663794"/>
                <a:gd name="connsiteX3" fmla="*/ 1356852 w 1356852"/>
                <a:gd name="connsiteY3" fmla="*/ 604800 h 663794"/>
                <a:gd name="connsiteX4" fmla="*/ 1356852 w 1356852"/>
                <a:gd name="connsiteY4" fmla="*/ 604800 h 663794"/>
                <a:gd name="connsiteX5" fmla="*/ 1356852 w 1356852"/>
                <a:gd name="connsiteY5" fmla="*/ 604800 h 66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6852" h="663794">
                  <a:moveTo>
                    <a:pt x="0" y="116"/>
                  </a:moveTo>
                  <a:cubicBezTo>
                    <a:pt x="146255" y="331955"/>
                    <a:pt x="292510" y="663794"/>
                    <a:pt x="427703" y="663794"/>
                  </a:cubicBezTo>
                  <a:cubicBezTo>
                    <a:pt x="562896" y="663794"/>
                    <a:pt x="656303" y="9948"/>
                    <a:pt x="811161" y="116"/>
                  </a:cubicBezTo>
                  <a:cubicBezTo>
                    <a:pt x="966019" y="-9716"/>
                    <a:pt x="1356852" y="604800"/>
                    <a:pt x="1356852" y="604800"/>
                  </a:cubicBezTo>
                  <a:lnTo>
                    <a:pt x="1356852" y="604800"/>
                  </a:lnTo>
                  <a:lnTo>
                    <a:pt x="1356852" y="6048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Step 1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Step 2: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Let us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of  the normalized low pass filter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36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36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3600" b="1" baseline="-25000" dirty="0" smtClean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250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=2.5 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sz="3600" dirty="0" smtClean="0"/>
                  <a:t>.  </a:t>
                </a:r>
                <a:endParaRPr lang="en-US" sz="3600" dirty="0"/>
              </a:p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This backward equation is for Low pass to Lowpass transformation</a:t>
                </a:r>
                <a:endParaRPr lang="en-US" sz="3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2000" t="-1327" r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Magnitude frequency response of a Chebyshev I Low pass filter for N being odd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9966"/>
            <a:ext cx="7624916" cy="5813634"/>
            <a:chOff x="457200" y="129966"/>
            <a:chExt cx="7624916" cy="5813634"/>
          </a:xfrm>
        </p:grpSpPr>
        <p:grpSp>
          <p:nvGrpSpPr>
            <p:cNvPr id="200" name="Group 199"/>
            <p:cNvGrpSpPr/>
            <p:nvPr/>
          </p:nvGrpSpPr>
          <p:grpSpPr>
            <a:xfrm>
              <a:off x="457200" y="129966"/>
              <a:ext cx="7624916" cy="5813634"/>
              <a:chOff x="457200" y="129966"/>
              <a:chExt cx="7624916" cy="5813634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7200" y="129966"/>
                <a:ext cx="7624916" cy="5813634"/>
                <a:chOff x="457200" y="129966"/>
                <a:chExt cx="7624916" cy="5813634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2514600" y="1576044"/>
                  <a:ext cx="81116" cy="1003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457200" y="129966"/>
                  <a:ext cx="7624916" cy="5813634"/>
                  <a:chOff x="457200" y="129966"/>
                  <a:chExt cx="7624916" cy="5813634"/>
                </a:xfrm>
              </p:grpSpPr>
              <p:sp>
                <p:nvSpPr>
                  <p:cNvPr id="164" name="Content Placeholder 22"/>
                  <p:cNvSpPr txBox="1">
                    <a:spLocks/>
                  </p:cNvSpPr>
                  <p:nvPr/>
                </p:nvSpPr>
                <p:spPr>
                  <a:xfrm>
                    <a:off x="2057400" y="612553"/>
                    <a:ext cx="2209800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……………</a:t>
                    </a:r>
                    <a:endParaRPr lang="en-US" dirty="0"/>
                  </a:p>
                </p:txBody>
              </p: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457200" y="129966"/>
                    <a:ext cx="7624916" cy="5813634"/>
                    <a:chOff x="457200" y="129966"/>
                    <a:chExt cx="7624916" cy="5813634"/>
                  </a:xfrm>
                </p:grpSpPr>
                <p:sp>
                  <p:nvSpPr>
                    <p:cNvPr id="168" name="Content Placeholder 22"/>
                    <p:cNvSpPr txBox="1">
                      <a:spLocks/>
                    </p:cNvSpPr>
                    <p:nvPr/>
                  </p:nvSpPr>
                  <p:spPr>
                    <a:xfrm rot="5400000">
                      <a:off x="5016790" y="4788191"/>
                      <a:ext cx="964043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……</a:t>
                      </a:r>
                      <a:endParaRPr lang="en-US" dirty="0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457200" y="129966"/>
                      <a:ext cx="7624916" cy="5813634"/>
                      <a:chOff x="457200" y="129966"/>
                      <a:chExt cx="7624916" cy="5813634"/>
                    </a:xfrm>
                  </p:grpSpPr>
                  <p:sp>
                    <p:nvSpPr>
                      <p:cNvPr id="170" name="Content Placeholder 22"/>
                      <p:cNvSpPr txBox="1">
                        <a:spLocks/>
                      </p:cNvSpPr>
                      <p:nvPr/>
                    </p:nvSpPr>
                    <p:spPr>
                      <a:xfrm>
                        <a:off x="1981200" y="4292025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 smtClean="0"/>
                          <a:t>...…………………………..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457200" y="129966"/>
                        <a:ext cx="7624916" cy="5813634"/>
                        <a:chOff x="457200" y="129966"/>
                        <a:chExt cx="7624916" cy="5813634"/>
                      </a:xfrm>
                    </p:grpSpPr>
                    <p:sp>
                      <p:nvSpPr>
                        <p:cNvPr id="172" name="Content Placeholder 22"/>
                        <p:cNvSpPr txBox="1">
                          <a:spLocks/>
                        </p:cNvSpPr>
                        <p:nvPr/>
                      </p:nvSpPr>
                      <p:spPr>
                        <a:xfrm rot="5400000">
                          <a:off x="1500770" y="3376698"/>
                          <a:ext cx="4186084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91440" tIns="45720" rIns="91440" bIns="45720" rtlCol="0">
                          <a:spAutoFit/>
                        </a:bodyPr>
                        <a:lstStyle>
                          <a:lvl1pPr marL="342900" indent="-3429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smtClean="0"/>
                            <a:t>...……………………………..</a:t>
                          </a:r>
                          <a:endParaRPr lang="en-US" dirty="0"/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813634"/>
                          <a:chOff x="457200" y="129966"/>
                          <a:chExt cx="7624916" cy="5813634"/>
                        </a:xfrm>
                      </p:grpSpPr>
                      <p:sp>
                        <p:nvSpPr>
                          <p:cNvPr id="195" name="Freeform 194"/>
                          <p:cNvSpPr/>
                          <p:nvPr/>
                        </p:nvSpPr>
                        <p:spPr>
                          <a:xfrm>
                            <a:off x="3406877" y="1607574"/>
                            <a:ext cx="3527323" cy="3345426"/>
                          </a:xfrm>
                          <a:custGeom>
                            <a:avLst/>
                            <a:gdLst>
                              <a:gd name="connsiteX0" fmla="*/ 0 w 4011562"/>
                              <a:gd name="connsiteY0" fmla="*/ 0 h 3157819"/>
                              <a:gd name="connsiteX1" fmla="*/ 2241755 w 4011562"/>
                              <a:gd name="connsiteY1" fmla="*/ 2861187 h 3157819"/>
                              <a:gd name="connsiteX2" fmla="*/ 4011562 w 4011562"/>
                              <a:gd name="connsiteY2" fmla="*/ 3067665 h 3157819"/>
                              <a:gd name="connsiteX3" fmla="*/ 4011562 w 4011562"/>
                              <a:gd name="connsiteY3" fmla="*/ 3067665 h 31578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011562" h="3157819">
                                <a:moveTo>
                                  <a:pt x="0" y="0"/>
                                </a:moveTo>
                                <a:cubicBezTo>
                                  <a:pt x="786580" y="1174954"/>
                                  <a:pt x="1573161" y="2349909"/>
                                  <a:pt x="2241755" y="2861187"/>
                                </a:cubicBezTo>
                                <a:cubicBezTo>
                                  <a:pt x="2910349" y="3372465"/>
                                  <a:pt x="4011562" y="3067665"/>
                                  <a:pt x="4011562" y="3067665"/>
                                </a:cubicBezTo>
                                <a:lnTo>
                                  <a:pt x="4011562" y="3067665"/>
                                </a:lnTo>
                              </a:path>
                            </a:pathLst>
                          </a:cu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grpSp>
                        <p:nvGrpSpPr>
                          <p:cNvPr id="175" name="Group 174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813634"/>
                            <a:chOff x="457200" y="129966"/>
                            <a:chExt cx="7624916" cy="5813634"/>
                          </a:xfrm>
                        </p:grpSpPr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76" name="TextBox 175"/>
                                <p:cNvSpPr txBox="1"/>
                                <p:nvPr/>
                              </p:nvSpPr>
                              <p:spPr>
                                <a:xfrm>
                                  <a:off x="2252816" y="2133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𝑀𝑖𝑛𝑖𝑚𝑢𝑚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76" name="TextBox 175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252816" y="2133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2"/>
                                  <a:stretch>
                                    <a:fillRect r="-10345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grpSp>
                          <p:nvGrpSpPr>
                            <p:cNvPr id="177" name="Group 176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813634"/>
                              <a:chOff x="457200" y="129966"/>
                              <a:chExt cx="7624916" cy="5813634"/>
                            </a:xfrm>
                          </p:grpSpPr>
                          <p:grpSp>
                            <p:nvGrpSpPr>
                              <p:cNvPr id="178" name="Group 177"/>
                              <p:cNvGrpSpPr/>
                              <p:nvPr/>
                            </p:nvGrpSpPr>
                            <p:grpSpPr>
                              <a:xfrm>
                                <a:off x="457200" y="129966"/>
                                <a:ext cx="7624916" cy="5617300"/>
                                <a:chOff x="457200" y="129966"/>
                                <a:chExt cx="7624916" cy="5617300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4" name="TextBox 183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23768" y="129966"/>
                                      <a:ext cx="176243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 smtClean="0"/>
                                        <a:t>20</a:t>
                                      </a:r>
                                      <a14:m>
                                        <m:oMath xmlns:m="http://schemas.openxmlformats.org/officeDocument/2006/math"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1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oMath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4" name="TextBox 183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123768" y="129966"/>
                                      <a:ext cx="1762432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3"/>
                                      <a:stretch>
                                        <a:fillRect l="-2759" t="-8197" b="-2459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185" name="TextBox 184"/>
                                <p:cNvSpPr txBox="1"/>
                                <p:nvPr/>
                              </p:nvSpPr>
                              <p:spPr>
                                <a:xfrm>
                                  <a:off x="1071716" y="12954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err="1" smtClean="0"/>
                                    <a:t>Kp</a:t>
                                  </a:r>
                                  <a:r>
                                    <a:rPr lang="en-US" dirty="0" smtClean="0"/>
                                    <a:t>=-3 dB</a:t>
                                  </a:r>
                                  <a:endParaRPr lang="en-US" dirty="0"/>
                                </a:p>
                              </p:txBody>
                            </p: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6" name="TextBox 185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7200" y="4507469"/>
                                      <a:ext cx="1548581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𝐾𝑠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=−25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𝑑𝐵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6" name="TextBox 185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57200" y="4507469"/>
                                      <a:ext cx="1548581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4"/>
                                      <a:stretch>
                                        <a:fillRect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7" name="TextBox 186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438400" y="5181600"/>
                                      <a:ext cx="213851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14:m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oMath>
                                      </a14:m>
                                      <a:r>
                                        <a:rPr lang="en-US" dirty="0" smtClean="0"/>
                                        <a:t> rad/sec</a:t>
                                      </a:r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7" name="TextBox 186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438400" y="5181600"/>
                                      <a:ext cx="2138516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5"/>
                                      <a:stretch>
                                        <a:fillRect t="-8197" b="-2459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8" name="TextBox 18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881716" y="5181600"/>
                                      <a:ext cx="2052484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=2.5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rad</m:t>
                                            </m:r>
                                            <m: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sec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8" name="TextBox 187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881716" y="5181600"/>
                                      <a:ext cx="2052484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6"/>
                                      <a:stretch>
                                        <a:fillRect b="-11475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89" name="TextBox 188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020232" y="5377934"/>
                                      <a:ext cx="1061884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</m:oMath>
                                        </m:oMathPara>
                                      </a14:m>
                                      <a:endParaRPr lang="en-US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89" name="TextBox 188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7020232" y="5377934"/>
                                      <a:ext cx="1061884" cy="369332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8"/>
                                      <a:stretch>
                                        <a:fillRect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190" name="TextBox 189"/>
                                <p:cNvSpPr txBox="1"/>
                                <p:nvPr/>
                              </p:nvSpPr>
                              <p:spPr>
                                <a:xfrm>
                                  <a:off x="1260987" y="827996"/>
                                  <a:ext cx="49161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/>
                                    <a:t>0</a:t>
                                  </a:r>
                                  <a:endParaRPr lang="en-US" dirty="0"/>
                                </a:p>
                              </p:txBody>
                            </p:sp>
                            <p:cxnSp>
                              <p:nvCxnSpPr>
                                <p:cNvPr id="191" name="Straight Arrow Connector 190"/>
                                <p:cNvCxnSpPr>
                                  <a:stCxn id="176" idx="0"/>
                                </p:cNvCxnSpPr>
                                <p:nvPr/>
                              </p:nvCxnSpPr>
                              <p:spPr>
                                <a:xfrm flipV="1">
                                  <a:off x="2783758" y="1676400"/>
                                  <a:ext cx="0" cy="457200"/>
                                </a:xfrm>
                                <a:prstGeom prst="straightConnector1">
                                  <a:avLst/>
                                </a:prstGeom>
                                <a:ln w="22225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79" name="Group 178"/>
                              <p:cNvGrpSpPr/>
                              <p:nvPr/>
                            </p:nvGrpSpPr>
                            <p:grpSpPr>
                              <a:xfrm>
                                <a:off x="2094271" y="5181600"/>
                                <a:ext cx="5619135" cy="762000"/>
                                <a:chOff x="2094271" y="5181600"/>
                                <a:chExt cx="5619135" cy="762000"/>
                              </a:xfrm>
                            </p:grpSpPr>
                            <p:cxnSp>
                              <p:nvCxnSpPr>
                                <p:cNvPr id="183" name="Straight Arrow Connector 182"/>
                                <p:cNvCxnSpPr/>
                                <p:nvPr/>
                              </p:nvCxnSpPr>
                              <p:spPr>
                                <a:xfrm>
                                  <a:off x="2094271" y="5181600"/>
                                  <a:ext cx="5619135" cy="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81" name="TextBox 180"/>
                                <p:cNvSpPr txBox="1"/>
                                <p:nvPr/>
                              </p:nvSpPr>
                              <p:spPr>
                                <a:xfrm>
                                  <a:off x="3365091" y="5574268"/>
                                  <a:ext cx="134702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/>
                                    <a:t>N odd (N=3)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2094271" y="304800"/>
                <a:ext cx="0" cy="4876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 1"/>
            <p:cNvSpPr/>
            <p:nvPr/>
          </p:nvSpPr>
          <p:spPr>
            <a:xfrm>
              <a:off x="2064774" y="1002774"/>
              <a:ext cx="1356852" cy="663794"/>
            </a:xfrm>
            <a:custGeom>
              <a:avLst/>
              <a:gdLst>
                <a:gd name="connsiteX0" fmla="*/ 0 w 1356852"/>
                <a:gd name="connsiteY0" fmla="*/ 116 h 663794"/>
                <a:gd name="connsiteX1" fmla="*/ 427703 w 1356852"/>
                <a:gd name="connsiteY1" fmla="*/ 663794 h 663794"/>
                <a:gd name="connsiteX2" fmla="*/ 811161 w 1356852"/>
                <a:gd name="connsiteY2" fmla="*/ 116 h 663794"/>
                <a:gd name="connsiteX3" fmla="*/ 1356852 w 1356852"/>
                <a:gd name="connsiteY3" fmla="*/ 604800 h 663794"/>
                <a:gd name="connsiteX4" fmla="*/ 1356852 w 1356852"/>
                <a:gd name="connsiteY4" fmla="*/ 604800 h 663794"/>
                <a:gd name="connsiteX5" fmla="*/ 1356852 w 1356852"/>
                <a:gd name="connsiteY5" fmla="*/ 604800 h 66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6852" h="663794">
                  <a:moveTo>
                    <a:pt x="0" y="116"/>
                  </a:moveTo>
                  <a:cubicBezTo>
                    <a:pt x="146255" y="331955"/>
                    <a:pt x="292510" y="663794"/>
                    <a:pt x="427703" y="663794"/>
                  </a:cubicBezTo>
                  <a:cubicBezTo>
                    <a:pt x="562896" y="663794"/>
                    <a:pt x="656303" y="9948"/>
                    <a:pt x="811161" y="116"/>
                  </a:cubicBezTo>
                  <a:cubicBezTo>
                    <a:pt x="966019" y="-9716"/>
                    <a:pt x="1356852" y="604800"/>
                    <a:pt x="1356852" y="604800"/>
                  </a:cubicBezTo>
                  <a:lnTo>
                    <a:pt x="1356852" y="604800"/>
                  </a:lnTo>
                  <a:lnTo>
                    <a:pt x="1356852" y="6048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Step 2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 smtClean="0"/>
                  <a:t> 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937" t="-762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Step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−3=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20 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=0.99762834</m:t>
                    </m:r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=0.2920542138</m:t>
                    </m:r>
                  </m:oMath>
                </a14:m>
                <a:endParaRPr lang="en-US" b="0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=−25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𝑑𝐵</m:t>
                    </m:r>
                  </m:oMath>
                </a14:m>
                <a:endParaRPr lang="en-US" b="0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=−25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=0.056</m:t>
                    </m:r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630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3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2.5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=0.4</m:t>
                      </m:r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=0.056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4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Minimum filter order (of normalized filter)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 2.28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Rounding off to the next integer we get, N=3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47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5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Find normalized low pass filter transfer function  of order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=0.2986202</m:t>
                      </m:r>
                    </m:oMath>
                  </m:oMathPara>
                </a14:m>
                <a:endParaRPr lang="en-US" sz="24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=1.043635</m:t>
                      </m:r>
                    </m:oMath>
                  </m:oMathPara>
                </a14:m>
                <a:endParaRPr lang="en-US" sz="24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𝑎𝑠𝑖𝑛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𝑏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,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=1, 2,….2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477000"/>
              </a:xfrm>
              <a:blipFill rotWithShape="1">
                <a:blip r:embed="rId2"/>
                <a:stretch>
                  <a:fillRect l="-1852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1253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Analog IIR Filter Design  part V</vt:lpstr>
      <vt:lpstr>Problem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IIR Filter Design  part V</dc:title>
  <dc:creator>Windows User</dc:creator>
  <cp:lastModifiedBy>Windows User</cp:lastModifiedBy>
  <cp:revision>20</cp:revision>
  <dcterms:created xsi:type="dcterms:W3CDTF">2020-06-28T07:01:13Z</dcterms:created>
  <dcterms:modified xsi:type="dcterms:W3CDTF">2020-06-28T13:12:46Z</dcterms:modified>
</cp:coreProperties>
</file>