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4" r:id="rId14"/>
    <p:sldId id="275" r:id="rId15"/>
    <p:sldId id="270" r:id="rId16"/>
    <p:sldId id="271" r:id="rId17"/>
    <p:sldId id="269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679CB-A14D-4A5B-AD66-CAF48CC5771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8F052-6607-46C7-A561-46FA3C42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5BDDE-7D75-4CB6-A487-2B3E602C29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4E6D-0F9E-4825-A50F-09768820D7D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763000" cy="1447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Analog IIR Filter Design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part </a:t>
            </a:r>
            <a:r>
              <a:rPr lang="en-US" dirty="0" smtClean="0">
                <a:solidFill>
                  <a:srgbClr val="FF0000"/>
                </a:solidFill>
              </a:rPr>
              <a:t>VI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Admin\Desktop\DSC_02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1385455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317915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Dr</a:t>
            </a:r>
            <a:r>
              <a:rPr lang="en-US" sz="2800" dirty="0" smtClean="0"/>
              <a:t> K. Mohanaprasad</a:t>
            </a:r>
          </a:p>
          <a:p>
            <a:r>
              <a:rPr lang="en-US" sz="2800" dirty="0" smtClean="0"/>
              <a:t>Associate Professor</a:t>
            </a:r>
          </a:p>
          <a:p>
            <a:r>
              <a:rPr lang="en-US" sz="2800" dirty="0" smtClean="0"/>
              <a:t>School of Electronics Engineering (SENSE)</a:t>
            </a:r>
          </a:p>
          <a:p>
            <a:r>
              <a:rPr lang="en-US" sz="2800" dirty="0" smtClean="0"/>
              <a:t>VIT Chennai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01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When N=5,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we get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=−0.2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8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30398 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𝑠𝑖𝑛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=1.0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235520 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𝑐𝑜𝑠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𝑘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=1, 2,3,4,5,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,7,8,9,10</a:t>
                </a: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for k= 1,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2,3,4 and 5 gives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the left-half poles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111" t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910602"/>
                  </p:ext>
                </p:extLst>
              </p:nvPr>
            </p:nvGraphicFramePr>
            <p:xfrm>
              <a:off x="2057400" y="2743200"/>
              <a:ext cx="4572000" cy="3429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03384"/>
                    <a:gridCol w="1934308"/>
                    <a:gridCol w="1934308"/>
                  </a:tblGrid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0.0674610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0.9734557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0.1766151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0.6016287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0.2183083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-0.1766151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-0.6016287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-0.0674610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-0.9734557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910602"/>
                  </p:ext>
                </p:extLst>
              </p:nvPr>
            </p:nvGraphicFramePr>
            <p:xfrm>
              <a:off x="2057400" y="2743200"/>
              <a:ext cx="4572000" cy="3429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03384"/>
                    <a:gridCol w="1934308"/>
                    <a:gridCol w="1934308"/>
                  </a:tblGrid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70" r="-552174" b="-4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6478" r="-99686" b="-4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36909" b="-498936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0.0674610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0.9734557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0.1766151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0.6016287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0.2183083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-0.1766151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-0.6016287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-0.0674610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-0.9734557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348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76200"/>
                <a:ext cx="8915400" cy="6553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400" b="0" i="1" baseline="-25000" smtClean="0">
                          <a:solidFill>
                            <a:srgbClr val="00206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𝐻𝑃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+0.0.06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74610−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0.9734557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+0.06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74610+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0.9734557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+0.17661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0.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6016287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×(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+0.1766151+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0.6016287)×(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+0.2183083)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US" sz="2400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=0.08172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70646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1.4995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+0.6934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459349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0.08172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    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𝑒𝑣𝑒𝑛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          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𝑜𝑑𝑑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Since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N is odd,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=0.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08172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0.2505943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+0.5972404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+0.928348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+0.2505943)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76200"/>
                <a:ext cx="8915400" cy="6553200"/>
              </a:xfrm>
              <a:blipFill rotWithShape="1">
                <a:blip r:embed="rId2"/>
                <a:stretch>
                  <a:fillRect l="-1094" r="-889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69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From the chart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0.08172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0.459349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0.6934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1.4995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0.70646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9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4153"/>
            <a:ext cx="9144000" cy="679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6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60946" y="0"/>
            <a:ext cx="9939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reeform 1"/>
          <p:cNvSpPr/>
          <p:nvPr/>
        </p:nvSpPr>
        <p:spPr>
          <a:xfrm>
            <a:off x="2153265" y="737419"/>
            <a:ext cx="3499436" cy="530942"/>
          </a:xfrm>
          <a:custGeom>
            <a:avLst/>
            <a:gdLst>
              <a:gd name="connsiteX0" fmla="*/ 191729 w 3499436"/>
              <a:gd name="connsiteY0" fmla="*/ 103239 h 530942"/>
              <a:gd name="connsiteX1" fmla="*/ 117987 w 3499436"/>
              <a:gd name="connsiteY1" fmla="*/ 117987 h 530942"/>
              <a:gd name="connsiteX2" fmla="*/ 58993 w 3499436"/>
              <a:gd name="connsiteY2" fmla="*/ 206478 h 530942"/>
              <a:gd name="connsiteX3" fmla="*/ 0 w 3499436"/>
              <a:gd name="connsiteY3" fmla="*/ 339213 h 530942"/>
              <a:gd name="connsiteX4" fmla="*/ 14748 w 3499436"/>
              <a:gd name="connsiteY4" fmla="*/ 457200 h 530942"/>
              <a:gd name="connsiteX5" fmla="*/ 103238 w 3499436"/>
              <a:gd name="connsiteY5" fmla="*/ 486697 h 530942"/>
              <a:gd name="connsiteX6" fmla="*/ 457200 w 3499436"/>
              <a:gd name="connsiteY6" fmla="*/ 501446 h 530942"/>
              <a:gd name="connsiteX7" fmla="*/ 648929 w 3499436"/>
              <a:gd name="connsiteY7" fmla="*/ 530942 h 530942"/>
              <a:gd name="connsiteX8" fmla="*/ 2743200 w 3499436"/>
              <a:gd name="connsiteY8" fmla="*/ 516194 h 530942"/>
              <a:gd name="connsiteX9" fmla="*/ 2846438 w 3499436"/>
              <a:gd name="connsiteY9" fmla="*/ 501446 h 530942"/>
              <a:gd name="connsiteX10" fmla="*/ 2890683 w 3499436"/>
              <a:gd name="connsiteY10" fmla="*/ 486697 h 530942"/>
              <a:gd name="connsiteX11" fmla="*/ 2949677 w 3499436"/>
              <a:gd name="connsiteY11" fmla="*/ 471949 h 530942"/>
              <a:gd name="connsiteX12" fmla="*/ 2993922 w 3499436"/>
              <a:gd name="connsiteY12" fmla="*/ 457200 h 530942"/>
              <a:gd name="connsiteX13" fmla="*/ 3052916 w 3499436"/>
              <a:gd name="connsiteY13" fmla="*/ 442452 h 530942"/>
              <a:gd name="connsiteX14" fmla="*/ 3097161 w 3499436"/>
              <a:gd name="connsiteY14" fmla="*/ 427704 h 530942"/>
              <a:gd name="connsiteX15" fmla="*/ 3170903 w 3499436"/>
              <a:gd name="connsiteY15" fmla="*/ 412955 h 530942"/>
              <a:gd name="connsiteX16" fmla="*/ 3303638 w 3499436"/>
              <a:gd name="connsiteY16" fmla="*/ 353962 h 530942"/>
              <a:gd name="connsiteX17" fmla="*/ 3347883 w 3499436"/>
              <a:gd name="connsiteY17" fmla="*/ 339213 h 530942"/>
              <a:gd name="connsiteX18" fmla="*/ 3436374 w 3499436"/>
              <a:gd name="connsiteY18" fmla="*/ 265471 h 530942"/>
              <a:gd name="connsiteX19" fmla="*/ 3451122 w 3499436"/>
              <a:gd name="connsiteY19" fmla="*/ 221226 h 530942"/>
              <a:gd name="connsiteX20" fmla="*/ 3495367 w 3499436"/>
              <a:gd name="connsiteY20" fmla="*/ 191729 h 530942"/>
              <a:gd name="connsiteX21" fmla="*/ 3480619 w 3499436"/>
              <a:gd name="connsiteY21" fmla="*/ 73742 h 530942"/>
              <a:gd name="connsiteX22" fmla="*/ 3185651 w 3499436"/>
              <a:gd name="connsiteY22" fmla="*/ 0 h 530942"/>
              <a:gd name="connsiteX23" fmla="*/ 1017638 w 3499436"/>
              <a:gd name="connsiteY23" fmla="*/ 14749 h 530942"/>
              <a:gd name="connsiteX24" fmla="*/ 235974 w 3499436"/>
              <a:gd name="connsiteY24" fmla="*/ 44246 h 530942"/>
              <a:gd name="connsiteX25" fmla="*/ 147483 w 3499436"/>
              <a:gd name="connsiteY25" fmla="*/ 73742 h 530942"/>
              <a:gd name="connsiteX26" fmla="*/ 132735 w 3499436"/>
              <a:gd name="connsiteY26" fmla="*/ 117987 h 530942"/>
              <a:gd name="connsiteX27" fmla="*/ 73741 w 3499436"/>
              <a:gd name="connsiteY27" fmla="*/ 162233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99436" h="530942">
                <a:moveTo>
                  <a:pt x="191729" y="103239"/>
                </a:moveTo>
                <a:cubicBezTo>
                  <a:pt x="167148" y="108155"/>
                  <a:pt x="137774" y="102597"/>
                  <a:pt x="117987" y="117987"/>
                </a:cubicBezTo>
                <a:cubicBezTo>
                  <a:pt x="90004" y="139752"/>
                  <a:pt x="58993" y="206478"/>
                  <a:pt x="58993" y="206478"/>
                </a:cubicBezTo>
                <a:cubicBezTo>
                  <a:pt x="23891" y="311784"/>
                  <a:pt x="46743" y="269098"/>
                  <a:pt x="0" y="339213"/>
                </a:cubicBezTo>
                <a:cubicBezTo>
                  <a:pt x="4916" y="378542"/>
                  <a:pt x="-7981" y="424730"/>
                  <a:pt x="14748" y="457200"/>
                </a:cubicBezTo>
                <a:cubicBezTo>
                  <a:pt x="32578" y="482672"/>
                  <a:pt x="72173" y="485403"/>
                  <a:pt x="103238" y="486697"/>
                </a:cubicBezTo>
                <a:lnTo>
                  <a:pt x="457200" y="501446"/>
                </a:lnTo>
                <a:cubicBezTo>
                  <a:pt x="532934" y="526690"/>
                  <a:pt x="534862" y="530942"/>
                  <a:pt x="648929" y="530942"/>
                </a:cubicBezTo>
                <a:lnTo>
                  <a:pt x="2743200" y="516194"/>
                </a:lnTo>
                <a:cubicBezTo>
                  <a:pt x="2777613" y="511278"/>
                  <a:pt x="2812351" y="508263"/>
                  <a:pt x="2846438" y="501446"/>
                </a:cubicBezTo>
                <a:cubicBezTo>
                  <a:pt x="2861682" y="498397"/>
                  <a:pt x="2875735" y="490968"/>
                  <a:pt x="2890683" y="486697"/>
                </a:cubicBezTo>
                <a:cubicBezTo>
                  <a:pt x="2910173" y="481128"/>
                  <a:pt x="2930187" y="477518"/>
                  <a:pt x="2949677" y="471949"/>
                </a:cubicBezTo>
                <a:cubicBezTo>
                  <a:pt x="2964625" y="467678"/>
                  <a:pt x="2978974" y="461471"/>
                  <a:pt x="2993922" y="457200"/>
                </a:cubicBezTo>
                <a:cubicBezTo>
                  <a:pt x="3013412" y="451631"/>
                  <a:pt x="3033426" y="448020"/>
                  <a:pt x="3052916" y="442452"/>
                </a:cubicBezTo>
                <a:cubicBezTo>
                  <a:pt x="3067864" y="438181"/>
                  <a:pt x="3082079" y="431475"/>
                  <a:pt x="3097161" y="427704"/>
                </a:cubicBezTo>
                <a:cubicBezTo>
                  <a:pt x="3121480" y="421624"/>
                  <a:pt x="3146719" y="419551"/>
                  <a:pt x="3170903" y="412955"/>
                </a:cubicBezTo>
                <a:cubicBezTo>
                  <a:pt x="3338315" y="367296"/>
                  <a:pt x="3198117" y="406723"/>
                  <a:pt x="3303638" y="353962"/>
                </a:cubicBezTo>
                <a:cubicBezTo>
                  <a:pt x="3317543" y="347010"/>
                  <a:pt x="3333978" y="346166"/>
                  <a:pt x="3347883" y="339213"/>
                </a:cubicBezTo>
                <a:cubicBezTo>
                  <a:pt x="3388951" y="318679"/>
                  <a:pt x="3403755" y="298090"/>
                  <a:pt x="3436374" y="265471"/>
                </a:cubicBezTo>
                <a:cubicBezTo>
                  <a:pt x="3441290" y="250723"/>
                  <a:pt x="3441411" y="233365"/>
                  <a:pt x="3451122" y="221226"/>
                </a:cubicBezTo>
                <a:cubicBezTo>
                  <a:pt x="3462195" y="207385"/>
                  <a:pt x="3491891" y="209110"/>
                  <a:pt x="3495367" y="191729"/>
                </a:cubicBezTo>
                <a:cubicBezTo>
                  <a:pt x="3503140" y="152864"/>
                  <a:pt x="3500590" y="107978"/>
                  <a:pt x="3480619" y="73742"/>
                </a:cubicBezTo>
                <a:cubicBezTo>
                  <a:pt x="3427756" y="-16880"/>
                  <a:pt x="3246395" y="4339"/>
                  <a:pt x="3185651" y="0"/>
                </a:cubicBezTo>
                <a:lnTo>
                  <a:pt x="1017638" y="14749"/>
                </a:lnTo>
                <a:cubicBezTo>
                  <a:pt x="431308" y="20921"/>
                  <a:pt x="571138" y="10728"/>
                  <a:pt x="235974" y="44246"/>
                </a:cubicBezTo>
                <a:cubicBezTo>
                  <a:pt x="206477" y="54078"/>
                  <a:pt x="157315" y="44245"/>
                  <a:pt x="147483" y="73742"/>
                </a:cubicBezTo>
                <a:cubicBezTo>
                  <a:pt x="142567" y="88490"/>
                  <a:pt x="143728" y="106994"/>
                  <a:pt x="132735" y="117987"/>
                </a:cubicBezTo>
                <a:cubicBezTo>
                  <a:pt x="41609" y="209115"/>
                  <a:pt x="121219" y="67281"/>
                  <a:pt x="73741" y="16223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444390" y="1828801"/>
            <a:ext cx="4972145" cy="533400"/>
          </a:xfrm>
          <a:custGeom>
            <a:avLst/>
            <a:gdLst>
              <a:gd name="connsiteX0" fmla="*/ 223164 w 4972145"/>
              <a:gd name="connsiteY0" fmla="*/ 117987 h 412955"/>
              <a:gd name="connsiteX1" fmla="*/ 119925 w 4972145"/>
              <a:gd name="connsiteY1" fmla="*/ 235974 h 412955"/>
              <a:gd name="connsiteX2" fmla="*/ 75680 w 4972145"/>
              <a:gd name="connsiteY2" fmla="*/ 250722 h 412955"/>
              <a:gd name="connsiteX3" fmla="*/ 46184 w 4972145"/>
              <a:gd name="connsiteY3" fmla="*/ 294967 h 412955"/>
              <a:gd name="connsiteX4" fmla="*/ 1938 w 4972145"/>
              <a:gd name="connsiteY4" fmla="*/ 339213 h 412955"/>
              <a:gd name="connsiteX5" fmla="*/ 16687 w 4972145"/>
              <a:gd name="connsiteY5" fmla="*/ 383458 h 412955"/>
              <a:gd name="connsiteX6" fmla="*/ 429642 w 4972145"/>
              <a:gd name="connsiteY6" fmla="*/ 398206 h 412955"/>
              <a:gd name="connsiteX7" fmla="*/ 1152313 w 4972145"/>
              <a:gd name="connsiteY7" fmla="*/ 412955 h 412955"/>
              <a:gd name="connsiteX8" fmla="*/ 2140455 w 4972145"/>
              <a:gd name="connsiteY8" fmla="*/ 398206 h 412955"/>
              <a:gd name="connsiteX9" fmla="*/ 2199448 w 4972145"/>
              <a:gd name="connsiteY9" fmla="*/ 383458 h 412955"/>
              <a:gd name="connsiteX10" fmla="*/ 2346932 w 4972145"/>
              <a:gd name="connsiteY10" fmla="*/ 339213 h 412955"/>
              <a:gd name="connsiteX11" fmla="*/ 3615293 w 4972145"/>
              <a:gd name="connsiteY11" fmla="*/ 339213 h 412955"/>
              <a:gd name="connsiteX12" fmla="*/ 3659538 w 4972145"/>
              <a:gd name="connsiteY12" fmla="*/ 324464 h 412955"/>
              <a:gd name="connsiteX13" fmla="*/ 3792274 w 4972145"/>
              <a:gd name="connsiteY13" fmla="*/ 309716 h 412955"/>
              <a:gd name="connsiteX14" fmla="*/ 4411706 w 4972145"/>
              <a:gd name="connsiteY14" fmla="*/ 324464 h 412955"/>
              <a:gd name="connsiteX15" fmla="*/ 4455951 w 4972145"/>
              <a:gd name="connsiteY15" fmla="*/ 339213 h 412955"/>
              <a:gd name="connsiteX16" fmla="*/ 4854158 w 4972145"/>
              <a:gd name="connsiteY16" fmla="*/ 324464 h 412955"/>
              <a:gd name="connsiteX17" fmla="*/ 4927900 w 4972145"/>
              <a:gd name="connsiteY17" fmla="*/ 250722 h 412955"/>
              <a:gd name="connsiteX18" fmla="*/ 4972145 w 4972145"/>
              <a:gd name="connsiteY18" fmla="*/ 221226 h 412955"/>
              <a:gd name="connsiteX19" fmla="*/ 4957396 w 4972145"/>
              <a:gd name="connsiteY19" fmla="*/ 58993 h 412955"/>
              <a:gd name="connsiteX20" fmla="*/ 4913151 w 4972145"/>
              <a:gd name="connsiteY20" fmla="*/ 44245 h 412955"/>
              <a:gd name="connsiteX21" fmla="*/ 4854158 w 4972145"/>
              <a:gd name="connsiteY21" fmla="*/ 29496 h 412955"/>
              <a:gd name="connsiteX22" fmla="*/ 4809913 w 4972145"/>
              <a:gd name="connsiteY22" fmla="*/ 14748 h 412955"/>
              <a:gd name="connsiteX23" fmla="*/ 4677177 w 4972145"/>
              <a:gd name="connsiteY23" fmla="*/ 0 h 412955"/>
              <a:gd name="connsiteX24" fmla="*/ 4205229 w 4972145"/>
              <a:gd name="connsiteY24" fmla="*/ 14748 h 412955"/>
              <a:gd name="connsiteX25" fmla="*/ 4160984 w 4972145"/>
              <a:gd name="connsiteY25" fmla="*/ 29496 h 412955"/>
              <a:gd name="connsiteX26" fmla="*/ 4101990 w 4972145"/>
              <a:gd name="connsiteY26" fmla="*/ 44245 h 412955"/>
              <a:gd name="connsiteX27" fmla="*/ 4057745 w 4972145"/>
              <a:gd name="connsiteY27" fmla="*/ 73742 h 412955"/>
              <a:gd name="connsiteX28" fmla="*/ 3895513 w 4972145"/>
              <a:gd name="connsiteY28" fmla="*/ 103238 h 412955"/>
              <a:gd name="connsiteX29" fmla="*/ 3792274 w 4972145"/>
              <a:gd name="connsiteY29" fmla="*/ 132735 h 412955"/>
              <a:gd name="connsiteX30" fmla="*/ 3674287 w 4972145"/>
              <a:gd name="connsiteY30" fmla="*/ 147484 h 412955"/>
              <a:gd name="connsiteX31" fmla="*/ 3526803 w 4972145"/>
              <a:gd name="connsiteY31" fmla="*/ 176980 h 412955"/>
              <a:gd name="connsiteX32" fmla="*/ 3438313 w 4972145"/>
              <a:gd name="connsiteY32" fmla="*/ 191729 h 412955"/>
              <a:gd name="connsiteX33" fmla="*/ 3335074 w 4972145"/>
              <a:gd name="connsiteY33" fmla="*/ 206477 h 412955"/>
              <a:gd name="connsiteX34" fmla="*/ 3276080 w 4972145"/>
              <a:gd name="connsiteY34" fmla="*/ 221226 h 412955"/>
              <a:gd name="connsiteX35" fmla="*/ 3054855 w 4972145"/>
              <a:gd name="connsiteY35" fmla="*/ 191729 h 412955"/>
              <a:gd name="connsiteX36" fmla="*/ 3010609 w 4972145"/>
              <a:gd name="connsiteY36" fmla="*/ 162232 h 412955"/>
              <a:gd name="connsiteX37" fmla="*/ 2907371 w 4972145"/>
              <a:gd name="connsiteY37" fmla="*/ 132735 h 412955"/>
              <a:gd name="connsiteX38" fmla="*/ 2863125 w 4972145"/>
              <a:gd name="connsiteY38" fmla="*/ 117987 h 412955"/>
              <a:gd name="connsiteX39" fmla="*/ 1756996 w 4972145"/>
              <a:gd name="connsiteY39" fmla="*/ 132735 h 412955"/>
              <a:gd name="connsiteX40" fmla="*/ 1712751 w 4972145"/>
              <a:gd name="connsiteY40" fmla="*/ 147484 h 412955"/>
              <a:gd name="connsiteX41" fmla="*/ 1624261 w 4972145"/>
              <a:gd name="connsiteY41" fmla="*/ 162232 h 412955"/>
              <a:gd name="connsiteX42" fmla="*/ 1550519 w 4972145"/>
              <a:gd name="connsiteY42" fmla="*/ 176980 h 412955"/>
              <a:gd name="connsiteX43" fmla="*/ 134674 w 4972145"/>
              <a:gd name="connsiteY43" fmla="*/ 162232 h 41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72145" h="412955">
                <a:moveTo>
                  <a:pt x="223164" y="117987"/>
                </a:moveTo>
                <a:cubicBezTo>
                  <a:pt x="208492" y="136328"/>
                  <a:pt x="148430" y="216971"/>
                  <a:pt x="119925" y="235974"/>
                </a:cubicBezTo>
                <a:cubicBezTo>
                  <a:pt x="106990" y="244597"/>
                  <a:pt x="90428" y="245806"/>
                  <a:pt x="75680" y="250722"/>
                </a:cubicBezTo>
                <a:cubicBezTo>
                  <a:pt x="65848" y="265470"/>
                  <a:pt x="57531" y="281350"/>
                  <a:pt x="46184" y="294967"/>
                </a:cubicBezTo>
                <a:cubicBezTo>
                  <a:pt x="32831" y="310990"/>
                  <a:pt x="8534" y="319426"/>
                  <a:pt x="1938" y="339213"/>
                </a:cubicBezTo>
                <a:cubicBezTo>
                  <a:pt x="-2978" y="353961"/>
                  <a:pt x="1287" y="381334"/>
                  <a:pt x="16687" y="383458"/>
                </a:cubicBezTo>
                <a:cubicBezTo>
                  <a:pt x="153135" y="402278"/>
                  <a:pt x="291949" y="394630"/>
                  <a:pt x="429642" y="398206"/>
                </a:cubicBezTo>
                <a:lnTo>
                  <a:pt x="1152313" y="412955"/>
                </a:lnTo>
                <a:lnTo>
                  <a:pt x="2140455" y="398206"/>
                </a:lnTo>
                <a:cubicBezTo>
                  <a:pt x="2160716" y="397635"/>
                  <a:pt x="2180033" y="389282"/>
                  <a:pt x="2199448" y="383458"/>
                </a:cubicBezTo>
                <a:cubicBezTo>
                  <a:pt x="2378974" y="329600"/>
                  <a:pt x="2210961" y="373204"/>
                  <a:pt x="2346932" y="339213"/>
                </a:cubicBezTo>
                <a:cubicBezTo>
                  <a:pt x="2917090" y="351091"/>
                  <a:pt x="3075920" y="365524"/>
                  <a:pt x="3615293" y="339213"/>
                </a:cubicBezTo>
                <a:cubicBezTo>
                  <a:pt x="3630821" y="338456"/>
                  <a:pt x="3644203" y="327020"/>
                  <a:pt x="3659538" y="324464"/>
                </a:cubicBezTo>
                <a:cubicBezTo>
                  <a:pt x="3703450" y="317145"/>
                  <a:pt x="3748029" y="314632"/>
                  <a:pt x="3792274" y="309716"/>
                </a:cubicBezTo>
                <a:cubicBezTo>
                  <a:pt x="3998751" y="314632"/>
                  <a:pt x="4205374" y="315294"/>
                  <a:pt x="4411706" y="324464"/>
                </a:cubicBezTo>
                <a:cubicBezTo>
                  <a:pt x="4427237" y="325154"/>
                  <a:pt x="4440405" y="339213"/>
                  <a:pt x="4455951" y="339213"/>
                </a:cubicBezTo>
                <a:cubicBezTo>
                  <a:pt x="4588778" y="339213"/>
                  <a:pt x="4721422" y="329380"/>
                  <a:pt x="4854158" y="324464"/>
                </a:cubicBezTo>
                <a:cubicBezTo>
                  <a:pt x="4972149" y="245803"/>
                  <a:pt x="4829573" y="349047"/>
                  <a:pt x="4927900" y="250722"/>
                </a:cubicBezTo>
                <a:cubicBezTo>
                  <a:pt x="4940434" y="238188"/>
                  <a:pt x="4957397" y="231058"/>
                  <a:pt x="4972145" y="221226"/>
                </a:cubicBezTo>
                <a:cubicBezTo>
                  <a:pt x="4967229" y="167148"/>
                  <a:pt x="4974567" y="110507"/>
                  <a:pt x="4957396" y="58993"/>
                </a:cubicBezTo>
                <a:cubicBezTo>
                  <a:pt x="4952480" y="44245"/>
                  <a:pt x="4928099" y="48516"/>
                  <a:pt x="4913151" y="44245"/>
                </a:cubicBezTo>
                <a:cubicBezTo>
                  <a:pt x="4893661" y="38676"/>
                  <a:pt x="4873648" y="35065"/>
                  <a:pt x="4854158" y="29496"/>
                </a:cubicBezTo>
                <a:cubicBezTo>
                  <a:pt x="4839210" y="25225"/>
                  <a:pt x="4825248" y="17304"/>
                  <a:pt x="4809913" y="14748"/>
                </a:cubicBezTo>
                <a:cubicBezTo>
                  <a:pt x="4766001" y="7430"/>
                  <a:pt x="4721422" y="4916"/>
                  <a:pt x="4677177" y="0"/>
                </a:cubicBezTo>
                <a:cubicBezTo>
                  <a:pt x="4519861" y="4916"/>
                  <a:pt x="4362365" y="5769"/>
                  <a:pt x="4205229" y="14748"/>
                </a:cubicBezTo>
                <a:cubicBezTo>
                  <a:pt x="4189708" y="15635"/>
                  <a:pt x="4175932" y="25225"/>
                  <a:pt x="4160984" y="29496"/>
                </a:cubicBezTo>
                <a:cubicBezTo>
                  <a:pt x="4141494" y="35065"/>
                  <a:pt x="4121655" y="39329"/>
                  <a:pt x="4101990" y="44245"/>
                </a:cubicBezTo>
                <a:cubicBezTo>
                  <a:pt x="4087242" y="54077"/>
                  <a:pt x="4073599" y="65815"/>
                  <a:pt x="4057745" y="73742"/>
                </a:cubicBezTo>
                <a:cubicBezTo>
                  <a:pt x="4012276" y="96476"/>
                  <a:pt x="3936181" y="98155"/>
                  <a:pt x="3895513" y="103238"/>
                </a:cubicBezTo>
                <a:cubicBezTo>
                  <a:pt x="3860442" y="114929"/>
                  <a:pt x="3829316" y="126561"/>
                  <a:pt x="3792274" y="132735"/>
                </a:cubicBezTo>
                <a:cubicBezTo>
                  <a:pt x="3753178" y="139251"/>
                  <a:pt x="3713616" y="142568"/>
                  <a:pt x="3674287" y="147484"/>
                </a:cubicBezTo>
                <a:cubicBezTo>
                  <a:pt x="3593814" y="174308"/>
                  <a:pt x="3652699" y="157611"/>
                  <a:pt x="3526803" y="176980"/>
                </a:cubicBezTo>
                <a:cubicBezTo>
                  <a:pt x="3497247" y="181527"/>
                  <a:pt x="3467869" y="187182"/>
                  <a:pt x="3438313" y="191729"/>
                </a:cubicBezTo>
                <a:cubicBezTo>
                  <a:pt x="3403955" y="197015"/>
                  <a:pt x="3369276" y="200259"/>
                  <a:pt x="3335074" y="206477"/>
                </a:cubicBezTo>
                <a:cubicBezTo>
                  <a:pt x="3315131" y="210103"/>
                  <a:pt x="3295745" y="216310"/>
                  <a:pt x="3276080" y="221226"/>
                </a:cubicBezTo>
                <a:cubicBezTo>
                  <a:pt x="3251876" y="219026"/>
                  <a:pt x="3107468" y="214277"/>
                  <a:pt x="3054855" y="191729"/>
                </a:cubicBezTo>
                <a:cubicBezTo>
                  <a:pt x="3038563" y="184747"/>
                  <a:pt x="3026463" y="170159"/>
                  <a:pt x="3010609" y="162232"/>
                </a:cubicBezTo>
                <a:cubicBezTo>
                  <a:pt x="2987040" y="150447"/>
                  <a:pt x="2929416" y="139034"/>
                  <a:pt x="2907371" y="132735"/>
                </a:cubicBezTo>
                <a:cubicBezTo>
                  <a:pt x="2892423" y="128464"/>
                  <a:pt x="2877874" y="122903"/>
                  <a:pt x="2863125" y="117987"/>
                </a:cubicBezTo>
                <a:lnTo>
                  <a:pt x="1756996" y="132735"/>
                </a:lnTo>
                <a:cubicBezTo>
                  <a:pt x="1741455" y="133133"/>
                  <a:pt x="1727927" y="144112"/>
                  <a:pt x="1712751" y="147484"/>
                </a:cubicBezTo>
                <a:cubicBezTo>
                  <a:pt x="1683560" y="153971"/>
                  <a:pt x="1653682" y="156883"/>
                  <a:pt x="1624261" y="162232"/>
                </a:cubicBezTo>
                <a:cubicBezTo>
                  <a:pt x="1599598" y="166716"/>
                  <a:pt x="1575100" y="172064"/>
                  <a:pt x="1550519" y="176980"/>
                </a:cubicBezTo>
                <a:lnTo>
                  <a:pt x="134674" y="16223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Step 6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srgbClr val="002060"/>
                    </a:solidFill>
                  </a:rPr>
                  <a:t>If the specified filter is Low </a:t>
                </a:r>
                <a:r>
                  <a:rPr lang="en-US" dirty="0">
                    <a:solidFill>
                      <a:srgbClr val="002060"/>
                    </a:solidFill>
                  </a:rPr>
                  <a:t>pass then apply lowpass to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Lowpass </a:t>
                </a:r>
                <a:r>
                  <a:rPr lang="en-US" dirty="0">
                    <a:solidFill>
                      <a:srgbClr val="002060"/>
                    </a:solidFill>
                  </a:rPr>
                  <a:t>transformation on the normalized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lowpass </a:t>
                </a:r>
                <a:r>
                  <a:rPr lang="en-US" dirty="0">
                    <a:solidFill>
                      <a:srgbClr val="002060"/>
                    </a:solidFill>
                  </a:rPr>
                  <a:t>filter by replacing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</a:t>
                </a: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high pass then apply lowpass to </a:t>
                </a:r>
                <a:r>
                  <a:rPr lang="en-US" dirty="0" err="1">
                    <a:solidFill>
                      <a:srgbClr val="002060"/>
                    </a:solidFill>
                  </a:rPr>
                  <a:t>highpass</a:t>
                </a:r>
                <a:r>
                  <a:rPr lang="en-US" dirty="0">
                    <a:solidFill>
                      <a:srgbClr val="002060"/>
                    </a:solidFill>
                  </a:rPr>
                  <a:t>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3"/>
                <a:stretch>
                  <a:fillRect l="-1704" t="-125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Bandpass then apply lowpass to Bandpass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Bandstop then apply lowpass to Bandstop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791200"/>
              </a:xfrm>
              <a:blipFill rotWithShape="1">
                <a:blip r:embed="rId2"/>
                <a:stretch>
                  <a:fillRect l="-1630" t="-136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SENSE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US" sz="2400" dirty="0" smtClean="0">
                    <a:solidFill>
                      <a:srgbClr val="002060"/>
                    </a:solidFill>
                  </a:rPr>
                  <a:t>The required lowpass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is obtained by applying a lowpass-to lowpass transformation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"/>
                          <m:endChr m:val="|"/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=0.08172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+0.70646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+1.4995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+0.6934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+0.459349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+0.08172)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0.08172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+0.70646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+1.4995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+0.6934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+0.459349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+0.08172)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593" t="-102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79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4153"/>
            <a:ext cx="9144000" cy="679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92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60946" y="0"/>
            <a:ext cx="9939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52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Problem </a:t>
            </a:r>
            <a:r>
              <a:rPr lang="en-US" dirty="0" smtClean="0">
                <a:solidFill>
                  <a:srgbClr val="C00000"/>
                </a:solidFill>
              </a:rPr>
              <a:t>2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Design a Chebyshev I analog low pass filter to meet the following specifications: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a.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Passband ripple: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𝑑𝐵</m:t>
                    </m:r>
                  </m:oMath>
                </a14:m>
                <a:endParaRPr lang="en-US" b="0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b. Passband edge: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1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rad/sec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c.  Stopband attenuation: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𝑑𝐵</m:t>
                    </m:r>
                  </m:oMath>
                </a14:m>
                <a:endParaRPr lang="en-US" b="0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d.  Stopband edge: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1.3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rad/sec.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 txBox="1">
            <a:spLocks noGrp="1"/>
          </p:cNvSpPr>
          <p:nvPr>
            <p:ph idx="1"/>
          </p:nvPr>
        </p:nvSpPr>
        <p:spPr>
          <a:xfrm>
            <a:off x="1981200" y="12419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0524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2819400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071716" y="5943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specified Magnitude frequency response of a Chebyshev I filter is shown above</a:t>
            </a:r>
            <a:endParaRPr lang="en-US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457200" y="129966"/>
            <a:ext cx="7624916" cy="5813634"/>
            <a:chOff x="457200" y="129966"/>
            <a:chExt cx="7624916" cy="5813634"/>
          </a:xfrm>
        </p:grpSpPr>
        <p:grpSp>
          <p:nvGrpSpPr>
            <p:cNvPr id="161" name="Group 160"/>
            <p:cNvGrpSpPr/>
            <p:nvPr/>
          </p:nvGrpSpPr>
          <p:grpSpPr>
            <a:xfrm>
              <a:off x="457200" y="129966"/>
              <a:ext cx="7624916" cy="5813634"/>
              <a:chOff x="457200" y="129966"/>
              <a:chExt cx="7624916" cy="5813634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2286000" y="1576044"/>
                <a:ext cx="81116" cy="100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457200" y="129966"/>
                <a:ext cx="7624916" cy="5813634"/>
                <a:chOff x="457200" y="129966"/>
                <a:chExt cx="7624916" cy="5813634"/>
              </a:xfrm>
            </p:grpSpPr>
            <p:sp>
              <p:nvSpPr>
                <p:cNvPr id="164" name="Content Placeholder 22"/>
                <p:cNvSpPr txBox="1">
                  <a:spLocks/>
                </p:cNvSpPr>
                <p:nvPr/>
              </p:nvSpPr>
              <p:spPr>
                <a:xfrm>
                  <a:off x="2057400" y="612553"/>
                  <a:ext cx="2209800" cy="584775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smtClean="0"/>
                    <a:t>……………</a:t>
                  </a:r>
                  <a:endParaRPr lang="en-US" dirty="0"/>
                </a:p>
              </p:txBody>
            </p:sp>
            <p:grpSp>
              <p:nvGrpSpPr>
                <p:cNvPr id="167" name="Group 166"/>
                <p:cNvGrpSpPr/>
                <p:nvPr/>
              </p:nvGrpSpPr>
              <p:grpSpPr>
                <a:xfrm>
                  <a:off x="457200" y="129966"/>
                  <a:ext cx="7624916" cy="5813634"/>
                  <a:chOff x="457200" y="129966"/>
                  <a:chExt cx="7624916" cy="5813634"/>
                </a:xfrm>
              </p:grpSpPr>
              <p:sp>
                <p:nvSpPr>
                  <p:cNvPr id="168" name="Content Placeholder 22"/>
                  <p:cNvSpPr txBox="1">
                    <a:spLocks/>
                  </p:cNvSpPr>
                  <p:nvPr/>
                </p:nvSpPr>
                <p:spPr>
                  <a:xfrm rot="5400000">
                    <a:off x="5016790" y="4788191"/>
                    <a:ext cx="964043" cy="584775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……</a:t>
                    </a:r>
                    <a:endParaRPr lang="en-US" dirty="0"/>
                  </a:p>
                </p:txBody>
              </p: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457200" y="129966"/>
                    <a:ext cx="7624916" cy="5813634"/>
                    <a:chOff x="457200" y="129966"/>
                    <a:chExt cx="7624916" cy="5813634"/>
                  </a:xfrm>
                </p:grpSpPr>
                <p:sp>
                  <p:nvSpPr>
                    <p:cNvPr id="170" name="Content Placeholder 22"/>
                    <p:cNvSpPr txBox="1">
                      <a:spLocks/>
                    </p:cNvSpPr>
                    <p:nvPr/>
                  </p:nvSpPr>
                  <p:spPr>
                    <a:xfrm>
                      <a:off x="1981200" y="4292025"/>
                      <a:ext cx="4186084" cy="58477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rtlCol="0">
                      <a:spAutoFit/>
                    </a:bodyPr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...…………………………..</a:t>
                      </a:r>
                      <a:endParaRPr lang="en-US" dirty="0"/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457200" y="129966"/>
                      <a:ext cx="7624916" cy="5813634"/>
                      <a:chOff x="457200" y="129966"/>
                      <a:chExt cx="7624916" cy="5813634"/>
                    </a:xfrm>
                  </p:grpSpPr>
                  <p:sp>
                    <p:nvSpPr>
                      <p:cNvPr id="172" name="Content Placeholder 22"/>
                      <p:cNvSpPr txBox="1">
                        <a:spLocks/>
                      </p:cNvSpPr>
                      <p:nvPr/>
                    </p:nvSpPr>
                    <p:spPr>
                      <a:xfrm rot="5400000">
                        <a:off x="1500770" y="3376698"/>
                        <a:ext cx="418608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rtlCol="0">
                        <a:spAutoFit/>
                      </a:bodyPr>
                      <a:lstStyle>
                        <a:lvl1pPr marL="342900" indent="-3429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>
                          <a:buFont typeface="Arial" panose="020B0604020202020204" pitchFamily="34" charset="0"/>
                          <a:buNone/>
                        </a:pPr>
                        <a:r>
                          <a:rPr lang="en-US" dirty="0" smtClean="0"/>
                          <a:t>...……………………………..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173" name="Group 172"/>
                      <p:cNvGrpSpPr/>
                      <p:nvPr/>
                    </p:nvGrpSpPr>
                    <p:grpSpPr>
                      <a:xfrm>
                        <a:off x="457200" y="129966"/>
                        <a:ext cx="7624916" cy="5813634"/>
                        <a:chOff x="457200" y="129966"/>
                        <a:chExt cx="7624916" cy="5813634"/>
                      </a:xfrm>
                    </p:grpSpPr>
                    <p:sp>
                      <p:nvSpPr>
                        <p:cNvPr id="195" name="Freeform 194"/>
                        <p:cNvSpPr/>
                        <p:nvPr/>
                      </p:nvSpPr>
                      <p:spPr>
                        <a:xfrm>
                          <a:off x="3406877" y="1607574"/>
                          <a:ext cx="3527323" cy="3345426"/>
                        </a:xfrm>
                        <a:custGeom>
                          <a:avLst/>
                          <a:gdLst>
                            <a:gd name="connsiteX0" fmla="*/ 0 w 4011562"/>
                            <a:gd name="connsiteY0" fmla="*/ 0 h 3157819"/>
                            <a:gd name="connsiteX1" fmla="*/ 2241755 w 4011562"/>
                            <a:gd name="connsiteY1" fmla="*/ 2861187 h 3157819"/>
                            <a:gd name="connsiteX2" fmla="*/ 4011562 w 4011562"/>
                            <a:gd name="connsiteY2" fmla="*/ 3067665 h 3157819"/>
                            <a:gd name="connsiteX3" fmla="*/ 4011562 w 4011562"/>
                            <a:gd name="connsiteY3" fmla="*/ 3067665 h 31578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011562" h="3157819">
                              <a:moveTo>
                                <a:pt x="0" y="0"/>
                              </a:moveTo>
                              <a:cubicBezTo>
                                <a:pt x="786580" y="1174954"/>
                                <a:pt x="1573161" y="2349909"/>
                                <a:pt x="2241755" y="2861187"/>
                              </a:cubicBezTo>
                              <a:cubicBezTo>
                                <a:pt x="2910349" y="3372465"/>
                                <a:pt x="4011562" y="3067665"/>
                                <a:pt x="4011562" y="3067665"/>
                              </a:cubicBezTo>
                              <a:lnTo>
                                <a:pt x="4011562" y="3067665"/>
                              </a:lnTo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175" name="Group 174"/>
                        <p:cNvGrpSpPr/>
                        <p:nvPr/>
                      </p:nvGrpSpPr>
                      <p:grpSpPr>
                        <a:xfrm>
                          <a:off x="457200" y="129966"/>
                          <a:ext cx="7624916" cy="5813634"/>
                          <a:chOff x="457200" y="129966"/>
                          <a:chExt cx="7624916" cy="5813634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6" name="TextBox 175"/>
                              <p:cNvSpPr txBox="1"/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𝑀𝑖𝑛𝑖𝑚𝑢𝑚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76" name="TextBox 17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2"/>
                                <a:stretch>
                                  <a:fillRect r="-10345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177" name="Group 176"/>
                          <p:cNvGrpSpPr/>
                          <p:nvPr/>
                        </p:nvGrpSpPr>
                        <p:grpSpPr>
                          <a:xfrm>
                            <a:off x="457200" y="129966"/>
                            <a:ext cx="7624916" cy="5813634"/>
                            <a:chOff x="457200" y="129966"/>
                            <a:chExt cx="7624916" cy="5813634"/>
                          </a:xfrm>
                        </p:grpSpPr>
                        <p:grpSp>
                          <p:nvGrpSpPr>
                            <p:cNvPr id="178" name="Group 177"/>
                            <p:cNvGrpSpPr/>
                            <p:nvPr/>
                          </p:nvGrpSpPr>
                          <p:grpSpPr>
                            <a:xfrm>
                              <a:off x="457200" y="129966"/>
                              <a:ext cx="7624916" cy="5617300"/>
                              <a:chOff x="457200" y="129966"/>
                              <a:chExt cx="7624916" cy="5617300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4" name="TextBox 183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76243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 smtClean="0"/>
                                      <a:t>20</a:t>
                                    </a:r>
                                    <a14:m>
                                      <m:oMath xmlns:m="http://schemas.openxmlformats.org/officeDocument/2006/math"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/>
                                              </a:rPr>
                                              <m:t>Ω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oMath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4" name="TextBox 183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762432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3"/>
                                    <a:stretch>
                                      <a:fillRect l="-2759" t="-8197" b="-2459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85" name="TextBox 184"/>
                              <p:cNvSpPr txBox="1"/>
                              <p:nvPr/>
                            </p:nvSpPr>
                            <p:spPr>
                              <a:xfrm>
                                <a:off x="1071716" y="12954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err="1" smtClean="0"/>
                                  <a:t>Kp</a:t>
                                </a:r>
                                <a:r>
                                  <a:rPr lang="en-US" dirty="0" smtClean="0"/>
                                  <a:t>=-2 </a:t>
                                </a:r>
                                <a:r>
                                  <a:rPr lang="en-US" dirty="0" smtClean="0"/>
                                  <a:t>dB</a:t>
                                </a:r>
                                <a:endParaRPr lang="en-US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186" name="TextBox 18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57200" y="4507469"/>
                                    <a:ext cx="1548581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=−20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𝑑𝐵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186" name="TextBox 185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7200" y="4507469"/>
                                    <a:ext cx="1548581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4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187" name="TextBox 18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438400" y="5181600"/>
                                    <a:ext cx="213851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14:m>
                                      <m:oMath xmlns:m="http://schemas.openxmlformats.org/officeDocument/2006/math"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p</m:t>
                                        </m:r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=</m:t>
                                        </m:r>
                                      </m:oMath>
                                    </a14:m>
                                    <a:r>
                                      <a:rPr lang="en-US" dirty="0" smtClean="0"/>
                                      <a:t>1</a:t>
                                    </a:r>
                                    <a:r>
                                      <a:rPr lang="en-US" dirty="0" smtClean="0"/>
                                      <a:t> rad/sec</a:t>
                                    </a:r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187" name="TextBox 186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438400" y="5181600"/>
                                    <a:ext cx="2138516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5"/>
                                    <a:stretch>
                                      <a:fillRect t="-8197" b="-2459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188" name="TextBox 18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881716" y="5181600"/>
                                    <a:ext cx="20524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=1.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rad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sec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188" name="TextBox 187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881716" y="5181600"/>
                                    <a:ext cx="20524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6"/>
                                    <a:stretch>
                                      <a:fillRect b="-11475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9" name="TextBox 188"/>
                                  <p:cNvSpPr txBox="1"/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9" name="TextBox 188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8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90" name="TextBox 189"/>
                              <p:cNvSpPr txBox="1"/>
                              <p:nvPr/>
                            </p:nvSpPr>
                            <p:spPr>
                              <a:xfrm>
                                <a:off x="1260987" y="827996"/>
                                <a:ext cx="491613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smtClean="0"/>
                                  <a:t>0</a:t>
                                </a:r>
                                <a:endParaRPr lang="en-US" dirty="0"/>
                              </a:p>
                            </p:txBody>
                          </p:sp>
                          <p:cxnSp>
                            <p:nvCxnSpPr>
                              <p:cNvPr id="191" name="Straight Arrow Connector 190"/>
                              <p:cNvCxnSpPr>
                                <a:stCxn id="176" idx="0"/>
                              </p:cNvCxnSpPr>
                              <p:nvPr/>
                            </p:nvCxnSpPr>
                            <p:spPr>
                              <a:xfrm flipV="1">
                                <a:off x="2783758" y="1676400"/>
                                <a:ext cx="0" cy="457200"/>
                              </a:xfrm>
                              <a:prstGeom prst="straightConnector1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79" name="Group 178"/>
                            <p:cNvGrpSpPr/>
                            <p:nvPr/>
                          </p:nvGrpSpPr>
                          <p:grpSpPr>
                            <a:xfrm>
                              <a:off x="2094271" y="5181600"/>
                              <a:ext cx="5619135" cy="762000"/>
                              <a:chOff x="2094271" y="5181600"/>
                              <a:chExt cx="5619135" cy="762000"/>
                            </a:xfrm>
                          </p:grpSpPr>
                          <p:cxnSp>
                            <p:nvCxnSpPr>
                              <p:cNvPr id="183" name="Straight Arrow Connector 182"/>
                              <p:cNvCxnSpPr/>
                              <p:nvPr/>
                            </p:nvCxnSpPr>
                            <p:spPr>
                              <a:xfrm>
                                <a:off x="2094271" y="5181600"/>
                                <a:ext cx="5619135" cy="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81" name="TextBox 180"/>
                              <p:cNvSpPr txBox="1"/>
                              <p:nvPr/>
                            </p:nvSpPr>
                            <p:spPr>
                              <a:xfrm>
                                <a:off x="3365091" y="5574268"/>
                                <a:ext cx="134702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smtClean="0"/>
                                  <a:t>N odd (</a:t>
                                </a:r>
                                <a:r>
                                  <a:rPr lang="en-US" dirty="0" smtClean="0"/>
                                  <a:t>N=5)</a:t>
                                </a:r>
                                <a:endParaRPr lang="en-US" dirty="0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  <p:cxnSp>
          <p:nvCxnSpPr>
            <p:cNvPr id="197" name="Straight Arrow Connector 196"/>
            <p:cNvCxnSpPr/>
            <p:nvPr/>
          </p:nvCxnSpPr>
          <p:spPr>
            <a:xfrm flipV="1">
              <a:off x="2094271" y="304800"/>
              <a:ext cx="0" cy="487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4745" y="292138"/>
            <a:ext cx="10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Step 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079523" y="988033"/>
            <a:ext cx="1363267" cy="727153"/>
          </a:xfrm>
          <a:custGeom>
            <a:avLst/>
            <a:gdLst>
              <a:gd name="connsiteX0" fmla="*/ 0 w 1363267"/>
              <a:gd name="connsiteY0" fmla="*/ 14857 h 727153"/>
              <a:gd name="connsiteX1" fmla="*/ 250722 w 1363267"/>
              <a:gd name="connsiteY1" fmla="*/ 649038 h 727153"/>
              <a:gd name="connsiteX2" fmla="*/ 501445 w 1363267"/>
              <a:gd name="connsiteY2" fmla="*/ 109 h 727153"/>
              <a:gd name="connsiteX3" fmla="*/ 840658 w 1363267"/>
              <a:gd name="connsiteY3" fmla="*/ 708032 h 727153"/>
              <a:gd name="connsiteX4" fmla="*/ 1076632 w 1363267"/>
              <a:gd name="connsiteY4" fmla="*/ 109 h 727153"/>
              <a:gd name="connsiteX5" fmla="*/ 1342103 w 1363267"/>
              <a:gd name="connsiteY5" fmla="*/ 678535 h 727153"/>
              <a:gd name="connsiteX6" fmla="*/ 1327354 w 1363267"/>
              <a:gd name="connsiteY6" fmla="*/ 619541 h 7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3267" h="727153">
                <a:moveTo>
                  <a:pt x="0" y="14857"/>
                </a:moveTo>
                <a:cubicBezTo>
                  <a:pt x="83574" y="333176"/>
                  <a:pt x="167148" y="651496"/>
                  <a:pt x="250722" y="649038"/>
                </a:cubicBezTo>
                <a:cubicBezTo>
                  <a:pt x="334296" y="646580"/>
                  <a:pt x="403122" y="-9723"/>
                  <a:pt x="501445" y="109"/>
                </a:cubicBezTo>
                <a:cubicBezTo>
                  <a:pt x="599768" y="9941"/>
                  <a:pt x="744794" y="708032"/>
                  <a:pt x="840658" y="708032"/>
                </a:cubicBezTo>
                <a:cubicBezTo>
                  <a:pt x="936522" y="708032"/>
                  <a:pt x="993058" y="5025"/>
                  <a:pt x="1076632" y="109"/>
                </a:cubicBezTo>
                <a:cubicBezTo>
                  <a:pt x="1160206" y="-4807"/>
                  <a:pt x="1300316" y="575297"/>
                  <a:pt x="1342103" y="678535"/>
                </a:cubicBezTo>
                <a:cubicBezTo>
                  <a:pt x="1383890" y="781773"/>
                  <a:pt x="1355622" y="700657"/>
                  <a:pt x="1327354" y="619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14600" y="990600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90684" y="1600200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124200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Step 2:</a:t>
                </a:r>
              </a:p>
              <a:p>
                <a:r>
                  <a:rPr lang="en-US" dirty="0" smtClean="0">
                    <a:solidFill>
                      <a:srgbClr val="002060"/>
                    </a:solidFill>
                  </a:rPr>
                  <a:t>The pass band edge frequency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m:rPr>
                        <m:nor/>
                      </m:rPr>
                      <a:rPr lang="en-US" b="1" baseline="-25000" dirty="0" smtClean="0">
                        <a:solidFill>
                          <a:srgbClr val="FF0000"/>
                        </a:solidFill>
                      </a:rPr>
                      <m:t>P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of the normalized low pass filter is 1 rad/sec</a:t>
                </a:r>
              </a:p>
              <a:p>
                <a:r>
                  <a:rPr lang="en-US" dirty="0" smtClean="0">
                    <a:solidFill>
                      <a:srgbClr val="002060"/>
                    </a:solidFill>
                  </a:rPr>
                  <a:t>Let us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of  the normalized low pass filter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l-GR" sz="36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36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l-GR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36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l-GR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3600" b="1" baseline="-25000" dirty="0" smtClean="0">
                            <a:solidFill>
                              <a:srgbClr val="002060"/>
                            </a:solidFill>
                          </a:rPr>
                          <m:t>P</m:t>
                        </m:r>
                      </m:den>
                    </m:f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1.3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3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𝑠𝑒𝑐</m:t>
                    </m:r>
                  </m:oMath>
                </a14:m>
                <a:r>
                  <a:rPr lang="en-US" sz="3600" dirty="0" smtClean="0"/>
                  <a:t>.  </a:t>
                </a:r>
                <a:endParaRPr lang="en-US" sz="3600" dirty="0"/>
              </a:p>
              <a:p>
                <a:r>
                  <a:rPr lang="en-US" sz="3600" dirty="0" smtClean="0">
                    <a:solidFill>
                      <a:srgbClr val="002060"/>
                    </a:solidFill>
                  </a:rPr>
                  <a:t>This backward equation is for Low pass to Lowpass transformation</a:t>
                </a:r>
                <a:endParaRPr lang="en-US" sz="3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2000" t="-1327" r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3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 txBox="1">
            <a:spLocks noGrp="1"/>
          </p:cNvSpPr>
          <p:nvPr>
            <p:ph idx="1"/>
          </p:nvPr>
        </p:nvSpPr>
        <p:spPr>
          <a:xfrm>
            <a:off x="1981200" y="12419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0524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2819400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071716" y="5943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Magnitude frequency response of a Chebyshev I Low pass filter for N being odd</a:t>
            </a:r>
            <a:endParaRPr lang="en-US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457200" y="129966"/>
            <a:ext cx="7624916" cy="5813634"/>
            <a:chOff x="457200" y="129966"/>
            <a:chExt cx="7624916" cy="5813634"/>
          </a:xfrm>
        </p:grpSpPr>
        <p:grpSp>
          <p:nvGrpSpPr>
            <p:cNvPr id="161" name="Group 160"/>
            <p:cNvGrpSpPr/>
            <p:nvPr/>
          </p:nvGrpSpPr>
          <p:grpSpPr>
            <a:xfrm>
              <a:off x="457200" y="129966"/>
              <a:ext cx="7624916" cy="5813634"/>
              <a:chOff x="457200" y="129966"/>
              <a:chExt cx="7624916" cy="5813634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2286000" y="1576044"/>
                <a:ext cx="81116" cy="100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457200" y="129966"/>
                <a:ext cx="7624916" cy="5813634"/>
                <a:chOff x="457200" y="129966"/>
                <a:chExt cx="7624916" cy="5813634"/>
              </a:xfrm>
            </p:grpSpPr>
            <p:sp>
              <p:nvSpPr>
                <p:cNvPr id="164" name="Content Placeholder 22"/>
                <p:cNvSpPr txBox="1">
                  <a:spLocks/>
                </p:cNvSpPr>
                <p:nvPr/>
              </p:nvSpPr>
              <p:spPr>
                <a:xfrm>
                  <a:off x="2057400" y="612553"/>
                  <a:ext cx="2209800" cy="584775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smtClean="0"/>
                    <a:t>……………</a:t>
                  </a:r>
                  <a:endParaRPr lang="en-US" dirty="0"/>
                </a:p>
              </p:txBody>
            </p:sp>
            <p:grpSp>
              <p:nvGrpSpPr>
                <p:cNvPr id="167" name="Group 166"/>
                <p:cNvGrpSpPr/>
                <p:nvPr/>
              </p:nvGrpSpPr>
              <p:grpSpPr>
                <a:xfrm>
                  <a:off x="457200" y="129966"/>
                  <a:ext cx="7624916" cy="5813634"/>
                  <a:chOff x="457200" y="129966"/>
                  <a:chExt cx="7624916" cy="5813634"/>
                </a:xfrm>
              </p:grpSpPr>
              <p:sp>
                <p:nvSpPr>
                  <p:cNvPr id="168" name="Content Placeholder 22"/>
                  <p:cNvSpPr txBox="1">
                    <a:spLocks/>
                  </p:cNvSpPr>
                  <p:nvPr/>
                </p:nvSpPr>
                <p:spPr>
                  <a:xfrm rot="5400000">
                    <a:off x="5016790" y="4788191"/>
                    <a:ext cx="964043" cy="584775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……</a:t>
                    </a:r>
                    <a:endParaRPr lang="en-US" dirty="0"/>
                  </a:p>
                </p:txBody>
              </p: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457200" y="129966"/>
                    <a:ext cx="7624916" cy="5813634"/>
                    <a:chOff x="457200" y="129966"/>
                    <a:chExt cx="7624916" cy="5813634"/>
                  </a:xfrm>
                </p:grpSpPr>
                <p:sp>
                  <p:nvSpPr>
                    <p:cNvPr id="170" name="Content Placeholder 22"/>
                    <p:cNvSpPr txBox="1">
                      <a:spLocks/>
                    </p:cNvSpPr>
                    <p:nvPr/>
                  </p:nvSpPr>
                  <p:spPr>
                    <a:xfrm>
                      <a:off x="1981200" y="4292025"/>
                      <a:ext cx="4186084" cy="58477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rtlCol="0">
                      <a:spAutoFit/>
                    </a:bodyPr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...…………………………..</a:t>
                      </a:r>
                      <a:endParaRPr lang="en-US" dirty="0"/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457200" y="129966"/>
                      <a:ext cx="7624916" cy="5813634"/>
                      <a:chOff x="457200" y="129966"/>
                      <a:chExt cx="7624916" cy="5813634"/>
                    </a:xfrm>
                  </p:grpSpPr>
                  <p:sp>
                    <p:nvSpPr>
                      <p:cNvPr id="172" name="Content Placeholder 22"/>
                      <p:cNvSpPr txBox="1">
                        <a:spLocks/>
                      </p:cNvSpPr>
                      <p:nvPr/>
                    </p:nvSpPr>
                    <p:spPr>
                      <a:xfrm rot="5400000">
                        <a:off x="1500770" y="3376698"/>
                        <a:ext cx="418608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rtlCol="0">
                        <a:spAutoFit/>
                      </a:bodyPr>
                      <a:lstStyle>
                        <a:lvl1pPr marL="342900" indent="-3429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>
                          <a:buFont typeface="Arial" panose="020B0604020202020204" pitchFamily="34" charset="0"/>
                          <a:buNone/>
                        </a:pPr>
                        <a:r>
                          <a:rPr lang="en-US" dirty="0" smtClean="0"/>
                          <a:t>...……………………………..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173" name="Group 172"/>
                      <p:cNvGrpSpPr/>
                      <p:nvPr/>
                    </p:nvGrpSpPr>
                    <p:grpSpPr>
                      <a:xfrm>
                        <a:off x="457200" y="129966"/>
                        <a:ext cx="7624916" cy="5813634"/>
                        <a:chOff x="457200" y="129966"/>
                        <a:chExt cx="7624916" cy="5813634"/>
                      </a:xfrm>
                    </p:grpSpPr>
                    <p:sp>
                      <p:nvSpPr>
                        <p:cNvPr id="195" name="Freeform 194"/>
                        <p:cNvSpPr/>
                        <p:nvPr/>
                      </p:nvSpPr>
                      <p:spPr>
                        <a:xfrm>
                          <a:off x="3406877" y="1607574"/>
                          <a:ext cx="3527323" cy="3345426"/>
                        </a:xfrm>
                        <a:custGeom>
                          <a:avLst/>
                          <a:gdLst>
                            <a:gd name="connsiteX0" fmla="*/ 0 w 4011562"/>
                            <a:gd name="connsiteY0" fmla="*/ 0 h 3157819"/>
                            <a:gd name="connsiteX1" fmla="*/ 2241755 w 4011562"/>
                            <a:gd name="connsiteY1" fmla="*/ 2861187 h 3157819"/>
                            <a:gd name="connsiteX2" fmla="*/ 4011562 w 4011562"/>
                            <a:gd name="connsiteY2" fmla="*/ 3067665 h 3157819"/>
                            <a:gd name="connsiteX3" fmla="*/ 4011562 w 4011562"/>
                            <a:gd name="connsiteY3" fmla="*/ 3067665 h 31578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011562" h="3157819">
                              <a:moveTo>
                                <a:pt x="0" y="0"/>
                              </a:moveTo>
                              <a:cubicBezTo>
                                <a:pt x="786580" y="1174954"/>
                                <a:pt x="1573161" y="2349909"/>
                                <a:pt x="2241755" y="2861187"/>
                              </a:cubicBezTo>
                              <a:cubicBezTo>
                                <a:pt x="2910349" y="3372465"/>
                                <a:pt x="4011562" y="3067665"/>
                                <a:pt x="4011562" y="3067665"/>
                              </a:cubicBezTo>
                              <a:lnTo>
                                <a:pt x="4011562" y="3067665"/>
                              </a:lnTo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175" name="Group 174"/>
                        <p:cNvGrpSpPr/>
                        <p:nvPr/>
                      </p:nvGrpSpPr>
                      <p:grpSpPr>
                        <a:xfrm>
                          <a:off x="457200" y="129966"/>
                          <a:ext cx="7624916" cy="5813634"/>
                          <a:chOff x="457200" y="129966"/>
                          <a:chExt cx="7624916" cy="5813634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6" name="TextBox 175"/>
                              <p:cNvSpPr txBox="1"/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𝑀𝑖𝑛𝑖𝑚𝑢𝑚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76" name="TextBox 17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2"/>
                                <a:stretch>
                                  <a:fillRect r="-10345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177" name="Group 176"/>
                          <p:cNvGrpSpPr/>
                          <p:nvPr/>
                        </p:nvGrpSpPr>
                        <p:grpSpPr>
                          <a:xfrm>
                            <a:off x="457200" y="129966"/>
                            <a:ext cx="7624916" cy="5813634"/>
                            <a:chOff x="457200" y="129966"/>
                            <a:chExt cx="7624916" cy="5813634"/>
                          </a:xfrm>
                        </p:grpSpPr>
                        <p:grpSp>
                          <p:nvGrpSpPr>
                            <p:cNvPr id="178" name="Group 177"/>
                            <p:cNvGrpSpPr/>
                            <p:nvPr/>
                          </p:nvGrpSpPr>
                          <p:grpSpPr>
                            <a:xfrm>
                              <a:off x="457200" y="129966"/>
                              <a:ext cx="7624916" cy="5617300"/>
                              <a:chOff x="457200" y="129966"/>
                              <a:chExt cx="7624916" cy="5617300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4" name="TextBox 183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76243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 smtClean="0"/>
                                      <a:t>20</a:t>
                                    </a:r>
                                    <a14:m>
                                      <m:oMath xmlns:m="http://schemas.openxmlformats.org/officeDocument/2006/math"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/>
                                              </a:rPr>
                                              <m:t>Ω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oMath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4" name="TextBox 183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762432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3"/>
                                    <a:stretch>
                                      <a:fillRect l="-2759" t="-8197" b="-2459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85" name="TextBox 184"/>
                              <p:cNvSpPr txBox="1"/>
                              <p:nvPr/>
                            </p:nvSpPr>
                            <p:spPr>
                              <a:xfrm>
                                <a:off x="1071716" y="12954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err="1" smtClean="0"/>
                                  <a:t>Kp</a:t>
                                </a:r>
                                <a:r>
                                  <a:rPr lang="en-US" dirty="0" smtClean="0"/>
                                  <a:t>=-2 </a:t>
                                </a:r>
                                <a:r>
                                  <a:rPr lang="en-US" dirty="0" smtClean="0"/>
                                  <a:t>dB</a:t>
                                </a:r>
                                <a:endParaRPr lang="en-US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186" name="TextBox 18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57200" y="4507469"/>
                                    <a:ext cx="1548581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=−20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𝑑𝐵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186" name="TextBox 185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7200" y="4507469"/>
                                    <a:ext cx="1548581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4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7" name="TextBox 18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438400" y="5181600"/>
                                    <a:ext cx="213851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14:m>
                                      <m:oMath xmlns:m="http://schemas.openxmlformats.org/officeDocument/2006/math"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p</m:t>
                                        </m:r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oMath>
                                    </a14:m>
                                    <a:r>
                                      <a:rPr lang="en-US" dirty="0" smtClean="0"/>
                                      <a:t> rad/sec</a:t>
                                    </a:r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7" name="TextBox 186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438400" y="5181600"/>
                                    <a:ext cx="2138516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5"/>
                                    <a:stretch>
                                      <a:fillRect t="-8197" b="-2459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188" name="TextBox 18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881716" y="5181600"/>
                                    <a:ext cx="20524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=1.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rad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sec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188" name="TextBox 187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881716" y="5181600"/>
                                    <a:ext cx="20524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6"/>
                                    <a:stretch>
                                      <a:fillRect b="-11475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9" name="TextBox 188"/>
                                  <p:cNvSpPr txBox="1"/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9" name="TextBox 188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8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90" name="TextBox 189"/>
                              <p:cNvSpPr txBox="1"/>
                              <p:nvPr/>
                            </p:nvSpPr>
                            <p:spPr>
                              <a:xfrm>
                                <a:off x="1260987" y="827996"/>
                                <a:ext cx="491613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smtClean="0"/>
                                  <a:t>0</a:t>
                                </a:r>
                                <a:endParaRPr lang="en-US" dirty="0"/>
                              </a:p>
                            </p:txBody>
                          </p:sp>
                          <p:cxnSp>
                            <p:nvCxnSpPr>
                              <p:cNvPr id="191" name="Straight Arrow Connector 190"/>
                              <p:cNvCxnSpPr>
                                <a:stCxn id="176" idx="0"/>
                              </p:cNvCxnSpPr>
                              <p:nvPr/>
                            </p:nvCxnSpPr>
                            <p:spPr>
                              <a:xfrm flipV="1">
                                <a:off x="2783758" y="1676400"/>
                                <a:ext cx="0" cy="457200"/>
                              </a:xfrm>
                              <a:prstGeom prst="straightConnector1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79" name="Group 178"/>
                            <p:cNvGrpSpPr/>
                            <p:nvPr/>
                          </p:nvGrpSpPr>
                          <p:grpSpPr>
                            <a:xfrm>
                              <a:off x="2094271" y="5181600"/>
                              <a:ext cx="5619135" cy="762000"/>
                              <a:chOff x="2094271" y="5181600"/>
                              <a:chExt cx="5619135" cy="762000"/>
                            </a:xfrm>
                          </p:grpSpPr>
                          <p:cxnSp>
                            <p:nvCxnSpPr>
                              <p:cNvPr id="183" name="Straight Arrow Connector 182"/>
                              <p:cNvCxnSpPr/>
                              <p:nvPr/>
                            </p:nvCxnSpPr>
                            <p:spPr>
                              <a:xfrm>
                                <a:off x="2094271" y="5181600"/>
                                <a:ext cx="5619135" cy="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81" name="TextBox 180"/>
                              <p:cNvSpPr txBox="1"/>
                              <p:nvPr/>
                            </p:nvSpPr>
                            <p:spPr>
                              <a:xfrm>
                                <a:off x="3365091" y="5574268"/>
                                <a:ext cx="134702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smtClean="0"/>
                                  <a:t>N odd (</a:t>
                                </a:r>
                                <a:r>
                                  <a:rPr lang="en-US" dirty="0" smtClean="0"/>
                                  <a:t>N=5)</a:t>
                                </a:r>
                                <a:endParaRPr lang="en-US" dirty="0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  <p:cxnSp>
          <p:nvCxnSpPr>
            <p:cNvPr id="197" name="Straight Arrow Connector 196"/>
            <p:cNvCxnSpPr/>
            <p:nvPr/>
          </p:nvCxnSpPr>
          <p:spPr>
            <a:xfrm flipV="1">
              <a:off x="2094271" y="304800"/>
              <a:ext cx="0" cy="487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4745" y="292138"/>
            <a:ext cx="10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Step 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079523" y="988033"/>
            <a:ext cx="1363267" cy="727153"/>
          </a:xfrm>
          <a:custGeom>
            <a:avLst/>
            <a:gdLst>
              <a:gd name="connsiteX0" fmla="*/ 0 w 1363267"/>
              <a:gd name="connsiteY0" fmla="*/ 14857 h 727153"/>
              <a:gd name="connsiteX1" fmla="*/ 250722 w 1363267"/>
              <a:gd name="connsiteY1" fmla="*/ 649038 h 727153"/>
              <a:gd name="connsiteX2" fmla="*/ 501445 w 1363267"/>
              <a:gd name="connsiteY2" fmla="*/ 109 h 727153"/>
              <a:gd name="connsiteX3" fmla="*/ 840658 w 1363267"/>
              <a:gd name="connsiteY3" fmla="*/ 708032 h 727153"/>
              <a:gd name="connsiteX4" fmla="*/ 1076632 w 1363267"/>
              <a:gd name="connsiteY4" fmla="*/ 109 h 727153"/>
              <a:gd name="connsiteX5" fmla="*/ 1342103 w 1363267"/>
              <a:gd name="connsiteY5" fmla="*/ 678535 h 727153"/>
              <a:gd name="connsiteX6" fmla="*/ 1327354 w 1363267"/>
              <a:gd name="connsiteY6" fmla="*/ 619541 h 7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3267" h="727153">
                <a:moveTo>
                  <a:pt x="0" y="14857"/>
                </a:moveTo>
                <a:cubicBezTo>
                  <a:pt x="83574" y="333176"/>
                  <a:pt x="167148" y="651496"/>
                  <a:pt x="250722" y="649038"/>
                </a:cubicBezTo>
                <a:cubicBezTo>
                  <a:pt x="334296" y="646580"/>
                  <a:pt x="403122" y="-9723"/>
                  <a:pt x="501445" y="109"/>
                </a:cubicBezTo>
                <a:cubicBezTo>
                  <a:pt x="599768" y="9941"/>
                  <a:pt x="744794" y="708032"/>
                  <a:pt x="840658" y="708032"/>
                </a:cubicBezTo>
                <a:cubicBezTo>
                  <a:pt x="936522" y="708032"/>
                  <a:pt x="993058" y="5025"/>
                  <a:pt x="1076632" y="109"/>
                </a:cubicBezTo>
                <a:cubicBezTo>
                  <a:pt x="1160206" y="-4807"/>
                  <a:pt x="1300316" y="575297"/>
                  <a:pt x="1342103" y="678535"/>
                </a:cubicBezTo>
                <a:cubicBezTo>
                  <a:pt x="1383890" y="781773"/>
                  <a:pt x="1355622" y="700657"/>
                  <a:pt x="1327354" y="619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14600" y="990600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90684" y="1600200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1192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high pass then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8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𝑷</m:t>
                        </m:r>
                      </m:num>
                      <m:den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800" b="1" i="0" baseline="-25000" dirty="0" smtClean="0">
                            <a:solidFill>
                              <a:srgbClr val="002060"/>
                            </a:solidFill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2800" dirty="0" smtClean="0"/>
                  <a:t> 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Bandpass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Bandstop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normalized passband edge frequency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is always equal to 1 rad/sec irrespective of the given filter. 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  <a:blipFill rotWithShape="1">
                <a:blip r:embed="rId2"/>
                <a:stretch>
                  <a:fillRect l="-937" t="-762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Step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=20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20 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𝑙𝑜𝑔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76478</m:t>
                    </m:r>
                  </m:oMath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=0.2</m:t>
                    </m:r>
                  </m:oMath>
                </a14:m>
                <a:r>
                  <a:rPr lang="en-US" b="0" i="1" dirty="0" smtClean="0">
                    <a:solidFill>
                      <a:srgbClr val="002060"/>
                    </a:solidFill>
                  </a:rPr>
                  <a:t>0567</a:t>
                </a:r>
                <a:endParaRPr lang="en-US" b="0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rgbClr val="002060"/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=−2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0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𝑑𝐵</m:t>
                    </m:r>
                  </m:oMath>
                </a14:m>
                <a:endParaRPr lang="en-US" b="0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20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=−2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</m:t>
                        </m:r>
                      </m:e>
                    </m:func>
                  </m:oMath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=0.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i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1630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33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"/>
                <a:ext cx="8229600" cy="6126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1.3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769</m:t>
                      </m:r>
                    </m:oMath>
                  </m:oMathPara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0.077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Step 4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Minimum filter order (of normalized filter)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𝑐𝑜𝑠h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𝑐𝑜𝑠h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4.3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Rounding off to the next integer we get,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N=5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"/>
                <a:ext cx="8229600" cy="6126163"/>
              </a:xfrm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6477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Step 5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: Find normalized low pass filter transfer function  of order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5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=0.2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8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30398</m:t>
                      </m:r>
                    </m:oMath>
                  </m:oMathPara>
                </a14:m>
                <a:endParaRPr lang="en-US" sz="2800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=1.0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235520</m:t>
                      </m:r>
                    </m:oMath>
                  </m:oMathPara>
                </a14:m>
                <a:endParaRPr lang="en-US" sz="2800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b="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=−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𝑎𝑠𝑖𝑛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𝑏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𝑐𝑜𝑠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,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=1, 2,….2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6477000"/>
              </a:xfrm>
              <a:blipFill rotWithShape="1">
                <a:blip r:embed="rId2"/>
                <a:stretch>
                  <a:fillRect l="-1852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3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1423</Words>
  <Application>Microsoft Office PowerPoint</Application>
  <PresentationFormat>On-screen Show (4:3)</PresentationFormat>
  <Paragraphs>145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Analog IIR Filter Design  part VI</vt:lpstr>
      <vt:lpstr>Problem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IIR Filter Design  part V</dc:title>
  <dc:creator>Windows User</dc:creator>
  <cp:lastModifiedBy>Windows User</cp:lastModifiedBy>
  <cp:revision>30</cp:revision>
  <dcterms:created xsi:type="dcterms:W3CDTF">2020-06-28T07:01:13Z</dcterms:created>
  <dcterms:modified xsi:type="dcterms:W3CDTF">2020-06-28T14:49:00Z</dcterms:modified>
</cp:coreProperties>
</file>