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2.xml.rels><?xml version="1.0" encoding="UTF-8" standalone="yes"?>
<Relationships xmlns="http://schemas.openxmlformats.org/package/2006/relationships"><Relationship Id="rId3" Type="http://schemas.openxmlformats.org/officeDocument/2006/relationships/image" Target="../media/image240.png" /><Relationship Id="rId2" Type="http://schemas.openxmlformats.org/officeDocument/2006/relationships/image" Target="../media/image230.png" /><Relationship Id="rId1" Type="http://schemas.openxmlformats.org/officeDocument/2006/relationships/image" Target="../media/image220.png" /></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4FB93-CBB4-4476-9E7A-8219B538565F}" type="doc">
      <dgm:prSet loTypeId="urn:microsoft.com/office/officeart/2005/8/layout/process2" loCatId="process" qsTypeId="urn:microsoft.com/office/officeart/2005/8/quickstyle/simple1" qsCatId="simple" csTypeId="urn:microsoft.com/office/officeart/2005/8/colors/accent2_1" csCatId="accent2" phldr="1"/>
      <dgm:spPr/>
      <dgm:t>
        <a:bodyPr/>
        <a:lstStyle/>
        <a:p>
          <a:endParaRPr lang="en-US"/>
        </a:p>
      </dgm:t>
    </dgm:pt>
    <mc:AlternateContent xmlns:mc="http://schemas.openxmlformats.org/markup-compatibility/2006" xmlns:a14="http://schemas.microsoft.com/office/drawing/2010/main">
      <mc:Choice Requires="a14">
        <dgm:pt modelId="{6FE2B78D-5479-404F-A123-1AB597DFC6C3}">
          <dgm:prSet phldrT="[Text]"/>
          <dgm:spPr/>
          <dgm:t>
            <a:bodyPr/>
            <a:lstStyle/>
            <a:p>
              <a:r>
                <a:rPr lang="en-US" dirty="0"/>
                <a:t>Digital specification</a:t>
              </a:r>
              <a14:m>
                <m:oMath xmlns:m="http://schemas.openxmlformats.org/officeDocument/2006/math">
                  <m:sSub>
                    <m:sSubPr>
                      <m:ctrlPr>
                        <a:rPr lang="en-US" i="1" dirty="0" smtClean="0">
                          <a:latin typeface="Cambria Math" panose="02040503050406030204" pitchFamily="18" charset="0"/>
                          <a:ea typeface="Cambria Math"/>
                        </a:rPr>
                      </m:ctrlPr>
                    </m:sSubPr>
                    <m:e>
                      <m:r>
                        <a:rPr lang="en-US" b="0" i="1" dirty="0" smtClean="0">
                          <a:latin typeface="Cambria Math"/>
                          <a:ea typeface="Cambria Math"/>
                        </a:rPr>
                        <m:t> </m:t>
                      </m:r>
                      <m:r>
                        <a:rPr lang="en-US" i="1">
                          <a:latin typeface="Cambria Math"/>
                          <a:ea typeface="Cambria Math"/>
                        </a:rPr>
                        <m:t>𝜔</m:t>
                      </m:r>
                    </m:e>
                    <m:sub>
                      <m:r>
                        <a:rPr lang="en-US" b="0" i="1" dirty="0" smtClean="0">
                          <a:latin typeface="Cambria Math"/>
                          <a:ea typeface="Cambria Math"/>
                        </a:rPr>
                        <m:t>𝑃</m:t>
                      </m:r>
                    </m:sub>
                  </m:sSub>
                  <m:r>
                    <a:rPr lang="en-US" b="0" i="1" dirty="0" smtClean="0">
                      <a:latin typeface="Cambria Math"/>
                      <a:ea typeface="Cambria Math"/>
                    </a:rPr>
                    <m:t>, </m:t>
                  </m:r>
                  <m:sSub>
                    <m:sSubPr>
                      <m:ctrlPr>
                        <a:rPr lang="en-US" i="1" dirty="0">
                          <a:latin typeface="Cambria Math" panose="02040503050406030204" pitchFamily="18" charset="0"/>
                          <a:ea typeface="Cambria Math"/>
                        </a:rPr>
                      </m:ctrlPr>
                    </m:sSubPr>
                    <m:e>
                      <m:r>
                        <a:rPr lang="en-US" i="1">
                          <a:latin typeface="Cambria Math"/>
                          <a:ea typeface="Cambria Math"/>
                        </a:rPr>
                        <m:t>𝜔</m:t>
                      </m:r>
                    </m:e>
                    <m:sub>
                      <m:r>
                        <a:rPr lang="en-US" b="0" i="1" dirty="0" smtClean="0">
                          <a:latin typeface="Cambria Math"/>
                          <a:ea typeface="Cambria Math"/>
                        </a:rPr>
                        <m:t>𝑆</m:t>
                      </m:r>
                    </m:sub>
                  </m:sSub>
                  <m:r>
                    <a:rPr lang="en-US" b="0" i="1" dirty="0" smtClean="0">
                      <a:latin typeface="Cambria Math"/>
                      <a:ea typeface="Cambria Math"/>
                    </a:rPr>
                    <m:t>, </m:t>
                  </m:r>
                  <m:sSub>
                    <m:sSubPr>
                      <m:ctrlPr>
                        <a:rPr lang="en-US" i="1" dirty="0" smtClean="0">
                          <a:latin typeface="Cambria Math" panose="02040503050406030204" pitchFamily="18" charset="0"/>
                          <a:ea typeface="Cambria Math"/>
                        </a:rPr>
                      </m:ctrlPr>
                    </m:sSubPr>
                    <m:e>
                      <m:r>
                        <a:rPr lang="en-US" b="0" i="1" dirty="0" smtClean="0">
                          <a:latin typeface="Cambria Math"/>
                          <a:ea typeface="Cambria Math"/>
                        </a:rPr>
                        <m:t> </m:t>
                      </m:r>
                      <m:r>
                        <a:rPr lang="en-US" b="0" i="1" dirty="0" smtClean="0">
                          <a:latin typeface="Cambria Math"/>
                          <a:ea typeface="Cambria Math"/>
                        </a:rPr>
                        <m:t>𝐾</m:t>
                      </m:r>
                    </m:e>
                    <m:sub>
                      <m:r>
                        <a:rPr lang="en-US" b="0" i="1" dirty="0" smtClean="0">
                          <a:latin typeface="Cambria Math"/>
                          <a:ea typeface="Cambria Math"/>
                        </a:rPr>
                        <m:t>𝑃</m:t>
                      </m:r>
                    </m:sub>
                  </m:sSub>
                  <m:r>
                    <a:rPr lang="en-US" b="0" i="1" dirty="0" smtClean="0">
                      <a:latin typeface="Cambria Math"/>
                      <a:ea typeface="Cambria Math"/>
                    </a:rPr>
                    <m:t>, </m:t>
                  </m:r>
                  <m:sSub>
                    <m:sSubPr>
                      <m:ctrlPr>
                        <a:rPr lang="en-US" i="1" dirty="0" smtClean="0">
                          <a:latin typeface="Cambria Math" panose="02040503050406030204" pitchFamily="18" charset="0"/>
                          <a:ea typeface="Cambria Math"/>
                        </a:rPr>
                      </m:ctrlPr>
                    </m:sSubPr>
                    <m:e>
                      <m:r>
                        <a:rPr lang="en-US" b="0" i="1" dirty="0" smtClean="0">
                          <a:latin typeface="Cambria Math"/>
                          <a:ea typeface="Cambria Math"/>
                        </a:rPr>
                        <m:t>𝐾</m:t>
                      </m:r>
                    </m:e>
                    <m:sub>
                      <m:r>
                        <a:rPr lang="en-US" b="0" i="1" dirty="0" smtClean="0">
                          <a:latin typeface="Cambria Math"/>
                          <a:ea typeface="Cambria Math"/>
                        </a:rPr>
                        <m:t>𝑆</m:t>
                      </m:r>
                    </m:sub>
                  </m:sSub>
                  <m:r>
                    <a:rPr lang="en-US" b="0" i="1" dirty="0" smtClean="0">
                      <a:latin typeface="Cambria Math"/>
                      <a:ea typeface="Cambria Math"/>
                    </a:rPr>
                    <m:t> </m:t>
                  </m:r>
                </m:oMath>
              </a14:m>
              <a:endParaRPr lang="en-US" dirty="0"/>
            </a:p>
          </dgm:t>
        </dgm:pt>
      </mc:Choice>
      <mc:Fallback xmlns="">
        <dgm:pt modelId="{6FE2B78D-5479-404F-A123-1AB597DFC6C3}">
          <dgm:prSet phldrT="[Text]"/>
          <dgm:spPr/>
          <dgm:t>
            <a:bodyPr/>
            <a:lstStyle/>
            <a:p>
              <a:r>
                <a:rPr lang="en-US" dirty="0" smtClean="0"/>
                <a:t>Digital specification</a:t>
              </a:r>
              <a:r>
                <a:rPr lang="en-US" i="0" dirty="0" smtClean="0">
                  <a:latin typeface="Cambria Math"/>
                  <a:ea typeface="Cambria Math"/>
                </a:rPr>
                <a:t>〖</a:t>
              </a:r>
              <a:r>
                <a:rPr lang="en-US" b="0" i="0" dirty="0" smtClean="0">
                  <a:latin typeface="Cambria Math"/>
                  <a:ea typeface="Cambria Math"/>
                </a:rPr>
                <a:t> </a:t>
              </a:r>
              <a:r>
                <a:rPr lang="en-US" i="0">
                  <a:latin typeface="Cambria Math"/>
                  <a:ea typeface="Cambria Math"/>
                </a:rPr>
                <a:t>𝜔</a:t>
              </a:r>
              <a:r>
                <a:rPr lang="en-US" i="0" dirty="0" smtClean="0">
                  <a:latin typeface="Cambria Math"/>
                  <a:ea typeface="Cambria Math"/>
                </a:rPr>
                <a:t>〗_</a:t>
              </a:r>
              <a:r>
                <a:rPr lang="en-US" b="0" i="0" dirty="0" smtClean="0">
                  <a:latin typeface="Cambria Math"/>
                  <a:ea typeface="Cambria Math"/>
                </a:rPr>
                <a:t>𝑃</a:t>
              </a:r>
              <a:r>
                <a:rPr lang="en-US" b="0" i="0" dirty="0" smtClean="0">
                  <a:latin typeface="Cambria Math"/>
                  <a:ea typeface="Cambria Math"/>
                </a:rPr>
                <a:t>, </a:t>
              </a:r>
              <a:r>
                <a:rPr lang="en-US" i="0">
                  <a:latin typeface="Cambria Math"/>
                  <a:ea typeface="Cambria Math"/>
                </a:rPr>
                <a:t>𝜔</a:t>
              </a:r>
              <a:r>
                <a:rPr lang="en-US" i="0" dirty="0">
                  <a:latin typeface="Cambria Math"/>
                  <a:ea typeface="Cambria Math"/>
                </a:rPr>
                <a:t>_</a:t>
              </a:r>
              <a:r>
                <a:rPr lang="en-US" b="0" i="0" dirty="0" smtClean="0">
                  <a:latin typeface="Cambria Math"/>
                  <a:ea typeface="Cambria Math"/>
                </a:rPr>
                <a:t>𝑆</a:t>
              </a:r>
              <a:r>
                <a:rPr lang="en-US" b="0" i="0" dirty="0" smtClean="0">
                  <a:latin typeface="Cambria Math"/>
                  <a:ea typeface="Cambria Math"/>
                </a:rPr>
                <a:t>, </a:t>
              </a:r>
              <a:r>
                <a:rPr lang="en-US" i="0" dirty="0" smtClean="0">
                  <a:latin typeface="Cambria Math"/>
                  <a:ea typeface="Cambria Math"/>
                </a:rPr>
                <a:t>〖</a:t>
              </a:r>
              <a:r>
                <a:rPr lang="en-US" b="0" i="0" dirty="0" smtClean="0">
                  <a:latin typeface="Cambria Math"/>
                  <a:ea typeface="Cambria Math"/>
                </a:rPr>
                <a:t> </a:t>
              </a:r>
              <a:r>
                <a:rPr lang="en-US" b="0" i="0" dirty="0" smtClean="0">
                  <a:latin typeface="Cambria Math"/>
                  <a:ea typeface="Cambria Math"/>
                </a:rPr>
                <a:t>𝐾〗_</a:t>
              </a:r>
              <a:r>
                <a:rPr lang="en-US" b="0" i="0" dirty="0" smtClean="0">
                  <a:latin typeface="Cambria Math"/>
                  <a:ea typeface="Cambria Math"/>
                </a:rPr>
                <a:t>𝑃</a:t>
              </a:r>
              <a:r>
                <a:rPr lang="en-US" b="0" i="0" dirty="0" smtClean="0">
                  <a:latin typeface="Cambria Math"/>
                  <a:ea typeface="Cambria Math"/>
                </a:rPr>
                <a:t>, 𝐾_</a:t>
              </a:r>
              <a:r>
                <a:rPr lang="en-US" b="0" i="0" dirty="0" smtClean="0">
                  <a:latin typeface="Cambria Math"/>
                  <a:ea typeface="Cambria Math"/>
                </a:rPr>
                <a:t>𝑆</a:t>
              </a:r>
              <a:r>
                <a:rPr lang="en-US" b="0" i="0" dirty="0" smtClean="0">
                  <a:latin typeface="Cambria Math"/>
                  <a:ea typeface="Cambria Math"/>
                </a:rPr>
                <a:t>  </a:t>
              </a:r>
              <a:endParaRPr lang="en-US" dirty="0"/>
            </a:p>
          </dgm:t>
        </dgm:pt>
      </mc:Fallback>
    </mc:AlternateContent>
    <dgm:pt modelId="{BA81D525-5F94-4B44-9A7F-A1E66F70F1DE}" type="parTrans" cxnId="{74B75773-DC45-4CB2-9903-997753761A37}">
      <dgm:prSet/>
      <dgm:spPr/>
      <dgm:t>
        <a:bodyPr/>
        <a:lstStyle/>
        <a:p>
          <a:endParaRPr lang="en-US"/>
        </a:p>
      </dgm:t>
    </dgm:pt>
    <dgm:pt modelId="{1D545C2C-A844-4244-A200-3391C58DEF01}" type="sibTrans" cxnId="{74B75773-DC45-4CB2-9903-997753761A37}">
      <dgm:prSet/>
      <dgm:spPr/>
      <dgm:t>
        <a:bodyPr/>
        <a:lstStyle/>
        <a:p>
          <a:endParaRPr lang="en-US"/>
        </a:p>
      </dgm:t>
    </dgm:pt>
    <mc:AlternateContent xmlns:mc="http://schemas.openxmlformats.org/markup-compatibility/2006" xmlns:a14="http://schemas.microsoft.com/office/drawing/2010/main">
      <mc:Choice Requires="a14">
        <dgm:pt modelId="{A4BC0EE1-1E24-4944-B9FA-8C2A7C2C7B4B}">
          <dgm:prSet phldrT="[Text]"/>
          <dgm:spPr/>
          <dgm:t>
            <a:bodyPr/>
            <a:lstStyle/>
            <a:p>
              <a:r>
                <a:rPr lang="en-US" dirty="0" err="1"/>
                <a:t>Prewarped</a:t>
              </a:r>
              <a:r>
                <a:rPr lang="en-US" dirty="0"/>
                <a:t> analog specifications</a:t>
              </a:r>
            </a:p>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sSub>
                          <m:sSubPr>
                            <m:ctrlPr>
                              <a:rPr lang="el-GR" i="1">
                                <a:latin typeface="Cambria Math" panose="02040503050406030204" pitchFamily="18" charset="0"/>
                              </a:rPr>
                            </m:ctrlPr>
                          </m:sSubPr>
                          <m:e>
                            <m:r>
                              <m:rPr>
                                <m:nor/>
                              </m:rPr>
                              <a:rPr lang="el-GR" dirty="0"/>
                              <m:t>Ω</m:t>
                            </m:r>
                          </m:e>
                          <m:sub>
                            <m:r>
                              <a:rPr lang="en-US" i="1" dirty="0">
                                <a:latin typeface="Cambria Math"/>
                              </a:rPr>
                              <m:t>𝑃</m:t>
                            </m:r>
                          </m:sub>
                        </m:sSub>
                      </m:e>
                      <m:sup>
                        <m:r>
                          <a:rPr lang="en-US" i="1">
                            <a:latin typeface="Cambria Math"/>
                          </a:rPr>
                          <m:t>′</m:t>
                        </m:r>
                      </m:sup>
                    </m:sSup>
                    <m:r>
                      <a:rPr lang="en-US" b="0" i="1" dirty="0" smtClean="0">
                        <a:latin typeface="Cambria Math"/>
                        <a:ea typeface="Cambria Math"/>
                      </a:rPr>
                      <m:t>, </m:t>
                    </m:r>
                    <m:sSup>
                      <m:sSupPr>
                        <m:ctrlPr>
                          <a:rPr lang="el-GR" i="1" smtClean="0">
                            <a:latin typeface="Cambria Math" panose="02040503050406030204" pitchFamily="18" charset="0"/>
                          </a:rPr>
                        </m:ctrlPr>
                      </m:sSupPr>
                      <m:e>
                        <m:sSub>
                          <m:sSubPr>
                            <m:ctrlPr>
                              <a:rPr lang="el-GR" i="1">
                                <a:latin typeface="Cambria Math" panose="02040503050406030204" pitchFamily="18" charset="0"/>
                              </a:rPr>
                            </m:ctrlPr>
                          </m:sSubPr>
                          <m:e>
                            <m:r>
                              <m:rPr>
                                <m:nor/>
                              </m:rPr>
                              <a:rPr lang="el-GR" dirty="0"/>
                              <m:t>Ω</m:t>
                            </m:r>
                          </m:e>
                          <m:sub>
                            <m:r>
                              <a:rPr lang="en-US" b="0" i="1" dirty="0" smtClean="0">
                                <a:latin typeface="Cambria Math"/>
                              </a:rPr>
                              <m:t>𝑆</m:t>
                            </m:r>
                          </m:sub>
                        </m:sSub>
                      </m:e>
                      <m:sup>
                        <m:r>
                          <a:rPr lang="en-US" i="1">
                            <a:latin typeface="Cambria Math"/>
                          </a:rPr>
                          <m:t>′</m:t>
                        </m:r>
                      </m:sup>
                    </m:sSup>
                    <m:r>
                      <a:rPr lang="en-US" b="0" i="1" dirty="0" smtClean="0">
                        <a:latin typeface="Cambria Math"/>
                        <a:ea typeface="Cambria Math"/>
                      </a:rPr>
                      <m:t>, </m:t>
                    </m:r>
                    <m:sSub>
                      <m:sSubPr>
                        <m:ctrlPr>
                          <a:rPr lang="en-US" i="1" dirty="0" smtClean="0">
                            <a:latin typeface="Cambria Math" panose="02040503050406030204" pitchFamily="18" charset="0"/>
                            <a:ea typeface="Cambria Math"/>
                          </a:rPr>
                        </m:ctrlPr>
                      </m:sSubPr>
                      <m:e>
                        <m:r>
                          <a:rPr lang="en-US" b="0" i="1" dirty="0" smtClean="0">
                            <a:latin typeface="Cambria Math"/>
                            <a:ea typeface="Cambria Math"/>
                          </a:rPr>
                          <m:t> </m:t>
                        </m:r>
                        <m:r>
                          <a:rPr lang="en-US" b="0" i="1" dirty="0" smtClean="0">
                            <a:latin typeface="Cambria Math"/>
                            <a:ea typeface="Cambria Math"/>
                          </a:rPr>
                          <m:t>𝐾</m:t>
                        </m:r>
                      </m:e>
                      <m:sub>
                        <m:r>
                          <a:rPr lang="en-US" b="0" i="1" dirty="0" smtClean="0">
                            <a:latin typeface="Cambria Math"/>
                            <a:ea typeface="Cambria Math"/>
                          </a:rPr>
                          <m:t>𝑃</m:t>
                        </m:r>
                      </m:sub>
                    </m:sSub>
                    <m:r>
                      <a:rPr lang="en-US" b="0" i="1" dirty="0" smtClean="0">
                        <a:latin typeface="Cambria Math"/>
                        <a:ea typeface="Cambria Math"/>
                      </a:rPr>
                      <m:t>, </m:t>
                    </m:r>
                    <m:sSub>
                      <m:sSubPr>
                        <m:ctrlPr>
                          <a:rPr lang="en-US" i="1" dirty="0" smtClean="0">
                            <a:latin typeface="Cambria Math" panose="02040503050406030204" pitchFamily="18" charset="0"/>
                            <a:ea typeface="Cambria Math"/>
                          </a:rPr>
                        </m:ctrlPr>
                      </m:sSubPr>
                      <m:e>
                        <m:r>
                          <a:rPr lang="en-US" b="0" i="1" dirty="0" smtClean="0">
                            <a:latin typeface="Cambria Math"/>
                            <a:ea typeface="Cambria Math"/>
                          </a:rPr>
                          <m:t>𝐾</m:t>
                        </m:r>
                      </m:e>
                      <m:sub>
                        <m:r>
                          <a:rPr lang="en-US" b="0" i="1" dirty="0" smtClean="0">
                            <a:latin typeface="Cambria Math"/>
                            <a:ea typeface="Cambria Math"/>
                          </a:rPr>
                          <m:t>𝑆</m:t>
                        </m:r>
                      </m:sub>
                    </m:sSub>
                  </m:oMath>
                </m:oMathPara>
              </a14:m>
              <a:endParaRPr lang="en-US" dirty="0"/>
            </a:p>
          </dgm:t>
        </dgm:pt>
      </mc:Choice>
      <mc:Fallback xmlns="">
        <dgm:pt modelId="{A4BC0EE1-1E24-4944-B9FA-8C2A7C2C7B4B}">
          <dgm:prSet phldrT="[Text]"/>
          <dgm:spPr/>
          <dgm:t>
            <a:bodyPr/>
            <a:lstStyle/>
            <a:p>
              <a:r>
                <a:rPr lang="en-US" dirty="0" err="1" smtClean="0"/>
                <a:t>Prewarped</a:t>
              </a:r>
              <a:r>
                <a:rPr lang="en-US" dirty="0" smtClean="0"/>
                <a:t> analog specifications</a:t>
              </a:r>
            </a:p>
            <a:p>
              <a:r>
                <a:rPr lang="el-GR" i="0" smtClean="0">
                  <a:latin typeface="Cambria Math"/>
                </a:rPr>
                <a:t>〖</a:t>
              </a:r>
              <a:r>
                <a:rPr lang="el-GR" i="0" dirty="0">
                  <a:latin typeface="Cambria Math"/>
                </a:rPr>
                <a:t>"</a:t>
              </a:r>
              <a:r>
                <a:rPr lang="el-GR" i="0" dirty="0"/>
                <a:t>Ω</a:t>
              </a:r>
              <a:r>
                <a:rPr lang="el-GR" i="0" dirty="0">
                  <a:latin typeface="Cambria Math"/>
                </a:rPr>
                <a:t>" </a:t>
              </a:r>
              <a:r>
                <a:rPr lang="el-GR" i="0">
                  <a:latin typeface="Cambria Math"/>
                </a:rPr>
                <a:t>_</a:t>
              </a:r>
              <a:r>
                <a:rPr lang="en-US" i="0" dirty="0">
                  <a:latin typeface="Cambria Math"/>
                </a:rPr>
                <a:t>𝑃</a:t>
              </a:r>
              <a:r>
                <a:rPr lang="el-GR" i="0" smtClean="0">
                  <a:latin typeface="Cambria Math"/>
                </a:rPr>
                <a:t>〗^</a:t>
              </a:r>
              <a:r>
                <a:rPr lang="en-US" i="0">
                  <a:latin typeface="Cambria Math"/>
                </a:rPr>
                <a:t>′</a:t>
              </a:r>
              <a:r>
                <a:rPr lang="en-US" b="0" i="0" dirty="0" smtClean="0">
                  <a:latin typeface="Cambria Math"/>
                  <a:ea typeface="Cambria Math"/>
                </a:rPr>
                <a:t>, </a:t>
              </a:r>
              <a:r>
                <a:rPr lang="el-GR" i="0" smtClean="0">
                  <a:latin typeface="Cambria Math"/>
                </a:rPr>
                <a:t>〖</a:t>
              </a:r>
              <a:r>
                <a:rPr lang="el-GR" i="0" dirty="0">
                  <a:latin typeface="Cambria Math"/>
                </a:rPr>
                <a:t>"</a:t>
              </a:r>
              <a:r>
                <a:rPr lang="el-GR" i="0" dirty="0"/>
                <a:t>Ω</a:t>
              </a:r>
              <a:r>
                <a:rPr lang="el-GR" i="0" dirty="0">
                  <a:latin typeface="Cambria Math"/>
                </a:rPr>
                <a:t>" </a:t>
              </a:r>
              <a:r>
                <a:rPr lang="el-GR" i="0">
                  <a:latin typeface="Cambria Math"/>
                </a:rPr>
                <a:t>_</a:t>
              </a:r>
              <a:r>
                <a:rPr lang="en-US" b="0" i="0" dirty="0" smtClean="0">
                  <a:latin typeface="Cambria Math"/>
                </a:rPr>
                <a:t>𝑆</a:t>
              </a:r>
              <a:r>
                <a:rPr lang="el-GR" b="0" i="0" smtClean="0">
                  <a:latin typeface="Cambria Math"/>
                </a:rPr>
                <a:t>〗^</a:t>
              </a:r>
              <a:r>
                <a:rPr lang="en-US" i="0">
                  <a:latin typeface="Cambria Math"/>
                </a:rPr>
                <a:t>′</a:t>
              </a:r>
              <a:r>
                <a:rPr lang="en-US" b="0" i="0" dirty="0" smtClean="0">
                  <a:latin typeface="Cambria Math"/>
                  <a:ea typeface="Cambria Math"/>
                </a:rPr>
                <a:t>, </a:t>
              </a:r>
              <a:r>
                <a:rPr lang="en-US" i="0" dirty="0" smtClean="0">
                  <a:latin typeface="Cambria Math"/>
                  <a:ea typeface="Cambria Math"/>
                </a:rPr>
                <a:t>〖</a:t>
              </a:r>
              <a:r>
                <a:rPr lang="en-US" b="0" i="0" dirty="0" smtClean="0">
                  <a:latin typeface="Cambria Math"/>
                  <a:ea typeface="Cambria Math"/>
                </a:rPr>
                <a:t> 𝐾〗_𝑃, 𝐾_𝑆</a:t>
              </a:r>
              <a:endParaRPr lang="en-US" dirty="0"/>
            </a:p>
          </dgm:t>
        </dgm:pt>
      </mc:Fallback>
    </mc:AlternateContent>
    <dgm:pt modelId="{1C8E3C74-F0A3-46F1-BD12-C52A3AA163C0}" type="parTrans" cxnId="{BB7B9F90-E1BB-4CEC-93E0-CC3ABB21FBA3}">
      <dgm:prSet/>
      <dgm:spPr/>
      <dgm:t>
        <a:bodyPr/>
        <a:lstStyle/>
        <a:p>
          <a:endParaRPr lang="en-US"/>
        </a:p>
      </dgm:t>
    </dgm:pt>
    <dgm:pt modelId="{2CF04E60-6DF5-4E16-99BF-59545B6B977E}" type="sibTrans" cxnId="{BB7B9F90-E1BB-4CEC-93E0-CC3ABB21FBA3}">
      <dgm:prSet/>
      <dgm:spPr/>
      <dgm:t>
        <a:bodyPr/>
        <a:lstStyle/>
        <a:p>
          <a:endParaRPr lang="en-US"/>
        </a:p>
      </dgm:t>
    </dgm:pt>
    <mc:AlternateContent xmlns:mc="http://schemas.openxmlformats.org/markup-compatibility/2006" xmlns:a14="http://schemas.microsoft.com/office/drawing/2010/main">
      <mc:Choice Requires="a14">
        <dgm:pt modelId="{1C6BBE34-05D0-48EE-AE71-241BCC4085BC}">
          <dgm:prSet phldrT="[Text]"/>
          <dgm:spPr/>
          <dgm:t>
            <a:bodyPr/>
            <a:lstStyle/>
            <a:p>
              <a:r>
                <a:rPr lang="en-US" dirty="0"/>
                <a:t>Step 2: Design of analog filter </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𝑎</m:t>
                        </m:r>
                      </m:sub>
                    </m:sSub>
                    <m:r>
                      <a:rPr lang="en-US" b="0" i="1" smtClean="0">
                        <a:latin typeface="Cambria Math"/>
                      </a:rPr>
                      <m:t>(</m:t>
                    </m:r>
                    <m:r>
                      <a:rPr lang="en-US" b="0" i="1" smtClean="0">
                        <a:latin typeface="Cambria Math"/>
                      </a:rPr>
                      <m:t>𝑠</m:t>
                    </m:r>
                    <m:r>
                      <a:rPr lang="en-US" b="0" i="1" smtClean="0">
                        <a:latin typeface="Cambria Math"/>
                      </a:rPr>
                      <m:t>)</m:t>
                    </m:r>
                  </m:oMath>
                </m:oMathPara>
              </a14:m>
              <a:endParaRPr lang="en-US" dirty="0"/>
            </a:p>
          </dgm:t>
        </dgm:pt>
      </mc:Choice>
      <mc:Fallback xmlns="">
        <dgm:pt modelId="{1C6BBE34-05D0-48EE-AE71-241BCC4085BC}">
          <dgm:prSet phldrT="[Text]"/>
          <dgm:spPr/>
          <dgm:t>
            <a:bodyPr/>
            <a:lstStyle/>
            <a:p>
              <a:r>
                <a:rPr lang="en-US" dirty="0" smtClean="0"/>
                <a:t>Step 2: Design of analog filter </a:t>
              </a:r>
            </a:p>
            <a:p>
              <a:r>
                <a:rPr lang="en-US" b="0" i="0" smtClean="0">
                  <a:latin typeface="Cambria Math"/>
                </a:rPr>
                <a:t>𝐻_𝑎 (𝑠)</a:t>
              </a:r>
              <a:endParaRPr lang="en-US" dirty="0"/>
            </a:p>
          </dgm:t>
        </dgm:pt>
      </mc:Fallback>
    </mc:AlternateContent>
    <dgm:pt modelId="{08B73B80-F756-447F-B205-5E20CA3EB971}" type="parTrans" cxnId="{1FB691FC-3499-4998-B2EF-9D0EA1DA4482}">
      <dgm:prSet/>
      <dgm:spPr/>
      <dgm:t>
        <a:bodyPr/>
        <a:lstStyle/>
        <a:p>
          <a:endParaRPr lang="en-US"/>
        </a:p>
      </dgm:t>
    </dgm:pt>
    <dgm:pt modelId="{D334E5A1-7CCB-4564-B4CA-75C5F160DCEE}" type="sibTrans" cxnId="{1FB691FC-3499-4998-B2EF-9D0EA1DA4482}">
      <dgm:prSet/>
      <dgm:spPr/>
      <dgm:t>
        <a:bodyPr/>
        <a:lstStyle/>
        <a:p>
          <a:endParaRPr lang="en-US"/>
        </a:p>
      </dgm:t>
    </dgm:pt>
    <dgm:pt modelId="{E7F47B32-A974-45A7-A213-99D688C74C98}">
      <dgm:prSet phldrT="[Text]"/>
      <dgm:spPr/>
      <dgm:t>
        <a:bodyPr/>
        <a:lstStyle/>
        <a:p>
          <a:r>
            <a:rPr lang="en-US" dirty="0"/>
            <a:t>Desired  H(z)</a:t>
          </a:r>
        </a:p>
      </dgm:t>
    </dgm:pt>
    <dgm:pt modelId="{9FA7BA50-B061-4E9B-ACB1-2B6000EFB9CA}" type="parTrans" cxnId="{9DF8D86E-C889-44E4-BAF3-90F75234E940}">
      <dgm:prSet/>
      <dgm:spPr/>
      <dgm:t>
        <a:bodyPr/>
        <a:lstStyle/>
        <a:p>
          <a:endParaRPr lang="en-US"/>
        </a:p>
      </dgm:t>
    </dgm:pt>
    <dgm:pt modelId="{D2A4F6C2-0BEE-4933-9DFB-257318D58E5A}" type="sibTrans" cxnId="{9DF8D86E-C889-44E4-BAF3-90F75234E940}">
      <dgm:prSet/>
      <dgm:spPr/>
      <dgm:t>
        <a:bodyPr/>
        <a:lstStyle/>
        <a:p>
          <a:endParaRPr lang="en-US"/>
        </a:p>
      </dgm:t>
    </dgm:pt>
    <dgm:pt modelId="{1E943EE3-0484-4787-9D5C-8A49CD798485}" type="pres">
      <dgm:prSet presAssocID="{E2F4FB93-CBB4-4476-9E7A-8219B538565F}" presName="linearFlow" presStyleCnt="0">
        <dgm:presLayoutVars>
          <dgm:resizeHandles val="exact"/>
        </dgm:presLayoutVars>
      </dgm:prSet>
      <dgm:spPr/>
    </dgm:pt>
    <dgm:pt modelId="{7A9214CF-5861-420A-A585-89C9BD7CBA83}" type="pres">
      <dgm:prSet presAssocID="{6FE2B78D-5479-404F-A123-1AB597DFC6C3}" presName="node" presStyleLbl="node1" presStyleIdx="0" presStyleCnt="4" custLinFactNeighborX="-83327" custLinFactNeighborY="37624">
        <dgm:presLayoutVars>
          <dgm:bulletEnabled val="1"/>
        </dgm:presLayoutVars>
      </dgm:prSet>
      <dgm:spPr/>
    </dgm:pt>
    <dgm:pt modelId="{8E62CB2A-60A6-400F-82DE-BBD3EF9E23F4}" type="pres">
      <dgm:prSet presAssocID="{1D545C2C-A844-4244-A200-3391C58DEF01}" presName="sibTrans" presStyleLbl="sibTrans2D1" presStyleIdx="0" presStyleCnt="3" custAng="46501" custScaleX="133055"/>
      <dgm:spPr/>
    </dgm:pt>
    <dgm:pt modelId="{52FEB8E9-3F87-4351-BC39-E5C205E98DB6}" type="pres">
      <dgm:prSet presAssocID="{1D545C2C-A844-4244-A200-3391C58DEF01}" presName="connectorText" presStyleLbl="sibTrans2D1" presStyleIdx="0" presStyleCnt="3"/>
      <dgm:spPr/>
    </dgm:pt>
    <dgm:pt modelId="{57725107-BB6A-4C3B-83E8-DF1E65E143B6}" type="pres">
      <dgm:prSet presAssocID="{A4BC0EE1-1E24-4944-B9FA-8C2A7C2C7B4B}" presName="node" presStyleLbl="node1" presStyleIdx="1" presStyleCnt="4" custLinFactY="113762" custLinFactNeighborX="-81962" custLinFactNeighborY="200000">
        <dgm:presLayoutVars>
          <dgm:bulletEnabled val="1"/>
        </dgm:presLayoutVars>
      </dgm:prSet>
      <dgm:spPr/>
    </dgm:pt>
    <dgm:pt modelId="{1F25A2CE-8942-429B-BCFB-2F66B41E272A}" type="pres">
      <dgm:prSet presAssocID="{2CF04E60-6DF5-4E16-99BF-59545B6B977E}" presName="sibTrans" presStyleLbl="sibTrans2D1" presStyleIdx="1" presStyleCnt="3" custAng="20553188" custFlipVert="0" custScaleX="102653" custScaleY="43595" custLinFactNeighborX="-4211" custLinFactNeighborY="6752"/>
      <dgm:spPr/>
    </dgm:pt>
    <dgm:pt modelId="{B5500C05-5582-4590-9ED9-54751A9978A8}" type="pres">
      <dgm:prSet presAssocID="{2CF04E60-6DF5-4E16-99BF-59545B6B977E}" presName="connectorText" presStyleLbl="sibTrans2D1" presStyleIdx="1" presStyleCnt="3"/>
      <dgm:spPr/>
    </dgm:pt>
    <dgm:pt modelId="{3713AFAA-18F2-469A-BD0F-704BA0A03B65}" type="pres">
      <dgm:prSet presAssocID="{1C6BBE34-05D0-48EE-AE71-241BCC4085BC}" presName="node" presStyleLbl="node1" presStyleIdx="2" presStyleCnt="4" custLinFactY="-100000" custLinFactNeighborX="73624" custLinFactNeighborY="-181732">
        <dgm:presLayoutVars>
          <dgm:bulletEnabled val="1"/>
        </dgm:presLayoutVars>
      </dgm:prSet>
      <dgm:spPr/>
    </dgm:pt>
    <dgm:pt modelId="{1F3178BE-0056-4825-AD43-0CEDE1CC23C4}" type="pres">
      <dgm:prSet presAssocID="{D334E5A1-7CCB-4564-B4CA-75C5F160DCEE}" presName="sibTrans" presStyleLbl="sibTrans2D1" presStyleIdx="2" presStyleCnt="3" custAng="21385200" custScaleX="129262" custScaleY="45372" custLinFactNeighborX="-7664" custLinFactNeighborY="-11757"/>
      <dgm:spPr/>
    </dgm:pt>
    <dgm:pt modelId="{7AE6BED8-44C9-4BBA-8918-6175C061D396}" type="pres">
      <dgm:prSet presAssocID="{D334E5A1-7CCB-4564-B4CA-75C5F160DCEE}" presName="connectorText" presStyleLbl="sibTrans2D1" presStyleIdx="2" presStyleCnt="3"/>
      <dgm:spPr/>
    </dgm:pt>
    <dgm:pt modelId="{907B4211-DF13-438C-9E68-04754B560659}" type="pres">
      <dgm:prSet presAssocID="{E7F47B32-A974-45A7-A213-99D688C74C98}" presName="node" presStyleLbl="node1" presStyleIdx="3" presStyleCnt="4" custLinFactY="-35041" custLinFactNeighborX="70458" custLinFactNeighborY="-100000">
        <dgm:presLayoutVars>
          <dgm:bulletEnabled val="1"/>
        </dgm:presLayoutVars>
      </dgm:prSet>
      <dgm:spPr/>
    </dgm:pt>
  </dgm:ptLst>
  <dgm:cxnLst>
    <dgm:cxn modelId="{AFD35709-909A-451D-947D-4A6C52F0085A}" type="presOf" srcId="{D334E5A1-7CCB-4564-B4CA-75C5F160DCEE}" destId="{1F3178BE-0056-4825-AD43-0CEDE1CC23C4}" srcOrd="0" destOrd="0" presId="urn:microsoft.com/office/officeart/2005/8/layout/process2"/>
    <dgm:cxn modelId="{B6A05812-B7F4-4D94-87C9-640A6A734347}" type="presOf" srcId="{2CF04E60-6DF5-4E16-99BF-59545B6B977E}" destId="{B5500C05-5582-4590-9ED9-54751A9978A8}" srcOrd="1" destOrd="0" presId="urn:microsoft.com/office/officeart/2005/8/layout/process2"/>
    <dgm:cxn modelId="{E142B419-5215-4C6D-8FBB-805EB48F9943}" type="presOf" srcId="{1D545C2C-A844-4244-A200-3391C58DEF01}" destId="{8E62CB2A-60A6-400F-82DE-BBD3EF9E23F4}" srcOrd="0" destOrd="0" presId="urn:microsoft.com/office/officeart/2005/8/layout/process2"/>
    <dgm:cxn modelId="{5BC8A22B-4178-4F6E-BD8F-F98647B42422}" type="presOf" srcId="{E7F47B32-A974-45A7-A213-99D688C74C98}" destId="{907B4211-DF13-438C-9E68-04754B560659}" srcOrd="0" destOrd="0" presId="urn:microsoft.com/office/officeart/2005/8/layout/process2"/>
    <dgm:cxn modelId="{78D8F32B-AC3E-4D80-AAFA-4CB63582D64C}" type="presOf" srcId="{D334E5A1-7CCB-4564-B4CA-75C5F160DCEE}" destId="{7AE6BED8-44C9-4BBA-8918-6175C061D396}" srcOrd="1" destOrd="0" presId="urn:microsoft.com/office/officeart/2005/8/layout/process2"/>
    <dgm:cxn modelId="{9DF8D86E-C889-44E4-BAF3-90F75234E940}" srcId="{E2F4FB93-CBB4-4476-9E7A-8219B538565F}" destId="{E7F47B32-A974-45A7-A213-99D688C74C98}" srcOrd="3" destOrd="0" parTransId="{9FA7BA50-B061-4E9B-ACB1-2B6000EFB9CA}" sibTransId="{D2A4F6C2-0BEE-4933-9DFB-257318D58E5A}"/>
    <dgm:cxn modelId="{5001106F-F3A4-4293-B9F3-6304BA82CDE1}" type="presOf" srcId="{E2F4FB93-CBB4-4476-9E7A-8219B538565F}" destId="{1E943EE3-0484-4787-9D5C-8A49CD798485}" srcOrd="0" destOrd="0" presId="urn:microsoft.com/office/officeart/2005/8/layout/process2"/>
    <dgm:cxn modelId="{4F5C3B53-9DD8-4749-9A3E-246AE941B3FF}" type="presOf" srcId="{1D545C2C-A844-4244-A200-3391C58DEF01}" destId="{52FEB8E9-3F87-4351-BC39-E5C205E98DB6}" srcOrd="1" destOrd="0" presId="urn:microsoft.com/office/officeart/2005/8/layout/process2"/>
    <dgm:cxn modelId="{74B75773-DC45-4CB2-9903-997753761A37}" srcId="{E2F4FB93-CBB4-4476-9E7A-8219B538565F}" destId="{6FE2B78D-5479-404F-A123-1AB597DFC6C3}" srcOrd="0" destOrd="0" parTransId="{BA81D525-5F94-4B44-9A7F-A1E66F70F1DE}" sibTransId="{1D545C2C-A844-4244-A200-3391C58DEF01}"/>
    <dgm:cxn modelId="{BB7B9F90-E1BB-4CEC-93E0-CC3ABB21FBA3}" srcId="{E2F4FB93-CBB4-4476-9E7A-8219B538565F}" destId="{A4BC0EE1-1E24-4944-B9FA-8C2A7C2C7B4B}" srcOrd="1" destOrd="0" parTransId="{1C8E3C74-F0A3-46F1-BD12-C52A3AA163C0}" sibTransId="{2CF04E60-6DF5-4E16-99BF-59545B6B977E}"/>
    <dgm:cxn modelId="{7B7F99B0-36A2-4C85-A0D4-0DDAFCDD7C82}" type="presOf" srcId="{1C6BBE34-05D0-48EE-AE71-241BCC4085BC}" destId="{3713AFAA-18F2-469A-BD0F-704BA0A03B65}" srcOrd="0" destOrd="0" presId="urn:microsoft.com/office/officeart/2005/8/layout/process2"/>
    <dgm:cxn modelId="{0693D0C3-9E61-47C1-80F7-53A05F4A0D81}" type="presOf" srcId="{6FE2B78D-5479-404F-A123-1AB597DFC6C3}" destId="{7A9214CF-5861-420A-A585-89C9BD7CBA83}" srcOrd="0" destOrd="0" presId="urn:microsoft.com/office/officeart/2005/8/layout/process2"/>
    <dgm:cxn modelId="{2BCBE1D5-1E49-48C7-A2FE-F914955C00F2}" type="presOf" srcId="{A4BC0EE1-1E24-4944-B9FA-8C2A7C2C7B4B}" destId="{57725107-BB6A-4C3B-83E8-DF1E65E143B6}" srcOrd="0" destOrd="0" presId="urn:microsoft.com/office/officeart/2005/8/layout/process2"/>
    <dgm:cxn modelId="{672FA3D8-EFF9-40F9-879F-1183CDBEA2C5}" type="presOf" srcId="{2CF04E60-6DF5-4E16-99BF-59545B6B977E}" destId="{1F25A2CE-8942-429B-BCFB-2F66B41E272A}" srcOrd="0" destOrd="0" presId="urn:microsoft.com/office/officeart/2005/8/layout/process2"/>
    <dgm:cxn modelId="{1FB691FC-3499-4998-B2EF-9D0EA1DA4482}" srcId="{E2F4FB93-CBB4-4476-9E7A-8219B538565F}" destId="{1C6BBE34-05D0-48EE-AE71-241BCC4085BC}" srcOrd="2" destOrd="0" parTransId="{08B73B80-F756-447F-B205-5E20CA3EB971}" sibTransId="{D334E5A1-7CCB-4564-B4CA-75C5F160DCEE}"/>
    <dgm:cxn modelId="{1D5D7C28-2D23-4406-A838-DE205FB72297}" type="presParOf" srcId="{1E943EE3-0484-4787-9D5C-8A49CD798485}" destId="{7A9214CF-5861-420A-A585-89C9BD7CBA83}" srcOrd="0" destOrd="0" presId="urn:microsoft.com/office/officeart/2005/8/layout/process2"/>
    <dgm:cxn modelId="{E04A8B01-0367-4375-A111-9E367FEDAE0F}" type="presParOf" srcId="{1E943EE3-0484-4787-9D5C-8A49CD798485}" destId="{8E62CB2A-60A6-400F-82DE-BBD3EF9E23F4}" srcOrd="1" destOrd="0" presId="urn:microsoft.com/office/officeart/2005/8/layout/process2"/>
    <dgm:cxn modelId="{EA2837D8-94E2-4CBC-B46F-765E3E9DF16A}" type="presParOf" srcId="{8E62CB2A-60A6-400F-82DE-BBD3EF9E23F4}" destId="{52FEB8E9-3F87-4351-BC39-E5C205E98DB6}" srcOrd="0" destOrd="0" presId="urn:microsoft.com/office/officeart/2005/8/layout/process2"/>
    <dgm:cxn modelId="{07607DDC-8005-4294-AFA1-5821E34FEDC5}" type="presParOf" srcId="{1E943EE3-0484-4787-9D5C-8A49CD798485}" destId="{57725107-BB6A-4C3B-83E8-DF1E65E143B6}" srcOrd="2" destOrd="0" presId="urn:microsoft.com/office/officeart/2005/8/layout/process2"/>
    <dgm:cxn modelId="{AFE4744C-4A83-4CC7-89BE-6FE3BA6CDF46}" type="presParOf" srcId="{1E943EE3-0484-4787-9D5C-8A49CD798485}" destId="{1F25A2CE-8942-429B-BCFB-2F66B41E272A}" srcOrd="3" destOrd="0" presId="urn:microsoft.com/office/officeart/2005/8/layout/process2"/>
    <dgm:cxn modelId="{8BE88507-C6F9-404B-929B-91DC643D69FB}" type="presParOf" srcId="{1F25A2CE-8942-429B-BCFB-2F66B41E272A}" destId="{B5500C05-5582-4590-9ED9-54751A9978A8}" srcOrd="0" destOrd="0" presId="urn:microsoft.com/office/officeart/2005/8/layout/process2"/>
    <dgm:cxn modelId="{80D29B31-D622-49CB-9A93-4D9E4949F0DE}" type="presParOf" srcId="{1E943EE3-0484-4787-9D5C-8A49CD798485}" destId="{3713AFAA-18F2-469A-BD0F-704BA0A03B65}" srcOrd="4" destOrd="0" presId="urn:microsoft.com/office/officeart/2005/8/layout/process2"/>
    <dgm:cxn modelId="{AB5FA062-B84D-4827-B81D-DF6DCF5CCDD7}" type="presParOf" srcId="{1E943EE3-0484-4787-9D5C-8A49CD798485}" destId="{1F3178BE-0056-4825-AD43-0CEDE1CC23C4}" srcOrd="5" destOrd="0" presId="urn:microsoft.com/office/officeart/2005/8/layout/process2"/>
    <dgm:cxn modelId="{A745FAC0-90F5-4C33-8C44-86BFF35F55C7}" type="presParOf" srcId="{1F3178BE-0056-4825-AD43-0CEDE1CC23C4}" destId="{7AE6BED8-44C9-4BBA-8918-6175C061D396}" srcOrd="0" destOrd="0" presId="urn:microsoft.com/office/officeart/2005/8/layout/process2"/>
    <dgm:cxn modelId="{4F3C3172-4561-4144-AEED-694CCFD09E71}" type="presParOf" srcId="{1E943EE3-0484-4787-9D5C-8A49CD798485}" destId="{907B4211-DF13-438C-9E68-04754B560659}"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4FB93-CBB4-4476-9E7A-8219B538565F}" type="doc">
      <dgm:prSet loTypeId="urn:microsoft.com/office/officeart/2005/8/layout/process2" loCatId="process" qsTypeId="urn:microsoft.com/office/officeart/2005/8/quickstyle/simple1" qsCatId="simple" csTypeId="urn:microsoft.com/office/officeart/2005/8/colors/accent2_1" csCatId="accent2" phldr="1"/>
      <dgm:spPr/>
      <dgm:t>
        <a:bodyPr/>
        <a:lstStyle/>
        <a:p>
          <a:endParaRPr lang="en-US"/>
        </a:p>
      </dgm:t>
    </dgm:pt>
    <dgm:pt modelId="{6FE2B78D-5479-404F-A123-1AB597DFC6C3}">
      <dgm:prSet phldrT="[Text]"/>
      <dgm:spPr>
        <a:blipFill rotWithShape="1">
          <a:blip xmlns:r="http://schemas.openxmlformats.org/officeDocument/2006/relationships" r:embed="rId1"/>
          <a:stretch>
            <a:fillRect/>
          </a:stretch>
        </a:blipFill>
      </dgm:spPr>
      <dgm:t>
        <a:bodyPr/>
        <a:lstStyle/>
        <a:p>
          <a:r>
            <a:rPr lang="en-US">
              <a:noFill/>
            </a:rPr>
            <a:t> </a:t>
          </a:r>
        </a:p>
      </dgm:t>
    </dgm:pt>
    <dgm:pt modelId="{BA81D525-5F94-4B44-9A7F-A1E66F70F1DE}" type="parTrans" cxnId="{74B75773-DC45-4CB2-9903-997753761A37}">
      <dgm:prSet/>
      <dgm:spPr/>
      <dgm:t>
        <a:bodyPr/>
        <a:lstStyle/>
        <a:p>
          <a:endParaRPr lang="en-US"/>
        </a:p>
      </dgm:t>
    </dgm:pt>
    <dgm:pt modelId="{1D545C2C-A844-4244-A200-3391C58DEF01}" type="sibTrans" cxnId="{74B75773-DC45-4CB2-9903-997753761A37}">
      <dgm:prSet/>
      <dgm:spPr/>
      <dgm:t>
        <a:bodyPr/>
        <a:lstStyle/>
        <a:p>
          <a:endParaRPr lang="en-US"/>
        </a:p>
      </dgm:t>
    </dgm:pt>
    <dgm:pt modelId="{A4BC0EE1-1E24-4944-B9FA-8C2A7C2C7B4B}">
      <dgm:prSet phldrT="[Text]"/>
      <dgm:spPr>
        <a:blipFill rotWithShape="1">
          <a:blip xmlns:r="http://schemas.openxmlformats.org/officeDocument/2006/relationships" r:embed="rId2"/>
          <a:stretch>
            <a:fillRect l="-563" r="-750"/>
          </a:stretch>
        </a:blipFill>
      </dgm:spPr>
      <dgm:t>
        <a:bodyPr/>
        <a:lstStyle/>
        <a:p>
          <a:r>
            <a:rPr lang="en-US">
              <a:noFill/>
            </a:rPr>
            <a:t> </a:t>
          </a:r>
        </a:p>
      </dgm:t>
    </dgm:pt>
    <dgm:pt modelId="{1C8E3C74-F0A3-46F1-BD12-C52A3AA163C0}" type="parTrans" cxnId="{BB7B9F90-E1BB-4CEC-93E0-CC3ABB21FBA3}">
      <dgm:prSet/>
      <dgm:spPr/>
      <dgm:t>
        <a:bodyPr/>
        <a:lstStyle/>
        <a:p>
          <a:endParaRPr lang="en-US"/>
        </a:p>
      </dgm:t>
    </dgm:pt>
    <dgm:pt modelId="{2CF04E60-6DF5-4E16-99BF-59545B6B977E}" type="sibTrans" cxnId="{BB7B9F90-E1BB-4CEC-93E0-CC3ABB21FBA3}">
      <dgm:prSet/>
      <dgm:spPr/>
      <dgm:t>
        <a:bodyPr/>
        <a:lstStyle/>
        <a:p>
          <a:endParaRPr lang="en-US"/>
        </a:p>
      </dgm:t>
    </dgm:pt>
    <dgm:pt modelId="{1C6BBE34-05D0-48EE-AE71-241BCC4085BC}">
      <dgm:prSet phldrT="[Text]"/>
      <dgm:spPr>
        <a:blipFill rotWithShape="1">
          <a:blip xmlns:r="http://schemas.openxmlformats.org/officeDocument/2006/relationships" r:embed="rId3"/>
          <a:stretch>
            <a:fillRect/>
          </a:stretch>
        </a:blipFill>
      </dgm:spPr>
      <dgm:t>
        <a:bodyPr/>
        <a:lstStyle/>
        <a:p>
          <a:r>
            <a:rPr lang="en-US">
              <a:noFill/>
            </a:rPr>
            <a:t> </a:t>
          </a:r>
        </a:p>
      </dgm:t>
    </dgm:pt>
    <dgm:pt modelId="{08B73B80-F756-447F-B205-5E20CA3EB971}" type="parTrans" cxnId="{1FB691FC-3499-4998-B2EF-9D0EA1DA4482}">
      <dgm:prSet/>
      <dgm:spPr/>
      <dgm:t>
        <a:bodyPr/>
        <a:lstStyle/>
        <a:p>
          <a:endParaRPr lang="en-US"/>
        </a:p>
      </dgm:t>
    </dgm:pt>
    <dgm:pt modelId="{D334E5A1-7CCB-4564-B4CA-75C5F160DCEE}" type="sibTrans" cxnId="{1FB691FC-3499-4998-B2EF-9D0EA1DA4482}">
      <dgm:prSet/>
      <dgm:spPr/>
      <dgm:t>
        <a:bodyPr/>
        <a:lstStyle/>
        <a:p>
          <a:endParaRPr lang="en-US"/>
        </a:p>
      </dgm:t>
    </dgm:pt>
    <dgm:pt modelId="{E7F47B32-A974-45A7-A213-99D688C74C98}">
      <dgm:prSet phldrT="[Text]"/>
      <dgm:spPr/>
      <dgm:t>
        <a:bodyPr/>
        <a:lstStyle/>
        <a:p>
          <a:r>
            <a:rPr lang="en-US" dirty="0" smtClean="0"/>
            <a:t>Desired  H(z)</a:t>
          </a:r>
          <a:endParaRPr lang="en-US" dirty="0"/>
        </a:p>
      </dgm:t>
    </dgm:pt>
    <dgm:pt modelId="{9FA7BA50-B061-4E9B-ACB1-2B6000EFB9CA}" type="parTrans" cxnId="{9DF8D86E-C889-44E4-BAF3-90F75234E940}">
      <dgm:prSet/>
      <dgm:spPr/>
      <dgm:t>
        <a:bodyPr/>
        <a:lstStyle/>
        <a:p>
          <a:endParaRPr lang="en-US"/>
        </a:p>
      </dgm:t>
    </dgm:pt>
    <dgm:pt modelId="{D2A4F6C2-0BEE-4933-9DFB-257318D58E5A}" type="sibTrans" cxnId="{9DF8D86E-C889-44E4-BAF3-90F75234E940}">
      <dgm:prSet/>
      <dgm:spPr/>
      <dgm:t>
        <a:bodyPr/>
        <a:lstStyle/>
        <a:p>
          <a:endParaRPr lang="en-US"/>
        </a:p>
      </dgm:t>
    </dgm:pt>
    <dgm:pt modelId="{1E943EE3-0484-4787-9D5C-8A49CD798485}" type="pres">
      <dgm:prSet presAssocID="{E2F4FB93-CBB4-4476-9E7A-8219B538565F}" presName="linearFlow" presStyleCnt="0">
        <dgm:presLayoutVars>
          <dgm:resizeHandles val="exact"/>
        </dgm:presLayoutVars>
      </dgm:prSet>
      <dgm:spPr/>
    </dgm:pt>
    <dgm:pt modelId="{7A9214CF-5861-420A-A585-89C9BD7CBA83}" type="pres">
      <dgm:prSet presAssocID="{6FE2B78D-5479-404F-A123-1AB597DFC6C3}" presName="node" presStyleLbl="node1" presStyleIdx="0" presStyleCnt="4" custLinFactNeighborX="-83327" custLinFactNeighborY="37624">
        <dgm:presLayoutVars>
          <dgm:bulletEnabled val="1"/>
        </dgm:presLayoutVars>
      </dgm:prSet>
      <dgm:spPr/>
      <dgm:t>
        <a:bodyPr/>
        <a:lstStyle/>
        <a:p>
          <a:endParaRPr lang="en-US"/>
        </a:p>
      </dgm:t>
    </dgm:pt>
    <dgm:pt modelId="{8E62CB2A-60A6-400F-82DE-BBD3EF9E23F4}" type="pres">
      <dgm:prSet presAssocID="{1D545C2C-A844-4244-A200-3391C58DEF01}" presName="sibTrans" presStyleLbl="sibTrans2D1" presStyleIdx="0" presStyleCnt="3" custAng="46501" custScaleX="133055"/>
      <dgm:spPr/>
    </dgm:pt>
    <dgm:pt modelId="{52FEB8E9-3F87-4351-BC39-E5C205E98DB6}" type="pres">
      <dgm:prSet presAssocID="{1D545C2C-A844-4244-A200-3391C58DEF01}" presName="connectorText" presStyleLbl="sibTrans2D1" presStyleIdx="0" presStyleCnt="3"/>
      <dgm:spPr/>
    </dgm:pt>
    <dgm:pt modelId="{57725107-BB6A-4C3B-83E8-DF1E65E143B6}" type="pres">
      <dgm:prSet presAssocID="{A4BC0EE1-1E24-4944-B9FA-8C2A7C2C7B4B}" presName="node" presStyleLbl="node1" presStyleIdx="1" presStyleCnt="4" custLinFactY="113762" custLinFactNeighborX="-81962" custLinFactNeighborY="200000">
        <dgm:presLayoutVars>
          <dgm:bulletEnabled val="1"/>
        </dgm:presLayoutVars>
      </dgm:prSet>
      <dgm:spPr/>
      <dgm:t>
        <a:bodyPr/>
        <a:lstStyle/>
        <a:p>
          <a:endParaRPr lang="en-US"/>
        </a:p>
      </dgm:t>
    </dgm:pt>
    <dgm:pt modelId="{1F25A2CE-8942-429B-BCFB-2F66B41E272A}" type="pres">
      <dgm:prSet presAssocID="{2CF04E60-6DF5-4E16-99BF-59545B6B977E}" presName="sibTrans" presStyleLbl="sibTrans2D1" presStyleIdx="1" presStyleCnt="3" custAng="20553188" custFlipVert="0" custScaleX="102653" custScaleY="43595" custLinFactNeighborX="-4211" custLinFactNeighborY="6752"/>
      <dgm:spPr/>
    </dgm:pt>
    <dgm:pt modelId="{B5500C05-5582-4590-9ED9-54751A9978A8}" type="pres">
      <dgm:prSet presAssocID="{2CF04E60-6DF5-4E16-99BF-59545B6B977E}" presName="connectorText" presStyleLbl="sibTrans2D1" presStyleIdx="1" presStyleCnt="3"/>
      <dgm:spPr/>
    </dgm:pt>
    <dgm:pt modelId="{3713AFAA-18F2-469A-BD0F-704BA0A03B65}" type="pres">
      <dgm:prSet presAssocID="{1C6BBE34-05D0-48EE-AE71-241BCC4085BC}" presName="node" presStyleLbl="node1" presStyleIdx="2" presStyleCnt="4" custLinFactY="-100000" custLinFactNeighborX="73624" custLinFactNeighborY="-181732">
        <dgm:presLayoutVars>
          <dgm:bulletEnabled val="1"/>
        </dgm:presLayoutVars>
      </dgm:prSet>
      <dgm:spPr/>
      <dgm:t>
        <a:bodyPr/>
        <a:lstStyle/>
        <a:p>
          <a:endParaRPr lang="en-US"/>
        </a:p>
      </dgm:t>
    </dgm:pt>
    <dgm:pt modelId="{1F3178BE-0056-4825-AD43-0CEDE1CC23C4}" type="pres">
      <dgm:prSet presAssocID="{D334E5A1-7CCB-4564-B4CA-75C5F160DCEE}" presName="sibTrans" presStyleLbl="sibTrans2D1" presStyleIdx="2" presStyleCnt="3" custAng="21385200" custScaleX="129262" custScaleY="45372" custLinFactNeighborX="-7664" custLinFactNeighborY="-11757"/>
      <dgm:spPr/>
    </dgm:pt>
    <dgm:pt modelId="{7AE6BED8-44C9-4BBA-8918-6175C061D396}" type="pres">
      <dgm:prSet presAssocID="{D334E5A1-7CCB-4564-B4CA-75C5F160DCEE}" presName="connectorText" presStyleLbl="sibTrans2D1" presStyleIdx="2" presStyleCnt="3"/>
      <dgm:spPr/>
    </dgm:pt>
    <dgm:pt modelId="{907B4211-DF13-438C-9E68-04754B560659}" type="pres">
      <dgm:prSet presAssocID="{E7F47B32-A974-45A7-A213-99D688C74C98}" presName="node" presStyleLbl="node1" presStyleIdx="3" presStyleCnt="4" custLinFactY="-35041" custLinFactNeighborX="70458" custLinFactNeighborY="-100000">
        <dgm:presLayoutVars>
          <dgm:bulletEnabled val="1"/>
        </dgm:presLayoutVars>
      </dgm:prSet>
      <dgm:spPr/>
      <dgm:t>
        <a:bodyPr/>
        <a:lstStyle/>
        <a:p>
          <a:endParaRPr lang="en-US"/>
        </a:p>
      </dgm:t>
    </dgm:pt>
  </dgm:ptLst>
  <dgm:cxnLst>
    <dgm:cxn modelId="{4F5C3B53-9DD8-4749-9A3E-246AE941B3FF}" type="presOf" srcId="{1D545C2C-A844-4244-A200-3391C58DEF01}" destId="{52FEB8E9-3F87-4351-BC39-E5C205E98DB6}" srcOrd="1" destOrd="0" presId="urn:microsoft.com/office/officeart/2005/8/layout/process2"/>
    <dgm:cxn modelId="{5001106F-F3A4-4293-B9F3-6304BA82CDE1}" type="presOf" srcId="{E2F4FB93-CBB4-4476-9E7A-8219B538565F}" destId="{1E943EE3-0484-4787-9D5C-8A49CD798485}" srcOrd="0" destOrd="0" presId="urn:microsoft.com/office/officeart/2005/8/layout/process2"/>
    <dgm:cxn modelId="{74B75773-DC45-4CB2-9903-997753761A37}" srcId="{E2F4FB93-CBB4-4476-9E7A-8219B538565F}" destId="{6FE2B78D-5479-404F-A123-1AB597DFC6C3}" srcOrd="0" destOrd="0" parTransId="{BA81D525-5F94-4B44-9A7F-A1E66F70F1DE}" sibTransId="{1D545C2C-A844-4244-A200-3391C58DEF01}"/>
    <dgm:cxn modelId="{5BC8A22B-4178-4F6E-BD8F-F98647B42422}" type="presOf" srcId="{E7F47B32-A974-45A7-A213-99D688C74C98}" destId="{907B4211-DF13-438C-9E68-04754B560659}" srcOrd="0" destOrd="0" presId="urn:microsoft.com/office/officeart/2005/8/layout/process2"/>
    <dgm:cxn modelId="{AFD35709-909A-451D-947D-4A6C52F0085A}" type="presOf" srcId="{D334E5A1-7CCB-4564-B4CA-75C5F160DCEE}" destId="{1F3178BE-0056-4825-AD43-0CEDE1CC23C4}" srcOrd="0" destOrd="0" presId="urn:microsoft.com/office/officeart/2005/8/layout/process2"/>
    <dgm:cxn modelId="{1FB691FC-3499-4998-B2EF-9D0EA1DA4482}" srcId="{E2F4FB93-CBB4-4476-9E7A-8219B538565F}" destId="{1C6BBE34-05D0-48EE-AE71-241BCC4085BC}" srcOrd="2" destOrd="0" parTransId="{08B73B80-F756-447F-B205-5E20CA3EB971}" sibTransId="{D334E5A1-7CCB-4564-B4CA-75C5F160DCEE}"/>
    <dgm:cxn modelId="{B6A05812-B7F4-4D94-87C9-640A6A734347}" type="presOf" srcId="{2CF04E60-6DF5-4E16-99BF-59545B6B977E}" destId="{B5500C05-5582-4590-9ED9-54751A9978A8}" srcOrd="1" destOrd="0" presId="urn:microsoft.com/office/officeart/2005/8/layout/process2"/>
    <dgm:cxn modelId="{2BCBE1D5-1E49-48C7-A2FE-F914955C00F2}" type="presOf" srcId="{A4BC0EE1-1E24-4944-B9FA-8C2A7C2C7B4B}" destId="{57725107-BB6A-4C3B-83E8-DF1E65E143B6}" srcOrd="0" destOrd="0" presId="urn:microsoft.com/office/officeart/2005/8/layout/process2"/>
    <dgm:cxn modelId="{9DF8D86E-C889-44E4-BAF3-90F75234E940}" srcId="{E2F4FB93-CBB4-4476-9E7A-8219B538565F}" destId="{E7F47B32-A974-45A7-A213-99D688C74C98}" srcOrd="3" destOrd="0" parTransId="{9FA7BA50-B061-4E9B-ACB1-2B6000EFB9CA}" sibTransId="{D2A4F6C2-0BEE-4933-9DFB-257318D58E5A}"/>
    <dgm:cxn modelId="{0693D0C3-9E61-47C1-80F7-53A05F4A0D81}" type="presOf" srcId="{6FE2B78D-5479-404F-A123-1AB597DFC6C3}" destId="{7A9214CF-5861-420A-A585-89C9BD7CBA83}" srcOrd="0" destOrd="0" presId="urn:microsoft.com/office/officeart/2005/8/layout/process2"/>
    <dgm:cxn modelId="{78D8F32B-AC3E-4D80-AAFA-4CB63582D64C}" type="presOf" srcId="{D334E5A1-7CCB-4564-B4CA-75C5F160DCEE}" destId="{7AE6BED8-44C9-4BBA-8918-6175C061D396}" srcOrd="1" destOrd="0" presId="urn:microsoft.com/office/officeart/2005/8/layout/process2"/>
    <dgm:cxn modelId="{E142B419-5215-4C6D-8FBB-805EB48F9943}" type="presOf" srcId="{1D545C2C-A844-4244-A200-3391C58DEF01}" destId="{8E62CB2A-60A6-400F-82DE-BBD3EF9E23F4}" srcOrd="0" destOrd="0" presId="urn:microsoft.com/office/officeart/2005/8/layout/process2"/>
    <dgm:cxn modelId="{BB7B9F90-E1BB-4CEC-93E0-CC3ABB21FBA3}" srcId="{E2F4FB93-CBB4-4476-9E7A-8219B538565F}" destId="{A4BC0EE1-1E24-4944-B9FA-8C2A7C2C7B4B}" srcOrd="1" destOrd="0" parTransId="{1C8E3C74-F0A3-46F1-BD12-C52A3AA163C0}" sibTransId="{2CF04E60-6DF5-4E16-99BF-59545B6B977E}"/>
    <dgm:cxn modelId="{672FA3D8-EFF9-40F9-879F-1183CDBEA2C5}" type="presOf" srcId="{2CF04E60-6DF5-4E16-99BF-59545B6B977E}" destId="{1F25A2CE-8942-429B-BCFB-2F66B41E272A}" srcOrd="0" destOrd="0" presId="urn:microsoft.com/office/officeart/2005/8/layout/process2"/>
    <dgm:cxn modelId="{7B7F99B0-36A2-4C85-A0D4-0DDAFCDD7C82}" type="presOf" srcId="{1C6BBE34-05D0-48EE-AE71-241BCC4085BC}" destId="{3713AFAA-18F2-469A-BD0F-704BA0A03B65}" srcOrd="0" destOrd="0" presId="urn:microsoft.com/office/officeart/2005/8/layout/process2"/>
    <dgm:cxn modelId="{1D5D7C28-2D23-4406-A838-DE205FB72297}" type="presParOf" srcId="{1E943EE3-0484-4787-9D5C-8A49CD798485}" destId="{7A9214CF-5861-420A-A585-89C9BD7CBA83}" srcOrd="0" destOrd="0" presId="urn:microsoft.com/office/officeart/2005/8/layout/process2"/>
    <dgm:cxn modelId="{E04A8B01-0367-4375-A111-9E367FEDAE0F}" type="presParOf" srcId="{1E943EE3-0484-4787-9D5C-8A49CD798485}" destId="{8E62CB2A-60A6-400F-82DE-BBD3EF9E23F4}" srcOrd="1" destOrd="0" presId="urn:microsoft.com/office/officeart/2005/8/layout/process2"/>
    <dgm:cxn modelId="{EA2837D8-94E2-4CBC-B46F-765E3E9DF16A}" type="presParOf" srcId="{8E62CB2A-60A6-400F-82DE-BBD3EF9E23F4}" destId="{52FEB8E9-3F87-4351-BC39-E5C205E98DB6}" srcOrd="0" destOrd="0" presId="urn:microsoft.com/office/officeart/2005/8/layout/process2"/>
    <dgm:cxn modelId="{07607DDC-8005-4294-AFA1-5821E34FEDC5}" type="presParOf" srcId="{1E943EE3-0484-4787-9D5C-8A49CD798485}" destId="{57725107-BB6A-4C3B-83E8-DF1E65E143B6}" srcOrd="2" destOrd="0" presId="urn:microsoft.com/office/officeart/2005/8/layout/process2"/>
    <dgm:cxn modelId="{AFE4744C-4A83-4CC7-89BE-6FE3BA6CDF46}" type="presParOf" srcId="{1E943EE3-0484-4787-9D5C-8A49CD798485}" destId="{1F25A2CE-8942-429B-BCFB-2F66B41E272A}" srcOrd="3" destOrd="0" presId="urn:microsoft.com/office/officeart/2005/8/layout/process2"/>
    <dgm:cxn modelId="{8BE88507-C6F9-404B-929B-91DC643D69FB}" type="presParOf" srcId="{1F25A2CE-8942-429B-BCFB-2F66B41E272A}" destId="{B5500C05-5582-4590-9ED9-54751A9978A8}" srcOrd="0" destOrd="0" presId="urn:microsoft.com/office/officeart/2005/8/layout/process2"/>
    <dgm:cxn modelId="{80D29B31-D622-49CB-9A93-4D9E4949F0DE}" type="presParOf" srcId="{1E943EE3-0484-4787-9D5C-8A49CD798485}" destId="{3713AFAA-18F2-469A-BD0F-704BA0A03B65}" srcOrd="4" destOrd="0" presId="urn:microsoft.com/office/officeart/2005/8/layout/process2"/>
    <dgm:cxn modelId="{AB5FA062-B84D-4827-B81D-DF6DCF5CCDD7}" type="presParOf" srcId="{1E943EE3-0484-4787-9D5C-8A49CD798485}" destId="{1F3178BE-0056-4825-AD43-0CEDE1CC23C4}" srcOrd="5" destOrd="0" presId="urn:microsoft.com/office/officeart/2005/8/layout/process2"/>
    <dgm:cxn modelId="{A745FAC0-90F5-4C33-8C44-86BFF35F55C7}" type="presParOf" srcId="{1F3178BE-0056-4825-AD43-0CEDE1CC23C4}" destId="{7AE6BED8-44C9-4BBA-8918-6175C061D396}" srcOrd="0" destOrd="0" presId="urn:microsoft.com/office/officeart/2005/8/layout/process2"/>
    <dgm:cxn modelId="{4F3C3172-4561-4144-AEED-694CCFD09E71}" type="presParOf" srcId="{1E943EE3-0484-4787-9D5C-8A49CD798485}" destId="{907B4211-DF13-438C-9E68-04754B560659}"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214CF-5861-420A-A585-89C9BD7CBA83}">
      <dsp:nvSpPr>
        <dsp:cNvPr id="0" name=""/>
        <dsp:cNvSpPr/>
      </dsp:nvSpPr>
      <dsp:spPr>
        <a:xfrm>
          <a:off x="0" y="195432"/>
          <a:ext cx="3225540" cy="102423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Digital specification</a:t>
          </a:r>
          <a14:m xmlns:a14="http://schemas.microsoft.com/office/drawing/2010/main">
            <m:oMath xmlns:m="http://schemas.openxmlformats.org/officeDocument/2006/math">
              <m:sSub>
                <m:sSubPr>
                  <m:ctrlPr>
                    <a:rPr lang="en-US" sz="1800" i="1" kern="1200" dirty="0" smtClean="0">
                      <a:latin typeface="Cambria Math" panose="02040503050406030204" pitchFamily="18" charset="0"/>
                      <a:ea typeface="Cambria Math"/>
                    </a:rPr>
                  </m:ctrlPr>
                </m:sSubPr>
                <m:e>
                  <m:r>
                    <a:rPr lang="en-US" sz="1800" b="0" i="1" kern="1200" dirty="0" smtClean="0">
                      <a:latin typeface="Cambria Math"/>
                      <a:ea typeface="Cambria Math"/>
                    </a:rPr>
                    <m:t> </m:t>
                  </m:r>
                  <m:r>
                    <a:rPr lang="en-US" sz="1800" i="1" kern="1200">
                      <a:latin typeface="Cambria Math"/>
                      <a:ea typeface="Cambria Math"/>
                    </a:rPr>
                    <m:t>𝜔</m:t>
                  </m:r>
                </m:e>
                <m:sub>
                  <m:r>
                    <a:rPr lang="en-US" sz="1800" b="0" i="1" kern="1200" dirty="0" smtClean="0">
                      <a:latin typeface="Cambria Math"/>
                      <a:ea typeface="Cambria Math"/>
                    </a:rPr>
                    <m:t>𝑃</m:t>
                  </m:r>
                </m:sub>
              </m:sSub>
              <m:r>
                <a:rPr lang="en-US" sz="1800" b="0" i="1" kern="1200" dirty="0" smtClean="0">
                  <a:latin typeface="Cambria Math"/>
                  <a:ea typeface="Cambria Math"/>
                </a:rPr>
                <m:t>, </m:t>
              </m:r>
              <m:sSub>
                <m:sSubPr>
                  <m:ctrlPr>
                    <a:rPr lang="en-US" sz="1800" i="1" kern="1200" dirty="0">
                      <a:latin typeface="Cambria Math" panose="02040503050406030204" pitchFamily="18" charset="0"/>
                      <a:ea typeface="Cambria Math"/>
                    </a:rPr>
                  </m:ctrlPr>
                </m:sSubPr>
                <m:e>
                  <m:r>
                    <a:rPr lang="en-US" sz="1800" i="1" kern="1200">
                      <a:latin typeface="Cambria Math"/>
                      <a:ea typeface="Cambria Math"/>
                    </a:rPr>
                    <m:t>𝜔</m:t>
                  </m:r>
                </m:e>
                <m:sub>
                  <m:r>
                    <a:rPr lang="en-US" sz="1800" b="0" i="1" kern="1200" dirty="0" smtClean="0">
                      <a:latin typeface="Cambria Math"/>
                      <a:ea typeface="Cambria Math"/>
                    </a:rPr>
                    <m:t>𝑆</m:t>
                  </m:r>
                </m:sub>
              </m:sSub>
              <m:r>
                <a:rPr lang="en-US" sz="1800" b="0" i="1" kern="1200" dirty="0" smtClean="0">
                  <a:latin typeface="Cambria Math"/>
                  <a:ea typeface="Cambria Math"/>
                </a:rPr>
                <m:t>, </m:t>
              </m:r>
              <m:sSub>
                <m:sSubPr>
                  <m:ctrlPr>
                    <a:rPr lang="en-US" sz="1800" i="1" kern="1200" dirty="0" smtClean="0">
                      <a:latin typeface="Cambria Math" panose="02040503050406030204" pitchFamily="18" charset="0"/>
                      <a:ea typeface="Cambria Math"/>
                    </a:rPr>
                  </m:ctrlPr>
                </m:sSubPr>
                <m:e>
                  <m:r>
                    <a:rPr lang="en-US" sz="1800" b="0" i="1" kern="1200" dirty="0" smtClean="0">
                      <a:latin typeface="Cambria Math"/>
                      <a:ea typeface="Cambria Math"/>
                    </a:rPr>
                    <m:t> </m:t>
                  </m:r>
                  <m:r>
                    <a:rPr lang="en-US" sz="1800" b="0" i="1" kern="1200" dirty="0" smtClean="0">
                      <a:latin typeface="Cambria Math"/>
                      <a:ea typeface="Cambria Math"/>
                    </a:rPr>
                    <m:t>𝐾</m:t>
                  </m:r>
                </m:e>
                <m:sub>
                  <m:r>
                    <a:rPr lang="en-US" sz="1800" b="0" i="1" kern="1200" dirty="0" smtClean="0">
                      <a:latin typeface="Cambria Math"/>
                      <a:ea typeface="Cambria Math"/>
                    </a:rPr>
                    <m:t>𝑃</m:t>
                  </m:r>
                </m:sub>
              </m:sSub>
              <m:r>
                <a:rPr lang="en-US" sz="1800" b="0" i="1" kern="1200" dirty="0" smtClean="0">
                  <a:latin typeface="Cambria Math"/>
                  <a:ea typeface="Cambria Math"/>
                </a:rPr>
                <m:t>, </m:t>
              </m:r>
              <m:sSub>
                <m:sSubPr>
                  <m:ctrlPr>
                    <a:rPr lang="en-US" sz="1800" i="1" kern="1200" dirty="0" smtClean="0">
                      <a:latin typeface="Cambria Math" panose="02040503050406030204" pitchFamily="18" charset="0"/>
                      <a:ea typeface="Cambria Math"/>
                    </a:rPr>
                  </m:ctrlPr>
                </m:sSubPr>
                <m:e>
                  <m:r>
                    <a:rPr lang="en-US" sz="1800" b="0" i="1" kern="1200" dirty="0" smtClean="0">
                      <a:latin typeface="Cambria Math"/>
                      <a:ea typeface="Cambria Math"/>
                    </a:rPr>
                    <m:t>𝐾</m:t>
                  </m:r>
                </m:e>
                <m:sub>
                  <m:r>
                    <a:rPr lang="en-US" sz="1800" b="0" i="1" kern="1200" dirty="0" smtClean="0">
                      <a:latin typeface="Cambria Math"/>
                      <a:ea typeface="Cambria Math"/>
                    </a:rPr>
                    <m:t>𝑆</m:t>
                  </m:r>
                </m:sub>
              </m:sSub>
              <m:r>
                <a:rPr lang="en-US" sz="1800" b="0" i="1" kern="1200" dirty="0" smtClean="0">
                  <a:latin typeface="Cambria Math"/>
                  <a:ea typeface="Cambria Math"/>
                </a:rPr>
                <m:t> </m:t>
              </m:r>
            </m:oMath>
          </a14:m>
          <a:endParaRPr lang="en-US" sz="1800" kern="1200" dirty="0"/>
        </a:p>
      </dsp:txBody>
      <dsp:txXfrm>
        <a:off x="29999" y="225431"/>
        <a:ext cx="3165542" cy="964237"/>
      </dsp:txXfrm>
    </dsp:sp>
    <dsp:sp modelId="{8E62CB2A-60A6-400F-82DE-BBD3EF9E23F4}">
      <dsp:nvSpPr>
        <dsp:cNvPr id="0" name=""/>
        <dsp:cNvSpPr/>
      </dsp:nvSpPr>
      <dsp:spPr>
        <a:xfrm rot="5446501">
          <a:off x="-81134" y="2686663"/>
          <a:ext cx="3387810" cy="4609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475435" y="1223217"/>
        <a:ext cx="276543" cy="3249539"/>
      </dsp:txXfrm>
    </dsp:sp>
    <dsp:sp modelId="{57725107-BB6A-4C3B-83E8-DF1E65E143B6}">
      <dsp:nvSpPr>
        <dsp:cNvPr id="0" name=""/>
        <dsp:cNvSpPr/>
      </dsp:nvSpPr>
      <dsp:spPr>
        <a:xfrm>
          <a:off x="0" y="4614564"/>
          <a:ext cx="3225540" cy="102423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Prewarped</a:t>
          </a:r>
          <a:r>
            <a:rPr lang="en-US" sz="1800" kern="1200" dirty="0"/>
            <a:t> analog specifications</a:t>
          </a:r>
        </a:p>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l-GR" sz="1800" i="1" kern="1200" smtClean="0">
                        <a:latin typeface="Cambria Math" panose="02040503050406030204" pitchFamily="18" charset="0"/>
                      </a:rPr>
                    </m:ctrlPr>
                  </m:sSupPr>
                  <m:e>
                    <m:sSub>
                      <m:sSubPr>
                        <m:ctrlPr>
                          <a:rPr lang="el-GR" sz="1800" i="1" kern="1200">
                            <a:latin typeface="Cambria Math" panose="02040503050406030204" pitchFamily="18" charset="0"/>
                          </a:rPr>
                        </m:ctrlPr>
                      </m:sSubPr>
                      <m:e>
                        <m:r>
                          <m:rPr>
                            <m:nor/>
                          </m:rPr>
                          <a:rPr lang="el-GR" sz="1800" kern="1200" dirty="0"/>
                          <m:t>Ω</m:t>
                        </m:r>
                      </m:e>
                      <m:sub>
                        <m:r>
                          <a:rPr lang="en-US" sz="1800" i="1" kern="1200" dirty="0">
                            <a:latin typeface="Cambria Math"/>
                          </a:rPr>
                          <m:t>𝑃</m:t>
                        </m:r>
                      </m:sub>
                    </m:sSub>
                  </m:e>
                  <m:sup>
                    <m:r>
                      <a:rPr lang="en-US" sz="1800" i="1" kern="1200">
                        <a:latin typeface="Cambria Math"/>
                      </a:rPr>
                      <m:t>′</m:t>
                    </m:r>
                  </m:sup>
                </m:sSup>
                <m:r>
                  <a:rPr lang="en-US" sz="1800" b="0" i="1" kern="1200" dirty="0" smtClean="0">
                    <a:latin typeface="Cambria Math"/>
                    <a:ea typeface="Cambria Math"/>
                  </a:rPr>
                  <m:t>, </m:t>
                </m:r>
                <m:sSup>
                  <m:sSupPr>
                    <m:ctrlPr>
                      <a:rPr lang="el-GR" sz="1800" i="1" kern="1200" smtClean="0">
                        <a:latin typeface="Cambria Math" panose="02040503050406030204" pitchFamily="18" charset="0"/>
                      </a:rPr>
                    </m:ctrlPr>
                  </m:sSupPr>
                  <m:e>
                    <m:sSub>
                      <m:sSubPr>
                        <m:ctrlPr>
                          <a:rPr lang="el-GR" sz="1800" i="1" kern="1200">
                            <a:latin typeface="Cambria Math" panose="02040503050406030204" pitchFamily="18" charset="0"/>
                          </a:rPr>
                        </m:ctrlPr>
                      </m:sSubPr>
                      <m:e>
                        <m:r>
                          <m:rPr>
                            <m:nor/>
                          </m:rPr>
                          <a:rPr lang="el-GR" sz="1800" kern="1200" dirty="0"/>
                          <m:t>Ω</m:t>
                        </m:r>
                      </m:e>
                      <m:sub>
                        <m:r>
                          <a:rPr lang="en-US" sz="1800" b="0" i="1" kern="1200" dirty="0" smtClean="0">
                            <a:latin typeface="Cambria Math"/>
                          </a:rPr>
                          <m:t>𝑆</m:t>
                        </m:r>
                      </m:sub>
                    </m:sSub>
                  </m:e>
                  <m:sup>
                    <m:r>
                      <a:rPr lang="en-US" sz="1800" i="1" kern="1200">
                        <a:latin typeface="Cambria Math"/>
                      </a:rPr>
                      <m:t>′</m:t>
                    </m:r>
                  </m:sup>
                </m:sSup>
                <m:r>
                  <a:rPr lang="en-US" sz="1800" b="0" i="1" kern="1200" dirty="0" smtClean="0">
                    <a:latin typeface="Cambria Math"/>
                    <a:ea typeface="Cambria Math"/>
                  </a:rPr>
                  <m:t>, </m:t>
                </m:r>
                <m:sSub>
                  <m:sSubPr>
                    <m:ctrlPr>
                      <a:rPr lang="en-US" sz="1800" i="1" kern="1200" dirty="0" smtClean="0">
                        <a:latin typeface="Cambria Math" panose="02040503050406030204" pitchFamily="18" charset="0"/>
                        <a:ea typeface="Cambria Math"/>
                      </a:rPr>
                    </m:ctrlPr>
                  </m:sSubPr>
                  <m:e>
                    <m:r>
                      <a:rPr lang="en-US" sz="1800" b="0" i="1" kern="1200" dirty="0" smtClean="0">
                        <a:latin typeface="Cambria Math"/>
                        <a:ea typeface="Cambria Math"/>
                      </a:rPr>
                      <m:t> </m:t>
                    </m:r>
                    <m:r>
                      <a:rPr lang="en-US" sz="1800" b="0" i="1" kern="1200" dirty="0" smtClean="0">
                        <a:latin typeface="Cambria Math"/>
                        <a:ea typeface="Cambria Math"/>
                      </a:rPr>
                      <m:t>𝐾</m:t>
                    </m:r>
                  </m:e>
                  <m:sub>
                    <m:r>
                      <a:rPr lang="en-US" sz="1800" b="0" i="1" kern="1200" dirty="0" smtClean="0">
                        <a:latin typeface="Cambria Math"/>
                        <a:ea typeface="Cambria Math"/>
                      </a:rPr>
                      <m:t>𝑃</m:t>
                    </m:r>
                  </m:sub>
                </m:sSub>
                <m:r>
                  <a:rPr lang="en-US" sz="1800" b="0" i="1" kern="1200" dirty="0" smtClean="0">
                    <a:latin typeface="Cambria Math"/>
                    <a:ea typeface="Cambria Math"/>
                  </a:rPr>
                  <m:t>, </m:t>
                </m:r>
                <m:sSub>
                  <m:sSubPr>
                    <m:ctrlPr>
                      <a:rPr lang="en-US" sz="1800" i="1" kern="1200" dirty="0" smtClean="0">
                        <a:latin typeface="Cambria Math" panose="02040503050406030204" pitchFamily="18" charset="0"/>
                        <a:ea typeface="Cambria Math"/>
                      </a:rPr>
                    </m:ctrlPr>
                  </m:sSubPr>
                  <m:e>
                    <m:r>
                      <a:rPr lang="en-US" sz="1800" b="0" i="1" kern="1200" dirty="0" smtClean="0">
                        <a:latin typeface="Cambria Math"/>
                        <a:ea typeface="Cambria Math"/>
                      </a:rPr>
                      <m:t>𝐾</m:t>
                    </m:r>
                  </m:e>
                  <m:sub>
                    <m:r>
                      <a:rPr lang="en-US" sz="1800" b="0" i="1" kern="1200" dirty="0" smtClean="0">
                        <a:latin typeface="Cambria Math"/>
                        <a:ea typeface="Cambria Math"/>
                      </a:rPr>
                      <m:t>𝑆</m:t>
                    </m:r>
                  </m:sub>
                </m:sSub>
              </m:oMath>
            </m:oMathPara>
          </a14:m>
          <a:endParaRPr lang="en-US" sz="1800" kern="1200" dirty="0"/>
        </a:p>
      </dsp:txBody>
      <dsp:txXfrm>
        <a:off x="29999" y="4644563"/>
        <a:ext cx="3165542" cy="964237"/>
      </dsp:txXfrm>
    </dsp:sp>
    <dsp:sp modelId="{1F25A2CE-8942-429B-BCFB-2F66B41E272A}">
      <dsp:nvSpPr>
        <dsp:cNvPr id="0" name=""/>
        <dsp:cNvSpPr/>
      </dsp:nvSpPr>
      <dsp:spPr>
        <a:xfrm rot="17948145">
          <a:off x="1875312" y="2750054"/>
          <a:ext cx="4021757" cy="2009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890777" y="2816566"/>
        <a:ext cx="3961478" cy="120559"/>
      </dsp:txXfrm>
    </dsp:sp>
    <dsp:sp modelId="{3713AFAA-18F2-469A-BD0F-704BA0A03B65}">
      <dsp:nvSpPr>
        <dsp:cNvPr id="0" name=""/>
        <dsp:cNvSpPr/>
      </dsp:nvSpPr>
      <dsp:spPr>
        <a:xfrm>
          <a:off x="4876801" y="0"/>
          <a:ext cx="3225540" cy="102423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Step 2: Design of analog filter </a:t>
          </a:r>
        </a:p>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800" i="1" kern="1200" smtClean="0">
                        <a:latin typeface="Cambria Math" panose="02040503050406030204" pitchFamily="18" charset="0"/>
                      </a:rPr>
                    </m:ctrlPr>
                  </m:sSubPr>
                  <m:e>
                    <m:r>
                      <a:rPr lang="en-US" sz="1800" b="0" i="1" kern="1200" smtClean="0">
                        <a:latin typeface="Cambria Math"/>
                      </a:rPr>
                      <m:t>𝐻</m:t>
                    </m:r>
                  </m:e>
                  <m:sub>
                    <m:r>
                      <a:rPr lang="en-US" sz="1800" b="0" i="1" kern="1200" smtClean="0">
                        <a:latin typeface="Cambria Math"/>
                      </a:rPr>
                      <m:t>𝑎</m:t>
                    </m:r>
                  </m:sub>
                </m:sSub>
                <m:r>
                  <a:rPr lang="en-US" sz="1800" b="0" i="1" kern="1200" smtClean="0">
                    <a:latin typeface="Cambria Math"/>
                  </a:rPr>
                  <m:t>(</m:t>
                </m:r>
                <m:r>
                  <a:rPr lang="en-US" sz="1800" b="0" i="1" kern="1200" smtClean="0">
                    <a:latin typeface="Cambria Math"/>
                  </a:rPr>
                  <m:t>𝑠</m:t>
                </m:r>
                <m:r>
                  <a:rPr lang="en-US" sz="1800" b="0" i="1" kern="1200" smtClean="0">
                    <a:latin typeface="Cambria Math"/>
                  </a:rPr>
                  <m:t>)</m:t>
                </m:r>
              </m:oMath>
            </m:oMathPara>
          </a14:m>
          <a:endParaRPr lang="en-US" sz="1800" kern="1200" dirty="0"/>
        </a:p>
      </dsp:txBody>
      <dsp:txXfrm>
        <a:off x="4906800" y="29999"/>
        <a:ext cx="3165542" cy="964237"/>
      </dsp:txXfrm>
    </dsp:sp>
    <dsp:sp modelId="{1F3178BE-0056-4825-AD43-0CEDE1CC23C4}">
      <dsp:nvSpPr>
        <dsp:cNvPr id="0" name=""/>
        <dsp:cNvSpPr/>
      </dsp:nvSpPr>
      <dsp:spPr>
        <a:xfrm rot="5297529">
          <a:off x="5299275" y="1915468"/>
          <a:ext cx="2036930" cy="2091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254068" y="1001578"/>
        <a:ext cx="125474" cy="1974193"/>
      </dsp:txXfrm>
    </dsp:sp>
    <dsp:sp modelId="{907B4211-DF13-438C-9E68-04754B560659}">
      <dsp:nvSpPr>
        <dsp:cNvPr id="0" name=""/>
        <dsp:cNvSpPr/>
      </dsp:nvSpPr>
      <dsp:spPr>
        <a:xfrm>
          <a:off x="4774681" y="3124200"/>
          <a:ext cx="3225540" cy="102423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Desired  H(z)</a:t>
          </a:r>
        </a:p>
      </dsp:txBody>
      <dsp:txXfrm>
        <a:off x="4804680" y="3154199"/>
        <a:ext cx="3165542" cy="964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31CBCA-7800-4C6A-B403-B8EEC32D71F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157872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1CBCA-7800-4C6A-B403-B8EEC32D71F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16164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1CBCA-7800-4C6A-B403-B8EEC32D71F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178363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1CBCA-7800-4C6A-B403-B8EEC32D71F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40686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CBCA-7800-4C6A-B403-B8EEC32D71F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343248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31CBCA-7800-4C6A-B403-B8EEC32D71F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316449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1CBCA-7800-4C6A-B403-B8EEC32D71FB}"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169703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31CBCA-7800-4C6A-B403-B8EEC32D71FB}"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176205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1CBCA-7800-4C6A-B403-B8EEC32D71FB}"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412205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CBCA-7800-4C6A-B403-B8EEC32D71F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276914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CBCA-7800-4C6A-B403-B8EEC32D71FB}"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4917E-3CE1-4727-88B4-3FAFABDBB90A}" type="slidenum">
              <a:rPr lang="en-US" smtClean="0"/>
              <a:t>‹#›</a:t>
            </a:fld>
            <a:endParaRPr lang="en-US"/>
          </a:p>
        </p:txBody>
      </p:sp>
    </p:spTree>
    <p:extLst>
      <p:ext uri="{BB962C8B-B14F-4D97-AF65-F5344CB8AC3E}">
        <p14:creationId xmlns:p14="http://schemas.microsoft.com/office/powerpoint/2010/main" val="40845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1CBCA-7800-4C6A-B403-B8EEC32D71FB}" type="datetimeFigureOut">
              <a:rPr lang="en-US" smtClean="0"/>
              <a:t>7/28/2023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4917E-3CE1-4727-88B4-3FAFABDBB90A}" type="slidenum">
              <a:rPr lang="en-US" smtClean="0"/>
              <a:t>‹#›</a:t>
            </a:fld>
            <a:endParaRPr lang="en-US"/>
          </a:p>
        </p:txBody>
      </p:sp>
    </p:spTree>
    <p:extLst>
      <p:ext uri="{BB962C8B-B14F-4D97-AF65-F5344CB8AC3E}">
        <p14:creationId xmlns:p14="http://schemas.microsoft.com/office/powerpoint/2010/main" val="114421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 /><Relationship Id="rId13" Type="http://schemas.openxmlformats.org/officeDocument/2006/relationships/image" Target="../media/image24.png" /><Relationship Id="rId3" Type="http://schemas.openxmlformats.org/officeDocument/2006/relationships/diagramLayout" Target="../diagrams/layout1.xml" /><Relationship Id="rId7" Type="http://schemas.openxmlformats.org/officeDocument/2006/relationships/diagramData" Target="../diagrams/data2.xml" /><Relationship Id="rId12" Type="http://schemas.openxmlformats.org/officeDocument/2006/relationships/image" Target="../media/image23.png"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11" Type="http://schemas.openxmlformats.org/officeDocument/2006/relationships/image" Target="../media/image22.png" /><Relationship Id="rId5" Type="http://schemas.openxmlformats.org/officeDocument/2006/relationships/diagramColors" Target="../diagrams/colors1.xml" /><Relationship Id="rId10" Type="http://schemas.openxmlformats.org/officeDocument/2006/relationships/diagramColors" Target="../diagrams/colors10.xml" /><Relationship Id="rId4" Type="http://schemas.openxmlformats.org/officeDocument/2006/relationships/diagramQuickStyle" Target="../diagrams/quickStyle1.xml" /><Relationship Id="rId9" Type="http://schemas.openxmlformats.org/officeDocument/2006/relationships/diagramQuickStyle" Target="../diagrams/quickStyle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openxmlformats.org/officeDocument/2006/relationships/image" Target="../media/image14.png" /><Relationship Id="rId3" Type="http://schemas.openxmlformats.org/officeDocument/2006/relationships/image" Target="../media/image9.png" /><Relationship Id="rId7" Type="http://schemas.openxmlformats.org/officeDocument/2006/relationships/image" Target="../media/image13.png" /><Relationship Id="rId2" Type="http://schemas.openxmlformats.org/officeDocument/2006/relationships/image" Target="../media/image8.png"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11.png" /><Relationship Id="rId9" Type="http://schemas.openxmlformats.org/officeDocument/2006/relationships/image" Target="../media/image15.png" /><Relationship Id="rId4" Type="http://schemas.openxmlformats.org/officeDocument/2006/relationships/image" Target="../media/image10.png" /></Relationships>
</file>

<file path=ppt/slides/_rels/slide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838200"/>
          </a:xfrm>
        </p:spPr>
        <p:txBody>
          <a:bodyPr/>
          <a:lstStyle/>
          <a:p>
            <a:r>
              <a:rPr lang="en-US" b="1" dirty="0">
                <a:solidFill>
                  <a:srgbClr val="C00000"/>
                </a:solidFill>
              </a:rPr>
              <a:t>Design of IIR Digital Filters</a:t>
            </a:r>
            <a:endParaRPr lang="en-US" dirty="0">
              <a:solidFill>
                <a:srgbClr val="C00000"/>
              </a:solidFill>
            </a:endParaRPr>
          </a:p>
        </p:txBody>
      </p:sp>
      <p:pic>
        <p:nvPicPr>
          <p:cNvPr id="4" name="Picture 3" descr="C:\Users\Admin\Desktop\DSC_026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0"/>
            <a:ext cx="1385455" cy="2078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3179150"/>
            <a:ext cx="6324600" cy="1815882"/>
          </a:xfrm>
          <a:prstGeom prst="rect">
            <a:avLst/>
          </a:prstGeom>
          <a:noFill/>
        </p:spPr>
        <p:txBody>
          <a:bodyPr wrap="square" rtlCol="0">
            <a:spAutoFit/>
          </a:bodyPr>
          <a:lstStyle/>
          <a:p>
            <a:r>
              <a:rPr lang="en-US" sz="2800" dirty="0" err="1">
                <a:solidFill>
                  <a:srgbClr val="002060"/>
                </a:solidFill>
              </a:rPr>
              <a:t>Dr</a:t>
            </a:r>
            <a:r>
              <a:rPr lang="en-US" sz="2800" dirty="0">
                <a:solidFill>
                  <a:srgbClr val="002060"/>
                </a:solidFill>
              </a:rPr>
              <a:t> K. Mohanaprasad</a:t>
            </a:r>
          </a:p>
          <a:p>
            <a:r>
              <a:rPr lang="en-US" sz="2800" dirty="0">
                <a:solidFill>
                  <a:srgbClr val="002060"/>
                </a:solidFill>
              </a:rPr>
              <a:t>Associate Professor</a:t>
            </a:r>
          </a:p>
          <a:p>
            <a:r>
              <a:rPr lang="en-US" sz="2800" dirty="0">
                <a:solidFill>
                  <a:srgbClr val="002060"/>
                </a:solidFill>
              </a:rPr>
              <a:t>School of Electronics Engineering (SENSE)</a:t>
            </a:r>
          </a:p>
          <a:p>
            <a:r>
              <a:rPr lang="en-US" sz="2800" dirty="0">
                <a:solidFill>
                  <a:srgbClr val="002060"/>
                </a:solidFill>
              </a:rPr>
              <a:t>VIT Chennai</a:t>
            </a:r>
          </a:p>
        </p:txBody>
      </p:sp>
    </p:spTree>
    <p:extLst>
      <p:ext uri="{BB962C8B-B14F-4D97-AF65-F5344CB8AC3E}">
        <p14:creationId xmlns:p14="http://schemas.microsoft.com/office/powerpoint/2010/main" val="185180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793" y="1353992"/>
            <a:ext cx="5135607" cy="504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1" y="381000"/>
            <a:ext cx="6324600" cy="369332"/>
          </a:xfrm>
          <a:prstGeom prst="rect">
            <a:avLst/>
          </a:prstGeom>
          <a:noFill/>
        </p:spPr>
        <p:txBody>
          <a:bodyPr wrap="square" rtlCol="0">
            <a:spAutoFit/>
          </a:bodyPr>
          <a:lstStyle/>
          <a:p>
            <a:r>
              <a:rPr lang="en-US" dirty="0"/>
              <a:t>Frequency warping introduced by the bilinear transformation</a:t>
            </a:r>
          </a:p>
        </p:txBody>
      </p:sp>
    </p:spTree>
    <p:extLst>
      <p:ext uri="{BB962C8B-B14F-4D97-AF65-F5344CB8AC3E}">
        <p14:creationId xmlns:p14="http://schemas.microsoft.com/office/powerpoint/2010/main" val="391237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
                <a:ext cx="8229600" cy="5897563"/>
              </a:xfrm>
            </p:spPr>
            <p:txBody>
              <a:bodyPr>
                <a:normAutofit/>
              </a:bodyPr>
              <a:lstStyle/>
              <a:p>
                <a:r>
                  <a:rPr lang="en-US" sz="2400" dirty="0"/>
                  <a:t>To design a lowpass filter with passband and stopband edge frequencies </a:t>
                </a:r>
                <a14:m>
                  <m:oMath xmlns:m="http://schemas.openxmlformats.org/officeDocument/2006/math">
                    <m:sSub>
                      <m:sSubPr>
                        <m:ctrlPr>
                          <a:rPr lang="en-US" sz="2400" i="1" dirty="0" smtClean="0">
                            <a:latin typeface="Cambria Math" panose="02040503050406030204" pitchFamily="18" charset="0"/>
                            <a:ea typeface="Cambria Math"/>
                          </a:rPr>
                        </m:ctrlPr>
                      </m:sSubPr>
                      <m:e>
                        <m:r>
                          <a:rPr lang="en-US" sz="2400" i="1">
                            <a:latin typeface="Cambria Math"/>
                            <a:ea typeface="Cambria Math"/>
                          </a:rPr>
                          <m:t>𝜔</m:t>
                        </m:r>
                      </m:e>
                      <m:sub>
                        <m:r>
                          <a:rPr lang="en-US" sz="2400" b="0" i="1" dirty="0" smtClean="0">
                            <a:latin typeface="Cambria Math"/>
                            <a:ea typeface="Cambria Math"/>
                          </a:rPr>
                          <m:t>𝑃</m:t>
                        </m:r>
                      </m:sub>
                    </m:sSub>
                    <m:r>
                      <a:rPr lang="en-US" sz="2400" b="0" i="1" dirty="0" smtClean="0">
                        <a:latin typeface="Cambria Math"/>
                        <a:ea typeface="Cambria Math"/>
                      </a:rPr>
                      <m:t> </m:t>
                    </m:r>
                    <m:r>
                      <a:rPr lang="en-US" sz="2400" b="0" i="1" dirty="0" smtClean="0">
                        <a:latin typeface="Cambria Math"/>
                        <a:ea typeface="Cambria Math"/>
                      </a:rPr>
                      <m:t>𝑎𝑛𝑑</m:t>
                    </m:r>
                    <m:r>
                      <a:rPr lang="en-US" sz="2400" b="0" i="1" dirty="0" smtClean="0">
                        <a:latin typeface="Cambria Math"/>
                        <a:ea typeface="Cambria Math"/>
                      </a:rPr>
                      <m:t> </m:t>
                    </m:r>
                    <m:sSub>
                      <m:sSubPr>
                        <m:ctrlPr>
                          <a:rPr lang="en-US" sz="2400" i="1" dirty="0">
                            <a:latin typeface="Cambria Math" panose="02040503050406030204" pitchFamily="18" charset="0"/>
                            <a:ea typeface="Cambria Math"/>
                          </a:rPr>
                        </m:ctrlPr>
                      </m:sSubPr>
                      <m:e>
                        <m:r>
                          <a:rPr lang="en-US" sz="2400" i="1">
                            <a:latin typeface="Cambria Math"/>
                            <a:ea typeface="Cambria Math"/>
                          </a:rPr>
                          <m:t>𝜔</m:t>
                        </m:r>
                      </m:e>
                      <m:sub>
                        <m:r>
                          <a:rPr lang="en-US" sz="2400" b="0" i="1" dirty="0" smtClean="0">
                            <a:latin typeface="Cambria Math"/>
                            <a:ea typeface="Cambria Math"/>
                          </a:rPr>
                          <m:t>𝑆</m:t>
                        </m:r>
                      </m:sub>
                    </m:sSub>
                  </m:oMath>
                </a14:m>
                <a:r>
                  <a:rPr lang="en-US" sz="2400" dirty="0"/>
                  <a:t>.</a:t>
                </a:r>
              </a:p>
              <a:p>
                <a:r>
                  <a:rPr lang="en-US" sz="2400" dirty="0"/>
                  <a:t>Convert these frequencies to corresponding analog-domain band edge frequencies </a:t>
                </a:r>
                <a14:m>
                  <m:oMath xmlns:m="http://schemas.openxmlformats.org/officeDocument/2006/math">
                    <m:sSup>
                      <m:sSupPr>
                        <m:ctrlPr>
                          <a:rPr lang="el-GR" sz="2400" i="1" smtClean="0">
                            <a:latin typeface="Cambria Math" panose="02040503050406030204" pitchFamily="18" charset="0"/>
                          </a:rPr>
                        </m:ctrlPr>
                      </m:sSupPr>
                      <m:e>
                        <m:sSub>
                          <m:sSubPr>
                            <m:ctrlPr>
                              <a:rPr lang="el-GR" sz="2400" i="1">
                                <a:latin typeface="Cambria Math" panose="02040503050406030204" pitchFamily="18" charset="0"/>
                              </a:rPr>
                            </m:ctrlPr>
                          </m:sSubPr>
                          <m:e>
                            <m:r>
                              <m:rPr>
                                <m:nor/>
                              </m:rPr>
                              <a:rPr lang="el-GR" sz="2400" dirty="0"/>
                              <m:t>Ω</m:t>
                            </m:r>
                          </m:e>
                          <m:sub>
                            <m:r>
                              <a:rPr lang="en-US" sz="2400" b="0" i="1" dirty="0" smtClean="0">
                                <a:latin typeface="Cambria Math"/>
                              </a:rPr>
                              <m:t>𝑃</m:t>
                            </m:r>
                          </m:sub>
                        </m:sSub>
                      </m:e>
                      <m:sup>
                        <m:r>
                          <a:rPr lang="en-US" sz="2400" b="0" i="1" smtClean="0">
                            <a:latin typeface="Cambria Math"/>
                          </a:rPr>
                          <m:t>′</m:t>
                        </m:r>
                      </m:sup>
                    </m:sSup>
                  </m:oMath>
                </a14:m>
                <a:r>
                  <a:rPr lang="en-US" sz="2400" dirty="0"/>
                  <a:t> and </a:t>
                </a:r>
                <a14:m>
                  <m:oMath xmlns:m="http://schemas.openxmlformats.org/officeDocument/2006/math">
                    <m:sSup>
                      <m:sSupPr>
                        <m:ctrlPr>
                          <a:rPr lang="el-GR" sz="2400" i="1">
                            <a:latin typeface="Cambria Math" panose="02040503050406030204" pitchFamily="18" charset="0"/>
                          </a:rPr>
                        </m:ctrlPr>
                      </m:sSupPr>
                      <m:e>
                        <m:sSub>
                          <m:sSubPr>
                            <m:ctrlPr>
                              <a:rPr lang="el-GR" sz="2400" i="1">
                                <a:latin typeface="Cambria Math" panose="02040503050406030204" pitchFamily="18" charset="0"/>
                              </a:rPr>
                            </m:ctrlPr>
                          </m:sSubPr>
                          <m:e>
                            <m:r>
                              <m:rPr>
                                <m:nor/>
                              </m:rPr>
                              <a:rPr lang="el-GR" sz="2400" dirty="0"/>
                              <m:t>Ω</m:t>
                            </m:r>
                          </m:e>
                          <m:sub>
                            <m:r>
                              <a:rPr lang="en-US" sz="2400" b="0" i="1" dirty="0" smtClean="0">
                                <a:latin typeface="Cambria Math"/>
                              </a:rPr>
                              <m:t>𝑆</m:t>
                            </m:r>
                          </m:sub>
                        </m:sSub>
                      </m:e>
                      <m:sup>
                        <m:r>
                          <a:rPr lang="en-US" sz="2400" i="1">
                            <a:latin typeface="Cambria Math"/>
                          </a:rPr>
                          <m:t>′</m:t>
                        </m:r>
                      </m:sup>
                    </m:sSup>
                  </m:oMath>
                </a14:m>
                <a:r>
                  <a:rPr lang="en-US" sz="2400" dirty="0"/>
                  <a:t> using the following equation.</a:t>
                </a:r>
              </a:p>
              <a:p>
                <a:pPr marL="0" indent="0">
                  <a:buNone/>
                </a:pPr>
                <a14:m>
                  <m:oMathPara xmlns:m="http://schemas.openxmlformats.org/officeDocument/2006/math">
                    <m:oMathParaPr>
                      <m:jc m:val="centerGroup"/>
                    </m:oMathParaPr>
                    <m:oMath xmlns:m="http://schemas.openxmlformats.org/officeDocument/2006/math">
                      <m:sSup>
                        <m:sSupPr>
                          <m:ctrlPr>
                            <a:rPr lang="el-GR" sz="2400" i="1">
                              <a:latin typeface="Cambria Math" panose="02040503050406030204" pitchFamily="18" charset="0"/>
                            </a:rPr>
                          </m:ctrlPr>
                        </m:sSupPr>
                        <m:e>
                          <m:sSub>
                            <m:sSubPr>
                              <m:ctrlPr>
                                <a:rPr lang="el-GR" sz="2400" i="1">
                                  <a:latin typeface="Cambria Math" panose="02040503050406030204" pitchFamily="18" charset="0"/>
                                </a:rPr>
                              </m:ctrlPr>
                            </m:sSubPr>
                            <m:e>
                              <m:r>
                                <m:rPr>
                                  <m:nor/>
                                </m:rPr>
                                <a:rPr lang="el-GR" sz="2400" dirty="0"/>
                                <m:t>Ω</m:t>
                              </m:r>
                            </m:e>
                            <m:sub>
                              <m:r>
                                <a:rPr lang="en-US" sz="2400" i="1" dirty="0">
                                  <a:latin typeface="Cambria Math"/>
                                </a:rPr>
                                <m:t>𝑃</m:t>
                              </m:r>
                            </m:sub>
                          </m:sSub>
                        </m:e>
                        <m:sup>
                          <m:r>
                            <a:rPr lang="en-US" sz="2400" i="1">
                              <a:latin typeface="Cambria Math"/>
                            </a:rPr>
                            <m:t>′</m:t>
                          </m:r>
                        </m:sup>
                      </m:sSup>
                      <m:r>
                        <a:rPr lang="en-US" sz="2400" i="1">
                          <a:latin typeface="Cambria Math"/>
                        </a:rPr>
                        <m:t>=</m:t>
                      </m:r>
                      <m:r>
                        <a:rPr lang="el-GR" sz="2400" i="1">
                          <a:latin typeface="Cambria Math"/>
                        </a:rPr>
                        <m:t> </m:t>
                      </m:r>
                      <m:f>
                        <m:fPr>
                          <m:ctrlPr>
                            <a:rPr lang="en-US" sz="2400" i="1">
                              <a:latin typeface="Cambria Math" panose="02040503050406030204" pitchFamily="18" charset="0"/>
                            </a:rPr>
                          </m:ctrlPr>
                        </m:fPr>
                        <m:num>
                          <m:r>
                            <a:rPr lang="en-US" sz="2400" i="1">
                              <a:latin typeface="Cambria Math"/>
                            </a:rPr>
                            <m:t>2</m:t>
                          </m:r>
                        </m:num>
                        <m:den>
                          <m:r>
                            <a:rPr lang="en-US" sz="2400" i="1">
                              <a:latin typeface="Cambria Math"/>
                            </a:rPr>
                            <m:t>𝑇</m:t>
                          </m:r>
                        </m:den>
                      </m:f>
                      <m:func>
                        <m:funcPr>
                          <m:ctrlPr>
                            <a:rPr lang="en-US" sz="2400" i="1">
                              <a:latin typeface="Cambria Math" panose="02040503050406030204" pitchFamily="18" charset="0"/>
                            </a:rPr>
                          </m:ctrlPr>
                        </m:funcPr>
                        <m:fName>
                          <m:r>
                            <m:rPr>
                              <m:sty m:val="p"/>
                            </m:rPr>
                            <a:rPr lang="en-US" sz="2400">
                              <a:latin typeface="Cambria Math"/>
                            </a:rPr>
                            <m:t>tan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dirty="0">
                                          <a:latin typeface="Cambria Math" panose="02040503050406030204" pitchFamily="18" charset="0"/>
                                          <a:ea typeface="Cambria Math"/>
                                        </a:rPr>
                                      </m:ctrlPr>
                                    </m:sSubPr>
                                    <m:e>
                                      <m:r>
                                        <a:rPr lang="en-US" sz="2400" i="1">
                                          <a:latin typeface="Cambria Math"/>
                                          <a:ea typeface="Cambria Math"/>
                                        </a:rPr>
                                        <m:t>𝜔</m:t>
                                      </m:r>
                                    </m:e>
                                    <m:sub>
                                      <m:r>
                                        <a:rPr lang="en-US" sz="2400" i="1" dirty="0">
                                          <a:latin typeface="Cambria Math"/>
                                          <a:ea typeface="Cambria Math"/>
                                        </a:rPr>
                                        <m:t>𝑃</m:t>
                                      </m:r>
                                    </m:sub>
                                  </m:sSub>
                                </m:num>
                                <m:den>
                                  <m:r>
                                    <a:rPr lang="en-US" sz="2400" i="1">
                                      <a:latin typeface="Cambria Math"/>
                                    </a:rPr>
                                    <m:t>2</m:t>
                                  </m:r>
                                </m:den>
                              </m:f>
                            </m:e>
                          </m:d>
                        </m:e>
                      </m:func>
                    </m:oMath>
                  </m:oMathPara>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above equation we design analog filter.  Finally, the required digital low pass filter is obtained by using the bilinear transformation on the analog filter.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
                <a:ext cx="8229600" cy="5897563"/>
              </a:xfrm>
              <a:blipFill rotWithShape="1">
                <a:blip r:embed="rId2"/>
                <a:stretch>
                  <a:fillRect l="-1111" t="-8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178277" y="3048000"/>
                <a:ext cx="2823354"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l-GR" sz="2400" i="1" smtClean="0">
                              <a:latin typeface="Cambria Math" panose="02040503050406030204" pitchFamily="18" charset="0"/>
                            </a:rPr>
                          </m:ctrlPr>
                        </m:sSupPr>
                        <m:e>
                          <m:sSub>
                            <m:sSubPr>
                              <m:ctrlPr>
                                <a:rPr lang="el-GR" sz="2400" i="1">
                                  <a:latin typeface="Cambria Math" panose="02040503050406030204" pitchFamily="18" charset="0"/>
                                </a:rPr>
                              </m:ctrlPr>
                            </m:sSubPr>
                            <m:e>
                              <m:r>
                                <m:rPr>
                                  <m:nor/>
                                </m:rPr>
                                <a:rPr lang="el-GR" sz="2400" dirty="0"/>
                                <m:t>Ω</m:t>
                              </m:r>
                            </m:e>
                            <m:sub>
                              <m:r>
                                <a:rPr lang="en-US" sz="2400" b="0" i="1" dirty="0" smtClean="0">
                                  <a:latin typeface="Cambria Math"/>
                                </a:rPr>
                                <m:t>𝑆</m:t>
                              </m:r>
                            </m:sub>
                          </m:sSub>
                        </m:e>
                        <m:sup>
                          <m:r>
                            <a:rPr lang="en-US" sz="2400" i="1">
                              <a:latin typeface="Cambria Math"/>
                            </a:rPr>
                            <m:t>′</m:t>
                          </m:r>
                        </m:sup>
                      </m:sSup>
                      <m:r>
                        <a:rPr lang="en-US" sz="2400" i="1">
                          <a:latin typeface="Cambria Math"/>
                        </a:rPr>
                        <m:t>=</m:t>
                      </m:r>
                      <m:r>
                        <a:rPr lang="el-GR" sz="2400" i="1">
                          <a:latin typeface="Cambria Math"/>
                        </a:rPr>
                        <m:t> </m:t>
                      </m:r>
                      <m:f>
                        <m:fPr>
                          <m:ctrlPr>
                            <a:rPr lang="en-US" sz="2400" i="1">
                              <a:latin typeface="Cambria Math" panose="02040503050406030204" pitchFamily="18" charset="0"/>
                            </a:rPr>
                          </m:ctrlPr>
                        </m:fPr>
                        <m:num>
                          <m:r>
                            <a:rPr lang="en-US" sz="2400" i="1">
                              <a:latin typeface="Cambria Math"/>
                            </a:rPr>
                            <m:t>2</m:t>
                          </m:r>
                        </m:num>
                        <m:den>
                          <m:r>
                            <a:rPr lang="en-US" sz="2400" i="1">
                              <a:latin typeface="Cambria Math"/>
                            </a:rPr>
                            <m:t>𝑇</m:t>
                          </m:r>
                        </m:den>
                      </m:f>
                      <m:r>
                        <m:rPr>
                          <m:sty m:val="p"/>
                        </m:rPr>
                        <a:rPr lang="en-US" sz="2400">
                          <a:latin typeface="Cambria Math"/>
                        </a:rPr>
                        <m:t>tan</m:t>
                      </m:r>
                      <m:r>
                        <a:rPr lang="en-US" sz="2400" i="1">
                          <a:latin typeface="Cambria Math"/>
                        </a:rPr>
                        <m:t>⁡</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dirty="0">
                                      <a:latin typeface="Cambria Math" panose="02040503050406030204" pitchFamily="18" charset="0"/>
                                      <a:ea typeface="Cambria Math"/>
                                    </a:rPr>
                                  </m:ctrlPr>
                                </m:sSubPr>
                                <m:e>
                                  <m:r>
                                    <a:rPr lang="en-US" sz="2400" i="1">
                                      <a:latin typeface="Cambria Math"/>
                                      <a:ea typeface="Cambria Math"/>
                                    </a:rPr>
                                    <m:t>𝜔</m:t>
                                  </m:r>
                                </m:e>
                                <m:sub>
                                  <m:r>
                                    <a:rPr lang="en-US" sz="2400" b="0" i="1" dirty="0" smtClean="0">
                                      <a:latin typeface="Cambria Math"/>
                                      <a:ea typeface="Cambria Math"/>
                                    </a:rPr>
                                    <m:t>𝑆</m:t>
                                  </m:r>
                                </m:sub>
                              </m:sSub>
                            </m:num>
                            <m:den>
                              <m:r>
                                <a:rPr lang="en-US" sz="2400" i="1">
                                  <a:latin typeface="Cambria Math"/>
                                </a:rPr>
                                <m:t>2</m:t>
                              </m:r>
                            </m:den>
                          </m:f>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178277" y="3048000"/>
                <a:ext cx="2823354" cy="78380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867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Flowchart for digital filter design</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498564305"/>
                  </p:ext>
                </p:extLst>
              </p:nvPr>
            </p:nvGraphicFramePr>
            <p:xfrm>
              <a:off x="457200" y="990600"/>
              <a:ext cx="8229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498564305"/>
                  </p:ext>
                </p:extLst>
              </p:nvPr>
            </p:nvGraphicFramePr>
            <p:xfrm>
              <a:off x="457200" y="990600"/>
              <a:ext cx="8229600" cy="563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TextBox 6"/>
          <p:cNvSpPr txBox="1"/>
          <p:nvPr/>
        </p:nvSpPr>
        <p:spPr>
          <a:xfrm>
            <a:off x="228600" y="2392792"/>
            <a:ext cx="1828800" cy="646331"/>
          </a:xfrm>
          <a:prstGeom prst="rect">
            <a:avLst/>
          </a:prstGeom>
          <a:noFill/>
        </p:spPr>
        <p:txBody>
          <a:bodyPr wrap="square" rtlCol="0">
            <a:spAutoFit/>
          </a:bodyPr>
          <a:lstStyle/>
          <a:p>
            <a:r>
              <a:rPr lang="en-US" dirty="0"/>
              <a:t>Step 1: </a:t>
            </a:r>
            <a:r>
              <a:rPr lang="en-US" dirty="0" err="1"/>
              <a:t>Prewarp</a:t>
            </a:r>
            <a:r>
              <a:rPr lang="en-US" dirty="0"/>
              <a:t> using T= 1 sec </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1" y="2372106"/>
            <a:ext cx="1905000" cy="54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2941638"/>
            <a:ext cx="1676400" cy="4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907160" y="2115793"/>
            <a:ext cx="2084439" cy="923330"/>
          </a:xfrm>
          <a:prstGeom prst="rect">
            <a:avLst/>
          </a:prstGeom>
          <a:noFill/>
        </p:spPr>
        <p:txBody>
          <a:bodyPr wrap="square" rtlCol="0">
            <a:spAutoFit/>
          </a:bodyPr>
          <a:lstStyle/>
          <a:p>
            <a:r>
              <a:rPr lang="en-US" dirty="0"/>
              <a:t>Step 3 : Using T=1 sec , apply bilinear transformation </a:t>
            </a:r>
          </a:p>
        </p:txBody>
      </p:sp>
      <p:pic>
        <p:nvPicPr>
          <p:cNvPr id="2053"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8546" y="3039123"/>
            <a:ext cx="1923191" cy="54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1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9600">
              <a:solidFill>
                <a:srgbClr val="00B050"/>
              </a:solidFill>
            </a:endParaRPr>
          </a:p>
          <a:p>
            <a:pPr marL="0" indent="0" algn="ctr">
              <a:buNone/>
            </a:pPr>
            <a:r>
              <a:rPr lang="en-US" sz="9600">
                <a:solidFill>
                  <a:srgbClr val="00B050"/>
                </a:solidFill>
              </a:rPr>
              <a:t>Thank </a:t>
            </a:r>
            <a:r>
              <a:rPr lang="en-US" sz="9600" dirty="0">
                <a:solidFill>
                  <a:srgbClr val="00B050"/>
                </a:solidFill>
              </a:rPr>
              <a:t>you </a:t>
            </a:r>
          </a:p>
        </p:txBody>
      </p:sp>
    </p:spTree>
    <p:extLst>
      <p:ext uri="{BB962C8B-B14F-4D97-AF65-F5344CB8AC3E}">
        <p14:creationId xmlns:p14="http://schemas.microsoft.com/office/powerpoint/2010/main" val="385229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Design of IIR Digital Filters</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374626" cy="5410200"/>
              </a:xfrm>
            </p:spPr>
            <p:txBody>
              <a:bodyPr>
                <a:normAutofit fontScale="92500" lnSpcReduction="10000"/>
              </a:bodyPr>
              <a:lstStyle/>
              <a:p>
                <a:r>
                  <a:rPr lang="en-US" sz="2800" dirty="0">
                    <a:solidFill>
                      <a:srgbClr val="002060"/>
                    </a:solidFill>
                  </a:rPr>
                  <a:t>The design of digital IIR is largely based on analog filter design techniques.</a:t>
                </a:r>
              </a:p>
              <a:p>
                <a:pPr marL="0" indent="0">
                  <a:buNone/>
                </a:pPr>
                <a:endParaRPr lang="en-US" sz="2800" dirty="0">
                  <a:solidFill>
                    <a:srgbClr val="002060"/>
                  </a:solidFill>
                </a:endParaRPr>
              </a:p>
              <a:p>
                <a:r>
                  <a:rPr lang="en-US" sz="2800" dirty="0">
                    <a:solidFill>
                      <a:srgbClr val="002060"/>
                    </a:solidFill>
                  </a:rPr>
                  <a:t>To simulate an analog filter, the digital filter is issued in A/D-Digital filter-D/A structure as shown in figure below</a:t>
                </a:r>
              </a:p>
              <a:p>
                <a:endParaRPr lang="en-US" sz="2800" dirty="0">
                  <a:solidFill>
                    <a:srgbClr val="002060"/>
                  </a:solidFill>
                </a:endParaRPr>
              </a:p>
              <a:p>
                <a:endParaRPr lang="en-US" sz="2800" dirty="0">
                  <a:solidFill>
                    <a:srgbClr val="002060"/>
                  </a:solidFill>
                </a:endParaRPr>
              </a:p>
              <a:p>
                <a:r>
                  <a:rPr lang="en-US" sz="2800" dirty="0">
                    <a:solidFill>
                      <a:srgbClr val="002060"/>
                    </a:solidFill>
                  </a:rPr>
                  <a:t>The A/D-Digital-D/A structure behaves like an equivalent analog filter having a transfer function, </a:t>
                </a:r>
                <a14:m>
                  <m:oMath xmlns:m="http://schemas.openxmlformats.org/officeDocument/2006/math">
                    <m:sSub>
                      <m:sSubPr>
                        <m:ctrlPr>
                          <a:rPr lang="en-US" sz="2800" i="1" smtClean="0">
                            <a:solidFill>
                              <a:srgbClr val="002060"/>
                            </a:solidFill>
                            <a:latin typeface="Cambria Math" panose="02040503050406030204" pitchFamily="18" charset="0"/>
                          </a:rPr>
                        </m:ctrlPr>
                      </m:sSubPr>
                      <m:e>
                        <m:r>
                          <a:rPr lang="en-US" sz="2800" b="0" i="1" smtClean="0">
                            <a:solidFill>
                              <a:srgbClr val="002060"/>
                            </a:solidFill>
                            <a:latin typeface="Cambria Math"/>
                          </a:rPr>
                          <m:t>𝐻</m:t>
                        </m:r>
                      </m:e>
                      <m:sub>
                        <m:r>
                          <a:rPr lang="en-US" sz="2800" b="0" i="1" smtClean="0">
                            <a:solidFill>
                              <a:srgbClr val="002060"/>
                            </a:solidFill>
                            <a:latin typeface="Cambria Math"/>
                          </a:rPr>
                          <m:t>𝑒𝑞</m:t>
                        </m:r>
                      </m:sub>
                    </m:sSub>
                    <m:r>
                      <a:rPr lang="en-US" sz="2800" b="0" i="1" smtClean="0">
                        <a:solidFill>
                          <a:srgbClr val="002060"/>
                        </a:solidFill>
                        <a:latin typeface="Cambria Math"/>
                      </a:rPr>
                      <m:t>(</m:t>
                    </m:r>
                    <m:r>
                      <a:rPr lang="en-US" sz="2800" b="0" i="1" smtClean="0">
                        <a:solidFill>
                          <a:srgbClr val="002060"/>
                        </a:solidFill>
                        <a:latin typeface="Cambria Math"/>
                      </a:rPr>
                      <m:t>𝑠</m:t>
                    </m:r>
                    <m:r>
                      <a:rPr lang="en-US" sz="2800" b="0" i="1" smtClean="0">
                        <a:solidFill>
                          <a:srgbClr val="002060"/>
                        </a:solidFill>
                        <a:latin typeface="Cambria Math"/>
                      </a:rPr>
                      <m:t>)</m:t>
                    </m:r>
                  </m:oMath>
                </a14:m>
                <a:r>
                  <a:rPr lang="en-US" sz="2800" dirty="0">
                    <a:solidFill>
                      <a:srgbClr val="002060"/>
                    </a:solidFill>
                  </a:rPr>
                  <a:t>.</a:t>
                </a:r>
              </a:p>
              <a:p>
                <a:pPr marL="0" indent="0">
                  <a:buNone/>
                </a:pPr>
                <a:endParaRPr lang="en-US" sz="2800" dirty="0">
                  <a:solidFill>
                    <a:srgbClr val="002060"/>
                  </a:solidFill>
                </a:endParaRPr>
              </a:p>
              <a:p>
                <a:r>
                  <a:rPr lang="en-US" sz="2800" dirty="0">
                    <a:solidFill>
                      <a:srgbClr val="002060"/>
                    </a:solidFill>
                  </a:rPr>
                  <a:t>A digital filter takes a discrete-time input sequence </a:t>
                </a:r>
                <a14:m>
                  <m:oMath xmlns:m="http://schemas.openxmlformats.org/officeDocument/2006/math">
                    <m:r>
                      <a:rPr lang="en-US" sz="2800" b="0" i="1" smtClean="0">
                        <a:solidFill>
                          <a:srgbClr val="002060"/>
                        </a:solidFill>
                        <a:latin typeface="Cambria Math"/>
                      </a:rPr>
                      <m:t>𝑥</m:t>
                    </m:r>
                    <m:r>
                      <a:rPr lang="en-US" sz="2800" b="0" i="1" smtClean="0">
                        <a:solidFill>
                          <a:srgbClr val="002060"/>
                        </a:solidFill>
                        <a:latin typeface="Cambria Math"/>
                      </a:rPr>
                      <m:t>(</m:t>
                    </m:r>
                    <m:r>
                      <a:rPr lang="en-US" sz="2800" b="0" i="1" smtClean="0">
                        <a:solidFill>
                          <a:srgbClr val="002060"/>
                        </a:solidFill>
                        <a:latin typeface="Cambria Math"/>
                      </a:rPr>
                      <m:t>𝑛</m:t>
                    </m:r>
                    <m:r>
                      <a:rPr lang="en-US" sz="2800" b="0" i="1" smtClean="0">
                        <a:solidFill>
                          <a:srgbClr val="002060"/>
                        </a:solidFill>
                        <a:latin typeface="Cambria Math"/>
                      </a:rPr>
                      <m:t>)</m:t>
                    </m:r>
                  </m:oMath>
                </a14:m>
                <a:r>
                  <a:rPr lang="en-US" sz="2800" dirty="0">
                    <a:solidFill>
                      <a:srgbClr val="002060"/>
                    </a:solidFill>
                  </a:rPr>
                  <a:t> and produce a discrete time output sequence </a:t>
                </a:r>
                <a:r>
                  <a:rPr lang="en-US" sz="2800" b="0" dirty="0">
                    <a:solidFill>
                      <a:srgbClr val="002060"/>
                    </a:solidFill>
                  </a:rPr>
                  <a:t>y</a:t>
                </a:r>
                <a14:m>
                  <m:oMath xmlns:m="http://schemas.openxmlformats.org/officeDocument/2006/math">
                    <m:d>
                      <m:dPr>
                        <m:ctrlPr>
                          <a:rPr lang="en-US" sz="2800" b="0" i="1" smtClean="0">
                            <a:solidFill>
                              <a:srgbClr val="002060"/>
                            </a:solidFill>
                            <a:latin typeface="Cambria Math" panose="02040503050406030204" pitchFamily="18" charset="0"/>
                          </a:rPr>
                        </m:ctrlPr>
                      </m:dPr>
                      <m:e>
                        <m:r>
                          <a:rPr lang="en-US" sz="2800" b="0" i="1" smtClean="0">
                            <a:solidFill>
                              <a:srgbClr val="002060"/>
                            </a:solidFill>
                            <a:latin typeface="Cambria Math"/>
                          </a:rPr>
                          <m:t>𝑛</m:t>
                        </m:r>
                      </m:e>
                    </m:d>
                    <m:r>
                      <a:rPr lang="en-US" sz="2800" b="0" i="1" smtClean="0">
                        <a:solidFill>
                          <a:srgbClr val="002060"/>
                        </a:solidFill>
                        <a:latin typeface="Cambria Math"/>
                      </a:rPr>
                      <m:t>.</m:t>
                    </m:r>
                  </m:oMath>
                </a14:m>
                <a:endParaRPr lang="en-US" sz="2800" dirty="0">
                  <a:solidFill>
                    <a:srgbClr val="002060"/>
                  </a:solidFill>
                </a:endParaRPr>
              </a:p>
              <a:p>
                <a:endParaRPr lang="en-US" sz="2800" dirty="0"/>
              </a:p>
              <a:p>
                <a:endParaRPr lang="en-US" sz="2800" dirty="0"/>
              </a:p>
              <a:p>
                <a:endParaRPr lang="en-US" sz="2800"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374626" cy="5410200"/>
              </a:xfrm>
              <a:blipFill rotWithShape="1">
                <a:blip r:embed="rId2"/>
                <a:stretch>
                  <a:fillRect l="-1092" t="-1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715000" y="3505200"/>
                <a:ext cx="754626" cy="369332"/>
              </a:xfrm>
              <a:prstGeom prst="rect">
                <a:avLst/>
              </a:prstGeom>
              <a:noFill/>
            </p:spPr>
            <p:txBody>
              <a:bodyPr wrap="square" rtlCol="0">
                <a:spAutoFit/>
              </a:bodyPr>
              <a:lstStyle/>
              <a:p>
                <a:r>
                  <a:rPr lang="en-US" b="0" dirty="0"/>
                  <a:t>y</a:t>
                </a:r>
                <a14:m>
                  <m:oMath xmlns:m="http://schemas.openxmlformats.org/officeDocument/2006/math">
                    <m:r>
                      <a:rPr lang="en-US" b="0" i="1" smtClean="0">
                        <a:latin typeface="Cambria Math"/>
                      </a:rPr>
                      <m:t>(</m:t>
                    </m:r>
                    <m:r>
                      <a:rPr lang="en-US" b="0" i="1" smtClean="0">
                        <a:latin typeface="Cambria Math"/>
                      </a:rPr>
                      <m:t>𝑛</m:t>
                    </m:r>
                    <m:r>
                      <a:rPr lang="en-US" b="0" i="1" smtClean="0">
                        <a:latin typeface="Cambria Math"/>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715000" y="3505200"/>
                <a:ext cx="754626" cy="369332"/>
              </a:xfrm>
              <a:prstGeom prst="rect">
                <a:avLst/>
              </a:prstGeom>
              <a:blipFill rotWithShape="1">
                <a:blip r:embed="rId3"/>
                <a:stretch>
                  <a:fillRect l="-7317" t="-8197" b="-24590"/>
                </a:stretch>
              </a:blipFill>
            </p:spPr>
            <p:txBody>
              <a:bodyPr/>
              <a:lstStyle/>
              <a:p>
                <a:r>
                  <a:rPr lang="en-US">
                    <a:noFill/>
                  </a:rPr>
                  <a:t> </a:t>
                </a:r>
              </a:p>
            </p:txBody>
          </p:sp>
        </mc:Fallback>
      </mc:AlternateContent>
      <p:grpSp>
        <p:nvGrpSpPr>
          <p:cNvPr id="24" name="Group 23"/>
          <p:cNvGrpSpPr/>
          <p:nvPr/>
        </p:nvGrpSpPr>
        <p:grpSpPr>
          <a:xfrm>
            <a:off x="364880" y="3016635"/>
            <a:ext cx="8527026" cy="1174365"/>
            <a:chOff x="424439" y="3218546"/>
            <a:chExt cx="8527026" cy="1174365"/>
          </a:xfrm>
        </p:grpSpPr>
        <p:cxnSp>
          <p:nvCxnSpPr>
            <p:cNvPr id="8" name="Straight Arrow Connector 7"/>
            <p:cNvCxnSpPr/>
            <p:nvPr/>
          </p:nvCxnSpPr>
          <p:spPr>
            <a:xfrm>
              <a:off x="453754" y="3922448"/>
              <a:ext cx="6096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24439" y="3218546"/>
              <a:ext cx="8527026" cy="1174365"/>
              <a:chOff x="304800" y="3922448"/>
              <a:chExt cx="8672052" cy="1075108"/>
            </a:xfrm>
          </p:grpSpPr>
          <p:sp>
            <p:nvSpPr>
              <p:cNvPr id="4" name="Rectangle 3"/>
              <p:cNvSpPr/>
              <p:nvPr/>
            </p:nvSpPr>
            <p:spPr>
              <a:xfrm>
                <a:off x="929148" y="4306529"/>
                <a:ext cx="2057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 converter</a:t>
                </a:r>
              </a:p>
            </p:txBody>
          </p:sp>
          <p:sp>
            <p:nvSpPr>
              <p:cNvPr id="5" name="Rectangle 4"/>
              <p:cNvSpPr/>
              <p:nvPr/>
            </p:nvSpPr>
            <p:spPr>
              <a:xfrm>
                <a:off x="3886200" y="4291780"/>
                <a:ext cx="1752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Digital Filter</a:t>
                </a:r>
              </a:p>
            </p:txBody>
          </p:sp>
          <p:sp>
            <p:nvSpPr>
              <p:cNvPr id="6" name="Rectangle 5"/>
              <p:cNvSpPr/>
              <p:nvPr/>
            </p:nvSpPr>
            <p:spPr>
              <a:xfrm>
                <a:off x="6477000" y="4313903"/>
                <a:ext cx="16002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 converter</a:t>
                </a:r>
              </a:p>
            </p:txBody>
          </p:sp>
          <p:cxnSp>
            <p:nvCxnSpPr>
              <p:cNvPr id="10" name="Straight Arrow Connector 9"/>
              <p:cNvCxnSpPr>
                <a:stCxn id="4" idx="3"/>
                <a:endCxn id="5" idx="1"/>
              </p:cNvCxnSpPr>
              <p:nvPr/>
            </p:nvCxnSpPr>
            <p:spPr>
              <a:xfrm flipV="1">
                <a:off x="2986548" y="4520380"/>
                <a:ext cx="899652" cy="147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077200" y="4495799"/>
                <a:ext cx="899652" cy="147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638800" y="4498257"/>
                <a:ext cx="899652" cy="147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04800" y="4603431"/>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𝑡</m:t>
                          </m:r>
                          <m:r>
                            <a:rPr lang="en-US" b="0" i="1" smtClean="0">
                              <a:latin typeface="Cambria Math"/>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04800" y="4603431"/>
                    <a:ext cx="609600" cy="369332"/>
                  </a:xfrm>
                  <a:prstGeom prst="rect">
                    <a:avLst/>
                  </a:prstGeom>
                  <a:blipFill rotWithShape="1">
                    <a:blip r:embed="rId4"/>
                    <a:stretch>
                      <a:fillRect r="-4082"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131574" y="392244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𝑛</m:t>
                          </m:r>
                          <m:r>
                            <a:rPr lang="en-US" b="0" i="1" smtClean="0">
                              <a:latin typeface="Cambria Math"/>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131574" y="3922448"/>
                    <a:ext cx="609600" cy="369332"/>
                  </a:xfrm>
                  <a:prstGeom prst="rect">
                    <a:avLst/>
                  </a:prstGeom>
                  <a:blipFill rotWithShape="1">
                    <a:blip r:embed="rId5"/>
                    <a:stretch>
                      <a:fillRect r="-10204"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222226" y="4628224"/>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𝑡</m:t>
                          </m:r>
                          <m:r>
                            <a:rPr lang="en-US" b="0" i="1" smtClean="0">
                              <a:latin typeface="Cambria Math"/>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8222226" y="4628224"/>
                    <a:ext cx="609600" cy="369332"/>
                  </a:xfrm>
                  <a:prstGeom prst="rect">
                    <a:avLst/>
                  </a:prstGeom>
                  <a:blipFill rotWithShape="1">
                    <a:blip r:embed="rId6"/>
                    <a:stretch>
                      <a:fillRect r="-4082" b="-1493"/>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38920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solidFill>
                  <a:srgbClr val="FF0000"/>
                </a:solidFill>
              </a:rPr>
              <a:t>Steps for typical Design procedure of a digital IIR filter </a:t>
            </a:r>
          </a:p>
        </p:txBody>
      </p:sp>
      <p:sp>
        <p:nvSpPr>
          <p:cNvPr id="3" name="Content Placeholder 2"/>
          <p:cNvSpPr>
            <a:spLocks noGrp="1"/>
          </p:cNvSpPr>
          <p:nvPr>
            <p:ph idx="1"/>
          </p:nvPr>
        </p:nvSpPr>
        <p:spPr>
          <a:xfrm>
            <a:off x="457200" y="1143000"/>
            <a:ext cx="8458200" cy="5562600"/>
          </a:xfrm>
        </p:spPr>
        <p:txBody>
          <a:bodyPr>
            <a:normAutofit/>
          </a:bodyPr>
          <a:lstStyle/>
          <a:p>
            <a:pPr marL="514350" indent="-514350">
              <a:buFont typeface="+mj-lt"/>
              <a:buAutoNum type="arabicPeriod"/>
            </a:pPr>
            <a:r>
              <a:rPr lang="en-US" sz="2800" dirty="0">
                <a:solidFill>
                  <a:srgbClr val="002060"/>
                </a:solidFill>
              </a:rPr>
              <a:t>Selecting a method of transformation of a given analog filter to a digital filter having roughly the same frequency response. </a:t>
            </a:r>
          </a:p>
          <a:p>
            <a:pPr marL="514350" indent="-514350">
              <a:buFont typeface="+mj-lt"/>
              <a:buAutoNum type="arabicPeriod"/>
            </a:pPr>
            <a:r>
              <a:rPr lang="en-US" sz="2800" dirty="0">
                <a:solidFill>
                  <a:srgbClr val="002060"/>
                </a:solidFill>
              </a:rPr>
              <a:t>Mapping the specification of the digital IIR filter to equivalent specifications of an analog IIR filter such that, after mapping from analog to digital is carried out, the digital IIR filter will meet the given specifications.</a:t>
            </a:r>
          </a:p>
          <a:p>
            <a:pPr marL="514350" indent="-514350">
              <a:buFont typeface="+mj-lt"/>
              <a:buAutoNum type="arabicPeriod"/>
            </a:pPr>
            <a:r>
              <a:rPr lang="en-US" sz="2800" dirty="0">
                <a:solidFill>
                  <a:srgbClr val="002060"/>
                </a:solidFill>
              </a:rPr>
              <a:t>Designing the analog IIR filter according to the mapped specifications.</a:t>
            </a:r>
          </a:p>
          <a:p>
            <a:pPr marL="514350" indent="-514350">
              <a:buFont typeface="+mj-lt"/>
              <a:buAutoNum type="arabicPeriod"/>
            </a:pPr>
            <a:r>
              <a:rPr lang="en-US" sz="2800" dirty="0">
                <a:solidFill>
                  <a:srgbClr val="002060"/>
                </a:solidFill>
              </a:rPr>
              <a:t>Transforming the analog filter to an equivalent digital filter. </a:t>
            </a:r>
          </a:p>
        </p:txBody>
      </p:sp>
    </p:spTree>
    <p:extLst>
      <p:ext uri="{BB962C8B-B14F-4D97-AF65-F5344CB8AC3E}">
        <p14:creationId xmlns:p14="http://schemas.microsoft.com/office/powerpoint/2010/main" val="83323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a:solidFill>
                  <a:srgbClr val="002060"/>
                </a:solidFill>
              </a:rPr>
              <a:t>The different transformation that map a given analog filter to digital filter having roughly the same frequency response. They are </a:t>
            </a:r>
          </a:p>
          <a:p>
            <a:pPr marL="0" indent="0">
              <a:buNone/>
            </a:pPr>
            <a:endParaRPr lang="en-US" dirty="0">
              <a:solidFill>
                <a:srgbClr val="002060"/>
              </a:solidFill>
            </a:endParaRPr>
          </a:p>
          <a:p>
            <a:pPr lvl="1"/>
            <a:r>
              <a:rPr lang="en-US" dirty="0">
                <a:solidFill>
                  <a:srgbClr val="002060"/>
                </a:solidFill>
              </a:rPr>
              <a:t>The backward difference method</a:t>
            </a:r>
          </a:p>
          <a:p>
            <a:pPr lvl="1"/>
            <a:r>
              <a:rPr lang="en-US" dirty="0">
                <a:solidFill>
                  <a:srgbClr val="002060"/>
                </a:solidFill>
              </a:rPr>
              <a:t>The bilinear transformation</a:t>
            </a:r>
          </a:p>
          <a:p>
            <a:pPr lvl="1"/>
            <a:r>
              <a:rPr lang="en-US" dirty="0">
                <a:solidFill>
                  <a:srgbClr val="002060"/>
                </a:solidFill>
              </a:rPr>
              <a:t>The impulse invariant transformation, and </a:t>
            </a:r>
          </a:p>
          <a:p>
            <a:pPr lvl="1"/>
            <a:r>
              <a:rPr lang="en-US" dirty="0">
                <a:solidFill>
                  <a:srgbClr val="002060"/>
                </a:solidFill>
              </a:rPr>
              <a:t>The matched-Z transform </a:t>
            </a:r>
          </a:p>
        </p:txBody>
      </p:sp>
    </p:spTree>
    <p:extLst>
      <p:ext uri="{BB962C8B-B14F-4D97-AF65-F5344CB8AC3E}">
        <p14:creationId xmlns:p14="http://schemas.microsoft.com/office/powerpoint/2010/main" val="362912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639762"/>
          </a:xfrm>
        </p:spPr>
        <p:txBody>
          <a:bodyPr>
            <a:normAutofit fontScale="90000"/>
          </a:bodyPr>
          <a:lstStyle/>
          <a:p>
            <a:r>
              <a:rPr lang="en-US" dirty="0">
                <a:solidFill>
                  <a:srgbClr val="FF0000"/>
                </a:solidFill>
              </a:rPr>
              <a:t>Bilinear Transformation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a:solidFill>
                      <a:srgbClr val="002060"/>
                    </a:solidFill>
                  </a:rPr>
                  <a:t>The bilinear transformation is used for transforming an analog filter to digital filter.</a:t>
                </a:r>
              </a:p>
              <a:p>
                <a:pPr marL="0" indent="0">
                  <a:buNone/>
                </a:pPr>
                <a:endParaRPr lang="en-US" dirty="0">
                  <a:solidFill>
                    <a:srgbClr val="002060"/>
                  </a:solidFill>
                </a:endParaRPr>
              </a:p>
              <a:p>
                <a:r>
                  <a:rPr lang="en-US" dirty="0">
                    <a:solidFill>
                      <a:srgbClr val="002060"/>
                    </a:solidFill>
                  </a:rPr>
                  <a:t>Bilinear transformation uses trapezoidal rule for integrating a continuous-time function.</a:t>
                </a:r>
              </a:p>
              <a:p>
                <a:pPr marL="0" indent="0">
                  <a:buNone/>
                </a:pPr>
                <a:endParaRPr lang="en-US" dirty="0">
                  <a:solidFill>
                    <a:srgbClr val="002060"/>
                  </a:solidFill>
                </a:endParaRPr>
              </a:p>
              <a:p>
                <a:r>
                  <a:rPr lang="en-US" dirty="0">
                    <a:solidFill>
                      <a:srgbClr val="002060"/>
                    </a:solidFill>
                  </a:rPr>
                  <a:t>It is defined by the substitution</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a:rPr>
                        <m:t>𝑠</m:t>
                      </m:r>
                      <m:r>
                        <a:rPr lang="en-US" b="0" i="1" smtClean="0">
                          <a:solidFill>
                            <a:srgbClr val="002060"/>
                          </a:solidFill>
                          <a:latin typeface="Cambria Math"/>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a:rPr>
                            <m:t>2</m:t>
                          </m:r>
                        </m:num>
                        <m:den>
                          <m:r>
                            <a:rPr lang="en-US" b="0" i="1" smtClean="0">
                              <a:solidFill>
                                <a:srgbClr val="002060"/>
                              </a:solidFill>
                              <a:latin typeface="Cambria Math"/>
                            </a:rPr>
                            <m:t>𝑇</m:t>
                          </m:r>
                        </m:den>
                      </m:f>
                      <m:d>
                        <m:dPr>
                          <m:begChr m:val="["/>
                          <m:endChr m:val="]"/>
                          <m:ctrlPr>
                            <a:rPr lang="en-US" b="0" i="1" smtClean="0">
                              <a:solidFill>
                                <a:srgbClr val="002060"/>
                              </a:solidFill>
                              <a:latin typeface="Cambria Math" panose="02040503050406030204" pitchFamily="18" charset="0"/>
                            </a:rPr>
                          </m:ctrlPr>
                        </m:dPr>
                        <m:e>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a:rPr>
                                <m:t>1−</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a:rPr>
                                    <m:t>𝑧</m:t>
                                  </m:r>
                                </m:e>
                                <m:sup>
                                  <m:r>
                                    <a:rPr lang="en-US" b="0" i="1" smtClean="0">
                                      <a:solidFill>
                                        <a:srgbClr val="002060"/>
                                      </a:solidFill>
                                      <a:latin typeface="Cambria Math"/>
                                    </a:rPr>
                                    <m:t>−1</m:t>
                                  </m:r>
                                </m:sup>
                              </m:sSup>
                            </m:num>
                            <m:den>
                              <m:r>
                                <a:rPr lang="en-US" b="0" i="1" smtClean="0">
                                  <a:solidFill>
                                    <a:srgbClr val="002060"/>
                                  </a:solidFill>
                                  <a:latin typeface="Cambria Math"/>
                                </a:rPr>
                                <m:t>1+</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a:rPr>
                                    <m:t>𝑧</m:t>
                                  </m:r>
                                </m:e>
                                <m:sup>
                                  <m:r>
                                    <a:rPr lang="en-US" b="0" i="1" smtClean="0">
                                      <a:solidFill>
                                        <a:srgbClr val="002060"/>
                                      </a:solidFill>
                                      <a:latin typeface="Cambria Math"/>
                                    </a:rPr>
                                    <m:t>−1</m:t>
                                  </m:r>
                                </m:sup>
                              </m:sSup>
                            </m:den>
                          </m:f>
                        </m:e>
                      </m:d>
                      <m:r>
                        <a:rPr lang="en-US" b="0" i="1" smtClean="0">
                          <a:solidFill>
                            <a:srgbClr val="002060"/>
                          </a:solidFill>
                          <a:latin typeface="Cambria Math"/>
                        </a:rPr>
                        <m:t> </m:t>
                      </m:r>
                    </m:oMath>
                  </m:oMathPara>
                </a14:m>
                <a:endParaRPr lang="en-US" dirty="0">
                  <a:solidFill>
                    <a:srgbClr val="002060"/>
                  </a:solidFill>
                </a:endParaRPr>
              </a:p>
              <a:p>
                <a:pPr marL="0" indent="0">
                  <a:buNone/>
                </a:pPr>
                <a:r>
                  <a:rPr lang="en-US" dirty="0">
                    <a:solidFill>
                      <a:srgbClr val="002060"/>
                    </a:solidFill>
                  </a:rPr>
                  <a:t>Where T is the sampling period.</a:t>
                </a:r>
              </a:p>
              <a:p>
                <a:pPr marL="0" indent="0">
                  <a:buNone/>
                </a:pPr>
                <a:endParaRPr lang="en-US" dirty="0">
                  <a:solidFill>
                    <a:srgbClr val="002060"/>
                  </a:solidFill>
                </a:endParaRPr>
              </a:p>
              <a:p>
                <a:pPr marL="0" indent="0">
                  <a:buNone/>
                </a:pPr>
                <a:r>
                  <a:rPr lang="en-US" dirty="0">
                    <a:solidFill>
                      <a:srgbClr val="002060"/>
                    </a:solidFill>
                  </a:rPr>
                  <a:t>(Derivative part of the above equation is given in notes)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2"/>
                <a:stretch>
                  <a:fillRect l="-1333" t="-1682" r="-1111" b="-224"/>
                </a:stretch>
              </a:blipFill>
            </p:spPr>
            <p:txBody>
              <a:bodyPr/>
              <a:lstStyle/>
              <a:p>
                <a:r>
                  <a:rPr lang="en-US">
                    <a:noFill/>
                  </a:rPr>
                  <a:t> </a:t>
                </a:r>
              </a:p>
            </p:txBody>
          </p:sp>
        </mc:Fallback>
      </mc:AlternateContent>
    </p:spTree>
    <p:extLst>
      <p:ext uri="{BB962C8B-B14F-4D97-AF65-F5344CB8AC3E}">
        <p14:creationId xmlns:p14="http://schemas.microsoft.com/office/powerpoint/2010/main" val="23724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Mapping of the s-plane into the z-plane with bilinear transformation</a:t>
            </a:r>
            <a:r>
              <a:rPr lang="en-US" sz="3200" dirty="0"/>
              <a:t>. </a:t>
            </a:r>
          </a:p>
        </p:txBody>
      </p:sp>
      <p:sp>
        <p:nvSpPr>
          <p:cNvPr id="3" name="Content Placeholder 2"/>
          <p:cNvSpPr>
            <a:spLocks noGrp="1"/>
          </p:cNvSpPr>
          <p:nvPr>
            <p:ph idx="1"/>
          </p:nvPr>
        </p:nvSpPr>
        <p:spPr>
          <a:xfrm>
            <a:off x="457200" y="1295400"/>
            <a:ext cx="8382000" cy="5334000"/>
          </a:xfrm>
        </p:spPr>
        <p:txBody>
          <a:bodyPr/>
          <a:lstStyle/>
          <a:p>
            <a:pPr marL="0" indent="0">
              <a:buNone/>
            </a:pPr>
            <a:r>
              <a:rPr lang="en-US" dirty="0"/>
              <a:t> </a:t>
            </a:r>
          </a:p>
        </p:txBody>
      </p:sp>
      <mc:AlternateContent xmlns:mc="http://schemas.openxmlformats.org/markup-compatibility/2006" xmlns:a14="http://schemas.microsoft.com/office/drawing/2010/main">
        <mc:Choice Requires="a14">
          <p:sp>
            <p:nvSpPr>
              <p:cNvPr id="4" name="Rectangle 3"/>
              <p:cNvSpPr/>
              <p:nvPr/>
            </p:nvSpPr>
            <p:spPr>
              <a:xfrm>
                <a:off x="662448" y="5334000"/>
                <a:ext cx="8076586" cy="1200329"/>
              </a:xfrm>
              <a:prstGeom prst="rect">
                <a:avLst/>
              </a:prstGeom>
            </p:spPr>
            <p:txBody>
              <a:bodyPr wrap="square">
                <a:spAutoFit/>
              </a:bodyPr>
              <a:lstStyle/>
              <a:p>
                <a:pPr marL="285750" indent="-285750">
                  <a:buFont typeface="Arial" panose="020B0604020202020204" pitchFamily="34" charset="0"/>
                  <a:buChar char="•"/>
                </a:pPr>
                <a:r>
                  <a:rPr lang="en-US" dirty="0"/>
                  <a:t>The left-half s-plane is now mapped entirely inside the unit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𝑧</m:t>
                        </m:r>
                      </m:e>
                    </m:d>
                    <m:r>
                      <a:rPr lang="en-US" i="1">
                        <a:latin typeface="Cambria Math"/>
                      </a:rPr>
                      <m:t>=1,</m:t>
                    </m:r>
                  </m:oMath>
                </a14:m>
                <a:r>
                  <a:rPr lang="en-US" dirty="0"/>
                  <a:t> rather than to a part of it. </a:t>
                </a:r>
              </a:p>
              <a:p>
                <a:pPr marL="285750" indent="-285750">
                  <a:buFont typeface="Arial" panose="020B0604020202020204" pitchFamily="34" charset="0"/>
                  <a:buChar char="•"/>
                </a:pPr>
                <a:r>
                  <a:rPr lang="en-US" dirty="0"/>
                  <a:t>Imaginary axis is mapped on the unit circle.</a:t>
                </a:r>
              </a:p>
              <a:p>
                <a:pPr marL="285750" indent="-285750">
                  <a:buFont typeface="Arial" panose="020B0604020202020204" pitchFamily="34" charset="0"/>
                  <a:buChar char="•"/>
                </a:pPr>
                <a:r>
                  <a:rPr lang="en-US" dirty="0"/>
                  <a:t>Right-half s-plane is mapped outside the unit circle</a:t>
                </a:r>
              </a:p>
            </p:txBody>
          </p:sp>
        </mc:Choice>
        <mc:Fallback xmlns="">
          <p:sp>
            <p:nvSpPr>
              <p:cNvPr id="4" name="Rectangle 3"/>
              <p:cNvSpPr>
                <a:spLocks noRot="1" noChangeAspect="1" noMove="1" noResize="1" noEditPoints="1" noAdjustHandles="1" noChangeArrowheads="1" noChangeShapeType="1" noTextEdit="1"/>
              </p:cNvSpPr>
              <p:nvPr/>
            </p:nvSpPr>
            <p:spPr>
              <a:xfrm>
                <a:off x="662448" y="5334000"/>
                <a:ext cx="8076586" cy="1200329"/>
              </a:xfrm>
              <a:prstGeom prst="rect">
                <a:avLst/>
              </a:prstGeom>
              <a:blipFill rotWithShape="1">
                <a:blip r:embed="rId9"/>
                <a:stretch>
                  <a:fillRect l="-528" t="-2538" b="-7107"/>
                </a:stretch>
              </a:blipFill>
            </p:spPr>
            <p:txBody>
              <a:bodyPr/>
              <a:lstStyle/>
              <a:p>
                <a:r>
                  <a:rPr lang="en-US">
                    <a:noFill/>
                  </a:rPr>
                  <a:t> </a:t>
                </a:r>
              </a:p>
            </p:txBody>
          </p:sp>
        </mc:Fallback>
      </mc:AlternateContent>
      <p:grpSp>
        <p:nvGrpSpPr>
          <p:cNvPr id="30" name="Group 29"/>
          <p:cNvGrpSpPr/>
          <p:nvPr/>
        </p:nvGrpSpPr>
        <p:grpSpPr>
          <a:xfrm>
            <a:off x="152400" y="1454863"/>
            <a:ext cx="8727667" cy="3726737"/>
            <a:chOff x="152400" y="1454863"/>
            <a:chExt cx="8727667" cy="3726737"/>
          </a:xfrm>
        </p:grpSpPr>
        <p:grpSp>
          <p:nvGrpSpPr>
            <p:cNvPr id="31" name="Group 30"/>
            <p:cNvGrpSpPr/>
            <p:nvPr/>
          </p:nvGrpSpPr>
          <p:grpSpPr>
            <a:xfrm>
              <a:off x="152400" y="1454863"/>
              <a:ext cx="7360674" cy="2659937"/>
              <a:chOff x="762000" y="1226263"/>
              <a:chExt cx="7360674" cy="2659937"/>
            </a:xfrm>
          </p:grpSpPr>
          <p:cxnSp>
            <p:nvCxnSpPr>
              <p:cNvPr id="59" name="Straight Arrow Connector 58"/>
              <p:cNvCxnSpPr/>
              <p:nvPr/>
            </p:nvCxnSpPr>
            <p:spPr>
              <a:xfrm>
                <a:off x="762000" y="3352800"/>
                <a:ext cx="39624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990600" y="20574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61" name="Oval 60"/>
              <p:cNvSpPr/>
              <p:nvPr/>
            </p:nvSpPr>
            <p:spPr>
              <a:xfrm>
                <a:off x="2133600" y="2124997"/>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2" name="Oval 61"/>
              <p:cNvSpPr/>
              <p:nvPr/>
            </p:nvSpPr>
            <p:spPr>
              <a:xfrm>
                <a:off x="3710448" y="2124997"/>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63" name="TextBox 62"/>
              <p:cNvSpPr txBox="1"/>
              <p:nvPr/>
            </p:nvSpPr>
            <p:spPr>
              <a:xfrm>
                <a:off x="7315200" y="1226263"/>
                <a:ext cx="807474" cy="369332"/>
              </a:xfrm>
              <a:prstGeom prst="rect">
                <a:avLst/>
              </a:prstGeom>
              <a:noFill/>
            </p:spPr>
            <p:txBody>
              <a:bodyPr wrap="square" rtlCol="0">
                <a:spAutoFit/>
              </a:bodyPr>
              <a:lstStyle/>
              <a:p>
                <a:r>
                  <a:rPr lang="en-US" dirty="0" err="1"/>
                  <a:t>Im</a:t>
                </a:r>
                <a:r>
                  <a:rPr lang="en-US" dirty="0"/>
                  <a:t>{z}</a:t>
                </a:r>
              </a:p>
            </p:txBody>
          </p:sp>
          <mc:AlternateContent xmlns:mc="http://schemas.openxmlformats.org/markup-compatibility/2006" xmlns:a14="http://schemas.microsoft.com/office/drawing/2010/main">
            <mc:Choice Requires="a14">
              <p:sp>
                <p:nvSpPr>
                  <p:cNvPr id="64" name="TextBox 63"/>
                  <p:cNvSpPr txBox="1"/>
                  <p:nvPr/>
                </p:nvSpPr>
                <p:spPr>
                  <a:xfrm>
                    <a:off x="3238500" y="3516868"/>
                    <a:ext cx="1066800" cy="369332"/>
                  </a:xfrm>
                  <a:prstGeom prst="rect">
                    <a:avLst/>
                  </a:prstGeom>
                  <a:noFill/>
                </p:spPr>
                <p:txBody>
                  <a:bodyPr wrap="square" rtlCol="0">
                    <a:spAutoFit/>
                  </a:bodyPr>
                  <a:lstStyle/>
                  <a:p>
                    <a:r>
                      <a:rPr lang="en-US" dirty="0"/>
                      <a:t>Re{s}=</a:t>
                    </a:r>
                    <a14:m>
                      <m:oMath xmlns:m="http://schemas.openxmlformats.org/officeDocument/2006/math">
                        <m:r>
                          <a:rPr lang="en-US" i="1" smtClean="0">
                            <a:latin typeface="Cambria Math"/>
                            <a:ea typeface="Cambria Math"/>
                          </a:rPr>
                          <m:t>𝜎</m:t>
                        </m:r>
                      </m:oMath>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238500" y="3516868"/>
                    <a:ext cx="1066800" cy="369332"/>
                  </a:xfrm>
                  <a:prstGeom prst="rect">
                    <a:avLst/>
                  </a:prstGeom>
                  <a:blipFill rotWithShape="1">
                    <a:blip r:embed="rId2"/>
                    <a:stretch>
                      <a:fillRect l="-45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240526" y="2740712"/>
                    <a:ext cx="814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𝜎</m:t>
                          </m:r>
                          <m:r>
                            <a:rPr lang="en-US" b="0" i="1" smtClean="0">
                              <a:latin typeface="Cambria Math"/>
                              <a:ea typeface="Cambria Math"/>
                            </a:rPr>
                            <m:t>=0</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240526" y="2740712"/>
                    <a:ext cx="814849"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812390" y="2822465"/>
                    <a:ext cx="814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𝜎</m:t>
                          </m:r>
                          <m:r>
                            <a:rPr lang="en-US" b="0" i="1" smtClean="0">
                              <a:latin typeface="Cambria Math"/>
                              <a:ea typeface="Cambria Math"/>
                            </a:rPr>
                            <m:t>&lt;0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812390" y="2822465"/>
                    <a:ext cx="814849"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3683410" y="2669724"/>
                    <a:ext cx="814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𝜎</m:t>
                          </m:r>
                          <m:r>
                            <a:rPr lang="en-US" b="0" i="1" smtClean="0">
                              <a:latin typeface="Cambria Math"/>
                              <a:ea typeface="Cambria Math"/>
                            </a:rPr>
                            <m:t>&gt;0</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683410" y="2669724"/>
                    <a:ext cx="814849"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43" name="Group 42"/>
            <p:cNvGrpSpPr/>
            <p:nvPr/>
          </p:nvGrpSpPr>
          <p:grpSpPr>
            <a:xfrm>
              <a:off x="1721874" y="1639529"/>
              <a:ext cx="7158193" cy="3542071"/>
              <a:chOff x="1721874" y="1639529"/>
              <a:chExt cx="7158193" cy="3542071"/>
            </a:xfrm>
          </p:grpSpPr>
          <p:sp>
            <p:nvSpPr>
              <p:cNvPr id="46" name="Oval 45"/>
              <p:cNvSpPr/>
              <p:nvPr/>
            </p:nvSpPr>
            <p:spPr>
              <a:xfrm>
                <a:off x="5410200" y="2286000"/>
                <a:ext cx="2316726" cy="2209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6553200" y="1639529"/>
                <a:ext cx="30726" cy="3505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724400" y="3429000"/>
                <a:ext cx="39624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879326" y="3745468"/>
                <a:ext cx="807474" cy="369332"/>
              </a:xfrm>
              <a:prstGeom prst="rect">
                <a:avLst/>
              </a:prstGeom>
              <a:noFill/>
            </p:spPr>
            <p:txBody>
              <a:bodyPr wrap="square" rtlCol="0">
                <a:spAutoFit/>
              </a:bodyPr>
              <a:lstStyle/>
              <a:p>
                <a:r>
                  <a:rPr lang="en-US" dirty="0"/>
                  <a:t>Re{z}</a:t>
                </a:r>
              </a:p>
            </p:txBody>
          </p:sp>
          <p:cxnSp>
            <p:nvCxnSpPr>
              <p:cNvPr id="50" name="Straight Arrow Connector 49"/>
              <p:cNvCxnSpPr/>
              <p:nvPr/>
            </p:nvCxnSpPr>
            <p:spPr>
              <a:xfrm flipV="1">
                <a:off x="1721874" y="1676400"/>
                <a:ext cx="30726" cy="3505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844913" y="2819399"/>
                <a:ext cx="438150" cy="3345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2" name="Oval 51"/>
              <p:cNvSpPr/>
              <p:nvPr/>
            </p:nvSpPr>
            <p:spPr>
              <a:xfrm>
                <a:off x="6690237" y="2941044"/>
                <a:ext cx="419100" cy="419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53" name="Oval 52"/>
              <p:cNvSpPr/>
              <p:nvPr/>
            </p:nvSpPr>
            <p:spPr>
              <a:xfrm>
                <a:off x="6645378" y="2076450"/>
                <a:ext cx="381000" cy="419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mc:AlternateContent xmlns:mc="http://schemas.openxmlformats.org/markup-compatibility/2006" xmlns:a14="http://schemas.microsoft.com/office/drawing/2010/main">
            <mc:Choice Requires="a14">
              <p:sp>
                <p:nvSpPr>
                  <p:cNvPr id="54" name="TextBox 53"/>
                  <p:cNvSpPr txBox="1"/>
                  <p:nvPr/>
                </p:nvSpPr>
                <p:spPr>
                  <a:xfrm>
                    <a:off x="7111794" y="1976596"/>
                    <a:ext cx="1171269" cy="369332"/>
                  </a:xfrm>
                  <a:prstGeom prst="rect">
                    <a:avLst/>
                  </a:prstGeom>
                  <a:noFill/>
                </p:spPr>
                <p:txBody>
                  <a:bodyPr wrap="square" rtlCol="0">
                    <a:spAutoFit/>
                  </a:bodyPr>
                  <a:lstStyle/>
                  <a:p>
                    <a:r>
                      <a:rPr lang="en-US" dirty="0"/>
                      <a:t>r=1, </a:t>
                    </a:r>
                    <a14:m>
                      <m:oMath xmlns:m="http://schemas.openxmlformats.org/officeDocument/2006/math">
                        <m:r>
                          <a:rPr lang="en-US" i="1">
                            <a:latin typeface="Cambria Math"/>
                            <a:ea typeface="Cambria Math"/>
                          </a:rPr>
                          <m:t>𝜎</m:t>
                        </m:r>
                      </m:oMath>
                    </a14:m>
                    <a:r>
                      <a:rPr lang="en-US" dirty="0"/>
                      <a:t>=0 </a:t>
                    </a:r>
                  </a:p>
                </p:txBody>
              </p:sp>
            </mc:Choice>
            <mc:Fallback xmlns="">
              <p:sp>
                <p:nvSpPr>
                  <p:cNvPr id="40" name="TextBox 39"/>
                  <p:cNvSpPr txBox="1">
                    <a:spLocks noRot="1" noChangeAspect="1" noMove="1" noResize="1" noEditPoints="1" noAdjustHandles="1" noChangeArrowheads="1" noChangeShapeType="1" noTextEdit="1"/>
                  </p:cNvSpPr>
                  <p:nvPr/>
                </p:nvSpPr>
                <p:spPr>
                  <a:xfrm>
                    <a:off x="7111794" y="1976596"/>
                    <a:ext cx="1171269" cy="369332"/>
                  </a:xfrm>
                  <a:prstGeom prst="rect">
                    <a:avLst/>
                  </a:prstGeom>
                  <a:blipFill rotWithShape="1">
                    <a:blip r:embed="rId6"/>
                    <a:stretch>
                      <a:fillRect l="-468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08798" y="2371418"/>
                    <a:ext cx="1171269" cy="369332"/>
                  </a:xfrm>
                  <a:prstGeom prst="rect">
                    <a:avLst/>
                  </a:prstGeom>
                  <a:noFill/>
                </p:spPr>
                <p:txBody>
                  <a:bodyPr wrap="square" rtlCol="0">
                    <a:spAutoFit/>
                  </a:bodyPr>
                  <a:lstStyle/>
                  <a:p>
                    <a:r>
                      <a:rPr lang="en-US" dirty="0"/>
                      <a:t>r&gt;1, </a:t>
                    </a:r>
                    <a14:m>
                      <m:oMath xmlns:m="http://schemas.openxmlformats.org/officeDocument/2006/math">
                        <m:r>
                          <a:rPr lang="en-US" i="1">
                            <a:latin typeface="Cambria Math"/>
                            <a:ea typeface="Cambria Math"/>
                          </a:rPr>
                          <m:t>𝜎</m:t>
                        </m:r>
                      </m:oMath>
                    </a14:m>
                    <a:r>
                      <a:rPr lang="en-US" dirty="0"/>
                      <a:t>&gt;0 </a:t>
                    </a:r>
                  </a:p>
                </p:txBody>
              </p:sp>
            </mc:Choice>
            <mc:Fallback xmlns="">
              <p:sp>
                <p:nvSpPr>
                  <p:cNvPr id="41" name="TextBox 40"/>
                  <p:cNvSpPr txBox="1">
                    <a:spLocks noRot="1" noChangeAspect="1" noMove="1" noResize="1" noEditPoints="1" noAdjustHandles="1" noChangeArrowheads="1" noChangeShapeType="1" noTextEdit="1"/>
                  </p:cNvSpPr>
                  <p:nvPr/>
                </p:nvSpPr>
                <p:spPr>
                  <a:xfrm>
                    <a:off x="7708798" y="2371418"/>
                    <a:ext cx="1171269" cy="369332"/>
                  </a:xfrm>
                  <a:prstGeom prst="rect">
                    <a:avLst/>
                  </a:prstGeom>
                  <a:blipFill rotWithShape="1">
                    <a:blip r:embed="rId7"/>
                    <a:stretch>
                      <a:fillRect l="-468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7259278" y="4762492"/>
                    <a:ext cx="1171269" cy="369332"/>
                  </a:xfrm>
                  <a:prstGeom prst="rect">
                    <a:avLst/>
                  </a:prstGeom>
                  <a:noFill/>
                </p:spPr>
                <p:txBody>
                  <a:bodyPr wrap="square" rtlCol="0">
                    <a:spAutoFit/>
                  </a:bodyPr>
                  <a:lstStyle/>
                  <a:p>
                    <a:r>
                      <a:rPr lang="en-US" dirty="0"/>
                      <a:t>r&gt;1, </a:t>
                    </a:r>
                    <a14:m>
                      <m:oMath xmlns:m="http://schemas.openxmlformats.org/officeDocument/2006/math">
                        <m:r>
                          <a:rPr lang="en-US" i="1">
                            <a:latin typeface="Cambria Math"/>
                            <a:ea typeface="Cambria Math"/>
                          </a:rPr>
                          <m:t>𝜎</m:t>
                        </m:r>
                      </m:oMath>
                    </a14:m>
                    <a:r>
                      <a:rPr lang="en-US" dirty="0"/>
                      <a:t>&gt;0 </a:t>
                    </a:r>
                  </a:p>
                </p:txBody>
              </p:sp>
            </mc:Choice>
            <mc:Fallback xmlns="">
              <p:sp>
                <p:nvSpPr>
                  <p:cNvPr id="42" name="TextBox 41"/>
                  <p:cNvSpPr txBox="1">
                    <a:spLocks noRot="1" noChangeAspect="1" noMove="1" noResize="1" noEditPoints="1" noAdjustHandles="1" noChangeArrowheads="1" noChangeShapeType="1" noTextEdit="1"/>
                  </p:cNvSpPr>
                  <p:nvPr/>
                </p:nvSpPr>
                <p:spPr>
                  <a:xfrm>
                    <a:off x="7259278" y="4762492"/>
                    <a:ext cx="1171269" cy="369332"/>
                  </a:xfrm>
                  <a:prstGeom prst="rect">
                    <a:avLst/>
                  </a:prstGeom>
                  <a:blipFill rotWithShape="1">
                    <a:blip r:embed="rId8"/>
                    <a:stretch>
                      <a:fillRect l="-4688" t="-8197" b="-24590"/>
                    </a:stretch>
                  </a:blipFill>
                </p:spPr>
                <p:txBody>
                  <a:bodyPr/>
                  <a:lstStyle/>
                  <a:p>
                    <a:r>
                      <a:rPr lang="en-US">
                        <a:noFill/>
                      </a:rPr>
                      <a:t> </a:t>
                    </a:r>
                  </a:p>
                </p:txBody>
              </p:sp>
            </mc:Fallback>
          </mc:AlternateContent>
          <p:cxnSp>
            <p:nvCxnSpPr>
              <p:cNvPr id="57" name="Straight Arrow Connector 56"/>
              <p:cNvCxnSpPr>
                <a:endCxn id="52" idx="5"/>
              </p:cNvCxnSpPr>
              <p:nvPr/>
            </p:nvCxnSpPr>
            <p:spPr>
              <a:xfrm flipH="1" flipV="1">
                <a:off x="7047961" y="3298768"/>
                <a:ext cx="465113" cy="14637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06962" y="1891784"/>
                <a:ext cx="1216741" cy="369332"/>
              </a:xfrm>
              <a:prstGeom prst="rect">
                <a:avLst/>
              </a:prstGeom>
              <a:noFill/>
            </p:spPr>
            <p:txBody>
              <a:bodyPr wrap="square" rtlCol="0">
                <a:spAutoFit/>
              </a:bodyPr>
              <a:lstStyle/>
              <a:p>
                <a:r>
                  <a:rPr lang="en-US" dirty="0"/>
                  <a:t>Unit circle</a:t>
                </a:r>
              </a:p>
            </p:txBody>
          </p:sp>
        </p:grpSp>
      </p:grpSp>
    </p:spTree>
    <p:extLst>
      <p:ext uri="{BB962C8B-B14F-4D97-AF65-F5344CB8AC3E}">
        <p14:creationId xmlns:p14="http://schemas.microsoft.com/office/powerpoint/2010/main" val="89282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Bilinear is Frequency to Frequency transformation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305800" cy="5029200"/>
              </a:xfrm>
            </p:spPr>
            <p:txBody>
              <a:bodyPr/>
              <a:lstStyle/>
              <a:p>
                <a:pPr marL="0" indent="0">
                  <a:buNone/>
                </a:pPr>
                <a14:m>
                  <m:oMath xmlns:m="http://schemas.openxmlformats.org/officeDocument/2006/math">
                    <m:r>
                      <a:rPr lang="en-US" i="1" smtClean="0">
                        <a:solidFill>
                          <a:srgbClr val="002060"/>
                        </a:solidFill>
                        <a:latin typeface="Cambria Math"/>
                      </a:rPr>
                      <m:t>𝑠</m:t>
                    </m:r>
                    <m:r>
                      <a:rPr lang="en-US" i="1" smtClean="0">
                        <a:solidFill>
                          <a:srgbClr val="002060"/>
                        </a:solidFill>
                        <a:latin typeface="Cambria Math"/>
                      </a:rPr>
                      <m:t>=</m:t>
                    </m:r>
                    <m:f>
                      <m:fPr>
                        <m:ctrlPr>
                          <a:rPr lang="en-US" i="1">
                            <a:solidFill>
                              <a:srgbClr val="002060"/>
                            </a:solidFill>
                            <a:latin typeface="Cambria Math" panose="02040503050406030204" pitchFamily="18" charset="0"/>
                          </a:rPr>
                        </m:ctrlPr>
                      </m:fPr>
                      <m:num>
                        <m:r>
                          <a:rPr lang="en-US" i="1">
                            <a:solidFill>
                              <a:srgbClr val="002060"/>
                            </a:solidFill>
                            <a:latin typeface="Cambria Math"/>
                          </a:rPr>
                          <m:t>2</m:t>
                        </m:r>
                      </m:num>
                      <m:den>
                        <m:r>
                          <a:rPr lang="en-US" i="1">
                            <a:solidFill>
                              <a:srgbClr val="002060"/>
                            </a:solidFill>
                            <a:latin typeface="Cambria Math"/>
                          </a:rPr>
                          <m:t>𝑇</m:t>
                        </m:r>
                      </m:den>
                    </m:f>
                    <m:d>
                      <m:dPr>
                        <m:begChr m:val="["/>
                        <m:endChr m:val="]"/>
                        <m:ctrlPr>
                          <a:rPr lang="en-US" i="1">
                            <a:solidFill>
                              <a:srgbClr val="002060"/>
                            </a:solidFill>
                            <a:latin typeface="Cambria Math" panose="02040503050406030204" pitchFamily="18" charset="0"/>
                          </a:rPr>
                        </m:ctrlPr>
                      </m:dPr>
                      <m:e>
                        <m:f>
                          <m:fPr>
                            <m:ctrlPr>
                              <a:rPr lang="en-US" i="1">
                                <a:solidFill>
                                  <a:srgbClr val="002060"/>
                                </a:solidFill>
                                <a:latin typeface="Cambria Math" panose="02040503050406030204" pitchFamily="18" charset="0"/>
                              </a:rPr>
                            </m:ctrlPr>
                          </m:fPr>
                          <m:num>
                            <m:r>
                              <a:rPr lang="en-US" i="1">
                                <a:solidFill>
                                  <a:srgbClr val="002060"/>
                                </a:solidFill>
                                <a:latin typeface="Cambria Math"/>
                              </a:rPr>
                              <m:t>1−</m:t>
                            </m:r>
                            <m:sSup>
                              <m:sSupPr>
                                <m:ctrlPr>
                                  <a:rPr lang="en-US" i="1">
                                    <a:solidFill>
                                      <a:srgbClr val="002060"/>
                                    </a:solidFill>
                                    <a:latin typeface="Cambria Math" panose="02040503050406030204" pitchFamily="18" charset="0"/>
                                  </a:rPr>
                                </m:ctrlPr>
                              </m:sSupPr>
                              <m:e>
                                <m:r>
                                  <a:rPr lang="en-US" i="1">
                                    <a:solidFill>
                                      <a:srgbClr val="002060"/>
                                    </a:solidFill>
                                    <a:latin typeface="Cambria Math"/>
                                  </a:rPr>
                                  <m:t>𝑧</m:t>
                                </m:r>
                              </m:e>
                              <m:sup>
                                <m:r>
                                  <a:rPr lang="en-US" i="1">
                                    <a:solidFill>
                                      <a:srgbClr val="002060"/>
                                    </a:solidFill>
                                    <a:latin typeface="Cambria Math"/>
                                  </a:rPr>
                                  <m:t>−1</m:t>
                                </m:r>
                              </m:sup>
                            </m:sSup>
                          </m:num>
                          <m:den>
                            <m:r>
                              <a:rPr lang="en-US" i="1">
                                <a:solidFill>
                                  <a:srgbClr val="002060"/>
                                </a:solidFill>
                                <a:latin typeface="Cambria Math"/>
                              </a:rPr>
                              <m:t>1+</m:t>
                            </m:r>
                            <m:sSup>
                              <m:sSupPr>
                                <m:ctrlPr>
                                  <a:rPr lang="en-US" i="1">
                                    <a:solidFill>
                                      <a:srgbClr val="002060"/>
                                    </a:solidFill>
                                    <a:latin typeface="Cambria Math" panose="02040503050406030204" pitchFamily="18" charset="0"/>
                                  </a:rPr>
                                </m:ctrlPr>
                              </m:sSupPr>
                              <m:e>
                                <m:r>
                                  <a:rPr lang="en-US" i="1">
                                    <a:solidFill>
                                      <a:srgbClr val="002060"/>
                                    </a:solidFill>
                                    <a:latin typeface="Cambria Math"/>
                                  </a:rPr>
                                  <m:t>𝑧</m:t>
                                </m:r>
                              </m:e>
                              <m:sup>
                                <m:r>
                                  <a:rPr lang="en-US" i="1">
                                    <a:solidFill>
                                      <a:srgbClr val="002060"/>
                                    </a:solidFill>
                                    <a:latin typeface="Cambria Math"/>
                                  </a:rPr>
                                  <m:t>−1</m:t>
                                </m:r>
                              </m:sup>
                            </m:sSup>
                          </m:den>
                        </m:f>
                      </m:e>
                    </m:d>
                    <m:r>
                      <a:rPr lang="en-US" i="1">
                        <a:solidFill>
                          <a:srgbClr val="002060"/>
                        </a:solidFill>
                        <a:latin typeface="Cambria Math"/>
                      </a:rPr>
                      <m:t> </m:t>
                    </m:r>
                  </m:oMath>
                </a14:m>
                <a:r>
                  <a:rPr lang="en-US" dirty="0">
                    <a:solidFill>
                      <a:srgbClr val="002060"/>
                    </a:solidFill>
                  </a:rPr>
                  <a:t> or </a:t>
                </a:r>
                <a14:m>
                  <m:oMath xmlns:m="http://schemas.openxmlformats.org/officeDocument/2006/math">
                    <m:r>
                      <a:rPr lang="en-US" i="1">
                        <a:solidFill>
                          <a:srgbClr val="002060"/>
                        </a:solidFill>
                        <a:latin typeface="Cambria Math"/>
                      </a:rPr>
                      <m:t>𝑠</m:t>
                    </m:r>
                    <m:r>
                      <a:rPr lang="en-US" i="1">
                        <a:solidFill>
                          <a:srgbClr val="002060"/>
                        </a:solidFill>
                        <a:latin typeface="Cambria Math"/>
                      </a:rPr>
                      <m:t>=</m:t>
                    </m:r>
                    <m:f>
                      <m:fPr>
                        <m:ctrlPr>
                          <a:rPr lang="en-US" i="1">
                            <a:solidFill>
                              <a:srgbClr val="002060"/>
                            </a:solidFill>
                            <a:latin typeface="Cambria Math" panose="02040503050406030204" pitchFamily="18" charset="0"/>
                          </a:rPr>
                        </m:ctrlPr>
                      </m:fPr>
                      <m:num>
                        <m:r>
                          <a:rPr lang="en-US" i="1">
                            <a:solidFill>
                              <a:srgbClr val="002060"/>
                            </a:solidFill>
                            <a:latin typeface="Cambria Math"/>
                          </a:rPr>
                          <m:t>2</m:t>
                        </m:r>
                      </m:num>
                      <m:den>
                        <m:r>
                          <a:rPr lang="en-US" i="1">
                            <a:solidFill>
                              <a:srgbClr val="002060"/>
                            </a:solidFill>
                            <a:latin typeface="Cambria Math"/>
                          </a:rPr>
                          <m:t>𝑇</m:t>
                        </m:r>
                      </m:den>
                    </m:f>
                    <m:d>
                      <m:dPr>
                        <m:begChr m:val="["/>
                        <m:endChr m:val="]"/>
                        <m:ctrlPr>
                          <a:rPr lang="en-US" i="1">
                            <a:solidFill>
                              <a:srgbClr val="002060"/>
                            </a:solidFill>
                            <a:latin typeface="Cambria Math" panose="02040503050406030204" pitchFamily="18" charset="0"/>
                          </a:rPr>
                        </m:ctrlPr>
                      </m:dPr>
                      <m:e>
                        <m:f>
                          <m:fPr>
                            <m:ctrlPr>
                              <a:rPr lang="en-US" i="1">
                                <a:solidFill>
                                  <a:srgbClr val="002060"/>
                                </a:solidFill>
                                <a:latin typeface="Cambria Math" panose="02040503050406030204" pitchFamily="18" charset="0"/>
                              </a:rPr>
                            </m:ctrlPr>
                          </m:fPr>
                          <m:num>
                            <m:r>
                              <a:rPr lang="en-US" b="0" i="1" smtClean="0">
                                <a:solidFill>
                                  <a:srgbClr val="002060"/>
                                </a:solidFill>
                                <a:latin typeface="Cambria Math"/>
                              </a:rPr>
                              <m:t>𝑧</m:t>
                            </m:r>
                            <m:r>
                              <a:rPr lang="en-US" b="0" i="1" smtClean="0">
                                <a:solidFill>
                                  <a:srgbClr val="002060"/>
                                </a:solidFill>
                                <a:latin typeface="Cambria Math"/>
                              </a:rPr>
                              <m:t>−1</m:t>
                            </m:r>
                          </m:num>
                          <m:den>
                            <m:r>
                              <a:rPr lang="en-US" b="0" i="1" smtClean="0">
                                <a:solidFill>
                                  <a:srgbClr val="002060"/>
                                </a:solidFill>
                                <a:latin typeface="Cambria Math"/>
                              </a:rPr>
                              <m:t>𝑧</m:t>
                            </m:r>
                            <m:r>
                              <a:rPr lang="en-US" b="0" i="1" smtClean="0">
                                <a:solidFill>
                                  <a:srgbClr val="002060"/>
                                </a:solidFill>
                                <a:latin typeface="Cambria Math"/>
                              </a:rPr>
                              <m:t>+1</m:t>
                            </m:r>
                          </m:den>
                        </m:f>
                      </m:e>
                    </m:d>
                    <m:r>
                      <a:rPr lang="en-US" i="1">
                        <a:solidFill>
                          <a:srgbClr val="002060"/>
                        </a:solidFill>
                        <a:latin typeface="Cambria Math"/>
                      </a:rPr>
                      <m:t> </m:t>
                    </m:r>
                  </m:oMath>
                </a14:m>
                <a:endParaRPr lang="en-US" dirty="0">
                  <a:solidFill>
                    <a:srgbClr val="002060"/>
                  </a:solidFill>
                </a:endParaRPr>
              </a:p>
              <a:p>
                <a:pPr marL="0" indent="0">
                  <a:buNone/>
                </a:pPr>
                <a:endParaRPr lang="en-US" b="0" dirty="0">
                  <a:solidFill>
                    <a:srgbClr val="002060"/>
                  </a:solidFill>
                </a:endParaRPr>
              </a:p>
              <a:p>
                <a:pPr marL="0" indent="0">
                  <a:buNone/>
                </a:pPr>
                <a:r>
                  <a:rPr lang="en-US" b="0" dirty="0">
                    <a:solidFill>
                      <a:srgbClr val="002060"/>
                    </a:solidFill>
                  </a:rPr>
                  <a:t>Sub </a:t>
                </a:r>
                <a14:m>
                  <m:oMath xmlns:m="http://schemas.openxmlformats.org/officeDocument/2006/math">
                    <m:r>
                      <a:rPr lang="en-US" b="0" i="1" smtClean="0">
                        <a:solidFill>
                          <a:srgbClr val="002060"/>
                        </a:solidFill>
                        <a:latin typeface="Cambria Math"/>
                      </a:rPr>
                      <m:t>𝑠</m:t>
                    </m:r>
                    <m:r>
                      <a:rPr lang="en-US" b="0" i="1" smtClean="0">
                        <a:solidFill>
                          <a:srgbClr val="002060"/>
                        </a:solidFill>
                        <a:latin typeface="Cambria Math"/>
                      </a:rPr>
                      <m:t>=</m:t>
                    </m:r>
                    <m:r>
                      <a:rPr lang="en-US" b="0" i="1" smtClean="0">
                        <a:solidFill>
                          <a:srgbClr val="002060"/>
                        </a:solidFill>
                        <a:latin typeface="Cambria Math"/>
                        <a:ea typeface="Cambria Math"/>
                      </a:rPr>
                      <m:t>𝜎</m:t>
                    </m:r>
                    <m:r>
                      <a:rPr lang="en-US" b="0" i="1" smtClean="0">
                        <a:solidFill>
                          <a:srgbClr val="002060"/>
                        </a:solidFill>
                        <a:latin typeface="Cambria Math"/>
                        <a:ea typeface="Cambria Math"/>
                      </a:rPr>
                      <m:t>+</m:t>
                    </m:r>
                    <m:r>
                      <a:rPr lang="en-US" b="0" i="1" smtClean="0">
                        <a:solidFill>
                          <a:srgbClr val="002060"/>
                        </a:solidFill>
                        <a:latin typeface="Cambria Math"/>
                        <a:ea typeface="Cambria Math"/>
                      </a:rPr>
                      <m:t>𝑗</m:t>
                    </m:r>
                    <m:r>
                      <m:rPr>
                        <m:nor/>
                      </m:rPr>
                      <a:rPr lang="el-GR" b="0" smtClean="0">
                        <a:solidFill>
                          <a:srgbClr val="002060"/>
                        </a:solidFill>
                        <a:latin typeface="Cambria Math"/>
                        <a:ea typeface="Cambria Math"/>
                      </a:rPr>
                      <m:t>Ω</m:t>
                    </m:r>
                    <m:r>
                      <a:rPr lang="el-GR" b="0" i="1" smtClean="0">
                        <a:solidFill>
                          <a:srgbClr val="002060"/>
                        </a:solidFill>
                        <a:latin typeface="Cambria Math"/>
                        <a:ea typeface="Cambria Math"/>
                      </a:rPr>
                      <m:t> </m:t>
                    </m:r>
                  </m:oMath>
                </a14:m>
                <a:r>
                  <a:rPr lang="en-US" dirty="0">
                    <a:solidFill>
                      <a:srgbClr val="002060"/>
                    </a:solidFill>
                  </a:rPr>
                  <a:t>and </a:t>
                </a:r>
                <a14:m>
                  <m:oMath xmlns:m="http://schemas.openxmlformats.org/officeDocument/2006/math">
                    <m:r>
                      <m:rPr>
                        <m:sty m:val="p"/>
                      </m:rPr>
                      <a:rPr lang="en-US">
                        <a:solidFill>
                          <a:srgbClr val="002060"/>
                        </a:solidFill>
                        <a:latin typeface="Cambria Math"/>
                      </a:rPr>
                      <m:t>z</m:t>
                    </m:r>
                    <m:r>
                      <a:rPr lang="en-US" b="0" i="1" smtClean="0">
                        <a:solidFill>
                          <a:srgbClr val="002060"/>
                        </a:solidFill>
                        <a:latin typeface="Cambria Math"/>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a:rPr>
                          <m:t>𝑟𝑒</m:t>
                        </m:r>
                      </m:e>
                      <m:sup>
                        <m:r>
                          <a:rPr lang="en-US" b="0" i="1" smtClean="0">
                            <a:solidFill>
                              <a:srgbClr val="002060"/>
                            </a:solidFill>
                            <a:latin typeface="Cambria Math"/>
                          </a:rPr>
                          <m:t>𝑗</m:t>
                        </m:r>
                        <m:r>
                          <a:rPr lang="en-US" b="0" i="1" smtClean="0">
                            <a:solidFill>
                              <a:srgbClr val="002060"/>
                            </a:solidFill>
                            <a:latin typeface="Cambria Math"/>
                            <a:ea typeface="Cambria Math"/>
                          </a:rPr>
                          <m:t>𝜔</m:t>
                        </m:r>
                      </m:sup>
                    </m:sSup>
                  </m:oMath>
                </a14:m>
                <a:r>
                  <a:rPr lang="en-US" dirty="0">
                    <a:solidFill>
                      <a:srgbClr val="002060"/>
                    </a:solidFill>
                  </a:rPr>
                  <a:t>in the above equation</a:t>
                </a:r>
              </a:p>
              <a:p>
                <a:pPr marL="0" indent="0">
                  <a:buNone/>
                </a:pPr>
                <a14:m>
                  <m:oMathPara xmlns:m="http://schemas.openxmlformats.org/officeDocument/2006/math">
                    <m:oMathParaPr>
                      <m:jc m:val="centerGroup"/>
                    </m:oMathParaPr>
                    <m:oMath xmlns:m="http://schemas.openxmlformats.org/officeDocument/2006/math">
                      <m:r>
                        <a:rPr lang="en-US" i="1">
                          <a:solidFill>
                            <a:srgbClr val="002060"/>
                          </a:solidFill>
                          <a:latin typeface="Cambria Math"/>
                          <a:ea typeface="Cambria Math"/>
                        </a:rPr>
                        <m:t>𝜎</m:t>
                      </m:r>
                      <m:r>
                        <a:rPr lang="en-US" i="1">
                          <a:solidFill>
                            <a:srgbClr val="002060"/>
                          </a:solidFill>
                          <a:latin typeface="Cambria Math"/>
                          <a:ea typeface="Cambria Math"/>
                        </a:rPr>
                        <m:t>+</m:t>
                      </m:r>
                      <m:r>
                        <a:rPr lang="en-US" i="1">
                          <a:solidFill>
                            <a:srgbClr val="002060"/>
                          </a:solidFill>
                          <a:latin typeface="Cambria Math"/>
                          <a:ea typeface="Cambria Math"/>
                        </a:rPr>
                        <m:t>𝑗</m:t>
                      </m:r>
                      <m:r>
                        <m:rPr>
                          <m:nor/>
                        </m:rPr>
                        <a:rPr lang="el-GR">
                          <a:solidFill>
                            <a:srgbClr val="002060"/>
                          </a:solidFill>
                          <a:latin typeface="Cambria Math"/>
                          <a:ea typeface="Cambria Math"/>
                        </a:rPr>
                        <m:t>Ω</m:t>
                      </m:r>
                      <m:r>
                        <m:rPr>
                          <m:nor/>
                        </m:rPr>
                        <a:rPr lang="en-US" b="0" i="0" smtClean="0">
                          <a:solidFill>
                            <a:srgbClr val="002060"/>
                          </a:solidFill>
                          <a:latin typeface="Cambria Math"/>
                          <a:ea typeface="Cambria Math"/>
                        </a:rPr>
                        <m:t>=</m:t>
                      </m:r>
                      <m:f>
                        <m:fPr>
                          <m:ctrlPr>
                            <a:rPr lang="en-US" b="0" i="1" smtClean="0">
                              <a:solidFill>
                                <a:srgbClr val="002060"/>
                              </a:solidFill>
                              <a:latin typeface="Cambria Math" panose="02040503050406030204" pitchFamily="18" charset="0"/>
                              <a:ea typeface="Cambria Math"/>
                            </a:rPr>
                          </m:ctrlPr>
                        </m:fPr>
                        <m:num>
                          <m:r>
                            <a:rPr lang="en-US" b="0" i="1" smtClean="0">
                              <a:solidFill>
                                <a:srgbClr val="002060"/>
                              </a:solidFill>
                              <a:latin typeface="Cambria Math"/>
                              <a:ea typeface="Cambria Math"/>
                            </a:rPr>
                            <m:t>2</m:t>
                          </m:r>
                        </m:num>
                        <m:den>
                          <m:r>
                            <a:rPr lang="en-US" b="0" i="1" smtClean="0">
                              <a:solidFill>
                                <a:srgbClr val="002060"/>
                              </a:solidFill>
                              <a:latin typeface="Cambria Math"/>
                              <a:ea typeface="Cambria Math"/>
                            </a:rPr>
                            <m:t>𝑇</m:t>
                          </m:r>
                        </m:den>
                      </m:f>
                      <m:d>
                        <m:dPr>
                          <m:begChr m:val="["/>
                          <m:endChr m:val="]"/>
                          <m:ctrlPr>
                            <a:rPr lang="en-US" b="0" i="1" smtClean="0">
                              <a:solidFill>
                                <a:srgbClr val="002060"/>
                              </a:solidFill>
                              <a:latin typeface="Cambria Math" panose="02040503050406030204" pitchFamily="18" charset="0"/>
                              <a:ea typeface="Cambria Math"/>
                            </a:rPr>
                          </m:ctrlPr>
                        </m:dPr>
                        <m:e>
                          <m:f>
                            <m:fPr>
                              <m:ctrlPr>
                                <a:rPr lang="en-US" b="0" i="1" smtClean="0">
                                  <a:solidFill>
                                    <a:srgbClr val="002060"/>
                                  </a:solidFill>
                                  <a:latin typeface="Cambria Math" panose="02040503050406030204" pitchFamily="18" charset="0"/>
                                  <a:ea typeface="Cambria Math"/>
                                </a:rPr>
                              </m:ctrlPr>
                            </m:fPr>
                            <m:num>
                              <m:sSup>
                                <m:sSupPr>
                                  <m:ctrlPr>
                                    <a:rPr lang="en-US" i="1">
                                      <a:solidFill>
                                        <a:srgbClr val="002060"/>
                                      </a:solidFill>
                                      <a:latin typeface="Cambria Math" panose="02040503050406030204" pitchFamily="18" charset="0"/>
                                    </a:rPr>
                                  </m:ctrlPr>
                                </m:sSupPr>
                                <m:e>
                                  <m:r>
                                    <a:rPr lang="en-US" i="1">
                                      <a:solidFill>
                                        <a:srgbClr val="002060"/>
                                      </a:solidFill>
                                      <a:latin typeface="Cambria Math"/>
                                    </a:rPr>
                                    <m:t>𝑟𝑒</m:t>
                                  </m:r>
                                </m:e>
                                <m:sup>
                                  <m:r>
                                    <a:rPr lang="en-US" i="1">
                                      <a:solidFill>
                                        <a:srgbClr val="002060"/>
                                      </a:solidFill>
                                      <a:latin typeface="Cambria Math"/>
                                    </a:rPr>
                                    <m:t>𝑗</m:t>
                                  </m:r>
                                  <m:r>
                                    <a:rPr lang="en-US" i="1">
                                      <a:solidFill>
                                        <a:srgbClr val="002060"/>
                                      </a:solidFill>
                                      <a:latin typeface="Cambria Math"/>
                                      <a:ea typeface="Cambria Math"/>
                                    </a:rPr>
                                    <m:t>𝜔</m:t>
                                  </m:r>
                                </m:sup>
                              </m:sSup>
                              <m:r>
                                <a:rPr lang="en-US" b="0" i="1" smtClean="0">
                                  <a:solidFill>
                                    <a:srgbClr val="002060"/>
                                  </a:solidFill>
                                  <a:latin typeface="Cambria Math"/>
                                  <a:ea typeface="Cambria Math"/>
                                </a:rPr>
                                <m:t>−1</m:t>
                              </m:r>
                            </m:num>
                            <m:den>
                              <m:sSup>
                                <m:sSupPr>
                                  <m:ctrlPr>
                                    <a:rPr lang="en-US" i="1">
                                      <a:solidFill>
                                        <a:srgbClr val="002060"/>
                                      </a:solidFill>
                                      <a:latin typeface="Cambria Math" panose="02040503050406030204" pitchFamily="18" charset="0"/>
                                    </a:rPr>
                                  </m:ctrlPr>
                                </m:sSupPr>
                                <m:e>
                                  <m:r>
                                    <a:rPr lang="en-US" i="1">
                                      <a:solidFill>
                                        <a:srgbClr val="002060"/>
                                      </a:solidFill>
                                      <a:latin typeface="Cambria Math"/>
                                    </a:rPr>
                                    <m:t>𝑟𝑒</m:t>
                                  </m:r>
                                </m:e>
                                <m:sup>
                                  <m:r>
                                    <a:rPr lang="en-US" i="1">
                                      <a:solidFill>
                                        <a:srgbClr val="002060"/>
                                      </a:solidFill>
                                      <a:latin typeface="Cambria Math"/>
                                    </a:rPr>
                                    <m:t>𝑗</m:t>
                                  </m:r>
                                  <m:r>
                                    <a:rPr lang="en-US" i="1">
                                      <a:solidFill>
                                        <a:srgbClr val="002060"/>
                                      </a:solidFill>
                                      <a:latin typeface="Cambria Math"/>
                                      <a:ea typeface="Cambria Math"/>
                                    </a:rPr>
                                    <m:t>𝜔</m:t>
                                  </m:r>
                                </m:sup>
                              </m:sSup>
                              <m:r>
                                <a:rPr lang="en-US" b="0" i="1" smtClean="0">
                                  <a:solidFill>
                                    <a:srgbClr val="002060"/>
                                  </a:solidFill>
                                  <a:latin typeface="Cambria Math"/>
                                  <a:ea typeface="Cambria Math"/>
                                </a:rPr>
                                <m:t>+1</m:t>
                              </m:r>
                            </m:den>
                          </m:f>
                        </m:e>
                      </m:d>
                    </m:oMath>
                  </m:oMathPara>
                </a14:m>
                <a:endParaRPr lang="en-US" dirty="0">
                  <a:solidFill>
                    <a:srgbClr val="002060"/>
                  </a:solidFill>
                </a:endParaRPr>
              </a:p>
              <a:p>
                <a:pPr marL="0" indent="0">
                  <a:buNone/>
                </a:pPr>
                <a:r>
                  <a:rPr lang="en-US" dirty="0">
                    <a:solidFill>
                      <a:srgbClr val="002060"/>
                    </a:solidFill>
                  </a:rPr>
                  <a:t>                                      </a:t>
                </a:r>
                <a14:m>
                  <m:oMath xmlns:m="http://schemas.openxmlformats.org/officeDocument/2006/math">
                    <m:r>
                      <a:rPr lang="en-US" b="0" i="1" smtClean="0">
                        <a:solidFill>
                          <a:srgbClr val="002060"/>
                        </a:solidFill>
                        <a:latin typeface="Cambria Math"/>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a:rPr>
                          <m:t>2</m:t>
                        </m:r>
                      </m:num>
                      <m:den>
                        <m:r>
                          <a:rPr lang="en-US" b="0" i="1" smtClean="0">
                            <a:solidFill>
                              <a:srgbClr val="002060"/>
                            </a:solidFill>
                            <a:latin typeface="Cambria Math"/>
                          </a:rPr>
                          <m:t>𝑇</m:t>
                        </m:r>
                      </m:den>
                    </m:f>
                    <m:d>
                      <m:dPr>
                        <m:begChr m:val="["/>
                        <m:endChr m:val="]"/>
                        <m:ctrlPr>
                          <a:rPr lang="en-US" b="0" i="1" smtClean="0">
                            <a:solidFill>
                              <a:srgbClr val="002060"/>
                            </a:solidFill>
                            <a:latin typeface="Cambria Math" panose="02040503050406030204" pitchFamily="18" charset="0"/>
                          </a:rPr>
                        </m:ctrlPr>
                      </m:dPr>
                      <m:e>
                        <m:f>
                          <m:fPr>
                            <m:ctrlPr>
                              <a:rPr lang="en-US" b="0" i="1" smtClean="0">
                                <a:solidFill>
                                  <a:srgbClr val="002060"/>
                                </a:solidFill>
                                <a:latin typeface="Cambria Math" panose="02040503050406030204" pitchFamily="18" charset="0"/>
                              </a:rPr>
                            </m:ctrlPr>
                          </m:fPr>
                          <m:num>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a:rPr>
                                  <m:t>𝑟</m:t>
                                </m:r>
                                <m:r>
                                  <a:rPr lang="en-US" b="0" i="1" smtClean="0">
                                    <a:solidFill>
                                      <a:srgbClr val="002060"/>
                                    </a:solidFill>
                                    <a:latin typeface="Cambria Math"/>
                                  </a:rPr>
                                  <m:t> </m:t>
                                </m:r>
                                <m:r>
                                  <a:rPr lang="en-US" b="0" i="1" smtClean="0">
                                    <a:solidFill>
                                      <a:srgbClr val="002060"/>
                                    </a:solidFill>
                                    <a:latin typeface="Cambria Math"/>
                                  </a:rPr>
                                  <m:t>𝑐𝑜𝑠</m:t>
                                </m:r>
                                <m:r>
                                  <a:rPr lang="en-US" b="0" i="1" smtClean="0">
                                    <a:solidFill>
                                      <a:srgbClr val="002060"/>
                                    </a:solidFill>
                                    <a:latin typeface="Cambria Math"/>
                                    <a:ea typeface="Cambria Math"/>
                                  </a:rPr>
                                  <m:t>𝜔</m:t>
                                </m:r>
                                <m:r>
                                  <a:rPr lang="en-US" b="0" i="1" smtClean="0">
                                    <a:solidFill>
                                      <a:srgbClr val="002060"/>
                                    </a:solidFill>
                                    <a:latin typeface="Cambria Math"/>
                                    <a:ea typeface="Cambria Math"/>
                                  </a:rPr>
                                  <m:t>−1</m:t>
                                </m:r>
                              </m:e>
                            </m:d>
                            <m:r>
                              <a:rPr lang="en-US" b="0" i="1" smtClean="0">
                                <a:solidFill>
                                  <a:srgbClr val="002060"/>
                                </a:solidFill>
                                <a:latin typeface="Cambria Math"/>
                                <a:ea typeface="Cambria Math"/>
                              </a:rPr>
                              <m:t>+</m:t>
                            </m:r>
                            <m:r>
                              <a:rPr lang="en-US" b="0" i="1" smtClean="0">
                                <a:solidFill>
                                  <a:srgbClr val="002060"/>
                                </a:solidFill>
                                <a:latin typeface="Cambria Math"/>
                                <a:ea typeface="Cambria Math"/>
                              </a:rPr>
                              <m:t>𝑗𝑟</m:t>
                            </m:r>
                            <m:r>
                              <a:rPr lang="en-US" b="0" i="1" smtClean="0">
                                <a:solidFill>
                                  <a:srgbClr val="002060"/>
                                </a:solidFill>
                                <a:latin typeface="Cambria Math"/>
                                <a:ea typeface="Cambria Math"/>
                              </a:rPr>
                              <m:t> </m:t>
                            </m:r>
                            <m:r>
                              <a:rPr lang="en-US" b="0" i="1" smtClean="0">
                                <a:solidFill>
                                  <a:srgbClr val="002060"/>
                                </a:solidFill>
                                <a:latin typeface="Cambria Math"/>
                                <a:ea typeface="Cambria Math"/>
                              </a:rPr>
                              <m:t>𝑠𝑖𝑛</m:t>
                            </m:r>
                            <m:r>
                              <a:rPr lang="en-US" b="0" i="1" smtClean="0">
                                <a:solidFill>
                                  <a:srgbClr val="002060"/>
                                </a:solidFill>
                                <a:latin typeface="Cambria Math"/>
                                <a:ea typeface="Cambria Math"/>
                              </a:rPr>
                              <m:t>𝜔</m:t>
                            </m:r>
                          </m:num>
                          <m:den>
                            <m:d>
                              <m:dPr>
                                <m:ctrlPr>
                                  <a:rPr lang="en-US" i="1">
                                    <a:solidFill>
                                      <a:srgbClr val="002060"/>
                                    </a:solidFill>
                                    <a:latin typeface="Cambria Math" panose="02040503050406030204" pitchFamily="18" charset="0"/>
                                  </a:rPr>
                                </m:ctrlPr>
                              </m:dPr>
                              <m:e>
                                <m:r>
                                  <a:rPr lang="en-US" i="1">
                                    <a:solidFill>
                                      <a:srgbClr val="002060"/>
                                    </a:solidFill>
                                    <a:latin typeface="Cambria Math"/>
                                  </a:rPr>
                                  <m:t>𝑟</m:t>
                                </m:r>
                                <m:r>
                                  <a:rPr lang="en-US" i="1">
                                    <a:solidFill>
                                      <a:srgbClr val="002060"/>
                                    </a:solidFill>
                                    <a:latin typeface="Cambria Math"/>
                                  </a:rPr>
                                  <m:t> </m:t>
                                </m:r>
                                <m:r>
                                  <a:rPr lang="en-US" i="1">
                                    <a:solidFill>
                                      <a:srgbClr val="002060"/>
                                    </a:solidFill>
                                    <a:latin typeface="Cambria Math"/>
                                  </a:rPr>
                                  <m:t>𝑐𝑜𝑠</m:t>
                                </m:r>
                                <m:r>
                                  <a:rPr lang="en-US" i="1">
                                    <a:solidFill>
                                      <a:srgbClr val="002060"/>
                                    </a:solidFill>
                                    <a:latin typeface="Cambria Math"/>
                                    <a:ea typeface="Cambria Math"/>
                                  </a:rPr>
                                  <m:t>𝜔</m:t>
                                </m:r>
                                <m:r>
                                  <a:rPr lang="en-US" b="0" i="1" smtClean="0">
                                    <a:solidFill>
                                      <a:srgbClr val="002060"/>
                                    </a:solidFill>
                                    <a:latin typeface="Cambria Math"/>
                                    <a:ea typeface="Cambria Math"/>
                                  </a:rPr>
                                  <m:t>+</m:t>
                                </m:r>
                                <m:r>
                                  <a:rPr lang="en-US" i="1">
                                    <a:solidFill>
                                      <a:srgbClr val="002060"/>
                                    </a:solidFill>
                                    <a:latin typeface="Cambria Math"/>
                                    <a:ea typeface="Cambria Math"/>
                                  </a:rPr>
                                  <m:t>1</m:t>
                                </m:r>
                              </m:e>
                            </m:d>
                            <m:r>
                              <a:rPr lang="en-US" i="1">
                                <a:solidFill>
                                  <a:srgbClr val="002060"/>
                                </a:solidFill>
                                <a:latin typeface="Cambria Math"/>
                                <a:ea typeface="Cambria Math"/>
                              </a:rPr>
                              <m:t>+</m:t>
                            </m:r>
                            <m:r>
                              <a:rPr lang="en-US" i="1">
                                <a:solidFill>
                                  <a:srgbClr val="002060"/>
                                </a:solidFill>
                                <a:latin typeface="Cambria Math"/>
                                <a:ea typeface="Cambria Math"/>
                              </a:rPr>
                              <m:t>𝑗𝑟</m:t>
                            </m:r>
                            <m:r>
                              <a:rPr lang="en-US" i="1">
                                <a:solidFill>
                                  <a:srgbClr val="002060"/>
                                </a:solidFill>
                                <a:latin typeface="Cambria Math"/>
                                <a:ea typeface="Cambria Math"/>
                              </a:rPr>
                              <m:t> </m:t>
                            </m:r>
                            <m:r>
                              <a:rPr lang="en-US" i="1">
                                <a:solidFill>
                                  <a:srgbClr val="002060"/>
                                </a:solidFill>
                                <a:latin typeface="Cambria Math"/>
                                <a:ea typeface="Cambria Math"/>
                              </a:rPr>
                              <m:t>𝑠𝑖𝑛</m:t>
                            </m:r>
                            <m:r>
                              <a:rPr lang="en-US" i="1">
                                <a:solidFill>
                                  <a:srgbClr val="002060"/>
                                </a:solidFill>
                                <a:latin typeface="Cambria Math"/>
                                <a:ea typeface="Cambria Math"/>
                              </a:rPr>
                              <m:t>𝜔</m:t>
                            </m:r>
                          </m:den>
                        </m:f>
                      </m:e>
                    </m:d>
                  </m:oMath>
                </a14:m>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305800" cy="5029200"/>
              </a:xfrm>
              <a:blipFill rotWithShape="1">
                <a:blip r:embed="rId2"/>
                <a:stretch>
                  <a:fillRect l="-1834"/>
                </a:stretch>
              </a:blipFill>
            </p:spPr>
            <p:txBody>
              <a:bodyPr/>
              <a:lstStyle/>
              <a:p>
                <a:r>
                  <a:rPr lang="en-US">
                    <a:noFill/>
                  </a:rPr>
                  <a:t> </a:t>
                </a:r>
              </a:p>
            </p:txBody>
          </p:sp>
        </mc:Fallback>
      </mc:AlternateContent>
    </p:spTree>
    <p:extLst>
      <p:ext uri="{BB962C8B-B14F-4D97-AF65-F5344CB8AC3E}">
        <p14:creationId xmlns:p14="http://schemas.microsoft.com/office/powerpoint/2010/main" val="401821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6477000"/>
              </a:xfrm>
            </p:spPr>
            <p:txBody>
              <a:bodyPr>
                <a:normAutofit/>
              </a:bodyPr>
              <a:lstStyle/>
              <a:p>
                <a:pPr marL="0" indent="0">
                  <a:buNone/>
                </a:pPr>
                <a:r>
                  <a:rPr lang="en-US" sz="1400" i="1" dirty="0">
                    <a:solidFill>
                      <a:srgbClr val="002060"/>
                    </a:solidFill>
                    <a:latin typeface="Cambria Math"/>
                    <a:ea typeface="Cambria Math"/>
                  </a:rPr>
                  <a:t>Rationalizing the  right-hand side of the above equation</a:t>
                </a:r>
              </a:p>
              <a:p>
                <a:pPr marL="0" indent="0">
                  <a:buNone/>
                </a:pPr>
                <a:endParaRPr lang="en-US" sz="1400" i="1" dirty="0">
                  <a:solidFill>
                    <a:srgbClr val="002060"/>
                  </a:solidFill>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1400" i="1">
                          <a:solidFill>
                            <a:srgbClr val="002060"/>
                          </a:solidFill>
                          <a:latin typeface="Cambria Math"/>
                          <a:ea typeface="Cambria Math"/>
                        </a:rPr>
                        <m:t>𝜎</m:t>
                      </m:r>
                      <m:r>
                        <a:rPr lang="en-US" sz="1400" i="1">
                          <a:solidFill>
                            <a:srgbClr val="002060"/>
                          </a:solidFill>
                          <a:latin typeface="Cambria Math"/>
                          <a:ea typeface="Cambria Math"/>
                        </a:rPr>
                        <m:t>+</m:t>
                      </m:r>
                      <m:r>
                        <a:rPr lang="en-US" sz="1400" i="1">
                          <a:solidFill>
                            <a:srgbClr val="002060"/>
                          </a:solidFill>
                          <a:latin typeface="Cambria Math"/>
                          <a:ea typeface="Cambria Math"/>
                        </a:rPr>
                        <m:t>𝑗</m:t>
                      </m:r>
                      <m:r>
                        <m:rPr>
                          <m:nor/>
                        </m:rPr>
                        <a:rPr lang="el-GR" sz="1400">
                          <a:solidFill>
                            <a:srgbClr val="002060"/>
                          </a:solidFill>
                          <a:latin typeface="Cambria Math"/>
                          <a:ea typeface="Cambria Math"/>
                        </a:rPr>
                        <m:t>Ω</m:t>
                      </m:r>
                      <m:r>
                        <m:rPr>
                          <m:nor/>
                        </m:rPr>
                        <a:rPr lang="en-US" sz="1400">
                          <a:solidFill>
                            <a:srgbClr val="002060"/>
                          </a:solidFill>
                          <a:latin typeface="Cambria Math"/>
                          <a:ea typeface="Cambria Math"/>
                        </a:rPr>
                        <m:t>=</m:t>
                      </m:r>
                      <m:f>
                        <m:fPr>
                          <m:ctrlPr>
                            <a:rPr lang="en-US" sz="2000" i="1">
                              <a:solidFill>
                                <a:srgbClr val="002060"/>
                              </a:solidFill>
                              <a:latin typeface="Cambria Math" panose="02040503050406030204" pitchFamily="18" charset="0"/>
                            </a:rPr>
                          </m:ctrlPr>
                        </m:fPr>
                        <m:num>
                          <m:r>
                            <a:rPr lang="en-US" sz="2000" i="1">
                              <a:solidFill>
                                <a:srgbClr val="002060"/>
                              </a:solidFill>
                              <a:latin typeface="Cambria Math"/>
                            </a:rPr>
                            <m:t>2</m:t>
                          </m:r>
                        </m:num>
                        <m:den>
                          <m:r>
                            <a:rPr lang="en-US" sz="2000" i="1">
                              <a:solidFill>
                                <a:srgbClr val="002060"/>
                              </a:solidFill>
                              <a:latin typeface="Cambria Math"/>
                            </a:rPr>
                            <m:t>𝑇</m:t>
                          </m:r>
                        </m:den>
                      </m:f>
                      <m:d>
                        <m:dPr>
                          <m:begChr m:val="["/>
                          <m:endChr m:val="]"/>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d>
                                <m:dPr>
                                  <m:ctrlPr>
                                    <a:rPr lang="en-US" sz="2000" i="1">
                                      <a:solidFill>
                                        <a:srgbClr val="002060"/>
                                      </a:solidFill>
                                      <a:latin typeface="Cambria Math" panose="02040503050406030204" pitchFamily="18" charset="0"/>
                                    </a:rPr>
                                  </m:ctrlPr>
                                </m:dPr>
                                <m:e>
                                  <m:r>
                                    <a:rPr lang="en-US" sz="2000" i="1">
                                      <a:solidFill>
                                        <a:srgbClr val="002060"/>
                                      </a:solidFill>
                                      <a:latin typeface="Cambria Math"/>
                                    </a:rPr>
                                    <m:t>𝑟</m:t>
                                  </m:r>
                                  <m:r>
                                    <a:rPr lang="en-US" sz="2000" i="1">
                                      <a:solidFill>
                                        <a:srgbClr val="002060"/>
                                      </a:solidFill>
                                      <a:latin typeface="Cambria Math"/>
                                    </a:rPr>
                                    <m:t> </m:t>
                                  </m:r>
                                  <m:r>
                                    <a:rPr lang="en-US" sz="2000" i="1">
                                      <a:solidFill>
                                        <a:srgbClr val="002060"/>
                                      </a:solidFill>
                                      <a:latin typeface="Cambria Math"/>
                                    </a:rPr>
                                    <m:t>𝑐𝑜𝑠</m:t>
                                  </m:r>
                                  <m:r>
                                    <a:rPr lang="en-US" sz="2000" i="1">
                                      <a:solidFill>
                                        <a:srgbClr val="002060"/>
                                      </a:solidFill>
                                      <a:latin typeface="Cambria Math"/>
                                      <a:ea typeface="Cambria Math"/>
                                    </a:rPr>
                                    <m:t>𝜔</m:t>
                                  </m:r>
                                  <m:r>
                                    <a:rPr lang="en-US" sz="2000" i="1">
                                      <a:solidFill>
                                        <a:srgbClr val="002060"/>
                                      </a:solidFill>
                                      <a:latin typeface="Cambria Math"/>
                                      <a:ea typeface="Cambria Math"/>
                                    </a:rPr>
                                    <m:t>−1</m:t>
                                  </m:r>
                                </m:e>
                              </m:d>
                              <m:r>
                                <a:rPr lang="en-US" sz="2000" i="1">
                                  <a:solidFill>
                                    <a:srgbClr val="002060"/>
                                  </a:solidFill>
                                  <a:latin typeface="Cambria Math"/>
                                  <a:ea typeface="Cambria Math"/>
                                </a:rPr>
                                <m:t>+</m:t>
                              </m:r>
                              <m:r>
                                <a:rPr lang="en-US" sz="2000" i="1">
                                  <a:solidFill>
                                    <a:srgbClr val="002060"/>
                                  </a:solidFill>
                                  <a:latin typeface="Cambria Math"/>
                                  <a:ea typeface="Cambria Math"/>
                                </a:rPr>
                                <m:t>𝑗𝑟</m:t>
                              </m:r>
                              <m:r>
                                <a:rPr lang="en-US" sz="2000" i="1">
                                  <a:solidFill>
                                    <a:srgbClr val="002060"/>
                                  </a:solidFill>
                                  <a:latin typeface="Cambria Math"/>
                                  <a:ea typeface="Cambria Math"/>
                                </a:rPr>
                                <m:t> </m:t>
                              </m:r>
                              <m:r>
                                <a:rPr lang="en-US" sz="2000" i="1">
                                  <a:solidFill>
                                    <a:srgbClr val="002060"/>
                                  </a:solidFill>
                                  <a:latin typeface="Cambria Math"/>
                                  <a:ea typeface="Cambria Math"/>
                                </a:rPr>
                                <m:t>𝑠𝑖𝑛</m:t>
                              </m:r>
                              <m:r>
                                <a:rPr lang="en-US" sz="2000" i="1">
                                  <a:solidFill>
                                    <a:srgbClr val="002060"/>
                                  </a:solidFill>
                                  <a:latin typeface="Cambria Math"/>
                                  <a:ea typeface="Cambria Math"/>
                                </a:rPr>
                                <m:t>𝜔</m:t>
                              </m:r>
                            </m:num>
                            <m:den>
                              <m:d>
                                <m:dPr>
                                  <m:ctrlPr>
                                    <a:rPr lang="en-US" sz="2000" i="1">
                                      <a:solidFill>
                                        <a:srgbClr val="002060"/>
                                      </a:solidFill>
                                      <a:latin typeface="Cambria Math" panose="02040503050406030204" pitchFamily="18" charset="0"/>
                                    </a:rPr>
                                  </m:ctrlPr>
                                </m:dPr>
                                <m:e>
                                  <m:r>
                                    <a:rPr lang="en-US" sz="2000" i="1">
                                      <a:solidFill>
                                        <a:srgbClr val="002060"/>
                                      </a:solidFill>
                                      <a:latin typeface="Cambria Math"/>
                                    </a:rPr>
                                    <m:t>𝑟</m:t>
                                  </m:r>
                                  <m:r>
                                    <a:rPr lang="en-US" sz="2000" i="1">
                                      <a:solidFill>
                                        <a:srgbClr val="002060"/>
                                      </a:solidFill>
                                      <a:latin typeface="Cambria Math"/>
                                    </a:rPr>
                                    <m:t> </m:t>
                                  </m:r>
                                  <m:r>
                                    <a:rPr lang="en-US" sz="2000" i="1">
                                      <a:solidFill>
                                        <a:srgbClr val="002060"/>
                                      </a:solidFill>
                                      <a:latin typeface="Cambria Math"/>
                                    </a:rPr>
                                    <m:t>𝑐𝑜𝑠</m:t>
                                  </m:r>
                                  <m:r>
                                    <a:rPr lang="en-US" sz="2000" i="1">
                                      <a:solidFill>
                                        <a:srgbClr val="002060"/>
                                      </a:solidFill>
                                      <a:latin typeface="Cambria Math"/>
                                      <a:ea typeface="Cambria Math"/>
                                    </a:rPr>
                                    <m:t>𝜔</m:t>
                                  </m:r>
                                  <m:r>
                                    <a:rPr lang="en-US" sz="2000" i="1">
                                      <a:solidFill>
                                        <a:srgbClr val="002060"/>
                                      </a:solidFill>
                                      <a:latin typeface="Cambria Math"/>
                                      <a:ea typeface="Cambria Math"/>
                                    </a:rPr>
                                    <m:t>+1</m:t>
                                  </m:r>
                                </m:e>
                              </m:d>
                              <m:r>
                                <a:rPr lang="en-US" sz="2000" i="1">
                                  <a:solidFill>
                                    <a:srgbClr val="002060"/>
                                  </a:solidFill>
                                  <a:latin typeface="Cambria Math"/>
                                  <a:ea typeface="Cambria Math"/>
                                </a:rPr>
                                <m:t>+</m:t>
                              </m:r>
                              <m:r>
                                <a:rPr lang="en-US" sz="2000" i="1">
                                  <a:solidFill>
                                    <a:srgbClr val="002060"/>
                                  </a:solidFill>
                                  <a:latin typeface="Cambria Math"/>
                                  <a:ea typeface="Cambria Math"/>
                                </a:rPr>
                                <m:t>𝑗𝑟</m:t>
                              </m:r>
                              <m:r>
                                <a:rPr lang="en-US" sz="2000" i="1">
                                  <a:solidFill>
                                    <a:srgbClr val="002060"/>
                                  </a:solidFill>
                                  <a:latin typeface="Cambria Math"/>
                                  <a:ea typeface="Cambria Math"/>
                                </a:rPr>
                                <m:t> </m:t>
                              </m:r>
                              <m:r>
                                <a:rPr lang="en-US" sz="2000" i="1">
                                  <a:solidFill>
                                    <a:srgbClr val="002060"/>
                                  </a:solidFill>
                                  <a:latin typeface="Cambria Math"/>
                                  <a:ea typeface="Cambria Math"/>
                                </a:rPr>
                                <m:t>𝑠𝑖𝑛</m:t>
                              </m:r>
                              <m:r>
                                <a:rPr lang="en-US" sz="2000" i="1">
                                  <a:solidFill>
                                    <a:srgbClr val="002060"/>
                                  </a:solidFill>
                                  <a:latin typeface="Cambria Math"/>
                                  <a:ea typeface="Cambria Math"/>
                                </a:rPr>
                                <m:t>𝜔</m:t>
                              </m:r>
                            </m:den>
                          </m:f>
                        </m:e>
                      </m:d>
                      <m:r>
                        <a:rPr lang="en-US" sz="2000" i="1" smtClean="0">
                          <a:solidFill>
                            <a:srgbClr val="002060"/>
                          </a:solidFill>
                          <a:latin typeface="Cambria Math"/>
                          <a:ea typeface="Cambria Math"/>
                        </a:rPr>
                        <m:t>×</m:t>
                      </m:r>
                      <m:f>
                        <m:fPr>
                          <m:ctrlPr>
                            <a:rPr lang="en-US" sz="2000" i="1" smtClean="0">
                              <a:solidFill>
                                <a:srgbClr val="002060"/>
                              </a:solidFill>
                              <a:latin typeface="Cambria Math" panose="02040503050406030204" pitchFamily="18" charset="0"/>
                              <a:ea typeface="Cambria Math"/>
                            </a:rPr>
                          </m:ctrlPr>
                        </m:fPr>
                        <m:num>
                          <m:d>
                            <m:dPr>
                              <m:begChr m:val="["/>
                              <m:endChr m:val="]"/>
                              <m:ctrlPr>
                                <a:rPr lang="en-US" sz="2000" i="1" smtClean="0">
                                  <a:solidFill>
                                    <a:srgbClr val="002060"/>
                                  </a:solidFill>
                                  <a:latin typeface="Cambria Math" panose="02040503050406030204" pitchFamily="18" charset="0"/>
                                  <a:ea typeface="Cambria Math"/>
                                </a:rPr>
                              </m:ctrlPr>
                            </m:d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a:rPr>
                                    <m:t>𝑟</m:t>
                                  </m:r>
                                  <m:r>
                                    <a:rPr lang="en-US" sz="2000" i="1">
                                      <a:solidFill>
                                        <a:srgbClr val="002060"/>
                                      </a:solidFill>
                                      <a:latin typeface="Cambria Math"/>
                                    </a:rPr>
                                    <m:t> </m:t>
                                  </m:r>
                                  <m:r>
                                    <a:rPr lang="en-US" sz="2000" i="1">
                                      <a:solidFill>
                                        <a:srgbClr val="002060"/>
                                      </a:solidFill>
                                      <a:latin typeface="Cambria Math"/>
                                    </a:rPr>
                                    <m:t>𝑐𝑜𝑠</m:t>
                                  </m:r>
                                  <m:r>
                                    <a:rPr lang="en-US" sz="2000" i="1">
                                      <a:solidFill>
                                        <a:srgbClr val="002060"/>
                                      </a:solidFill>
                                      <a:latin typeface="Cambria Math"/>
                                      <a:ea typeface="Cambria Math"/>
                                    </a:rPr>
                                    <m:t>𝜔</m:t>
                                  </m:r>
                                  <m:r>
                                    <a:rPr lang="en-US" sz="2000" b="0" i="1" smtClean="0">
                                      <a:solidFill>
                                        <a:srgbClr val="002060"/>
                                      </a:solidFill>
                                      <a:latin typeface="Cambria Math"/>
                                      <a:ea typeface="Cambria Math"/>
                                    </a:rPr>
                                    <m:t>+</m:t>
                                  </m:r>
                                  <m:r>
                                    <a:rPr lang="en-US" sz="2000" i="1">
                                      <a:solidFill>
                                        <a:srgbClr val="002060"/>
                                      </a:solidFill>
                                      <a:latin typeface="Cambria Math"/>
                                      <a:ea typeface="Cambria Math"/>
                                    </a:rPr>
                                    <m:t>1</m:t>
                                  </m:r>
                                </m:e>
                              </m:d>
                              <m:r>
                                <a:rPr lang="en-US" sz="2000" b="0" i="1" smtClean="0">
                                  <a:solidFill>
                                    <a:srgbClr val="002060"/>
                                  </a:solidFill>
                                  <a:latin typeface="Cambria Math"/>
                                  <a:ea typeface="Cambria Math"/>
                                </a:rPr>
                                <m:t>−</m:t>
                              </m:r>
                              <m:r>
                                <a:rPr lang="en-US" sz="2000" i="1">
                                  <a:solidFill>
                                    <a:srgbClr val="002060"/>
                                  </a:solidFill>
                                  <a:latin typeface="Cambria Math"/>
                                  <a:ea typeface="Cambria Math"/>
                                </a:rPr>
                                <m:t>𝑗𝑟</m:t>
                              </m:r>
                              <m:r>
                                <a:rPr lang="en-US" sz="2000" i="1">
                                  <a:solidFill>
                                    <a:srgbClr val="002060"/>
                                  </a:solidFill>
                                  <a:latin typeface="Cambria Math"/>
                                  <a:ea typeface="Cambria Math"/>
                                </a:rPr>
                                <m:t> </m:t>
                              </m:r>
                              <m:r>
                                <a:rPr lang="en-US" sz="2000" i="1">
                                  <a:solidFill>
                                    <a:srgbClr val="002060"/>
                                  </a:solidFill>
                                  <a:latin typeface="Cambria Math"/>
                                  <a:ea typeface="Cambria Math"/>
                                </a:rPr>
                                <m:t>𝑠𝑖𝑛</m:t>
                              </m:r>
                              <m:r>
                                <a:rPr lang="en-US" sz="2000" i="1">
                                  <a:solidFill>
                                    <a:srgbClr val="002060"/>
                                  </a:solidFill>
                                  <a:latin typeface="Cambria Math"/>
                                  <a:ea typeface="Cambria Math"/>
                                </a:rPr>
                                <m:t>𝜔</m:t>
                              </m:r>
                            </m:e>
                          </m:d>
                        </m:num>
                        <m:den>
                          <m:d>
                            <m:dPr>
                              <m:begChr m:val="["/>
                              <m:endChr m:val="]"/>
                              <m:ctrlPr>
                                <a:rPr lang="en-US" sz="2000" i="1" smtClean="0">
                                  <a:solidFill>
                                    <a:srgbClr val="002060"/>
                                  </a:solidFill>
                                  <a:latin typeface="Cambria Math" panose="02040503050406030204" pitchFamily="18" charset="0"/>
                                  <a:ea typeface="Cambria Math"/>
                                </a:rPr>
                              </m:ctrlPr>
                            </m:dPr>
                            <m:e>
                              <m:d>
                                <m:dPr>
                                  <m:ctrlPr>
                                    <a:rPr lang="en-US" sz="2000" i="1">
                                      <a:solidFill>
                                        <a:srgbClr val="002060"/>
                                      </a:solidFill>
                                      <a:latin typeface="Cambria Math" panose="02040503050406030204" pitchFamily="18" charset="0"/>
                                    </a:rPr>
                                  </m:ctrlPr>
                                </m:dPr>
                                <m:e>
                                  <m:r>
                                    <a:rPr lang="en-US" sz="2000" i="1">
                                      <a:solidFill>
                                        <a:srgbClr val="002060"/>
                                      </a:solidFill>
                                      <a:latin typeface="Cambria Math"/>
                                    </a:rPr>
                                    <m:t>𝑟</m:t>
                                  </m:r>
                                  <m:r>
                                    <a:rPr lang="en-US" sz="2000" i="1">
                                      <a:solidFill>
                                        <a:srgbClr val="002060"/>
                                      </a:solidFill>
                                      <a:latin typeface="Cambria Math"/>
                                    </a:rPr>
                                    <m:t> </m:t>
                                  </m:r>
                                  <m:r>
                                    <a:rPr lang="en-US" sz="2000" i="1">
                                      <a:solidFill>
                                        <a:srgbClr val="002060"/>
                                      </a:solidFill>
                                      <a:latin typeface="Cambria Math"/>
                                    </a:rPr>
                                    <m:t>𝑐𝑜𝑠</m:t>
                                  </m:r>
                                  <m:r>
                                    <a:rPr lang="en-US" sz="2000" i="1">
                                      <a:solidFill>
                                        <a:srgbClr val="002060"/>
                                      </a:solidFill>
                                      <a:latin typeface="Cambria Math"/>
                                      <a:ea typeface="Cambria Math"/>
                                    </a:rPr>
                                    <m:t>𝜔</m:t>
                                  </m:r>
                                  <m:r>
                                    <a:rPr lang="en-US" sz="2000" b="0" i="1" smtClean="0">
                                      <a:solidFill>
                                        <a:srgbClr val="002060"/>
                                      </a:solidFill>
                                      <a:latin typeface="Cambria Math"/>
                                      <a:ea typeface="Cambria Math"/>
                                    </a:rPr>
                                    <m:t>+</m:t>
                                  </m:r>
                                  <m:r>
                                    <a:rPr lang="en-US" sz="2000" i="1">
                                      <a:solidFill>
                                        <a:srgbClr val="002060"/>
                                      </a:solidFill>
                                      <a:latin typeface="Cambria Math"/>
                                      <a:ea typeface="Cambria Math"/>
                                    </a:rPr>
                                    <m:t>1</m:t>
                                  </m:r>
                                </m:e>
                              </m:d>
                              <m:r>
                                <a:rPr lang="en-US" sz="2000" b="0" i="1" smtClean="0">
                                  <a:solidFill>
                                    <a:srgbClr val="002060"/>
                                  </a:solidFill>
                                  <a:latin typeface="Cambria Math"/>
                                  <a:ea typeface="Cambria Math"/>
                                </a:rPr>
                                <m:t>−</m:t>
                              </m:r>
                              <m:r>
                                <a:rPr lang="en-US" sz="2000" i="1">
                                  <a:solidFill>
                                    <a:srgbClr val="002060"/>
                                  </a:solidFill>
                                  <a:latin typeface="Cambria Math"/>
                                  <a:ea typeface="Cambria Math"/>
                                </a:rPr>
                                <m:t>𝑗𝑟</m:t>
                              </m:r>
                              <m:r>
                                <a:rPr lang="en-US" sz="2000" i="1">
                                  <a:solidFill>
                                    <a:srgbClr val="002060"/>
                                  </a:solidFill>
                                  <a:latin typeface="Cambria Math"/>
                                  <a:ea typeface="Cambria Math"/>
                                </a:rPr>
                                <m:t> </m:t>
                              </m:r>
                              <m:r>
                                <a:rPr lang="en-US" sz="2000" i="1">
                                  <a:solidFill>
                                    <a:srgbClr val="002060"/>
                                  </a:solidFill>
                                  <a:latin typeface="Cambria Math"/>
                                  <a:ea typeface="Cambria Math"/>
                                </a:rPr>
                                <m:t>𝑠𝑖𝑛</m:t>
                              </m:r>
                              <m:r>
                                <a:rPr lang="en-US" sz="2000" i="1">
                                  <a:solidFill>
                                    <a:srgbClr val="002060"/>
                                  </a:solidFill>
                                  <a:latin typeface="Cambria Math"/>
                                  <a:ea typeface="Cambria Math"/>
                                </a:rPr>
                                <m:t>𝜔</m:t>
                              </m:r>
                            </m:e>
                          </m:d>
                        </m:den>
                      </m:f>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solidFill>
                            <a:srgbClr val="002060"/>
                          </a:solidFill>
                          <a:latin typeface="Cambria Math"/>
                          <a:ea typeface="Cambria Math"/>
                        </a:rPr>
                        <m:t>𝜎</m:t>
                      </m:r>
                      <m:r>
                        <a:rPr lang="en-US" sz="2000" i="1">
                          <a:solidFill>
                            <a:srgbClr val="002060"/>
                          </a:solidFill>
                          <a:latin typeface="Cambria Math"/>
                          <a:ea typeface="Cambria Math"/>
                        </a:rPr>
                        <m:t>+</m:t>
                      </m:r>
                      <m:r>
                        <a:rPr lang="en-US" sz="2000" i="1">
                          <a:solidFill>
                            <a:srgbClr val="002060"/>
                          </a:solidFill>
                          <a:latin typeface="Cambria Math"/>
                          <a:ea typeface="Cambria Math"/>
                        </a:rPr>
                        <m:t>𝑗</m:t>
                      </m:r>
                      <m:r>
                        <m:rPr>
                          <m:nor/>
                        </m:rPr>
                        <a:rPr lang="el-GR" sz="2000">
                          <a:solidFill>
                            <a:srgbClr val="002060"/>
                          </a:solidFill>
                          <a:latin typeface="Cambria Math"/>
                          <a:ea typeface="Cambria Math"/>
                        </a:rPr>
                        <m:t>Ω</m:t>
                      </m:r>
                      <m:r>
                        <a:rPr lang="el-GR" sz="2000" i="1" smtClean="0">
                          <a:solidFill>
                            <a:srgbClr val="002060"/>
                          </a:solidFill>
                          <a:latin typeface="Cambria Math"/>
                          <a:ea typeface="Cambria Math"/>
                        </a:rPr>
                        <m:t>=</m:t>
                      </m:r>
                      <m:f>
                        <m:fPr>
                          <m:ctrlPr>
                            <a:rPr lang="el-GR" sz="2000" i="1" smtClean="0">
                              <a:solidFill>
                                <a:srgbClr val="002060"/>
                              </a:solidFill>
                              <a:latin typeface="Cambria Math" panose="02040503050406030204" pitchFamily="18" charset="0"/>
                              <a:ea typeface="Cambria Math"/>
                            </a:rPr>
                          </m:ctrlPr>
                        </m:fPr>
                        <m:num>
                          <m:r>
                            <a:rPr lang="en-US" sz="2000" b="0" i="1" smtClean="0">
                              <a:solidFill>
                                <a:srgbClr val="002060"/>
                              </a:solidFill>
                              <a:latin typeface="Cambria Math"/>
                              <a:ea typeface="Cambria Math"/>
                            </a:rPr>
                            <m:t>2</m:t>
                          </m:r>
                        </m:num>
                        <m:den>
                          <m:r>
                            <a:rPr lang="en-US" sz="2000" b="0" i="1" smtClean="0">
                              <a:solidFill>
                                <a:srgbClr val="002060"/>
                              </a:solidFill>
                              <a:latin typeface="Cambria Math"/>
                              <a:ea typeface="Cambria Math"/>
                            </a:rPr>
                            <m:t>𝑇</m:t>
                          </m:r>
                        </m:den>
                      </m:f>
                      <m:d>
                        <m:dPr>
                          <m:begChr m:val="["/>
                          <m:endChr m:val="]"/>
                          <m:ctrlPr>
                            <a:rPr lang="el-GR" sz="2000" i="1" smtClean="0">
                              <a:solidFill>
                                <a:srgbClr val="002060"/>
                              </a:solidFill>
                              <a:latin typeface="Cambria Math" panose="02040503050406030204" pitchFamily="18" charset="0"/>
                              <a:ea typeface="Cambria Math"/>
                            </a:rPr>
                          </m:ctrlPr>
                        </m:dPr>
                        <m:e>
                          <m:f>
                            <m:fPr>
                              <m:ctrlPr>
                                <a:rPr lang="el-GR" sz="2000" i="1" smtClean="0">
                                  <a:solidFill>
                                    <a:srgbClr val="002060"/>
                                  </a:solidFill>
                                  <a:latin typeface="Cambria Math" panose="02040503050406030204" pitchFamily="18" charset="0"/>
                                  <a:ea typeface="Cambria Math"/>
                                </a:rPr>
                              </m:ctrlPr>
                            </m:fPr>
                            <m:num>
                              <m:sSup>
                                <m:sSupPr>
                                  <m:ctrlPr>
                                    <a:rPr lang="el-GR" sz="2000" i="1" smtClean="0">
                                      <a:solidFill>
                                        <a:srgbClr val="002060"/>
                                      </a:solidFill>
                                      <a:latin typeface="Cambria Math" panose="02040503050406030204" pitchFamily="18" charset="0"/>
                                      <a:ea typeface="Cambria Math"/>
                                    </a:rPr>
                                  </m:ctrlPr>
                                </m:sSupPr>
                                <m:e>
                                  <m:r>
                                    <a:rPr lang="en-US" sz="2000" b="0" i="1" smtClean="0">
                                      <a:solidFill>
                                        <a:srgbClr val="002060"/>
                                      </a:solidFill>
                                      <a:latin typeface="Cambria Math"/>
                                      <a:ea typeface="Cambria Math"/>
                                    </a:rPr>
                                    <m:t>𝑟</m:t>
                                  </m:r>
                                </m:e>
                                <m:sup>
                                  <m:r>
                                    <a:rPr lang="en-US" sz="2000" b="0" i="1" smtClean="0">
                                      <a:solidFill>
                                        <a:srgbClr val="002060"/>
                                      </a:solidFill>
                                      <a:latin typeface="Cambria Math"/>
                                      <a:ea typeface="Cambria Math"/>
                                    </a:rPr>
                                    <m:t>2</m:t>
                                  </m:r>
                                </m:sup>
                              </m:sSup>
                              <m:r>
                                <a:rPr lang="en-US" sz="2000" b="0" i="1" smtClean="0">
                                  <a:solidFill>
                                    <a:srgbClr val="002060"/>
                                  </a:solidFill>
                                  <a:latin typeface="Cambria Math"/>
                                  <a:ea typeface="Cambria Math"/>
                                </a:rPr>
                                <m:t>−1</m:t>
                              </m:r>
                            </m:num>
                            <m:den>
                              <m:sSup>
                                <m:sSupPr>
                                  <m:ctrlPr>
                                    <a:rPr lang="el-GR" sz="2000" i="1" smtClean="0">
                                      <a:solidFill>
                                        <a:srgbClr val="002060"/>
                                      </a:solidFill>
                                      <a:latin typeface="Cambria Math" panose="02040503050406030204" pitchFamily="18" charset="0"/>
                                      <a:ea typeface="Cambria Math"/>
                                    </a:rPr>
                                  </m:ctrlPr>
                                </m:sSupPr>
                                <m:e>
                                  <m:r>
                                    <a:rPr lang="en-US" sz="2000" b="0" i="1" smtClean="0">
                                      <a:solidFill>
                                        <a:srgbClr val="002060"/>
                                      </a:solidFill>
                                      <a:latin typeface="Cambria Math"/>
                                      <a:ea typeface="Cambria Math"/>
                                    </a:rPr>
                                    <m:t>𝑟</m:t>
                                  </m:r>
                                </m:e>
                                <m:sup>
                                  <m:r>
                                    <a:rPr lang="en-US" sz="2000" b="0" i="1" smtClean="0">
                                      <a:solidFill>
                                        <a:srgbClr val="002060"/>
                                      </a:solidFill>
                                      <a:latin typeface="Cambria Math"/>
                                      <a:ea typeface="Cambria Math"/>
                                    </a:rPr>
                                    <m:t>2</m:t>
                                  </m:r>
                                </m:sup>
                              </m:sSup>
                              <m:r>
                                <a:rPr lang="en-US" sz="2000" b="0" i="1" smtClean="0">
                                  <a:solidFill>
                                    <a:srgbClr val="002060"/>
                                  </a:solidFill>
                                  <a:latin typeface="Cambria Math"/>
                                  <a:ea typeface="Cambria Math"/>
                                </a:rPr>
                                <m:t>+1+2</m:t>
                              </m:r>
                              <m:r>
                                <a:rPr lang="en-US" sz="2000" b="0" i="1" smtClean="0">
                                  <a:solidFill>
                                    <a:srgbClr val="002060"/>
                                  </a:solidFill>
                                  <a:latin typeface="Cambria Math"/>
                                  <a:ea typeface="Cambria Math"/>
                                </a:rPr>
                                <m:t>𝑟𝑐𝑜𝑠</m:t>
                              </m:r>
                              <m:r>
                                <a:rPr lang="en-US" sz="2000" b="0" i="1" smtClean="0">
                                  <a:solidFill>
                                    <a:srgbClr val="002060"/>
                                  </a:solidFill>
                                  <a:latin typeface="Cambria Math"/>
                                  <a:ea typeface="Cambria Math"/>
                                </a:rPr>
                                <m:t>𝜔</m:t>
                              </m:r>
                            </m:den>
                          </m:f>
                          <m:r>
                            <a:rPr lang="en-US" sz="2000" b="0" i="1" smtClean="0">
                              <a:solidFill>
                                <a:srgbClr val="002060"/>
                              </a:solidFill>
                              <a:latin typeface="Cambria Math"/>
                              <a:ea typeface="Cambria Math"/>
                            </a:rPr>
                            <m:t>+</m:t>
                          </m:r>
                          <m:r>
                            <a:rPr lang="en-US" sz="2000" b="0" i="1" smtClean="0">
                              <a:solidFill>
                                <a:srgbClr val="002060"/>
                              </a:solidFill>
                              <a:latin typeface="Cambria Math"/>
                              <a:ea typeface="Cambria Math"/>
                            </a:rPr>
                            <m:t>𝑗</m:t>
                          </m:r>
                          <m:f>
                            <m:fPr>
                              <m:ctrlPr>
                                <a:rPr lang="en-US" sz="2000" b="0" i="1" smtClean="0">
                                  <a:solidFill>
                                    <a:srgbClr val="002060"/>
                                  </a:solidFill>
                                  <a:latin typeface="Cambria Math" panose="02040503050406030204" pitchFamily="18" charset="0"/>
                                  <a:ea typeface="Cambria Math"/>
                                </a:rPr>
                              </m:ctrlPr>
                            </m:fPr>
                            <m:num>
                              <m:r>
                                <a:rPr lang="en-US" sz="2000" b="0" i="1" smtClean="0">
                                  <a:solidFill>
                                    <a:srgbClr val="002060"/>
                                  </a:solidFill>
                                  <a:latin typeface="Cambria Math"/>
                                  <a:ea typeface="Cambria Math"/>
                                </a:rPr>
                                <m:t>2</m:t>
                              </m:r>
                              <m:r>
                                <a:rPr lang="en-US" sz="2000" b="0" i="1" smtClean="0">
                                  <a:solidFill>
                                    <a:srgbClr val="002060"/>
                                  </a:solidFill>
                                  <a:latin typeface="Cambria Math"/>
                                  <a:ea typeface="Cambria Math"/>
                                </a:rPr>
                                <m:t>𝑟</m:t>
                              </m:r>
                              <m:r>
                                <a:rPr lang="en-US" sz="2000" b="0" i="1" smtClean="0">
                                  <a:solidFill>
                                    <a:srgbClr val="002060"/>
                                  </a:solidFill>
                                  <a:latin typeface="Cambria Math"/>
                                  <a:ea typeface="Cambria Math"/>
                                </a:rPr>
                                <m:t> </m:t>
                              </m:r>
                              <m:r>
                                <a:rPr lang="en-US" sz="2000" b="0" i="1" smtClean="0">
                                  <a:solidFill>
                                    <a:srgbClr val="002060"/>
                                  </a:solidFill>
                                  <a:latin typeface="Cambria Math"/>
                                  <a:ea typeface="Cambria Math"/>
                                </a:rPr>
                                <m:t>𝑠𝑖𝑛</m:t>
                              </m:r>
                              <m:r>
                                <a:rPr lang="en-US" sz="2000" b="0" i="1" smtClean="0">
                                  <a:solidFill>
                                    <a:srgbClr val="002060"/>
                                  </a:solidFill>
                                  <a:latin typeface="Cambria Math"/>
                                  <a:ea typeface="Cambria Math"/>
                                </a:rPr>
                                <m:t>𝜔</m:t>
                              </m:r>
                            </m:num>
                            <m:den>
                              <m:sSup>
                                <m:sSupPr>
                                  <m:ctrlPr>
                                    <a:rPr lang="el-GR" sz="2000" i="1">
                                      <a:solidFill>
                                        <a:srgbClr val="002060"/>
                                      </a:solidFill>
                                      <a:latin typeface="Cambria Math" panose="02040503050406030204" pitchFamily="18" charset="0"/>
                                      <a:ea typeface="Cambria Math"/>
                                    </a:rPr>
                                  </m:ctrlPr>
                                </m:sSupPr>
                                <m:e>
                                  <m:r>
                                    <a:rPr lang="en-US" sz="2000" i="1">
                                      <a:solidFill>
                                        <a:srgbClr val="002060"/>
                                      </a:solidFill>
                                      <a:latin typeface="Cambria Math"/>
                                      <a:ea typeface="Cambria Math"/>
                                    </a:rPr>
                                    <m:t>𝑟</m:t>
                                  </m:r>
                                </m:e>
                                <m:sup>
                                  <m:r>
                                    <a:rPr lang="en-US" sz="2000" i="1">
                                      <a:solidFill>
                                        <a:srgbClr val="002060"/>
                                      </a:solidFill>
                                      <a:latin typeface="Cambria Math"/>
                                      <a:ea typeface="Cambria Math"/>
                                    </a:rPr>
                                    <m:t>2</m:t>
                                  </m:r>
                                </m:sup>
                              </m:sSup>
                              <m:r>
                                <a:rPr lang="en-US" sz="2000" i="1">
                                  <a:solidFill>
                                    <a:srgbClr val="002060"/>
                                  </a:solidFill>
                                  <a:latin typeface="Cambria Math"/>
                                  <a:ea typeface="Cambria Math"/>
                                </a:rPr>
                                <m:t>+1+2</m:t>
                              </m:r>
                              <m:r>
                                <a:rPr lang="en-US" sz="2000" i="1">
                                  <a:solidFill>
                                    <a:srgbClr val="002060"/>
                                  </a:solidFill>
                                  <a:latin typeface="Cambria Math"/>
                                  <a:ea typeface="Cambria Math"/>
                                </a:rPr>
                                <m:t>𝑟𝑐𝑜𝑠</m:t>
                              </m:r>
                              <m:r>
                                <a:rPr lang="en-US" sz="2000" i="1">
                                  <a:solidFill>
                                    <a:srgbClr val="002060"/>
                                  </a:solidFill>
                                  <a:latin typeface="Cambria Math"/>
                                  <a:ea typeface="Cambria Math"/>
                                </a:rPr>
                                <m:t>𝜔</m:t>
                              </m:r>
                            </m:den>
                          </m:f>
                        </m:e>
                      </m:d>
                    </m:oMath>
                  </m:oMathPara>
                </a14:m>
                <a:endParaRPr lang="en-US" sz="2000" dirty="0"/>
              </a:p>
              <a:p>
                <a:pPr marL="0" indent="0">
                  <a:buNone/>
                </a:pPr>
                <a:r>
                  <a:rPr lang="en-US" sz="2000" dirty="0"/>
                  <a:t>Equating real and imaginary parts on both the sides of the above equation </a:t>
                </a:r>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𝜎</m:t>
                      </m:r>
                      <m:r>
                        <a:rPr lang="en-US" sz="2000" b="0" i="1" smtClean="0">
                          <a:latin typeface="Cambria Math"/>
                          <a:ea typeface="Cambria Math"/>
                        </a:rPr>
                        <m:t>=</m:t>
                      </m:r>
                      <m:f>
                        <m:fPr>
                          <m:ctrlPr>
                            <a:rPr lang="el-GR" sz="2000" i="1">
                              <a:solidFill>
                                <a:srgbClr val="002060"/>
                              </a:solidFill>
                              <a:latin typeface="Cambria Math" panose="02040503050406030204" pitchFamily="18" charset="0"/>
                              <a:ea typeface="Cambria Math"/>
                            </a:rPr>
                          </m:ctrlPr>
                        </m:fPr>
                        <m:num>
                          <m:r>
                            <a:rPr lang="en-US" sz="2000" i="1">
                              <a:solidFill>
                                <a:srgbClr val="002060"/>
                              </a:solidFill>
                              <a:latin typeface="Cambria Math"/>
                              <a:ea typeface="Cambria Math"/>
                            </a:rPr>
                            <m:t>2</m:t>
                          </m:r>
                        </m:num>
                        <m:den>
                          <m:r>
                            <a:rPr lang="en-US" sz="2000" i="1">
                              <a:solidFill>
                                <a:srgbClr val="002060"/>
                              </a:solidFill>
                              <a:latin typeface="Cambria Math"/>
                              <a:ea typeface="Cambria Math"/>
                            </a:rPr>
                            <m:t>𝑇</m:t>
                          </m:r>
                        </m:den>
                      </m:f>
                      <m:d>
                        <m:dPr>
                          <m:begChr m:val="["/>
                          <m:endChr m:val="]"/>
                          <m:ctrlPr>
                            <a:rPr lang="el-GR" sz="2000" i="1">
                              <a:solidFill>
                                <a:srgbClr val="002060"/>
                              </a:solidFill>
                              <a:latin typeface="Cambria Math" panose="02040503050406030204" pitchFamily="18" charset="0"/>
                              <a:ea typeface="Cambria Math"/>
                            </a:rPr>
                          </m:ctrlPr>
                        </m:dPr>
                        <m:e>
                          <m:f>
                            <m:fPr>
                              <m:ctrlPr>
                                <a:rPr lang="el-GR" sz="2000" i="1">
                                  <a:solidFill>
                                    <a:srgbClr val="002060"/>
                                  </a:solidFill>
                                  <a:latin typeface="Cambria Math" panose="02040503050406030204" pitchFamily="18" charset="0"/>
                                  <a:ea typeface="Cambria Math"/>
                                </a:rPr>
                              </m:ctrlPr>
                            </m:fPr>
                            <m:num>
                              <m:sSup>
                                <m:sSupPr>
                                  <m:ctrlPr>
                                    <a:rPr lang="el-GR" sz="2000" i="1">
                                      <a:solidFill>
                                        <a:srgbClr val="002060"/>
                                      </a:solidFill>
                                      <a:latin typeface="Cambria Math" panose="02040503050406030204" pitchFamily="18" charset="0"/>
                                      <a:ea typeface="Cambria Math"/>
                                    </a:rPr>
                                  </m:ctrlPr>
                                </m:sSupPr>
                                <m:e>
                                  <m:r>
                                    <a:rPr lang="en-US" sz="2000" i="1">
                                      <a:solidFill>
                                        <a:srgbClr val="002060"/>
                                      </a:solidFill>
                                      <a:latin typeface="Cambria Math"/>
                                      <a:ea typeface="Cambria Math"/>
                                    </a:rPr>
                                    <m:t>𝑟</m:t>
                                  </m:r>
                                </m:e>
                                <m:sup>
                                  <m:r>
                                    <a:rPr lang="en-US" sz="2000" i="1">
                                      <a:solidFill>
                                        <a:srgbClr val="002060"/>
                                      </a:solidFill>
                                      <a:latin typeface="Cambria Math"/>
                                      <a:ea typeface="Cambria Math"/>
                                    </a:rPr>
                                    <m:t>2</m:t>
                                  </m:r>
                                </m:sup>
                              </m:sSup>
                              <m:r>
                                <a:rPr lang="en-US" sz="2000" i="1">
                                  <a:solidFill>
                                    <a:srgbClr val="002060"/>
                                  </a:solidFill>
                                  <a:latin typeface="Cambria Math"/>
                                  <a:ea typeface="Cambria Math"/>
                                </a:rPr>
                                <m:t>−1</m:t>
                              </m:r>
                            </m:num>
                            <m:den>
                              <m:sSup>
                                <m:sSupPr>
                                  <m:ctrlPr>
                                    <a:rPr lang="el-GR" sz="2000" i="1">
                                      <a:solidFill>
                                        <a:srgbClr val="002060"/>
                                      </a:solidFill>
                                      <a:latin typeface="Cambria Math" panose="02040503050406030204" pitchFamily="18" charset="0"/>
                                      <a:ea typeface="Cambria Math"/>
                                    </a:rPr>
                                  </m:ctrlPr>
                                </m:sSupPr>
                                <m:e>
                                  <m:r>
                                    <a:rPr lang="en-US" sz="2000" i="1">
                                      <a:solidFill>
                                        <a:srgbClr val="002060"/>
                                      </a:solidFill>
                                      <a:latin typeface="Cambria Math"/>
                                      <a:ea typeface="Cambria Math"/>
                                    </a:rPr>
                                    <m:t>𝑟</m:t>
                                  </m:r>
                                </m:e>
                                <m:sup>
                                  <m:r>
                                    <a:rPr lang="en-US" sz="2000" i="1">
                                      <a:solidFill>
                                        <a:srgbClr val="002060"/>
                                      </a:solidFill>
                                      <a:latin typeface="Cambria Math"/>
                                      <a:ea typeface="Cambria Math"/>
                                    </a:rPr>
                                    <m:t>2</m:t>
                                  </m:r>
                                </m:sup>
                              </m:sSup>
                              <m:r>
                                <a:rPr lang="en-US" sz="2000" i="1">
                                  <a:solidFill>
                                    <a:srgbClr val="002060"/>
                                  </a:solidFill>
                                  <a:latin typeface="Cambria Math"/>
                                  <a:ea typeface="Cambria Math"/>
                                </a:rPr>
                                <m:t>+1+2</m:t>
                              </m:r>
                              <m:r>
                                <a:rPr lang="en-US" sz="2000" i="1">
                                  <a:solidFill>
                                    <a:srgbClr val="002060"/>
                                  </a:solidFill>
                                  <a:latin typeface="Cambria Math"/>
                                  <a:ea typeface="Cambria Math"/>
                                </a:rPr>
                                <m:t>𝑟𝑐𝑜𝑠</m:t>
                              </m:r>
                              <m:r>
                                <a:rPr lang="en-US" sz="2000" i="1">
                                  <a:solidFill>
                                    <a:srgbClr val="002060"/>
                                  </a:solidFill>
                                  <a:latin typeface="Cambria Math"/>
                                  <a:ea typeface="Cambria Math"/>
                                </a:rPr>
                                <m:t>𝜔</m:t>
                              </m:r>
                            </m:den>
                          </m:f>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l-GR" sz="2000" i="1" smtClean="0">
                          <a:latin typeface="Cambria Math"/>
                        </a:rPr>
                        <m:t>Ω</m:t>
                      </m:r>
                      <m:r>
                        <a:rPr lang="en-US" sz="2000" b="0" i="1" smtClean="0">
                          <a:latin typeface="Cambria Math"/>
                        </a:rPr>
                        <m:t>=</m:t>
                      </m:r>
                      <m:f>
                        <m:fPr>
                          <m:ctrlPr>
                            <a:rPr lang="el-GR" sz="2000" i="1">
                              <a:solidFill>
                                <a:srgbClr val="002060"/>
                              </a:solidFill>
                              <a:latin typeface="Cambria Math" panose="02040503050406030204" pitchFamily="18" charset="0"/>
                              <a:ea typeface="Cambria Math"/>
                            </a:rPr>
                          </m:ctrlPr>
                        </m:fPr>
                        <m:num>
                          <m:r>
                            <a:rPr lang="en-US" sz="2000" i="1">
                              <a:solidFill>
                                <a:srgbClr val="002060"/>
                              </a:solidFill>
                              <a:latin typeface="Cambria Math"/>
                              <a:ea typeface="Cambria Math"/>
                            </a:rPr>
                            <m:t>2</m:t>
                          </m:r>
                        </m:num>
                        <m:den>
                          <m:r>
                            <a:rPr lang="en-US" sz="2000" i="1">
                              <a:solidFill>
                                <a:srgbClr val="002060"/>
                              </a:solidFill>
                              <a:latin typeface="Cambria Math"/>
                              <a:ea typeface="Cambria Math"/>
                            </a:rPr>
                            <m:t>𝑇</m:t>
                          </m:r>
                        </m:den>
                      </m:f>
                      <m:d>
                        <m:dPr>
                          <m:begChr m:val="["/>
                          <m:endChr m:val="]"/>
                          <m:ctrlPr>
                            <a:rPr lang="el-GR" sz="2000" i="1">
                              <a:solidFill>
                                <a:srgbClr val="002060"/>
                              </a:solidFill>
                              <a:latin typeface="Cambria Math" panose="02040503050406030204" pitchFamily="18" charset="0"/>
                              <a:ea typeface="Cambria Math"/>
                            </a:rPr>
                          </m:ctrlPr>
                        </m:dPr>
                        <m:e>
                          <m:f>
                            <m:fPr>
                              <m:ctrlPr>
                                <a:rPr lang="en-US" sz="2000" i="1">
                                  <a:solidFill>
                                    <a:srgbClr val="002060"/>
                                  </a:solidFill>
                                  <a:latin typeface="Cambria Math" panose="02040503050406030204" pitchFamily="18" charset="0"/>
                                  <a:ea typeface="Cambria Math"/>
                                </a:rPr>
                              </m:ctrlPr>
                            </m:fPr>
                            <m:num>
                              <m:r>
                                <a:rPr lang="en-US" sz="2000" i="1">
                                  <a:solidFill>
                                    <a:srgbClr val="002060"/>
                                  </a:solidFill>
                                  <a:latin typeface="Cambria Math"/>
                                  <a:ea typeface="Cambria Math"/>
                                </a:rPr>
                                <m:t>2</m:t>
                              </m:r>
                              <m:r>
                                <a:rPr lang="en-US" sz="2000" i="1">
                                  <a:solidFill>
                                    <a:srgbClr val="002060"/>
                                  </a:solidFill>
                                  <a:latin typeface="Cambria Math"/>
                                  <a:ea typeface="Cambria Math"/>
                                </a:rPr>
                                <m:t>𝑟</m:t>
                              </m:r>
                              <m:r>
                                <a:rPr lang="en-US" sz="2000" i="1">
                                  <a:solidFill>
                                    <a:srgbClr val="002060"/>
                                  </a:solidFill>
                                  <a:latin typeface="Cambria Math"/>
                                  <a:ea typeface="Cambria Math"/>
                                </a:rPr>
                                <m:t> </m:t>
                              </m:r>
                              <m:r>
                                <a:rPr lang="en-US" sz="2000" i="1">
                                  <a:solidFill>
                                    <a:srgbClr val="002060"/>
                                  </a:solidFill>
                                  <a:latin typeface="Cambria Math"/>
                                  <a:ea typeface="Cambria Math"/>
                                </a:rPr>
                                <m:t>𝑠𝑖𝑛</m:t>
                              </m:r>
                              <m:r>
                                <a:rPr lang="en-US" sz="2000" i="1">
                                  <a:solidFill>
                                    <a:srgbClr val="002060"/>
                                  </a:solidFill>
                                  <a:latin typeface="Cambria Math"/>
                                  <a:ea typeface="Cambria Math"/>
                                </a:rPr>
                                <m:t>𝜔</m:t>
                              </m:r>
                            </m:num>
                            <m:den>
                              <m:sSup>
                                <m:sSupPr>
                                  <m:ctrlPr>
                                    <a:rPr lang="el-GR" sz="2000" i="1">
                                      <a:solidFill>
                                        <a:srgbClr val="002060"/>
                                      </a:solidFill>
                                      <a:latin typeface="Cambria Math" panose="02040503050406030204" pitchFamily="18" charset="0"/>
                                      <a:ea typeface="Cambria Math"/>
                                    </a:rPr>
                                  </m:ctrlPr>
                                </m:sSupPr>
                                <m:e>
                                  <m:r>
                                    <a:rPr lang="en-US" sz="2000" i="1">
                                      <a:solidFill>
                                        <a:srgbClr val="002060"/>
                                      </a:solidFill>
                                      <a:latin typeface="Cambria Math"/>
                                      <a:ea typeface="Cambria Math"/>
                                    </a:rPr>
                                    <m:t>𝑟</m:t>
                                  </m:r>
                                </m:e>
                                <m:sup>
                                  <m:r>
                                    <a:rPr lang="en-US" sz="2000" i="1">
                                      <a:solidFill>
                                        <a:srgbClr val="002060"/>
                                      </a:solidFill>
                                      <a:latin typeface="Cambria Math"/>
                                      <a:ea typeface="Cambria Math"/>
                                    </a:rPr>
                                    <m:t>2</m:t>
                                  </m:r>
                                </m:sup>
                              </m:sSup>
                              <m:r>
                                <a:rPr lang="en-US" sz="2000" i="1">
                                  <a:solidFill>
                                    <a:srgbClr val="002060"/>
                                  </a:solidFill>
                                  <a:latin typeface="Cambria Math"/>
                                  <a:ea typeface="Cambria Math"/>
                                </a:rPr>
                                <m:t>+1+2</m:t>
                              </m:r>
                              <m:r>
                                <a:rPr lang="en-US" sz="2000" i="1">
                                  <a:solidFill>
                                    <a:srgbClr val="002060"/>
                                  </a:solidFill>
                                  <a:latin typeface="Cambria Math"/>
                                  <a:ea typeface="Cambria Math"/>
                                </a:rPr>
                                <m:t>𝑟𝑐𝑜𝑠</m:t>
                              </m:r>
                              <m:r>
                                <a:rPr lang="en-US" sz="2000" i="1">
                                  <a:solidFill>
                                    <a:srgbClr val="002060"/>
                                  </a:solidFill>
                                  <a:latin typeface="Cambria Math"/>
                                  <a:ea typeface="Cambria Math"/>
                                </a:rPr>
                                <m:t>𝜔</m:t>
                              </m:r>
                            </m:den>
                          </m:f>
                        </m:e>
                      </m:d>
                    </m:oMath>
                  </m:oMathPara>
                </a14:m>
                <a:endParaRPr lang="en-US" sz="2000" dirty="0"/>
              </a:p>
              <a:p>
                <a:pPr marL="0" indent="0">
                  <a:buNone/>
                </a:pPr>
                <a:r>
                  <a:rPr lang="en-US" sz="2000" dirty="0"/>
                  <a:t>From the above equation </a:t>
                </a:r>
              </a:p>
              <a:p>
                <a:pPr marL="457200" indent="-457200">
                  <a:buAutoNum type="arabicPeriod"/>
                </a:pPr>
                <a:r>
                  <a:rPr lang="en-US" sz="2000" dirty="0"/>
                  <a:t>If r&lt;1, we get , </a:t>
                </a:r>
                <a14:m>
                  <m:oMath xmlns:m="http://schemas.openxmlformats.org/officeDocument/2006/math">
                    <m:r>
                      <a:rPr lang="en-US" sz="2000" i="1">
                        <a:latin typeface="Cambria Math"/>
                        <a:ea typeface="Cambria Math"/>
                      </a:rPr>
                      <m:t>𝜎</m:t>
                    </m:r>
                    <m:r>
                      <a:rPr lang="en-US" sz="2000" b="0" i="0" smtClean="0">
                        <a:latin typeface="Cambria Math"/>
                        <a:ea typeface="Cambria Math"/>
                      </a:rPr>
                      <m:t>&lt; </m:t>
                    </m:r>
                  </m:oMath>
                </a14:m>
                <a:r>
                  <a:rPr lang="en-US" sz="2000" dirty="0"/>
                  <a:t>0 . This means that the left-hand side of the s-plane is mapped inside the unit circle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a:rPr>
                          <m:t>𝑧</m:t>
                        </m:r>
                      </m:e>
                    </m:d>
                    <m:r>
                      <a:rPr lang="en-US" sz="2000" i="1">
                        <a:latin typeface="Cambria Math"/>
                      </a:rPr>
                      <m:t>=1</m:t>
                    </m:r>
                  </m:oMath>
                </a14:m>
                <a:r>
                  <a:rPr lang="en-US" sz="2000" dirty="0"/>
                  <a:t>.</a:t>
                </a:r>
              </a:p>
              <a:p>
                <a:pPr marL="457200" indent="-457200">
                  <a:buAutoNum type="arabicPeriod"/>
                </a:pPr>
                <a:r>
                  <a:rPr lang="en-US" sz="2000" dirty="0"/>
                  <a:t>If r&lt;1, we get , </a:t>
                </a:r>
                <a14:m>
                  <m:oMath xmlns:m="http://schemas.openxmlformats.org/officeDocument/2006/math">
                    <m:r>
                      <a:rPr lang="en-US" sz="2000" i="1">
                        <a:latin typeface="Cambria Math"/>
                        <a:ea typeface="Cambria Math"/>
                      </a:rPr>
                      <m:t>𝜎</m:t>
                    </m:r>
                    <m:r>
                      <a:rPr lang="en-US" sz="2000" b="0" i="0" smtClean="0">
                        <a:latin typeface="Cambria Math"/>
                        <a:ea typeface="Cambria Math"/>
                      </a:rPr>
                      <m:t>&gt;</m:t>
                    </m:r>
                    <m:r>
                      <a:rPr lang="en-US" sz="2000">
                        <a:latin typeface="Cambria Math"/>
                        <a:ea typeface="Cambria Math"/>
                      </a:rPr>
                      <m:t> </m:t>
                    </m:r>
                  </m:oMath>
                </a14:m>
                <a:r>
                  <a:rPr lang="en-US" sz="2000" dirty="0"/>
                  <a:t>0 . This means that the right-hand side of the s-plane is mapped outside the unit circle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a:rPr>
                          <m:t>𝑧</m:t>
                        </m:r>
                      </m:e>
                    </m:d>
                    <m:r>
                      <a:rPr lang="en-US" sz="2000" i="1">
                        <a:latin typeface="Cambria Math"/>
                      </a:rPr>
                      <m:t>=1</m:t>
                    </m:r>
                  </m:oMath>
                </a14:m>
                <a:r>
                  <a:rPr lang="en-US" sz="2000" dirty="0"/>
                  <a:t>.</a:t>
                </a:r>
              </a:p>
              <a:p>
                <a:pPr marL="457200" indent="-457200">
                  <a:buFont typeface="Arial" panose="020B0604020202020204" pitchFamily="34" charset="0"/>
                  <a:buAutoNum type="arabicPeriod"/>
                </a:pPr>
                <a:r>
                  <a:rPr lang="en-US" sz="2000" dirty="0"/>
                  <a:t>If r=1, we get , </a:t>
                </a:r>
                <a14:m>
                  <m:oMath xmlns:m="http://schemas.openxmlformats.org/officeDocument/2006/math">
                    <m:r>
                      <a:rPr lang="en-US" sz="2000" i="1">
                        <a:latin typeface="Cambria Math"/>
                        <a:ea typeface="Cambria Math"/>
                      </a:rPr>
                      <m:t>𝜎</m:t>
                    </m:r>
                    <m:r>
                      <a:rPr lang="en-US" sz="2000" b="0" i="0" smtClean="0">
                        <a:latin typeface="Cambria Math"/>
                        <a:ea typeface="Cambria Math"/>
                      </a:rPr>
                      <m:t>=</m:t>
                    </m:r>
                    <m:r>
                      <a:rPr lang="en-US" sz="2000">
                        <a:latin typeface="Cambria Math"/>
                        <a:ea typeface="Cambria Math"/>
                      </a:rPr>
                      <m:t> </m:t>
                    </m:r>
                  </m:oMath>
                </a14:m>
                <a:r>
                  <a:rPr lang="en-US" sz="2000" dirty="0"/>
                  <a:t>0 . This means that the Imaginary axis of the s-plane is mapped to the circle of unit radius centered at z=0 in the Z-domain.</a:t>
                </a:r>
              </a:p>
              <a:p>
                <a:pPr marL="457200" indent="-457200">
                  <a:buAutoNum type="arabicPeriod"/>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6477000"/>
              </a:xfrm>
              <a:blipFill rotWithShape="1">
                <a:blip r:embed="rId2"/>
                <a:stretch>
                  <a:fillRect l="-741" t="-188" r="-1333"/>
                </a:stretch>
              </a:blipFill>
            </p:spPr>
            <p:txBody>
              <a:bodyPr/>
              <a:lstStyle/>
              <a:p>
                <a:r>
                  <a:rPr lang="en-US">
                    <a:noFill/>
                  </a:rPr>
                  <a:t> </a:t>
                </a:r>
              </a:p>
            </p:txBody>
          </p:sp>
        </mc:Fallback>
      </mc:AlternateContent>
    </p:spTree>
    <p:extLst>
      <p:ext uri="{BB962C8B-B14F-4D97-AF65-F5344CB8AC3E}">
        <p14:creationId xmlns:p14="http://schemas.microsoft.com/office/powerpoint/2010/main" val="19508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solidFill>
                  <a:srgbClr val="FF0000"/>
                </a:solidFill>
              </a:rPr>
              <a:t>Frequency warping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Autofit/>
              </a:bodyPr>
              <a:lstStyle/>
              <a:p>
                <a:r>
                  <a:rPr lang="en-US" sz="2400" dirty="0"/>
                  <a:t>When r=1, in the previous equation, we get </a:t>
                </a:r>
                <a14:m>
                  <m:oMath xmlns:m="http://schemas.openxmlformats.org/officeDocument/2006/math">
                    <m:r>
                      <a:rPr lang="en-US" sz="2400" i="1" smtClean="0">
                        <a:latin typeface="Cambria Math"/>
                        <a:ea typeface="Cambria Math"/>
                      </a:rPr>
                      <m:t>𝜎</m:t>
                    </m:r>
                    <m:r>
                      <a:rPr lang="en-US" sz="2400" b="0" i="1" smtClean="0">
                        <a:latin typeface="Cambria Math"/>
                        <a:ea typeface="Cambria Math"/>
                      </a:rPr>
                      <m:t>=0</m:t>
                    </m:r>
                  </m:oMath>
                </a14:m>
                <a:r>
                  <a:rPr lang="en-US" sz="2400" dirty="0"/>
                  <a:t> and </a:t>
                </a:r>
                <a:endParaRPr lang="en-US" sz="2400" i="1" dirty="0">
                  <a:latin typeface="Cambria Math"/>
                </a:endParaRPr>
              </a:p>
              <a:p>
                <a:endParaRPr lang="en-US" sz="2400" i="1"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l-GR" sz="2400" i="1">
                          <a:latin typeface="Cambria Math"/>
                        </a:rPr>
                        <m:t>Ω</m:t>
                      </m:r>
                      <m:r>
                        <a:rPr lang="en-US" sz="2400" i="1">
                          <a:latin typeface="Cambria Math"/>
                        </a:rPr>
                        <m:t>=</m:t>
                      </m:r>
                      <m:f>
                        <m:fPr>
                          <m:ctrlPr>
                            <a:rPr lang="el-GR" sz="2400" i="1">
                              <a:solidFill>
                                <a:srgbClr val="002060"/>
                              </a:solidFill>
                              <a:latin typeface="Cambria Math" panose="02040503050406030204" pitchFamily="18" charset="0"/>
                              <a:ea typeface="Cambria Math"/>
                            </a:rPr>
                          </m:ctrlPr>
                        </m:fPr>
                        <m:num>
                          <m:r>
                            <a:rPr lang="en-US" sz="2400" i="1">
                              <a:solidFill>
                                <a:srgbClr val="002060"/>
                              </a:solidFill>
                              <a:latin typeface="Cambria Math"/>
                              <a:ea typeface="Cambria Math"/>
                            </a:rPr>
                            <m:t>2</m:t>
                          </m:r>
                        </m:num>
                        <m:den>
                          <m:r>
                            <a:rPr lang="en-US" sz="2400" i="1">
                              <a:solidFill>
                                <a:srgbClr val="002060"/>
                              </a:solidFill>
                              <a:latin typeface="Cambria Math"/>
                              <a:ea typeface="Cambria Math"/>
                            </a:rPr>
                            <m:t>𝑇</m:t>
                          </m:r>
                        </m:den>
                      </m:f>
                      <m:d>
                        <m:dPr>
                          <m:begChr m:val="["/>
                          <m:endChr m:val="]"/>
                          <m:ctrlPr>
                            <a:rPr lang="el-GR" sz="2400" i="1">
                              <a:solidFill>
                                <a:srgbClr val="002060"/>
                              </a:solidFill>
                              <a:latin typeface="Cambria Math" panose="02040503050406030204" pitchFamily="18" charset="0"/>
                              <a:ea typeface="Cambria Math"/>
                            </a:rPr>
                          </m:ctrlPr>
                        </m:dPr>
                        <m:e>
                          <m:f>
                            <m:fPr>
                              <m:ctrlPr>
                                <a:rPr lang="en-US" sz="2400" i="1">
                                  <a:solidFill>
                                    <a:srgbClr val="002060"/>
                                  </a:solidFill>
                                  <a:latin typeface="Cambria Math" panose="02040503050406030204" pitchFamily="18" charset="0"/>
                                  <a:ea typeface="Cambria Math"/>
                                </a:rPr>
                              </m:ctrlPr>
                            </m:fPr>
                            <m:num>
                              <m:r>
                                <a:rPr lang="en-US" sz="2400" i="1">
                                  <a:solidFill>
                                    <a:srgbClr val="002060"/>
                                  </a:solidFill>
                                  <a:latin typeface="Cambria Math"/>
                                  <a:ea typeface="Cambria Math"/>
                                </a:rPr>
                                <m:t>2 </m:t>
                              </m:r>
                              <m:r>
                                <a:rPr lang="en-US" sz="2400" i="1">
                                  <a:solidFill>
                                    <a:srgbClr val="002060"/>
                                  </a:solidFill>
                                  <a:latin typeface="Cambria Math"/>
                                  <a:ea typeface="Cambria Math"/>
                                </a:rPr>
                                <m:t>𝑠𝑖𝑛</m:t>
                              </m:r>
                              <m:r>
                                <a:rPr lang="en-US" sz="2400" i="1">
                                  <a:solidFill>
                                    <a:srgbClr val="002060"/>
                                  </a:solidFill>
                                  <a:latin typeface="Cambria Math"/>
                                  <a:ea typeface="Cambria Math"/>
                                </a:rPr>
                                <m:t>𝜔</m:t>
                              </m:r>
                            </m:num>
                            <m:den>
                              <m:sSup>
                                <m:sSupPr>
                                  <m:ctrlPr>
                                    <a:rPr lang="el-GR" sz="2400" i="1">
                                      <a:solidFill>
                                        <a:srgbClr val="002060"/>
                                      </a:solidFill>
                                      <a:latin typeface="Cambria Math" panose="02040503050406030204" pitchFamily="18" charset="0"/>
                                      <a:ea typeface="Cambria Math"/>
                                    </a:rPr>
                                  </m:ctrlPr>
                                </m:sSupPr>
                                <m:e>
                                  <m:r>
                                    <a:rPr lang="en-US" sz="2400" b="0" i="1" smtClean="0">
                                      <a:solidFill>
                                        <a:srgbClr val="002060"/>
                                      </a:solidFill>
                                      <a:latin typeface="Cambria Math"/>
                                      <a:ea typeface="Cambria Math"/>
                                    </a:rPr>
                                    <m:t>1</m:t>
                                  </m:r>
                                </m:e>
                                <m:sup>
                                  <m:r>
                                    <a:rPr lang="en-US" sz="2400" i="1">
                                      <a:solidFill>
                                        <a:srgbClr val="002060"/>
                                      </a:solidFill>
                                      <a:latin typeface="Cambria Math"/>
                                      <a:ea typeface="Cambria Math"/>
                                    </a:rPr>
                                    <m:t>2</m:t>
                                  </m:r>
                                </m:sup>
                              </m:sSup>
                              <m:r>
                                <a:rPr lang="en-US" sz="2400" i="1">
                                  <a:solidFill>
                                    <a:srgbClr val="002060"/>
                                  </a:solidFill>
                                  <a:latin typeface="Cambria Math"/>
                                  <a:ea typeface="Cambria Math"/>
                                </a:rPr>
                                <m:t>+1+2</m:t>
                              </m:r>
                              <m:r>
                                <a:rPr lang="en-US" sz="2400" i="1">
                                  <a:solidFill>
                                    <a:srgbClr val="002060"/>
                                  </a:solidFill>
                                  <a:latin typeface="Cambria Math"/>
                                  <a:ea typeface="Cambria Math"/>
                                </a:rPr>
                                <m:t>𝑐𝑜𝑠</m:t>
                              </m:r>
                              <m:r>
                                <a:rPr lang="en-US" sz="2400" i="1">
                                  <a:solidFill>
                                    <a:srgbClr val="002060"/>
                                  </a:solidFill>
                                  <a:latin typeface="Cambria Math"/>
                                  <a:ea typeface="Cambria Math"/>
                                </a:rPr>
                                <m:t>𝜔</m:t>
                              </m:r>
                            </m:den>
                          </m:f>
                        </m:e>
                      </m:d>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l-GR" sz="2400" i="1">
                          <a:latin typeface="Cambria Math"/>
                        </a:rPr>
                        <m:t>Ω</m:t>
                      </m:r>
                      <m:r>
                        <a:rPr lang="en-US" sz="2400" b="0" i="1" smtClean="0">
                          <a:latin typeface="Cambria Math"/>
                        </a:rPr>
                        <m:t>=</m:t>
                      </m:r>
                      <m:r>
                        <a:rPr lang="el-GR" sz="2400" i="1">
                          <a:latin typeface="Cambria Math"/>
                        </a:rPr>
                        <m:t> </m:t>
                      </m:r>
                      <m:f>
                        <m:fPr>
                          <m:ctrlPr>
                            <a:rPr lang="en-US" sz="2400" i="1" smtClean="0">
                              <a:latin typeface="Cambria Math" panose="02040503050406030204" pitchFamily="18" charset="0"/>
                            </a:rPr>
                          </m:ctrlPr>
                        </m:fPr>
                        <m:num>
                          <m:r>
                            <a:rPr lang="en-US" sz="2400" b="0" i="1" smtClean="0">
                              <a:latin typeface="Cambria Math"/>
                            </a:rPr>
                            <m:t>2</m:t>
                          </m:r>
                        </m:num>
                        <m:den>
                          <m:r>
                            <a:rPr lang="en-US" sz="2400" b="0" i="1" smtClean="0">
                              <a:latin typeface="Cambria Math"/>
                            </a:rPr>
                            <m:t>𝑇</m:t>
                          </m:r>
                        </m:den>
                      </m:f>
                      <m:r>
                        <m:rPr>
                          <m:sty m:val="p"/>
                        </m:rPr>
                        <a:rPr lang="en-US" sz="2400" b="0" i="0" smtClean="0">
                          <a:latin typeface="Cambria Math"/>
                        </a:rPr>
                        <m:t>tan</m:t>
                      </m:r>
                      <m:r>
                        <a:rPr lang="en-US" sz="2400" b="0" i="1" smtClean="0">
                          <a:latin typeface="Cambria Math"/>
                        </a:rPr>
                        <m:t>⁡</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a:ea typeface="Cambria Math"/>
                                </a:rPr>
                                <m:t>𝜔</m:t>
                              </m:r>
                            </m:num>
                            <m:den>
                              <m:r>
                                <a:rPr lang="en-US" sz="2400" b="0" i="1" smtClean="0">
                                  <a:latin typeface="Cambria Math"/>
                                </a:rPr>
                                <m:t>2</m:t>
                              </m:r>
                            </m:den>
                          </m:f>
                        </m:e>
                      </m:d>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𝜔</m:t>
                      </m:r>
                      <m:r>
                        <a:rPr lang="en-US" sz="2400" b="0" i="1" smtClean="0">
                          <a:latin typeface="Cambria Math"/>
                          <a:ea typeface="Cambria Math"/>
                        </a:rPr>
                        <m:t>=</m:t>
                      </m:r>
                      <m:f>
                        <m:fPr>
                          <m:ctrlPr>
                            <a:rPr lang="en-US" sz="2400" i="1">
                              <a:latin typeface="Cambria Math" panose="02040503050406030204" pitchFamily="18" charset="0"/>
                            </a:rPr>
                          </m:ctrlPr>
                        </m:fPr>
                        <m:num>
                          <m:r>
                            <a:rPr lang="en-US" sz="2400" i="1">
                              <a:latin typeface="Cambria Math"/>
                            </a:rPr>
                            <m:t>2</m:t>
                          </m:r>
                        </m:num>
                        <m:den>
                          <m:r>
                            <a:rPr lang="en-US" sz="2400" i="1">
                              <a:latin typeface="Cambria Math"/>
                            </a:rPr>
                            <m:t>𝑇</m:t>
                          </m:r>
                        </m:den>
                      </m:f>
                      <m:sSup>
                        <m:sSupPr>
                          <m:ctrlPr>
                            <a:rPr lang="en-US" sz="2400" i="1" smtClean="0">
                              <a:latin typeface="Cambria Math" panose="02040503050406030204" pitchFamily="18" charset="0"/>
                            </a:rPr>
                          </m:ctrlPr>
                        </m:sSupPr>
                        <m:e>
                          <m:r>
                            <a:rPr lang="en-US" sz="2400" b="0" i="1" smtClean="0">
                              <a:latin typeface="Cambria Math"/>
                            </a:rPr>
                            <m:t>𝑡𝑎𝑛</m:t>
                          </m:r>
                        </m:e>
                        <m:sup>
                          <m:r>
                            <a:rPr lang="en-US" sz="2400" b="0" i="1" smtClean="0">
                              <a:latin typeface="Cambria Math"/>
                            </a:rPr>
                            <m:t>−1</m:t>
                          </m:r>
                        </m:sup>
                      </m:sSup>
                      <m:d>
                        <m:dPr>
                          <m:ctrlPr>
                            <a:rPr lang="en-US" sz="2400" i="1" smtClean="0">
                              <a:latin typeface="Cambria Math" panose="02040503050406030204" pitchFamily="18" charset="0"/>
                            </a:rPr>
                          </m:ctrlPr>
                        </m:dPr>
                        <m:e>
                          <m:f>
                            <m:fPr>
                              <m:ctrlPr>
                                <a:rPr lang="en-US" sz="2400" i="1">
                                  <a:latin typeface="Cambria Math" panose="02040503050406030204" pitchFamily="18" charset="0"/>
                                </a:rPr>
                              </m:ctrlPr>
                            </m:fPr>
                            <m:num>
                              <m:r>
                                <m:rPr>
                                  <m:sty m:val="p"/>
                                </m:rPr>
                                <a:rPr lang="el-GR" sz="2400" i="1">
                                  <a:latin typeface="Cambria Math"/>
                                </a:rPr>
                                <m:t>Ω</m:t>
                              </m:r>
                              <m:r>
                                <a:rPr lang="en-US" sz="2400" i="1">
                                  <a:latin typeface="Cambria Math"/>
                                </a:rPr>
                                <m:t>𝑇</m:t>
                              </m:r>
                            </m:num>
                            <m:den>
                              <m:r>
                                <a:rPr lang="en-US" sz="2400" i="1">
                                  <a:latin typeface="Cambria Math"/>
                                </a:rPr>
                                <m:t>2</m:t>
                              </m:r>
                            </m:den>
                          </m:f>
                        </m:e>
                      </m:d>
                    </m:oMath>
                  </m:oMathPara>
                </a14:m>
                <a:endParaRPr lang="en-US" sz="2400" dirty="0"/>
              </a:p>
              <a:p>
                <a:pPr algn="just"/>
                <a:r>
                  <a:rPr lang="en-US" sz="2400" dirty="0"/>
                  <a:t>The digital-domain frequency </a:t>
                </a:r>
                <a14:m>
                  <m:oMath xmlns:m="http://schemas.openxmlformats.org/officeDocument/2006/math">
                    <m:r>
                      <a:rPr lang="en-US" sz="2400" i="1">
                        <a:latin typeface="Cambria Math"/>
                        <a:ea typeface="Cambria Math"/>
                      </a:rPr>
                      <m:t>𝜔</m:t>
                    </m:r>
                  </m:oMath>
                </a14:m>
                <a:r>
                  <a:rPr lang="en-US" sz="2400" dirty="0"/>
                  <a:t> is therefore warped with respect to the analog frequency </a:t>
                </a:r>
                <a14:m>
                  <m:oMath xmlns:m="http://schemas.openxmlformats.org/officeDocument/2006/math">
                    <m:r>
                      <m:rPr>
                        <m:sty m:val="p"/>
                      </m:rPr>
                      <a:rPr lang="el-GR" sz="2400" i="1">
                        <a:latin typeface="Cambria Math"/>
                      </a:rPr>
                      <m:t>Ω</m:t>
                    </m:r>
                    <m:r>
                      <a:rPr lang="en-US" sz="2400" b="0" i="0" smtClean="0">
                        <a:latin typeface="Cambria Math"/>
                      </a:rPr>
                      <m:t>, </m:t>
                    </m:r>
                  </m:oMath>
                </a14:m>
                <a:r>
                  <a:rPr lang="en-US" sz="2400" dirty="0"/>
                  <a:t>using the above the warping function. </a:t>
                </a:r>
              </a:p>
              <a:p>
                <a:pPr algn="just"/>
                <a:r>
                  <a:rPr lang="en-US" sz="2400" dirty="0"/>
                  <a:t>The analog frequencies, </a:t>
                </a:r>
                <a14:m>
                  <m:oMath xmlns:m="http://schemas.openxmlformats.org/officeDocument/2006/math">
                    <m:r>
                      <m:rPr>
                        <m:sty m:val="p"/>
                      </m:rPr>
                      <a:rPr lang="el-GR" sz="2400" i="1">
                        <a:latin typeface="Cambria Math"/>
                      </a:rPr>
                      <m:t>Ω</m:t>
                    </m:r>
                    <m:r>
                      <a:rPr lang="en-US" sz="2400" b="0" i="1" smtClean="0">
                        <a:latin typeface="Cambria Math"/>
                      </a:rPr>
                      <m:t>=</m:t>
                    </m:r>
                    <m:r>
                      <a:rPr lang="en-US" sz="2400" b="0" i="1" smtClean="0">
                        <a:latin typeface="Cambria Math"/>
                        <a:ea typeface="Cambria Math"/>
                      </a:rPr>
                      <m:t>±∞</m:t>
                    </m:r>
                  </m:oMath>
                </a14:m>
                <a:r>
                  <a:rPr lang="en-US" sz="2400" dirty="0"/>
                  <a:t> are mapped to digital frequencies, </a:t>
                </a:r>
                <a14:m>
                  <m:oMath xmlns:m="http://schemas.openxmlformats.org/officeDocument/2006/math">
                    <m:r>
                      <a:rPr lang="en-US" sz="2400" i="1">
                        <a:latin typeface="Cambria Math"/>
                        <a:ea typeface="Cambria Math"/>
                      </a:rPr>
                      <m:t>𝜔</m:t>
                    </m:r>
                    <m:r>
                      <a:rPr lang="en-US" sz="2400" b="0" i="1" smtClean="0">
                        <a:latin typeface="Cambria Math"/>
                        <a:ea typeface="Cambria Math"/>
                      </a:rPr>
                      <m:t>=±</m:t>
                    </m:r>
                    <m:r>
                      <a:rPr lang="en-US" sz="2400" b="0" i="1" smtClean="0">
                        <a:latin typeface="Cambria Math"/>
                        <a:ea typeface="Cambria Math"/>
                      </a:rPr>
                      <m:t>𝜋</m:t>
                    </m:r>
                    <m:r>
                      <a:rPr lang="en-US" sz="2400" b="0" i="1" smtClean="0">
                        <a:latin typeface="Cambria Math"/>
                        <a:ea typeface="Cambria Math"/>
                      </a:rPr>
                      <m:t>.</m:t>
                    </m:r>
                  </m:oMath>
                </a14:m>
                <a:endParaRPr lang="en-US" sz="2400" dirty="0"/>
              </a:p>
              <a:p>
                <a:r>
                  <a:rPr lang="en-US" sz="2400" dirty="0"/>
                  <a:t>The frequency mapping is not aliased that is the relationship between </a:t>
                </a:r>
                <a14:m>
                  <m:oMath xmlns:m="http://schemas.openxmlformats.org/officeDocument/2006/math">
                    <m:r>
                      <a:rPr lang="en-US" sz="2400" i="1">
                        <a:latin typeface="Cambria Math"/>
                        <a:ea typeface="Cambria Math"/>
                      </a:rPr>
                      <m:t>𝜔</m:t>
                    </m:r>
                  </m:oMath>
                </a14:m>
                <a:r>
                  <a:rPr lang="en-US" sz="2400" dirty="0"/>
                  <a:t> and </a:t>
                </a:r>
                <a14:m>
                  <m:oMath xmlns:m="http://schemas.openxmlformats.org/officeDocument/2006/math">
                    <m:r>
                      <m:rPr>
                        <m:sty m:val="p"/>
                      </m:rPr>
                      <a:rPr lang="el-GR" sz="2400" i="1">
                        <a:latin typeface="Cambria Math"/>
                      </a:rPr>
                      <m:t>Ω</m:t>
                    </m:r>
                  </m:oMath>
                </a14:m>
                <a:r>
                  <a:rPr lang="en-US" sz="2400" dirty="0"/>
                  <a:t> is one to one. </a:t>
                </a:r>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963" t="-831" r="-1111" b="-2492"/>
                </a:stretch>
              </a:blipFill>
            </p:spPr>
            <p:txBody>
              <a:bodyPr/>
              <a:lstStyle/>
              <a:p>
                <a:r>
                  <a:rPr lang="en-US">
                    <a:noFill/>
                  </a:rPr>
                  <a:t> </a:t>
                </a:r>
              </a:p>
            </p:txBody>
          </p:sp>
        </mc:Fallback>
      </mc:AlternateContent>
    </p:spTree>
    <p:extLst>
      <p:ext uri="{BB962C8B-B14F-4D97-AF65-F5344CB8AC3E}">
        <p14:creationId xmlns:p14="http://schemas.microsoft.com/office/powerpoint/2010/main" val="262867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1098</Words>
  <Application>Microsoft Office PowerPoint</Application>
  <PresentationFormat>On-screen Show (4:3)</PresentationFormat>
  <Paragraphs>114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Design of IIR Digital Filters</vt:lpstr>
      <vt:lpstr>Design of IIR Digital Filters</vt:lpstr>
      <vt:lpstr>Steps for typical Design procedure of a digital IIR filter </vt:lpstr>
      <vt:lpstr>PowerPoint Presentation</vt:lpstr>
      <vt:lpstr>Bilinear Transformation</vt:lpstr>
      <vt:lpstr>Mapping of the s-plane into the z-plane with bilinear transformation. </vt:lpstr>
      <vt:lpstr>Bilinear is Frequency to Frequency transformation </vt:lpstr>
      <vt:lpstr>PowerPoint Presentation</vt:lpstr>
      <vt:lpstr>Frequency warping</vt:lpstr>
      <vt:lpstr>PowerPoint Presentation</vt:lpstr>
      <vt:lpstr>PowerPoint Presentation</vt:lpstr>
      <vt:lpstr>Flowchart for digital filter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IIR Digital Filters</dc:title>
  <dc:creator>Windows User</dc:creator>
  <cp:lastModifiedBy>Rahul Karthik</cp:lastModifiedBy>
  <cp:revision>27</cp:revision>
  <dcterms:created xsi:type="dcterms:W3CDTF">2020-06-29T07:58:03Z</dcterms:created>
  <dcterms:modified xsi:type="dcterms:W3CDTF">2023-07-28T01:48:21Z</dcterms:modified>
</cp:coreProperties>
</file>