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B3FA3-D1D7-4882-A6FD-07DAE066CFB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Dr K. Mohanaprasad  SENSE 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A3E70-1411-4FDC-88DD-CDE69DE0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5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804CC-2C76-4588-83C8-AF5406E796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Dr K. Mohanaprasad  SENSE  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A9FF4-1AFC-4901-BB25-DA868C16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77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9FF4-1AFC-4901-BB25-DA868C16014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SENSE   VIT Chennai</a:t>
            </a:r>
          </a:p>
        </p:txBody>
      </p:sp>
    </p:spTree>
    <p:extLst>
      <p:ext uri="{BB962C8B-B14F-4D97-AF65-F5344CB8AC3E}">
        <p14:creationId xmlns:p14="http://schemas.microsoft.com/office/powerpoint/2010/main" val="284334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81B5-EDBA-411C-8055-28F3271B4FAE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30CD-A541-496A-8B9E-8DE61723F780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6F52-382C-43BF-9799-FD295FD32BE0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7F69-113F-4563-9811-17571994D0F6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DC-12D2-4504-B161-976472A402E8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1EB0-C5E5-4606-9A1F-9B8B1F1F8F41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2D80-3598-4BEF-9579-0DEC3D0688FF}" type="datetime1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5EF2-11A6-4ED8-843F-DE30B7034933}" type="datetime1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85A-FA21-417B-A0F8-3B76A4B7F04A}" type="datetime1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B079-C8C0-411F-BB37-83710D065D92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162-4ED6-45EE-86AC-51DBDF0549DE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D281-5313-4DD9-8495-43ECDE2D822F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 K. Mohanaprasad    SENSE 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 /><Relationship Id="rId3" Type="http://schemas.openxmlformats.org/officeDocument/2006/relationships/image" Target="../media/image12.png" /><Relationship Id="rId2" Type="http://schemas.openxmlformats.org/officeDocument/2006/relationships/image" Target="../media/image11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602" y="228600"/>
            <a:ext cx="7772400" cy="1470025"/>
          </a:xfrm>
        </p:spPr>
        <p:txBody>
          <a:bodyPr/>
          <a:lstStyle/>
          <a:p>
            <a:r>
              <a:rPr lang="en-US" dirty="0"/>
              <a:t>Design of IIR Digital Filters part II</a:t>
            </a:r>
          </a:p>
        </p:txBody>
      </p:sp>
      <p:pic>
        <p:nvPicPr>
          <p:cNvPr id="4" name="Picture 2" descr="C:\Users\Admin\Desktop\DSC_02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40650"/>
            <a:ext cx="1385455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57555" y="297180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Dr</a:t>
            </a:r>
            <a:r>
              <a:rPr lang="en-US" sz="2800" dirty="0"/>
              <a:t> K. Mohanaprasad</a:t>
            </a:r>
          </a:p>
          <a:p>
            <a:r>
              <a:rPr lang="en-US" sz="2800" dirty="0"/>
              <a:t>Associate Professor</a:t>
            </a:r>
          </a:p>
          <a:p>
            <a:r>
              <a:rPr lang="en-US" sz="2800" dirty="0"/>
              <a:t>School of Electronics Engineering (SENSE)</a:t>
            </a:r>
          </a:p>
          <a:p>
            <a:r>
              <a:rPr lang="en-US" sz="2800" dirty="0"/>
              <a:t>VIT Chennai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sz="2800" dirty="0"/>
                  <a:t>Step 7:  </a:t>
                </a:r>
                <a:r>
                  <a:rPr lang="en-US" sz="2800" dirty="0">
                    <a:solidFill>
                      <a:srgbClr val="002060"/>
                    </a:solidFill>
                  </a:rPr>
                  <a:t>The specified Lowpass filter is obtained by applying lowpass to lowpass transformation on the normalized low pass filter.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                      =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sz="2800" dirty="0">
                    <a:solidFill>
                      <a:srgbClr val="002060"/>
                    </a:solidFill>
                  </a:rPr>
                  <a:t>If the specified filter is high pass then apply lowpass to </a:t>
                </a:r>
                <a:r>
                  <a:rPr lang="en-US" sz="2800" dirty="0" err="1">
                    <a:solidFill>
                      <a:srgbClr val="002060"/>
                    </a:solidFill>
                  </a:rPr>
                  <a:t>highpass</a:t>
                </a:r>
                <a:r>
                  <a:rPr lang="en-US" sz="2800" dirty="0">
                    <a:solidFill>
                      <a:srgbClr val="002060"/>
                    </a:solidFill>
                  </a:rPr>
                  <a:t> transformation on the normalized low pass filter by replacing </a:t>
                </a:r>
                <a:r>
                  <a:rPr lang="en-US" sz="28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111" t="-1551" r="-1333" b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002060"/>
                    </a:solidFill>
                  </a:rPr>
                  <a:t>If the specified filter is Bandpass then apply lowpass to Bandpass transformation on the normalized low pass filter by replacing </a:t>
                </a:r>
                <a:r>
                  <a:rPr lang="en-US" sz="28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sz="2800" dirty="0">
                    <a:solidFill>
                      <a:srgbClr val="002060"/>
                    </a:solidFill>
                  </a:rPr>
                  <a:t>If the specified filter is Bandstop then apply lowpass to Bandstop transformation on the normalized low pass filter by replacing </a:t>
                </a:r>
                <a:r>
                  <a:rPr lang="en-US" sz="28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259" t="-93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9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6324600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002060"/>
                    </a:solidFill>
                  </a:rPr>
                  <a:t>Step 8: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  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+2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+4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2060"/>
                    </a:solidFill>
                  </a:rPr>
                  <a:t>	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3.4142+0.5858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2060"/>
                    </a:solidFill>
                  </a:rPr>
                  <a:t>Step 9: Difference equation realization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1+2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0.5858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+3.4142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2060"/>
                    </a:solidFill>
                  </a:rPr>
                  <a:t>Cross multiplying, we get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0.5858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+3.4142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6324600"/>
              </a:xfr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9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r>
                  <a:rPr lang="en-US" dirty="0"/>
                  <a:t>Step 9: Take inverse Z-transform on both the sides and rearranging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=−0.1715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+0.2928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+0.5857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+0.2928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1630" t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5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534400" cy="51355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A digital lowpass filter is required to meet the following specifications.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a. Monotonic passband and stop band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b.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−3.01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dB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𝑐𝑢𝑡𝑜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𝑜𝑓𝑓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𝑓𝑟𝑒𝑞𝑢𝑒𝑛𝑐𝑦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 0.5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𝑟𝑎𝑑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c. Stopband attenuation </a:t>
                </a:r>
                <a:r>
                  <a:rPr lang="en-US" dirty="0" err="1">
                    <a:solidFill>
                      <a:srgbClr val="002060"/>
                    </a:solidFill>
                  </a:rPr>
                  <a:t>atleast</a:t>
                </a:r>
                <a:r>
                  <a:rPr lang="en-US" dirty="0">
                    <a:solidFill>
                      <a:srgbClr val="002060"/>
                    </a:solidFill>
                  </a:rPr>
                  <a:t> 15dB at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 0.75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Find the system function </a:t>
                </a:r>
                <a:r>
                  <a:rPr lang="en-US" i="1" dirty="0">
                    <a:solidFill>
                      <a:srgbClr val="002060"/>
                    </a:solidFill>
                  </a:rPr>
                  <a:t>H(z) and the difference equation realization. 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534400" cy="5135563"/>
              </a:xfrm>
              <a:blipFill rotWithShape="1">
                <a:blip r:embed="rId2"/>
                <a:stretch>
                  <a:fillRect l="-1786" t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Solution: Step 1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766916"/>
            <a:ext cx="7162800" cy="4278779"/>
            <a:chOff x="400054" y="1664407"/>
            <a:chExt cx="7077129" cy="370661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752600" y="4953000"/>
              <a:ext cx="480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/>
            <p:nvPr/>
          </p:nvSpPr>
          <p:spPr>
            <a:xfrm rot="556452">
              <a:off x="1608713" y="2491383"/>
              <a:ext cx="4598388" cy="1951435"/>
            </a:xfrm>
            <a:custGeom>
              <a:avLst/>
              <a:gdLst>
                <a:gd name="connsiteX0" fmla="*/ 0 w 4242217"/>
                <a:gd name="connsiteY0" fmla="*/ 207772 h 2246434"/>
                <a:gd name="connsiteX1" fmla="*/ 2413417 w 4242217"/>
                <a:gd name="connsiteY1" fmla="*/ 192782 h 2246434"/>
                <a:gd name="connsiteX2" fmla="*/ 4242217 w 4242217"/>
                <a:gd name="connsiteY2" fmla="*/ 2246434 h 2246434"/>
                <a:gd name="connsiteX3" fmla="*/ 4242217 w 4242217"/>
                <a:gd name="connsiteY3" fmla="*/ 2246434 h 2246434"/>
                <a:gd name="connsiteX4" fmla="*/ 4242217 w 4242217"/>
                <a:gd name="connsiteY4" fmla="*/ 2246434 h 2246434"/>
                <a:gd name="connsiteX5" fmla="*/ 4242217 w 4242217"/>
                <a:gd name="connsiteY5" fmla="*/ 2246434 h 22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17" h="2246434">
                  <a:moveTo>
                    <a:pt x="0" y="207772"/>
                  </a:moveTo>
                  <a:cubicBezTo>
                    <a:pt x="853190" y="30388"/>
                    <a:pt x="1706381" y="-146995"/>
                    <a:pt x="2413417" y="192782"/>
                  </a:cubicBezTo>
                  <a:cubicBezTo>
                    <a:pt x="3120453" y="532559"/>
                    <a:pt x="4242217" y="2246434"/>
                    <a:pt x="4242217" y="2246434"/>
                  </a:cubicBezTo>
                  <a:lnTo>
                    <a:pt x="4242217" y="2246434"/>
                  </a:lnTo>
                  <a:lnTo>
                    <a:pt x="4242217" y="2246434"/>
                  </a:lnTo>
                  <a:lnTo>
                    <a:pt x="4242217" y="224643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752600" y="1676400"/>
              <a:ext cx="0" cy="3276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47800" y="2057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0054" y="2514600"/>
              <a:ext cx="1496240" cy="346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</a:t>
              </a:r>
              <a:r>
                <a:rPr lang="en-US" sz="2000" baseline="-25000" dirty="0"/>
                <a:t>P</a:t>
              </a:r>
              <a:r>
                <a:rPr lang="en-US" sz="2000" dirty="0"/>
                <a:t>=-3.01dB</a:t>
              </a:r>
              <a:endParaRPr lang="en-US" sz="20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6400" y="25262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……………………………………………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3168134" y="377773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………………………………….....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920" y="4114800"/>
              <a:ext cx="1205126" cy="346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</a:t>
              </a:r>
              <a:r>
                <a:rPr lang="en-US" sz="2000" baseline="-25000" dirty="0"/>
                <a:t>S</a:t>
              </a:r>
              <a:r>
                <a:rPr lang="en-US" sz="2000" dirty="0"/>
                <a:t>=-15dB</a:t>
              </a:r>
              <a:endParaRPr lang="en-US" sz="2000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00" y="4114800"/>
              <a:ext cx="430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…………………………………………………………………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5232497" y="4546697"/>
              <a:ext cx="1052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…………..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73861" y="5036603"/>
                  <a:ext cx="2210014" cy="3144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P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=0.5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𝑟𝑎𝑑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861" y="5036603"/>
                  <a:ext cx="2210014" cy="31444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232833" y="5056580"/>
                  <a:ext cx="2244350" cy="3144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=0.75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𝑟𝑎𝑑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833" y="5056580"/>
                  <a:ext cx="2244350" cy="31444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05001" y="1664407"/>
                  <a:ext cx="1600200" cy="34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20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l-GR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1664407"/>
                  <a:ext cx="1600200" cy="34044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04800" y="5334000"/>
            <a:ext cx="794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Specified magnitude frequency response of the lowpass digital Butterworth filter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1: </a:t>
            </a:r>
            <a:r>
              <a:rPr lang="en-US" dirty="0" err="1"/>
              <a:t>Prewarp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Prewarp the band-edge frequencies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𝑃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0.5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𝑟𝑎𝑑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sz="28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0.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7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5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𝑟𝑎𝑑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using T=1 sec to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 dirty="0"/>
                                <m:t>Ω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l-GR" sz="28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/>
                                          <a:ea typeface="Cambria Math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</a:rPr>
                            <m:t>𝑡𝑎𝑛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0.5</m:t>
                                  </m:r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 dirty="0"/>
                                <m:t>Ω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l-GR" sz="28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𝑡𝑎𝑛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4.8282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Choose a Butterworth filter to meet the monotonic  passband and stopband requirement.</a:t>
                </a:r>
              </a:p>
              <a:p>
                <a:pPr marL="0" indent="0">
                  <a:buNone/>
                </a:pPr>
                <a:r>
                  <a:rPr lang="en-US" sz="2800" dirty="0"/>
                  <a:t>Let us design a lowpass filter to the meet the following specification.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156" r="-37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6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Step 2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2060"/>
                </a:solidFill>
              </a:rPr>
              <a:t>Magnitude frequency response of the normalized lowpass filter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95401" y="919316"/>
            <a:ext cx="7633825" cy="4308788"/>
            <a:chOff x="291775" y="1664407"/>
            <a:chExt cx="7542520" cy="3732615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52600" y="4953000"/>
              <a:ext cx="480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 rot="556452">
              <a:off x="1608713" y="2491383"/>
              <a:ext cx="4598388" cy="1951435"/>
            </a:xfrm>
            <a:custGeom>
              <a:avLst/>
              <a:gdLst>
                <a:gd name="connsiteX0" fmla="*/ 0 w 4242217"/>
                <a:gd name="connsiteY0" fmla="*/ 207772 h 2246434"/>
                <a:gd name="connsiteX1" fmla="*/ 2413417 w 4242217"/>
                <a:gd name="connsiteY1" fmla="*/ 192782 h 2246434"/>
                <a:gd name="connsiteX2" fmla="*/ 4242217 w 4242217"/>
                <a:gd name="connsiteY2" fmla="*/ 2246434 h 2246434"/>
                <a:gd name="connsiteX3" fmla="*/ 4242217 w 4242217"/>
                <a:gd name="connsiteY3" fmla="*/ 2246434 h 2246434"/>
                <a:gd name="connsiteX4" fmla="*/ 4242217 w 4242217"/>
                <a:gd name="connsiteY4" fmla="*/ 2246434 h 2246434"/>
                <a:gd name="connsiteX5" fmla="*/ 4242217 w 4242217"/>
                <a:gd name="connsiteY5" fmla="*/ 2246434 h 22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17" h="2246434">
                  <a:moveTo>
                    <a:pt x="0" y="207772"/>
                  </a:moveTo>
                  <a:cubicBezTo>
                    <a:pt x="853190" y="30388"/>
                    <a:pt x="1706381" y="-146995"/>
                    <a:pt x="2413417" y="192782"/>
                  </a:cubicBezTo>
                  <a:cubicBezTo>
                    <a:pt x="3120453" y="532559"/>
                    <a:pt x="4242217" y="2246434"/>
                    <a:pt x="4242217" y="2246434"/>
                  </a:cubicBezTo>
                  <a:lnTo>
                    <a:pt x="4242217" y="2246434"/>
                  </a:lnTo>
                  <a:lnTo>
                    <a:pt x="4242217" y="2246434"/>
                  </a:lnTo>
                  <a:lnTo>
                    <a:pt x="4242217" y="224643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752600" y="1676400"/>
              <a:ext cx="0" cy="3276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47800" y="2057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775" y="2514600"/>
              <a:ext cx="1604521" cy="346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</a:t>
              </a:r>
              <a:r>
                <a:rPr lang="en-US" sz="2000" baseline="-25000" dirty="0"/>
                <a:t>P</a:t>
              </a:r>
              <a:r>
                <a:rPr lang="en-US" sz="2000" dirty="0"/>
                <a:t>=-3.01dB</a:t>
              </a:r>
              <a:endParaRPr lang="en-US" sz="20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25262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……………………………………………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3168134" y="377773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………………………………….....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5920" y="4114800"/>
              <a:ext cx="1205126" cy="346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</a:t>
              </a:r>
              <a:r>
                <a:rPr lang="en-US" sz="2000" baseline="-25000" dirty="0"/>
                <a:t>S</a:t>
              </a:r>
              <a:r>
                <a:rPr lang="en-US" sz="2000" dirty="0"/>
                <a:t>=-15dB</a:t>
              </a:r>
              <a:endParaRPr lang="en-US" sz="2000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4114800"/>
              <a:ext cx="430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…………………………………………………………………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5232497" y="4546697"/>
              <a:ext cx="1052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…………..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73861" y="5036603"/>
                  <a:ext cx="2210014" cy="34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000" b="1" baseline="-2500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𝒓𝒂𝒅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𝒔𝒆𝒄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861" y="5036603"/>
                  <a:ext cx="2210014" cy="34044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034956" y="5056580"/>
                  <a:ext cx="2799339" cy="34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000" b="1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𝟒𝟏𝟒𝟏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𝒓𝒂𝒅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𝒔𝒆𝒄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956" y="5056580"/>
                  <a:ext cx="2799339" cy="34044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905001" y="1664407"/>
                  <a:ext cx="160020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20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l-GR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1664407"/>
                  <a:ext cx="1600200" cy="3929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746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6227" y="5221069"/>
                <a:ext cx="8762999" cy="246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The pass band edge frequency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m:rPr>
                        <m:nor/>
                      </m:rPr>
                      <a:rPr lang="en-US" sz="2000" b="1" baseline="-25000" dirty="0" smtClean="0">
                        <a:solidFill>
                          <a:srgbClr val="FF0000"/>
                        </a:solidFill>
                      </a:rPr>
                      <m:t>P</m:t>
                    </m:r>
                    <m:r>
                      <a:rPr lang="en-US" sz="2000" b="1" i="1" baseline="-25000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of the normalized low pass filter is 1 rad/sec</a:t>
                </a:r>
              </a:p>
              <a:p>
                <a:r>
                  <a:rPr lang="en-US" sz="2000" dirty="0">
                    <a:solidFill>
                      <a:srgbClr val="002060"/>
                    </a:solidFill>
                  </a:rPr>
                  <a:t>Let us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0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rgbClr val="002060"/>
                    </a:solidFill>
                  </a:rPr>
                  <a:t>of  the </a:t>
                </a:r>
                <a:r>
                  <a:rPr lang="en-US" dirty="0">
                    <a:solidFill>
                      <a:srgbClr val="002060"/>
                    </a:solidFill>
                  </a:rPr>
                  <a:t>normalized low pass filter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en-US" sz="24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𝒔</m:t>
                        </m:r>
                      </m:num>
                      <m:den>
                        <m:r>
                          <a:rPr lang="el-GR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sz="2400" b="1" baseline="-25000" dirty="0" smtClean="0">
                            <a:solidFill>
                              <a:srgbClr val="002060"/>
                            </a:solidFill>
                          </a:rPr>
                          <m:t>P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4.8282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=2.4141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𝑠𝑒𝑐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This backward equation is for Low pass to Lowpass transformation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27" y="5221069"/>
                <a:ext cx="8762999" cy="2467983"/>
              </a:xfrm>
              <a:prstGeom prst="rect">
                <a:avLst/>
              </a:prstGeom>
              <a:blipFill rotWithShape="1">
                <a:blip r:embed="rId6"/>
                <a:stretch>
                  <a:fillRect l="-1043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9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If the given filter is high pass then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8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𝑷</m:t>
                        </m:r>
                      </m:num>
                      <m:den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800" b="1" i="0" baseline="-25000" dirty="0" smtClean="0">
                            <a:solidFill>
                              <a:srgbClr val="002060"/>
                            </a:solidFill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If the given filter is Bandpass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If the given filter is Bandstop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The normalized passband edge frequency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is always equal to 1 rad/sec irrespective of the given filter.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  <a:blipFill rotWithShape="1">
                <a:blip r:embed="rId2"/>
                <a:stretch>
                  <a:fillRect l="-937" t="-762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382000" cy="6248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Step 3: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2060"/>
                    </a:solidFill>
                  </a:rPr>
                  <a:t>Find the order N of the filter using equation (14).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=-3.01 dB,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=-15 dB,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=1 rad/sec,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=2.4141 rad/sec.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𝑙𝑜𝑔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𝑙𝑜𝑔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1.94=2</a:t>
                </a:r>
              </a:p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Step 4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: Now proceed to find the transfer function of the 5</a:t>
                </a:r>
                <a:r>
                  <a:rPr lang="en-US" sz="2400" b="1" baseline="30000" dirty="0">
                    <a:solidFill>
                      <a:srgbClr val="002060"/>
                    </a:solidFill>
                  </a:rPr>
                  <a:t>th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order normalized lowpass filter. Find the poles of the 5</a:t>
                </a:r>
                <a:r>
                  <a:rPr lang="en-US" sz="2400" b="1" baseline="30000" dirty="0">
                    <a:solidFill>
                      <a:srgbClr val="002060"/>
                    </a:solidFill>
                  </a:rPr>
                  <a:t>th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order normalized low pass filter using equation (5)</a:t>
                </a:r>
              </a:p>
              <a:p>
                <a:pPr marL="0" indent="0" algn="just">
                  <a:buNone/>
                </a:pPr>
                <a:r>
                  <a:rPr lang="en-US" sz="2800" dirty="0">
                    <a:solidFill>
                      <a:srgbClr val="00206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k</m:t>
                            </m:r>
                            <m: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k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=0,1,2,……2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2060"/>
                    </a:solidFill>
                    <a:ea typeface="Cambria Math"/>
                  </a:rPr>
                  <a:t>N=2, 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K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=0, 1, 2,3</m:t>
                    </m:r>
                  </m:oMath>
                </a14:m>
                <a:endParaRPr lang="en-US" sz="2800" b="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002060"/>
                    </a:solidFill>
                    <a:ea typeface="Cambria Math"/>
                  </a:rPr>
                  <a:t>Total </a:t>
                </a:r>
                <a:r>
                  <a:rPr lang="en-US" sz="2800" dirty="0">
                    <a:solidFill>
                      <a:srgbClr val="002060"/>
                    </a:solidFill>
                    <a:ea typeface="Cambria Math"/>
                  </a:rPr>
                  <a:t>4</a:t>
                </a:r>
                <a:r>
                  <a:rPr lang="en-US" sz="2800" b="0" dirty="0">
                    <a:solidFill>
                      <a:srgbClr val="002060"/>
                    </a:solidFill>
                    <a:ea typeface="Cambria Math"/>
                  </a:rPr>
                  <a:t> poles from S</a:t>
                </a:r>
                <a:r>
                  <a:rPr lang="en-US" sz="2800" b="0" baseline="-25000" dirty="0">
                    <a:solidFill>
                      <a:srgbClr val="002060"/>
                    </a:solidFill>
                    <a:ea typeface="Cambria Math"/>
                  </a:rPr>
                  <a:t>0</a:t>
                </a:r>
                <a:r>
                  <a:rPr lang="en-US" sz="2800" b="0" dirty="0">
                    <a:solidFill>
                      <a:srgbClr val="002060"/>
                    </a:solidFill>
                    <a:ea typeface="Cambria Math"/>
                  </a:rPr>
                  <a:t> to S</a:t>
                </a:r>
                <a:r>
                  <a:rPr lang="en-US" sz="2800" baseline="-25000" dirty="0">
                    <a:solidFill>
                      <a:srgbClr val="002060"/>
                    </a:solidFill>
                    <a:ea typeface="Cambria Math"/>
                  </a:rPr>
                  <a:t>3</a:t>
                </a:r>
                <a:endParaRPr lang="en-US" sz="2800" b="0" baseline="-250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382000" cy="6248400"/>
              </a:xfrm>
              <a:blipFill rotWithShape="1">
                <a:blip r:embed="rId2"/>
                <a:stretch>
                  <a:fillRect l="-1455" t="-878" r="-1091" b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254431" y="406313"/>
            <a:ext cx="3684784" cy="3847529"/>
            <a:chOff x="187366" y="318412"/>
            <a:chExt cx="3684784" cy="3847529"/>
          </a:xfrm>
        </p:grpSpPr>
        <p:grpSp>
          <p:nvGrpSpPr>
            <p:cNvPr id="76" name="Group 75"/>
            <p:cNvGrpSpPr/>
            <p:nvPr/>
          </p:nvGrpSpPr>
          <p:grpSpPr>
            <a:xfrm>
              <a:off x="391118" y="318412"/>
              <a:ext cx="3447221" cy="3396734"/>
              <a:chOff x="1740681" y="653534"/>
              <a:chExt cx="3821919" cy="376606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740681" y="838200"/>
                <a:ext cx="3821919" cy="3581400"/>
                <a:chOff x="1740681" y="838200"/>
                <a:chExt cx="3821919" cy="358140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2152035" y="1370371"/>
                  <a:ext cx="2590800" cy="2514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flipV="1">
                  <a:off x="3429000" y="838200"/>
                  <a:ext cx="0" cy="3581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1752600" y="2628900"/>
                  <a:ext cx="381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/>
                <p:cNvGrpSpPr/>
                <p:nvPr/>
              </p:nvGrpSpPr>
              <p:grpSpPr>
                <a:xfrm>
                  <a:off x="2247900" y="1885950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247900" y="3200400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419600" y="3238500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4419600" y="1795616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TextBox 91"/>
                <p:cNvSpPr txBox="1"/>
                <p:nvPr/>
              </p:nvSpPr>
              <p:spPr>
                <a:xfrm>
                  <a:off x="5181600" y="2514600"/>
                  <a:ext cx="371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2381250" y="1143000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1250" y="1143000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1740681" y="3521987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/>
                        <a:t>1</a:t>
                      </a:r>
                    </a:p>
                  </p:txBody>
                </p:sp>
              </mc:Choice>
              <mc:Fallback xmlns="">
                <p:sp>
                  <p:nvSpPr>
                    <p:cNvPr id="94" name="TextBox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0681" y="3521987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370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4837552" y="3337321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7552" y="3337321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4699454" y="1598198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9454" y="1598198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TextBox 77"/>
              <p:cNvSpPr txBox="1"/>
              <p:nvPr/>
            </p:nvSpPr>
            <p:spPr>
              <a:xfrm>
                <a:off x="3531624" y="6535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</a:t>
                </a:r>
                <a:r>
                  <a:rPr lang="el-GR" dirty="0"/>
                  <a:t>Ω</a:t>
                </a:r>
                <a:endParaRPr lang="en-US" dirty="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187366" y="3475534"/>
              <a:ext cx="1528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Left-half poles of H</a:t>
              </a:r>
              <a:r>
                <a:rPr lang="en-US" baseline="-25000" dirty="0"/>
                <a:t>5</a:t>
              </a:r>
              <a:r>
                <a:rPr lang="en-US" dirty="0"/>
                <a:t>(s)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43475" y="3519610"/>
              <a:ext cx="1528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Right-half poles of H</a:t>
              </a:r>
              <a:r>
                <a:rPr lang="en-US" baseline="-25000" dirty="0"/>
                <a:t>5</a:t>
              </a:r>
              <a:r>
                <a:rPr lang="en-US" dirty="0"/>
                <a:t>(-s)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04649" y="460387"/>
              <a:ext cx="97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S-plane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3" name="Table 1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3062344"/>
                  </p:ext>
                </p:extLst>
              </p:nvPr>
            </p:nvGraphicFramePr>
            <p:xfrm>
              <a:off x="4038600" y="529680"/>
              <a:ext cx="2743200" cy="3272792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09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Poles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:r>
                            <a:rPr lang="el-GR" dirty="0"/>
                            <a:t>σ</a:t>
                          </a:r>
                          <a:r>
                            <a:rPr lang="en-US" dirty="0"/>
                            <a:t>+j</a:t>
                          </a:r>
                          <a:r>
                            <a:rPr lang="el-GR" dirty="0"/>
                            <a:t>Ω</a:t>
                          </a:r>
                          <a:endParaRPr 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04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baseline="-25000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3" name="Table 1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3062344"/>
                  </p:ext>
                </p:extLst>
              </p:nvPr>
            </p:nvGraphicFramePr>
            <p:xfrm>
              <a:off x="4038600" y="529680"/>
              <a:ext cx="2743200" cy="3272792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990600"/>
                    <a:gridCol w="17526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Poles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</a:t>
                          </a:r>
                          <a:r>
                            <a:rPr lang="el-GR" dirty="0" smtClean="0"/>
                            <a:t>σ</a:t>
                          </a:r>
                          <a:r>
                            <a:rPr lang="en-US" dirty="0" smtClean="0"/>
                            <a:t>+j</a:t>
                          </a:r>
                          <a:r>
                            <a:rPr lang="el-GR" dirty="0" smtClean="0"/>
                            <a:t>Ω</a:t>
                          </a:r>
                          <a:endParaRPr 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  <a:tr h="658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908" t="-101852" r="-180368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582" t="-101852" r="-2439" b="-309259"/>
                          </a:stretch>
                        </a:blipFill>
                      </a:tcPr>
                    </a:tc>
                  </a:tr>
                  <a:tr h="658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908" t="-201852" r="-18036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582" t="-201852" r="-2439" b="-209259"/>
                          </a:stretch>
                        </a:blipFill>
                      </a:tcPr>
                    </a:tc>
                  </a:tr>
                  <a:tr h="658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908" t="-301852" r="-180368" b="-1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582" t="-301852" r="-2439" b="-109259"/>
                          </a:stretch>
                        </a:blipFill>
                      </a:tcPr>
                    </a:tc>
                  </a:tr>
                  <a:tr h="658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908" t="-401852" r="-180368" b="-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582" t="-401852" r="-2439" b="-92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5" name="TextBox 134"/>
          <p:cNvSpPr txBox="1"/>
          <p:nvPr/>
        </p:nvSpPr>
        <p:spPr>
          <a:xfrm>
            <a:off x="172618" y="5181600"/>
            <a:ext cx="84232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Step 5: </a:t>
            </a:r>
          </a:p>
          <a:p>
            <a:r>
              <a:rPr lang="en-US" dirty="0">
                <a:solidFill>
                  <a:srgbClr val="002060"/>
                </a:solidFill>
              </a:rPr>
              <a:t>Hence, the transfer function of the 2nd order normalized lowpass Butterworth filter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2679228" y="5730680"/>
                <a:ext cx="2578571" cy="670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i="1" baseline="-25000">
                          <a:solidFill>
                            <a:srgbClr val="002060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228" y="5730680"/>
                <a:ext cx="2578571" cy="6701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6172199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51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en-US" sz="51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51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5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5100" dirty="0">
                  <a:solidFill>
                    <a:srgbClr val="002060"/>
                  </a:solidFill>
                </a:endParaRPr>
              </a:p>
              <a:p>
                <a:endParaRPr lang="en-US" sz="2800" dirty="0">
                  <a:solidFill>
                    <a:srgbClr val="002060"/>
                  </a:solidFill>
                </a:endParaRPr>
              </a:p>
              <a:p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4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4400" b="1" dirty="0">
                    <a:solidFill>
                      <a:srgbClr val="7030A0"/>
                    </a:solidFill>
                  </a:rPr>
                  <a:t>STEP 6: </a:t>
                </a:r>
                <a:r>
                  <a:rPr lang="en-US" sz="4400" b="1" dirty="0">
                    <a:solidFill>
                      <a:srgbClr val="002060"/>
                    </a:solidFill>
                  </a:rPr>
                  <a:t>Find the Cutoff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4400" b="1" dirty="0">
                    <a:solidFill>
                      <a:srgbClr val="002060"/>
                    </a:solidFill>
                  </a:rPr>
                  <a:t> to exactly meet the pass band requirement.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4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4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 </m:t>
                      </m:r>
                      <m:r>
                        <a:rPr lang="en-US" sz="4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𝑟𝑎𝑑</m:t>
                      </m:r>
                      <m:r>
                        <a:rPr lang="en-US" sz="4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4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en-US" sz="4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4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4400" b="1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  <m:r>
                      <a:rPr lang="en-US" sz="4400" b="0" i="1" smtClean="0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US" sz="4400" baseline="-25000" dirty="0">
                        <a:solidFill>
                          <a:srgbClr val="002060"/>
                        </a:solidFill>
                      </a:rPr>
                      <m:t>P</m:t>
                    </m:r>
                    <m:r>
                      <a:rPr lang="en-US" sz="4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4400" b="0" i="1" smtClean="0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  <m:r>
                      <a:rPr lang="en-US" sz="4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4400" i="1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  <m:r>
                      <a:rPr lang="en-US" sz="4400" i="1">
                        <a:solidFill>
                          <a:srgbClr val="002060"/>
                        </a:solidFill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i="0">
                            <a:solidFill>
                              <a:srgbClr val="002060"/>
                            </a:solidFill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=2</m:t>
                        </m:r>
                      </m:e>
                    </m:func>
                  </m:oMath>
                </a14:m>
                <a:r>
                  <a:rPr lang="en-US" sz="4400" baseline="-25000" dirty="0">
                    <a:solidFill>
                      <a:srgbClr val="002060"/>
                    </a:solidFill>
                  </a:rPr>
                  <a:t>  </a:t>
                </a:r>
                <a:r>
                  <a:rPr lang="en-US" sz="4400" dirty="0">
                    <a:solidFill>
                      <a:srgbClr val="002060"/>
                    </a:solidFill>
                  </a:rPr>
                  <a:t>K</a:t>
                </a:r>
                <a:r>
                  <a:rPr lang="en-US" sz="4400" baseline="-25000" dirty="0">
                    <a:solidFill>
                      <a:srgbClr val="002060"/>
                    </a:solidFill>
                  </a:rPr>
                  <a:t>P</a:t>
                </a:r>
                <a:r>
                  <a:rPr lang="en-US" sz="4400" dirty="0">
                    <a:solidFill>
                      <a:srgbClr val="002060"/>
                    </a:solidFill>
                  </a:rPr>
                  <a:t>=-3.01dB</a:t>
                </a:r>
              </a:p>
              <a:p>
                <a:pPr marL="0" indent="0">
                  <a:buNone/>
                </a:pPr>
                <a:endParaRPr lang="en-US" sz="4400" baseline="-25000" dirty="0"/>
              </a:p>
              <a:p>
                <a:pPr marL="0" indent="0">
                  <a:buNone/>
                </a:pPr>
                <a:endParaRPr lang="en-US" sz="4400" baseline="-25000" dirty="0"/>
              </a:p>
              <a:p>
                <a:pPr marL="0" indent="0">
                  <a:buNone/>
                </a:pPr>
                <a:endParaRPr lang="en-US" sz="4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6172199"/>
              </a:xfr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0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1432</Words>
  <Application>Microsoft Office PowerPoint</Application>
  <PresentationFormat>On-screen Show (4:3)</PresentationFormat>
  <Paragraphs>146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Design of IIR Digital Filters part II</vt:lpstr>
      <vt:lpstr>Problem 1</vt:lpstr>
      <vt:lpstr>PowerPoint Presentation</vt:lpstr>
      <vt:lpstr>Step: 1: Prewarp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Filters IIR Filter Part II</dc:title>
  <dc:creator>Windows User</dc:creator>
  <cp:lastModifiedBy>Rahul Karthik</cp:lastModifiedBy>
  <cp:revision>46</cp:revision>
  <dcterms:created xsi:type="dcterms:W3CDTF">2020-06-20T19:49:17Z</dcterms:created>
  <dcterms:modified xsi:type="dcterms:W3CDTF">2023-07-28T01:48:40Z</dcterms:modified>
</cp:coreProperties>
</file>