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7" r:id="rId5"/>
    <p:sldId id="261" r:id="rId6"/>
    <p:sldId id="260" r:id="rId7"/>
    <p:sldId id="263" r:id="rId8"/>
    <p:sldId id="264" r:id="rId9"/>
    <p:sldId id="265" r:id="rId10"/>
    <p:sldId id="282" r:id="rId11"/>
    <p:sldId id="283" r:id="rId12"/>
    <p:sldId id="281" r:id="rId13"/>
    <p:sldId id="268" r:id="rId14"/>
    <p:sldId id="270" r:id="rId15"/>
    <p:sldId id="271" r:id="rId16"/>
    <p:sldId id="269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679CB-A14D-4A5B-AD66-CAF48CC5771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F052-6607-46C7-A561-46FA3C42C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5BDDE-7D75-4CB6-A487-2B3E602C29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8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4E6D-0F9E-4825-A50F-09768820D7D1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FCCF-9D96-4A37-8A71-85FBD8BF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3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3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0.pn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763000" cy="1447800"/>
          </a:xfrm>
        </p:spPr>
        <p:txBody>
          <a:bodyPr/>
          <a:lstStyle/>
          <a:p>
            <a:r>
              <a:rPr lang="en-US" dirty="0"/>
              <a:t>Design of IIR Digital Filters part III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1791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Dr</a:t>
            </a:r>
            <a:r>
              <a:rPr lang="en-US" sz="2800" dirty="0"/>
              <a:t> K. Mohanaprasad</a:t>
            </a:r>
          </a:p>
          <a:p>
            <a:r>
              <a:rPr lang="en-US" sz="2800" dirty="0"/>
              <a:t>Associate Professor</a:t>
            </a:r>
          </a:p>
          <a:p>
            <a:r>
              <a:rPr lang="en-US" sz="2800" dirty="0"/>
              <a:t>School of Electronics Engineering (SENSE)</a:t>
            </a:r>
          </a:p>
          <a:p>
            <a:r>
              <a:rPr lang="en-US" sz="2800" dirty="0"/>
              <a:t>VIT Chennai</a:t>
            </a:r>
          </a:p>
        </p:txBody>
      </p:sp>
    </p:spTree>
    <p:extLst>
      <p:ext uri="{BB962C8B-B14F-4D97-AF65-F5344CB8AC3E}">
        <p14:creationId xmlns:p14="http://schemas.microsoft.com/office/powerpoint/2010/main" val="284013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4153"/>
            <a:ext cx="9144000" cy="67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020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60946" y="0"/>
            <a:ext cx="9939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2050026" y="3377381"/>
            <a:ext cx="3717582" cy="648929"/>
          </a:xfrm>
          <a:custGeom>
            <a:avLst/>
            <a:gdLst>
              <a:gd name="connsiteX0" fmla="*/ 324464 w 3717582"/>
              <a:gd name="connsiteY0" fmla="*/ 191729 h 648929"/>
              <a:gd name="connsiteX1" fmla="*/ 191729 w 3717582"/>
              <a:gd name="connsiteY1" fmla="*/ 221225 h 648929"/>
              <a:gd name="connsiteX2" fmla="*/ 103239 w 3717582"/>
              <a:gd name="connsiteY2" fmla="*/ 280219 h 648929"/>
              <a:gd name="connsiteX3" fmla="*/ 58993 w 3717582"/>
              <a:gd name="connsiteY3" fmla="*/ 309716 h 648929"/>
              <a:gd name="connsiteX4" fmla="*/ 14748 w 3717582"/>
              <a:gd name="connsiteY4" fmla="*/ 339213 h 648929"/>
              <a:gd name="connsiteX5" fmla="*/ 0 w 3717582"/>
              <a:gd name="connsiteY5" fmla="*/ 383458 h 648929"/>
              <a:gd name="connsiteX6" fmla="*/ 29497 w 3717582"/>
              <a:gd name="connsiteY6" fmla="*/ 501445 h 648929"/>
              <a:gd name="connsiteX7" fmla="*/ 58993 w 3717582"/>
              <a:gd name="connsiteY7" fmla="*/ 545690 h 648929"/>
              <a:gd name="connsiteX8" fmla="*/ 221226 w 3717582"/>
              <a:gd name="connsiteY8" fmla="*/ 560438 h 648929"/>
              <a:gd name="connsiteX9" fmla="*/ 353961 w 3717582"/>
              <a:gd name="connsiteY9" fmla="*/ 589935 h 648929"/>
              <a:gd name="connsiteX10" fmla="*/ 442451 w 3717582"/>
              <a:gd name="connsiteY10" fmla="*/ 619432 h 648929"/>
              <a:gd name="connsiteX11" fmla="*/ 486697 w 3717582"/>
              <a:gd name="connsiteY11" fmla="*/ 634180 h 648929"/>
              <a:gd name="connsiteX12" fmla="*/ 545690 w 3717582"/>
              <a:gd name="connsiteY12" fmla="*/ 648929 h 648929"/>
              <a:gd name="connsiteX13" fmla="*/ 1106129 w 3717582"/>
              <a:gd name="connsiteY13" fmla="*/ 634180 h 648929"/>
              <a:gd name="connsiteX14" fmla="*/ 1165122 w 3717582"/>
              <a:gd name="connsiteY14" fmla="*/ 619432 h 648929"/>
              <a:gd name="connsiteX15" fmla="*/ 1253613 w 3717582"/>
              <a:gd name="connsiteY15" fmla="*/ 604684 h 648929"/>
              <a:gd name="connsiteX16" fmla="*/ 1961535 w 3717582"/>
              <a:gd name="connsiteY16" fmla="*/ 589935 h 648929"/>
              <a:gd name="connsiteX17" fmla="*/ 2138516 w 3717582"/>
              <a:gd name="connsiteY17" fmla="*/ 545690 h 648929"/>
              <a:gd name="connsiteX18" fmla="*/ 2256503 w 3717582"/>
              <a:gd name="connsiteY18" fmla="*/ 516193 h 648929"/>
              <a:gd name="connsiteX19" fmla="*/ 2300748 w 3717582"/>
              <a:gd name="connsiteY19" fmla="*/ 501445 h 648929"/>
              <a:gd name="connsiteX20" fmla="*/ 2831690 w 3717582"/>
              <a:gd name="connsiteY20" fmla="*/ 471948 h 648929"/>
              <a:gd name="connsiteX21" fmla="*/ 3569109 w 3717582"/>
              <a:gd name="connsiteY21" fmla="*/ 457200 h 648929"/>
              <a:gd name="connsiteX22" fmla="*/ 3701845 w 3717582"/>
              <a:gd name="connsiteY22" fmla="*/ 398206 h 648929"/>
              <a:gd name="connsiteX23" fmla="*/ 3716593 w 3717582"/>
              <a:gd name="connsiteY23" fmla="*/ 353961 h 648929"/>
              <a:gd name="connsiteX24" fmla="*/ 3613355 w 3717582"/>
              <a:gd name="connsiteY24" fmla="*/ 206477 h 648929"/>
              <a:gd name="connsiteX25" fmla="*/ 3583858 w 3717582"/>
              <a:gd name="connsiteY25" fmla="*/ 162232 h 648929"/>
              <a:gd name="connsiteX26" fmla="*/ 3569109 w 3717582"/>
              <a:gd name="connsiteY26" fmla="*/ 117987 h 648929"/>
              <a:gd name="connsiteX27" fmla="*/ 3480619 w 3717582"/>
              <a:gd name="connsiteY27" fmla="*/ 73742 h 648929"/>
              <a:gd name="connsiteX28" fmla="*/ 3288890 w 3717582"/>
              <a:gd name="connsiteY28" fmla="*/ 44245 h 648929"/>
              <a:gd name="connsiteX29" fmla="*/ 3141406 w 3717582"/>
              <a:gd name="connsiteY29" fmla="*/ 29496 h 648929"/>
              <a:gd name="connsiteX30" fmla="*/ 3082413 w 3717582"/>
              <a:gd name="connsiteY30" fmla="*/ 14748 h 648929"/>
              <a:gd name="connsiteX31" fmla="*/ 3038168 w 3717582"/>
              <a:gd name="connsiteY31" fmla="*/ 0 h 648929"/>
              <a:gd name="connsiteX32" fmla="*/ 1932039 w 3717582"/>
              <a:gd name="connsiteY32" fmla="*/ 14748 h 648929"/>
              <a:gd name="connsiteX33" fmla="*/ 1887793 w 3717582"/>
              <a:gd name="connsiteY33" fmla="*/ 29496 h 648929"/>
              <a:gd name="connsiteX34" fmla="*/ 1769806 w 3717582"/>
              <a:gd name="connsiteY34" fmla="*/ 58993 h 648929"/>
              <a:gd name="connsiteX35" fmla="*/ 1622322 w 3717582"/>
              <a:gd name="connsiteY35" fmla="*/ 103238 h 648929"/>
              <a:gd name="connsiteX36" fmla="*/ 1578077 w 3717582"/>
              <a:gd name="connsiteY36" fmla="*/ 117987 h 648929"/>
              <a:gd name="connsiteX37" fmla="*/ 1460090 w 3717582"/>
              <a:gd name="connsiteY37" fmla="*/ 132735 h 648929"/>
              <a:gd name="connsiteX38" fmla="*/ 1356851 w 3717582"/>
              <a:gd name="connsiteY38" fmla="*/ 147484 h 648929"/>
              <a:gd name="connsiteX39" fmla="*/ 1297858 w 3717582"/>
              <a:gd name="connsiteY39" fmla="*/ 162232 h 648929"/>
              <a:gd name="connsiteX40" fmla="*/ 1253613 w 3717582"/>
              <a:gd name="connsiteY40" fmla="*/ 176980 h 648929"/>
              <a:gd name="connsiteX41" fmla="*/ 1120877 w 3717582"/>
              <a:gd name="connsiteY41" fmla="*/ 191729 h 648929"/>
              <a:gd name="connsiteX42" fmla="*/ 1032387 w 3717582"/>
              <a:gd name="connsiteY42" fmla="*/ 206477 h 648929"/>
              <a:gd name="connsiteX43" fmla="*/ 914400 w 3717582"/>
              <a:gd name="connsiteY43" fmla="*/ 221225 h 648929"/>
              <a:gd name="connsiteX44" fmla="*/ 324464 w 3717582"/>
              <a:gd name="connsiteY44" fmla="*/ 191729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717582" h="648929">
                <a:moveTo>
                  <a:pt x="324464" y="191729"/>
                </a:moveTo>
                <a:cubicBezTo>
                  <a:pt x="204019" y="191729"/>
                  <a:pt x="222848" y="203937"/>
                  <a:pt x="191729" y="221225"/>
                </a:cubicBezTo>
                <a:cubicBezTo>
                  <a:pt x="160740" y="238441"/>
                  <a:pt x="132736" y="260554"/>
                  <a:pt x="103239" y="280219"/>
                </a:cubicBezTo>
                <a:lnTo>
                  <a:pt x="58993" y="309716"/>
                </a:lnTo>
                <a:lnTo>
                  <a:pt x="14748" y="339213"/>
                </a:lnTo>
                <a:cubicBezTo>
                  <a:pt x="9832" y="353961"/>
                  <a:pt x="0" y="367912"/>
                  <a:pt x="0" y="383458"/>
                </a:cubicBezTo>
                <a:cubicBezTo>
                  <a:pt x="0" y="400291"/>
                  <a:pt x="17858" y="478167"/>
                  <a:pt x="29497" y="501445"/>
                </a:cubicBezTo>
                <a:cubicBezTo>
                  <a:pt x="37424" y="517299"/>
                  <a:pt x="42052" y="540477"/>
                  <a:pt x="58993" y="545690"/>
                </a:cubicBezTo>
                <a:cubicBezTo>
                  <a:pt x="110892" y="561659"/>
                  <a:pt x="167148" y="555522"/>
                  <a:pt x="221226" y="560438"/>
                </a:cubicBezTo>
                <a:cubicBezTo>
                  <a:pt x="263319" y="568857"/>
                  <a:pt x="312312" y="577440"/>
                  <a:pt x="353961" y="589935"/>
                </a:cubicBezTo>
                <a:cubicBezTo>
                  <a:pt x="383742" y="598869"/>
                  <a:pt x="412954" y="609600"/>
                  <a:pt x="442451" y="619432"/>
                </a:cubicBezTo>
                <a:cubicBezTo>
                  <a:pt x="457200" y="624348"/>
                  <a:pt x="471615" y="630409"/>
                  <a:pt x="486697" y="634180"/>
                </a:cubicBezTo>
                <a:lnTo>
                  <a:pt x="545690" y="648929"/>
                </a:lnTo>
                <a:cubicBezTo>
                  <a:pt x="732503" y="644013"/>
                  <a:pt x="919463" y="643069"/>
                  <a:pt x="1106129" y="634180"/>
                </a:cubicBezTo>
                <a:cubicBezTo>
                  <a:pt x="1126376" y="633216"/>
                  <a:pt x="1145246" y="623407"/>
                  <a:pt x="1165122" y="619432"/>
                </a:cubicBezTo>
                <a:cubicBezTo>
                  <a:pt x="1194445" y="613568"/>
                  <a:pt x="1223730" y="605791"/>
                  <a:pt x="1253613" y="604684"/>
                </a:cubicBezTo>
                <a:cubicBezTo>
                  <a:pt x="1489476" y="595948"/>
                  <a:pt x="1725561" y="594851"/>
                  <a:pt x="1961535" y="589935"/>
                </a:cubicBezTo>
                <a:cubicBezTo>
                  <a:pt x="2055544" y="558599"/>
                  <a:pt x="1970880" y="585134"/>
                  <a:pt x="2138516" y="545690"/>
                </a:cubicBezTo>
                <a:cubicBezTo>
                  <a:pt x="2177978" y="536405"/>
                  <a:pt x="2218044" y="529012"/>
                  <a:pt x="2256503" y="516193"/>
                </a:cubicBezTo>
                <a:cubicBezTo>
                  <a:pt x="2271251" y="511277"/>
                  <a:pt x="2285413" y="504001"/>
                  <a:pt x="2300748" y="501445"/>
                </a:cubicBezTo>
                <a:cubicBezTo>
                  <a:pt x="2449297" y="476687"/>
                  <a:pt x="2735704" y="474441"/>
                  <a:pt x="2831690" y="471948"/>
                </a:cubicBezTo>
                <a:lnTo>
                  <a:pt x="3569109" y="457200"/>
                </a:lnTo>
                <a:cubicBezTo>
                  <a:pt x="3674416" y="422098"/>
                  <a:pt x="3631730" y="444950"/>
                  <a:pt x="3701845" y="398206"/>
                </a:cubicBezTo>
                <a:cubicBezTo>
                  <a:pt x="3706761" y="383458"/>
                  <a:pt x="3721509" y="368709"/>
                  <a:pt x="3716593" y="353961"/>
                </a:cubicBezTo>
                <a:cubicBezTo>
                  <a:pt x="3708117" y="328534"/>
                  <a:pt x="3634388" y="235924"/>
                  <a:pt x="3613355" y="206477"/>
                </a:cubicBezTo>
                <a:cubicBezTo>
                  <a:pt x="3603052" y="192053"/>
                  <a:pt x="3591785" y="178086"/>
                  <a:pt x="3583858" y="162232"/>
                </a:cubicBezTo>
                <a:cubicBezTo>
                  <a:pt x="3576905" y="148327"/>
                  <a:pt x="3578821" y="130126"/>
                  <a:pt x="3569109" y="117987"/>
                </a:cubicBezTo>
                <a:cubicBezTo>
                  <a:pt x="3551084" y="95457"/>
                  <a:pt x="3507338" y="80422"/>
                  <a:pt x="3480619" y="73742"/>
                </a:cubicBezTo>
                <a:cubicBezTo>
                  <a:pt x="3417578" y="57982"/>
                  <a:pt x="3353380" y="51411"/>
                  <a:pt x="3288890" y="44245"/>
                </a:cubicBezTo>
                <a:cubicBezTo>
                  <a:pt x="3239786" y="38789"/>
                  <a:pt x="3190567" y="34412"/>
                  <a:pt x="3141406" y="29496"/>
                </a:cubicBezTo>
                <a:cubicBezTo>
                  <a:pt x="3121742" y="24580"/>
                  <a:pt x="3101903" y="20316"/>
                  <a:pt x="3082413" y="14748"/>
                </a:cubicBezTo>
                <a:cubicBezTo>
                  <a:pt x="3067465" y="10477"/>
                  <a:pt x="3053714" y="0"/>
                  <a:pt x="3038168" y="0"/>
                </a:cubicBezTo>
                <a:cubicBezTo>
                  <a:pt x="2669426" y="0"/>
                  <a:pt x="2300749" y="9832"/>
                  <a:pt x="1932039" y="14748"/>
                </a:cubicBezTo>
                <a:cubicBezTo>
                  <a:pt x="1917290" y="19664"/>
                  <a:pt x="1902792" y="25406"/>
                  <a:pt x="1887793" y="29496"/>
                </a:cubicBezTo>
                <a:cubicBezTo>
                  <a:pt x="1848682" y="40163"/>
                  <a:pt x="1808265" y="46173"/>
                  <a:pt x="1769806" y="58993"/>
                </a:cubicBezTo>
                <a:cubicBezTo>
                  <a:pt x="1559492" y="129098"/>
                  <a:pt x="1778364" y="58654"/>
                  <a:pt x="1622322" y="103238"/>
                </a:cubicBezTo>
                <a:cubicBezTo>
                  <a:pt x="1607374" y="107509"/>
                  <a:pt x="1593372" y="115206"/>
                  <a:pt x="1578077" y="117987"/>
                </a:cubicBezTo>
                <a:cubicBezTo>
                  <a:pt x="1539081" y="125077"/>
                  <a:pt x="1499377" y="127497"/>
                  <a:pt x="1460090" y="132735"/>
                </a:cubicBezTo>
                <a:cubicBezTo>
                  <a:pt x="1425633" y="137329"/>
                  <a:pt x="1391053" y="141265"/>
                  <a:pt x="1356851" y="147484"/>
                </a:cubicBezTo>
                <a:cubicBezTo>
                  <a:pt x="1336908" y="151110"/>
                  <a:pt x="1317348" y="156664"/>
                  <a:pt x="1297858" y="162232"/>
                </a:cubicBezTo>
                <a:cubicBezTo>
                  <a:pt x="1282910" y="166503"/>
                  <a:pt x="1268948" y="174424"/>
                  <a:pt x="1253613" y="176980"/>
                </a:cubicBezTo>
                <a:cubicBezTo>
                  <a:pt x="1209701" y="184299"/>
                  <a:pt x="1165004" y="185845"/>
                  <a:pt x="1120877" y="191729"/>
                </a:cubicBezTo>
                <a:cubicBezTo>
                  <a:pt x="1091236" y="195681"/>
                  <a:pt x="1061990" y="202248"/>
                  <a:pt x="1032387" y="206477"/>
                </a:cubicBezTo>
                <a:cubicBezTo>
                  <a:pt x="993150" y="212082"/>
                  <a:pt x="953729" y="216309"/>
                  <a:pt x="914400" y="221225"/>
                </a:cubicBezTo>
                <a:cubicBezTo>
                  <a:pt x="283978" y="206215"/>
                  <a:pt x="444909" y="191729"/>
                  <a:pt x="324464" y="19172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412955" y="4129548"/>
            <a:ext cx="2247141" cy="383458"/>
          </a:xfrm>
          <a:custGeom>
            <a:avLst/>
            <a:gdLst>
              <a:gd name="connsiteX0" fmla="*/ 250723 w 2247141"/>
              <a:gd name="connsiteY0" fmla="*/ 58994 h 383458"/>
              <a:gd name="connsiteX1" fmla="*/ 176981 w 2247141"/>
              <a:gd name="connsiteY1" fmla="*/ 73742 h 383458"/>
              <a:gd name="connsiteX2" fmla="*/ 103239 w 2247141"/>
              <a:gd name="connsiteY2" fmla="*/ 147484 h 383458"/>
              <a:gd name="connsiteX3" fmla="*/ 44245 w 2247141"/>
              <a:gd name="connsiteY3" fmla="*/ 162233 h 383458"/>
              <a:gd name="connsiteX4" fmla="*/ 0 w 2247141"/>
              <a:gd name="connsiteY4" fmla="*/ 250723 h 383458"/>
              <a:gd name="connsiteX5" fmla="*/ 14749 w 2247141"/>
              <a:gd name="connsiteY5" fmla="*/ 339213 h 383458"/>
              <a:gd name="connsiteX6" fmla="*/ 309716 w 2247141"/>
              <a:gd name="connsiteY6" fmla="*/ 294968 h 383458"/>
              <a:gd name="connsiteX7" fmla="*/ 353961 w 2247141"/>
              <a:gd name="connsiteY7" fmla="*/ 324465 h 383458"/>
              <a:gd name="connsiteX8" fmla="*/ 471949 w 2247141"/>
              <a:gd name="connsiteY8" fmla="*/ 353962 h 383458"/>
              <a:gd name="connsiteX9" fmla="*/ 516194 w 2247141"/>
              <a:gd name="connsiteY9" fmla="*/ 368710 h 383458"/>
              <a:gd name="connsiteX10" fmla="*/ 825910 w 2247141"/>
              <a:gd name="connsiteY10" fmla="*/ 339213 h 383458"/>
              <a:gd name="connsiteX11" fmla="*/ 870155 w 2247141"/>
              <a:gd name="connsiteY11" fmla="*/ 309717 h 383458"/>
              <a:gd name="connsiteX12" fmla="*/ 1002890 w 2247141"/>
              <a:gd name="connsiteY12" fmla="*/ 339213 h 383458"/>
              <a:gd name="connsiteX13" fmla="*/ 1165123 w 2247141"/>
              <a:gd name="connsiteY13" fmla="*/ 368710 h 383458"/>
              <a:gd name="connsiteX14" fmla="*/ 1238865 w 2247141"/>
              <a:gd name="connsiteY14" fmla="*/ 383458 h 383458"/>
              <a:gd name="connsiteX15" fmla="*/ 1917290 w 2247141"/>
              <a:gd name="connsiteY15" fmla="*/ 368710 h 383458"/>
              <a:gd name="connsiteX16" fmla="*/ 1991032 w 2247141"/>
              <a:gd name="connsiteY16" fmla="*/ 309717 h 383458"/>
              <a:gd name="connsiteX17" fmla="*/ 2079523 w 2247141"/>
              <a:gd name="connsiteY17" fmla="*/ 280220 h 383458"/>
              <a:gd name="connsiteX18" fmla="*/ 2123768 w 2247141"/>
              <a:gd name="connsiteY18" fmla="*/ 265471 h 383458"/>
              <a:gd name="connsiteX19" fmla="*/ 2168013 w 2247141"/>
              <a:gd name="connsiteY19" fmla="*/ 250723 h 383458"/>
              <a:gd name="connsiteX20" fmla="*/ 2212258 w 2247141"/>
              <a:gd name="connsiteY20" fmla="*/ 221226 h 383458"/>
              <a:gd name="connsiteX21" fmla="*/ 2227007 w 2247141"/>
              <a:gd name="connsiteY21" fmla="*/ 73742 h 383458"/>
              <a:gd name="connsiteX22" fmla="*/ 2182761 w 2247141"/>
              <a:gd name="connsiteY22" fmla="*/ 58994 h 383458"/>
              <a:gd name="connsiteX23" fmla="*/ 2138516 w 2247141"/>
              <a:gd name="connsiteY23" fmla="*/ 29497 h 383458"/>
              <a:gd name="connsiteX24" fmla="*/ 2050026 w 2247141"/>
              <a:gd name="connsiteY24" fmla="*/ 0 h 383458"/>
              <a:gd name="connsiteX25" fmla="*/ 1120878 w 2247141"/>
              <a:gd name="connsiteY25" fmla="*/ 14749 h 383458"/>
              <a:gd name="connsiteX26" fmla="*/ 929149 w 2247141"/>
              <a:gd name="connsiteY26" fmla="*/ 44246 h 383458"/>
              <a:gd name="connsiteX27" fmla="*/ 884903 w 2247141"/>
              <a:gd name="connsiteY27" fmla="*/ 58994 h 383458"/>
              <a:gd name="connsiteX28" fmla="*/ 722671 w 2247141"/>
              <a:gd name="connsiteY28" fmla="*/ 88491 h 383458"/>
              <a:gd name="connsiteX29" fmla="*/ 250723 w 2247141"/>
              <a:gd name="connsiteY29" fmla="*/ 58994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47141" h="383458">
                <a:moveTo>
                  <a:pt x="250723" y="58994"/>
                </a:moveTo>
                <a:cubicBezTo>
                  <a:pt x="159775" y="56536"/>
                  <a:pt x="200452" y="64940"/>
                  <a:pt x="176981" y="73742"/>
                </a:cubicBezTo>
                <a:cubicBezTo>
                  <a:pt x="64616" y="115879"/>
                  <a:pt x="195940" y="85683"/>
                  <a:pt x="103239" y="147484"/>
                </a:cubicBezTo>
                <a:cubicBezTo>
                  <a:pt x="86373" y="158728"/>
                  <a:pt x="63910" y="157317"/>
                  <a:pt x="44245" y="162233"/>
                </a:cubicBezTo>
                <a:cubicBezTo>
                  <a:pt x="29333" y="184601"/>
                  <a:pt x="0" y="220195"/>
                  <a:pt x="0" y="250723"/>
                </a:cubicBezTo>
                <a:cubicBezTo>
                  <a:pt x="0" y="280627"/>
                  <a:pt x="9833" y="309716"/>
                  <a:pt x="14749" y="339213"/>
                </a:cubicBezTo>
                <a:cubicBezTo>
                  <a:pt x="160651" y="241945"/>
                  <a:pt x="67879" y="277694"/>
                  <a:pt x="309716" y="294968"/>
                </a:cubicBezTo>
                <a:cubicBezTo>
                  <a:pt x="324464" y="304800"/>
                  <a:pt x="338107" y="316538"/>
                  <a:pt x="353961" y="324465"/>
                </a:cubicBezTo>
                <a:cubicBezTo>
                  <a:pt x="387669" y="341319"/>
                  <a:pt x="438299" y="345550"/>
                  <a:pt x="471949" y="353962"/>
                </a:cubicBezTo>
                <a:cubicBezTo>
                  <a:pt x="487031" y="357733"/>
                  <a:pt x="501446" y="363794"/>
                  <a:pt x="516194" y="368710"/>
                </a:cubicBezTo>
                <a:cubicBezTo>
                  <a:pt x="522880" y="368339"/>
                  <a:pt x="745703" y="379316"/>
                  <a:pt x="825910" y="339213"/>
                </a:cubicBezTo>
                <a:cubicBezTo>
                  <a:pt x="841764" y="331286"/>
                  <a:pt x="855407" y="319549"/>
                  <a:pt x="870155" y="309717"/>
                </a:cubicBezTo>
                <a:cubicBezTo>
                  <a:pt x="1113630" y="350295"/>
                  <a:pt x="857675" y="302909"/>
                  <a:pt x="1002890" y="339213"/>
                </a:cubicBezTo>
                <a:cubicBezTo>
                  <a:pt x="1051480" y="351361"/>
                  <a:pt x="1116891" y="359941"/>
                  <a:pt x="1165123" y="368710"/>
                </a:cubicBezTo>
                <a:cubicBezTo>
                  <a:pt x="1189786" y="373194"/>
                  <a:pt x="1214284" y="378542"/>
                  <a:pt x="1238865" y="383458"/>
                </a:cubicBezTo>
                <a:lnTo>
                  <a:pt x="1917290" y="368710"/>
                </a:lnTo>
                <a:cubicBezTo>
                  <a:pt x="1997857" y="365422"/>
                  <a:pt x="1930673" y="347441"/>
                  <a:pt x="1991032" y="309717"/>
                </a:cubicBezTo>
                <a:cubicBezTo>
                  <a:pt x="2017398" y="293238"/>
                  <a:pt x="2050026" y="290052"/>
                  <a:pt x="2079523" y="280220"/>
                </a:cubicBezTo>
                <a:lnTo>
                  <a:pt x="2123768" y="265471"/>
                </a:lnTo>
                <a:lnTo>
                  <a:pt x="2168013" y="250723"/>
                </a:lnTo>
                <a:cubicBezTo>
                  <a:pt x="2182761" y="240891"/>
                  <a:pt x="2199724" y="233760"/>
                  <a:pt x="2212258" y="221226"/>
                </a:cubicBezTo>
                <a:cubicBezTo>
                  <a:pt x="2254503" y="178981"/>
                  <a:pt x="2257077" y="133882"/>
                  <a:pt x="2227007" y="73742"/>
                </a:cubicBezTo>
                <a:cubicBezTo>
                  <a:pt x="2220054" y="59837"/>
                  <a:pt x="2197510" y="63910"/>
                  <a:pt x="2182761" y="58994"/>
                </a:cubicBezTo>
                <a:cubicBezTo>
                  <a:pt x="2168013" y="49162"/>
                  <a:pt x="2154714" y="36696"/>
                  <a:pt x="2138516" y="29497"/>
                </a:cubicBezTo>
                <a:cubicBezTo>
                  <a:pt x="2110104" y="16869"/>
                  <a:pt x="2050026" y="0"/>
                  <a:pt x="2050026" y="0"/>
                </a:cubicBezTo>
                <a:lnTo>
                  <a:pt x="1120878" y="14749"/>
                </a:lnTo>
                <a:cubicBezTo>
                  <a:pt x="1080498" y="15886"/>
                  <a:pt x="976942" y="32298"/>
                  <a:pt x="929149" y="44246"/>
                </a:cubicBezTo>
                <a:cubicBezTo>
                  <a:pt x="914067" y="48017"/>
                  <a:pt x="900148" y="55945"/>
                  <a:pt x="884903" y="58994"/>
                </a:cubicBezTo>
                <a:cubicBezTo>
                  <a:pt x="620725" y="111828"/>
                  <a:pt x="897533" y="44774"/>
                  <a:pt x="722671" y="88491"/>
                </a:cubicBezTo>
                <a:cubicBezTo>
                  <a:pt x="555527" y="83426"/>
                  <a:pt x="341671" y="61452"/>
                  <a:pt x="250723" y="5899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0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r>
                  <a:rPr lang="en-US" dirty="0"/>
                  <a:t>Referring to the normalized 3 dB ripple Chebyshev I filter tables, we get for N=2 the following filter coefficients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=0.7079478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=0.6448996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1630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7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76200"/>
                <a:ext cx="8915400" cy="6553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Step 5: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𝐻𝑃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0.7079478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0.995263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=0.50119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0.6448996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0.7079478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  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𝑒𝑣𝑒𝑛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         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2060"/>
                    </a:solidFill>
                  </a:rPr>
                  <a:t>Since N is odd,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=0.50119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0.2505943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+0.5972404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+0.928348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+0.2505943)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76200"/>
                <a:ext cx="8915400" cy="6553200"/>
              </a:xfrm>
              <a:blipFill rotWithShape="1">
                <a:blip r:embed="rId2"/>
                <a:stretch>
                  <a:fillRect l="-1094" b="-3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69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Step 6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Low pass then apply lowpass to Lowpass transformation on the normalized lowpass filter by replacing  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dirty="0" err="1">
                    <a:solidFill>
                      <a:srgbClr val="002060"/>
                    </a:solidFill>
                  </a:rPr>
                  <a:t>highpass</a:t>
                </a:r>
                <a:r>
                  <a:rPr lang="en-US" dirty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3"/>
                <a:stretch>
                  <a:fillRect l="-1704" t="-125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SENSE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Bandpass then apply lowpass to Bandpass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dirty="0">
                    <a:solidFill>
                      <a:srgbClr val="002060"/>
                    </a:solidFill>
                  </a:rPr>
                  <a:t>If the specified filter is Bandstop then apply lowpass to Bandstop transformation on the normalized low pass filter by replacing </a:t>
                </a: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791200"/>
              </a:xfrm>
              <a:blipFill rotWithShape="1">
                <a:blip r:embed="rId2"/>
                <a:stretch>
                  <a:fillRect l="-1630" t="-136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SENSE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FD22-CA8A-443D-83DD-754EE64836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6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solidFill>
                      <a:srgbClr val="002060"/>
                    </a:solidFill>
                  </a:rPr>
                  <a:t>The required lowpass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is obtained by applying a lowpass-to lowpass transformation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0.50119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+0.6448996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+0.7079478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2060"/>
                            </a:solidFill>
                          </a:rPr>
                          <m:t>  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1.019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0.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+0.6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57152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+0.73510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53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963" t="-81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9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Step 7: Finally the transfer function of the digital filter is obtained by applying bilinear transformation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with T=1 sec.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0.52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0.65715269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40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0.73510538</m:t>
                        </m:r>
                      </m:den>
                    </m:f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2060"/>
                    </a:solidFill>
                  </a:rPr>
                  <a:t>	                   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0.52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6.0494−6.53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+3.420805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  <a:blipFill rotWithShape="1">
                <a:blip r:embed="rId2"/>
                <a:stretch>
                  <a:fillRect l="-1704" t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83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1"/>
                <a:ext cx="8229600" cy="4191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Determine the system function H(z) of the lowest-order Chebyshev I analog low pass filter that meets the following specifications: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a. 3 dB ripple in Passband 0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0.3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b="0" dirty="0">
                  <a:solidFill>
                    <a:srgbClr val="002060"/>
                  </a:solidFill>
                  <a:ea typeface="Cambria Math"/>
                </a:endParaRP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b. </a:t>
                </a:r>
                <a:r>
                  <a:rPr lang="en-US" dirty="0" err="1">
                    <a:solidFill>
                      <a:srgbClr val="002060"/>
                    </a:solidFill>
                  </a:rPr>
                  <a:t>Atleast</a:t>
                </a:r>
                <a:r>
                  <a:rPr lang="en-US" dirty="0">
                    <a:solidFill>
                      <a:srgbClr val="002060"/>
                    </a:solidFill>
                  </a:rPr>
                  <a:t> 20 dB attenuation in the Stopband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0.6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π</m:t>
                    </m:r>
                    <m:r>
                      <a:rPr lang="el-GR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l-GR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b="0" dirty="0">
                  <a:solidFill>
                    <a:srgbClr val="002060"/>
                  </a:solidFill>
                  <a:ea typeface="Cambria Math"/>
                </a:endParaRP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c. Use the bilinear transformation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1"/>
                <a:ext cx="8229600" cy="4191000"/>
              </a:xfrm>
              <a:blipFill rotWithShape="1">
                <a:blip r:embed="rId2"/>
                <a:stretch>
                  <a:fillRect l="-1630"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……………</a:t>
            </a:r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specified Magnitude frequency response of a Chebyshev I filter is shown above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457200" y="129966"/>
            <a:ext cx="7624916" cy="5632162"/>
            <a:chOff x="457200" y="129966"/>
            <a:chExt cx="7624916" cy="5632162"/>
          </a:xfrm>
        </p:grpSpPr>
        <p:grpSp>
          <p:nvGrpSpPr>
            <p:cNvPr id="161" name="Group 160"/>
            <p:cNvGrpSpPr/>
            <p:nvPr/>
          </p:nvGrpSpPr>
          <p:grpSpPr>
            <a:xfrm>
              <a:off x="457200" y="129966"/>
              <a:ext cx="7624916" cy="5632162"/>
              <a:chOff x="457200" y="129966"/>
              <a:chExt cx="7624916" cy="563216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286000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457200" y="129966"/>
                <a:ext cx="7624916" cy="5632162"/>
                <a:chOff x="457200" y="129966"/>
                <a:chExt cx="7624916" cy="5632162"/>
              </a:xfrm>
            </p:grpSpPr>
            <p:sp>
              <p:nvSpPr>
                <p:cNvPr id="164" name="Content Placeholder 22"/>
                <p:cNvSpPr txBox="1">
                  <a:spLocks/>
                </p:cNvSpPr>
                <p:nvPr/>
              </p:nvSpPr>
              <p:spPr>
                <a:xfrm>
                  <a:off x="2057400" y="612553"/>
                  <a:ext cx="2209800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/>
                    <a:t>……………</a:t>
                  </a:r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457200" y="129966"/>
                  <a:ext cx="7624916" cy="5632162"/>
                  <a:chOff x="457200" y="129966"/>
                  <a:chExt cx="7624916" cy="5632162"/>
                </a:xfrm>
              </p:grpSpPr>
              <p:sp>
                <p:nvSpPr>
                  <p:cNvPr id="168" name="Content Placeholder 22"/>
                  <p:cNvSpPr txBox="1">
                    <a:spLocks/>
                  </p:cNvSpPr>
                  <p:nvPr/>
                </p:nvSpPr>
                <p:spPr>
                  <a:xfrm rot="5400000">
                    <a:off x="5016790" y="4788191"/>
                    <a:ext cx="964043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/>
                      <a:t>……</a:t>
                    </a:r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457200" y="129966"/>
                    <a:ext cx="7624916" cy="5632162"/>
                    <a:chOff x="457200" y="129966"/>
                    <a:chExt cx="7624916" cy="5632162"/>
                  </a:xfrm>
                </p:grpSpPr>
                <p:sp>
                  <p:nvSpPr>
                    <p:cNvPr id="170" name="Content Placeholder 22"/>
                    <p:cNvSpPr txBox="1">
                      <a:spLocks/>
                    </p:cNvSpPr>
                    <p:nvPr/>
                  </p:nvSpPr>
                  <p:spPr>
                    <a:xfrm>
                      <a:off x="1981200" y="4292025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...…………………………..</a:t>
                      </a:r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457200" y="129966"/>
                      <a:ext cx="7624916" cy="5632162"/>
                      <a:chOff x="457200" y="129966"/>
                      <a:chExt cx="7624916" cy="5632162"/>
                    </a:xfrm>
                  </p:grpSpPr>
                  <p:sp>
                    <p:nvSpPr>
                      <p:cNvPr id="172" name="Content Placeholder 22"/>
                      <p:cNvSpPr txBox="1">
                        <a:spLocks/>
                      </p:cNvSpPr>
                      <p:nvPr/>
                    </p:nvSpPr>
                    <p:spPr>
                      <a:xfrm rot="5400000">
                        <a:off x="1500770" y="3376698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/>
                          <a:t>...……………………………..</a:t>
                        </a:r>
                      </a:p>
                    </p:txBody>
                  </p:sp>
                  <p:grpSp>
                    <p:nvGrpSpPr>
                      <p:cNvPr id="173" name="Group 172"/>
                      <p:cNvGrpSpPr/>
                      <p:nvPr/>
                    </p:nvGrpSpPr>
                    <p:grpSpPr>
                      <a:xfrm>
                        <a:off x="457200" y="129966"/>
                        <a:ext cx="7624916" cy="5617300"/>
                        <a:chOff x="457200" y="129966"/>
                        <a:chExt cx="7624916" cy="5617300"/>
                      </a:xfrm>
                    </p:grpSpPr>
                    <p:sp>
                      <p:nvSpPr>
                        <p:cNvPr id="195" name="Freeform 194"/>
                        <p:cNvSpPr/>
                        <p:nvPr/>
                      </p:nvSpPr>
                      <p:spPr>
                        <a:xfrm>
                          <a:off x="3406877" y="1607574"/>
                          <a:ext cx="3527323" cy="3345426"/>
                        </a:xfrm>
                        <a:custGeom>
                          <a:avLst/>
                          <a:gdLst>
                            <a:gd name="connsiteX0" fmla="*/ 0 w 4011562"/>
                            <a:gd name="connsiteY0" fmla="*/ 0 h 3157819"/>
                            <a:gd name="connsiteX1" fmla="*/ 2241755 w 4011562"/>
                            <a:gd name="connsiteY1" fmla="*/ 2861187 h 3157819"/>
                            <a:gd name="connsiteX2" fmla="*/ 4011562 w 4011562"/>
                            <a:gd name="connsiteY2" fmla="*/ 3067665 h 3157819"/>
                            <a:gd name="connsiteX3" fmla="*/ 4011562 w 4011562"/>
                            <a:gd name="connsiteY3" fmla="*/ 3067665 h 3157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011562" h="3157819">
                              <a:moveTo>
                                <a:pt x="0" y="0"/>
                              </a:moveTo>
                              <a:cubicBezTo>
                                <a:pt x="786580" y="1174954"/>
                                <a:pt x="1573161" y="2349909"/>
                                <a:pt x="2241755" y="2861187"/>
                              </a:cubicBezTo>
                              <a:cubicBezTo>
                                <a:pt x="2910349" y="3372465"/>
                                <a:pt x="4011562" y="3067665"/>
                                <a:pt x="4011562" y="3067665"/>
                              </a:cubicBezTo>
                              <a:lnTo>
                                <a:pt x="4011562" y="3067665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75" name="Group 174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617300"/>
                          <a:chOff x="457200" y="129966"/>
                          <a:chExt cx="7624916" cy="5617300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6" name="TextBox 175"/>
                              <p:cNvSpPr txBox="1"/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𝑀𝑖𝑛𝑖𝑚𝑢𝑚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TextBox 17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2"/>
                                <a:stretch>
                                  <a:fillRect r="-1034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177" name="Group 176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617300"/>
                            <a:chOff x="457200" y="129966"/>
                            <a:chExt cx="7624916" cy="5617300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617300"/>
                              <a:chOff x="457200" y="129966"/>
                              <a:chExt cx="7624916" cy="5617300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4" name="TextBox 18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/>
                                      <a:t>20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oMath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4" name="TextBox 18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3"/>
                                    <a:stretch>
                                      <a:fillRect l="-2759"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85" name="TextBox 184"/>
                              <p:cNvSpPr txBox="1"/>
                              <p:nvPr/>
                            </p:nvSpPr>
                            <p:spPr>
                              <a:xfrm>
                                <a:off x="1071716" y="12954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err="1"/>
                                  <a:t>Kp</a:t>
                                </a:r>
                                <a:r>
                                  <a:rPr lang="en-US" dirty="0"/>
                                  <a:t>=-3 dB</a:t>
                                </a:r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6" name="TextBox 18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=−20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𝑑𝐵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6" name="TextBox 185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7" name="TextBox 18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-2500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=</m:t>
                                        </m:r>
                                      </m:oMath>
                                    </a14:m>
                                    <a:r>
                                      <a:rPr lang="en-US" dirty="0"/>
                                      <a:t>0.3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oMath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7" name="TextBox 18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8" name="TextBox 18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baseline="-25000" smtClean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=0.6</m:t>
                                          </m:r>
                                          <m:r>
                                            <a:rPr lang="en-US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8" name="TextBox 18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20524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9" name="TextBox 18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9" name="TextBox 188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90" name="TextBox 189"/>
                              <p:cNvSpPr txBox="1"/>
                              <p:nvPr/>
                            </p:nvSpPr>
                            <p:spPr>
                              <a:xfrm>
                                <a:off x="1260987" y="827996"/>
                                <a:ext cx="49161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0</a:t>
                                </a:r>
                              </a:p>
                            </p:txBody>
                          </p:sp>
                          <p:cxnSp>
                            <p:nvCxnSpPr>
                              <p:cNvPr id="191" name="Straight Arrow Connector 190"/>
                              <p:cNvCxnSpPr>
                                <a:stCxn id="176" idx="0"/>
                              </p:cNvCxnSpPr>
                              <p:nvPr/>
                            </p:nvCxnSpPr>
                            <p:spPr>
                              <a:xfrm flipV="1">
                                <a:off x="2783758" y="1676400"/>
                                <a:ext cx="0" cy="457200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3" name="Straight Arrow Connector 182"/>
                            <p:cNvCxnSpPr/>
                            <p:nvPr/>
                          </p:nvCxnSpPr>
                          <p:spPr>
                            <a:xfrm>
                              <a:off x="2094271" y="5181600"/>
                              <a:ext cx="5619135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2094271" y="304800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Step 1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9523" y="988033"/>
            <a:ext cx="1363267" cy="727153"/>
          </a:xfrm>
          <a:custGeom>
            <a:avLst/>
            <a:gdLst>
              <a:gd name="connsiteX0" fmla="*/ 0 w 1363267"/>
              <a:gd name="connsiteY0" fmla="*/ 14857 h 727153"/>
              <a:gd name="connsiteX1" fmla="*/ 250722 w 1363267"/>
              <a:gd name="connsiteY1" fmla="*/ 649038 h 727153"/>
              <a:gd name="connsiteX2" fmla="*/ 501445 w 1363267"/>
              <a:gd name="connsiteY2" fmla="*/ 109 h 727153"/>
              <a:gd name="connsiteX3" fmla="*/ 840658 w 1363267"/>
              <a:gd name="connsiteY3" fmla="*/ 708032 h 727153"/>
              <a:gd name="connsiteX4" fmla="*/ 1076632 w 1363267"/>
              <a:gd name="connsiteY4" fmla="*/ 109 h 727153"/>
              <a:gd name="connsiteX5" fmla="*/ 1342103 w 1363267"/>
              <a:gd name="connsiteY5" fmla="*/ 678535 h 727153"/>
              <a:gd name="connsiteX6" fmla="*/ 1327354 w 1363267"/>
              <a:gd name="connsiteY6" fmla="*/ 619541 h 7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267" h="727153">
                <a:moveTo>
                  <a:pt x="0" y="14857"/>
                </a:moveTo>
                <a:cubicBezTo>
                  <a:pt x="83574" y="333176"/>
                  <a:pt x="167148" y="651496"/>
                  <a:pt x="250722" y="649038"/>
                </a:cubicBezTo>
                <a:cubicBezTo>
                  <a:pt x="334296" y="646580"/>
                  <a:pt x="403122" y="-9723"/>
                  <a:pt x="501445" y="109"/>
                </a:cubicBezTo>
                <a:cubicBezTo>
                  <a:pt x="599768" y="9941"/>
                  <a:pt x="744794" y="708032"/>
                  <a:pt x="840658" y="708032"/>
                </a:cubicBezTo>
                <a:cubicBezTo>
                  <a:pt x="936522" y="708032"/>
                  <a:pt x="993058" y="5025"/>
                  <a:pt x="1076632" y="109"/>
                </a:cubicBezTo>
                <a:cubicBezTo>
                  <a:pt x="1160206" y="-4807"/>
                  <a:pt x="1300316" y="575297"/>
                  <a:pt x="1342103" y="678535"/>
                </a:cubicBezTo>
                <a:cubicBezTo>
                  <a:pt x="1383890" y="781773"/>
                  <a:pt x="1355622" y="700657"/>
                  <a:pt x="1327354" y="619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14600" y="9906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0684" y="16002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1242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6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Prewarping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Prewarp the band-edge frequencies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𝑃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0.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𝑟𝑎𝑑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using T=1 sec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Ω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𝑡𝑎𝑛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0.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1.019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/>
                                <m:t>Ω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𝑡𝑎𝑛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0.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=2.75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Choose a </a:t>
                </a:r>
                <a:r>
                  <a:rPr lang="en-US" dirty="0">
                    <a:solidFill>
                      <a:srgbClr val="002060"/>
                    </a:solidFill>
                  </a:rPr>
                  <a:t>lowest-order Chebyshev I analog low pass filter .</a:t>
                </a:r>
              </a:p>
              <a:p>
                <a:pPr marL="0" indent="0">
                  <a:buNone/>
                </a:pPr>
                <a:r>
                  <a:rPr lang="en-US" dirty="0"/>
                  <a:t>Let us design a lowpass filter to the meet the following specification.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704" t="-1425" r="-1556" b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06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Step 2: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Let us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of  the normalized low pass filter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36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36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  <m:r>
                          <a:rPr lang="en-US" sz="36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3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sz="3600" b="1" baseline="-25000" dirty="0" smtClean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2.75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1.019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=2.69872 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sz="3600" dirty="0"/>
                  <a:t>.  </a:t>
                </a:r>
              </a:p>
              <a:p>
                <a:r>
                  <a:rPr lang="en-US" sz="3600" dirty="0">
                    <a:solidFill>
                      <a:srgbClr val="002060"/>
                    </a:solidFill>
                  </a:rPr>
                  <a:t>This backward equation is for Low pass to Lowpass transformation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2000" t="-1327" r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1981200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……………</a:t>
            </a:r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2819400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1071716" y="59436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Magnitude frequency response of a Chebyshev I Low pass filter for N being odd</a:t>
            </a:r>
          </a:p>
        </p:txBody>
      </p:sp>
      <p:grpSp>
        <p:nvGrpSpPr>
          <p:cNvPr id="200" name="Group 199"/>
          <p:cNvGrpSpPr/>
          <p:nvPr/>
        </p:nvGrpSpPr>
        <p:grpSpPr>
          <a:xfrm>
            <a:off x="457200" y="129966"/>
            <a:ext cx="7624916" cy="5632162"/>
            <a:chOff x="457200" y="129966"/>
            <a:chExt cx="7624916" cy="5632162"/>
          </a:xfrm>
        </p:grpSpPr>
        <p:grpSp>
          <p:nvGrpSpPr>
            <p:cNvPr id="161" name="Group 160"/>
            <p:cNvGrpSpPr/>
            <p:nvPr/>
          </p:nvGrpSpPr>
          <p:grpSpPr>
            <a:xfrm>
              <a:off x="457200" y="129966"/>
              <a:ext cx="7624916" cy="5632162"/>
              <a:chOff x="457200" y="129966"/>
              <a:chExt cx="7624916" cy="563216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286000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457200" y="129966"/>
                <a:ext cx="7624916" cy="5632162"/>
                <a:chOff x="457200" y="129966"/>
                <a:chExt cx="7624916" cy="5632162"/>
              </a:xfrm>
            </p:grpSpPr>
            <p:sp>
              <p:nvSpPr>
                <p:cNvPr id="164" name="Content Placeholder 22"/>
                <p:cNvSpPr txBox="1">
                  <a:spLocks/>
                </p:cNvSpPr>
                <p:nvPr/>
              </p:nvSpPr>
              <p:spPr>
                <a:xfrm>
                  <a:off x="2057400" y="612553"/>
                  <a:ext cx="2209800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/>
                    <a:t>……………</a:t>
                  </a:r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457200" y="129966"/>
                  <a:ext cx="7624916" cy="5632162"/>
                  <a:chOff x="457200" y="129966"/>
                  <a:chExt cx="7624916" cy="5632162"/>
                </a:xfrm>
              </p:grpSpPr>
              <p:sp>
                <p:nvSpPr>
                  <p:cNvPr id="168" name="Content Placeholder 22"/>
                  <p:cNvSpPr txBox="1">
                    <a:spLocks/>
                  </p:cNvSpPr>
                  <p:nvPr/>
                </p:nvSpPr>
                <p:spPr>
                  <a:xfrm rot="5400000">
                    <a:off x="5016790" y="4788191"/>
                    <a:ext cx="964043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/>
                      <a:t>……</a:t>
                    </a:r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457200" y="129966"/>
                    <a:ext cx="7624916" cy="5632162"/>
                    <a:chOff x="457200" y="129966"/>
                    <a:chExt cx="7624916" cy="5632162"/>
                  </a:xfrm>
                </p:grpSpPr>
                <p:sp>
                  <p:nvSpPr>
                    <p:cNvPr id="170" name="Content Placeholder 22"/>
                    <p:cNvSpPr txBox="1">
                      <a:spLocks/>
                    </p:cNvSpPr>
                    <p:nvPr/>
                  </p:nvSpPr>
                  <p:spPr>
                    <a:xfrm>
                      <a:off x="1981200" y="4292025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...…………………………..</a:t>
                      </a:r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457200" y="129966"/>
                      <a:ext cx="7624916" cy="5632162"/>
                      <a:chOff x="457200" y="129966"/>
                      <a:chExt cx="7624916" cy="5632162"/>
                    </a:xfrm>
                  </p:grpSpPr>
                  <p:sp>
                    <p:nvSpPr>
                      <p:cNvPr id="172" name="Content Placeholder 22"/>
                      <p:cNvSpPr txBox="1">
                        <a:spLocks/>
                      </p:cNvSpPr>
                      <p:nvPr/>
                    </p:nvSpPr>
                    <p:spPr>
                      <a:xfrm rot="5400000">
                        <a:off x="1500770" y="3376698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/>
                          <a:t>...……………………………..</a:t>
                        </a:r>
                      </a:p>
                    </p:txBody>
                  </p:sp>
                  <p:grpSp>
                    <p:nvGrpSpPr>
                      <p:cNvPr id="173" name="Group 172"/>
                      <p:cNvGrpSpPr/>
                      <p:nvPr/>
                    </p:nvGrpSpPr>
                    <p:grpSpPr>
                      <a:xfrm>
                        <a:off x="457200" y="129966"/>
                        <a:ext cx="7624916" cy="5617300"/>
                        <a:chOff x="457200" y="129966"/>
                        <a:chExt cx="7624916" cy="5617300"/>
                      </a:xfrm>
                    </p:grpSpPr>
                    <p:sp>
                      <p:nvSpPr>
                        <p:cNvPr id="195" name="Freeform 194"/>
                        <p:cNvSpPr/>
                        <p:nvPr/>
                      </p:nvSpPr>
                      <p:spPr>
                        <a:xfrm>
                          <a:off x="3406877" y="1607574"/>
                          <a:ext cx="3527323" cy="3345426"/>
                        </a:xfrm>
                        <a:custGeom>
                          <a:avLst/>
                          <a:gdLst>
                            <a:gd name="connsiteX0" fmla="*/ 0 w 4011562"/>
                            <a:gd name="connsiteY0" fmla="*/ 0 h 3157819"/>
                            <a:gd name="connsiteX1" fmla="*/ 2241755 w 4011562"/>
                            <a:gd name="connsiteY1" fmla="*/ 2861187 h 3157819"/>
                            <a:gd name="connsiteX2" fmla="*/ 4011562 w 4011562"/>
                            <a:gd name="connsiteY2" fmla="*/ 3067665 h 3157819"/>
                            <a:gd name="connsiteX3" fmla="*/ 4011562 w 4011562"/>
                            <a:gd name="connsiteY3" fmla="*/ 3067665 h 3157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011562" h="3157819">
                              <a:moveTo>
                                <a:pt x="0" y="0"/>
                              </a:moveTo>
                              <a:cubicBezTo>
                                <a:pt x="786580" y="1174954"/>
                                <a:pt x="1573161" y="2349909"/>
                                <a:pt x="2241755" y="2861187"/>
                              </a:cubicBezTo>
                              <a:cubicBezTo>
                                <a:pt x="2910349" y="3372465"/>
                                <a:pt x="4011562" y="3067665"/>
                                <a:pt x="4011562" y="3067665"/>
                              </a:cubicBezTo>
                              <a:lnTo>
                                <a:pt x="4011562" y="3067665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75" name="Group 174"/>
                        <p:cNvGrpSpPr/>
                        <p:nvPr/>
                      </p:nvGrpSpPr>
                      <p:grpSpPr>
                        <a:xfrm>
                          <a:off x="457200" y="129966"/>
                          <a:ext cx="7624916" cy="5617300"/>
                          <a:chOff x="457200" y="129966"/>
                          <a:chExt cx="7624916" cy="5617300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6" name="TextBox 175"/>
                              <p:cNvSpPr txBox="1"/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𝑀𝑖𝑛𝑖𝑚𝑢𝑚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TextBox 17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2"/>
                                <a:stretch>
                                  <a:fillRect r="-1034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177" name="Group 176"/>
                          <p:cNvGrpSpPr/>
                          <p:nvPr/>
                        </p:nvGrpSpPr>
                        <p:grpSpPr>
                          <a:xfrm>
                            <a:off x="457200" y="129966"/>
                            <a:ext cx="7624916" cy="5617300"/>
                            <a:chOff x="457200" y="129966"/>
                            <a:chExt cx="7624916" cy="5617300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457200" y="129966"/>
                              <a:ext cx="7624916" cy="5617300"/>
                              <a:chOff x="457200" y="129966"/>
                              <a:chExt cx="7624916" cy="5617300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4" name="TextBox 18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/>
                                      <a:t>20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oMath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4" name="TextBox 18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762432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3"/>
                                    <a:stretch>
                                      <a:fillRect l="-2759"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85" name="TextBox 184"/>
                              <p:cNvSpPr txBox="1"/>
                              <p:nvPr/>
                            </p:nvSpPr>
                            <p:spPr>
                              <a:xfrm>
                                <a:off x="1071716" y="12954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err="1"/>
                                  <a:t>Kp</a:t>
                                </a:r>
                                <a:r>
                                  <a:rPr lang="en-US" dirty="0"/>
                                  <a:t>=-2 dB</a:t>
                                </a:r>
                              </a:p>
                            </p:txBody>
                          </p: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6" name="TextBox 18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=−20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𝑑𝐵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6" name="TextBox 185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7200" y="4507469"/>
                                    <a:ext cx="1548581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7" name="TextBox 18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14:m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=1</m:t>
                                        </m:r>
                                      </m:oMath>
                                    </a14:m>
                                    <a:r>
                                      <a:rPr lang="en-US" dirty="0"/>
                                      <a:t> rad/sec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7" name="TextBox 18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438400" y="5181600"/>
                                    <a:ext cx="2138516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 t="-8197" b="-24590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8" name="TextBox 18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576916" y="5181601"/>
                                    <a:ext cx="23572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=3.769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rad</m:t>
                                          </m:r>
                                          <m:r>
                                            <a:rPr lang="en-US" b="0" i="0" smtClean="0">
                                              <a:latin typeface="Cambria Math"/>
                                            </a:rPr>
                                            <m:t>/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sec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8" name="TextBox 18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576916" y="5181601"/>
                                    <a:ext cx="23572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 b="-11475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9" name="TextBox 18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9" name="TextBox 188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90" name="TextBox 189"/>
                              <p:cNvSpPr txBox="1"/>
                              <p:nvPr/>
                            </p:nvSpPr>
                            <p:spPr>
                              <a:xfrm>
                                <a:off x="1260987" y="827996"/>
                                <a:ext cx="491613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0</a:t>
                                </a:r>
                              </a:p>
                            </p:txBody>
                          </p:sp>
                          <p:cxnSp>
                            <p:nvCxnSpPr>
                              <p:cNvPr id="191" name="Straight Arrow Connector 190"/>
                              <p:cNvCxnSpPr>
                                <a:stCxn id="176" idx="0"/>
                              </p:cNvCxnSpPr>
                              <p:nvPr/>
                            </p:nvCxnSpPr>
                            <p:spPr>
                              <a:xfrm flipV="1">
                                <a:off x="2783758" y="1676400"/>
                                <a:ext cx="0" cy="457200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3" name="Straight Arrow Connector 182"/>
                            <p:cNvCxnSpPr/>
                            <p:nvPr/>
                          </p:nvCxnSpPr>
                          <p:spPr>
                            <a:xfrm>
                              <a:off x="2094271" y="5181600"/>
                              <a:ext cx="5619135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2094271" y="304800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34745" y="292138"/>
            <a:ext cx="10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Step 2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9523" y="988033"/>
            <a:ext cx="1363267" cy="727153"/>
          </a:xfrm>
          <a:custGeom>
            <a:avLst/>
            <a:gdLst>
              <a:gd name="connsiteX0" fmla="*/ 0 w 1363267"/>
              <a:gd name="connsiteY0" fmla="*/ 14857 h 727153"/>
              <a:gd name="connsiteX1" fmla="*/ 250722 w 1363267"/>
              <a:gd name="connsiteY1" fmla="*/ 649038 h 727153"/>
              <a:gd name="connsiteX2" fmla="*/ 501445 w 1363267"/>
              <a:gd name="connsiteY2" fmla="*/ 109 h 727153"/>
              <a:gd name="connsiteX3" fmla="*/ 840658 w 1363267"/>
              <a:gd name="connsiteY3" fmla="*/ 708032 h 727153"/>
              <a:gd name="connsiteX4" fmla="*/ 1076632 w 1363267"/>
              <a:gd name="connsiteY4" fmla="*/ 109 h 727153"/>
              <a:gd name="connsiteX5" fmla="*/ 1342103 w 1363267"/>
              <a:gd name="connsiteY5" fmla="*/ 678535 h 727153"/>
              <a:gd name="connsiteX6" fmla="*/ 1327354 w 1363267"/>
              <a:gd name="connsiteY6" fmla="*/ 619541 h 72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3267" h="727153">
                <a:moveTo>
                  <a:pt x="0" y="14857"/>
                </a:moveTo>
                <a:cubicBezTo>
                  <a:pt x="83574" y="333176"/>
                  <a:pt x="167148" y="651496"/>
                  <a:pt x="250722" y="649038"/>
                </a:cubicBezTo>
                <a:cubicBezTo>
                  <a:pt x="334296" y="646580"/>
                  <a:pt x="403122" y="-9723"/>
                  <a:pt x="501445" y="109"/>
                </a:cubicBezTo>
                <a:cubicBezTo>
                  <a:pt x="599768" y="9941"/>
                  <a:pt x="744794" y="708032"/>
                  <a:pt x="840658" y="708032"/>
                </a:cubicBezTo>
                <a:cubicBezTo>
                  <a:pt x="936522" y="708032"/>
                  <a:pt x="993058" y="5025"/>
                  <a:pt x="1076632" y="109"/>
                </a:cubicBezTo>
                <a:cubicBezTo>
                  <a:pt x="1160206" y="-4807"/>
                  <a:pt x="1300316" y="575297"/>
                  <a:pt x="1342103" y="678535"/>
                </a:cubicBezTo>
                <a:cubicBezTo>
                  <a:pt x="1383890" y="781773"/>
                  <a:pt x="1355622" y="700657"/>
                  <a:pt x="1327354" y="619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14600" y="9906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90684" y="16002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1192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937" t="-762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K. Mohanaprasad    SENSE 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Step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=20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−3=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20 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𝑙𝑜𝑔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0.997628337608751</m:t>
                    </m:r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=0.2</m:t>
                    </m:r>
                  </m:oMath>
                </a14:m>
                <a:r>
                  <a:rPr lang="en-US" b="0" i="1" dirty="0">
                    <a:solidFill>
                      <a:srgbClr val="002060"/>
                    </a:solidFill>
                  </a:rPr>
                  <a:t>920541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=−20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𝑑𝐵</m:t>
                    </m:r>
                  </m:oMath>
                </a14:m>
                <a:endParaRPr lang="en-US" b="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20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=−20</m:t>
                        </m:r>
                      </m:e>
                    </m:func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=0.1</m:t>
                    </m:r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 rotWithShape="1">
                <a:blip r:embed="rId2"/>
                <a:stretch>
                  <a:fillRect l="-1630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33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2.69872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=0.3705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=0.1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Step 4</a:t>
                </a:r>
                <a:r>
                  <a:rPr lang="en-US" dirty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Minimum filter order (of normalized filter)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 1.8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Rounding off to the next integer we get, N=2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"/>
                <a:ext cx="8229600" cy="6126163"/>
              </a:xfrm>
              <a:blipFill rotWithShape="1">
                <a:blip r:embed="rId2"/>
                <a:stretch>
                  <a:fillRect l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1344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Design of IIR Digital Filters part III</vt:lpstr>
      <vt:lpstr>Problem 2 </vt:lpstr>
      <vt:lpstr>PowerPoint Presentation</vt:lpstr>
      <vt:lpstr>Prewarping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IIR Filter Design  part V</dc:title>
  <dc:creator>Windows User</dc:creator>
  <cp:lastModifiedBy>Rahul Karthik</cp:lastModifiedBy>
  <cp:revision>42</cp:revision>
  <dcterms:created xsi:type="dcterms:W3CDTF">2020-06-28T07:01:13Z</dcterms:created>
  <dcterms:modified xsi:type="dcterms:W3CDTF">2023-07-28T01:49:09Z</dcterms:modified>
</cp:coreProperties>
</file>