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tableStyles" Target="tableStyles.xml" 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 /><Relationship Id="rId1" Type="http://schemas.openxmlformats.org/officeDocument/2006/relationships/image" Target="../media/image2.wmf" 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 /><Relationship Id="rId1" Type="http://schemas.openxmlformats.org/officeDocument/2006/relationships/image" Target="../media/image39.wmf" 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 /><Relationship Id="rId2" Type="http://schemas.openxmlformats.org/officeDocument/2006/relationships/image" Target="../media/image42.wmf" /><Relationship Id="rId1" Type="http://schemas.openxmlformats.org/officeDocument/2006/relationships/image" Target="../media/image41.wmf" 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 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 /><Relationship Id="rId2" Type="http://schemas.openxmlformats.org/officeDocument/2006/relationships/image" Target="../media/image46.wmf" /><Relationship Id="rId1" Type="http://schemas.openxmlformats.org/officeDocument/2006/relationships/image" Target="../media/image45.wmf" /><Relationship Id="rId5" Type="http://schemas.openxmlformats.org/officeDocument/2006/relationships/image" Target="../media/image49.wmf" /><Relationship Id="rId4" Type="http://schemas.openxmlformats.org/officeDocument/2006/relationships/image" Target="../media/image48.wmf" 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 /><Relationship Id="rId3" Type="http://schemas.openxmlformats.org/officeDocument/2006/relationships/image" Target="../media/image52.wmf" /><Relationship Id="rId7" Type="http://schemas.openxmlformats.org/officeDocument/2006/relationships/image" Target="../media/image54.wmf" /><Relationship Id="rId2" Type="http://schemas.openxmlformats.org/officeDocument/2006/relationships/image" Target="../media/image51.wmf" /><Relationship Id="rId1" Type="http://schemas.openxmlformats.org/officeDocument/2006/relationships/image" Target="../media/image50.wmf" /><Relationship Id="rId6" Type="http://schemas.openxmlformats.org/officeDocument/2006/relationships/image" Target="../media/image53.wmf" /><Relationship Id="rId5" Type="http://schemas.openxmlformats.org/officeDocument/2006/relationships/image" Target="../media/image42.wmf" /><Relationship Id="rId10" Type="http://schemas.openxmlformats.org/officeDocument/2006/relationships/image" Target="../media/image57.wmf" /><Relationship Id="rId4" Type="http://schemas.openxmlformats.org/officeDocument/2006/relationships/image" Target="../media/image41.wmf" /><Relationship Id="rId9" Type="http://schemas.openxmlformats.org/officeDocument/2006/relationships/image" Target="../media/image56.wmf" 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 /><Relationship Id="rId2" Type="http://schemas.openxmlformats.org/officeDocument/2006/relationships/image" Target="../media/image59.wmf" /><Relationship Id="rId1" Type="http://schemas.openxmlformats.org/officeDocument/2006/relationships/image" Target="../media/image58.wmf" /><Relationship Id="rId5" Type="http://schemas.openxmlformats.org/officeDocument/2006/relationships/image" Target="../media/image62.wmf" /><Relationship Id="rId4" Type="http://schemas.openxmlformats.org/officeDocument/2006/relationships/image" Target="../media/image61.wmf" 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 /><Relationship Id="rId2" Type="http://schemas.openxmlformats.org/officeDocument/2006/relationships/image" Target="../media/image64.wmf" /><Relationship Id="rId1" Type="http://schemas.openxmlformats.org/officeDocument/2006/relationships/image" Target="../media/image63.wmf" /><Relationship Id="rId6" Type="http://schemas.openxmlformats.org/officeDocument/2006/relationships/image" Target="../media/image68.wmf" /><Relationship Id="rId5" Type="http://schemas.openxmlformats.org/officeDocument/2006/relationships/image" Target="../media/image67.wmf" /><Relationship Id="rId4" Type="http://schemas.openxmlformats.org/officeDocument/2006/relationships/image" Target="../media/image66.wmf" 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 /><Relationship Id="rId2" Type="http://schemas.openxmlformats.org/officeDocument/2006/relationships/image" Target="../media/image69.wmf" /><Relationship Id="rId1" Type="http://schemas.openxmlformats.org/officeDocument/2006/relationships/image" Target="../media/image19.wmf" 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 /><Relationship Id="rId2" Type="http://schemas.openxmlformats.org/officeDocument/2006/relationships/image" Target="../media/image72.wmf" /><Relationship Id="rId1" Type="http://schemas.openxmlformats.org/officeDocument/2006/relationships/image" Target="../media/image71.wmf" 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 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 /><Relationship Id="rId2" Type="http://schemas.openxmlformats.org/officeDocument/2006/relationships/image" Target="../media/image5.wmf" /><Relationship Id="rId1" Type="http://schemas.openxmlformats.org/officeDocument/2006/relationships/image" Target="../media/image4.wmf" /><Relationship Id="rId5" Type="http://schemas.openxmlformats.org/officeDocument/2006/relationships/image" Target="../media/image8.wmf" /><Relationship Id="rId4" Type="http://schemas.openxmlformats.org/officeDocument/2006/relationships/image" Target="../media/image7.wmf" 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 /><Relationship Id="rId1" Type="http://schemas.openxmlformats.org/officeDocument/2006/relationships/image" Target="../media/image75.wmf" 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 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 /><Relationship Id="rId2" Type="http://schemas.openxmlformats.org/officeDocument/2006/relationships/image" Target="../media/image16.wmf" /><Relationship Id="rId1" Type="http://schemas.openxmlformats.org/officeDocument/2006/relationships/image" Target="../media/image15.wmf" 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 /><Relationship Id="rId1" Type="http://schemas.openxmlformats.org/officeDocument/2006/relationships/image" Target="../media/image18.wmf" 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 /><Relationship Id="rId2" Type="http://schemas.openxmlformats.org/officeDocument/2006/relationships/image" Target="../media/image21.wmf" /><Relationship Id="rId1" Type="http://schemas.openxmlformats.org/officeDocument/2006/relationships/image" Target="../media/image20.wmf" /><Relationship Id="rId4" Type="http://schemas.openxmlformats.org/officeDocument/2006/relationships/image" Target="../media/image23.wmf" 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 /><Relationship Id="rId2" Type="http://schemas.openxmlformats.org/officeDocument/2006/relationships/image" Target="../media/image25.wmf" /><Relationship Id="rId1" Type="http://schemas.openxmlformats.org/officeDocument/2006/relationships/image" Target="../media/image24.wmf" 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 /><Relationship Id="rId2" Type="http://schemas.openxmlformats.org/officeDocument/2006/relationships/image" Target="../media/image29.wmf" /><Relationship Id="rId1" Type="http://schemas.openxmlformats.org/officeDocument/2006/relationships/image" Target="../media/image28.wmf" 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 /><Relationship Id="rId3" Type="http://schemas.openxmlformats.org/officeDocument/2006/relationships/image" Target="../media/image34.wmf" /><Relationship Id="rId7" Type="http://schemas.openxmlformats.org/officeDocument/2006/relationships/image" Target="../media/image37.wmf" /><Relationship Id="rId2" Type="http://schemas.openxmlformats.org/officeDocument/2006/relationships/image" Target="../media/image33.wmf" /><Relationship Id="rId1" Type="http://schemas.openxmlformats.org/officeDocument/2006/relationships/image" Target="../media/image32.wmf" /><Relationship Id="rId6" Type="http://schemas.openxmlformats.org/officeDocument/2006/relationships/image" Target="../media/image36.wmf" /><Relationship Id="rId5" Type="http://schemas.openxmlformats.org/officeDocument/2006/relationships/image" Target="../media/image35.wmf" /><Relationship Id="rId4" Type="http://schemas.openxmlformats.org/officeDocument/2006/relationships/image" Target="../media/image19.wmf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8522-B6E1-4BC9-AF5F-B9F66E1F5179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91DF-03D9-4E91-8459-CA191793B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38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8522-B6E1-4BC9-AF5F-B9F66E1F5179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91DF-03D9-4E91-8459-CA191793B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48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8522-B6E1-4BC9-AF5F-B9F66E1F5179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91DF-03D9-4E91-8459-CA191793B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103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rgbClr val="29166F"/>
          </a:solidFill>
        </p:spPr>
        <p:txBody>
          <a:bodyPr/>
          <a:lstStyle/>
          <a:p>
            <a:fld id="{FD959062-B539-43CB-A74E-0F0388E33D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5029200" cy="438912"/>
          </a:xfrm>
          <a:solidFill>
            <a:srgbClr val="29166F"/>
          </a:solidFill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pPr algn="ctr"/>
            <a:r>
              <a:rPr lang="en-US" dirty="0">
                <a:solidFill>
                  <a:prstClr val="white"/>
                </a:solidFill>
              </a:rPr>
              <a:t>L14 – IIR Filter Design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6019800" y="6172200"/>
            <a:ext cx="2194560" cy="457200"/>
          </a:xfrm>
          <a:prstGeom prst="rect">
            <a:avLst/>
          </a:prstGeom>
          <a:solidFill>
            <a:srgbClr val="29166F"/>
          </a:solidFill>
        </p:spPr>
        <p:txBody>
          <a:bodyPr anchor="ctr" anchorCtr="0"/>
          <a:lstStyle>
            <a:lvl1pPr>
              <a:defRPr sz="160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pPr algn="ctr">
              <a:defRPr/>
            </a:pPr>
            <a:r>
              <a:rPr lang="en-US" dirty="0">
                <a:solidFill>
                  <a:prstClr val="white"/>
                </a:solidFill>
              </a:rPr>
              <a:t>Dr. Manoj kumar Rajagopal</a:t>
            </a:r>
          </a:p>
        </p:txBody>
      </p:sp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9328" y="6089904"/>
            <a:ext cx="612648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17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8522-B6E1-4BC9-AF5F-B9F66E1F5179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91DF-03D9-4E91-8459-CA191793B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06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8522-B6E1-4BC9-AF5F-B9F66E1F5179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91DF-03D9-4E91-8459-CA191793B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9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8522-B6E1-4BC9-AF5F-B9F66E1F5179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91DF-03D9-4E91-8459-CA191793B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02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8522-B6E1-4BC9-AF5F-B9F66E1F5179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91DF-03D9-4E91-8459-CA191793B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53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8522-B6E1-4BC9-AF5F-B9F66E1F5179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91DF-03D9-4E91-8459-CA191793B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16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8522-B6E1-4BC9-AF5F-B9F66E1F5179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91DF-03D9-4E91-8459-CA191793B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80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8522-B6E1-4BC9-AF5F-B9F66E1F5179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91DF-03D9-4E91-8459-CA191793B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67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8522-B6E1-4BC9-AF5F-B9F66E1F5179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91DF-03D9-4E91-8459-CA191793B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40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28522-B6E1-4BC9-AF5F-B9F66E1F5179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691DF-03D9-4E91-8459-CA191793B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7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 /><Relationship Id="rId3" Type="http://schemas.openxmlformats.org/officeDocument/2006/relationships/oleObject" Target="../embeddings/oleObject9.bin" /><Relationship Id="rId7" Type="http://schemas.openxmlformats.org/officeDocument/2006/relationships/oleObject" Target="../embeddings/oleObject11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4.vml" /><Relationship Id="rId6" Type="http://schemas.openxmlformats.org/officeDocument/2006/relationships/image" Target="../media/image16.wmf" /><Relationship Id="rId5" Type="http://schemas.openxmlformats.org/officeDocument/2006/relationships/oleObject" Target="../embeddings/oleObject10.bin" /><Relationship Id="rId4" Type="http://schemas.openxmlformats.org/officeDocument/2006/relationships/image" Target="../media/image15.wmf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5.vml" /><Relationship Id="rId6" Type="http://schemas.openxmlformats.org/officeDocument/2006/relationships/image" Target="../media/image19.wmf" /><Relationship Id="rId5" Type="http://schemas.openxmlformats.org/officeDocument/2006/relationships/oleObject" Target="../embeddings/oleObject13.bin" /><Relationship Id="rId4" Type="http://schemas.openxmlformats.org/officeDocument/2006/relationships/image" Target="../media/image18.wmf" 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 /><Relationship Id="rId3" Type="http://schemas.openxmlformats.org/officeDocument/2006/relationships/oleObject" Target="../embeddings/oleObject14.bin" /><Relationship Id="rId7" Type="http://schemas.openxmlformats.org/officeDocument/2006/relationships/oleObject" Target="../embeddings/oleObject16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6.vml" /><Relationship Id="rId6" Type="http://schemas.openxmlformats.org/officeDocument/2006/relationships/image" Target="../media/image21.wmf" /><Relationship Id="rId5" Type="http://schemas.openxmlformats.org/officeDocument/2006/relationships/oleObject" Target="../embeddings/oleObject15.bin" /><Relationship Id="rId10" Type="http://schemas.openxmlformats.org/officeDocument/2006/relationships/image" Target="../media/image23.wmf" /><Relationship Id="rId4" Type="http://schemas.openxmlformats.org/officeDocument/2006/relationships/image" Target="../media/image20.wmf" /><Relationship Id="rId9" Type="http://schemas.openxmlformats.org/officeDocument/2006/relationships/oleObject" Target="../embeddings/oleObject17.bin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 /><Relationship Id="rId3" Type="http://schemas.openxmlformats.org/officeDocument/2006/relationships/oleObject" Target="../embeddings/oleObject18.bin" /><Relationship Id="rId7" Type="http://schemas.openxmlformats.org/officeDocument/2006/relationships/oleObject" Target="../embeddings/oleObject20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7.vml" /><Relationship Id="rId6" Type="http://schemas.openxmlformats.org/officeDocument/2006/relationships/image" Target="../media/image25.wmf" /><Relationship Id="rId5" Type="http://schemas.openxmlformats.org/officeDocument/2006/relationships/oleObject" Target="../embeddings/oleObject19.bin" /><Relationship Id="rId4" Type="http://schemas.openxmlformats.org/officeDocument/2006/relationships/image" Target="../media/image24.wmf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 /><Relationship Id="rId3" Type="http://schemas.openxmlformats.org/officeDocument/2006/relationships/oleObject" Target="../embeddings/oleObject21.bin" /><Relationship Id="rId7" Type="http://schemas.openxmlformats.org/officeDocument/2006/relationships/oleObject" Target="../embeddings/oleObject23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8.vml" /><Relationship Id="rId6" Type="http://schemas.openxmlformats.org/officeDocument/2006/relationships/image" Target="../media/image29.wmf" /><Relationship Id="rId5" Type="http://schemas.openxmlformats.org/officeDocument/2006/relationships/oleObject" Target="../embeddings/oleObject22.bin" /><Relationship Id="rId4" Type="http://schemas.openxmlformats.org/officeDocument/2006/relationships/image" Target="../media/image28.wmf" /><Relationship Id="rId9" Type="http://schemas.openxmlformats.org/officeDocument/2006/relationships/image" Target="../media/image31.png" 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 /><Relationship Id="rId13" Type="http://schemas.openxmlformats.org/officeDocument/2006/relationships/oleObject" Target="../embeddings/oleObject29.bin" /><Relationship Id="rId18" Type="http://schemas.openxmlformats.org/officeDocument/2006/relationships/image" Target="../media/image38.wmf" /><Relationship Id="rId3" Type="http://schemas.openxmlformats.org/officeDocument/2006/relationships/oleObject" Target="../embeddings/oleObject24.bin" /><Relationship Id="rId7" Type="http://schemas.openxmlformats.org/officeDocument/2006/relationships/oleObject" Target="../embeddings/oleObject26.bin" /><Relationship Id="rId12" Type="http://schemas.openxmlformats.org/officeDocument/2006/relationships/image" Target="../media/image35.wmf" /><Relationship Id="rId17" Type="http://schemas.openxmlformats.org/officeDocument/2006/relationships/oleObject" Target="../embeddings/oleObject31.bin" /><Relationship Id="rId2" Type="http://schemas.openxmlformats.org/officeDocument/2006/relationships/slideLayout" Target="../slideLayouts/slideLayout6.xml" /><Relationship Id="rId16" Type="http://schemas.openxmlformats.org/officeDocument/2006/relationships/image" Target="../media/image37.wmf" /><Relationship Id="rId1" Type="http://schemas.openxmlformats.org/officeDocument/2006/relationships/vmlDrawing" Target="../drawings/vmlDrawing9.vml" /><Relationship Id="rId6" Type="http://schemas.openxmlformats.org/officeDocument/2006/relationships/image" Target="../media/image33.wmf" /><Relationship Id="rId11" Type="http://schemas.openxmlformats.org/officeDocument/2006/relationships/oleObject" Target="../embeddings/oleObject28.bin" /><Relationship Id="rId5" Type="http://schemas.openxmlformats.org/officeDocument/2006/relationships/oleObject" Target="../embeddings/oleObject25.bin" /><Relationship Id="rId15" Type="http://schemas.openxmlformats.org/officeDocument/2006/relationships/oleObject" Target="../embeddings/oleObject30.bin" /><Relationship Id="rId10" Type="http://schemas.openxmlformats.org/officeDocument/2006/relationships/image" Target="../media/image19.wmf" /><Relationship Id="rId4" Type="http://schemas.openxmlformats.org/officeDocument/2006/relationships/image" Target="../media/image32.wmf" /><Relationship Id="rId9" Type="http://schemas.openxmlformats.org/officeDocument/2006/relationships/oleObject" Target="../embeddings/oleObject27.bin" /><Relationship Id="rId14" Type="http://schemas.openxmlformats.org/officeDocument/2006/relationships/image" Target="../media/image36.wmf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0.vml" /><Relationship Id="rId6" Type="http://schemas.openxmlformats.org/officeDocument/2006/relationships/image" Target="../media/image40.wmf" /><Relationship Id="rId5" Type="http://schemas.openxmlformats.org/officeDocument/2006/relationships/oleObject" Target="../embeddings/oleObject33.bin" /><Relationship Id="rId4" Type="http://schemas.openxmlformats.org/officeDocument/2006/relationships/image" Target="../media/image39.wmf" 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 /><Relationship Id="rId3" Type="http://schemas.openxmlformats.org/officeDocument/2006/relationships/oleObject" Target="../embeddings/oleObject34.bin" /><Relationship Id="rId7" Type="http://schemas.openxmlformats.org/officeDocument/2006/relationships/oleObject" Target="../embeddings/oleObject36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1.vml" /><Relationship Id="rId6" Type="http://schemas.openxmlformats.org/officeDocument/2006/relationships/image" Target="../media/image42.wmf" /><Relationship Id="rId5" Type="http://schemas.openxmlformats.org/officeDocument/2006/relationships/oleObject" Target="../embeddings/oleObject35.bin" /><Relationship Id="rId4" Type="http://schemas.openxmlformats.org/officeDocument/2006/relationships/image" Target="../media/image41.wmf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2.vml" /><Relationship Id="rId4" Type="http://schemas.openxmlformats.org/officeDocument/2006/relationships/image" Target="../media/image44.wmf" 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 /><Relationship Id="rId3" Type="http://schemas.openxmlformats.org/officeDocument/2006/relationships/oleObject" Target="../embeddings/oleObject38.bin" /><Relationship Id="rId7" Type="http://schemas.openxmlformats.org/officeDocument/2006/relationships/oleObject" Target="../embeddings/oleObject40.bin" /><Relationship Id="rId12" Type="http://schemas.openxmlformats.org/officeDocument/2006/relationships/image" Target="../media/image49.wmf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13.vml" /><Relationship Id="rId6" Type="http://schemas.openxmlformats.org/officeDocument/2006/relationships/image" Target="../media/image46.wmf" /><Relationship Id="rId11" Type="http://schemas.openxmlformats.org/officeDocument/2006/relationships/oleObject" Target="../embeddings/oleObject42.bin" /><Relationship Id="rId5" Type="http://schemas.openxmlformats.org/officeDocument/2006/relationships/oleObject" Target="../embeddings/oleObject39.bin" /><Relationship Id="rId10" Type="http://schemas.openxmlformats.org/officeDocument/2006/relationships/image" Target="../media/image48.wmf" /><Relationship Id="rId4" Type="http://schemas.openxmlformats.org/officeDocument/2006/relationships/image" Target="../media/image45.wmf" /><Relationship Id="rId9" Type="http://schemas.openxmlformats.org/officeDocument/2006/relationships/oleObject" Target="../embeddings/oleObject41.bin" 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 /><Relationship Id="rId13" Type="http://schemas.openxmlformats.org/officeDocument/2006/relationships/oleObject" Target="../embeddings/oleObject48.bin" /><Relationship Id="rId18" Type="http://schemas.openxmlformats.org/officeDocument/2006/relationships/image" Target="../media/image55.wmf" /><Relationship Id="rId3" Type="http://schemas.openxmlformats.org/officeDocument/2006/relationships/oleObject" Target="../embeddings/oleObject43.bin" /><Relationship Id="rId21" Type="http://schemas.openxmlformats.org/officeDocument/2006/relationships/oleObject" Target="../embeddings/oleObject52.bin" /><Relationship Id="rId7" Type="http://schemas.openxmlformats.org/officeDocument/2006/relationships/oleObject" Target="../embeddings/oleObject45.bin" /><Relationship Id="rId12" Type="http://schemas.openxmlformats.org/officeDocument/2006/relationships/image" Target="../media/image42.wmf" /><Relationship Id="rId17" Type="http://schemas.openxmlformats.org/officeDocument/2006/relationships/oleObject" Target="../embeddings/oleObject50.bin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54.wmf" /><Relationship Id="rId20" Type="http://schemas.openxmlformats.org/officeDocument/2006/relationships/image" Target="../media/image56.wmf" /><Relationship Id="rId1" Type="http://schemas.openxmlformats.org/officeDocument/2006/relationships/vmlDrawing" Target="../drawings/vmlDrawing14.vml" /><Relationship Id="rId6" Type="http://schemas.openxmlformats.org/officeDocument/2006/relationships/image" Target="../media/image51.wmf" /><Relationship Id="rId11" Type="http://schemas.openxmlformats.org/officeDocument/2006/relationships/oleObject" Target="../embeddings/oleObject47.bin" /><Relationship Id="rId5" Type="http://schemas.openxmlformats.org/officeDocument/2006/relationships/oleObject" Target="../embeddings/oleObject44.bin" /><Relationship Id="rId15" Type="http://schemas.openxmlformats.org/officeDocument/2006/relationships/oleObject" Target="../embeddings/oleObject49.bin" /><Relationship Id="rId10" Type="http://schemas.openxmlformats.org/officeDocument/2006/relationships/image" Target="../media/image41.wmf" /><Relationship Id="rId19" Type="http://schemas.openxmlformats.org/officeDocument/2006/relationships/oleObject" Target="../embeddings/oleObject51.bin" /><Relationship Id="rId4" Type="http://schemas.openxmlformats.org/officeDocument/2006/relationships/image" Target="../media/image50.wmf" /><Relationship Id="rId9" Type="http://schemas.openxmlformats.org/officeDocument/2006/relationships/oleObject" Target="../embeddings/oleObject46.bin" /><Relationship Id="rId14" Type="http://schemas.openxmlformats.org/officeDocument/2006/relationships/image" Target="../media/image53.wmf" /><Relationship Id="rId22" Type="http://schemas.openxmlformats.org/officeDocument/2006/relationships/image" Target="../media/image57.wmf" 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 /><Relationship Id="rId3" Type="http://schemas.openxmlformats.org/officeDocument/2006/relationships/oleObject" Target="../embeddings/oleObject53.bin" /><Relationship Id="rId7" Type="http://schemas.openxmlformats.org/officeDocument/2006/relationships/oleObject" Target="../embeddings/oleObject55.bin" /><Relationship Id="rId12" Type="http://schemas.openxmlformats.org/officeDocument/2006/relationships/image" Target="../media/image62.wmf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15.vml" /><Relationship Id="rId6" Type="http://schemas.openxmlformats.org/officeDocument/2006/relationships/image" Target="../media/image59.wmf" /><Relationship Id="rId11" Type="http://schemas.openxmlformats.org/officeDocument/2006/relationships/oleObject" Target="../embeddings/oleObject57.bin" /><Relationship Id="rId5" Type="http://schemas.openxmlformats.org/officeDocument/2006/relationships/oleObject" Target="../embeddings/oleObject54.bin" /><Relationship Id="rId10" Type="http://schemas.openxmlformats.org/officeDocument/2006/relationships/image" Target="../media/image61.wmf" /><Relationship Id="rId4" Type="http://schemas.openxmlformats.org/officeDocument/2006/relationships/image" Target="../media/image58.wmf" /><Relationship Id="rId9" Type="http://schemas.openxmlformats.org/officeDocument/2006/relationships/oleObject" Target="../embeddings/oleObject56.bin" 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 /><Relationship Id="rId13" Type="http://schemas.openxmlformats.org/officeDocument/2006/relationships/oleObject" Target="../embeddings/oleObject63.bin" /><Relationship Id="rId3" Type="http://schemas.openxmlformats.org/officeDocument/2006/relationships/oleObject" Target="../embeddings/oleObject58.bin" /><Relationship Id="rId7" Type="http://schemas.openxmlformats.org/officeDocument/2006/relationships/oleObject" Target="../embeddings/oleObject60.bin" /><Relationship Id="rId12" Type="http://schemas.openxmlformats.org/officeDocument/2006/relationships/image" Target="../media/image67.wmf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16.vml" /><Relationship Id="rId6" Type="http://schemas.openxmlformats.org/officeDocument/2006/relationships/image" Target="../media/image64.wmf" /><Relationship Id="rId11" Type="http://schemas.openxmlformats.org/officeDocument/2006/relationships/oleObject" Target="../embeddings/oleObject62.bin" /><Relationship Id="rId5" Type="http://schemas.openxmlformats.org/officeDocument/2006/relationships/oleObject" Target="../embeddings/oleObject59.bin" /><Relationship Id="rId10" Type="http://schemas.openxmlformats.org/officeDocument/2006/relationships/image" Target="../media/image66.wmf" /><Relationship Id="rId4" Type="http://schemas.openxmlformats.org/officeDocument/2006/relationships/image" Target="../media/image63.wmf" /><Relationship Id="rId9" Type="http://schemas.openxmlformats.org/officeDocument/2006/relationships/oleObject" Target="../embeddings/oleObject61.bin" /><Relationship Id="rId14" Type="http://schemas.openxmlformats.org/officeDocument/2006/relationships/image" Target="../media/image68.wmf" 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 /><Relationship Id="rId3" Type="http://schemas.openxmlformats.org/officeDocument/2006/relationships/oleObject" Target="../embeddings/oleObject64.bin" /><Relationship Id="rId7" Type="http://schemas.openxmlformats.org/officeDocument/2006/relationships/oleObject" Target="../embeddings/oleObject66.bin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17.vml" /><Relationship Id="rId6" Type="http://schemas.openxmlformats.org/officeDocument/2006/relationships/image" Target="../media/image69.wmf" /><Relationship Id="rId5" Type="http://schemas.openxmlformats.org/officeDocument/2006/relationships/oleObject" Target="../embeddings/oleObject65.bin" /><Relationship Id="rId4" Type="http://schemas.openxmlformats.org/officeDocument/2006/relationships/image" Target="../media/image19.wmf" 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 /><Relationship Id="rId3" Type="http://schemas.openxmlformats.org/officeDocument/2006/relationships/oleObject" Target="../embeddings/oleObject67.bin" /><Relationship Id="rId7" Type="http://schemas.openxmlformats.org/officeDocument/2006/relationships/oleObject" Target="../embeddings/oleObject69.bin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18.vml" /><Relationship Id="rId6" Type="http://schemas.openxmlformats.org/officeDocument/2006/relationships/image" Target="../media/image72.wmf" /><Relationship Id="rId5" Type="http://schemas.openxmlformats.org/officeDocument/2006/relationships/oleObject" Target="../embeddings/oleObject68.bin" /><Relationship Id="rId4" Type="http://schemas.openxmlformats.org/officeDocument/2006/relationships/image" Target="../media/image71.wmf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9.vml" /><Relationship Id="rId4" Type="http://schemas.openxmlformats.org/officeDocument/2006/relationships/image" Target="../media/image74.wmf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1.vml" /><Relationship Id="rId6" Type="http://schemas.openxmlformats.org/officeDocument/2006/relationships/image" Target="../media/image3.wmf" /><Relationship Id="rId5" Type="http://schemas.openxmlformats.org/officeDocument/2006/relationships/oleObject" Target="../embeddings/oleObject2.bin" /><Relationship Id="rId4" Type="http://schemas.openxmlformats.org/officeDocument/2006/relationships/image" Target="../media/image2.wmf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20.vml" /><Relationship Id="rId6" Type="http://schemas.openxmlformats.org/officeDocument/2006/relationships/image" Target="../media/image76.wmf" /><Relationship Id="rId5" Type="http://schemas.openxmlformats.org/officeDocument/2006/relationships/oleObject" Target="../embeddings/oleObject72.bin" /><Relationship Id="rId4" Type="http://schemas.openxmlformats.org/officeDocument/2006/relationships/image" Target="../media/image75.wmf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 /><Relationship Id="rId3" Type="http://schemas.openxmlformats.org/officeDocument/2006/relationships/oleObject" Target="../embeddings/oleObject3.bin" /><Relationship Id="rId7" Type="http://schemas.openxmlformats.org/officeDocument/2006/relationships/oleObject" Target="../embeddings/oleObject5.bin" /><Relationship Id="rId12" Type="http://schemas.openxmlformats.org/officeDocument/2006/relationships/image" Target="../media/image8.wmf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2.vml" /><Relationship Id="rId6" Type="http://schemas.openxmlformats.org/officeDocument/2006/relationships/image" Target="../media/image5.wmf" /><Relationship Id="rId11" Type="http://schemas.openxmlformats.org/officeDocument/2006/relationships/oleObject" Target="../embeddings/oleObject7.bin" /><Relationship Id="rId5" Type="http://schemas.openxmlformats.org/officeDocument/2006/relationships/oleObject" Target="../embeddings/oleObject4.bin" /><Relationship Id="rId10" Type="http://schemas.openxmlformats.org/officeDocument/2006/relationships/image" Target="../media/image7.wmf" /><Relationship Id="rId4" Type="http://schemas.openxmlformats.org/officeDocument/2006/relationships/image" Target="../media/image4.wmf" /><Relationship Id="rId9" Type="http://schemas.openxmlformats.org/officeDocument/2006/relationships/oleObject" Target="../embeddings/oleObject6.bin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3.vml" /><Relationship Id="rId4" Type="http://schemas.openxmlformats.org/officeDocument/2006/relationships/image" Target="../media/image9.emf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6.xml" /><Relationship Id="rId6" Type="http://schemas.openxmlformats.org/officeDocument/2006/relationships/image" Target="../media/image14.png" /><Relationship Id="rId5" Type="http://schemas.openxmlformats.org/officeDocument/2006/relationships/image" Target="../media/image13.png" /><Relationship Id="rId4" Type="http://schemas.openxmlformats.org/officeDocument/2006/relationships/image" Target="../media/image12.pn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IIR filter have </a:t>
            </a:r>
            <a:r>
              <a:rPr lang="en-US" altLang="zh-CN" sz="2800" i="1" dirty="0">
                <a:solidFill>
                  <a:schemeClr val="hlink"/>
                </a:solidFill>
              </a:rPr>
              <a:t>infinite-duration</a:t>
            </a:r>
            <a:r>
              <a:rPr lang="en-US" altLang="zh-CN" sz="2800" dirty="0"/>
              <a:t> impulse responses, hence they can be matched to </a:t>
            </a:r>
            <a:r>
              <a:rPr lang="en-US" altLang="zh-CN" sz="2800" i="1" dirty="0">
                <a:solidFill>
                  <a:schemeClr val="hlink"/>
                </a:solidFill>
              </a:rPr>
              <a:t>analog</a:t>
            </a:r>
            <a:r>
              <a:rPr lang="en-US" altLang="zh-CN" sz="2800" dirty="0"/>
              <a:t> filters, all of which generally have infinitely long impulse responses</a:t>
            </a:r>
          </a:p>
          <a:p>
            <a:pPr>
              <a:lnSpc>
                <a:spcPct val="90000"/>
              </a:lnSpc>
            </a:pP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The basic technique of IIR filter design transforms well-known </a:t>
            </a:r>
            <a:r>
              <a:rPr lang="en-US" altLang="zh-CN" sz="2800" i="1" dirty="0">
                <a:solidFill>
                  <a:schemeClr val="hlink"/>
                </a:solidFill>
              </a:rPr>
              <a:t>analog</a:t>
            </a:r>
            <a:r>
              <a:rPr lang="en-US" altLang="zh-CN" sz="2800" dirty="0"/>
              <a:t> filters into </a:t>
            </a:r>
            <a:r>
              <a:rPr lang="en-US" altLang="zh-CN" sz="2800" i="1" dirty="0">
                <a:solidFill>
                  <a:schemeClr val="hlink"/>
                </a:solidFill>
              </a:rPr>
              <a:t>digital</a:t>
            </a:r>
            <a:r>
              <a:rPr lang="en-US" altLang="zh-CN" sz="2800" dirty="0"/>
              <a:t> filters using </a:t>
            </a:r>
            <a:r>
              <a:rPr lang="en-US" altLang="zh-CN" sz="2800" i="1" dirty="0">
                <a:solidFill>
                  <a:schemeClr val="hlink"/>
                </a:solidFill>
              </a:rPr>
              <a:t>complex-valued mappings</a:t>
            </a:r>
            <a:r>
              <a:rPr lang="en-US" altLang="zh-CN" sz="2800" dirty="0"/>
              <a:t>.</a:t>
            </a:r>
          </a:p>
          <a:p>
            <a:pPr>
              <a:lnSpc>
                <a:spcPct val="90000"/>
              </a:lnSpc>
            </a:pP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The </a:t>
            </a:r>
            <a:r>
              <a:rPr lang="en-US" altLang="zh-CN" sz="2800" i="1" dirty="0">
                <a:solidFill>
                  <a:schemeClr val="hlink"/>
                </a:solidFill>
              </a:rPr>
              <a:t>advantage</a:t>
            </a:r>
            <a:r>
              <a:rPr lang="en-US" altLang="zh-CN" sz="2800" dirty="0"/>
              <a:t> of this technique lies in the fact that both analog filter design (AFD) tables and the mappings are available extensively in the literature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L13 – IIR Filter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2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H(s) have distinct poles, it can be expressed through partial fraction as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taking inverse Laplace transform we get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L13 – IIR Filter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447800" y="2514600"/>
          <a:ext cx="490093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3" imgW="2882880" imgH="444240" progId="Equation.3">
                  <p:embed/>
                </p:oleObj>
              </mc:Choice>
              <mc:Fallback>
                <p:oleObj name="Equation" r:id="rId3" imgW="2882880" imgH="4442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14600"/>
                        <a:ext cx="490093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285163"/>
              </p:ext>
            </p:extLst>
          </p:nvPr>
        </p:nvGraphicFramePr>
        <p:xfrm>
          <a:off x="1219200" y="4391000"/>
          <a:ext cx="520177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5" imgW="2679480" imgH="431640" progId="Equation.3">
                  <p:embed/>
                </p:oleObj>
              </mc:Choice>
              <mc:Fallback>
                <p:oleObj name="Equation" r:id="rId5" imgW="2679480" imgH="4316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91000"/>
                        <a:ext cx="520177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989095"/>
              </p:ext>
            </p:extLst>
          </p:nvPr>
        </p:nvGraphicFramePr>
        <p:xfrm>
          <a:off x="1219200" y="5394920"/>
          <a:ext cx="46257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7" imgW="2184120" imgH="431640" progId="Equation.3">
                  <p:embed/>
                </p:oleObj>
              </mc:Choice>
              <mc:Fallback>
                <p:oleObj name="Equation" r:id="rId7" imgW="2184120" imgH="43164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394920"/>
                        <a:ext cx="462578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032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IIV method continued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419600"/>
          </a:xfrm>
        </p:spPr>
        <p:txBody>
          <a:bodyPr/>
          <a:lstStyle/>
          <a:p>
            <a:r>
              <a:rPr lang="en-US" dirty="0"/>
              <a:t>On taking Z transform we get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L13 – IIR Filter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219200" y="2438400"/>
          <a:ext cx="603885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3" imgW="3466800" imgH="838080" progId="Equation.3">
                  <p:embed/>
                </p:oleObj>
              </mc:Choice>
              <mc:Fallback>
                <p:oleObj name="Equation" r:id="rId3" imgW="3466800" imgH="83808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438400"/>
                        <a:ext cx="6038850" cy="146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286000" y="4038600"/>
          <a:ext cx="413721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5" imgW="1981080" imgH="431640" progId="Equation.3">
                  <p:embed/>
                </p:oleObj>
              </mc:Choice>
              <mc:Fallback>
                <p:oleObj name="Equation" r:id="rId5" imgW="1981080" imgH="43164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038600"/>
                        <a:ext cx="4137212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71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Relationship b/w analog &amp; digital filter poles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Analog poles are the roots of : s-p</a:t>
            </a:r>
            <a:r>
              <a:rPr lang="en-US" sz="2800" baseline="-25000" dirty="0"/>
              <a:t>i</a:t>
            </a:r>
            <a:r>
              <a:rPr lang="en-US" sz="2800" dirty="0"/>
              <a:t> for </a:t>
            </a:r>
            <a:r>
              <a:rPr lang="en-US" sz="2800" dirty="0" err="1"/>
              <a:t>i</a:t>
            </a:r>
            <a:r>
              <a:rPr lang="en-US" sz="2800" dirty="0"/>
              <a:t>=1,2,…N</a:t>
            </a:r>
          </a:p>
          <a:p>
            <a:endParaRPr lang="en-US" sz="2800" dirty="0"/>
          </a:p>
          <a:p>
            <a:r>
              <a:rPr lang="en-US" sz="2800" dirty="0"/>
              <a:t>Digital poles are the roots of: 1-e</a:t>
            </a:r>
            <a:r>
              <a:rPr lang="en-US" sz="2800" baseline="30000" dirty="0"/>
              <a:t>piT</a:t>
            </a:r>
            <a:r>
              <a:rPr lang="en-US" sz="2800" dirty="0"/>
              <a:t>z</a:t>
            </a:r>
            <a:r>
              <a:rPr lang="en-US" sz="2800" baseline="30000" dirty="0"/>
              <a:t>-1 </a:t>
            </a:r>
            <a:r>
              <a:rPr lang="en-US" sz="2800" dirty="0"/>
              <a:t>for </a:t>
            </a:r>
            <a:r>
              <a:rPr lang="en-US" sz="2800" dirty="0" err="1"/>
              <a:t>i</a:t>
            </a:r>
            <a:r>
              <a:rPr lang="en-US" sz="2800" dirty="0"/>
              <a:t>=1,2…N</a:t>
            </a:r>
          </a:p>
          <a:p>
            <a:endParaRPr lang="en-US" sz="2800" dirty="0"/>
          </a:p>
          <a:p>
            <a:r>
              <a:rPr lang="en-US" altLang="zh-CN" sz="2800" dirty="0"/>
              <a:t>Since </a:t>
            </a:r>
            <a:r>
              <a:rPr lang="en-US" altLang="zh-CN" sz="2800" i="1" dirty="0">
                <a:solidFill>
                  <a:schemeClr val="hlink"/>
                </a:solidFill>
              </a:rPr>
              <a:t>z=</a:t>
            </a:r>
            <a:r>
              <a:rPr lang="en-US" altLang="zh-CN" sz="2800" i="1" dirty="0" err="1">
                <a:solidFill>
                  <a:schemeClr val="hlink"/>
                </a:solidFill>
              </a:rPr>
              <a:t>e</a:t>
            </a:r>
            <a:r>
              <a:rPr lang="en-US" altLang="zh-CN" sz="2800" i="1" baseline="30000" dirty="0" err="1">
                <a:solidFill>
                  <a:schemeClr val="hlink"/>
                </a:solidFill>
              </a:rPr>
              <a:t>jw</a:t>
            </a:r>
            <a:r>
              <a:rPr lang="en-US" altLang="zh-CN" sz="2800" baseline="30000" dirty="0"/>
              <a:t> </a:t>
            </a:r>
            <a:r>
              <a:rPr lang="en-US" altLang="zh-CN" sz="2800" dirty="0"/>
              <a:t>on the unit circle and </a:t>
            </a:r>
            <a:r>
              <a:rPr lang="en-US" altLang="zh-CN" sz="2800" i="1" dirty="0"/>
              <a:t>s=j </a:t>
            </a:r>
            <a:r>
              <a:rPr lang="en-US" altLang="zh-CN" sz="2800" i="1" dirty="0">
                <a:cs typeface="Times New Roman" pitchFamily="18" charset="0"/>
              </a:rPr>
              <a:t>Ω</a:t>
            </a:r>
            <a:r>
              <a:rPr lang="en-US" altLang="zh-CN" sz="2800" dirty="0">
                <a:cs typeface="Times New Roman" pitchFamily="18" charset="0"/>
              </a:rPr>
              <a:t> on the imaginary axis, we have the transformation from the </a:t>
            </a:r>
            <a:r>
              <a:rPr lang="en-US" altLang="zh-CN" sz="2800" i="1" dirty="0">
                <a:solidFill>
                  <a:schemeClr val="hlink"/>
                </a:solidFill>
                <a:cs typeface="Times New Roman" pitchFamily="18" charset="0"/>
              </a:rPr>
              <a:t>s</a:t>
            </a:r>
            <a:r>
              <a:rPr lang="en-US" altLang="zh-CN" sz="2800" dirty="0">
                <a:solidFill>
                  <a:schemeClr val="hlink"/>
                </a:solidFill>
                <a:cs typeface="Times New Roman" pitchFamily="18" charset="0"/>
              </a:rPr>
              <a:t>-plane</a:t>
            </a:r>
            <a:r>
              <a:rPr lang="en-US" altLang="zh-CN" sz="2800" dirty="0">
                <a:cs typeface="Times New Roman" pitchFamily="18" charset="0"/>
              </a:rPr>
              <a:t> to the </a:t>
            </a:r>
            <a:r>
              <a:rPr lang="en-US" altLang="zh-CN" sz="2800" i="1" dirty="0">
                <a:solidFill>
                  <a:schemeClr val="hlink"/>
                </a:solidFill>
                <a:cs typeface="Times New Roman" pitchFamily="18" charset="0"/>
              </a:rPr>
              <a:t>z</a:t>
            </a:r>
            <a:r>
              <a:rPr lang="en-US" altLang="zh-CN" sz="2800" dirty="0">
                <a:solidFill>
                  <a:schemeClr val="hlink"/>
                </a:solidFill>
                <a:cs typeface="Times New Roman" pitchFamily="18" charset="0"/>
              </a:rPr>
              <a:t>-plane </a:t>
            </a:r>
            <a:r>
              <a:rPr lang="en-US" altLang="zh-CN" sz="2800" dirty="0">
                <a:cs typeface="Times New Roman" pitchFamily="18" charset="0"/>
              </a:rPr>
              <a:t>as </a:t>
            </a:r>
            <a:r>
              <a:rPr lang="en-US" altLang="zh-CN" sz="2800" i="1" dirty="0">
                <a:solidFill>
                  <a:schemeClr val="hlink"/>
                </a:solidFill>
                <a:cs typeface="Times New Roman" pitchFamily="18" charset="0"/>
              </a:rPr>
              <a:t>z=</a:t>
            </a:r>
            <a:r>
              <a:rPr lang="en-US" altLang="zh-CN" sz="2800" i="1" dirty="0" err="1">
                <a:solidFill>
                  <a:schemeClr val="hlink"/>
                </a:solidFill>
                <a:cs typeface="Times New Roman" pitchFamily="18" charset="0"/>
              </a:rPr>
              <a:t>e</a:t>
            </a:r>
            <a:r>
              <a:rPr lang="en-US" altLang="zh-CN" sz="2800" i="1" baseline="30000" dirty="0" err="1">
                <a:solidFill>
                  <a:schemeClr val="hlink"/>
                </a:solidFill>
                <a:cs typeface="Times New Roman" pitchFamily="18" charset="0"/>
              </a:rPr>
              <a:t>sT</a:t>
            </a:r>
            <a:endParaRPr lang="en-US" altLang="zh-CN" sz="2800" i="1" baseline="30000" dirty="0">
              <a:solidFill>
                <a:schemeClr val="hlink"/>
              </a:solidFill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L13 – IIR Filter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339850" y="5181600"/>
          <a:ext cx="1689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3" imgW="711000" imgH="203040" progId="Equation.3">
                  <p:embed/>
                </p:oleObj>
              </mc:Choice>
              <mc:Fallback>
                <p:oleObj name="Equation" r:id="rId3" imgW="711000" imgH="2030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5181600"/>
                        <a:ext cx="16891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3631406" y="5121275"/>
          <a:ext cx="117633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5" imgW="495000" imgH="253800" progId="Equation.3">
                  <p:embed/>
                </p:oleObj>
              </mc:Choice>
              <mc:Fallback>
                <p:oleObj name="Equation" r:id="rId5" imgW="495000" imgH="253800" progId="Equation.3">
                  <p:embed/>
                  <p:pic>
                    <p:nvPicPr>
                      <p:cNvPr id="51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1406" y="5121275"/>
                        <a:ext cx="1176338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5410200" y="5226844"/>
          <a:ext cx="141763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7" imgW="596880" imgH="164880" progId="Equation.3">
                  <p:embed/>
                </p:oleObj>
              </mc:Choice>
              <mc:Fallback>
                <p:oleObj name="Equation" r:id="rId7" imgW="596880" imgH="164880" progId="Equation.3">
                  <p:embed/>
                  <p:pic>
                    <p:nvPicPr>
                      <p:cNvPr id="51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226844"/>
                        <a:ext cx="1417637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7162800" y="5105400"/>
          <a:ext cx="129560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9" imgW="698400" imgH="393480" progId="Equation.3">
                  <p:embed/>
                </p:oleObj>
              </mc:Choice>
              <mc:Fallback>
                <p:oleObj name="Equation" r:id="rId9" imgW="698400" imgH="39348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105400"/>
                        <a:ext cx="1295605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360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Relationship between analog &amp; digital frequency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the sampling theorem </a:t>
            </a:r>
            <a:r>
              <a:rPr lang="en-US" i="1" dirty="0"/>
              <a:t>H(</a:t>
            </a:r>
            <a:r>
              <a:rPr lang="en-US" i="1" dirty="0" err="1"/>
              <a:t>e</a:t>
            </a:r>
            <a:r>
              <a:rPr lang="en-US" i="1" baseline="30000" dirty="0" err="1"/>
              <a:t>j</a:t>
            </a:r>
            <a:r>
              <a:rPr lang="el-GR" i="1" baseline="30000" dirty="0"/>
              <a:t>ω</a:t>
            </a:r>
            <a:r>
              <a:rPr lang="en-US" i="1" dirty="0"/>
              <a:t>) is </a:t>
            </a:r>
            <a:r>
              <a:rPr lang="en-US" dirty="0"/>
              <a:t>a periodic version of </a:t>
            </a:r>
            <a:r>
              <a:rPr lang="en-US" i="1" dirty="0"/>
              <a:t>H( j</a:t>
            </a:r>
            <a:r>
              <a:rPr lang="el-GR" i="1" dirty="0"/>
              <a:t>Ω</a:t>
            </a:r>
            <a:r>
              <a:rPr lang="en-US" i="1" dirty="0"/>
              <a:t>) where,</a:t>
            </a:r>
            <a:endParaRPr lang="en-US" dirty="0"/>
          </a:p>
          <a:p>
            <a:r>
              <a:rPr lang="el-GR" dirty="0"/>
              <a:t>Ω</a:t>
            </a:r>
            <a:r>
              <a:rPr lang="en-US" dirty="0"/>
              <a:t> = Analog frequency in </a:t>
            </a:r>
            <a:r>
              <a:rPr lang="en-US" dirty="0" err="1"/>
              <a:t>rad</a:t>
            </a:r>
            <a:r>
              <a:rPr lang="en-US" dirty="0"/>
              <a:t> /s</a:t>
            </a:r>
          </a:p>
          <a:p>
            <a:r>
              <a:rPr lang="el-GR" dirty="0"/>
              <a:t>ω</a:t>
            </a:r>
            <a:r>
              <a:rPr lang="en-US" dirty="0"/>
              <a:t> = Digital frequency in </a:t>
            </a:r>
            <a:r>
              <a:rPr lang="en-US" dirty="0" err="1"/>
              <a:t>rad</a:t>
            </a:r>
            <a:r>
              <a:rPr lang="en-US" dirty="0"/>
              <a:t> / s</a:t>
            </a:r>
          </a:p>
          <a:p>
            <a:r>
              <a:rPr lang="en-US" dirty="0"/>
              <a:t>z = </a:t>
            </a:r>
            <a:r>
              <a:rPr lang="en-US" dirty="0" err="1"/>
              <a:t>re</a:t>
            </a:r>
            <a:r>
              <a:rPr lang="en-US" baseline="30000" dirty="0" err="1"/>
              <a:t>j</a:t>
            </a:r>
            <a:r>
              <a:rPr lang="el-GR" baseline="30000" dirty="0"/>
              <a:t>ω</a:t>
            </a:r>
            <a:r>
              <a:rPr lang="en-US" baseline="30000" dirty="0"/>
              <a:t> </a:t>
            </a:r>
            <a:r>
              <a:rPr lang="en-US" dirty="0"/>
              <a:t>point on z-plane</a:t>
            </a:r>
          </a:p>
          <a:p>
            <a:r>
              <a:rPr lang="en-US" dirty="0"/>
              <a:t>s=</a:t>
            </a:r>
            <a:r>
              <a:rPr lang="el-GR" dirty="0"/>
              <a:t>σ</a:t>
            </a:r>
            <a:r>
              <a:rPr lang="en-US" dirty="0"/>
              <a:t>+j</a:t>
            </a:r>
            <a:r>
              <a:rPr lang="el-GR" dirty="0"/>
              <a:t>Ω</a:t>
            </a:r>
            <a:r>
              <a:rPr lang="en-US" dirty="0"/>
              <a:t> be corresponding point in s-plane</a:t>
            </a:r>
          </a:p>
          <a:p>
            <a:r>
              <a:rPr lang="en-US" dirty="0"/>
              <a:t>We know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L13 – IIR Filter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472447"/>
              </p:ext>
            </p:extLst>
          </p:nvPr>
        </p:nvGraphicFramePr>
        <p:xfrm>
          <a:off x="2627784" y="4941168"/>
          <a:ext cx="2422121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3" imgW="1028520" imgH="698400" progId="Equation.3">
                  <p:embed/>
                </p:oleObj>
              </mc:Choice>
              <mc:Fallback>
                <p:oleObj name="Equation" r:id="rId3" imgW="1028520" imgH="6984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941168"/>
                        <a:ext cx="2422121" cy="164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10400" y="2209800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On equating we get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629400" y="2895600"/>
          <a:ext cx="1947862" cy="440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5" imgW="914400" imgH="177480" progId="Equation.3">
                  <p:embed/>
                </p:oleObj>
              </mc:Choice>
              <mc:Fallback>
                <p:oleObj name="Equation" r:id="rId5" imgW="914400" imgH="17748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895600"/>
                        <a:ext cx="1947862" cy="4403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743743"/>
              </p:ext>
            </p:extLst>
          </p:nvPr>
        </p:nvGraphicFramePr>
        <p:xfrm>
          <a:off x="5791200" y="5517232"/>
          <a:ext cx="2438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7" imgW="914400" imgH="457200" progId="Equation.3">
                  <p:embed/>
                </p:oleObj>
              </mc:Choice>
              <mc:Fallback>
                <p:oleObj name="Equation" r:id="rId7" imgW="914400" imgH="45720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517232"/>
                        <a:ext cx="24384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040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The impulse response of the discrete filter is identical to that of the analog filter at discrete time instances. That’s why this method is called impulse invariant method</a:t>
            </a:r>
            <a:endParaRPr lang="en-US" altLang="zh-CN" dirty="0">
              <a:cs typeface="Times New Roman" pitchFamily="18" charset="0"/>
            </a:endParaRPr>
          </a:p>
          <a:p>
            <a:r>
              <a:rPr lang="en-US" altLang="zh-CN" dirty="0"/>
              <a:t>Sampling frequency affects the frequency response of the impulse invariant digital filter. Need high sampling frequency to have frequency response close to analog filter.</a:t>
            </a:r>
          </a:p>
          <a:p>
            <a:r>
              <a:rPr lang="en-US" dirty="0"/>
              <a:t>The spectrum of impulse invariant filter corresponding to H(z) would be same as that of original analog filter H(s), but it repeats and leads to aliasing </a:t>
            </a:r>
          </a:p>
          <a:p>
            <a:r>
              <a:rPr lang="en-US" dirty="0"/>
              <a:t> Hence, this method is not suitable for </a:t>
            </a:r>
            <a:r>
              <a:rPr lang="en-US" i="1" dirty="0"/>
              <a:t>high pass and band stop filters design</a:t>
            </a:r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L13 – IIR Filter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1026"/>
          <p:cNvPicPr>
            <a:picLocks noChangeAspect="1" noChangeArrowheads="1"/>
          </p:cNvPicPr>
          <p:nvPr/>
        </p:nvPicPr>
        <p:blipFill>
          <a:blip r:embed="rId2" cstate="print"/>
          <a:srcRect t="21829" r="6186"/>
          <a:stretch>
            <a:fillRect/>
          </a:stretch>
        </p:blipFill>
        <p:spPr bwMode="auto">
          <a:xfrm>
            <a:off x="927536" y="31532"/>
            <a:ext cx="7391400" cy="3693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630475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Example:</a:t>
            </a:r>
            <a:r>
              <a:rPr lang="en-US" sz="2800" b="1" dirty="0"/>
              <a:t> First Order Butterworth Filter Designed Using the Impulse Invariant Method (T=1)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L13 – IIR Filter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28600" y="1676400"/>
          <a:ext cx="16129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3" imgW="787320" imgH="393480" progId="Equation.3">
                  <p:embed/>
                </p:oleObj>
              </mc:Choice>
              <mc:Fallback>
                <p:oleObj name="Equation" r:id="rId3" imgW="787320" imgH="39348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76400"/>
                        <a:ext cx="161290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266700" y="2759075"/>
          <a:ext cx="169068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5" imgW="825480" imgH="228600" progId="Equation.3">
                  <p:embed/>
                </p:oleObj>
              </mc:Choice>
              <mc:Fallback>
                <p:oleObj name="Equation" r:id="rId5" imgW="825480" imgH="228600" progId="Equation.3">
                  <p:embed/>
                  <p:pic>
                    <p:nvPicPr>
                      <p:cNvPr id="460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2759075"/>
                        <a:ext cx="1690688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100012" y="3429000"/>
          <a:ext cx="218598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7" imgW="1066680" imgH="393480" progId="Equation.3">
                  <p:embed/>
                </p:oleObj>
              </mc:Choice>
              <mc:Fallback>
                <p:oleObj name="Equation" r:id="rId7" imgW="1066680" imgH="393480" progId="Equation.3">
                  <p:embed/>
                  <p:pic>
                    <p:nvPicPr>
                      <p:cNvPr id="460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" y="3429000"/>
                        <a:ext cx="2185988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438400" y="1752600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 pitchFamily="34" charset="0"/>
              </a:rPr>
              <a:t>zero at  </a:t>
            </a:r>
            <a:r>
              <a:rPr lang="en-US" sz="2400" i="1" dirty="0">
                <a:solidFill>
                  <a:prstClr val="black"/>
                </a:solidFill>
                <a:latin typeface="Calibri" pitchFamily="34" charset="0"/>
              </a:rPr>
              <a:t>z=0</a:t>
            </a:r>
          </a:p>
          <a:p>
            <a:r>
              <a:rPr lang="en-US" sz="2400" dirty="0">
                <a:solidFill>
                  <a:prstClr val="black"/>
                </a:solidFill>
                <a:latin typeface="Calibri" pitchFamily="34" charset="0"/>
              </a:rPr>
              <a:t>pole at  </a:t>
            </a:r>
            <a:r>
              <a:rPr lang="en-US" sz="2400" i="1" dirty="0">
                <a:solidFill>
                  <a:prstClr val="black"/>
                </a:solidFill>
                <a:latin typeface="Calibri" pitchFamily="34" charset="0"/>
              </a:rPr>
              <a:t>z=1/e</a:t>
            </a:r>
            <a:endParaRPr lang="en-US" sz="2400" dirty="0">
              <a:solidFill>
                <a:prstClr val="black"/>
              </a:solidFill>
              <a:latin typeface="Calibri" pitchFamily="34" charset="0"/>
            </a:endParaRPr>
          </a:p>
        </p:txBody>
      </p:sp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95688" y="2700338"/>
            <a:ext cx="3937155" cy="293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652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the analog TF H(s), find H(z) if T = 1s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L13 – IIR Filter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28601" y="1524000"/>
          <a:ext cx="2667000" cy="880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3" imgW="1269720" imgH="419040" progId="Equation.3">
                  <p:embed/>
                </p:oleObj>
              </mc:Choice>
              <mc:Fallback>
                <p:oleObj name="Equation" r:id="rId3" imgW="1269720" imgH="4190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1" y="1524000"/>
                        <a:ext cx="2667000" cy="8801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228600" y="2362200"/>
          <a:ext cx="2998787" cy="87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5" imgW="1434960" imgH="419040" progId="Equation.3">
                  <p:embed/>
                </p:oleObj>
              </mc:Choice>
              <mc:Fallback>
                <p:oleObj name="Equation" r:id="rId5" imgW="1434960" imgH="419040" progId="Equation.3">
                  <p:embed/>
                  <p:pic>
                    <p:nvPicPr>
                      <p:cNvPr id="71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362200"/>
                        <a:ext cx="2998787" cy="87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8600" y="32766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On solving PF we have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228600" y="3657600"/>
          <a:ext cx="2819400" cy="823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7" imgW="1434960" imgH="419040" progId="Equation.3">
                  <p:embed/>
                </p:oleObj>
              </mc:Choice>
              <mc:Fallback>
                <p:oleObj name="Equation" r:id="rId7" imgW="1434960" imgH="419040" progId="Equation.3">
                  <p:embed/>
                  <p:pic>
                    <p:nvPicPr>
                      <p:cNvPr id="7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657600"/>
                        <a:ext cx="2819400" cy="823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381000" y="4800600"/>
          <a:ext cx="41370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9" imgW="1981080" imgH="431640" progId="Equation.3">
                  <p:embed/>
                </p:oleObj>
              </mc:Choice>
              <mc:Fallback>
                <p:oleObj name="Equation" r:id="rId9" imgW="1981080" imgH="431640" progId="Equation.3">
                  <p:embed/>
                  <p:pic>
                    <p:nvPicPr>
                      <p:cNvPr id="71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800600"/>
                        <a:ext cx="4137025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81000" y="44312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We know</a:t>
            </a:r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3276600" y="1600200"/>
          <a:ext cx="364172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11" imgW="1854000" imgH="393480" progId="Equation.3">
                  <p:embed/>
                </p:oleObj>
              </mc:Choice>
              <mc:Fallback>
                <p:oleObj name="Equation" r:id="rId11" imgW="1854000" imgH="393480" progId="Equation.3">
                  <p:embed/>
                  <p:pic>
                    <p:nvPicPr>
                      <p:cNvPr id="71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600200"/>
                        <a:ext cx="3641725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657600" y="25146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When T = 1s</a:t>
            </a:r>
          </a:p>
        </p:txBody>
      </p:sp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3440113" y="2971800"/>
          <a:ext cx="34671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13" imgW="1765080" imgH="393480" progId="Equation.3">
                  <p:embed/>
                </p:oleObj>
              </mc:Choice>
              <mc:Fallback>
                <p:oleObj name="Equation" r:id="rId13" imgW="1765080" imgH="393480" progId="Equation.3">
                  <p:embed/>
                  <p:pic>
                    <p:nvPicPr>
                      <p:cNvPr id="71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113" y="2971800"/>
                        <a:ext cx="3467100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3108325" y="3733800"/>
          <a:ext cx="4414838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15" imgW="2247840" imgH="393480" progId="Equation.3">
                  <p:embed/>
                </p:oleObj>
              </mc:Choice>
              <mc:Fallback>
                <p:oleObj name="Equation" r:id="rId15" imgW="2247840" imgH="393480" progId="Equation.3">
                  <p:embed/>
                  <p:pic>
                    <p:nvPicPr>
                      <p:cNvPr id="71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3733800"/>
                        <a:ext cx="4414838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4576762" y="4903788"/>
          <a:ext cx="4414838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17" imgW="2247840" imgH="444240" progId="Equation.3">
                  <p:embed/>
                </p:oleObj>
              </mc:Choice>
              <mc:Fallback>
                <p:oleObj name="Equation" r:id="rId17" imgW="2247840" imgH="444240" progId="Equation.3">
                  <p:embed/>
                  <p:pic>
                    <p:nvPicPr>
                      <p:cNvPr id="71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6762" y="4903788"/>
                        <a:ext cx="4414838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043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procedure for Butterworth filter using IIV method (assuming T = 1 s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baseline="-25000" dirty="0" err="1"/>
              <a:t>p</a:t>
            </a:r>
            <a:r>
              <a:rPr lang="en-US" dirty="0"/>
              <a:t> = Gain at a pass band frequency</a:t>
            </a:r>
            <a:endParaRPr lang="en-US" baseline="-25000" dirty="0"/>
          </a:p>
          <a:p>
            <a:r>
              <a:rPr lang="en-US" dirty="0"/>
              <a:t>A</a:t>
            </a:r>
            <a:r>
              <a:rPr lang="en-US" baseline="-25000" dirty="0"/>
              <a:t>s</a:t>
            </a:r>
            <a:r>
              <a:rPr lang="en-US" dirty="0"/>
              <a:t> = Gain at a stop band frequency </a:t>
            </a:r>
            <a:r>
              <a:rPr lang="en-US" baseline="-25000" dirty="0"/>
              <a:t> </a:t>
            </a:r>
          </a:p>
          <a:p>
            <a:r>
              <a:rPr lang="en-US" dirty="0" err="1"/>
              <a:t>Ω</a:t>
            </a:r>
            <a:r>
              <a:rPr lang="en-US" baseline="-25000" dirty="0" err="1"/>
              <a:t>p</a:t>
            </a:r>
            <a:r>
              <a:rPr lang="en-US" dirty="0"/>
              <a:t> = Analog frequency corresponding to pass band </a:t>
            </a:r>
          </a:p>
          <a:p>
            <a:r>
              <a:rPr lang="en-US" dirty="0"/>
              <a:t>Ω</a:t>
            </a:r>
            <a:r>
              <a:rPr lang="en-US" baseline="-25000" dirty="0"/>
              <a:t>s</a:t>
            </a:r>
            <a:r>
              <a:rPr lang="en-US" dirty="0"/>
              <a:t> = Analog frequency corresponding to stop band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L13 – IIR Filter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79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228600"/>
            <a:ext cx="7772400" cy="5791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1: Find the order(N) of the filter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Step 2: calculate the analog cut off frequency </a:t>
            </a:r>
            <a:r>
              <a:rPr lang="el-GR" dirty="0"/>
              <a:t>Ω</a:t>
            </a:r>
            <a:r>
              <a:rPr lang="en-US" baseline="-25000" dirty="0"/>
              <a:t>c</a:t>
            </a:r>
            <a:r>
              <a:rPr lang="en-US" dirty="0"/>
              <a:t> for impulse invariant transformation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L13 – IIR Filter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819400" y="762000"/>
          <a:ext cx="2846388" cy="315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3" imgW="1396800" imgH="1549080" progId="Equation.3">
                  <p:embed/>
                </p:oleObj>
              </mc:Choice>
              <mc:Fallback>
                <p:oleObj name="Equation" r:id="rId3" imgW="1396800" imgH="154908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762000"/>
                        <a:ext cx="2846388" cy="315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651862"/>
              </p:ext>
            </p:extLst>
          </p:nvPr>
        </p:nvGraphicFramePr>
        <p:xfrm>
          <a:off x="6012160" y="5229200"/>
          <a:ext cx="2185988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5" imgW="1079280" imgH="749160" progId="Equation.3">
                  <p:embed/>
                </p:oleObj>
              </mc:Choice>
              <mc:Fallback>
                <p:oleObj name="Equation" r:id="rId5" imgW="1079280" imgH="749160" progId="Equation.3">
                  <p:embed/>
                  <p:pic>
                    <p:nvPicPr>
                      <p:cNvPr id="624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5229200"/>
                        <a:ext cx="2185988" cy="151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145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 3: Determine the transfer function H(s)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N = even,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N= odd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L13 – IIR Filter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447800" y="2057400"/>
          <a:ext cx="3838863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Equation" r:id="rId3" imgW="1688760" imgH="558720" progId="Equation.3">
                  <p:embed/>
                </p:oleObj>
              </mc:Choice>
              <mc:Fallback>
                <p:oleObj name="Equation" r:id="rId3" imgW="1688760" imgH="55872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057400"/>
                        <a:ext cx="3838863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867400" y="1905000"/>
          <a:ext cx="2719294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5" imgW="1320480" imgH="431640" progId="Equation.3">
                  <p:embed/>
                </p:oleObj>
              </mc:Choice>
              <mc:Fallback>
                <p:oleObj name="Equation" r:id="rId5" imgW="1320480" imgH="4316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905000"/>
                        <a:ext cx="2719294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1276350" y="4114800"/>
          <a:ext cx="479107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7" imgW="2108160" imgH="558720" progId="Equation.3">
                  <p:embed/>
                </p:oleObj>
              </mc:Choice>
              <mc:Fallback>
                <p:oleObj name="Equation" r:id="rId7" imgW="2108160" imgH="558720" progId="Equation.3">
                  <p:embed/>
                  <p:pic>
                    <p:nvPicPr>
                      <p:cNvPr id="645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4114800"/>
                        <a:ext cx="4791075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70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However, the AFD tables are available only for </a:t>
            </a:r>
            <a:r>
              <a:rPr lang="en-US" altLang="zh-CN" sz="2800" i="1" dirty="0" err="1">
                <a:solidFill>
                  <a:schemeClr val="hlink"/>
                </a:solidFill>
              </a:rPr>
              <a:t>lowpass</a:t>
            </a:r>
            <a:r>
              <a:rPr lang="en-US" altLang="zh-CN" sz="2800" dirty="0"/>
              <a:t> filters. We also want design other frequency-selective filters (</a:t>
            </a:r>
            <a:r>
              <a:rPr lang="en-US" altLang="zh-CN" sz="2800" dirty="0" err="1"/>
              <a:t>highpass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bandpass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bandstop</a:t>
            </a:r>
            <a:r>
              <a:rPr lang="en-US" altLang="zh-CN" sz="2800" dirty="0"/>
              <a:t>, etc.)</a:t>
            </a:r>
          </a:p>
          <a:p>
            <a:endParaRPr lang="en-US" altLang="zh-CN" sz="2800" dirty="0"/>
          </a:p>
          <a:p>
            <a:r>
              <a:rPr lang="en-US" altLang="zh-CN" sz="2800" dirty="0"/>
              <a:t>To do this, we need to apply frequency-band transformations to </a:t>
            </a:r>
            <a:r>
              <a:rPr lang="en-US" altLang="zh-CN" sz="2800" dirty="0" err="1"/>
              <a:t>lowpass</a:t>
            </a:r>
            <a:r>
              <a:rPr lang="en-US" altLang="zh-CN" sz="2800" dirty="0"/>
              <a:t> filters. These transformations are also complex-valued </a:t>
            </a:r>
            <a:r>
              <a:rPr lang="en-US" altLang="zh-CN" sz="2800" i="1" dirty="0">
                <a:solidFill>
                  <a:schemeClr val="hlink"/>
                </a:solidFill>
              </a:rPr>
              <a:t>mappings</a:t>
            </a:r>
            <a:r>
              <a:rPr lang="en-US" altLang="zh-CN" sz="2800" dirty="0"/>
              <a:t>, and they are also available in the literature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L13 – IIR Filter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6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choose  your required transform technique to convert H(s) to H(z)</a:t>
            </a:r>
          </a:p>
          <a:p>
            <a:endParaRPr lang="en-US" dirty="0"/>
          </a:p>
          <a:p>
            <a:r>
              <a:rPr lang="en-US" dirty="0"/>
              <a:t>Step 5: Realize the digital filter transfer function H(z) by suitable structure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L13 – IIR Filter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40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Butterworth IIR filter using IIV method for the below specification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2819400"/>
            <a:ext cx="7772400" cy="3200400"/>
          </a:xfrm>
        </p:spPr>
        <p:txBody>
          <a:bodyPr/>
          <a:lstStyle/>
          <a:p>
            <a:r>
              <a:rPr lang="en-US" dirty="0"/>
              <a:t>Given,  </a:t>
            </a:r>
            <a:r>
              <a:rPr lang="en-US" dirty="0" err="1"/>
              <a:t>A</a:t>
            </a:r>
            <a:r>
              <a:rPr lang="en-US" baseline="-25000" dirty="0" err="1"/>
              <a:t>p</a:t>
            </a:r>
            <a:r>
              <a:rPr lang="en-US" dirty="0"/>
              <a:t>= 0.8;            </a:t>
            </a:r>
            <a:r>
              <a:rPr lang="el-GR" dirty="0">
                <a:latin typeface="Calibri"/>
              </a:rPr>
              <a:t>Ω</a:t>
            </a:r>
            <a:r>
              <a:rPr lang="en-US" baseline="-25000" dirty="0"/>
              <a:t>p</a:t>
            </a:r>
            <a:r>
              <a:rPr lang="en-US" dirty="0"/>
              <a:t> = 0.2</a:t>
            </a:r>
            <a:r>
              <a:rPr lang="el-GR" dirty="0"/>
              <a:t>π</a:t>
            </a:r>
            <a:br>
              <a:rPr lang="en-US" dirty="0"/>
            </a:br>
            <a:r>
              <a:rPr lang="en-US" dirty="0"/>
              <a:t>             A</a:t>
            </a:r>
            <a:r>
              <a:rPr lang="en-US" baseline="-25000" dirty="0"/>
              <a:t>s</a:t>
            </a:r>
            <a:r>
              <a:rPr lang="en-US" dirty="0"/>
              <a:t> = 0.2;            </a:t>
            </a:r>
            <a:r>
              <a:rPr lang="el-GR" dirty="0">
                <a:latin typeface="Calibri"/>
              </a:rPr>
              <a:t>Ω</a:t>
            </a:r>
            <a:r>
              <a:rPr lang="en-US" baseline="-25000" dirty="0"/>
              <a:t>s</a:t>
            </a:r>
            <a:r>
              <a:rPr lang="en-US" dirty="0"/>
              <a:t> = 0.32</a:t>
            </a:r>
            <a:r>
              <a:rPr lang="el-GR" dirty="0"/>
              <a:t>π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L13 – IIR Filter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66800" y="1828800"/>
          <a:ext cx="404996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Equation" r:id="rId3" imgW="2108160" imgH="482400" progId="Equation.3">
                  <p:embed/>
                </p:oleObj>
              </mc:Choice>
              <mc:Fallback>
                <p:oleObj name="Equation" r:id="rId3" imgW="2108160" imgH="4824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828800"/>
                        <a:ext cx="4049963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88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L13 – IIR Filter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406400" y="58738"/>
          <a:ext cx="2846388" cy="315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Equation" r:id="rId3" imgW="1396800" imgH="1549080" progId="Equation.3">
                  <p:embed/>
                </p:oleObj>
              </mc:Choice>
              <mc:Fallback>
                <p:oleObj name="Equation" r:id="rId3" imgW="1396800" imgH="1549080" progId="Equation.3">
                  <p:embed/>
                  <p:pic>
                    <p:nvPicPr>
                      <p:cNvPr id="665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58738"/>
                        <a:ext cx="2846388" cy="315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3314700" y="122238"/>
          <a:ext cx="2692400" cy="269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5" imgW="1320480" imgH="1320480" progId="Equation.3">
                  <p:embed/>
                </p:oleObj>
              </mc:Choice>
              <mc:Fallback>
                <p:oleObj name="Equation" r:id="rId5" imgW="1320480" imgH="1320480" progId="Equation.3">
                  <p:embed/>
                  <p:pic>
                    <p:nvPicPr>
                      <p:cNvPr id="665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122238"/>
                        <a:ext cx="2692400" cy="2690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6197600" y="1168400"/>
          <a:ext cx="248443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7" imgW="1218960" imgH="711000" progId="Equation.3">
                  <p:embed/>
                </p:oleObj>
              </mc:Choice>
              <mc:Fallback>
                <p:oleObj name="Equation" r:id="rId7" imgW="1218960" imgH="711000" progId="Equation.3">
                  <p:embed/>
                  <p:pic>
                    <p:nvPicPr>
                      <p:cNvPr id="665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1168400"/>
                        <a:ext cx="2484438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915988" y="3965575"/>
          <a:ext cx="2071687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9" imgW="1015920" imgH="431640" progId="Equation.3">
                  <p:embed/>
                </p:oleObj>
              </mc:Choice>
              <mc:Fallback>
                <p:oleObj name="Equation" r:id="rId9" imgW="1015920" imgH="431640" progId="Equation.3">
                  <p:embed/>
                  <p:pic>
                    <p:nvPicPr>
                      <p:cNvPr id="665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3965575"/>
                        <a:ext cx="2071687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3878263" y="4297363"/>
          <a:ext cx="14763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11" imgW="723600" imgH="177480" progId="Equation.3">
                  <p:embed/>
                </p:oleObj>
              </mc:Choice>
              <mc:Fallback>
                <p:oleObj name="Equation" r:id="rId11" imgW="723600" imgH="177480" progId="Equation.3">
                  <p:embed/>
                  <p:pic>
                    <p:nvPicPr>
                      <p:cNvPr id="665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263" y="4297363"/>
                        <a:ext cx="147637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257800" y="495300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 pitchFamily="34" charset="0"/>
              </a:rPr>
              <a:t>So order of the filter is 4</a:t>
            </a:r>
          </a:p>
        </p:txBody>
      </p:sp>
    </p:spTree>
    <p:extLst>
      <p:ext uri="{BB962C8B-B14F-4D97-AF65-F5344CB8AC3E}">
        <p14:creationId xmlns:p14="http://schemas.microsoft.com/office/powerpoint/2010/main" val="131777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L13 – IIR Filter 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51429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Analog cut off frequency</a:t>
            </a:r>
          </a:p>
        </p:txBody>
      </p:sp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304800" y="1295400"/>
          <a:ext cx="2185988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Equation" r:id="rId3" imgW="1079280" imgH="749160" progId="Equation.3">
                  <p:embed/>
                </p:oleObj>
              </mc:Choice>
              <mc:Fallback>
                <p:oleObj name="Equation" r:id="rId3" imgW="1079280" imgH="749160" progId="Equation.3">
                  <p:embed/>
                  <p:pic>
                    <p:nvPicPr>
                      <p:cNvPr id="675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95400"/>
                        <a:ext cx="2185988" cy="151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382588" y="3009900"/>
          <a:ext cx="2184400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5" imgW="1079280" imgH="711000" progId="Equation.3">
                  <p:embed/>
                </p:oleObj>
              </mc:Choice>
              <mc:Fallback>
                <p:oleObj name="Equation" r:id="rId5" imgW="1079280" imgH="711000" progId="Equation.3">
                  <p:embed/>
                  <p:pic>
                    <p:nvPicPr>
                      <p:cNvPr id="675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3009900"/>
                        <a:ext cx="2184400" cy="1439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508000" y="4787900"/>
          <a:ext cx="156845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7" imgW="774360" imgH="482400" progId="Equation.3">
                  <p:embed/>
                </p:oleObj>
              </mc:Choice>
              <mc:Fallback>
                <p:oleObj name="Equation" r:id="rId7" imgW="774360" imgH="482400" progId="Equation.3">
                  <p:embed/>
                  <p:pic>
                    <p:nvPicPr>
                      <p:cNvPr id="675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4787900"/>
                        <a:ext cx="1568450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95600" y="304800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Transfer function of the analog filter</a:t>
            </a:r>
          </a:p>
        </p:txBody>
      </p:sp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2971800" y="838200"/>
          <a:ext cx="383857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9" imgW="1688760" imgH="558720" progId="Equation.3">
                  <p:embed/>
                </p:oleObj>
              </mc:Choice>
              <mc:Fallback>
                <p:oleObj name="Equation" r:id="rId9" imgW="1688760" imgH="558720" progId="Equation.3">
                  <p:embed/>
                  <p:pic>
                    <p:nvPicPr>
                      <p:cNvPr id="675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838200"/>
                        <a:ext cx="3838575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7"/>
          <p:cNvGraphicFramePr>
            <a:graphicFrameLocks noChangeAspect="1"/>
          </p:cNvGraphicFramePr>
          <p:nvPr/>
        </p:nvGraphicFramePr>
        <p:xfrm>
          <a:off x="2971800" y="2209800"/>
          <a:ext cx="27193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11" imgW="1320480" imgH="431640" progId="Equation.3">
                  <p:embed/>
                </p:oleObj>
              </mc:Choice>
              <mc:Fallback>
                <p:oleObj name="Equation" r:id="rId11" imgW="1320480" imgH="431640" progId="Equation.3">
                  <p:embed/>
                  <p:pic>
                    <p:nvPicPr>
                      <p:cNvPr id="675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209800"/>
                        <a:ext cx="2719388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8"/>
          <p:cNvGraphicFramePr>
            <a:graphicFrameLocks noChangeAspect="1"/>
          </p:cNvGraphicFramePr>
          <p:nvPr/>
        </p:nvGraphicFramePr>
        <p:xfrm>
          <a:off x="2971800" y="3276600"/>
          <a:ext cx="20923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13" imgW="1015920" imgH="431640" progId="Equation.3">
                  <p:embed/>
                </p:oleObj>
              </mc:Choice>
              <mc:Fallback>
                <p:oleObj name="Equation" r:id="rId13" imgW="1015920" imgH="431640" progId="Equation.3">
                  <p:embed/>
                  <p:pic>
                    <p:nvPicPr>
                      <p:cNvPr id="675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276600"/>
                        <a:ext cx="2092325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3" name="Object 9"/>
          <p:cNvGraphicFramePr>
            <a:graphicFrameLocks noChangeAspect="1"/>
          </p:cNvGraphicFramePr>
          <p:nvPr/>
        </p:nvGraphicFramePr>
        <p:xfrm>
          <a:off x="5029200" y="3505200"/>
          <a:ext cx="1046162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15" imgW="507960" imgH="177480" progId="Equation.3">
                  <p:embed/>
                </p:oleObj>
              </mc:Choice>
              <mc:Fallback>
                <p:oleObj name="Equation" r:id="rId15" imgW="507960" imgH="177480" progId="Equation.3">
                  <p:embed/>
                  <p:pic>
                    <p:nvPicPr>
                      <p:cNvPr id="675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505200"/>
                        <a:ext cx="1046162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4" name="Object 10"/>
          <p:cNvGraphicFramePr>
            <a:graphicFrameLocks noChangeAspect="1"/>
          </p:cNvGraphicFramePr>
          <p:nvPr/>
        </p:nvGraphicFramePr>
        <p:xfrm>
          <a:off x="3022600" y="4114800"/>
          <a:ext cx="21447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17" imgW="1041120" imgH="431640" progId="Equation.3">
                  <p:embed/>
                </p:oleObj>
              </mc:Choice>
              <mc:Fallback>
                <p:oleObj name="Equation" r:id="rId17" imgW="1041120" imgH="431640" progId="Equation.3">
                  <p:embed/>
                  <p:pic>
                    <p:nvPicPr>
                      <p:cNvPr id="6759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4114800"/>
                        <a:ext cx="2144713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5" name="Object 11"/>
          <p:cNvGraphicFramePr>
            <a:graphicFrameLocks noChangeAspect="1"/>
          </p:cNvGraphicFramePr>
          <p:nvPr/>
        </p:nvGraphicFramePr>
        <p:xfrm>
          <a:off x="5194300" y="4343400"/>
          <a:ext cx="1020763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19" imgW="495000" imgH="177480" progId="Equation.3">
                  <p:embed/>
                </p:oleObj>
              </mc:Choice>
              <mc:Fallback>
                <p:oleObj name="Equation" r:id="rId19" imgW="495000" imgH="177480" progId="Equation.3">
                  <p:embed/>
                  <p:pic>
                    <p:nvPicPr>
                      <p:cNvPr id="675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4343400"/>
                        <a:ext cx="1020763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6" name="Object 12"/>
          <p:cNvGraphicFramePr>
            <a:graphicFrameLocks noChangeAspect="1"/>
          </p:cNvGraphicFramePr>
          <p:nvPr/>
        </p:nvGraphicFramePr>
        <p:xfrm>
          <a:off x="2209800" y="5105400"/>
          <a:ext cx="102711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21" imgW="507960" imgH="177480" progId="Equation.3">
                  <p:embed/>
                </p:oleObj>
              </mc:Choice>
              <mc:Fallback>
                <p:oleObj name="Equation" r:id="rId21" imgW="507960" imgH="177480" progId="Equation.3">
                  <p:embed/>
                  <p:pic>
                    <p:nvPicPr>
                      <p:cNvPr id="6759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105400"/>
                        <a:ext cx="1027113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852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L13 – IIR Filter 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685800" y="609600"/>
          <a:ext cx="5916613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Equation" r:id="rId3" imgW="2603160" imgH="457200" progId="Equation.3">
                  <p:embed/>
                </p:oleObj>
              </mc:Choice>
              <mc:Fallback>
                <p:oleObj name="Equation" r:id="rId3" imgW="2603160" imgH="457200" progId="Equation.3">
                  <p:embed/>
                  <p:pic>
                    <p:nvPicPr>
                      <p:cNvPr id="768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09600"/>
                        <a:ext cx="5916613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152400" y="2133600"/>
          <a:ext cx="8839200" cy="912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5" imgW="4305240" imgH="444240" progId="Equation.3">
                  <p:embed/>
                </p:oleObj>
              </mc:Choice>
              <mc:Fallback>
                <p:oleObj name="Equation" r:id="rId5" imgW="4305240" imgH="444240" progId="Equation.3">
                  <p:embed/>
                  <p:pic>
                    <p:nvPicPr>
                      <p:cNvPr id="768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133600"/>
                        <a:ext cx="8839200" cy="9121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762000" y="3276600"/>
          <a:ext cx="61531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7" imgW="2997000" imgH="419040" progId="Equation.3">
                  <p:embed/>
                </p:oleObj>
              </mc:Choice>
              <mc:Fallback>
                <p:oleObj name="Equation" r:id="rId7" imgW="2997000" imgH="419040" progId="Equation.3">
                  <p:embed/>
                  <p:pic>
                    <p:nvPicPr>
                      <p:cNvPr id="768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276600"/>
                        <a:ext cx="6153150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4800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The roots are</a:t>
            </a:r>
          </a:p>
        </p:txBody>
      </p:sp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1751013" y="4191000"/>
          <a:ext cx="224313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9" imgW="1091880" imgH="457200" progId="Equation.3">
                  <p:embed/>
                </p:oleObj>
              </mc:Choice>
              <mc:Fallback>
                <p:oleObj name="Equation" r:id="rId9" imgW="1091880" imgH="457200" progId="Equation.3">
                  <p:embed/>
                  <p:pic>
                    <p:nvPicPr>
                      <p:cNvPr id="768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3" y="4191000"/>
                        <a:ext cx="2243137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4570413" y="4235450"/>
          <a:ext cx="22415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11" imgW="1091880" imgH="457200" progId="Equation.3">
                  <p:embed/>
                </p:oleObj>
              </mc:Choice>
              <mc:Fallback>
                <p:oleObj name="Equation" r:id="rId11" imgW="1091880" imgH="457200" progId="Equation.3">
                  <p:embed/>
                  <p:pic>
                    <p:nvPicPr>
                      <p:cNvPr id="768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0413" y="4235450"/>
                        <a:ext cx="224155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522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L13 – IIR Filter 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77826" name="Object 2"/>
          <p:cNvGraphicFramePr>
            <a:graphicFrameLocks noChangeAspect="1"/>
          </p:cNvGraphicFramePr>
          <p:nvPr/>
        </p:nvGraphicFramePr>
        <p:xfrm>
          <a:off x="152400" y="533400"/>
          <a:ext cx="8763000" cy="683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Equation" r:id="rId3" imgW="5371920" imgH="419040" progId="Equation.3">
                  <p:embed/>
                </p:oleObj>
              </mc:Choice>
              <mc:Fallback>
                <p:oleObj name="Equation" r:id="rId3" imgW="5371920" imgH="419040" progId="Equation.3">
                  <p:embed/>
                  <p:pic>
                    <p:nvPicPr>
                      <p:cNvPr id="778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33400"/>
                        <a:ext cx="8763000" cy="6836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7" name="Object 3"/>
          <p:cNvGraphicFramePr>
            <a:graphicFrameLocks noChangeAspect="1"/>
          </p:cNvGraphicFramePr>
          <p:nvPr/>
        </p:nvGraphicFramePr>
        <p:xfrm>
          <a:off x="2011363" y="1524000"/>
          <a:ext cx="5262562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5" imgW="3225600" imgH="914400" progId="Equation.3">
                  <p:embed/>
                </p:oleObj>
              </mc:Choice>
              <mc:Fallback>
                <p:oleObj name="Equation" r:id="rId5" imgW="3225600" imgH="914400" progId="Equation.3">
                  <p:embed/>
                  <p:pic>
                    <p:nvPicPr>
                      <p:cNvPr id="778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63" y="1524000"/>
                        <a:ext cx="5262562" cy="149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117475" y="3200400"/>
          <a:ext cx="292576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7" imgW="1168200" imgH="215640" progId="Equation.3">
                  <p:embed/>
                </p:oleObj>
              </mc:Choice>
              <mc:Fallback>
                <p:oleObj name="Equation" r:id="rId7" imgW="1168200" imgH="215640" progId="Equation.3">
                  <p:embed/>
                  <p:pic>
                    <p:nvPicPr>
                      <p:cNvPr id="778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3200400"/>
                        <a:ext cx="2925763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177800" y="3946525"/>
          <a:ext cx="295751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9" imgW="1180800" imgH="228600" progId="Equation.3">
                  <p:embed/>
                </p:oleObj>
              </mc:Choice>
              <mc:Fallback>
                <p:oleObj name="Equation" r:id="rId9" imgW="1180800" imgH="228600" progId="Equation.3">
                  <p:embed/>
                  <p:pic>
                    <p:nvPicPr>
                      <p:cNvPr id="778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3946525"/>
                        <a:ext cx="295751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6"/>
          <p:cNvGraphicFramePr>
            <a:graphicFrameLocks noChangeAspect="1"/>
          </p:cNvGraphicFramePr>
          <p:nvPr/>
        </p:nvGraphicFramePr>
        <p:xfrm>
          <a:off x="288925" y="5181600"/>
          <a:ext cx="276701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11" imgW="1104840" imgH="228600" progId="Equation.3">
                  <p:embed/>
                </p:oleObj>
              </mc:Choice>
              <mc:Fallback>
                <p:oleObj name="Equation" r:id="rId11" imgW="1104840" imgH="228600" progId="Equation.3">
                  <p:embed/>
                  <p:pic>
                    <p:nvPicPr>
                      <p:cNvPr id="778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" y="5181600"/>
                        <a:ext cx="276701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7"/>
          <p:cNvGraphicFramePr>
            <a:graphicFrameLocks noChangeAspect="1"/>
          </p:cNvGraphicFramePr>
          <p:nvPr/>
        </p:nvGraphicFramePr>
        <p:xfrm>
          <a:off x="273050" y="4572000"/>
          <a:ext cx="276701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13" imgW="1104840" imgH="215640" progId="Equation.3">
                  <p:embed/>
                </p:oleObj>
              </mc:Choice>
              <mc:Fallback>
                <p:oleObj name="Equation" r:id="rId13" imgW="1104840" imgH="215640" progId="Equation.3">
                  <p:embed/>
                  <p:pic>
                    <p:nvPicPr>
                      <p:cNvPr id="778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" y="4572000"/>
                        <a:ext cx="2767013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304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L13 – IIR Filter 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78850" name="Object 2"/>
          <p:cNvGraphicFramePr>
            <a:graphicFrameLocks noChangeAspect="1"/>
          </p:cNvGraphicFramePr>
          <p:nvPr/>
        </p:nvGraphicFramePr>
        <p:xfrm>
          <a:off x="685800" y="304800"/>
          <a:ext cx="41370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Equation" r:id="rId3" imgW="1981080" imgH="431640" progId="Equation.3">
                  <p:embed/>
                </p:oleObj>
              </mc:Choice>
              <mc:Fallback>
                <p:oleObj name="Equation" r:id="rId3" imgW="1981080" imgH="431640" progId="Equation.3">
                  <p:embed/>
                  <p:pic>
                    <p:nvPicPr>
                      <p:cNvPr id="788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4800"/>
                        <a:ext cx="4137025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228600" y="1600200"/>
          <a:ext cx="853541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5" imgW="4927320" imgH="660240" progId="Equation.3">
                  <p:embed/>
                </p:oleObj>
              </mc:Choice>
              <mc:Fallback>
                <p:oleObj name="Equation" r:id="rId5" imgW="4927320" imgH="660240" progId="Equation.3">
                  <p:embed/>
                  <p:pic>
                    <p:nvPicPr>
                      <p:cNvPr id="788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00200"/>
                        <a:ext cx="8535412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0" y="3429000"/>
          <a:ext cx="9210675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7" imgW="4495680" imgH="888840" progId="Equation.3">
                  <p:embed/>
                </p:oleObj>
              </mc:Choice>
              <mc:Fallback>
                <p:oleObj name="Equation" r:id="rId7" imgW="4495680" imgH="888840" progId="Equation.3">
                  <p:embed/>
                  <p:pic>
                    <p:nvPicPr>
                      <p:cNvPr id="788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429000"/>
                        <a:ext cx="9210675" cy="181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325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L13 – IIR Filter 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79874" name="Object 2"/>
          <p:cNvGraphicFramePr>
            <a:graphicFrameLocks noChangeAspect="1"/>
          </p:cNvGraphicFramePr>
          <p:nvPr/>
        </p:nvGraphicFramePr>
        <p:xfrm>
          <a:off x="17463" y="354013"/>
          <a:ext cx="9118600" cy="195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Equation" r:id="rId3" imgW="4267080" imgH="914400" progId="Equation.3">
                  <p:embed/>
                </p:oleObj>
              </mc:Choice>
              <mc:Fallback>
                <p:oleObj name="Equation" r:id="rId3" imgW="4267080" imgH="914400" progId="Equation.3">
                  <p:embed/>
                  <p:pic>
                    <p:nvPicPr>
                      <p:cNvPr id="798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3" y="354013"/>
                        <a:ext cx="9118600" cy="195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381000" y="2514600"/>
          <a:ext cx="8385175" cy="195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5" imgW="3924000" imgH="914400" progId="Equation.3">
                  <p:embed/>
                </p:oleObj>
              </mc:Choice>
              <mc:Fallback>
                <p:oleObj name="Equation" r:id="rId5" imgW="3924000" imgH="914400" progId="Equation.3">
                  <p:embed/>
                  <p:pic>
                    <p:nvPicPr>
                      <p:cNvPr id="798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514600"/>
                        <a:ext cx="8385175" cy="195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2395538" y="4876800"/>
          <a:ext cx="610711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7" imgW="3124080" imgH="419040" progId="Equation.3">
                  <p:embed/>
                </p:oleObj>
              </mc:Choice>
              <mc:Fallback>
                <p:oleObj name="Equation" r:id="rId7" imgW="3124080" imgH="419040" progId="Equation.3">
                  <p:embed/>
                  <p:pic>
                    <p:nvPicPr>
                      <p:cNvPr id="798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8" y="4876800"/>
                        <a:ext cx="6107112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696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specification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band ripple ( </a:t>
            </a:r>
            <a:r>
              <a:rPr lang="el-GR" dirty="0"/>
              <a:t>δ</a:t>
            </a:r>
            <a:r>
              <a:rPr lang="en-US" baseline="-25000" dirty="0"/>
              <a:t>p</a:t>
            </a:r>
            <a:r>
              <a:rPr lang="en-US" dirty="0"/>
              <a:t> )in dB and Stop band attenuation ( </a:t>
            </a:r>
            <a:r>
              <a:rPr lang="el-GR" dirty="0"/>
              <a:t>α</a:t>
            </a:r>
            <a:r>
              <a:rPr lang="en-US" baseline="-25000" dirty="0"/>
              <a:t>s</a:t>
            </a:r>
            <a:r>
              <a:rPr lang="en-US" dirty="0"/>
              <a:t> ) in dB will be given</a:t>
            </a:r>
          </a:p>
          <a:p>
            <a:endParaRPr lang="en-US" dirty="0"/>
          </a:p>
          <a:p>
            <a:r>
              <a:rPr lang="en-US" dirty="0"/>
              <a:t>The relationship between gain and pass band ripple and stop band attenuation 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L13 – IIR Filter 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417593"/>
              </p:ext>
            </p:extLst>
          </p:nvPr>
        </p:nvGraphicFramePr>
        <p:xfrm>
          <a:off x="2051720" y="4581128"/>
          <a:ext cx="4557287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Equation" r:id="rId3" imgW="2273040" imgH="1015920" progId="Equation.3">
                  <p:embed/>
                </p:oleObj>
              </mc:Choice>
              <mc:Fallback>
                <p:oleObj name="Equation" r:id="rId3" imgW="2273040" imgH="101592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581128"/>
                        <a:ext cx="4557287" cy="203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209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specification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the above problem can be given as,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Pass band edge frequency = 0.2</a:t>
            </a:r>
            <a:r>
              <a:rPr lang="el-GR" dirty="0"/>
              <a:t>π</a:t>
            </a:r>
            <a:endParaRPr lang="en-US" dirty="0"/>
          </a:p>
          <a:p>
            <a:pPr lvl="1"/>
            <a:r>
              <a:rPr lang="en-US" dirty="0"/>
              <a:t>Stop band edge frequency = 0.32</a:t>
            </a:r>
            <a:r>
              <a:rPr lang="el-GR" dirty="0"/>
              <a:t>π</a:t>
            </a:r>
            <a:endParaRPr lang="en-US" dirty="0"/>
          </a:p>
          <a:p>
            <a:pPr lvl="1"/>
            <a:r>
              <a:rPr lang="en-US" dirty="0"/>
              <a:t>Pass band ripple ( </a:t>
            </a:r>
            <a:r>
              <a:rPr lang="el-GR" dirty="0"/>
              <a:t>δ</a:t>
            </a:r>
            <a:r>
              <a:rPr lang="en-US" baseline="-25000" dirty="0"/>
              <a:t>p</a:t>
            </a:r>
            <a:r>
              <a:rPr lang="en-US" dirty="0"/>
              <a:t> )          ≤ 1.9382 dB</a:t>
            </a:r>
          </a:p>
          <a:p>
            <a:pPr lvl="1"/>
            <a:r>
              <a:rPr lang="en-US" dirty="0"/>
              <a:t>Stop band attenuation ( </a:t>
            </a:r>
            <a:r>
              <a:rPr lang="el-GR" dirty="0"/>
              <a:t>α</a:t>
            </a:r>
            <a:r>
              <a:rPr lang="en-US" baseline="-25000" dirty="0"/>
              <a:t>s</a:t>
            </a:r>
            <a:r>
              <a:rPr lang="en-US" dirty="0"/>
              <a:t> )≥ 13.9794 dB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L13 – IIR Filter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88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methods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L13 – IIR Filter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609600" y="2133600"/>
          <a:ext cx="82296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VISIO" r:id="rId3" imgW="5746680" imgH="720360" progId="">
                  <p:embed/>
                </p:oleObj>
              </mc:Choice>
              <mc:Fallback>
                <p:oleObj name="VISIO" r:id="rId3" imgW="5746680" imgH="720360" progId="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133600"/>
                        <a:ext cx="822960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457200" y="4191000"/>
          <a:ext cx="85344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5" imgW="5746680" imgH="720360" progId="">
                  <p:embed/>
                </p:oleObj>
              </mc:Choice>
              <mc:Fallback>
                <p:oleObj name="VISIO" r:id="rId5" imgW="5746680" imgH="720360" progId="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191000"/>
                        <a:ext cx="8534400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819400" y="1524000"/>
            <a:ext cx="2819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prstClr val="black"/>
                </a:solidFill>
                <a:latin typeface="Calibri" pitchFamily="34" charset="0"/>
              </a:rPr>
              <a:t>Approach: 1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276600" y="3429000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prstClr val="black"/>
                </a:solidFill>
                <a:latin typeface="Calibri" pitchFamily="34" charset="0"/>
              </a:rPr>
              <a:t>Approach: 2</a:t>
            </a:r>
          </a:p>
        </p:txBody>
      </p:sp>
    </p:spTree>
    <p:extLst>
      <p:ext uri="{BB962C8B-B14F-4D97-AF65-F5344CB8AC3E}">
        <p14:creationId xmlns:p14="http://schemas.microsoft.com/office/powerpoint/2010/main" val="379129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L13 – IIR Filter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1143000" y="749300"/>
          <a:ext cx="6450013" cy="537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Equation" r:id="rId3" imgW="3111480" imgH="2590560" progId="Equation.3">
                  <p:embed/>
                </p:oleObj>
              </mc:Choice>
              <mc:Fallback>
                <p:oleObj name="Equation" r:id="rId3" imgW="3111480" imgH="2590560" progId="Equation.3">
                  <p:embed/>
                  <p:pic>
                    <p:nvPicPr>
                      <p:cNvPr id="1085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749300"/>
                        <a:ext cx="6450013" cy="537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9" name="Object 5"/>
          <p:cNvGraphicFramePr>
            <a:graphicFrameLocks noChangeAspect="1"/>
          </p:cNvGraphicFramePr>
          <p:nvPr/>
        </p:nvGraphicFramePr>
        <p:xfrm>
          <a:off x="609600" y="0"/>
          <a:ext cx="46355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5" imgW="1473120" imgH="215640" progId="Equation.3">
                  <p:embed/>
                </p:oleObj>
              </mc:Choice>
              <mc:Fallback>
                <p:oleObj name="Equation" r:id="rId5" imgW="1473120" imgH="215640" progId="Equation.3">
                  <p:embed/>
                  <p:pic>
                    <p:nvPicPr>
                      <p:cNvPr id="1085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0"/>
                        <a:ext cx="46355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066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L13 – IIR Filter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1600200"/>
          <a:ext cx="60960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Filter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Transformation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itchFamily="34" charset="0"/>
                        </a:rPr>
                        <a:t>High </a:t>
                      </a:r>
                      <a:r>
                        <a:rPr lang="en-US" baseline="0" dirty="0">
                          <a:latin typeface="Calibri" pitchFamily="34" charset="0"/>
                        </a:rPr>
                        <a:t>Pass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itchFamily="34" charset="0"/>
                        </a:rPr>
                        <a:t>Band 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itchFamily="34" charset="0"/>
                        </a:rPr>
                        <a:t>Band</a:t>
                      </a:r>
                      <a:r>
                        <a:rPr lang="en-US" baseline="0" dirty="0">
                          <a:latin typeface="Calibri" pitchFamily="34" charset="0"/>
                        </a:rPr>
                        <a:t> Stop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267200" y="2743200"/>
          <a:ext cx="1181100" cy="871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3" imgW="533160" imgH="393480" progId="Equation.3">
                  <p:embed/>
                </p:oleObj>
              </mc:Choice>
              <mc:Fallback>
                <p:oleObj name="Equation" r:id="rId3" imgW="533160" imgH="39348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743200"/>
                        <a:ext cx="1181100" cy="8717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4419600" y="3733800"/>
          <a:ext cx="2278062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5" imgW="1028520" imgH="482400" progId="Equation.3">
                  <p:embed/>
                </p:oleObj>
              </mc:Choice>
              <mc:Fallback>
                <p:oleObj name="Equation" r:id="rId5" imgW="1028520" imgH="482400" progId="Equation.3">
                  <p:embed/>
                  <p:pic>
                    <p:nvPicPr>
                      <p:cNvPr id="20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733800"/>
                        <a:ext cx="2278062" cy="1068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239000" y="2438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Q- Quality factor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7391400" y="3048000"/>
          <a:ext cx="145676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7" imgW="825480" imgH="431640" progId="Equation.3">
                  <p:embed/>
                </p:oleObj>
              </mc:Choice>
              <mc:Fallback>
                <p:oleObj name="Equation" r:id="rId7" imgW="825480" imgH="43164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048000"/>
                        <a:ext cx="145676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7391400" y="4191000"/>
          <a:ext cx="14811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9" imgW="838080" imgH="253800" progId="Equation.3">
                  <p:embed/>
                </p:oleObj>
              </mc:Choice>
              <mc:Fallback>
                <p:oleObj name="Equation" r:id="rId9" imgW="838080" imgH="253800" progId="Equation.3">
                  <p:embed/>
                  <p:pic>
                    <p:nvPicPr>
                      <p:cNvPr id="20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191000"/>
                        <a:ext cx="1481137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4495800" y="4827588"/>
          <a:ext cx="2278063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11" imgW="1028520" imgH="457200" progId="Equation.3">
                  <p:embed/>
                </p:oleObj>
              </mc:Choice>
              <mc:Fallback>
                <p:oleObj name="Equation" r:id="rId11" imgW="1028520" imgH="457200" progId="Equation.3">
                  <p:embed/>
                  <p:pic>
                    <p:nvPicPr>
                      <p:cNvPr id="20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827588"/>
                        <a:ext cx="2278063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291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L13 – IIR Filter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36865" name="Object 1"/>
          <p:cNvGraphicFramePr>
            <a:graphicFrameLocks noChangeAspect="1"/>
          </p:cNvGraphicFramePr>
          <p:nvPr/>
        </p:nvGraphicFramePr>
        <p:xfrm>
          <a:off x="1133475" y="2133600"/>
          <a:ext cx="7705725" cy="372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3" imgW="4520880" imgH="2184120" progId="Equation.3">
                  <p:embed/>
                </p:oleObj>
              </mc:Choice>
              <mc:Fallback>
                <p:oleObj name="Equation" r:id="rId3" imgW="4520880" imgH="2184120" progId="Equation.3">
                  <p:embed/>
                  <p:pic>
                    <p:nvPicPr>
                      <p:cNvPr id="3686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2133600"/>
                        <a:ext cx="7705725" cy="372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711156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main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We have </a:t>
            </a:r>
            <a:r>
              <a:rPr lang="en-US" altLang="zh-CN" sz="2800" i="1" dirty="0">
                <a:solidFill>
                  <a:schemeClr val="hlink"/>
                </a:solidFill>
              </a:rPr>
              <a:t>no</a:t>
            </a:r>
            <a:r>
              <a:rPr lang="en-US" altLang="zh-CN" sz="2800" dirty="0"/>
              <a:t> control over the </a:t>
            </a:r>
            <a:r>
              <a:rPr lang="en-US" altLang="zh-CN" sz="2800" i="1" dirty="0">
                <a:solidFill>
                  <a:schemeClr val="hlink"/>
                </a:solidFill>
              </a:rPr>
              <a:t>phase</a:t>
            </a:r>
            <a:r>
              <a:rPr lang="en-US" altLang="zh-CN" sz="2800" dirty="0"/>
              <a:t> characteristics of the IIR filter</a:t>
            </a:r>
          </a:p>
          <a:p>
            <a:endParaRPr lang="en-US" altLang="zh-CN" sz="2800" dirty="0"/>
          </a:p>
          <a:p>
            <a:r>
              <a:rPr lang="en-US" altLang="zh-CN" sz="2800" dirty="0"/>
              <a:t>Hence IIR filter designs will be treated as magnitude-</a:t>
            </a:r>
            <a:r>
              <a:rPr lang="en-US" altLang="zh-CN" sz="2800" i="1" dirty="0">
                <a:solidFill>
                  <a:schemeClr val="hlink"/>
                </a:solidFill>
              </a:rPr>
              <a:t>only</a:t>
            </a:r>
            <a:r>
              <a:rPr lang="en-US" altLang="zh-CN" sz="2800" dirty="0"/>
              <a:t> designs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L13 – IIR Filter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8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Widely used analog filters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L13 – IIR Filter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CECFCE"/>
              </a:clrFrom>
              <a:clrTo>
                <a:srgbClr val="CECFC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1676400"/>
            <a:ext cx="2362200" cy="18653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CECFCE"/>
              </a:clrFrom>
              <a:clrTo>
                <a:srgbClr val="CECFC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0" y="1676400"/>
            <a:ext cx="2362200" cy="1860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CECFCE"/>
              </a:clrFrom>
              <a:clrTo>
                <a:srgbClr val="CECFC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1676400"/>
            <a:ext cx="2362200" cy="18653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CECFCE"/>
              </a:clrFrom>
              <a:clrTo>
                <a:srgbClr val="CECFC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4267200"/>
            <a:ext cx="2362200" cy="18653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CECFCE"/>
              </a:clrFrom>
              <a:clrTo>
                <a:srgbClr val="CECFC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81600" y="4267200"/>
            <a:ext cx="2362200" cy="18669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600200" y="3505200"/>
            <a:ext cx="1481138" cy="3508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 bIns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charset="0"/>
              </a:rPr>
              <a:t>Butterworth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894138" y="3505200"/>
            <a:ext cx="2230437" cy="3508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 bIns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Arial" charset="0"/>
              </a:rPr>
              <a:t>Chebyshev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 Type I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371600" y="5105400"/>
            <a:ext cx="920750" cy="3508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 bIns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charset="0"/>
              </a:rPr>
              <a:t>Elliptic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696200" y="5029200"/>
            <a:ext cx="947738" cy="3508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 bIns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charset="0"/>
              </a:rPr>
              <a:t>Bessel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518275" y="3505200"/>
            <a:ext cx="2300288" cy="3508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Arial" charset="0"/>
              </a:rPr>
              <a:t>Chebyshev Type II</a:t>
            </a:r>
          </a:p>
        </p:txBody>
      </p:sp>
    </p:spTree>
    <p:extLst>
      <p:ext uri="{BB962C8B-B14F-4D97-AF65-F5344CB8AC3E}">
        <p14:creationId xmlns:p14="http://schemas.microsoft.com/office/powerpoint/2010/main" val="344444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filter coefficients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Simple way: place the poles and zeros judiciously in the z-plane such that resulting filter has the desired frequency response, called pole-zero placement method</a:t>
            </a:r>
          </a:p>
          <a:p>
            <a:endParaRPr lang="en-US" dirty="0"/>
          </a:p>
          <a:p>
            <a:r>
              <a:rPr lang="en-US" dirty="0"/>
              <a:t>It is useful only for simple filters like notch filter</a:t>
            </a:r>
          </a:p>
          <a:p>
            <a:endParaRPr lang="en-US" dirty="0"/>
          </a:p>
          <a:p>
            <a:r>
              <a:rPr lang="en-US" dirty="0"/>
              <a:t>Impulse invariant method</a:t>
            </a:r>
          </a:p>
          <a:p>
            <a:r>
              <a:rPr lang="en-US" dirty="0"/>
              <a:t>Matched z transform </a:t>
            </a:r>
          </a:p>
          <a:p>
            <a:r>
              <a:rPr lang="en-US" dirty="0"/>
              <a:t>Bilinear z transform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L13 – IIR Filter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518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Impulse </a:t>
            </a:r>
            <a:r>
              <a:rPr lang="en-US" dirty="0" err="1"/>
              <a:t>InVariant</a:t>
            </a:r>
            <a:r>
              <a:rPr lang="en-US" dirty="0"/>
              <a:t> (IIV) method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Suitable analog transfer function H(s) is chosen</a:t>
            </a:r>
          </a:p>
          <a:p>
            <a:endParaRPr lang="en-US" dirty="0"/>
          </a:p>
          <a:p>
            <a:r>
              <a:rPr lang="en-US" dirty="0"/>
              <a:t>h(t) is obtained by using inverse Laplace </a:t>
            </a:r>
            <a:r>
              <a:rPr lang="en-US" dirty="0" err="1"/>
              <a:t>tranform</a:t>
            </a:r>
            <a:endParaRPr lang="en-US" dirty="0"/>
          </a:p>
          <a:p>
            <a:endParaRPr lang="en-US" dirty="0"/>
          </a:p>
          <a:p>
            <a:r>
              <a:rPr lang="en-US" dirty="0"/>
              <a:t>h(t) is sampled to produce h(</a:t>
            </a:r>
            <a:r>
              <a:rPr lang="en-US" dirty="0" err="1"/>
              <a:t>nT</a:t>
            </a:r>
            <a:r>
              <a:rPr lang="en-US" dirty="0"/>
              <a:t>), where T is the sampling interval</a:t>
            </a:r>
          </a:p>
          <a:p>
            <a:endParaRPr lang="en-US" dirty="0"/>
          </a:p>
          <a:p>
            <a:r>
              <a:rPr lang="en-US" dirty="0"/>
              <a:t>The desired transfer function is obtained by z transforming h(</a:t>
            </a:r>
            <a:r>
              <a:rPr lang="en-US" dirty="0" err="1"/>
              <a:t>nT</a:t>
            </a:r>
            <a:r>
              <a:rPr lang="en-US" dirty="0"/>
              <a:t>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L13 – IIR Filter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5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1009</Words>
  <Application>Microsoft Office PowerPoint</Application>
  <PresentationFormat>On-screen Show (4:3)</PresentationFormat>
  <Paragraphs>184</Paragraphs>
  <Slides>30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Introduction </vt:lpstr>
      <vt:lpstr>Introduction</vt:lpstr>
      <vt:lpstr>Two methods</vt:lpstr>
      <vt:lpstr>Approach: 1</vt:lpstr>
      <vt:lpstr>Approach:2</vt:lpstr>
      <vt:lpstr>The main problem</vt:lpstr>
      <vt:lpstr>Widely used analog filters</vt:lpstr>
      <vt:lpstr>Calculating filter coefficients</vt:lpstr>
      <vt:lpstr>Impulse InVariant (IIV) method</vt:lpstr>
      <vt:lpstr>PowerPoint Presentation</vt:lpstr>
      <vt:lpstr>IIV method continued</vt:lpstr>
      <vt:lpstr>Relationship b/w analog &amp; digital filter poles</vt:lpstr>
      <vt:lpstr>Relationship between analog &amp; digital frequency</vt:lpstr>
      <vt:lpstr>Observation</vt:lpstr>
      <vt:lpstr>Example: First Order Butterworth Filter Designed Using the Impulse Invariant Method (T=1)</vt:lpstr>
      <vt:lpstr>For the analog TF H(s), find H(z) if T = 1s</vt:lpstr>
      <vt:lpstr>Design procedure for Butterworth filter using IIV method (assuming T = 1 s )</vt:lpstr>
      <vt:lpstr>PowerPoint Presentation</vt:lpstr>
      <vt:lpstr>Step 3: Determine the transfer function H(s)</vt:lpstr>
      <vt:lpstr>PowerPoint Presentation</vt:lpstr>
      <vt:lpstr>Design Butterworth IIR filter using IIV method for the below specification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Change in specification</vt:lpstr>
      <vt:lpstr>Change in specification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Rahul Karthik</cp:lastModifiedBy>
  <cp:revision>5</cp:revision>
  <dcterms:created xsi:type="dcterms:W3CDTF">2020-07-08T16:52:57Z</dcterms:created>
  <dcterms:modified xsi:type="dcterms:W3CDTF">2023-07-28T01:49:55Z</dcterms:modified>
</cp:coreProperties>
</file>