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17"/>
  </p:notesMasterIdLst>
  <p:sldIdLst>
    <p:sldId id="289" r:id="rId3"/>
    <p:sldId id="266" r:id="rId4"/>
    <p:sldId id="267" r:id="rId5"/>
    <p:sldId id="268" r:id="rId6"/>
    <p:sldId id="269" r:id="rId7"/>
    <p:sldId id="273" r:id="rId8"/>
    <p:sldId id="274" r:id="rId9"/>
    <p:sldId id="275" r:id="rId10"/>
    <p:sldId id="276" r:id="rId11"/>
    <p:sldId id="279" r:id="rId12"/>
    <p:sldId id="280" r:id="rId13"/>
    <p:sldId id="283" r:id="rId14"/>
    <p:sldId id="284" r:id="rId15"/>
    <p:sldId id="28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presProps" Target="presProps.xml" /><Relationship Id="rId3" Type="http://schemas.openxmlformats.org/officeDocument/2006/relationships/slide" Target="slides/slide1.xml" /><Relationship Id="rId21" Type="http://schemas.openxmlformats.org/officeDocument/2006/relationships/tableStyles" Target="tableStyles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notesMaster" Target="notesMasters/notesMaster1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10" Type="http://schemas.openxmlformats.org/officeDocument/2006/relationships/slide" Target="slides/slide8.xml" /><Relationship Id="rId19" Type="http://schemas.openxmlformats.org/officeDocument/2006/relationships/viewProps" Target="viewProps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 /><Relationship Id="rId2" Type="http://schemas.openxmlformats.org/officeDocument/2006/relationships/image" Target="../media/image3.wmf" /><Relationship Id="rId1" Type="http://schemas.openxmlformats.org/officeDocument/2006/relationships/image" Target="../media/image2.wmf" 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 /><Relationship Id="rId1" Type="http://schemas.openxmlformats.org/officeDocument/2006/relationships/image" Target="../media/image5.wmf" 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 /><Relationship Id="rId2" Type="http://schemas.openxmlformats.org/officeDocument/2006/relationships/image" Target="../media/image8.wmf" /><Relationship Id="rId1" Type="http://schemas.openxmlformats.org/officeDocument/2006/relationships/image" Target="../media/image7.wmf" 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 /><Relationship Id="rId3" Type="http://schemas.openxmlformats.org/officeDocument/2006/relationships/image" Target="../media/image13.wmf" /><Relationship Id="rId7" Type="http://schemas.openxmlformats.org/officeDocument/2006/relationships/image" Target="../media/image16.wmf" /><Relationship Id="rId2" Type="http://schemas.openxmlformats.org/officeDocument/2006/relationships/image" Target="../media/image12.wmf" /><Relationship Id="rId1" Type="http://schemas.openxmlformats.org/officeDocument/2006/relationships/image" Target="../media/image11.wmf" /><Relationship Id="rId6" Type="http://schemas.openxmlformats.org/officeDocument/2006/relationships/image" Target="../media/image15.wmf" /><Relationship Id="rId5" Type="http://schemas.openxmlformats.org/officeDocument/2006/relationships/image" Target="../media/image14.wmf" /><Relationship Id="rId4" Type="http://schemas.openxmlformats.org/officeDocument/2006/relationships/image" Target="../media/image6.wmf" 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 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 /><Relationship Id="rId2" Type="http://schemas.openxmlformats.org/officeDocument/2006/relationships/image" Target="../media/image20.wmf" /><Relationship Id="rId1" Type="http://schemas.openxmlformats.org/officeDocument/2006/relationships/image" Target="../media/image19.wmf" /><Relationship Id="rId6" Type="http://schemas.openxmlformats.org/officeDocument/2006/relationships/image" Target="../media/image24.wmf" /><Relationship Id="rId5" Type="http://schemas.openxmlformats.org/officeDocument/2006/relationships/image" Target="../media/image23.wmf" /><Relationship Id="rId4" Type="http://schemas.openxmlformats.org/officeDocument/2006/relationships/image" Target="../media/image22.wmf" 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 /><Relationship Id="rId2" Type="http://schemas.openxmlformats.org/officeDocument/2006/relationships/image" Target="../media/image26.wmf" /><Relationship Id="rId1" Type="http://schemas.openxmlformats.org/officeDocument/2006/relationships/image" Target="../media/image25.wmf" /><Relationship Id="rId6" Type="http://schemas.openxmlformats.org/officeDocument/2006/relationships/image" Target="../media/image30.wmf" /><Relationship Id="rId5" Type="http://schemas.openxmlformats.org/officeDocument/2006/relationships/image" Target="../media/image29.wmf" /><Relationship Id="rId4" Type="http://schemas.openxmlformats.org/officeDocument/2006/relationships/image" Target="../media/image28.wmf" 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 /><Relationship Id="rId2" Type="http://schemas.openxmlformats.org/officeDocument/2006/relationships/image" Target="../media/image31.wmf" /><Relationship Id="rId1" Type="http://schemas.openxmlformats.org/officeDocument/2006/relationships/image" Target="../media/image6.wmf" 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 /><Relationship Id="rId2" Type="http://schemas.openxmlformats.org/officeDocument/2006/relationships/image" Target="../media/image34.wmf" /><Relationship Id="rId1" Type="http://schemas.openxmlformats.org/officeDocument/2006/relationships/image" Target="../media/image33.wmf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84B0E-5EB7-413B-B5C6-98A403DFD97E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D5955-79AD-4844-A29D-ADCF7DE69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4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D5955-79AD-4844-A29D-ADCF7DE692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78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D5955-79AD-4844-A29D-ADCF7DE692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7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8522-B6E1-4BC9-AF5F-B9F66E1F5179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91DF-03D9-4E91-8459-CA191793B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38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8522-B6E1-4BC9-AF5F-B9F66E1F5179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91DF-03D9-4E91-8459-CA191793B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48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8522-B6E1-4BC9-AF5F-B9F66E1F5179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91DF-03D9-4E91-8459-CA191793B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103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rgbClr val="29166F"/>
          </a:solidFill>
        </p:spPr>
        <p:txBody>
          <a:bodyPr/>
          <a:lstStyle/>
          <a:p>
            <a:fld id="{FD959062-B539-43CB-A74E-0F0388E33D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029200" cy="438912"/>
          </a:xfrm>
          <a:solidFill>
            <a:srgbClr val="29166F"/>
          </a:solidFill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pPr algn="ctr"/>
            <a:r>
              <a:rPr lang="en-US" dirty="0">
                <a:solidFill>
                  <a:prstClr val="white"/>
                </a:solidFill>
              </a:rPr>
              <a:t>L14 – IIR Filter Design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6019800" y="6172200"/>
            <a:ext cx="2194560" cy="457200"/>
          </a:xfrm>
          <a:prstGeom prst="rect">
            <a:avLst/>
          </a:prstGeom>
          <a:solidFill>
            <a:srgbClr val="29166F"/>
          </a:solidFill>
        </p:spPr>
        <p:txBody>
          <a:bodyPr anchor="ctr" anchorCtr="0"/>
          <a:lstStyle>
            <a:lvl1pPr>
              <a:defRPr sz="160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pPr algn="ctr">
              <a:defRPr/>
            </a:pPr>
            <a:r>
              <a:rPr lang="en-US" dirty="0">
                <a:solidFill>
                  <a:prstClr val="white"/>
                </a:solidFill>
              </a:rPr>
              <a:t>Dr. Manoj kumar Rajagopal</a:t>
            </a:r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9328" y="6089904"/>
            <a:ext cx="612648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178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E925-134D-48C8-8C32-47AE0CA1DF19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R.RAMESH SENSE VIT Chennai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615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01F5-6EAD-4434-8165-61C66B23175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R.RAMESH SENSE VIT Chennai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600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599E-0BE7-482A-B29D-EDE41EB88642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R.RAMESH SENSE VIT Chennai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458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65A9-50CC-43FD-B351-03E55188734C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R.RAMESH SENSE VIT Chennai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416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FDEF8-181E-4F1E-AA00-532922F2AEEB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R.RAMESH SENSE VIT Chennai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1162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6855-8DDD-46ED-A055-5DD3BDA5EE96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R.RAMESH SENSE VIT Chennai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543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4B94-3C66-4E64-ABEF-A93A88C7AEC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R.RAMESH SENSE VIT Chennai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41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8522-B6E1-4BC9-AF5F-B9F66E1F5179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91DF-03D9-4E91-8459-CA191793B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0692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01BA-9C6F-475C-A7E9-903619F8007B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R.RAMESH SENSE VIT Chennai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907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3523-9D20-49E8-9EB8-E7D4BF36384D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R.RAMESH SENSE VIT Chennai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820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B95F-466A-4519-899C-BAA9CBF55CCA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R.RAMESH SENSE VIT Chennai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8238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1ED3-0807-4CCF-ACD7-4532DDA6F16B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R.RAMESH SENSE VIT Chennai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36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8522-B6E1-4BC9-AF5F-B9F66E1F5179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91DF-03D9-4E91-8459-CA191793B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9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8522-B6E1-4BC9-AF5F-B9F66E1F5179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91DF-03D9-4E91-8459-CA191793B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02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8522-B6E1-4BC9-AF5F-B9F66E1F5179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91DF-03D9-4E91-8459-CA191793B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53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8522-B6E1-4BC9-AF5F-B9F66E1F5179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91DF-03D9-4E91-8459-CA191793B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16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8522-B6E1-4BC9-AF5F-B9F66E1F5179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91DF-03D9-4E91-8459-CA191793B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80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8522-B6E1-4BC9-AF5F-B9F66E1F5179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91DF-03D9-4E91-8459-CA191793B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67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8522-B6E1-4BC9-AF5F-B9F66E1F5179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91DF-03D9-4E91-8459-CA191793B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40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 /><Relationship Id="rId3" Type="http://schemas.openxmlformats.org/officeDocument/2006/relationships/slideLayout" Target="../slideLayouts/slideLayout15.xml" /><Relationship Id="rId7" Type="http://schemas.openxmlformats.org/officeDocument/2006/relationships/slideLayout" Target="../slideLayouts/slideLayout19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4.xml" /><Relationship Id="rId1" Type="http://schemas.openxmlformats.org/officeDocument/2006/relationships/slideLayout" Target="../slideLayouts/slideLayout13.xml" /><Relationship Id="rId6" Type="http://schemas.openxmlformats.org/officeDocument/2006/relationships/slideLayout" Target="../slideLayouts/slideLayout18.xml" /><Relationship Id="rId11" Type="http://schemas.openxmlformats.org/officeDocument/2006/relationships/slideLayout" Target="../slideLayouts/slideLayout23.xml" /><Relationship Id="rId5" Type="http://schemas.openxmlformats.org/officeDocument/2006/relationships/slideLayout" Target="../slideLayouts/slideLayout17.xml" /><Relationship Id="rId10" Type="http://schemas.openxmlformats.org/officeDocument/2006/relationships/slideLayout" Target="../slideLayouts/slideLayout22.xml" /><Relationship Id="rId4" Type="http://schemas.openxmlformats.org/officeDocument/2006/relationships/slideLayout" Target="../slideLayouts/slideLayout16.xml" /><Relationship Id="rId9" Type="http://schemas.openxmlformats.org/officeDocument/2006/relationships/slideLayout" Target="../slideLayouts/slideLayout2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28522-B6E1-4BC9-AF5F-B9F66E1F5179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691DF-03D9-4E91-8459-CA191793B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7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11600-3212-4B2A-9502-3E59661DC82A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28-07-2023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R.RAMESH SENSE VIT Chennai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90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5.vml" /><Relationship Id="rId5" Type="http://schemas.openxmlformats.org/officeDocument/2006/relationships/image" Target="../media/image18.wmf" /><Relationship Id="rId4" Type="http://schemas.openxmlformats.org/officeDocument/2006/relationships/oleObject" Target="../embeddings/oleObject17.bin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 /><Relationship Id="rId13" Type="http://schemas.openxmlformats.org/officeDocument/2006/relationships/oleObject" Target="../embeddings/oleObject23.bin" /><Relationship Id="rId3" Type="http://schemas.openxmlformats.org/officeDocument/2006/relationships/oleObject" Target="../embeddings/oleObject18.bin" /><Relationship Id="rId7" Type="http://schemas.openxmlformats.org/officeDocument/2006/relationships/oleObject" Target="../embeddings/oleObject20.bin" /><Relationship Id="rId12" Type="http://schemas.openxmlformats.org/officeDocument/2006/relationships/image" Target="../media/image23.wmf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6.vml" /><Relationship Id="rId6" Type="http://schemas.openxmlformats.org/officeDocument/2006/relationships/image" Target="../media/image20.wmf" /><Relationship Id="rId11" Type="http://schemas.openxmlformats.org/officeDocument/2006/relationships/oleObject" Target="../embeddings/oleObject22.bin" /><Relationship Id="rId5" Type="http://schemas.openxmlformats.org/officeDocument/2006/relationships/oleObject" Target="../embeddings/oleObject19.bin" /><Relationship Id="rId10" Type="http://schemas.openxmlformats.org/officeDocument/2006/relationships/image" Target="../media/image22.wmf" /><Relationship Id="rId4" Type="http://schemas.openxmlformats.org/officeDocument/2006/relationships/image" Target="../media/image19.wmf" /><Relationship Id="rId9" Type="http://schemas.openxmlformats.org/officeDocument/2006/relationships/oleObject" Target="../embeddings/oleObject21.bin" /><Relationship Id="rId14" Type="http://schemas.openxmlformats.org/officeDocument/2006/relationships/image" Target="../media/image24.wmf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 /><Relationship Id="rId13" Type="http://schemas.openxmlformats.org/officeDocument/2006/relationships/oleObject" Target="../embeddings/oleObject29.bin" /><Relationship Id="rId3" Type="http://schemas.openxmlformats.org/officeDocument/2006/relationships/oleObject" Target="../embeddings/oleObject24.bin" /><Relationship Id="rId7" Type="http://schemas.openxmlformats.org/officeDocument/2006/relationships/oleObject" Target="../embeddings/oleObject26.bin" /><Relationship Id="rId12" Type="http://schemas.openxmlformats.org/officeDocument/2006/relationships/image" Target="../media/image29.wmf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7.vml" /><Relationship Id="rId6" Type="http://schemas.openxmlformats.org/officeDocument/2006/relationships/image" Target="../media/image26.wmf" /><Relationship Id="rId11" Type="http://schemas.openxmlformats.org/officeDocument/2006/relationships/oleObject" Target="../embeddings/oleObject28.bin" /><Relationship Id="rId5" Type="http://schemas.openxmlformats.org/officeDocument/2006/relationships/oleObject" Target="../embeddings/oleObject25.bin" /><Relationship Id="rId10" Type="http://schemas.openxmlformats.org/officeDocument/2006/relationships/image" Target="../media/image28.wmf" /><Relationship Id="rId4" Type="http://schemas.openxmlformats.org/officeDocument/2006/relationships/image" Target="../media/image25.wmf" /><Relationship Id="rId9" Type="http://schemas.openxmlformats.org/officeDocument/2006/relationships/oleObject" Target="../embeddings/oleObject27.bin" /><Relationship Id="rId14" Type="http://schemas.openxmlformats.org/officeDocument/2006/relationships/image" Target="../media/image30.wmf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 /><Relationship Id="rId3" Type="http://schemas.openxmlformats.org/officeDocument/2006/relationships/oleObject" Target="../embeddings/oleObject30.bin" /><Relationship Id="rId7" Type="http://schemas.openxmlformats.org/officeDocument/2006/relationships/oleObject" Target="../embeddings/oleObject32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8.vml" /><Relationship Id="rId6" Type="http://schemas.openxmlformats.org/officeDocument/2006/relationships/image" Target="../media/image31.wmf" /><Relationship Id="rId5" Type="http://schemas.openxmlformats.org/officeDocument/2006/relationships/oleObject" Target="../embeddings/oleObject31.bin" /><Relationship Id="rId4" Type="http://schemas.openxmlformats.org/officeDocument/2006/relationships/image" Target="../media/image6.wmf" 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 /><Relationship Id="rId3" Type="http://schemas.openxmlformats.org/officeDocument/2006/relationships/oleObject" Target="../embeddings/oleObject33.bin" /><Relationship Id="rId7" Type="http://schemas.openxmlformats.org/officeDocument/2006/relationships/oleObject" Target="../embeddings/oleObject35.bin" /><Relationship Id="rId2" Type="http://schemas.openxmlformats.org/officeDocument/2006/relationships/slideLayout" Target="../slideLayouts/slideLayout7.xml" /><Relationship Id="rId1" Type="http://schemas.openxmlformats.org/officeDocument/2006/relationships/vmlDrawing" Target="../drawings/vmlDrawing9.vml" /><Relationship Id="rId6" Type="http://schemas.openxmlformats.org/officeDocument/2006/relationships/image" Target="../media/image34.wmf" /><Relationship Id="rId5" Type="http://schemas.openxmlformats.org/officeDocument/2006/relationships/oleObject" Target="../embeddings/oleObject34.bin" /><Relationship Id="rId4" Type="http://schemas.openxmlformats.org/officeDocument/2006/relationships/image" Target="../media/image33.wmf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 /><Relationship Id="rId3" Type="http://schemas.openxmlformats.org/officeDocument/2006/relationships/oleObject" Target="../embeddings/oleObject1.bin" /><Relationship Id="rId7" Type="http://schemas.openxmlformats.org/officeDocument/2006/relationships/oleObject" Target="../embeddings/oleObject3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.vml" /><Relationship Id="rId6" Type="http://schemas.openxmlformats.org/officeDocument/2006/relationships/image" Target="../media/image3.wmf" /><Relationship Id="rId5" Type="http://schemas.openxmlformats.org/officeDocument/2006/relationships/oleObject" Target="../embeddings/oleObject2.bin" /><Relationship Id="rId4" Type="http://schemas.openxmlformats.org/officeDocument/2006/relationships/image" Target="../media/image2.wmf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.vml" /><Relationship Id="rId6" Type="http://schemas.openxmlformats.org/officeDocument/2006/relationships/image" Target="../media/image6.wmf" /><Relationship Id="rId5" Type="http://schemas.openxmlformats.org/officeDocument/2006/relationships/oleObject" Target="../embeddings/oleObject5.bin" /><Relationship Id="rId4" Type="http://schemas.openxmlformats.org/officeDocument/2006/relationships/image" Target="../media/image5.wmf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 /><Relationship Id="rId3" Type="http://schemas.openxmlformats.org/officeDocument/2006/relationships/oleObject" Target="../embeddings/oleObject6.bin" /><Relationship Id="rId7" Type="http://schemas.openxmlformats.org/officeDocument/2006/relationships/oleObject" Target="../embeddings/oleObject8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.vml" /><Relationship Id="rId6" Type="http://schemas.openxmlformats.org/officeDocument/2006/relationships/image" Target="../media/image8.wmf" /><Relationship Id="rId5" Type="http://schemas.openxmlformats.org/officeDocument/2006/relationships/oleObject" Target="../embeddings/oleObject7.bin" /><Relationship Id="rId4" Type="http://schemas.openxmlformats.org/officeDocument/2006/relationships/image" Target="../media/image7.wmf" /><Relationship Id="rId9" Type="http://schemas.openxmlformats.org/officeDocument/2006/relationships/image" Target="../media/image10.png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 /><Relationship Id="rId13" Type="http://schemas.openxmlformats.org/officeDocument/2006/relationships/oleObject" Target="../embeddings/oleObject14.bin" /><Relationship Id="rId18" Type="http://schemas.openxmlformats.org/officeDocument/2006/relationships/image" Target="../media/image17.wmf" /><Relationship Id="rId3" Type="http://schemas.openxmlformats.org/officeDocument/2006/relationships/oleObject" Target="../embeddings/oleObject9.bin" /><Relationship Id="rId7" Type="http://schemas.openxmlformats.org/officeDocument/2006/relationships/oleObject" Target="../embeddings/oleObject11.bin" /><Relationship Id="rId12" Type="http://schemas.openxmlformats.org/officeDocument/2006/relationships/image" Target="../media/image14.wmf" /><Relationship Id="rId17" Type="http://schemas.openxmlformats.org/officeDocument/2006/relationships/oleObject" Target="../embeddings/oleObject16.bin" /><Relationship Id="rId2" Type="http://schemas.openxmlformats.org/officeDocument/2006/relationships/slideLayout" Target="../slideLayouts/slideLayout6.xml" /><Relationship Id="rId16" Type="http://schemas.openxmlformats.org/officeDocument/2006/relationships/image" Target="../media/image16.wmf" /><Relationship Id="rId1" Type="http://schemas.openxmlformats.org/officeDocument/2006/relationships/vmlDrawing" Target="../drawings/vmlDrawing4.vml" /><Relationship Id="rId6" Type="http://schemas.openxmlformats.org/officeDocument/2006/relationships/image" Target="../media/image12.wmf" /><Relationship Id="rId11" Type="http://schemas.openxmlformats.org/officeDocument/2006/relationships/oleObject" Target="../embeddings/oleObject13.bin" /><Relationship Id="rId5" Type="http://schemas.openxmlformats.org/officeDocument/2006/relationships/oleObject" Target="../embeddings/oleObject10.bin" /><Relationship Id="rId15" Type="http://schemas.openxmlformats.org/officeDocument/2006/relationships/oleObject" Target="../embeddings/oleObject15.bin" /><Relationship Id="rId10" Type="http://schemas.openxmlformats.org/officeDocument/2006/relationships/image" Target="../media/image6.wmf" /><Relationship Id="rId4" Type="http://schemas.openxmlformats.org/officeDocument/2006/relationships/image" Target="../media/image11.wmf" /><Relationship Id="rId9" Type="http://schemas.openxmlformats.org/officeDocument/2006/relationships/oleObject" Target="../embeddings/oleObject12.bin" /><Relationship Id="rId14" Type="http://schemas.openxmlformats.org/officeDocument/2006/relationships/image" Target="../media/image15.wmf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2737"/>
            <a:ext cx="7772400" cy="2547714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Design Of IIR Filter Design-Part 4</a:t>
            </a:r>
            <a:b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B4FB-DBF2-4451-A82B-4118605917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297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Butterworth IIR filter using IIV method for the below specification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2819400"/>
            <a:ext cx="7772400" cy="3200400"/>
          </a:xfrm>
        </p:spPr>
        <p:txBody>
          <a:bodyPr/>
          <a:lstStyle/>
          <a:p>
            <a:r>
              <a:rPr lang="en-US" dirty="0"/>
              <a:t>Given,  </a:t>
            </a:r>
            <a:r>
              <a:rPr lang="en-US" dirty="0" err="1"/>
              <a:t>A</a:t>
            </a:r>
            <a:r>
              <a:rPr lang="en-US" baseline="-25000" dirty="0" err="1"/>
              <a:t>p</a:t>
            </a:r>
            <a:r>
              <a:rPr lang="en-US" dirty="0"/>
              <a:t>= 0.8;            </a:t>
            </a:r>
            <a:r>
              <a:rPr lang="el-GR" dirty="0">
                <a:latin typeface="Calibri"/>
              </a:rPr>
              <a:t>Ω</a:t>
            </a:r>
            <a:r>
              <a:rPr lang="en-US" baseline="-25000" dirty="0"/>
              <a:t>p</a:t>
            </a:r>
            <a:r>
              <a:rPr lang="en-US" dirty="0"/>
              <a:t> = 0.2</a:t>
            </a:r>
            <a:r>
              <a:rPr lang="el-GR" dirty="0"/>
              <a:t>π</a:t>
            </a:r>
            <a:br>
              <a:rPr lang="en-US" dirty="0"/>
            </a:br>
            <a:r>
              <a:rPr lang="en-US" dirty="0"/>
              <a:t>             A</a:t>
            </a:r>
            <a:r>
              <a:rPr lang="en-US" baseline="-25000" dirty="0"/>
              <a:t>s</a:t>
            </a:r>
            <a:r>
              <a:rPr lang="en-US" dirty="0"/>
              <a:t> = 0.2;            </a:t>
            </a:r>
            <a:r>
              <a:rPr lang="el-GR" dirty="0">
                <a:latin typeface="Calibri"/>
              </a:rPr>
              <a:t>Ω</a:t>
            </a:r>
            <a:r>
              <a:rPr lang="en-US" baseline="-25000" dirty="0"/>
              <a:t>s</a:t>
            </a:r>
            <a:r>
              <a:rPr lang="en-US" dirty="0"/>
              <a:t> = 0.32</a:t>
            </a:r>
            <a:r>
              <a:rPr lang="el-GR" dirty="0"/>
              <a:t>π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L13 – IIR Filter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66800" y="1828800"/>
          <a:ext cx="404996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4" imgW="2108160" imgH="482400" progId="Equation.3">
                  <p:embed/>
                </p:oleObj>
              </mc:Choice>
              <mc:Fallback>
                <p:oleObj name="Equation" r:id="rId4" imgW="2108160" imgH="4824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28800"/>
                        <a:ext cx="4049963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88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L13 – IIR Filter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65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330017"/>
              </p:ext>
            </p:extLst>
          </p:nvPr>
        </p:nvGraphicFramePr>
        <p:xfrm>
          <a:off x="611560" y="764704"/>
          <a:ext cx="14763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3" imgW="723600" imgH="177480" progId="Equation.3">
                  <p:embed/>
                </p:oleObj>
              </mc:Choice>
              <mc:Fallback>
                <p:oleObj name="Equation" r:id="rId3" imgW="723600" imgH="177480" progId="Equation.3">
                  <p:embed/>
                  <p:pic>
                    <p:nvPicPr>
                      <p:cNvPr id="665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764704"/>
                        <a:ext cx="147637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11560" y="16288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 pitchFamily="34" charset="0"/>
              </a:rPr>
              <a:t>So order of the filter is 4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990219"/>
              </p:ext>
            </p:extLst>
          </p:nvPr>
        </p:nvGraphicFramePr>
        <p:xfrm>
          <a:off x="1043608" y="2564904"/>
          <a:ext cx="156845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5" imgW="774364" imgH="482391" progId="Equation.3">
                  <p:embed/>
                </p:oleObj>
              </mc:Choice>
              <mc:Fallback>
                <p:oleObj name="Equation" r:id="rId5" imgW="774364" imgH="482391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564904"/>
                        <a:ext cx="1568450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351744"/>
              </p:ext>
            </p:extLst>
          </p:nvPr>
        </p:nvGraphicFramePr>
        <p:xfrm>
          <a:off x="3013447" y="2780928"/>
          <a:ext cx="102711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7" imgW="507780" imgH="177723" progId="Equation.3">
                  <p:embed/>
                </p:oleObj>
              </mc:Choice>
              <mc:Fallback>
                <p:oleObj name="Equation" r:id="rId7" imgW="507780" imgH="177723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447" y="2780928"/>
                        <a:ext cx="1027113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860786"/>
              </p:ext>
            </p:extLst>
          </p:nvPr>
        </p:nvGraphicFramePr>
        <p:xfrm>
          <a:off x="1952998" y="4919464"/>
          <a:ext cx="224313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9" imgW="1092200" imgH="457200" progId="Equation.3">
                  <p:embed/>
                </p:oleObj>
              </mc:Choice>
              <mc:Fallback>
                <p:oleObj name="Equation" r:id="rId9" imgW="1092200" imgH="4572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998" y="4919464"/>
                        <a:ext cx="2243137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699695"/>
              </p:ext>
            </p:extLst>
          </p:nvPr>
        </p:nvGraphicFramePr>
        <p:xfrm>
          <a:off x="4772398" y="4963914"/>
          <a:ext cx="22415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11" imgW="1092200" imgH="457200" progId="Equation.3">
                  <p:embed/>
                </p:oleObj>
              </mc:Choice>
              <mc:Fallback>
                <p:oleObj name="Equation" r:id="rId11" imgW="1092200" imgH="4572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398" y="4963914"/>
                        <a:ext cx="22415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023692"/>
              </p:ext>
            </p:extLst>
          </p:nvPr>
        </p:nvGraphicFramePr>
        <p:xfrm>
          <a:off x="963985" y="4005064"/>
          <a:ext cx="61531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3" imgW="2997200" imgH="419100" progId="Equation.3">
                  <p:embed/>
                </p:oleObj>
              </mc:Choice>
              <mc:Fallback>
                <p:oleObj name="Equation" r:id="rId13" imgW="2997200" imgH="4191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985" y="4005064"/>
                        <a:ext cx="615315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976" y="544522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The roots are</a:t>
            </a:r>
          </a:p>
        </p:txBody>
      </p:sp>
    </p:spTree>
    <p:extLst>
      <p:ext uri="{BB962C8B-B14F-4D97-AF65-F5344CB8AC3E}">
        <p14:creationId xmlns:p14="http://schemas.microsoft.com/office/powerpoint/2010/main" val="131777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L13 – IIR Filter 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77826" name="Object 2"/>
          <p:cNvGraphicFramePr>
            <a:graphicFrameLocks noChangeAspect="1"/>
          </p:cNvGraphicFramePr>
          <p:nvPr/>
        </p:nvGraphicFramePr>
        <p:xfrm>
          <a:off x="152400" y="533400"/>
          <a:ext cx="8763000" cy="683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3" imgW="5371920" imgH="419040" progId="Equation.3">
                  <p:embed/>
                </p:oleObj>
              </mc:Choice>
              <mc:Fallback>
                <p:oleObj name="Equation" r:id="rId3" imgW="5371920" imgH="419040" progId="Equation.3">
                  <p:embed/>
                  <p:pic>
                    <p:nvPicPr>
                      <p:cNvPr id="778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33400"/>
                        <a:ext cx="8763000" cy="6836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2011363" y="1524000"/>
          <a:ext cx="5262562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5" imgW="3225600" imgH="914400" progId="Equation.3">
                  <p:embed/>
                </p:oleObj>
              </mc:Choice>
              <mc:Fallback>
                <p:oleObj name="Equation" r:id="rId5" imgW="3225600" imgH="914400" progId="Equation.3">
                  <p:embed/>
                  <p:pic>
                    <p:nvPicPr>
                      <p:cNvPr id="778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1524000"/>
                        <a:ext cx="5262562" cy="149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117475" y="3200400"/>
          <a:ext cx="292576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7" imgW="1168200" imgH="215640" progId="Equation.3">
                  <p:embed/>
                </p:oleObj>
              </mc:Choice>
              <mc:Fallback>
                <p:oleObj name="Equation" r:id="rId7" imgW="1168200" imgH="215640" progId="Equation.3">
                  <p:embed/>
                  <p:pic>
                    <p:nvPicPr>
                      <p:cNvPr id="778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3200400"/>
                        <a:ext cx="2925763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177800" y="3946525"/>
          <a:ext cx="295751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9" imgW="1180800" imgH="228600" progId="Equation.3">
                  <p:embed/>
                </p:oleObj>
              </mc:Choice>
              <mc:Fallback>
                <p:oleObj name="Equation" r:id="rId9" imgW="1180800" imgH="228600" progId="Equation.3">
                  <p:embed/>
                  <p:pic>
                    <p:nvPicPr>
                      <p:cNvPr id="778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3946525"/>
                        <a:ext cx="295751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288925" y="5181600"/>
          <a:ext cx="276701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11" imgW="1104840" imgH="228600" progId="Equation.3">
                  <p:embed/>
                </p:oleObj>
              </mc:Choice>
              <mc:Fallback>
                <p:oleObj name="Equation" r:id="rId11" imgW="1104840" imgH="228600" progId="Equation.3">
                  <p:embed/>
                  <p:pic>
                    <p:nvPicPr>
                      <p:cNvPr id="778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5181600"/>
                        <a:ext cx="276701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7"/>
          <p:cNvGraphicFramePr>
            <a:graphicFrameLocks noChangeAspect="1"/>
          </p:cNvGraphicFramePr>
          <p:nvPr/>
        </p:nvGraphicFramePr>
        <p:xfrm>
          <a:off x="273050" y="4572000"/>
          <a:ext cx="276701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3" imgW="1104840" imgH="215640" progId="Equation.3">
                  <p:embed/>
                </p:oleObj>
              </mc:Choice>
              <mc:Fallback>
                <p:oleObj name="Equation" r:id="rId13" imgW="1104840" imgH="215640" progId="Equation.3">
                  <p:embed/>
                  <p:pic>
                    <p:nvPicPr>
                      <p:cNvPr id="778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" y="4572000"/>
                        <a:ext cx="2767013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304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L13 – IIR Filter 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685800" y="304800"/>
          <a:ext cx="41370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3" imgW="1981080" imgH="431640" progId="Equation.3">
                  <p:embed/>
                </p:oleObj>
              </mc:Choice>
              <mc:Fallback>
                <p:oleObj name="Equation" r:id="rId3" imgW="1981080" imgH="431640" progId="Equation.3">
                  <p:embed/>
                  <p:pic>
                    <p:nvPicPr>
                      <p:cNvPr id="788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4800"/>
                        <a:ext cx="413702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228600" y="1600200"/>
          <a:ext cx="85354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5" imgW="4927320" imgH="660240" progId="Equation.3">
                  <p:embed/>
                </p:oleObj>
              </mc:Choice>
              <mc:Fallback>
                <p:oleObj name="Equation" r:id="rId5" imgW="4927320" imgH="660240" progId="Equation.3">
                  <p:embed/>
                  <p:pic>
                    <p:nvPicPr>
                      <p:cNvPr id="788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00200"/>
                        <a:ext cx="8535412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0" y="3429000"/>
          <a:ext cx="9210675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7" imgW="4495680" imgH="888840" progId="Equation.3">
                  <p:embed/>
                </p:oleObj>
              </mc:Choice>
              <mc:Fallback>
                <p:oleObj name="Equation" r:id="rId7" imgW="4495680" imgH="888840" progId="Equation.3">
                  <p:embed/>
                  <p:pic>
                    <p:nvPicPr>
                      <p:cNvPr id="788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429000"/>
                        <a:ext cx="9210675" cy="181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325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L13 – IIR Filter 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17463" y="354013"/>
          <a:ext cx="9118600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3" imgW="4267080" imgH="914400" progId="Equation.3">
                  <p:embed/>
                </p:oleObj>
              </mc:Choice>
              <mc:Fallback>
                <p:oleObj name="Equation" r:id="rId3" imgW="4267080" imgH="914400" progId="Equation.3">
                  <p:embed/>
                  <p:pic>
                    <p:nvPicPr>
                      <p:cNvPr id="798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3" y="354013"/>
                        <a:ext cx="9118600" cy="195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381000" y="2514600"/>
          <a:ext cx="8385175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5" imgW="3924000" imgH="914400" progId="Equation.3">
                  <p:embed/>
                </p:oleObj>
              </mc:Choice>
              <mc:Fallback>
                <p:oleObj name="Equation" r:id="rId5" imgW="3924000" imgH="914400" progId="Equation.3">
                  <p:embed/>
                  <p:pic>
                    <p:nvPicPr>
                      <p:cNvPr id="798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514600"/>
                        <a:ext cx="8385175" cy="195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2395538" y="4876800"/>
          <a:ext cx="610711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7" imgW="3124080" imgH="419040" progId="Equation.3">
                  <p:embed/>
                </p:oleObj>
              </mc:Choice>
              <mc:Fallback>
                <p:oleObj name="Equation" r:id="rId7" imgW="3124080" imgH="419040" progId="Equation.3">
                  <p:embed/>
                  <p:pic>
                    <p:nvPicPr>
                      <p:cNvPr id="798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4876800"/>
                        <a:ext cx="6107112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696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filter coefficients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Simple way: place the poles and zeros judiciously in the z-plane such that resulting filter has the desired frequency response, called pole-zero placement method</a:t>
            </a:r>
          </a:p>
          <a:p>
            <a:endParaRPr lang="en-US" dirty="0"/>
          </a:p>
          <a:p>
            <a:r>
              <a:rPr lang="en-US" dirty="0"/>
              <a:t>It is useful only for simple filters like notch filter</a:t>
            </a:r>
          </a:p>
          <a:p>
            <a:endParaRPr lang="en-US" dirty="0"/>
          </a:p>
          <a:p>
            <a:r>
              <a:rPr lang="en-US" dirty="0"/>
              <a:t>Impulse invariant method</a:t>
            </a:r>
          </a:p>
          <a:p>
            <a:r>
              <a:rPr lang="en-US" dirty="0"/>
              <a:t>Matched z transform </a:t>
            </a:r>
          </a:p>
          <a:p>
            <a:r>
              <a:rPr lang="en-US" dirty="0"/>
              <a:t>Bilinear z transform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L13 – IIR Filter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51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 </a:t>
            </a:r>
            <a:r>
              <a:rPr lang="en-US" dirty="0" err="1"/>
              <a:t>InVariant</a:t>
            </a:r>
            <a:r>
              <a:rPr lang="en-US" dirty="0"/>
              <a:t> (IIV) method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Suitable analog transfer function H(s) is chosen</a:t>
            </a:r>
          </a:p>
          <a:p>
            <a:endParaRPr lang="en-US" dirty="0"/>
          </a:p>
          <a:p>
            <a:r>
              <a:rPr lang="en-US" dirty="0"/>
              <a:t>h(t) is obtained by using inverse Laplace </a:t>
            </a:r>
            <a:r>
              <a:rPr lang="en-US" dirty="0" err="1"/>
              <a:t>tranform</a:t>
            </a:r>
            <a:endParaRPr lang="en-US" dirty="0"/>
          </a:p>
          <a:p>
            <a:endParaRPr lang="en-US" dirty="0"/>
          </a:p>
          <a:p>
            <a:r>
              <a:rPr lang="en-US" dirty="0"/>
              <a:t>h(t) is sampled to produce h(</a:t>
            </a:r>
            <a:r>
              <a:rPr lang="en-US" dirty="0" err="1"/>
              <a:t>nT</a:t>
            </a:r>
            <a:r>
              <a:rPr lang="en-US" dirty="0"/>
              <a:t>), where T is the sampling interval</a:t>
            </a:r>
          </a:p>
          <a:p>
            <a:endParaRPr lang="en-US" dirty="0"/>
          </a:p>
          <a:p>
            <a:r>
              <a:rPr lang="en-US" dirty="0"/>
              <a:t>The desired transfer function is obtained by z transforming h(</a:t>
            </a:r>
            <a:r>
              <a:rPr lang="en-US" dirty="0" err="1"/>
              <a:t>nT</a:t>
            </a:r>
            <a:r>
              <a:rPr lang="en-US" dirty="0"/>
              <a:t>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L13 – IIR Filter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5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H(s) have distinct poles, it can be expressed through partial fraction as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taking inverse Laplace transform we get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L13 – IIR Filter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447800" y="2514600"/>
          <a:ext cx="490093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2882880" imgH="444240" progId="Equation.3">
                  <p:embed/>
                </p:oleObj>
              </mc:Choice>
              <mc:Fallback>
                <p:oleObj name="Equation" r:id="rId3" imgW="2882880" imgH="4442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14600"/>
                        <a:ext cx="490093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285163"/>
              </p:ext>
            </p:extLst>
          </p:nvPr>
        </p:nvGraphicFramePr>
        <p:xfrm>
          <a:off x="1219200" y="4391000"/>
          <a:ext cx="520177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5" imgW="2679480" imgH="431640" progId="Equation.3">
                  <p:embed/>
                </p:oleObj>
              </mc:Choice>
              <mc:Fallback>
                <p:oleObj name="Equation" r:id="rId5" imgW="2679480" imgH="4316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91000"/>
                        <a:ext cx="520177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989095"/>
              </p:ext>
            </p:extLst>
          </p:nvPr>
        </p:nvGraphicFramePr>
        <p:xfrm>
          <a:off x="1219200" y="5394920"/>
          <a:ext cx="46257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7" imgW="2184120" imgH="431640" progId="Equation.3">
                  <p:embed/>
                </p:oleObj>
              </mc:Choice>
              <mc:Fallback>
                <p:oleObj name="Equation" r:id="rId7" imgW="2184120" imgH="43164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394920"/>
                        <a:ext cx="462578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032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IIV method continued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419600"/>
          </a:xfrm>
        </p:spPr>
        <p:txBody>
          <a:bodyPr/>
          <a:lstStyle/>
          <a:p>
            <a:r>
              <a:rPr lang="en-US" dirty="0"/>
              <a:t>On taking Z transform we get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L13 – IIR Filter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219200" y="2438400"/>
          <a:ext cx="603885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3" imgW="3466800" imgH="838080" progId="Equation.3">
                  <p:embed/>
                </p:oleObj>
              </mc:Choice>
              <mc:Fallback>
                <p:oleObj name="Equation" r:id="rId3" imgW="3466800" imgH="83808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438400"/>
                        <a:ext cx="6038850" cy="146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286000" y="4038600"/>
          <a:ext cx="41372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5" imgW="1981080" imgH="431640" progId="Equation.3">
                  <p:embed/>
                </p:oleObj>
              </mc:Choice>
              <mc:Fallback>
                <p:oleObj name="Equation" r:id="rId5" imgW="1981080" imgH="43164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038600"/>
                        <a:ext cx="4137212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71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Example:</a:t>
            </a:r>
            <a:r>
              <a:rPr lang="en-US" sz="2800" b="1" dirty="0"/>
              <a:t> First Order Butterworth Filter Designed Using the Impulse Invariant Method (T=1)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L13 – IIR Filter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8600" y="1676400"/>
          <a:ext cx="16129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3" imgW="787320" imgH="393480" progId="Equation.3">
                  <p:embed/>
                </p:oleObj>
              </mc:Choice>
              <mc:Fallback>
                <p:oleObj name="Equation" r:id="rId3" imgW="787320" imgH="3934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76400"/>
                        <a:ext cx="161290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266700" y="2759075"/>
          <a:ext cx="169068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5" imgW="825480" imgH="228600" progId="Equation.3">
                  <p:embed/>
                </p:oleObj>
              </mc:Choice>
              <mc:Fallback>
                <p:oleObj name="Equation" r:id="rId5" imgW="825480" imgH="228600" progId="Equation.3">
                  <p:embed/>
                  <p:pic>
                    <p:nvPicPr>
                      <p:cNvPr id="460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2759075"/>
                        <a:ext cx="1690688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100012" y="3429000"/>
          <a:ext cx="218598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7" imgW="1066680" imgH="393480" progId="Equation.3">
                  <p:embed/>
                </p:oleObj>
              </mc:Choice>
              <mc:Fallback>
                <p:oleObj name="Equation" r:id="rId7" imgW="1066680" imgH="393480" progId="Equation.3">
                  <p:embed/>
                  <p:pic>
                    <p:nvPicPr>
                      <p:cNvPr id="460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" y="3429000"/>
                        <a:ext cx="2185988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38400" y="17526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 pitchFamily="34" charset="0"/>
              </a:rPr>
              <a:t>zero at  </a:t>
            </a:r>
            <a:r>
              <a:rPr lang="en-US" sz="2400" i="1" dirty="0">
                <a:solidFill>
                  <a:prstClr val="black"/>
                </a:solidFill>
                <a:latin typeface="Calibri" pitchFamily="34" charset="0"/>
              </a:rPr>
              <a:t>z=0</a:t>
            </a:r>
          </a:p>
          <a:p>
            <a:r>
              <a:rPr lang="en-US" sz="2400" dirty="0">
                <a:solidFill>
                  <a:prstClr val="black"/>
                </a:solidFill>
                <a:latin typeface="Calibri" pitchFamily="34" charset="0"/>
              </a:rPr>
              <a:t>pole at  </a:t>
            </a:r>
            <a:r>
              <a:rPr lang="en-US" sz="2400" i="1" dirty="0">
                <a:solidFill>
                  <a:prstClr val="black"/>
                </a:solidFill>
                <a:latin typeface="Calibri" pitchFamily="34" charset="0"/>
              </a:rPr>
              <a:t>z=1/e</a:t>
            </a:r>
            <a:endParaRPr lang="en-US" sz="2400" dirty="0">
              <a:solidFill>
                <a:prstClr val="black"/>
              </a:solidFill>
              <a:latin typeface="Calibri" pitchFamily="34" charset="0"/>
            </a:endParaRPr>
          </a:p>
        </p:txBody>
      </p: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95688" y="2700338"/>
            <a:ext cx="3937155" cy="293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652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the analog TF H(s), find H(z) if T = 1s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L13 – IIR Filter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8601" y="1524000"/>
          <a:ext cx="2667000" cy="880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3" imgW="1269720" imgH="419040" progId="Equation.3">
                  <p:embed/>
                </p:oleObj>
              </mc:Choice>
              <mc:Fallback>
                <p:oleObj name="Equation" r:id="rId3" imgW="1269720" imgH="4190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1" y="1524000"/>
                        <a:ext cx="2667000" cy="8801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28600" y="2362200"/>
          <a:ext cx="2998787" cy="87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5" imgW="1434960" imgH="419040" progId="Equation.3">
                  <p:embed/>
                </p:oleObj>
              </mc:Choice>
              <mc:Fallback>
                <p:oleObj name="Equation" r:id="rId5" imgW="1434960" imgH="419040" progId="Equation.3">
                  <p:embed/>
                  <p:pic>
                    <p:nvPicPr>
                      <p:cNvPr id="7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362200"/>
                        <a:ext cx="2998787" cy="87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600" y="3276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On solving PF we have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228600" y="3657600"/>
          <a:ext cx="2819400" cy="823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7" imgW="1434960" imgH="419040" progId="Equation.3">
                  <p:embed/>
                </p:oleObj>
              </mc:Choice>
              <mc:Fallback>
                <p:oleObj name="Equation" r:id="rId7" imgW="1434960" imgH="419040" progId="Equation.3">
                  <p:embed/>
                  <p:pic>
                    <p:nvPicPr>
                      <p:cNvPr id="7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657600"/>
                        <a:ext cx="2819400" cy="823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81000" y="4800600"/>
          <a:ext cx="41370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9" imgW="1981080" imgH="431640" progId="Equation.3">
                  <p:embed/>
                </p:oleObj>
              </mc:Choice>
              <mc:Fallback>
                <p:oleObj name="Equation" r:id="rId9" imgW="1981080" imgH="431640" progId="Equation.3">
                  <p:embed/>
                  <p:pic>
                    <p:nvPicPr>
                      <p:cNvPr id="71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800600"/>
                        <a:ext cx="413702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1000" y="44312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We know</a:t>
            </a: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3276600" y="1600200"/>
          <a:ext cx="364172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11" imgW="1854000" imgH="393480" progId="Equation.3">
                  <p:embed/>
                </p:oleObj>
              </mc:Choice>
              <mc:Fallback>
                <p:oleObj name="Equation" r:id="rId11" imgW="1854000" imgH="393480" progId="Equation.3">
                  <p:embed/>
                  <p:pic>
                    <p:nvPicPr>
                      <p:cNvPr id="71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600200"/>
                        <a:ext cx="3641725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657600" y="2514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pitchFamily="34" charset="0"/>
              </a:rPr>
              <a:t>When T = 1s</a:t>
            </a:r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3440113" y="2971800"/>
          <a:ext cx="34671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3" imgW="1765080" imgH="393480" progId="Equation.3">
                  <p:embed/>
                </p:oleObj>
              </mc:Choice>
              <mc:Fallback>
                <p:oleObj name="Equation" r:id="rId13" imgW="1765080" imgH="393480" progId="Equation.3">
                  <p:embed/>
                  <p:pic>
                    <p:nvPicPr>
                      <p:cNvPr id="71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2971800"/>
                        <a:ext cx="3467100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3108325" y="3733800"/>
          <a:ext cx="441483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15" imgW="2247840" imgH="393480" progId="Equation.3">
                  <p:embed/>
                </p:oleObj>
              </mc:Choice>
              <mc:Fallback>
                <p:oleObj name="Equation" r:id="rId15" imgW="2247840" imgH="393480" progId="Equation.3">
                  <p:embed/>
                  <p:pic>
                    <p:nvPicPr>
                      <p:cNvPr id="71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3733800"/>
                        <a:ext cx="4414838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4576762" y="4903788"/>
          <a:ext cx="4414838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17" imgW="2247840" imgH="444240" progId="Equation.3">
                  <p:embed/>
                </p:oleObj>
              </mc:Choice>
              <mc:Fallback>
                <p:oleObj name="Equation" r:id="rId17" imgW="2247840" imgH="444240" progId="Equation.3">
                  <p:embed/>
                  <p:pic>
                    <p:nvPicPr>
                      <p:cNvPr id="71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762" y="4903788"/>
                        <a:ext cx="4414838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043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procedure for Butterworth filter using IIV method (assuming T = 1 s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baseline="-25000" dirty="0" err="1"/>
              <a:t>p</a:t>
            </a:r>
            <a:r>
              <a:rPr lang="en-US" dirty="0"/>
              <a:t> = Gain at a pass band frequency</a:t>
            </a:r>
            <a:endParaRPr lang="en-US" baseline="-25000" dirty="0"/>
          </a:p>
          <a:p>
            <a:r>
              <a:rPr lang="en-US" dirty="0"/>
              <a:t>A</a:t>
            </a:r>
            <a:r>
              <a:rPr lang="en-US" baseline="-25000" dirty="0"/>
              <a:t>s</a:t>
            </a:r>
            <a:r>
              <a:rPr lang="en-US" dirty="0"/>
              <a:t> = Gain at a stop band frequency </a:t>
            </a:r>
            <a:r>
              <a:rPr lang="en-US" baseline="-25000" dirty="0"/>
              <a:t> </a:t>
            </a:r>
          </a:p>
          <a:p>
            <a:r>
              <a:rPr lang="en-US" dirty="0" err="1"/>
              <a:t>Ω</a:t>
            </a:r>
            <a:r>
              <a:rPr lang="en-US" baseline="-25000" dirty="0" err="1"/>
              <a:t>p</a:t>
            </a:r>
            <a:r>
              <a:rPr lang="en-US" dirty="0"/>
              <a:t> = Analog frequency corresponding to pass band </a:t>
            </a:r>
          </a:p>
          <a:p>
            <a:r>
              <a:rPr lang="en-US" dirty="0"/>
              <a:t>Ω</a:t>
            </a:r>
            <a:r>
              <a:rPr lang="en-US" baseline="-25000" dirty="0"/>
              <a:t>s</a:t>
            </a:r>
            <a:r>
              <a:rPr lang="en-US" dirty="0"/>
              <a:t> = Analog frequency corresponding to stop band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L13 – IIR Filter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79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228600"/>
            <a:ext cx="77724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Step 1: Find the order(N) of the filter</a:t>
            </a:r>
          </a:p>
          <a:p>
            <a:endParaRPr lang="en-US" dirty="0"/>
          </a:p>
          <a:p>
            <a:r>
              <a:rPr lang="en-US" dirty="0"/>
              <a:t>Step 2: calculate the analog cut off frequency </a:t>
            </a:r>
            <a:r>
              <a:rPr lang="el-GR" dirty="0"/>
              <a:t>Ω</a:t>
            </a:r>
            <a:r>
              <a:rPr lang="en-US" baseline="-25000" dirty="0"/>
              <a:t>c</a:t>
            </a:r>
            <a:r>
              <a:rPr lang="en-US" dirty="0"/>
              <a:t> for impulse invariant transformation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 4: choose  your required transform technique to convert Ha(s) to H(z)</a:t>
            </a:r>
          </a:p>
          <a:p>
            <a:endParaRPr lang="en-US" dirty="0"/>
          </a:p>
          <a:p>
            <a:r>
              <a:rPr lang="en-US" dirty="0"/>
              <a:t>Step 5: Realize the digital filter transfer function H(z) by suitable structure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9062-B539-43CB-A74E-0F0388E33D8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Step 3: Determine the transfer function H(s)</a:t>
            </a:r>
          </a:p>
        </p:txBody>
      </p:sp>
    </p:spTree>
    <p:extLst>
      <p:ext uri="{BB962C8B-B14F-4D97-AF65-F5344CB8AC3E}">
        <p14:creationId xmlns:p14="http://schemas.microsoft.com/office/powerpoint/2010/main" val="97145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396</Words>
  <Application>Microsoft Office PowerPoint</Application>
  <PresentationFormat>On-screen Show (4:3)</PresentationFormat>
  <Paragraphs>80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1_Office Theme</vt:lpstr>
      <vt:lpstr>Design Of IIR Filter Design-Part 4  </vt:lpstr>
      <vt:lpstr>Calculating filter coefficients</vt:lpstr>
      <vt:lpstr>Impulse InVariant (IIV) method</vt:lpstr>
      <vt:lpstr>PowerPoint Presentation</vt:lpstr>
      <vt:lpstr>IIV method continued</vt:lpstr>
      <vt:lpstr>Example: First Order Butterworth Filter Designed Using the Impulse Invariant Method (T=1)</vt:lpstr>
      <vt:lpstr>For the analog TF H(s), find H(z) if T = 1s</vt:lpstr>
      <vt:lpstr>Design procedure for Butterworth filter using IIV method (assuming T = 1 s )</vt:lpstr>
      <vt:lpstr>Step 3: Determine the transfer function H(s)</vt:lpstr>
      <vt:lpstr>Design Butterworth IIR filter using IIV method for the below specification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Rahul Karthik</cp:lastModifiedBy>
  <cp:revision>9</cp:revision>
  <dcterms:created xsi:type="dcterms:W3CDTF">2020-07-08T16:52:57Z</dcterms:created>
  <dcterms:modified xsi:type="dcterms:W3CDTF">2023-07-28T01:47:56Z</dcterms:modified>
</cp:coreProperties>
</file>