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s/slide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xml" ContentType="application/vnd.openxmlformats-officedocument.presentationml.slide+xml"/>
  <Override PartName="/ppt/slides/slide26.xml" ContentType="application/vnd.openxmlformats-officedocument.presentationml.slide+xml"/>
  <Override PartName="/ppt/slides/slide24.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notesSlides/notesSlide12.xml" ContentType="application/vnd.openxmlformats-officedocument.presentationml.notesSlide+xml"/>
  <Override PartName="/ppt/notesSlides/notesSlide14.xml" ContentType="application/vnd.openxmlformats-officedocument.presentationml.notesSlide+xml"/>
  <Override PartName="/ppt/slideMasters/slideMaster1.xml" ContentType="application/vnd.openxmlformats-officedocument.presentationml.slideMaster+xml"/>
  <Override PartName="/ppt/notesSlides/notesSlide20.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23.xml" ContentType="application/vnd.openxmlformats-officedocument.presentationml.notesSlide+xml"/>
  <Override PartName="/ppt/notesSlides/notesSlide18.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3.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33" r:id="rId2"/>
    <p:sldId id="334" r:id="rId3"/>
    <p:sldId id="257" r:id="rId4"/>
    <p:sldId id="258" r:id="rId5"/>
    <p:sldId id="328" r:id="rId6"/>
    <p:sldId id="259" r:id="rId7"/>
    <p:sldId id="260" r:id="rId8"/>
    <p:sldId id="261" r:id="rId9"/>
    <p:sldId id="329" r:id="rId10"/>
    <p:sldId id="331" r:id="rId11"/>
    <p:sldId id="330" r:id="rId12"/>
    <p:sldId id="332" r:id="rId13"/>
    <p:sldId id="262" r:id="rId14"/>
    <p:sldId id="263" r:id="rId15"/>
    <p:sldId id="264" r:id="rId16"/>
    <p:sldId id="265" r:id="rId17"/>
    <p:sldId id="266" r:id="rId18"/>
    <p:sldId id="267" r:id="rId19"/>
    <p:sldId id="268" r:id="rId20"/>
    <p:sldId id="291" r:id="rId21"/>
    <p:sldId id="269" r:id="rId22"/>
    <p:sldId id="273" r:id="rId23"/>
    <p:sldId id="274" r:id="rId24"/>
    <p:sldId id="277" r:id="rId25"/>
    <p:sldId id="278" r:id="rId26"/>
    <p:sldId id="279" r:id="rId27"/>
    <p:sldId id="280" r:id="rId28"/>
    <p:sldId id="281" r:id="rId29"/>
    <p:sldId id="282" r:id="rId30"/>
    <p:sldId id="283" r:id="rId31"/>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image" Target="../media/image53.wmf"/><Relationship Id="rId1" Type="http://schemas.openxmlformats.org/officeDocument/2006/relationships/image" Target="../media/image52.wmf"/><Relationship Id="rId5" Type="http://schemas.openxmlformats.org/officeDocument/2006/relationships/image" Target="../media/image56.wmf"/><Relationship Id="rId4" Type="http://schemas.openxmlformats.org/officeDocument/2006/relationships/image" Target="../media/image5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5" Type="http://schemas.openxmlformats.org/officeDocument/2006/relationships/image" Target="../media/image23.wmf"/><Relationship Id="rId4"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5" Type="http://schemas.openxmlformats.org/officeDocument/2006/relationships/image" Target="../media/image30.wmf"/><Relationship Id="rId4"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4.wmf"/><Relationship Id="rId7" Type="http://schemas.openxmlformats.org/officeDocument/2006/relationships/image" Target="../media/image38.wmf"/><Relationship Id="rId2" Type="http://schemas.openxmlformats.org/officeDocument/2006/relationships/image" Target="../media/image33.wmf"/><Relationship Id="rId1" Type="http://schemas.openxmlformats.org/officeDocument/2006/relationships/image" Target="../media/image32.wmf"/><Relationship Id="rId6" Type="http://schemas.openxmlformats.org/officeDocument/2006/relationships/image" Target="../media/image37.wmf"/><Relationship Id="rId5" Type="http://schemas.openxmlformats.org/officeDocument/2006/relationships/image" Target="../media/image36.wmf"/><Relationship Id="rId4" Type="http://schemas.openxmlformats.org/officeDocument/2006/relationships/image" Target="../media/image3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4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665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595C24E5-0FC4-4764-AB8B-7AAFCAB57BE1}" type="slidenum">
              <a:rPr lang="en-GB"/>
              <a:pPr>
                <a:defRPr/>
              </a:pPr>
              <a:t>‹#›</a:t>
            </a:fld>
            <a:endParaRPr lang="en-GB"/>
          </a:p>
        </p:txBody>
      </p:sp>
    </p:spTree>
    <p:extLst>
      <p:ext uri="{BB962C8B-B14F-4D97-AF65-F5344CB8AC3E}">
        <p14:creationId xmlns:p14="http://schemas.microsoft.com/office/powerpoint/2010/main" val="1244421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B74D413-45C4-43FD-9333-A80093F1DF87}" type="slidenum">
              <a:rPr lang="en-GB" smtClean="0"/>
              <a:pPr eaLnBrk="1" hangingPunct="1"/>
              <a:t>3</a:t>
            </a:fld>
            <a:endParaRPr lang="en-GB" smtClean="0"/>
          </a:p>
        </p:txBody>
      </p:sp>
      <p:sp>
        <p:nvSpPr>
          <p:cNvPr id="67587" name="Rectangle 2"/>
          <p:cNvSpPr>
            <a:spLocks noGrp="1" noRot="1" noChangeAspect="1" noChangeArrowheads="1" noTextEdit="1"/>
          </p:cNvSpPr>
          <p:nvPr>
            <p:ph type="sldImg"/>
          </p:nvPr>
        </p:nvSpPr>
        <p:spPr>
          <a:xfrm>
            <a:off x="1144588" y="685800"/>
            <a:ext cx="4572000" cy="3429000"/>
          </a:xfrm>
          <a:ln/>
        </p:spPr>
      </p:sp>
      <p:sp>
        <p:nvSpPr>
          <p:cNvPr id="6758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F9B3B02-3AD9-4681-9BF4-3A4FF3E064D4}" type="slidenum">
              <a:rPr lang="en-GB" smtClean="0"/>
              <a:pPr eaLnBrk="1" hangingPunct="1"/>
              <a:t>17</a:t>
            </a:fld>
            <a:endParaRPr lang="en-GB" smtClean="0"/>
          </a:p>
        </p:txBody>
      </p:sp>
      <p:sp>
        <p:nvSpPr>
          <p:cNvPr id="76803" name="Rectangle 2"/>
          <p:cNvSpPr>
            <a:spLocks noGrp="1" noRot="1" noChangeAspect="1" noChangeArrowheads="1" noTextEdit="1"/>
          </p:cNvSpPr>
          <p:nvPr>
            <p:ph type="sldImg"/>
          </p:nvPr>
        </p:nvSpPr>
        <p:spPr>
          <a:xfrm>
            <a:off x="1144588" y="685800"/>
            <a:ext cx="4572000" cy="3429000"/>
          </a:xfrm>
          <a:ln/>
        </p:spPr>
      </p:sp>
      <p:sp>
        <p:nvSpPr>
          <p:cNvPr id="7680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A90B0F8-7810-4536-93FE-EB7D8E396864}" type="slidenum">
              <a:rPr lang="en-GB" smtClean="0"/>
              <a:pPr eaLnBrk="1" hangingPunct="1"/>
              <a:t>18</a:t>
            </a:fld>
            <a:endParaRPr lang="en-GB" smtClean="0"/>
          </a:p>
        </p:txBody>
      </p:sp>
      <p:sp>
        <p:nvSpPr>
          <p:cNvPr id="77827" name="Rectangle 2"/>
          <p:cNvSpPr>
            <a:spLocks noGrp="1" noRot="1" noChangeAspect="1" noChangeArrowheads="1" noTextEdit="1"/>
          </p:cNvSpPr>
          <p:nvPr>
            <p:ph type="sldImg"/>
          </p:nvPr>
        </p:nvSpPr>
        <p:spPr>
          <a:xfrm>
            <a:off x="1144588" y="685800"/>
            <a:ext cx="4572000" cy="3429000"/>
          </a:xfrm>
          <a:ln/>
        </p:spPr>
      </p:sp>
      <p:sp>
        <p:nvSpPr>
          <p:cNvPr id="7782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71FA9EC-8CEE-4241-9FED-E078F3DD0B10}" type="slidenum">
              <a:rPr lang="en-GB" smtClean="0"/>
              <a:pPr eaLnBrk="1" hangingPunct="1"/>
              <a:t>19</a:t>
            </a:fld>
            <a:endParaRPr lang="en-GB" smtClean="0"/>
          </a:p>
        </p:txBody>
      </p:sp>
      <p:sp>
        <p:nvSpPr>
          <p:cNvPr id="78851" name="Rectangle 2"/>
          <p:cNvSpPr>
            <a:spLocks noGrp="1" noRot="1" noChangeAspect="1" noChangeArrowheads="1" noTextEdit="1"/>
          </p:cNvSpPr>
          <p:nvPr>
            <p:ph type="sldImg"/>
          </p:nvPr>
        </p:nvSpPr>
        <p:spPr>
          <a:xfrm>
            <a:off x="1144588" y="685800"/>
            <a:ext cx="4572000" cy="3429000"/>
          </a:xfrm>
          <a:ln/>
        </p:spPr>
      </p:sp>
      <p:sp>
        <p:nvSpPr>
          <p:cNvPr id="7885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9423396-7382-45E1-9A01-202BE868F8AF}" type="slidenum">
              <a:rPr lang="en-GB" smtClean="0"/>
              <a:pPr eaLnBrk="1" hangingPunct="1"/>
              <a:t>20</a:t>
            </a:fld>
            <a:endParaRPr lang="en-GB" smtClean="0"/>
          </a:p>
        </p:txBody>
      </p:sp>
      <p:sp>
        <p:nvSpPr>
          <p:cNvPr id="79875" name="Rectangle 2"/>
          <p:cNvSpPr>
            <a:spLocks noGrp="1" noRot="1" noChangeAspect="1" noChangeArrowheads="1" noTextEdit="1"/>
          </p:cNvSpPr>
          <p:nvPr>
            <p:ph type="sldImg"/>
          </p:nvPr>
        </p:nvSpPr>
        <p:spPr>
          <a:xfrm>
            <a:off x="1144588" y="685800"/>
            <a:ext cx="4572000" cy="3429000"/>
          </a:xfrm>
          <a:ln/>
        </p:spPr>
      </p:sp>
      <p:sp>
        <p:nvSpPr>
          <p:cNvPr id="7987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32A5384-5B9D-42BB-84B0-5B1CFA693B09}" type="slidenum">
              <a:rPr lang="en-GB" smtClean="0"/>
              <a:pPr eaLnBrk="1" hangingPunct="1"/>
              <a:t>21</a:t>
            </a:fld>
            <a:endParaRPr lang="en-GB" smtClean="0"/>
          </a:p>
        </p:txBody>
      </p:sp>
      <p:sp>
        <p:nvSpPr>
          <p:cNvPr id="80899" name="Rectangle 2"/>
          <p:cNvSpPr>
            <a:spLocks noGrp="1" noRot="1" noChangeAspect="1" noChangeArrowheads="1" noTextEdit="1"/>
          </p:cNvSpPr>
          <p:nvPr>
            <p:ph type="sldImg"/>
          </p:nvPr>
        </p:nvSpPr>
        <p:spPr>
          <a:xfrm>
            <a:off x="1144588" y="685800"/>
            <a:ext cx="4572000" cy="3429000"/>
          </a:xfrm>
          <a:ln/>
        </p:spPr>
      </p:sp>
      <p:sp>
        <p:nvSpPr>
          <p:cNvPr id="8090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273FA67-2F92-4802-B7C1-F46584AC0D17}" type="slidenum">
              <a:rPr lang="en-GB" smtClean="0"/>
              <a:pPr eaLnBrk="1" hangingPunct="1"/>
              <a:t>22</a:t>
            </a:fld>
            <a:endParaRPr lang="en-GB" smtClean="0"/>
          </a:p>
        </p:txBody>
      </p:sp>
      <p:sp>
        <p:nvSpPr>
          <p:cNvPr id="83971" name="Rectangle 2"/>
          <p:cNvSpPr>
            <a:spLocks noGrp="1" noRot="1" noChangeAspect="1" noChangeArrowheads="1" noTextEdit="1"/>
          </p:cNvSpPr>
          <p:nvPr>
            <p:ph type="sldImg"/>
          </p:nvPr>
        </p:nvSpPr>
        <p:spPr>
          <a:xfrm>
            <a:off x="1144588" y="685800"/>
            <a:ext cx="4572000" cy="3429000"/>
          </a:xfrm>
          <a:ln/>
        </p:spPr>
      </p:sp>
      <p:sp>
        <p:nvSpPr>
          <p:cNvPr id="8397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49D341B-A61D-48D0-B5D3-0DD2638C9417}" type="slidenum">
              <a:rPr lang="en-GB" smtClean="0"/>
              <a:pPr eaLnBrk="1" hangingPunct="1"/>
              <a:t>23</a:t>
            </a:fld>
            <a:endParaRPr lang="en-GB" smtClean="0"/>
          </a:p>
        </p:txBody>
      </p:sp>
      <p:sp>
        <p:nvSpPr>
          <p:cNvPr id="84995" name="Rectangle 2"/>
          <p:cNvSpPr>
            <a:spLocks noGrp="1" noRot="1" noChangeAspect="1" noChangeArrowheads="1" noTextEdit="1"/>
          </p:cNvSpPr>
          <p:nvPr>
            <p:ph type="sldImg"/>
          </p:nvPr>
        </p:nvSpPr>
        <p:spPr>
          <a:xfrm>
            <a:off x="1144588" y="685800"/>
            <a:ext cx="4572000" cy="3429000"/>
          </a:xfrm>
          <a:ln/>
        </p:spPr>
      </p:sp>
      <p:sp>
        <p:nvSpPr>
          <p:cNvPr id="8499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89DBCBE-938E-4DF1-8BAE-6441A13DA7D1}" type="slidenum">
              <a:rPr lang="en-GB" smtClean="0"/>
              <a:pPr eaLnBrk="1" hangingPunct="1"/>
              <a:t>24</a:t>
            </a:fld>
            <a:endParaRPr lang="en-GB" smtClean="0"/>
          </a:p>
        </p:txBody>
      </p:sp>
      <p:sp>
        <p:nvSpPr>
          <p:cNvPr id="88067" name="Rectangle 2"/>
          <p:cNvSpPr>
            <a:spLocks noGrp="1" noRot="1" noChangeAspect="1" noChangeArrowheads="1" noTextEdit="1"/>
          </p:cNvSpPr>
          <p:nvPr>
            <p:ph type="sldImg"/>
          </p:nvPr>
        </p:nvSpPr>
        <p:spPr>
          <a:xfrm>
            <a:off x="1144588" y="685800"/>
            <a:ext cx="4572000" cy="3429000"/>
          </a:xfrm>
          <a:ln/>
        </p:spPr>
      </p:sp>
      <p:sp>
        <p:nvSpPr>
          <p:cNvPr id="8806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7F104B9-95FE-4727-A83D-F7EBC641C603}" type="slidenum">
              <a:rPr lang="en-GB" smtClean="0"/>
              <a:pPr eaLnBrk="1" hangingPunct="1"/>
              <a:t>25</a:t>
            </a:fld>
            <a:endParaRPr lang="en-GB" smtClean="0"/>
          </a:p>
        </p:txBody>
      </p:sp>
      <p:sp>
        <p:nvSpPr>
          <p:cNvPr id="89091" name="Rectangle 2"/>
          <p:cNvSpPr>
            <a:spLocks noGrp="1" noRot="1" noChangeAspect="1" noChangeArrowheads="1" noTextEdit="1"/>
          </p:cNvSpPr>
          <p:nvPr>
            <p:ph type="sldImg"/>
          </p:nvPr>
        </p:nvSpPr>
        <p:spPr>
          <a:xfrm>
            <a:off x="1144588" y="685800"/>
            <a:ext cx="4572000" cy="3429000"/>
          </a:xfrm>
          <a:ln/>
        </p:spPr>
      </p:sp>
      <p:sp>
        <p:nvSpPr>
          <p:cNvPr id="8909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6561B7B-42D2-4176-B5B1-E9799DB39AF3}" type="slidenum">
              <a:rPr lang="en-GB" smtClean="0"/>
              <a:pPr eaLnBrk="1" hangingPunct="1"/>
              <a:t>26</a:t>
            </a:fld>
            <a:endParaRPr lang="en-GB" smtClean="0"/>
          </a:p>
        </p:txBody>
      </p:sp>
      <p:sp>
        <p:nvSpPr>
          <p:cNvPr id="90115" name="Rectangle 2"/>
          <p:cNvSpPr>
            <a:spLocks noGrp="1" noRot="1" noChangeAspect="1" noChangeArrowheads="1" noTextEdit="1"/>
          </p:cNvSpPr>
          <p:nvPr>
            <p:ph type="sldImg"/>
          </p:nvPr>
        </p:nvSpPr>
        <p:spPr>
          <a:xfrm>
            <a:off x="1144588" y="685800"/>
            <a:ext cx="4572000" cy="3429000"/>
          </a:xfrm>
          <a:ln/>
        </p:spPr>
      </p:sp>
      <p:sp>
        <p:nvSpPr>
          <p:cNvPr id="9011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C7E56792-F1DA-4D5F-9C01-D5B9C0B258E5}" type="slidenum">
              <a:rPr lang="en-GB" smtClean="0"/>
              <a:pPr eaLnBrk="1" hangingPunct="1"/>
              <a:t>4</a:t>
            </a:fld>
            <a:endParaRPr lang="en-GB" smtClean="0"/>
          </a:p>
        </p:txBody>
      </p:sp>
      <p:sp>
        <p:nvSpPr>
          <p:cNvPr id="68611" name="Rectangle 2"/>
          <p:cNvSpPr>
            <a:spLocks noGrp="1" noRot="1" noChangeAspect="1" noChangeArrowheads="1" noTextEdit="1"/>
          </p:cNvSpPr>
          <p:nvPr>
            <p:ph type="sldImg"/>
          </p:nvPr>
        </p:nvSpPr>
        <p:spPr>
          <a:xfrm>
            <a:off x="1144588" y="685800"/>
            <a:ext cx="4572000" cy="3429000"/>
          </a:xfrm>
          <a:ln/>
        </p:spPr>
      </p:sp>
      <p:sp>
        <p:nvSpPr>
          <p:cNvPr id="6861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1304EA4-2FEB-4864-AFCA-48EA3ED1B752}" type="slidenum">
              <a:rPr lang="en-GB" smtClean="0"/>
              <a:pPr eaLnBrk="1" hangingPunct="1"/>
              <a:t>27</a:t>
            </a:fld>
            <a:endParaRPr lang="en-GB" smtClean="0"/>
          </a:p>
        </p:txBody>
      </p:sp>
      <p:sp>
        <p:nvSpPr>
          <p:cNvPr id="91139" name="Rectangle 2"/>
          <p:cNvSpPr>
            <a:spLocks noGrp="1" noRot="1" noChangeAspect="1" noChangeArrowheads="1" noTextEdit="1"/>
          </p:cNvSpPr>
          <p:nvPr>
            <p:ph type="sldImg"/>
          </p:nvPr>
        </p:nvSpPr>
        <p:spPr>
          <a:xfrm>
            <a:off x="1144588" y="685800"/>
            <a:ext cx="4572000" cy="3429000"/>
          </a:xfrm>
          <a:ln/>
        </p:spPr>
      </p:sp>
      <p:sp>
        <p:nvSpPr>
          <p:cNvPr id="9114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4CA5D62-A020-4843-B393-6CC5CE6AC068}" type="slidenum">
              <a:rPr lang="en-GB" smtClean="0"/>
              <a:pPr eaLnBrk="1" hangingPunct="1"/>
              <a:t>28</a:t>
            </a:fld>
            <a:endParaRPr lang="en-GB" smtClean="0"/>
          </a:p>
        </p:txBody>
      </p:sp>
      <p:sp>
        <p:nvSpPr>
          <p:cNvPr id="92163" name="Rectangle 2"/>
          <p:cNvSpPr>
            <a:spLocks noGrp="1" noRot="1" noChangeAspect="1" noChangeArrowheads="1" noTextEdit="1"/>
          </p:cNvSpPr>
          <p:nvPr>
            <p:ph type="sldImg"/>
          </p:nvPr>
        </p:nvSpPr>
        <p:spPr>
          <a:xfrm>
            <a:off x="1144588" y="685800"/>
            <a:ext cx="4572000" cy="3429000"/>
          </a:xfrm>
          <a:ln/>
        </p:spPr>
      </p:sp>
      <p:sp>
        <p:nvSpPr>
          <p:cNvPr id="9216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F68CC5C-76F1-4F0B-995E-6B4CA19F6A29}" type="slidenum">
              <a:rPr lang="en-GB" smtClean="0"/>
              <a:pPr eaLnBrk="1" hangingPunct="1"/>
              <a:t>29</a:t>
            </a:fld>
            <a:endParaRPr lang="en-GB" smtClean="0"/>
          </a:p>
        </p:txBody>
      </p:sp>
      <p:sp>
        <p:nvSpPr>
          <p:cNvPr id="93187" name="Rectangle 2"/>
          <p:cNvSpPr>
            <a:spLocks noGrp="1" noRot="1" noChangeAspect="1" noChangeArrowheads="1" noTextEdit="1"/>
          </p:cNvSpPr>
          <p:nvPr>
            <p:ph type="sldImg"/>
          </p:nvPr>
        </p:nvSpPr>
        <p:spPr>
          <a:xfrm>
            <a:off x="1144588" y="685800"/>
            <a:ext cx="4572000" cy="3429000"/>
          </a:xfrm>
          <a:ln/>
        </p:spPr>
      </p:sp>
      <p:sp>
        <p:nvSpPr>
          <p:cNvPr id="9318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737AD44-DA68-4A84-9D04-17D2ED7C23AD}" type="slidenum">
              <a:rPr lang="en-GB" smtClean="0"/>
              <a:pPr eaLnBrk="1" hangingPunct="1"/>
              <a:t>30</a:t>
            </a:fld>
            <a:endParaRPr lang="en-GB" smtClean="0"/>
          </a:p>
        </p:txBody>
      </p:sp>
      <p:sp>
        <p:nvSpPr>
          <p:cNvPr id="94211" name="Rectangle 2"/>
          <p:cNvSpPr>
            <a:spLocks noGrp="1" noRot="1" noChangeAspect="1" noChangeArrowheads="1" noTextEdit="1"/>
          </p:cNvSpPr>
          <p:nvPr>
            <p:ph type="sldImg"/>
          </p:nvPr>
        </p:nvSpPr>
        <p:spPr>
          <a:xfrm>
            <a:off x="1144588" y="685800"/>
            <a:ext cx="4572000" cy="3429000"/>
          </a:xfrm>
          <a:ln/>
        </p:spPr>
      </p:sp>
      <p:sp>
        <p:nvSpPr>
          <p:cNvPr id="9421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16E7B15-B654-45BF-80C6-E21697140496}" type="slidenum">
              <a:rPr lang="en-GB" smtClean="0"/>
              <a:pPr eaLnBrk="1" hangingPunct="1"/>
              <a:t>6</a:t>
            </a:fld>
            <a:endParaRPr lang="en-GB" smtClean="0"/>
          </a:p>
        </p:txBody>
      </p:sp>
      <p:sp>
        <p:nvSpPr>
          <p:cNvPr id="69635" name="Rectangle 2"/>
          <p:cNvSpPr>
            <a:spLocks noGrp="1" noRot="1" noChangeAspect="1" noChangeArrowheads="1" noTextEdit="1"/>
          </p:cNvSpPr>
          <p:nvPr>
            <p:ph type="sldImg"/>
          </p:nvPr>
        </p:nvSpPr>
        <p:spPr>
          <a:xfrm>
            <a:off x="1144588" y="685800"/>
            <a:ext cx="4572000" cy="3429000"/>
          </a:xfrm>
          <a:ln/>
        </p:spPr>
      </p:sp>
      <p:sp>
        <p:nvSpPr>
          <p:cNvPr id="6963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6F0B916-7286-4F5B-813D-CBEE3352682B}" type="slidenum">
              <a:rPr lang="en-GB" smtClean="0"/>
              <a:pPr eaLnBrk="1" hangingPunct="1"/>
              <a:t>7</a:t>
            </a:fld>
            <a:endParaRPr lang="en-GB" smtClean="0"/>
          </a:p>
        </p:txBody>
      </p:sp>
      <p:sp>
        <p:nvSpPr>
          <p:cNvPr id="70659" name="Rectangle 2"/>
          <p:cNvSpPr>
            <a:spLocks noGrp="1" noRot="1" noChangeAspect="1" noChangeArrowheads="1" noTextEdit="1"/>
          </p:cNvSpPr>
          <p:nvPr>
            <p:ph type="sldImg"/>
          </p:nvPr>
        </p:nvSpPr>
        <p:spPr>
          <a:xfrm>
            <a:off x="1144588" y="685800"/>
            <a:ext cx="4572000" cy="3429000"/>
          </a:xfrm>
          <a:ln/>
        </p:spPr>
      </p:sp>
      <p:sp>
        <p:nvSpPr>
          <p:cNvPr id="7066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BAAC102-A2C8-4621-83B0-2F92376AB971}" type="slidenum">
              <a:rPr lang="en-GB" smtClean="0"/>
              <a:pPr eaLnBrk="1" hangingPunct="1"/>
              <a:t>8</a:t>
            </a:fld>
            <a:endParaRPr lang="en-GB" smtClean="0"/>
          </a:p>
        </p:txBody>
      </p:sp>
      <p:sp>
        <p:nvSpPr>
          <p:cNvPr id="71683" name="Rectangle 2"/>
          <p:cNvSpPr>
            <a:spLocks noGrp="1" noRot="1" noChangeAspect="1" noChangeArrowheads="1" noTextEdit="1"/>
          </p:cNvSpPr>
          <p:nvPr>
            <p:ph type="sldImg"/>
          </p:nvPr>
        </p:nvSpPr>
        <p:spPr>
          <a:xfrm>
            <a:off x="1144588" y="685800"/>
            <a:ext cx="4572000" cy="3429000"/>
          </a:xfrm>
          <a:ln/>
        </p:spPr>
      </p:sp>
      <p:sp>
        <p:nvSpPr>
          <p:cNvPr id="71684"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1DC60BB-DA55-4555-A6B0-6EAEAD289CB4}" type="slidenum">
              <a:rPr lang="en-GB" smtClean="0"/>
              <a:pPr eaLnBrk="1" hangingPunct="1"/>
              <a:t>13</a:t>
            </a:fld>
            <a:endParaRPr lang="en-GB" smtClean="0"/>
          </a:p>
        </p:txBody>
      </p:sp>
      <p:sp>
        <p:nvSpPr>
          <p:cNvPr id="72707" name="Rectangle 2"/>
          <p:cNvSpPr>
            <a:spLocks noGrp="1" noRot="1" noChangeAspect="1" noChangeArrowheads="1" noTextEdit="1"/>
          </p:cNvSpPr>
          <p:nvPr>
            <p:ph type="sldImg"/>
          </p:nvPr>
        </p:nvSpPr>
        <p:spPr>
          <a:xfrm>
            <a:off x="1144588" y="685800"/>
            <a:ext cx="4572000" cy="3429000"/>
          </a:xfrm>
          <a:ln/>
        </p:spPr>
      </p:sp>
      <p:sp>
        <p:nvSpPr>
          <p:cNvPr id="72708"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472CDC1-AAD7-4D3C-9FA1-87B073E4BE95}" type="slidenum">
              <a:rPr lang="en-GB" smtClean="0"/>
              <a:pPr eaLnBrk="1" hangingPunct="1"/>
              <a:t>14</a:t>
            </a:fld>
            <a:endParaRPr lang="en-GB" smtClean="0"/>
          </a:p>
        </p:txBody>
      </p:sp>
      <p:sp>
        <p:nvSpPr>
          <p:cNvPr id="73731" name="Rectangle 2"/>
          <p:cNvSpPr>
            <a:spLocks noGrp="1" noRot="1" noChangeAspect="1" noChangeArrowheads="1" noTextEdit="1"/>
          </p:cNvSpPr>
          <p:nvPr>
            <p:ph type="sldImg"/>
          </p:nvPr>
        </p:nvSpPr>
        <p:spPr>
          <a:xfrm>
            <a:off x="1144588" y="685800"/>
            <a:ext cx="4572000" cy="3429000"/>
          </a:xfrm>
          <a:ln/>
        </p:spPr>
      </p:sp>
      <p:sp>
        <p:nvSpPr>
          <p:cNvPr id="73732"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4DD43B8-9AA2-4D48-87A3-1CD678DF63D8}" type="slidenum">
              <a:rPr lang="en-GB" smtClean="0"/>
              <a:pPr eaLnBrk="1" hangingPunct="1"/>
              <a:t>15</a:t>
            </a:fld>
            <a:endParaRPr lang="en-GB" smtClean="0"/>
          </a:p>
        </p:txBody>
      </p:sp>
      <p:sp>
        <p:nvSpPr>
          <p:cNvPr id="74755" name="Rectangle 2"/>
          <p:cNvSpPr>
            <a:spLocks noGrp="1" noRot="1" noChangeAspect="1" noChangeArrowheads="1" noTextEdit="1"/>
          </p:cNvSpPr>
          <p:nvPr>
            <p:ph type="sldImg"/>
          </p:nvPr>
        </p:nvSpPr>
        <p:spPr>
          <a:xfrm>
            <a:off x="1144588" y="685800"/>
            <a:ext cx="4572000" cy="3429000"/>
          </a:xfrm>
          <a:ln/>
        </p:spPr>
      </p:sp>
      <p:sp>
        <p:nvSpPr>
          <p:cNvPr id="74756"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35CC424-1347-430C-9818-8ECF92C1AD70}" type="slidenum">
              <a:rPr lang="en-GB" smtClean="0"/>
              <a:pPr eaLnBrk="1" hangingPunct="1"/>
              <a:t>16</a:t>
            </a:fld>
            <a:endParaRPr lang="en-GB" smtClean="0"/>
          </a:p>
        </p:txBody>
      </p:sp>
      <p:sp>
        <p:nvSpPr>
          <p:cNvPr id="75779" name="Rectangle 2"/>
          <p:cNvSpPr>
            <a:spLocks noGrp="1" noRot="1" noChangeAspect="1" noChangeArrowheads="1" noTextEdit="1"/>
          </p:cNvSpPr>
          <p:nvPr>
            <p:ph type="sldImg"/>
          </p:nvPr>
        </p:nvSpPr>
        <p:spPr>
          <a:xfrm>
            <a:off x="1144588" y="685800"/>
            <a:ext cx="4572000" cy="3429000"/>
          </a:xfrm>
          <a:ln/>
        </p:spPr>
      </p:sp>
      <p:sp>
        <p:nvSpPr>
          <p:cNvPr id="75780" name="Rectangle 3"/>
          <p:cNvSpPr>
            <a:spLocks noGrp="1" noChangeArrowheads="1"/>
          </p:cNvSpPr>
          <p:nvPr>
            <p:ph type="body" idx="1"/>
          </p:nvPr>
        </p:nvSpPr>
        <p:spPr>
          <a:noFill/>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B94BDBB-F175-4B3E-91E1-3AE76F6CDE87}" type="slidenum">
              <a:rPr lang="en-GB"/>
              <a:pPr>
                <a:defRPr/>
              </a:pPr>
              <a:t>‹#›</a:t>
            </a:fld>
            <a:endParaRPr lang="en-GB"/>
          </a:p>
        </p:txBody>
      </p:sp>
    </p:spTree>
    <p:extLst>
      <p:ext uri="{BB962C8B-B14F-4D97-AF65-F5344CB8AC3E}">
        <p14:creationId xmlns:p14="http://schemas.microsoft.com/office/powerpoint/2010/main" val="1865454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7294FE4E-C9DB-466B-8EBD-1DAD63623761}" type="slidenum">
              <a:rPr lang="en-GB"/>
              <a:pPr>
                <a:defRPr/>
              </a:pPr>
              <a:t>‹#›</a:t>
            </a:fld>
            <a:endParaRPr lang="en-GB"/>
          </a:p>
        </p:txBody>
      </p:sp>
    </p:spTree>
    <p:extLst>
      <p:ext uri="{BB962C8B-B14F-4D97-AF65-F5344CB8AC3E}">
        <p14:creationId xmlns:p14="http://schemas.microsoft.com/office/powerpoint/2010/main" val="1396213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9FBD84E-780A-41B8-9CA3-4354F1D1DFBA}" type="slidenum">
              <a:rPr lang="en-GB"/>
              <a:pPr>
                <a:defRPr/>
              </a:pPr>
              <a:t>‹#›</a:t>
            </a:fld>
            <a:endParaRPr lang="en-GB"/>
          </a:p>
        </p:txBody>
      </p:sp>
    </p:spTree>
    <p:extLst>
      <p:ext uri="{BB962C8B-B14F-4D97-AF65-F5344CB8AC3E}">
        <p14:creationId xmlns:p14="http://schemas.microsoft.com/office/powerpoint/2010/main" val="2898968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06C8DF0-2FCD-4716-8602-15FF40D4660D}" type="slidenum">
              <a:rPr lang="en-GB"/>
              <a:pPr>
                <a:defRPr/>
              </a:pPr>
              <a:t>‹#›</a:t>
            </a:fld>
            <a:endParaRPr lang="en-GB"/>
          </a:p>
        </p:txBody>
      </p:sp>
    </p:spTree>
    <p:extLst>
      <p:ext uri="{BB962C8B-B14F-4D97-AF65-F5344CB8AC3E}">
        <p14:creationId xmlns:p14="http://schemas.microsoft.com/office/powerpoint/2010/main" val="939084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51CDBB3-24D2-4987-B9E1-1F9DD76E0E21}" type="slidenum">
              <a:rPr lang="en-GB"/>
              <a:pPr>
                <a:defRPr/>
              </a:pPr>
              <a:t>‹#›</a:t>
            </a:fld>
            <a:endParaRPr lang="en-GB"/>
          </a:p>
        </p:txBody>
      </p:sp>
    </p:spTree>
    <p:extLst>
      <p:ext uri="{BB962C8B-B14F-4D97-AF65-F5344CB8AC3E}">
        <p14:creationId xmlns:p14="http://schemas.microsoft.com/office/powerpoint/2010/main" val="3305405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6DAA6591-2661-428D-A366-FAAF66E2369C}" type="slidenum">
              <a:rPr lang="en-GB"/>
              <a:pPr>
                <a:defRPr/>
              </a:pPr>
              <a:t>‹#›</a:t>
            </a:fld>
            <a:endParaRPr lang="en-GB"/>
          </a:p>
        </p:txBody>
      </p:sp>
    </p:spTree>
    <p:extLst>
      <p:ext uri="{BB962C8B-B14F-4D97-AF65-F5344CB8AC3E}">
        <p14:creationId xmlns:p14="http://schemas.microsoft.com/office/powerpoint/2010/main" val="3182879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8B3659AE-FE09-47EF-850D-E9995EFD8C41}" type="slidenum">
              <a:rPr lang="en-GB"/>
              <a:pPr>
                <a:defRPr/>
              </a:pPr>
              <a:t>‹#›</a:t>
            </a:fld>
            <a:endParaRPr lang="en-GB"/>
          </a:p>
        </p:txBody>
      </p:sp>
    </p:spTree>
    <p:extLst>
      <p:ext uri="{BB962C8B-B14F-4D97-AF65-F5344CB8AC3E}">
        <p14:creationId xmlns:p14="http://schemas.microsoft.com/office/powerpoint/2010/main" val="114508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DF6F4DA3-6D5F-4658-99FE-625FD50C7758}" type="slidenum">
              <a:rPr lang="en-GB"/>
              <a:pPr>
                <a:defRPr/>
              </a:pPr>
              <a:t>‹#›</a:t>
            </a:fld>
            <a:endParaRPr lang="en-GB"/>
          </a:p>
        </p:txBody>
      </p:sp>
    </p:spTree>
    <p:extLst>
      <p:ext uri="{BB962C8B-B14F-4D97-AF65-F5344CB8AC3E}">
        <p14:creationId xmlns:p14="http://schemas.microsoft.com/office/powerpoint/2010/main" val="131818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1B99C583-BD9C-4928-8A2A-C951953C53A2}" type="slidenum">
              <a:rPr lang="en-GB"/>
              <a:pPr>
                <a:defRPr/>
              </a:pPr>
              <a:t>‹#›</a:t>
            </a:fld>
            <a:endParaRPr lang="en-GB"/>
          </a:p>
        </p:txBody>
      </p:sp>
    </p:spTree>
    <p:extLst>
      <p:ext uri="{BB962C8B-B14F-4D97-AF65-F5344CB8AC3E}">
        <p14:creationId xmlns:p14="http://schemas.microsoft.com/office/powerpoint/2010/main" val="989041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F00D070-DBE7-4E79-84E1-3CA7ECB1BE2D}" type="slidenum">
              <a:rPr lang="en-GB"/>
              <a:pPr>
                <a:defRPr/>
              </a:pPr>
              <a:t>‹#›</a:t>
            </a:fld>
            <a:endParaRPr lang="en-GB"/>
          </a:p>
        </p:txBody>
      </p:sp>
    </p:spTree>
    <p:extLst>
      <p:ext uri="{BB962C8B-B14F-4D97-AF65-F5344CB8AC3E}">
        <p14:creationId xmlns:p14="http://schemas.microsoft.com/office/powerpoint/2010/main" val="1626110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84E8ADA4-72F3-4799-AC4C-57B58F5BD07D}" type="slidenum">
              <a:rPr lang="en-GB"/>
              <a:pPr>
                <a:defRPr/>
              </a:pPr>
              <a:t>‹#›</a:t>
            </a:fld>
            <a:endParaRPr lang="en-GB"/>
          </a:p>
        </p:txBody>
      </p:sp>
    </p:spTree>
    <p:extLst>
      <p:ext uri="{BB962C8B-B14F-4D97-AF65-F5344CB8AC3E}">
        <p14:creationId xmlns:p14="http://schemas.microsoft.com/office/powerpoint/2010/main" val="1016196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a:defRPr/>
            </a:pPr>
            <a:fld id="{292A6FE9-AF26-4764-BA70-7797DCBFB38D}"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2.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image" Target="../media/image22.wmf"/><Relationship Id="rId3" Type="http://schemas.openxmlformats.org/officeDocument/2006/relationships/notesSlide" Target="../notesSlides/notesSlide12.xml"/><Relationship Id="rId7" Type="http://schemas.openxmlformats.org/officeDocument/2006/relationships/oleObject" Target="../embeddings/oleObject6.bin"/><Relationship Id="rId12" Type="http://schemas.openxmlformats.org/officeDocument/2006/relationships/oleObject" Target="../embeddings/oleObject8.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9.wmf"/><Relationship Id="rId11" Type="http://schemas.openxmlformats.org/officeDocument/2006/relationships/image" Target="../media/image25.png"/><Relationship Id="rId5" Type="http://schemas.openxmlformats.org/officeDocument/2006/relationships/oleObject" Target="../embeddings/oleObject5.bin"/><Relationship Id="rId15" Type="http://schemas.openxmlformats.org/officeDocument/2006/relationships/image" Target="../media/image23.wmf"/><Relationship Id="rId10" Type="http://schemas.openxmlformats.org/officeDocument/2006/relationships/image" Target="../media/image21.wmf"/><Relationship Id="rId4" Type="http://schemas.openxmlformats.org/officeDocument/2006/relationships/image" Target="../media/image24.png"/><Relationship Id="rId9" Type="http://schemas.openxmlformats.org/officeDocument/2006/relationships/oleObject" Target="../embeddings/oleObject7.bin"/><Relationship Id="rId14" Type="http://schemas.openxmlformats.org/officeDocument/2006/relationships/oleObject" Target="../embeddings/oleObject9.bin"/></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30.wmf"/><Relationship Id="rId3" Type="http://schemas.openxmlformats.org/officeDocument/2006/relationships/notesSlide" Target="../notesSlides/notesSlide13.xml"/><Relationship Id="rId7" Type="http://schemas.openxmlformats.org/officeDocument/2006/relationships/image" Target="../media/image27.wmf"/><Relationship Id="rId12" Type="http://schemas.openxmlformats.org/officeDocument/2006/relationships/oleObject" Target="../embeddings/oleObject14.bin"/><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28.wmf"/><Relationship Id="rId14" Type="http://schemas.openxmlformats.org/officeDocument/2006/relationships/image" Target="../media/image31.png"/></Relationships>
</file>

<file path=ppt/slides/_rels/slide21.x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oleObject" Target="../embeddings/oleObject19.bin"/><Relationship Id="rId18" Type="http://schemas.openxmlformats.org/officeDocument/2006/relationships/image" Target="../media/image38.wmf"/><Relationship Id="rId3" Type="http://schemas.openxmlformats.org/officeDocument/2006/relationships/notesSlide" Target="../notesSlides/notesSlide14.xml"/><Relationship Id="rId7" Type="http://schemas.openxmlformats.org/officeDocument/2006/relationships/oleObject" Target="../embeddings/oleObject16.bin"/><Relationship Id="rId12" Type="http://schemas.openxmlformats.org/officeDocument/2006/relationships/image" Target="../media/image35.wmf"/><Relationship Id="rId17" Type="http://schemas.openxmlformats.org/officeDocument/2006/relationships/oleObject" Target="../embeddings/oleObject21.bin"/><Relationship Id="rId2" Type="http://schemas.openxmlformats.org/officeDocument/2006/relationships/slideLayout" Target="../slideLayouts/slideLayout1.xml"/><Relationship Id="rId16" Type="http://schemas.openxmlformats.org/officeDocument/2006/relationships/image" Target="../media/image37.wmf"/><Relationship Id="rId1" Type="http://schemas.openxmlformats.org/officeDocument/2006/relationships/vmlDrawing" Target="../drawings/vmlDrawing7.vml"/><Relationship Id="rId6" Type="http://schemas.openxmlformats.org/officeDocument/2006/relationships/image" Target="../media/image32.wmf"/><Relationship Id="rId11" Type="http://schemas.openxmlformats.org/officeDocument/2006/relationships/oleObject" Target="../embeddings/oleObject18.bin"/><Relationship Id="rId5" Type="http://schemas.openxmlformats.org/officeDocument/2006/relationships/oleObject" Target="../embeddings/oleObject15.bin"/><Relationship Id="rId15" Type="http://schemas.openxmlformats.org/officeDocument/2006/relationships/oleObject" Target="../embeddings/oleObject20.bin"/><Relationship Id="rId10" Type="http://schemas.openxmlformats.org/officeDocument/2006/relationships/image" Target="../media/image34.wmf"/><Relationship Id="rId4" Type="http://schemas.openxmlformats.org/officeDocument/2006/relationships/image" Target="../media/image39.png"/><Relationship Id="rId9" Type="http://schemas.openxmlformats.org/officeDocument/2006/relationships/oleObject" Target="../embeddings/oleObject17.bin"/><Relationship Id="rId14" Type="http://schemas.openxmlformats.org/officeDocument/2006/relationships/image" Target="../media/image36.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15.xml"/><Relationship Id="rId7" Type="http://schemas.openxmlformats.org/officeDocument/2006/relationships/image" Target="../media/image41.wmf"/><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oleObject" Target="../embeddings/oleObject23.bin"/><Relationship Id="rId5" Type="http://schemas.openxmlformats.org/officeDocument/2006/relationships/image" Target="../media/image40.wmf"/><Relationship Id="rId10" Type="http://schemas.openxmlformats.org/officeDocument/2006/relationships/image" Target="../media/image43.png"/><Relationship Id="rId4" Type="http://schemas.openxmlformats.org/officeDocument/2006/relationships/oleObject" Target="../embeddings/oleObject22.bin"/><Relationship Id="rId9" Type="http://schemas.openxmlformats.org/officeDocument/2006/relationships/image" Target="../media/image42.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44.wmf"/><Relationship Id="rId4" Type="http://schemas.openxmlformats.org/officeDocument/2006/relationships/oleObject" Target="../embeddings/oleObject25.bin"/></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20.xml"/><Relationship Id="rId7" Type="http://schemas.openxmlformats.org/officeDocument/2006/relationships/image" Target="../media/image48.w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oleObject" Target="../embeddings/oleObject26.bin"/><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49.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55.wmf"/><Relationship Id="rId3" Type="http://schemas.openxmlformats.org/officeDocument/2006/relationships/notesSlide" Target="../notesSlides/notesSlide21.xml"/><Relationship Id="rId7" Type="http://schemas.openxmlformats.org/officeDocument/2006/relationships/image" Target="../media/image58.png"/><Relationship Id="rId12" Type="http://schemas.openxmlformats.org/officeDocument/2006/relationships/oleObject" Target="../embeddings/oleObject31.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52.wmf"/><Relationship Id="rId11" Type="http://schemas.openxmlformats.org/officeDocument/2006/relationships/image" Target="../media/image54.wmf"/><Relationship Id="rId5" Type="http://schemas.openxmlformats.org/officeDocument/2006/relationships/oleObject" Target="../embeddings/oleObject28.bin"/><Relationship Id="rId15" Type="http://schemas.openxmlformats.org/officeDocument/2006/relationships/image" Target="../media/image56.wmf"/><Relationship Id="rId10" Type="http://schemas.openxmlformats.org/officeDocument/2006/relationships/oleObject" Target="../embeddings/oleObject30.bin"/><Relationship Id="rId4" Type="http://schemas.openxmlformats.org/officeDocument/2006/relationships/image" Target="../media/image57.png"/><Relationship Id="rId9" Type="http://schemas.openxmlformats.org/officeDocument/2006/relationships/image" Target="../media/image53.wmf"/><Relationship Id="rId14" Type="http://schemas.openxmlformats.org/officeDocument/2006/relationships/oleObject" Target="../embeddings/oleObject32.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notesSlide" Target="../notesSlides/notesSlide22.xml"/><Relationship Id="rId7" Type="http://schemas.openxmlformats.org/officeDocument/2006/relationships/image" Target="../media/image60.wmf"/><Relationship Id="rId12" Type="http://schemas.openxmlformats.org/officeDocument/2006/relationships/image" Target="../media/image62.wmf"/><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34.bin"/><Relationship Id="rId11" Type="http://schemas.openxmlformats.org/officeDocument/2006/relationships/oleObject" Target="../embeddings/oleObject36.bin"/><Relationship Id="rId5" Type="http://schemas.openxmlformats.org/officeDocument/2006/relationships/image" Target="../media/image59.wmf"/><Relationship Id="rId10" Type="http://schemas.openxmlformats.org/officeDocument/2006/relationships/image" Target="../media/image63.png"/><Relationship Id="rId4" Type="http://schemas.openxmlformats.org/officeDocument/2006/relationships/oleObject" Target="../embeddings/oleObject33.bin"/><Relationship Id="rId9" Type="http://schemas.openxmlformats.org/officeDocument/2006/relationships/image" Target="../media/image61.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66.png"/><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Analog Communication </a:t>
            </a:r>
            <a:r>
              <a:rPr lang="en-US" dirty="0"/>
              <a:t>Systems</a:t>
            </a:r>
            <a:endParaRPr lang="en-IN" dirty="0"/>
          </a:p>
        </p:txBody>
      </p:sp>
      <p:sp>
        <p:nvSpPr>
          <p:cNvPr id="3" name="Subtitle 2"/>
          <p:cNvSpPr>
            <a:spLocks noGrp="1"/>
          </p:cNvSpPr>
          <p:nvPr>
            <p:ph type="subTitle" idx="1"/>
          </p:nvPr>
        </p:nvSpPr>
        <p:spPr>
          <a:xfrm>
            <a:off x="6269675" y="4725144"/>
            <a:ext cx="2840360" cy="1752600"/>
          </a:xfrm>
        </p:spPr>
        <p:txBody>
          <a:bodyPr>
            <a:normAutofit/>
          </a:bodyPr>
          <a:lstStyle/>
          <a:p>
            <a:r>
              <a:rPr lang="en-US" b="1" dirty="0" smtClean="0">
                <a:solidFill>
                  <a:srgbClr val="0D0D0D"/>
                </a:solidFill>
                <a:latin typeface="Tw Cen MT" pitchFamily="34" charset="0"/>
              </a:rPr>
              <a:t>BECE304L</a:t>
            </a:r>
          </a:p>
          <a:p>
            <a:r>
              <a:rPr lang="en-US" b="1" dirty="0" smtClean="0">
                <a:solidFill>
                  <a:srgbClr val="0D0D0D"/>
                </a:solidFill>
                <a:latin typeface="Tw Cen MT" pitchFamily="34" charset="0"/>
              </a:rPr>
              <a:t>Module-6</a:t>
            </a:r>
            <a:endParaRPr lang="en-US" b="1" dirty="0">
              <a:solidFill>
                <a:srgbClr val="0D0D0D"/>
              </a:solidFill>
              <a:latin typeface="Tw Cen MT" pitchFamily="34" charset="0"/>
            </a:endParaRPr>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4581128"/>
          </a:xfrm>
          <a:prstGeom prst="rect">
            <a:avLst/>
          </a:prstGeom>
        </p:spPr>
      </p:pic>
      <p:sp>
        <p:nvSpPr>
          <p:cNvPr id="5" name="Title 1"/>
          <p:cNvSpPr txBox="1">
            <a:spLocks/>
          </p:cNvSpPr>
          <p:nvPr/>
        </p:nvSpPr>
        <p:spPr bwMode="auto">
          <a:xfrm>
            <a:off x="342900" y="4960137"/>
            <a:ext cx="6389340" cy="1463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600" smtClean="0">
                <a:latin typeface="Tw Cen MT" pitchFamily="34" charset="0"/>
              </a:rPr>
              <a:t>Analog Communication Systems</a:t>
            </a:r>
            <a:endParaRPr lang="en-IN" sz="3600" dirty="0">
              <a:latin typeface="Tw Cen MT" pitchFamily="34" charset="0"/>
            </a:endParaRPr>
          </a:p>
        </p:txBody>
      </p:sp>
    </p:spTree>
    <p:extLst>
      <p:ext uri="{BB962C8B-B14F-4D97-AF65-F5344CB8AC3E}">
        <p14:creationId xmlns:p14="http://schemas.microsoft.com/office/powerpoint/2010/main" val="21999639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C0C0C0"/>
                  </a:outerShdw>
                </a:effectLst>
                <a:latin typeface="Times New Roman" pitchFamily="18" charset="0"/>
                <a:cs typeface="Times New Roman" pitchFamily="18" charset="0"/>
              </a:rPr>
              <a:t>Thermal Noise (Johnson Noise) </a:t>
            </a:r>
            <a:endParaRPr lang="en-IN" dirty="0"/>
          </a:p>
        </p:txBody>
      </p:sp>
      <p:sp>
        <p:nvSpPr>
          <p:cNvPr id="4" name="Slide Number Placeholder 3"/>
          <p:cNvSpPr>
            <a:spLocks noGrp="1"/>
          </p:cNvSpPr>
          <p:nvPr>
            <p:ph type="sldNum" sz="quarter" idx="12"/>
          </p:nvPr>
        </p:nvSpPr>
        <p:spPr/>
        <p:txBody>
          <a:bodyPr/>
          <a:lstStyle/>
          <a:p>
            <a:pPr>
              <a:defRPr/>
            </a:pPr>
            <a:fld id="{906C8DF0-2FCD-4716-8602-15FF40D4660D}" type="slidenum">
              <a:rPr lang="en-GB" smtClean="0"/>
              <a:pPr>
                <a:defRPr/>
              </a:pPr>
              <a:t>10</a:t>
            </a:fld>
            <a:endParaRPr lang="en-GB"/>
          </a:p>
        </p:txBody>
      </p:sp>
      <p:pic>
        <p:nvPicPr>
          <p:cNvPr id="145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16832"/>
            <a:ext cx="8604448" cy="3153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81470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C0C0C0"/>
                  </a:outerShdw>
                </a:effectLst>
                <a:latin typeface="Times New Roman" pitchFamily="18" charset="0"/>
                <a:cs typeface="Times New Roman" pitchFamily="18" charset="0"/>
              </a:rPr>
              <a:t>Thermal Noise (Johnson Noise) </a:t>
            </a:r>
            <a:endParaRPr lang="en-IN" dirty="0"/>
          </a:p>
        </p:txBody>
      </p:sp>
      <p:sp>
        <p:nvSpPr>
          <p:cNvPr id="4" name="Slide Number Placeholder 3"/>
          <p:cNvSpPr>
            <a:spLocks noGrp="1"/>
          </p:cNvSpPr>
          <p:nvPr>
            <p:ph type="sldNum" sz="quarter" idx="12"/>
          </p:nvPr>
        </p:nvSpPr>
        <p:spPr/>
        <p:txBody>
          <a:bodyPr/>
          <a:lstStyle/>
          <a:p>
            <a:pPr>
              <a:defRPr/>
            </a:pPr>
            <a:fld id="{906C8DF0-2FCD-4716-8602-15FF40D4660D}" type="slidenum">
              <a:rPr lang="en-GB" smtClean="0"/>
              <a:pPr>
                <a:defRPr/>
              </a:pPr>
              <a:t>11</a:t>
            </a:fld>
            <a:endParaRPr lang="en-GB"/>
          </a:p>
        </p:txBody>
      </p:sp>
      <p:pic>
        <p:nvPicPr>
          <p:cNvPr id="146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000" y="1916832"/>
            <a:ext cx="8172400" cy="424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642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C0C0C0"/>
                  </a:outerShdw>
                </a:effectLst>
                <a:latin typeface="Times New Roman" pitchFamily="18" charset="0"/>
                <a:cs typeface="Times New Roman" pitchFamily="18" charset="0"/>
              </a:rPr>
              <a:t>Thermal Noise (Johnson Noise) </a:t>
            </a:r>
            <a:endParaRPr lang="en-IN" dirty="0"/>
          </a:p>
        </p:txBody>
      </p:sp>
      <p:sp>
        <p:nvSpPr>
          <p:cNvPr id="4" name="Slide Number Placeholder 3"/>
          <p:cNvSpPr>
            <a:spLocks noGrp="1"/>
          </p:cNvSpPr>
          <p:nvPr>
            <p:ph type="sldNum" sz="quarter" idx="12"/>
          </p:nvPr>
        </p:nvSpPr>
        <p:spPr/>
        <p:txBody>
          <a:bodyPr/>
          <a:lstStyle/>
          <a:p>
            <a:pPr>
              <a:defRPr/>
            </a:pPr>
            <a:fld id="{906C8DF0-2FCD-4716-8602-15FF40D4660D}" type="slidenum">
              <a:rPr lang="en-GB" smtClean="0"/>
              <a:pPr>
                <a:defRPr/>
              </a:pPr>
              <a:t>12</a:t>
            </a:fld>
            <a:endParaRPr lang="en-GB"/>
          </a:p>
        </p:txBody>
      </p:sp>
      <p:pic>
        <p:nvPicPr>
          <p:cNvPr id="147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56718"/>
            <a:ext cx="9190333" cy="1896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1857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55525F2-4C80-470F-8D84-89628D255752}" type="slidenum">
              <a:rPr lang="en-GB" smtClean="0"/>
              <a:pPr eaLnBrk="1" hangingPunct="1"/>
              <a:t>13</a:t>
            </a:fld>
            <a:endParaRPr lang="en-GB" smtClean="0"/>
          </a:p>
        </p:txBody>
      </p:sp>
      <p:sp>
        <p:nvSpPr>
          <p:cNvPr id="18434" name="Rectangle 2"/>
          <p:cNvSpPr>
            <a:spLocks noGrp="1" noChangeArrowheads="1"/>
          </p:cNvSpPr>
          <p:nvPr>
            <p:ph type="ctrTitle"/>
          </p:nvPr>
        </p:nvSpPr>
        <p:spPr>
          <a:xfrm>
            <a:off x="250825" y="0"/>
            <a:ext cx="7850188" cy="863600"/>
          </a:xfrm>
        </p:spPr>
        <p:txBody>
          <a:bodyPr/>
          <a:lstStyle/>
          <a:p>
            <a:pPr eaLnBrk="1" hangingPunct="1">
              <a:defRPr/>
            </a:pPr>
            <a:r>
              <a:rPr lang="en-GB" sz="3600" smtClean="0">
                <a:effectLst>
                  <a:outerShdw blurRad="38100" dist="38100" dir="2700000" algn="tl">
                    <a:srgbClr val="C0C0C0"/>
                  </a:outerShdw>
                </a:effectLst>
                <a:latin typeface="Times New Roman" pitchFamily="18" charset="0"/>
                <a:cs typeface="Times New Roman" pitchFamily="18" charset="0"/>
              </a:rPr>
              <a:t>3.  Shot Noise</a:t>
            </a:r>
          </a:p>
        </p:txBody>
      </p:sp>
      <p:sp>
        <p:nvSpPr>
          <p:cNvPr id="7172" name="Rectangle 3"/>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7173" name="Rectangle 9"/>
          <p:cNvSpPr>
            <a:spLocks noChangeArrowheads="1"/>
          </p:cNvSpPr>
          <p:nvPr/>
        </p:nvSpPr>
        <p:spPr bwMode="auto">
          <a:xfrm>
            <a:off x="250825" y="1125538"/>
            <a:ext cx="8893175" cy="5484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Char char="•"/>
            </a:pPr>
            <a:r>
              <a:rPr lang="en-GB" altLang="ja-JP" sz="2400">
                <a:latin typeface="Times New Roman" pitchFamily="18" charset="0"/>
                <a:ea typeface="MS PGothic" pitchFamily="34" charset="-128"/>
                <a:cs typeface="Times New Roman" pitchFamily="18" charset="0"/>
              </a:rPr>
              <a:t> Shot noise was originally used to describe noise due to random fluctuations in electron emission from cathodes in vacuum tubes (called shot noise by analogy with lead shot).</a:t>
            </a:r>
          </a:p>
          <a:p>
            <a:pPr>
              <a:buFontTx/>
              <a:buChar char="•"/>
            </a:pPr>
            <a:r>
              <a:rPr lang="en-GB" altLang="ja-JP" sz="2400">
                <a:latin typeface="Times New Roman" pitchFamily="18" charset="0"/>
                <a:ea typeface="MS PGothic" pitchFamily="34" charset="-128"/>
                <a:cs typeface="Times New Roman" pitchFamily="18" charset="0"/>
              </a:rPr>
              <a:t> Shot noise also occurs in semiconductors due to the liberation of charge carriers.</a:t>
            </a:r>
            <a:r>
              <a:rPr lang="en-GB" altLang="ja-JP" sz="2400">
                <a:ea typeface="MS PGothic" pitchFamily="34" charset="-128"/>
                <a:cs typeface="Times New Roman" pitchFamily="18" charset="0"/>
              </a:rPr>
              <a:t>  </a:t>
            </a:r>
          </a:p>
          <a:p>
            <a:pPr>
              <a:buFontTx/>
              <a:buChar char="•"/>
            </a:pPr>
            <a:r>
              <a:rPr lang="en-GB" altLang="ja-JP" sz="2400">
                <a:latin typeface="Times New Roman" pitchFamily="18" charset="0"/>
                <a:ea typeface="MS PGothic" pitchFamily="34" charset="-128"/>
                <a:cs typeface="Times New Roman" pitchFamily="18" charset="0"/>
              </a:rPr>
              <a:t> For </a:t>
            </a:r>
            <a:r>
              <a:rPr lang="en-GB" altLang="ja-JP" sz="2400" i="1">
                <a:latin typeface="Times New Roman" pitchFamily="18" charset="0"/>
                <a:ea typeface="MS PGothic" pitchFamily="34" charset="-128"/>
                <a:cs typeface="Times New Roman" pitchFamily="18" charset="0"/>
              </a:rPr>
              <a:t>pn</a:t>
            </a:r>
            <a:r>
              <a:rPr lang="en-GB" altLang="ja-JP" sz="2400">
                <a:latin typeface="Times New Roman" pitchFamily="18" charset="0"/>
                <a:ea typeface="MS PGothic" pitchFamily="34" charset="-128"/>
                <a:cs typeface="Times New Roman" pitchFamily="18" charset="0"/>
              </a:rPr>
              <a:t> junctions the mean square shot noise current is </a:t>
            </a:r>
          </a:p>
          <a:p>
            <a:r>
              <a:rPr lang="en-GB" altLang="ja-JP">
                <a:latin typeface="Times New Roman" pitchFamily="18" charset="0"/>
                <a:ea typeface="MS PGothic" pitchFamily="34" charset="-128"/>
                <a:cs typeface="Times New Roman" pitchFamily="18" charset="0"/>
              </a:rPr>
              <a:t>		 </a:t>
            </a:r>
          </a:p>
          <a:p>
            <a:endParaRPr lang="en-GB" altLang="ja-JP">
              <a:latin typeface="Times New Roman" pitchFamily="18" charset="0"/>
              <a:ea typeface="MS PGothic" pitchFamily="34" charset="-128"/>
              <a:cs typeface="Times New Roman" pitchFamily="18" charset="0"/>
            </a:endParaRPr>
          </a:p>
          <a:p>
            <a:endParaRPr lang="en-GB" altLang="ja-JP">
              <a:latin typeface="Times New Roman" pitchFamily="18" charset="0"/>
              <a:ea typeface="MS PGothic" pitchFamily="34" charset="-128"/>
              <a:cs typeface="Times New Roman" pitchFamily="18" charset="0"/>
            </a:endParaRPr>
          </a:p>
          <a:p>
            <a:r>
              <a:rPr lang="en-GB" altLang="ja-JP">
                <a:latin typeface="Times New Roman" pitchFamily="18" charset="0"/>
                <a:ea typeface="MS PGothic" pitchFamily="34" charset="-128"/>
                <a:cs typeface="Times New Roman" pitchFamily="18" charset="0"/>
              </a:rPr>
              <a:t>Where</a:t>
            </a:r>
          </a:p>
          <a:p>
            <a:r>
              <a:rPr lang="en-GB" altLang="ja-JP">
                <a:latin typeface="Times New Roman" pitchFamily="18" charset="0"/>
                <a:ea typeface="MS PGothic" pitchFamily="34" charset="-128"/>
                <a:cs typeface="Times New Roman" pitchFamily="18" charset="0"/>
              </a:rPr>
              <a:t>		 is the direct current as the </a:t>
            </a:r>
            <a:r>
              <a:rPr lang="en-GB" altLang="ja-JP" i="1">
                <a:latin typeface="Times New Roman" pitchFamily="18" charset="0"/>
                <a:ea typeface="MS PGothic" pitchFamily="34" charset="-128"/>
                <a:cs typeface="Times New Roman" pitchFamily="18" charset="0"/>
              </a:rPr>
              <a:t>pn</a:t>
            </a:r>
            <a:r>
              <a:rPr lang="en-GB" altLang="ja-JP">
                <a:latin typeface="Times New Roman" pitchFamily="18" charset="0"/>
                <a:ea typeface="MS PGothic" pitchFamily="34" charset="-128"/>
                <a:cs typeface="Times New Roman" pitchFamily="18" charset="0"/>
              </a:rPr>
              <a:t> junction (amps)</a:t>
            </a:r>
          </a:p>
          <a:p>
            <a:r>
              <a:rPr lang="en-GB" altLang="ja-JP">
                <a:latin typeface="Times New Roman" pitchFamily="18" charset="0"/>
                <a:ea typeface="MS PGothic" pitchFamily="34" charset="-128"/>
                <a:cs typeface="Times New Roman" pitchFamily="18" charset="0"/>
              </a:rPr>
              <a:t>		  is the reverse saturation current (amps)</a:t>
            </a:r>
          </a:p>
          <a:p>
            <a:r>
              <a:rPr lang="en-GB" altLang="ja-JP">
                <a:latin typeface="Times New Roman" pitchFamily="18" charset="0"/>
                <a:ea typeface="MS PGothic" pitchFamily="34" charset="-128"/>
                <a:cs typeface="Times New Roman" pitchFamily="18" charset="0"/>
              </a:rPr>
              <a:t>		  is the electron charge = 1.6 x 10-19  coulombs</a:t>
            </a:r>
          </a:p>
          <a:p>
            <a:r>
              <a:rPr lang="en-GB" altLang="ja-JP">
                <a:latin typeface="Times New Roman" pitchFamily="18" charset="0"/>
                <a:ea typeface="MS PGothic" pitchFamily="34" charset="-128"/>
                <a:cs typeface="Times New Roman" pitchFamily="18" charset="0"/>
              </a:rPr>
              <a:t>		B is the effective noise bandwidth (Hz)</a:t>
            </a:r>
          </a:p>
          <a:p>
            <a:endParaRPr lang="en-GB" altLang="ja-JP">
              <a:latin typeface="Times New Roman" pitchFamily="18" charset="0"/>
              <a:ea typeface="MS PGothic" pitchFamily="34" charset="-128"/>
              <a:cs typeface="Times New Roman" pitchFamily="18" charset="0"/>
            </a:endParaRPr>
          </a:p>
          <a:p>
            <a:pPr>
              <a:buFontTx/>
              <a:buChar char="•"/>
            </a:pPr>
            <a:r>
              <a:rPr lang="en-GB" altLang="ja-JP" sz="2400">
                <a:latin typeface="Times New Roman" pitchFamily="18" charset="0"/>
                <a:ea typeface="MS PGothic" pitchFamily="34" charset="-128"/>
                <a:cs typeface="Times New Roman" pitchFamily="18" charset="0"/>
              </a:rPr>
              <a:t> Shot noise is found to have a uniform spectral density as for thermal noise</a:t>
            </a:r>
            <a:r>
              <a:rPr lang="en-GB" altLang="ja-JP" sz="2400">
                <a:ea typeface="MS PGothic" pitchFamily="34" charset="-128"/>
                <a:cs typeface="Times New Roman" pitchFamily="18" charset="0"/>
              </a:rPr>
              <a:t> </a:t>
            </a:r>
          </a:p>
        </p:txBody>
      </p:sp>
      <p:sp>
        <p:nvSpPr>
          <p:cNvPr id="7174"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7175" name="Object 10"/>
          <p:cNvGraphicFramePr>
            <a:graphicFrameLocks noChangeAspect="1"/>
          </p:cNvGraphicFramePr>
          <p:nvPr/>
        </p:nvGraphicFramePr>
        <p:xfrm>
          <a:off x="2339975" y="3573463"/>
          <a:ext cx="3457575" cy="441325"/>
        </p:xfrm>
        <a:graphic>
          <a:graphicData uri="http://schemas.openxmlformats.org/presentationml/2006/ole">
            <mc:AlternateContent xmlns:mc="http://schemas.openxmlformats.org/markup-compatibility/2006">
              <mc:Choice xmlns:v="urn:schemas-microsoft-com:vml" Requires="v">
                <p:oleObj spid="_x0000_s7184" name="Equation" r:id="rId4" imgW="2070100" imgH="241300" progId="Equation.3">
                  <p:embed/>
                </p:oleObj>
              </mc:Choice>
              <mc:Fallback>
                <p:oleObj name="Equation" r:id="rId4" imgW="2070100" imgH="2413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3573463"/>
                        <a:ext cx="3457575"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8BF9178-0EBD-48E6-99FD-42F811EFC597}" type="slidenum">
              <a:rPr lang="en-GB" smtClean="0"/>
              <a:pPr eaLnBrk="1" hangingPunct="1"/>
              <a:t>14</a:t>
            </a:fld>
            <a:endParaRPr lang="en-GB" smtClean="0"/>
          </a:p>
        </p:txBody>
      </p:sp>
      <p:sp>
        <p:nvSpPr>
          <p:cNvPr id="20482" name="Rectangle 2"/>
          <p:cNvSpPr>
            <a:spLocks noGrp="1" noChangeArrowheads="1"/>
          </p:cNvSpPr>
          <p:nvPr>
            <p:ph type="ctrTitle"/>
          </p:nvPr>
        </p:nvSpPr>
        <p:spPr>
          <a:xfrm>
            <a:off x="431800" y="0"/>
            <a:ext cx="8712200" cy="863600"/>
          </a:xfrm>
        </p:spPr>
        <p:txBody>
          <a:bodyPr/>
          <a:lstStyle/>
          <a:p>
            <a:pPr eaLnBrk="1" hangingPunct="1">
              <a:defRPr/>
            </a:pPr>
            <a:r>
              <a:rPr lang="en-GB" altLang="ja-JP" sz="3600" smtClean="0">
                <a:effectLst>
                  <a:outerShdw blurRad="38100" dist="38100" dir="2700000" algn="tl">
                    <a:srgbClr val="C0C0C0"/>
                  </a:outerShdw>
                </a:effectLst>
                <a:latin typeface="Times New Roman" pitchFamily="18" charset="0"/>
                <a:ea typeface="MS PGothic" pitchFamily="34" charset="-128"/>
                <a:cs typeface="Times New Roman" pitchFamily="18" charset="0"/>
              </a:rPr>
              <a:t>4.  Low Frequency or Flicker Noise</a:t>
            </a:r>
            <a:r>
              <a:rPr lang="en-GB" altLang="ja-JP" smtClean="0">
                <a:ea typeface="MS PGothic" pitchFamily="34" charset="-128"/>
                <a:cs typeface="Times New Roman" pitchFamily="18" charset="0"/>
              </a:rPr>
              <a:t> </a:t>
            </a:r>
            <a:endParaRPr lang="en-GB" smtClean="0">
              <a:ea typeface="MS PGothic" pitchFamily="34" charset="-128"/>
              <a:cs typeface="Times New Roman" pitchFamily="18" charset="0"/>
            </a:endParaRPr>
          </a:p>
        </p:txBody>
      </p:sp>
      <p:sp>
        <p:nvSpPr>
          <p:cNvPr id="8196" name="Rectangle 3"/>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8197" name="Rectangle 4"/>
          <p:cNvSpPr>
            <a:spLocks noChangeArrowheads="1"/>
          </p:cNvSpPr>
          <p:nvPr/>
        </p:nvSpPr>
        <p:spPr bwMode="auto">
          <a:xfrm>
            <a:off x="250825" y="1082675"/>
            <a:ext cx="8640763" cy="182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457200" algn="l"/>
              </a:tabLst>
            </a:pPr>
            <a:endParaRPr lang="en-GB" altLang="ja-JP">
              <a:latin typeface="Times New Roman" pitchFamily="18" charset="0"/>
              <a:ea typeface="MS PGothic" pitchFamily="34" charset="-128"/>
              <a:cs typeface="Times New Roman" pitchFamily="18" charset="0"/>
            </a:endParaRPr>
          </a:p>
          <a:p>
            <a:pPr>
              <a:tabLst>
                <a:tab pos="457200" algn="l"/>
              </a:tabLst>
            </a:pPr>
            <a:r>
              <a:rPr lang="en-GB" altLang="ja-JP" sz="2400">
                <a:latin typeface="Times New Roman" pitchFamily="18" charset="0"/>
                <a:ea typeface="MS PGothic" pitchFamily="34" charset="-128"/>
                <a:cs typeface="Times New Roman" pitchFamily="18" charset="0"/>
              </a:rPr>
              <a:t>Active devices, integrated circuit, diodes, transistors etc also exhibits a low frequency noise, which is frequency dependent (i.e. non uniform) known as flicker noise or ‘one – over – f’ noise.</a:t>
            </a:r>
            <a:r>
              <a:rPr lang="en-GB" altLang="ja-JP" sz="2400">
                <a:ea typeface="MS PGothic" pitchFamily="34" charset="-128"/>
                <a:cs typeface="Times New Roman" pitchFamily="18" charset="0"/>
              </a:rPr>
              <a:t> </a:t>
            </a:r>
          </a:p>
          <a:p>
            <a:pPr>
              <a:tabLst>
                <a:tab pos="457200" algn="l"/>
              </a:tabLst>
            </a:pPr>
            <a:endParaRPr lang="en-GB" altLang="ja-JP" sz="2400">
              <a:latin typeface="Times New Roman" pitchFamily="18" charset="0"/>
              <a:ea typeface="MS PGothic" pitchFamily="34" charset="-128"/>
              <a:cs typeface="Times New Roman" pitchFamily="18" charset="0"/>
            </a:endParaRPr>
          </a:p>
        </p:txBody>
      </p:sp>
      <p:sp>
        <p:nvSpPr>
          <p:cNvPr id="8198"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0487" name="Rectangle 7"/>
          <p:cNvSpPr>
            <a:spLocks noChangeArrowheads="1"/>
          </p:cNvSpPr>
          <p:nvPr/>
        </p:nvSpPr>
        <p:spPr bwMode="auto">
          <a:xfrm>
            <a:off x="0" y="2636838"/>
            <a:ext cx="72739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en-GB" altLang="ja-JP" sz="3600">
                <a:solidFill>
                  <a:schemeClr val="tx2"/>
                </a:solidFill>
                <a:effectLst>
                  <a:outerShdw blurRad="38100" dist="38100" dir="2700000" algn="tl">
                    <a:srgbClr val="C0C0C0"/>
                  </a:outerShdw>
                </a:effectLst>
                <a:latin typeface="Times New Roman" pitchFamily="18" charset="0"/>
                <a:ea typeface="MS PGothic" pitchFamily="34" charset="-128"/>
                <a:cs typeface="Times New Roman" pitchFamily="18" charset="0"/>
              </a:rPr>
              <a:t>5. Excess Resistor Noise</a:t>
            </a:r>
            <a:r>
              <a:rPr lang="en-GB" altLang="ja-JP" sz="4400">
                <a:solidFill>
                  <a:schemeClr val="tx2"/>
                </a:solidFill>
                <a:ea typeface="MS PGothic" pitchFamily="34" charset="-128"/>
                <a:cs typeface="Times New Roman" pitchFamily="18" charset="0"/>
              </a:rPr>
              <a:t> </a:t>
            </a:r>
            <a:endParaRPr lang="en-GB" sz="4400">
              <a:solidFill>
                <a:schemeClr val="tx2"/>
              </a:solidFill>
              <a:ea typeface="MS PGothic" pitchFamily="34" charset="-128"/>
              <a:cs typeface="Times New Roman" pitchFamily="18" charset="0"/>
            </a:endParaRPr>
          </a:p>
        </p:txBody>
      </p:sp>
      <p:sp>
        <p:nvSpPr>
          <p:cNvPr id="8200" name="Rectangle 8"/>
          <p:cNvSpPr>
            <a:spLocks noChangeArrowheads="1"/>
          </p:cNvSpPr>
          <p:nvPr/>
        </p:nvSpPr>
        <p:spPr bwMode="auto">
          <a:xfrm>
            <a:off x="250825" y="3587750"/>
            <a:ext cx="88931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altLang="ja-JP" sz="2400">
                <a:latin typeface="Times New Roman" pitchFamily="18" charset="0"/>
                <a:ea typeface="MS PGothic" pitchFamily="34" charset="-128"/>
                <a:cs typeface="Times New Roman" pitchFamily="18" charset="0"/>
              </a:rPr>
              <a:t>Thermal noise in resistors does not vary with frequency, as previously noted, by many resistors also generates as additional frequency dependent noise referred to as excess noise.</a:t>
            </a:r>
            <a:r>
              <a:rPr lang="en-GB" altLang="ja-JP">
                <a:ea typeface="MS PGothic" pitchFamily="34" charset="-128"/>
                <a:cs typeface="Times New Roman" pitchFamily="18" charset="0"/>
              </a:rPr>
              <a:t> </a:t>
            </a:r>
          </a:p>
        </p:txBody>
      </p:sp>
      <p:sp>
        <p:nvSpPr>
          <p:cNvPr id="20489" name="Rectangle 9"/>
          <p:cNvSpPr>
            <a:spLocks noChangeArrowheads="1"/>
          </p:cNvSpPr>
          <p:nvPr/>
        </p:nvSpPr>
        <p:spPr bwMode="auto">
          <a:xfrm>
            <a:off x="684213" y="4652963"/>
            <a:ext cx="72739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en-GB" altLang="ja-JP" sz="3600">
                <a:solidFill>
                  <a:schemeClr val="tx2"/>
                </a:solidFill>
                <a:effectLst>
                  <a:outerShdw blurRad="38100" dist="38100" dir="2700000" algn="tl">
                    <a:srgbClr val="C0C0C0"/>
                  </a:outerShdw>
                </a:effectLst>
                <a:latin typeface="Times New Roman" pitchFamily="18" charset="0"/>
                <a:ea typeface="MS PGothic" pitchFamily="34" charset="-128"/>
                <a:cs typeface="Times New Roman" pitchFamily="18" charset="0"/>
              </a:rPr>
              <a:t>6. Burst Noise or Popcorn Noise</a:t>
            </a:r>
            <a:endParaRPr lang="en-GB" sz="4400">
              <a:solidFill>
                <a:schemeClr val="tx2"/>
              </a:solidFill>
              <a:ea typeface="MS PGothic" pitchFamily="34" charset="-128"/>
              <a:cs typeface="Times New Roman" pitchFamily="18" charset="0"/>
            </a:endParaRPr>
          </a:p>
        </p:txBody>
      </p:sp>
      <p:sp>
        <p:nvSpPr>
          <p:cNvPr id="8202" name="Rectangle 11"/>
          <p:cNvSpPr>
            <a:spLocks noChangeArrowheads="1"/>
          </p:cNvSpPr>
          <p:nvPr/>
        </p:nvSpPr>
        <p:spPr bwMode="auto">
          <a:xfrm>
            <a:off x="250825" y="5426075"/>
            <a:ext cx="82819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altLang="ja-JP" sz="2400">
                <a:latin typeface="Times New Roman" pitchFamily="18" charset="0"/>
                <a:ea typeface="MS Mincho" pitchFamily="49" charset="-128"/>
                <a:cs typeface="Times New Roman" pitchFamily="18" charset="0"/>
              </a:rPr>
              <a:t>Some semiconductors also produce burst or popcorn noise with a spectral density which is proportional to</a:t>
            </a:r>
          </a:p>
        </p:txBody>
      </p:sp>
      <p:graphicFrame>
        <p:nvGraphicFramePr>
          <p:cNvPr id="8203" name="Object 10"/>
          <p:cNvGraphicFramePr>
            <a:graphicFrameLocks noChangeAspect="1"/>
          </p:cNvGraphicFramePr>
          <p:nvPr/>
        </p:nvGraphicFramePr>
        <p:xfrm>
          <a:off x="5292725" y="5805488"/>
          <a:ext cx="485775" cy="419100"/>
        </p:xfrm>
        <a:graphic>
          <a:graphicData uri="http://schemas.openxmlformats.org/presentationml/2006/ole">
            <mc:AlternateContent xmlns:mc="http://schemas.openxmlformats.org/markup-compatibility/2006">
              <mc:Choice xmlns:v="urn:schemas-microsoft-com:vml" Requires="v">
                <p:oleObj spid="_x0000_s8213" name="Equation" r:id="rId4" imgW="482391" imgH="418918" progId="Equation.3">
                  <p:embed/>
                </p:oleObj>
              </mc:Choice>
              <mc:Fallback>
                <p:oleObj name="Equation" r:id="rId4" imgW="482391" imgH="418918"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92725" y="5805488"/>
                        <a:ext cx="4857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4" name="Rectangle 12"/>
          <p:cNvSpPr>
            <a:spLocks noChangeArrowheads="1"/>
          </p:cNvSpPr>
          <p:nvPr/>
        </p:nvSpPr>
        <p:spPr bwMode="auto">
          <a:xfrm>
            <a:off x="1241425" y="3662363"/>
            <a:ext cx="2159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sz="900"/>
              <a:t> </a:t>
            </a:r>
            <a:endParaRPr lang="en-GB"/>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2E6E25A-AF11-4340-A8B5-1DF193960C0B}" type="slidenum">
              <a:rPr lang="en-GB" smtClean="0"/>
              <a:pPr eaLnBrk="1" hangingPunct="1"/>
              <a:t>15</a:t>
            </a:fld>
            <a:endParaRPr lang="en-GB" smtClean="0"/>
          </a:p>
        </p:txBody>
      </p:sp>
      <p:sp>
        <p:nvSpPr>
          <p:cNvPr id="22530" name="Rectangle 2"/>
          <p:cNvSpPr>
            <a:spLocks noGrp="1" noChangeArrowheads="1"/>
          </p:cNvSpPr>
          <p:nvPr>
            <p:ph type="ctrTitle"/>
          </p:nvPr>
        </p:nvSpPr>
        <p:spPr>
          <a:xfrm>
            <a:off x="1835150" y="0"/>
            <a:ext cx="5184775" cy="863600"/>
          </a:xfrm>
        </p:spPr>
        <p:txBody>
          <a:bodyPr/>
          <a:lstStyle/>
          <a:p>
            <a:pPr eaLnBrk="1" hangingPunct="1">
              <a:defRPr/>
            </a:pPr>
            <a:r>
              <a:rPr lang="en-GB" sz="3600" smtClean="0">
                <a:effectLst>
                  <a:outerShdw blurRad="38100" dist="38100" dir="2700000" algn="tl">
                    <a:srgbClr val="C0C0C0"/>
                  </a:outerShdw>
                </a:effectLst>
                <a:latin typeface="Times New Roman" pitchFamily="18" charset="0"/>
                <a:cs typeface="Times New Roman" pitchFamily="18" charset="0"/>
              </a:rPr>
              <a:t>7. General Comments</a:t>
            </a:r>
          </a:p>
        </p:txBody>
      </p:sp>
      <p:sp>
        <p:nvSpPr>
          <p:cNvPr id="9220" name="Rectangle 3"/>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9221" name="Rectangle 4"/>
          <p:cNvSpPr>
            <a:spLocks noChangeArrowheads="1"/>
          </p:cNvSpPr>
          <p:nvPr/>
        </p:nvSpPr>
        <p:spPr bwMode="auto">
          <a:xfrm>
            <a:off x="250825" y="4733925"/>
            <a:ext cx="86407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457200" algn="l"/>
              </a:tabLst>
            </a:pPr>
            <a:r>
              <a:rPr lang="en-GB" altLang="ja-JP" sz="2400">
                <a:latin typeface="Times New Roman" pitchFamily="18" charset="0"/>
                <a:ea typeface="MS PGothic" pitchFamily="34" charset="-128"/>
                <a:cs typeface="Times New Roman" pitchFamily="18" charset="0"/>
              </a:rPr>
              <a:t>For frequencies below a few KHz (low frequency systems), flicker and popcorn noise are the most significant, but these may be ignored at higher frequencies where ‘white’ noise predominates.</a:t>
            </a:r>
            <a:r>
              <a:rPr lang="en-GB" altLang="ja-JP">
                <a:latin typeface="Times New Roman" pitchFamily="18" charset="0"/>
                <a:ea typeface="MS PGothic" pitchFamily="34" charset="-128"/>
                <a:cs typeface="Times New Roman" pitchFamily="18" charset="0"/>
              </a:rPr>
              <a:t> </a:t>
            </a:r>
          </a:p>
        </p:txBody>
      </p:sp>
      <p:sp>
        <p:nvSpPr>
          <p:cNvPr id="9222"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pic>
        <p:nvPicPr>
          <p:cNvPr id="9223" name="Picture 7" descr="EEC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412875"/>
            <a:ext cx="5616575" cy="346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94D4886-32B8-4660-AB21-F157EBC78A6C}" type="slidenum">
              <a:rPr lang="en-GB" smtClean="0"/>
              <a:pPr eaLnBrk="1" hangingPunct="1"/>
              <a:t>16</a:t>
            </a:fld>
            <a:endParaRPr lang="en-GB" smtClean="0"/>
          </a:p>
        </p:txBody>
      </p:sp>
      <p:sp>
        <p:nvSpPr>
          <p:cNvPr id="24578" name="Rectangle 2"/>
          <p:cNvSpPr>
            <a:spLocks noGrp="1" noChangeArrowheads="1"/>
          </p:cNvSpPr>
          <p:nvPr>
            <p:ph type="ctrTitle"/>
          </p:nvPr>
        </p:nvSpPr>
        <p:spPr>
          <a:xfrm>
            <a:off x="1835150" y="0"/>
            <a:ext cx="5184775" cy="863600"/>
          </a:xfrm>
        </p:spPr>
        <p:txBody>
          <a:bodyPr/>
          <a:lstStyle/>
          <a:p>
            <a:pPr eaLnBrk="1" hangingPunct="1">
              <a:defRPr/>
            </a:pPr>
            <a:r>
              <a:rPr lang="en-GB" sz="3600" smtClean="0">
                <a:effectLst>
                  <a:outerShdw blurRad="38100" dist="38100" dir="2700000" algn="tl">
                    <a:srgbClr val="C0C0C0"/>
                  </a:outerShdw>
                </a:effectLst>
                <a:latin typeface="Times New Roman" pitchFamily="18" charset="0"/>
                <a:cs typeface="Times New Roman" pitchFamily="18" charset="0"/>
              </a:rPr>
              <a:t>8. Noise Evaluation</a:t>
            </a:r>
          </a:p>
        </p:txBody>
      </p:sp>
      <p:sp>
        <p:nvSpPr>
          <p:cNvPr id="10244" name="Rectangle 3"/>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0245" name="Rectangle 5"/>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0246" name="Rectangle 7"/>
          <p:cNvSpPr>
            <a:spLocks noChangeArrowheads="1"/>
          </p:cNvSpPr>
          <p:nvPr/>
        </p:nvSpPr>
        <p:spPr bwMode="auto">
          <a:xfrm>
            <a:off x="250825" y="998538"/>
            <a:ext cx="84978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sz="2400">
                <a:latin typeface="Times New Roman" pitchFamily="18" charset="0"/>
                <a:cs typeface="Times New Roman" pitchFamily="18" charset="0"/>
              </a:rPr>
              <a:t>The essence of calculations and measurements is to determine the signal power to Noise power ratio, i.e. the (S/N) ratio or (S/N) expression in dB.</a:t>
            </a:r>
          </a:p>
        </p:txBody>
      </p:sp>
      <p:sp>
        <p:nvSpPr>
          <p:cNvPr id="10247" name="Rectangle 9"/>
          <p:cNvSpPr>
            <a:spLocks noChangeArrowheads="1"/>
          </p:cNvSpPr>
          <p:nvPr/>
        </p:nvSpPr>
        <p:spPr bwMode="auto">
          <a:xfrm>
            <a:off x="0" y="194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10248" name="Object 8"/>
          <p:cNvGraphicFramePr>
            <a:graphicFrameLocks noChangeAspect="1"/>
          </p:cNvGraphicFramePr>
          <p:nvPr/>
        </p:nvGraphicFramePr>
        <p:xfrm>
          <a:off x="2555875" y="1916113"/>
          <a:ext cx="3844925" cy="4321175"/>
        </p:xfrm>
        <a:graphic>
          <a:graphicData uri="http://schemas.openxmlformats.org/presentationml/2006/ole">
            <mc:AlternateContent xmlns:mc="http://schemas.openxmlformats.org/markup-compatibility/2006">
              <mc:Choice xmlns:v="urn:schemas-microsoft-com:vml" Requires="v">
                <p:oleObj spid="_x0000_s10257" name="Equation" r:id="rId4" imgW="2095500" imgH="2959100" progId="Equation.3">
                  <p:embed/>
                </p:oleObj>
              </mc:Choice>
              <mc:Fallback>
                <p:oleObj name="Equation" r:id="rId4" imgW="2095500" imgH="29591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1916113"/>
                        <a:ext cx="3844925" cy="432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CD85A62-1272-4E12-AA0A-DF04928C2FBD}" type="slidenum">
              <a:rPr lang="en-GB" smtClean="0"/>
              <a:pPr eaLnBrk="1" hangingPunct="1"/>
              <a:t>17</a:t>
            </a:fld>
            <a:endParaRPr lang="en-GB" smtClean="0"/>
          </a:p>
        </p:txBody>
      </p:sp>
      <p:sp>
        <p:nvSpPr>
          <p:cNvPr id="26626" name="Rectangle 2"/>
          <p:cNvSpPr>
            <a:spLocks noGrp="1" noChangeArrowheads="1"/>
          </p:cNvSpPr>
          <p:nvPr>
            <p:ph type="ctrTitle"/>
          </p:nvPr>
        </p:nvSpPr>
        <p:spPr>
          <a:xfrm>
            <a:off x="1692275" y="0"/>
            <a:ext cx="5688013" cy="863600"/>
          </a:xfrm>
        </p:spPr>
        <p:txBody>
          <a:bodyPr/>
          <a:lstStyle/>
          <a:p>
            <a:pPr eaLnBrk="1" hangingPunct="1">
              <a:defRPr/>
            </a:pPr>
            <a:r>
              <a:rPr lang="en-GB" sz="3600" smtClean="0">
                <a:effectLst>
                  <a:outerShdw blurRad="38100" dist="38100" dir="2700000" algn="tl">
                    <a:srgbClr val="C0C0C0"/>
                  </a:outerShdw>
                </a:effectLst>
                <a:latin typeface="Times New Roman" pitchFamily="18" charset="0"/>
                <a:cs typeface="Times New Roman" pitchFamily="18" charset="0"/>
              </a:rPr>
              <a:t>8. Noise Evaluation (Cont’d)</a:t>
            </a:r>
          </a:p>
        </p:txBody>
      </p:sp>
      <p:sp>
        <p:nvSpPr>
          <p:cNvPr id="11268" name="Rectangle 3"/>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1269"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1270" name="Rectangle 6"/>
          <p:cNvSpPr>
            <a:spLocks noChangeArrowheads="1"/>
          </p:cNvSpPr>
          <p:nvPr/>
        </p:nvSpPr>
        <p:spPr bwMode="auto">
          <a:xfrm>
            <a:off x="0" y="194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pic>
        <p:nvPicPr>
          <p:cNvPr id="11271" name="Picture 8" descr="EEC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125538"/>
            <a:ext cx="5329238"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Rectangle 9"/>
          <p:cNvSpPr>
            <a:spLocks noChangeArrowheads="1"/>
          </p:cNvSpPr>
          <p:nvPr/>
        </p:nvSpPr>
        <p:spPr bwMode="auto">
          <a:xfrm>
            <a:off x="250825" y="3732213"/>
            <a:ext cx="8713788"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sz="2400">
                <a:latin typeface="Times New Roman" pitchFamily="18" charset="0"/>
                <a:cs typeface="Times New Roman" pitchFamily="18" charset="0"/>
              </a:rPr>
              <a:t>The probability of amplitude of noise at any frequency or in any band of frequencies (e.g. 1 Hz, 10Hz… 100 KHz .etc) is a Gaussian distribution.</a:t>
            </a:r>
          </a:p>
        </p:txBody>
      </p:sp>
      <p:pic>
        <p:nvPicPr>
          <p:cNvPr id="11273" name="Picture 10" descr="EEC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4652963"/>
            <a:ext cx="5400675" cy="194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8CFA86A-37C8-4A60-87E5-F0BE22F19A14}" type="slidenum">
              <a:rPr lang="en-GB" smtClean="0"/>
              <a:pPr eaLnBrk="1" hangingPunct="1"/>
              <a:t>18</a:t>
            </a:fld>
            <a:endParaRPr lang="en-GB" smtClean="0"/>
          </a:p>
        </p:txBody>
      </p:sp>
      <p:sp>
        <p:nvSpPr>
          <p:cNvPr id="12291" name="Rectangle 3"/>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2292"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2293" name="Rectangle 5"/>
          <p:cNvSpPr>
            <a:spLocks noChangeArrowheads="1"/>
          </p:cNvSpPr>
          <p:nvPr/>
        </p:nvSpPr>
        <p:spPr bwMode="auto">
          <a:xfrm>
            <a:off x="250825" y="1052513"/>
            <a:ext cx="5256213"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sz="2400">
                <a:latin typeface="Times New Roman" pitchFamily="18" charset="0"/>
                <a:cs typeface="Times New Roman" pitchFamily="18" charset="0"/>
              </a:rPr>
              <a:t>Noise may be quantified in terms of noise power spectral density, p</a:t>
            </a:r>
            <a:r>
              <a:rPr lang="en-GB" sz="2400" baseline="-25000">
                <a:latin typeface="Times New Roman" pitchFamily="18" charset="0"/>
                <a:cs typeface="Times New Roman" pitchFamily="18" charset="0"/>
              </a:rPr>
              <a:t>o</a:t>
            </a:r>
            <a:r>
              <a:rPr lang="en-GB" sz="2400">
                <a:latin typeface="Times New Roman" pitchFamily="18" charset="0"/>
                <a:cs typeface="Times New Roman" pitchFamily="18" charset="0"/>
              </a:rPr>
              <a:t> watts per Hz, from which Noise power N may be expressed as</a:t>
            </a:r>
          </a:p>
          <a:p>
            <a:r>
              <a:rPr lang="en-GB" sz="2400">
                <a:latin typeface="Times New Roman" pitchFamily="18" charset="0"/>
                <a:cs typeface="Times New Roman" pitchFamily="18" charset="0"/>
              </a:rPr>
              <a:t>			N= p</a:t>
            </a:r>
            <a:r>
              <a:rPr lang="en-GB" sz="2400" baseline="-25000">
                <a:latin typeface="Times New Roman" pitchFamily="18" charset="0"/>
                <a:cs typeface="Times New Roman" pitchFamily="18" charset="0"/>
              </a:rPr>
              <a:t>o</a:t>
            </a:r>
            <a:r>
              <a:rPr lang="en-GB" sz="2400">
                <a:latin typeface="Times New Roman" pitchFamily="18" charset="0"/>
                <a:cs typeface="Times New Roman" pitchFamily="18" charset="0"/>
              </a:rPr>
              <a:t> B</a:t>
            </a:r>
            <a:r>
              <a:rPr lang="en-GB" sz="2400" baseline="-25000">
                <a:latin typeface="Times New Roman" pitchFamily="18" charset="0"/>
                <a:cs typeface="Times New Roman" pitchFamily="18" charset="0"/>
              </a:rPr>
              <a:t>n</a:t>
            </a:r>
            <a:r>
              <a:rPr lang="en-GB" sz="2400">
                <a:latin typeface="Times New Roman" pitchFamily="18" charset="0"/>
                <a:cs typeface="Times New Roman" pitchFamily="18" charset="0"/>
              </a:rPr>
              <a:t> watts</a:t>
            </a:r>
          </a:p>
          <a:p>
            <a:endParaRPr lang="en-GB" sz="2400">
              <a:latin typeface="Times New Roman" pitchFamily="18" charset="0"/>
              <a:cs typeface="Times New Roman" pitchFamily="18" charset="0"/>
            </a:endParaRPr>
          </a:p>
        </p:txBody>
      </p:sp>
      <p:sp>
        <p:nvSpPr>
          <p:cNvPr id="12294" name="Rectangle 6"/>
          <p:cNvSpPr>
            <a:spLocks noChangeArrowheads="1"/>
          </p:cNvSpPr>
          <p:nvPr/>
        </p:nvSpPr>
        <p:spPr bwMode="auto">
          <a:xfrm>
            <a:off x="0" y="194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8681" name="Rectangle 9"/>
          <p:cNvSpPr>
            <a:spLocks noGrp="1" noChangeArrowheads="1"/>
          </p:cNvSpPr>
          <p:nvPr>
            <p:ph type="ctrTitle"/>
          </p:nvPr>
        </p:nvSpPr>
        <p:spPr>
          <a:xfrm>
            <a:off x="1692275" y="0"/>
            <a:ext cx="5688013" cy="863600"/>
          </a:xfrm>
        </p:spPr>
        <p:txBody>
          <a:bodyPr/>
          <a:lstStyle/>
          <a:p>
            <a:pPr eaLnBrk="1" hangingPunct="1">
              <a:defRPr/>
            </a:pPr>
            <a:r>
              <a:rPr lang="en-GB" sz="3600" smtClean="0">
                <a:effectLst>
                  <a:outerShdw blurRad="38100" dist="38100" dir="2700000" algn="tl">
                    <a:srgbClr val="C0C0C0"/>
                  </a:outerShdw>
                </a:effectLst>
                <a:latin typeface="Times New Roman" pitchFamily="18" charset="0"/>
                <a:cs typeface="Times New Roman" pitchFamily="18" charset="0"/>
              </a:rPr>
              <a:t>8. Noise Evaluation (Cont’d)</a:t>
            </a:r>
          </a:p>
        </p:txBody>
      </p:sp>
      <p:pic>
        <p:nvPicPr>
          <p:cNvPr id="12296" name="Picture 10" descr="EEC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1125538"/>
            <a:ext cx="2376488" cy="2232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0000"/>
                </a:solidFill>
              </a14:hiddenFill>
            </a:ext>
          </a:extLst>
        </p:spPr>
      </p:pic>
      <p:sp>
        <p:nvSpPr>
          <p:cNvPr id="12297" name="Rectangle 11"/>
          <p:cNvSpPr>
            <a:spLocks noChangeArrowheads="1"/>
          </p:cNvSpPr>
          <p:nvPr/>
        </p:nvSpPr>
        <p:spPr bwMode="auto">
          <a:xfrm>
            <a:off x="323850" y="3035300"/>
            <a:ext cx="8351838" cy="337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sz="2400">
                <a:solidFill>
                  <a:srgbClr val="FF0000"/>
                </a:solidFill>
                <a:latin typeface="Times New Roman" pitchFamily="18" charset="0"/>
                <a:cs typeface="Times New Roman" pitchFamily="18" charset="0"/>
              </a:rPr>
              <a:t>Ideal low pass filter</a:t>
            </a:r>
            <a:r>
              <a:rPr lang="en-GB" sz="2400">
                <a:latin typeface="Times New Roman" pitchFamily="18" charset="0"/>
                <a:cs typeface="Times New Roman" pitchFamily="18" charset="0"/>
              </a:rPr>
              <a:t> </a:t>
            </a:r>
          </a:p>
          <a:p>
            <a:r>
              <a:rPr lang="en-GB" sz="2400">
                <a:latin typeface="Times New Roman" pitchFamily="18" charset="0"/>
                <a:cs typeface="Times New Roman" pitchFamily="18" charset="0"/>
              </a:rPr>
              <a:t>	Bandwidth B Hz = B</a:t>
            </a:r>
            <a:r>
              <a:rPr lang="en-GB" sz="2400" baseline="-25000">
                <a:latin typeface="Times New Roman" pitchFamily="18" charset="0"/>
                <a:cs typeface="Times New Roman" pitchFamily="18" charset="0"/>
              </a:rPr>
              <a:t>n</a:t>
            </a:r>
          </a:p>
          <a:p>
            <a:r>
              <a:rPr lang="en-GB" sz="2400">
                <a:latin typeface="Times New Roman" pitchFamily="18" charset="0"/>
                <a:cs typeface="Times New Roman" pitchFamily="18" charset="0"/>
              </a:rPr>
              <a:t>	N= p</a:t>
            </a:r>
            <a:r>
              <a:rPr lang="en-GB" sz="2400" baseline="-25000">
                <a:latin typeface="Times New Roman" pitchFamily="18" charset="0"/>
                <a:cs typeface="Times New Roman" pitchFamily="18" charset="0"/>
              </a:rPr>
              <a:t>o</a:t>
            </a:r>
            <a:r>
              <a:rPr lang="en-GB" sz="2400">
                <a:latin typeface="Times New Roman" pitchFamily="18" charset="0"/>
                <a:cs typeface="Times New Roman" pitchFamily="18" charset="0"/>
              </a:rPr>
              <a:t> B</a:t>
            </a:r>
            <a:r>
              <a:rPr lang="en-GB" sz="2400" baseline="-25000">
                <a:latin typeface="Times New Roman" pitchFamily="18" charset="0"/>
                <a:cs typeface="Times New Roman" pitchFamily="18" charset="0"/>
              </a:rPr>
              <a:t>n</a:t>
            </a:r>
            <a:r>
              <a:rPr lang="en-GB" sz="2400">
                <a:latin typeface="Times New Roman" pitchFamily="18" charset="0"/>
                <a:cs typeface="Times New Roman" pitchFamily="18" charset="0"/>
              </a:rPr>
              <a:t> watts</a:t>
            </a:r>
          </a:p>
          <a:p>
            <a:r>
              <a:rPr lang="en-GB" sz="2400">
                <a:solidFill>
                  <a:srgbClr val="FF0000"/>
                </a:solidFill>
                <a:latin typeface="Times New Roman" pitchFamily="18" charset="0"/>
                <a:cs typeface="Times New Roman" pitchFamily="18" charset="0"/>
              </a:rPr>
              <a:t>Practical LPF</a:t>
            </a:r>
          </a:p>
          <a:p>
            <a:r>
              <a:rPr lang="en-GB" sz="2400">
                <a:latin typeface="Times New Roman" pitchFamily="18" charset="0"/>
                <a:cs typeface="Times New Roman" pitchFamily="18" charset="0"/>
              </a:rPr>
              <a:t>	3 dB bandwidth shown, but noise does not suddenly cease at  B</a:t>
            </a:r>
            <a:r>
              <a:rPr lang="en-GB" sz="2400" baseline="-25000">
                <a:latin typeface="Times New Roman" pitchFamily="18" charset="0"/>
                <a:cs typeface="Times New Roman" pitchFamily="18" charset="0"/>
              </a:rPr>
              <a:t>3dB</a:t>
            </a:r>
            <a:r>
              <a:rPr lang="en-GB" sz="2400">
                <a:latin typeface="Times New Roman" pitchFamily="18" charset="0"/>
                <a:cs typeface="Times New Roman" pitchFamily="18" charset="0"/>
              </a:rPr>
              <a:t> </a:t>
            </a:r>
          </a:p>
          <a:p>
            <a:r>
              <a:rPr lang="en-GB" sz="2400">
                <a:latin typeface="Times New Roman" pitchFamily="18" charset="0"/>
                <a:cs typeface="Times New Roman" pitchFamily="18" charset="0"/>
              </a:rPr>
              <a:t>		Therefore,  Bn &gt; B</a:t>
            </a:r>
            <a:r>
              <a:rPr lang="en-GB" sz="2400" baseline="-25000">
                <a:latin typeface="Times New Roman" pitchFamily="18" charset="0"/>
                <a:cs typeface="Times New Roman" pitchFamily="18" charset="0"/>
              </a:rPr>
              <a:t>3dB</a:t>
            </a:r>
            <a:r>
              <a:rPr lang="en-GB" sz="2400">
                <a:latin typeface="Times New Roman" pitchFamily="18" charset="0"/>
                <a:cs typeface="Times New Roman" pitchFamily="18" charset="0"/>
              </a:rPr>
              <a:t>,  Bn  depends on actual filter.</a:t>
            </a:r>
          </a:p>
          <a:p>
            <a:r>
              <a:rPr lang="en-GB" sz="2400">
                <a:latin typeface="Times New Roman" pitchFamily="18" charset="0"/>
                <a:cs typeface="Times New Roman" pitchFamily="18" charset="0"/>
              </a:rPr>
              <a:t>	 	N= p0 B</a:t>
            </a:r>
            <a:r>
              <a:rPr lang="en-GB" sz="2400" baseline="-25000">
                <a:latin typeface="Times New Roman" pitchFamily="18" charset="0"/>
                <a:cs typeface="Times New Roman" pitchFamily="18" charset="0"/>
              </a:rPr>
              <a:t>n</a:t>
            </a:r>
            <a:r>
              <a:rPr lang="en-GB" sz="2400">
                <a:latin typeface="Times New Roman" pitchFamily="18" charset="0"/>
                <a:cs typeface="Times New Roman" pitchFamily="18" charset="0"/>
              </a:rPr>
              <a:t> </a:t>
            </a:r>
          </a:p>
          <a:p>
            <a:r>
              <a:rPr lang="en-GB" sz="2400">
                <a:latin typeface="Times New Roman" pitchFamily="18" charset="0"/>
                <a:cs typeface="Times New Roman" pitchFamily="18" charset="0"/>
              </a:rPr>
              <a:t>In general the equivalent noise bandwidth is &gt; B</a:t>
            </a:r>
            <a:r>
              <a:rPr lang="en-GB" sz="2400" baseline="-25000">
                <a:latin typeface="Times New Roman" pitchFamily="18" charset="0"/>
                <a:cs typeface="Times New Roman" pitchFamily="18" charset="0"/>
              </a:rPr>
              <a:t>3dB</a:t>
            </a:r>
            <a:r>
              <a:rPr lang="en-GB" sz="2400">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FD5E124-8314-4EE2-9727-295BBA39445C}" type="slidenum">
              <a:rPr lang="en-GB" smtClean="0"/>
              <a:pPr eaLnBrk="1" hangingPunct="1"/>
              <a:t>19</a:t>
            </a:fld>
            <a:endParaRPr lang="en-GB" smtClean="0"/>
          </a:p>
        </p:txBody>
      </p:sp>
      <p:sp>
        <p:nvSpPr>
          <p:cNvPr id="30722" name="Rectangle 2"/>
          <p:cNvSpPr>
            <a:spLocks noGrp="1" noChangeArrowheads="1"/>
          </p:cNvSpPr>
          <p:nvPr>
            <p:ph type="ctrTitle"/>
          </p:nvPr>
        </p:nvSpPr>
        <p:spPr>
          <a:xfrm>
            <a:off x="539750" y="0"/>
            <a:ext cx="8353425" cy="863600"/>
          </a:xfrm>
        </p:spPr>
        <p:txBody>
          <a:bodyPr/>
          <a:lstStyle/>
          <a:p>
            <a:pPr eaLnBrk="1" hangingPunct="1">
              <a:defRPr/>
            </a:pPr>
            <a:r>
              <a:rPr lang="en-GB" sz="3000" smtClean="0">
                <a:effectLst>
                  <a:outerShdw blurRad="38100" dist="38100" dir="2700000" algn="tl">
                    <a:srgbClr val="C0C0C0"/>
                  </a:outerShdw>
                </a:effectLst>
                <a:latin typeface="Times New Roman" pitchFamily="18" charset="0"/>
                <a:cs typeface="Times New Roman" pitchFamily="18" charset="0"/>
              </a:rPr>
              <a:t>9. Analysis of Noise  In Communication Systems</a:t>
            </a:r>
          </a:p>
        </p:txBody>
      </p:sp>
      <p:sp>
        <p:nvSpPr>
          <p:cNvPr id="13316" name="Rectangle 3"/>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3317"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3318" name="Rectangle 6"/>
          <p:cNvSpPr>
            <a:spLocks noChangeArrowheads="1"/>
          </p:cNvSpPr>
          <p:nvPr/>
        </p:nvSpPr>
        <p:spPr bwMode="auto">
          <a:xfrm>
            <a:off x="0" y="194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30728" name="Rectangle 8"/>
          <p:cNvSpPr>
            <a:spLocks noChangeArrowheads="1"/>
          </p:cNvSpPr>
          <p:nvPr/>
        </p:nvSpPr>
        <p:spPr bwMode="auto">
          <a:xfrm>
            <a:off x="179388" y="1052513"/>
            <a:ext cx="4000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GB" sz="2400" u="sng">
                <a:effectLst>
                  <a:outerShdw blurRad="38100" dist="38100" dir="2700000" algn="tl">
                    <a:srgbClr val="C0C0C0"/>
                  </a:outerShdw>
                </a:effectLst>
                <a:latin typeface="Times New Roman" pitchFamily="18" charset="0"/>
                <a:cs typeface="Times New Roman" pitchFamily="18" charset="0"/>
              </a:rPr>
              <a:t>Thermal Noise (Johnson noise)</a:t>
            </a:r>
          </a:p>
        </p:txBody>
      </p:sp>
      <p:sp>
        <p:nvSpPr>
          <p:cNvPr id="13320" name="Rectangle 9"/>
          <p:cNvSpPr>
            <a:spLocks noChangeArrowheads="1"/>
          </p:cNvSpPr>
          <p:nvPr/>
        </p:nvSpPr>
        <p:spPr bwMode="auto">
          <a:xfrm>
            <a:off x="250825" y="1557338"/>
            <a:ext cx="8535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altLang="ja-JP">
                <a:latin typeface="Times New Roman" pitchFamily="18" charset="0"/>
                <a:ea typeface="MS PGothic" pitchFamily="34" charset="-128"/>
                <a:cs typeface="Times New Roman" pitchFamily="18" charset="0"/>
              </a:rPr>
              <a:t>This thermal noise may be represented by an equivalent circuit as shown below </a:t>
            </a:r>
          </a:p>
        </p:txBody>
      </p:sp>
      <p:pic>
        <p:nvPicPr>
          <p:cNvPr id="13321" name="Picture 10" descr="NCS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989138"/>
            <a:ext cx="3816350"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3322" name="Object 13"/>
          <p:cNvGraphicFramePr>
            <a:graphicFrameLocks noChangeAspect="1"/>
          </p:cNvGraphicFramePr>
          <p:nvPr/>
        </p:nvGraphicFramePr>
        <p:xfrm>
          <a:off x="5508625" y="1989138"/>
          <a:ext cx="1881188" cy="481012"/>
        </p:xfrm>
        <a:graphic>
          <a:graphicData uri="http://schemas.openxmlformats.org/presentationml/2006/ole">
            <mc:AlternateContent xmlns:mc="http://schemas.openxmlformats.org/markup-compatibility/2006">
              <mc:Choice xmlns:v="urn:schemas-microsoft-com:vml" Requires="v">
                <p:oleObj spid="_x0000_s13375" name="Equation" r:id="rId5" imgW="1308100" imgH="330200" progId="Equation.3">
                  <p:embed/>
                </p:oleObj>
              </mc:Choice>
              <mc:Fallback>
                <p:oleObj name="Equation" r:id="rId5" imgW="1308100" imgH="3302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625" y="1989138"/>
                        <a:ext cx="188118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3" name="Object 12"/>
          <p:cNvGraphicFramePr>
            <a:graphicFrameLocks noChangeAspect="1"/>
          </p:cNvGraphicFramePr>
          <p:nvPr/>
        </p:nvGraphicFramePr>
        <p:xfrm>
          <a:off x="6372225" y="2781300"/>
          <a:ext cx="431800" cy="420688"/>
        </p:xfrm>
        <a:graphic>
          <a:graphicData uri="http://schemas.openxmlformats.org/presentationml/2006/ole">
            <mc:AlternateContent xmlns:mc="http://schemas.openxmlformats.org/markup-compatibility/2006">
              <mc:Choice xmlns:v="urn:schemas-microsoft-com:vml" Requires="v">
                <p:oleObj spid="_x0000_s13376" name="Equation" r:id="rId7" imgW="355292" imgH="342603" progId="Equation.3">
                  <p:embed/>
                </p:oleObj>
              </mc:Choice>
              <mc:Fallback>
                <p:oleObj name="Equation" r:id="rId7" imgW="355292" imgH="342603" progId="Equation.3">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25" y="2781300"/>
                        <a:ext cx="431800"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4" name="Object 11"/>
          <p:cNvGraphicFramePr>
            <a:graphicFrameLocks noChangeAspect="1"/>
          </p:cNvGraphicFramePr>
          <p:nvPr/>
        </p:nvGraphicFramePr>
        <p:xfrm>
          <a:off x="6877050" y="2852738"/>
          <a:ext cx="1317625" cy="331787"/>
        </p:xfrm>
        <a:graphic>
          <a:graphicData uri="http://schemas.openxmlformats.org/presentationml/2006/ole">
            <mc:AlternateContent xmlns:mc="http://schemas.openxmlformats.org/markup-compatibility/2006">
              <mc:Choice xmlns:v="urn:schemas-microsoft-com:vml" Requires="v">
                <p:oleObj spid="_x0000_s13377" name="Equation" r:id="rId9" imgW="1015559" imgH="253890" progId="Equation.3">
                  <p:embed/>
                </p:oleObj>
              </mc:Choice>
              <mc:Fallback>
                <p:oleObj name="Equation" r:id="rId9" imgW="1015559" imgH="25389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7050" y="2852738"/>
                        <a:ext cx="1317625" cy="331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25" name="Rectangle 15"/>
          <p:cNvSpPr>
            <a:spLocks noChangeArrowheads="1"/>
          </p:cNvSpPr>
          <p:nvPr/>
        </p:nvSpPr>
        <p:spPr bwMode="auto">
          <a:xfrm>
            <a:off x="4643438" y="2492375"/>
            <a:ext cx="360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r>
              <a:rPr lang="en-GB">
                <a:latin typeface="Times New Roman" pitchFamily="18" charset="0"/>
                <a:ea typeface="MS Mincho" pitchFamily="49" charset="-128"/>
                <a:cs typeface="Times New Roman" pitchFamily="18" charset="0"/>
              </a:rPr>
              <a:t> (mean square value , power)</a:t>
            </a:r>
          </a:p>
          <a:p>
            <a:pPr indent="457200" eaLnBrk="0" hangingPunct="0"/>
            <a:r>
              <a:rPr lang="en-GB">
                <a:latin typeface="Times New Roman" pitchFamily="18" charset="0"/>
                <a:ea typeface="MS Mincho" pitchFamily="49" charset="-128"/>
                <a:cs typeface="Times New Roman" pitchFamily="18" charset="0"/>
              </a:rPr>
              <a:t>then 	V</a:t>
            </a:r>
            <a:r>
              <a:rPr lang="en-GB" baseline="-30000">
                <a:latin typeface="Times New Roman" pitchFamily="18" charset="0"/>
                <a:ea typeface="MS Mincho" pitchFamily="49" charset="-128"/>
                <a:cs typeface="Times New Roman" pitchFamily="18" charset="0"/>
              </a:rPr>
              <a:t>RMS</a:t>
            </a:r>
            <a:r>
              <a:rPr lang="en-GB">
                <a:latin typeface="Times New Roman" pitchFamily="18" charset="0"/>
                <a:ea typeface="MS Mincho" pitchFamily="49" charset="-128"/>
                <a:cs typeface="Times New Roman" pitchFamily="18" charset="0"/>
              </a:rPr>
              <a:t> =</a:t>
            </a:r>
            <a:r>
              <a:rPr lang="en-GB" sz="1200">
                <a:latin typeface="Times New Roman" pitchFamily="18" charset="0"/>
                <a:ea typeface="MS Mincho" pitchFamily="49" charset="-128"/>
                <a:cs typeface="Times New Roman" pitchFamily="18" charset="0"/>
              </a:rPr>
              <a:t> </a:t>
            </a:r>
            <a:endParaRPr lang="en-GB">
              <a:ea typeface="MS Mincho" pitchFamily="49" charset="-128"/>
              <a:cs typeface="Times New Roman" pitchFamily="18" charset="0"/>
            </a:endParaRPr>
          </a:p>
        </p:txBody>
      </p:sp>
      <p:sp>
        <p:nvSpPr>
          <p:cNvPr id="13326" name="Rectangle 17"/>
          <p:cNvSpPr>
            <a:spLocks noChangeArrowheads="1"/>
          </p:cNvSpPr>
          <p:nvPr/>
        </p:nvSpPr>
        <p:spPr bwMode="auto">
          <a:xfrm>
            <a:off x="4643438" y="3213100"/>
            <a:ext cx="41767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indent="457200"/>
            <a:r>
              <a:rPr lang="en-GB" sz="1200">
                <a:latin typeface="Times New Roman" pitchFamily="18" charset="0"/>
                <a:ea typeface="MS Mincho" pitchFamily="49" charset="-128"/>
                <a:cs typeface="Times New Roman" pitchFamily="18" charset="0"/>
              </a:rPr>
              <a:t>  </a:t>
            </a:r>
            <a:r>
              <a:rPr lang="en-GB">
                <a:latin typeface="Times New Roman" pitchFamily="18" charset="0"/>
                <a:ea typeface="MS Mincho" pitchFamily="49" charset="-128"/>
                <a:cs typeface="Times New Roman" pitchFamily="18" charset="0"/>
              </a:rPr>
              <a:t>i.e.  V</a:t>
            </a:r>
            <a:r>
              <a:rPr lang="en-GB" baseline="-30000">
                <a:latin typeface="Times New Roman" pitchFamily="18" charset="0"/>
                <a:ea typeface="MS Mincho" pitchFamily="49" charset="-128"/>
                <a:cs typeface="Times New Roman" pitchFamily="18" charset="0"/>
              </a:rPr>
              <a:t>n</a:t>
            </a:r>
            <a:r>
              <a:rPr lang="en-GB">
                <a:latin typeface="Times New Roman" pitchFamily="18" charset="0"/>
                <a:ea typeface="MS Mincho" pitchFamily="49" charset="-128"/>
                <a:cs typeface="Times New Roman" pitchFamily="18" charset="0"/>
              </a:rPr>
              <a:t> is the RMS noise voltage</a:t>
            </a:r>
            <a:r>
              <a:rPr lang="en-GB" sz="1200">
                <a:latin typeface="Times New Roman" pitchFamily="18" charset="0"/>
                <a:ea typeface="MS Mincho" pitchFamily="49" charset="-128"/>
                <a:cs typeface="Times New Roman" pitchFamily="18" charset="0"/>
              </a:rPr>
              <a:t>.</a:t>
            </a:r>
            <a:endParaRPr lang="en-GB">
              <a:ea typeface="MS Mincho" pitchFamily="49" charset="-128"/>
              <a:cs typeface="Times New Roman" pitchFamily="18" charset="0"/>
            </a:endParaRPr>
          </a:p>
        </p:txBody>
      </p:sp>
      <p:sp>
        <p:nvSpPr>
          <p:cNvPr id="13327" name="Rectangle 20"/>
          <p:cNvSpPr>
            <a:spLocks noChangeArrowheads="1"/>
          </p:cNvSpPr>
          <p:nvPr/>
        </p:nvSpPr>
        <p:spPr bwMode="auto">
          <a:xfrm>
            <a:off x="395288" y="4149725"/>
            <a:ext cx="3529012"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a:latin typeface="Times New Roman" pitchFamily="18" charset="0"/>
                <a:cs typeface="Times New Roman" pitchFamily="18" charset="0"/>
              </a:rPr>
              <a:t>A) System BW = B Hz </a:t>
            </a:r>
          </a:p>
          <a:p>
            <a:r>
              <a:rPr lang="en-GB">
                <a:latin typeface="Times New Roman" pitchFamily="18" charset="0"/>
                <a:cs typeface="Times New Roman" pitchFamily="18" charset="0"/>
              </a:rPr>
              <a:t>      N= Constant B (watts) = KB</a:t>
            </a:r>
          </a:p>
          <a:p>
            <a:r>
              <a:rPr lang="en-GB">
                <a:latin typeface="Times New Roman" pitchFamily="18" charset="0"/>
                <a:cs typeface="Times New Roman" pitchFamily="18" charset="0"/>
              </a:rPr>
              <a:t>B) System BW</a:t>
            </a:r>
          </a:p>
          <a:p>
            <a:r>
              <a:rPr lang="en-GB">
                <a:latin typeface="Times New Roman" pitchFamily="18" charset="0"/>
                <a:cs typeface="Times New Roman" pitchFamily="18" charset="0"/>
              </a:rPr>
              <a:t>     N= Constant 2B (watts) = K2B  </a:t>
            </a:r>
          </a:p>
        </p:txBody>
      </p:sp>
      <p:pic>
        <p:nvPicPr>
          <p:cNvPr id="13328" name="Picture 21" descr="NCS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16463" y="3644900"/>
            <a:ext cx="3095625" cy="28082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3329" name="Rectangle 27"/>
          <p:cNvSpPr>
            <a:spLocks noChangeArrowheads="1"/>
          </p:cNvSpPr>
          <p:nvPr/>
        </p:nvSpPr>
        <p:spPr bwMode="auto">
          <a:xfrm>
            <a:off x="611188" y="5614988"/>
            <a:ext cx="819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ja-JP">
                <a:latin typeface="Times New Roman" pitchFamily="18" charset="0"/>
                <a:ea typeface="MS Mincho" pitchFamily="49" charset="-128"/>
                <a:cs typeface="Times New Roman" pitchFamily="18" charset="0"/>
              </a:rPr>
              <a:t>For A,</a:t>
            </a:r>
            <a:r>
              <a:rPr lang="en-GB" altLang="ja-JP" sz="1200">
                <a:latin typeface="Times New Roman" pitchFamily="18" charset="0"/>
                <a:ea typeface="MS Mincho" pitchFamily="49" charset="-128"/>
                <a:cs typeface="Times New Roman" pitchFamily="18" charset="0"/>
              </a:rPr>
              <a:t> </a:t>
            </a:r>
            <a:endParaRPr lang="en-GB" altLang="ja-JP">
              <a:ea typeface="MS Mincho" pitchFamily="49" charset="-128"/>
              <a:cs typeface="Times New Roman" pitchFamily="18" charset="0"/>
            </a:endParaRPr>
          </a:p>
        </p:txBody>
      </p:sp>
      <p:graphicFrame>
        <p:nvGraphicFramePr>
          <p:cNvPr id="13330" name="Object 26"/>
          <p:cNvGraphicFramePr>
            <a:graphicFrameLocks noChangeAspect="1"/>
          </p:cNvGraphicFramePr>
          <p:nvPr/>
        </p:nvGraphicFramePr>
        <p:xfrm>
          <a:off x="1403350" y="5589588"/>
          <a:ext cx="792163" cy="515937"/>
        </p:xfrm>
        <a:graphic>
          <a:graphicData uri="http://schemas.openxmlformats.org/presentationml/2006/ole">
            <mc:AlternateContent xmlns:mc="http://schemas.openxmlformats.org/markup-compatibility/2006">
              <mc:Choice xmlns:v="urn:schemas-microsoft-com:vml" Requires="v">
                <p:oleObj spid="_x0000_s13378" name="Equation" r:id="rId12" imgW="596641" imgH="393529" progId="Equation.3">
                  <p:embed/>
                </p:oleObj>
              </mc:Choice>
              <mc:Fallback>
                <p:oleObj name="Equation" r:id="rId12" imgW="596641" imgH="393529" progId="Equation.3">
                  <p:embed/>
                  <p:pic>
                    <p:nvPicPr>
                      <p:cNvPr id="0" name="Object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03350" y="5589588"/>
                        <a:ext cx="792163" cy="51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1" name="Rectangle 30"/>
          <p:cNvSpPr>
            <a:spLocks noChangeArrowheads="1"/>
          </p:cNvSpPr>
          <p:nvPr/>
        </p:nvSpPr>
        <p:spPr bwMode="auto">
          <a:xfrm>
            <a:off x="2555875" y="5589588"/>
            <a:ext cx="806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ja-JP">
                <a:latin typeface="Times New Roman" pitchFamily="18" charset="0"/>
                <a:ea typeface="MS Mincho" pitchFamily="49" charset="-128"/>
                <a:cs typeface="Times New Roman" pitchFamily="18" charset="0"/>
              </a:rPr>
              <a:t>For B,</a:t>
            </a:r>
            <a:r>
              <a:rPr lang="en-GB" altLang="ja-JP" sz="1200">
                <a:latin typeface="Times New Roman" pitchFamily="18" charset="0"/>
                <a:ea typeface="MS Mincho" pitchFamily="49" charset="-128"/>
                <a:cs typeface="Times New Roman" pitchFamily="18" charset="0"/>
              </a:rPr>
              <a:t> </a:t>
            </a:r>
            <a:endParaRPr lang="en-GB" altLang="ja-JP">
              <a:ea typeface="MS Mincho" pitchFamily="49" charset="-128"/>
              <a:cs typeface="Times New Roman" pitchFamily="18" charset="0"/>
            </a:endParaRPr>
          </a:p>
        </p:txBody>
      </p:sp>
      <p:graphicFrame>
        <p:nvGraphicFramePr>
          <p:cNvPr id="13332" name="Object 29"/>
          <p:cNvGraphicFramePr>
            <a:graphicFrameLocks noChangeAspect="1"/>
          </p:cNvGraphicFramePr>
          <p:nvPr/>
        </p:nvGraphicFramePr>
        <p:xfrm>
          <a:off x="3348038" y="5589588"/>
          <a:ext cx="865187" cy="485775"/>
        </p:xfrm>
        <a:graphic>
          <a:graphicData uri="http://schemas.openxmlformats.org/presentationml/2006/ole">
            <mc:AlternateContent xmlns:mc="http://schemas.openxmlformats.org/markup-compatibility/2006">
              <mc:Choice xmlns:v="urn:schemas-microsoft-com:vml" Requires="v">
                <p:oleObj spid="_x0000_s13379" name="Equation" r:id="rId14" imgW="698197" imgH="393529" progId="Equation.3">
                  <p:embed/>
                </p:oleObj>
              </mc:Choice>
              <mc:Fallback>
                <p:oleObj name="Equation" r:id="rId14" imgW="698197" imgH="393529" progId="Equation.3">
                  <p:embed/>
                  <p:pic>
                    <p:nvPicPr>
                      <p:cNvPr id="0" name="Object 2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48038" y="5589588"/>
                        <a:ext cx="865187"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33" name="Rectangle 31"/>
          <p:cNvSpPr>
            <a:spLocks noChangeArrowheads="1"/>
          </p:cNvSpPr>
          <p:nvPr/>
        </p:nvSpPr>
        <p:spPr bwMode="auto">
          <a:xfrm>
            <a:off x="539750" y="5445125"/>
            <a:ext cx="1871663" cy="10080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34" name="Rectangle 32"/>
          <p:cNvSpPr>
            <a:spLocks noChangeArrowheads="1"/>
          </p:cNvSpPr>
          <p:nvPr/>
        </p:nvSpPr>
        <p:spPr bwMode="auto">
          <a:xfrm>
            <a:off x="2484438" y="5445125"/>
            <a:ext cx="1871662" cy="1008063"/>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9702B8-08A5-48BC-81DA-B1064F29626E}"/>
              </a:ext>
            </a:extLst>
          </p:cNvPr>
          <p:cNvSpPr>
            <a:spLocks noGrp="1"/>
          </p:cNvSpPr>
          <p:nvPr>
            <p:ph type="title"/>
          </p:nvPr>
        </p:nvSpPr>
        <p:spPr/>
        <p:txBody>
          <a:bodyPr/>
          <a:lstStyle/>
          <a:p>
            <a:r>
              <a:rPr lang="en-US" dirty="0"/>
              <a:t>Course- </a:t>
            </a:r>
            <a:r>
              <a:rPr lang="en-US" dirty="0" smtClean="0"/>
              <a:t>module-6</a:t>
            </a:r>
            <a:endParaRPr lang="en-US" dirty="0"/>
          </a:p>
        </p:txBody>
      </p:sp>
      <p:pic>
        <p:nvPicPr>
          <p:cNvPr id="4"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71495"/>
          <a:stretch/>
        </p:blipFill>
        <p:spPr bwMode="auto">
          <a:xfrm>
            <a:off x="251520" y="1686113"/>
            <a:ext cx="8635833" cy="1046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57324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7ADB5A9-34BC-4A28-A44F-F7AB15A2DE29}" type="slidenum">
              <a:rPr lang="en-GB" smtClean="0"/>
              <a:pPr eaLnBrk="1" hangingPunct="1"/>
              <a:t>20</a:t>
            </a:fld>
            <a:endParaRPr lang="en-GB" smtClean="0"/>
          </a:p>
        </p:txBody>
      </p:sp>
      <p:sp>
        <p:nvSpPr>
          <p:cNvPr id="78850" name="Rectangle 2"/>
          <p:cNvSpPr>
            <a:spLocks noGrp="1" noChangeArrowheads="1"/>
          </p:cNvSpPr>
          <p:nvPr>
            <p:ph type="ctrTitle"/>
          </p:nvPr>
        </p:nvSpPr>
        <p:spPr>
          <a:xfrm>
            <a:off x="539750" y="0"/>
            <a:ext cx="8353425" cy="863600"/>
          </a:xfrm>
        </p:spPr>
        <p:txBody>
          <a:bodyPr/>
          <a:lstStyle/>
          <a:p>
            <a:pPr eaLnBrk="1" hangingPunct="1">
              <a:defRPr/>
            </a:pPr>
            <a:r>
              <a:rPr lang="en-GB" sz="2700" smtClean="0">
                <a:effectLst>
                  <a:outerShdw blurRad="38100" dist="38100" dir="2700000" algn="tl">
                    <a:srgbClr val="C0C0C0"/>
                  </a:outerShdw>
                </a:effectLst>
                <a:latin typeface="Times New Roman" pitchFamily="18" charset="0"/>
                <a:cs typeface="Times New Roman" pitchFamily="18" charset="0"/>
              </a:rPr>
              <a:t>9. Analysis of Noise  In Communication Systems (Cont’d)</a:t>
            </a:r>
          </a:p>
        </p:txBody>
      </p:sp>
      <p:sp>
        <p:nvSpPr>
          <p:cNvPr id="14340" name="Rectangle 3"/>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4341"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4342" name="Rectangle 5"/>
          <p:cNvSpPr>
            <a:spLocks noChangeArrowheads="1"/>
          </p:cNvSpPr>
          <p:nvPr/>
        </p:nvSpPr>
        <p:spPr bwMode="auto">
          <a:xfrm>
            <a:off x="0" y="194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14343" name="Object 6"/>
          <p:cNvGraphicFramePr>
            <a:graphicFrameLocks noChangeAspect="1"/>
          </p:cNvGraphicFramePr>
          <p:nvPr/>
        </p:nvGraphicFramePr>
        <p:xfrm>
          <a:off x="468313" y="2781300"/>
          <a:ext cx="2951162" cy="889000"/>
        </p:xfrm>
        <a:graphic>
          <a:graphicData uri="http://schemas.openxmlformats.org/presentationml/2006/ole">
            <mc:AlternateContent xmlns:mc="http://schemas.openxmlformats.org/markup-compatibility/2006">
              <mc:Choice xmlns:v="urn:schemas-microsoft-com:vml" Requires="v">
                <p:oleObj spid="_x0000_s14396" name="Equation" r:id="rId4" imgW="1167893" imgH="355446" progId="Equation.3">
                  <p:embed/>
                </p:oleObj>
              </mc:Choice>
              <mc:Fallback>
                <p:oleObj name="Equation" r:id="rId4" imgW="1167893" imgH="355446"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2781300"/>
                        <a:ext cx="2951162"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4" name="Object 7"/>
          <p:cNvGraphicFramePr>
            <a:graphicFrameLocks noChangeAspect="1"/>
          </p:cNvGraphicFramePr>
          <p:nvPr/>
        </p:nvGraphicFramePr>
        <p:xfrm>
          <a:off x="611188" y="3500438"/>
          <a:ext cx="2160587" cy="695325"/>
        </p:xfrm>
        <a:graphic>
          <a:graphicData uri="http://schemas.openxmlformats.org/presentationml/2006/ole">
            <mc:AlternateContent xmlns:mc="http://schemas.openxmlformats.org/markup-compatibility/2006">
              <mc:Choice xmlns:v="urn:schemas-microsoft-com:vml" Requires="v">
                <p:oleObj spid="_x0000_s14397" name="Equation" r:id="rId6" imgW="1091726" imgH="355446" progId="Equation.3">
                  <p:embed/>
                </p:oleObj>
              </mc:Choice>
              <mc:Fallback>
                <p:oleObj name="Equation" r:id="rId6" imgW="1091726" imgH="355446"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3500438"/>
                        <a:ext cx="2160587"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5" name="Object 8"/>
          <p:cNvGraphicFramePr>
            <a:graphicFrameLocks noChangeAspect="1"/>
          </p:cNvGraphicFramePr>
          <p:nvPr/>
        </p:nvGraphicFramePr>
        <p:xfrm>
          <a:off x="539750" y="4005263"/>
          <a:ext cx="2089150" cy="644525"/>
        </p:xfrm>
        <a:graphic>
          <a:graphicData uri="http://schemas.openxmlformats.org/presentationml/2006/ole">
            <mc:AlternateContent xmlns:mc="http://schemas.openxmlformats.org/markup-compatibility/2006">
              <mc:Choice xmlns:v="urn:schemas-microsoft-com:vml" Requires="v">
                <p:oleObj spid="_x0000_s14398" name="Equation" r:id="rId8" imgW="1143000" imgH="355600" progId="Equation.3">
                  <p:embed/>
                </p:oleObj>
              </mc:Choice>
              <mc:Fallback>
                <p:oleObj name="Equation" r:id="rId8" imgW="1143000" imgH="35560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9750" y="4005263"/>
                        <a:ext cx="208915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6" name="Object 9"/>
          <p:cNvGraphicFramePr>
            <a:graphicFrameLocks noChangeAspect="1"/>
          </p:cNvGraphicFramePr>
          <p:nvPr/>
        </p:nvGraphicFramePr>
        <p:xfrm>
          <a:off x="179388" y="4581525"/>
          <a:ext cx="3168650" cy="627063"/>
        </p:xfrm>
        <a:graphic>
          <a:graphicData uri="http://schemas.openxmlformats.org/presentationml/2006/ole">
            <mc:AlternateContent xmlns:mc="http://schemas.openxmlformats.org/markup-compatibility/2006">
              <mc:Choice xmlns:v="urn:schemas-microsoft-com:vml" Requires="v">
                <p:oleObj spid="_x0000_s14399" name="Equation" r:id="rId10" imgW="1777229" imgH="355446" progId="Equation.3">
                  <p:embed/>
                </p:oleObj>
              </mc:Choice>
              <mc:Fallback>
                <p:oleObj name="Equation" r:id="rId10" imgW="1777229" imgH="355446"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9388" y="4581525"/>
                        <a:ext cx="316865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47" name="Object 10"/>
          <p:cNvGraphicFramePr>
            <a:graphicFrameLocks noChangeAspect="1"/>
          </p:cNvGraphicFramePr>
          <p:nvPr/>
        </p:nvGraphicFramePr>
        <p:xfrm>
          <a:off x="539750" y="5084763"/>
          <a:ext cx="2735263" cy="698500"/>
        </p:xfrm>
        <a:graphic>
          <a:graphicData uri="http://schemas.openxmlformats.org/presentationml/2006/ole">
            <mc:AlternateContent xmlns:mc="http://schemas.openxmlformats.org/markup-compatibility/2006">
              <mc:Choice xmlns:v="urn:schemas-microsoft-com:vml" Requires="v">
                <p:oleObj spid="_x0000_s14400" name="Equation" r:id="rId12" imgW="1383699" imgH="355446" progId="Equation.3">
                  <p:embed/>
                </p:oleObj>
              </mc:Choice>
              <mc:Fallback>
                <p:oleObj name="Equation" r:id="rId12" imgW="1383699" imgH="355446" progId="Equation.3">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9750" y="5084763"/>
                        <a:ext cx="273526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48" name="Rectangle 12"/>
          <p:cNvSpPr>
            <a:spLocks noChangeArrowheads="1"/>
          </p:cNvSpPr>
          <p:nvPr/>
        </p:nvSpPr>
        <p:spPr bwMode="auto">
          <a:xfrm>
            <a:off x="395288" y="1628775"/>
            <a:ext cx="3455987"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sz="2400">
                <a:latin typeface="Times New Roman" pitchFamily="18" charset="0"/>
                <a:ea typeface="MS Mincho" pitchFamily="49" charset="-128"/>
                <a:cs typeface="Times New Roman" pitchFamily="18" charset="0"/>
              </a:rPr>
              <a:t>Assume that R</a:t>
            </a:r>
            <a:r>
              <a:rPr lang="en-GB" sz="2400" baseline="-30000">
                <a:latin typeface="Times New Roman" pitchFamily="18" charset="0"/>
                <a:ea typeface="MS Mincho" pitchFamily="49" charset="-128"/>
                <a:cs typeface="Times New Roman" pitchFamily="18" charset="0"/>
              </a:rPr>
              <a:t>1</a:t>
            </a:r>
            <a:r>
              <a:rPr lang="en-GB" sz="2400">
                <a:latin typeface="Times New Roman" pitchFamily="18" charset="0"/>
                <a:ea typeface="MS Mincho" pitchFamily="49" charset="-128"/>
                <a:cs typeface="Times New Roman" pitchFamily="18" charset="0"/>
              </a:rPr>
              <a:t> at temperature T</a:t>
            </a:r>
            <a:r>
              <a:rPr lang="en-GB" sz="2400" baseline="-30000">
                <a:latin typeface="Times New Roman" pitchFamily="18" charset="0"/>
                <a:ea typeface="MS Mincho" pitchFamily="49" charset="-128"/>
                <a:cs typeface="Times New Roman" pitchFamily="18" charset="0"/>
              </a:rPr>
              <a:t>1</a:t>
            </a:r>
            <a:r>
              <a:rPr lang="en-GB" sz="2400">
                <a:latin typeface="Times New Roman" pitchFamily="18" charset="0"/>
                <a:ea typeface="MS Mincho" pitchFamily="49" charset="-128"/>
                <a:cs typeface="Times New Roman" pitchFamily="18" charset="0"/>
              </a:rPr>
              <a:t> and R</a:t>
            </a:r>
            <a:r>
              <a:rPr lang="en-GB" sz="2400" baseline="-30000">
                <a:latin typeface="Times New Roman" pitchFamily="18" charset="0"/>
                <a:ea typeface="MS Mincho" pitchFamily="49" charset="-128"/>
                <a:cs typeface="Times New Roman" pitchFamily="18" charset="0"/>
              </a:rPr>
              <a:t>2</a:t>
            </a:r>
            <a:r>
              <a:rPr lang="en-GB" sz="2400">
                <a:latin typeface="Times New Roman" pitchFamily="18" charset="0"/>
                <a:ea typeface="MS Mincho" pitchFamily="49" charset="-128"/>
                <a:cs typeface="Times New Roman" pitchFamily="18" charset="0"/>
              </a:rPr>
              <a:t> at temperature T</a:t>
            </a:r>
            <a:r>
              <a:rPr lang="en-GB" sz="2400" baseline="-30000">
                <a:latin typeface="Times New Roman" pitchFamily="18" charset="0"/>
                <a:ea typeface="MS Mincho" pitchFamily="49" charset="-128"/>
                <a:cs typeface="Times New Roman" pitchFamily="18" charset="0"/>
              </a:rPr>
              <a:t>2, </a:t>
            </a:r>
            <a:r>
              <a:rPr lang="en-GB" sz="2400">
                <a:latin typeface="Times New Roman" pitchFamily="18" charset="0"/>
                <a:ea typeface="MS Mincho" pitchFamily="49" charset="-128"/>
                <a:cs typeface="Times New Roman" pitchFamily="18" charset="0"/>
              </a:rPr>
              <a:t>then </a:t>
            </a:r>
            <a:endParaRPr lang="en-GB" sz="2400">
              <a:ea typeface="MS Mincho" pitchFamily="49" charset="-128"/>
              <a:cs typeface="Times New Roman" pitchFamily="18" charset="0"/>
            </a:endParaRPr>
          </a:p>
          <a:p>
            <a:pPr eaLnBrk="0" hangingPunct="0"/>
            <a:r>
              <a:rPr lang="en-GB" sz="2400">
                <a:latin typeface="Times New Roman" pitchFamily="18" charset="0"/>
                <a:ea typeface="MS Mincho" pitchFamily="49" charset="-128"/>
                <a:cs typeface="Times New Roman" pitchFamily="18" charset="0"/>
              </a:rPr>
              <a:t>	</a:t>
            </a:r>
            <a:r>
              <a:rPr lang="en-GB" sz="1600">
                <a:latin typeface="Times New Roman" pitchFamily="18" charset="0"/>
                <a:ea typeface="MS Mincho" pitchFamily="49" charset="-128"/>
                <a:cs typeface="Times New Roman" pitchFamily="18" charset="0"/>
              </a:rPr>
              <a:t>	</a:t>
            </a:r>
            <a:endParaRPr lang="en-GB" sz="1600">
              <a:ea typeface="MS Mincho" pitchFamily="49" charset="-128"/>
              <a:cs typeface="Times New Roman" pitchFamily="18" charset="0"/>
            </a:endParaRPr>
          </a:p>
        </p:txBody>
      </p:sp>
      <p:sp>
        <p:nvSpPr>
          <p:cNvPr id="14349" name="Rectangle 14"/>
          <p:cNvSpPr>
            <a:spLocks noChangeArrowheads="1"/>
          </p:cNvSpPr>
          <p:nvPr/>
        </p:nvSpPr>
        <p:spPr bwMode="auto">
          <a:xfrm>
            <a:off x="250825" y="5876925"/>
            <a:ext cx="7848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sz="2400">
                <a:latin typeface="Times New Roman" pitchFamily="18" charset="0"/>
                <a:ea typeface="MS Mincho" pitchFamily="49" charset="-128"/>
                <a:cs typeface="Times New Roman" pitchFamily="18" charset="0"/>
              </a:rPr>
              <a:t>i.e. The resistor in series at same temperature behave as a single resistor </a:t>
            </a:r>
            <a:endParaRPr lang="en-GB" sz="2400">
              <a:ea typeface="MS Mincho" pitchFamily="49" charset="-128"/>
              <a:cs typeface="Times New Roman" pitchFamily="18" charset="0"/>
            </a:endParaRPr>
          </a:p>
        </p:txBody>
      </p:sp>
      <p:pic>
        <p:nvPicPr>
          <p:cNvPr id="14350" name="Picture 15" descr="NCS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924300" y="1628775"/>
            <a:ext cx="4968875" cy="316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64" name="Text Box 16"/>
          <p:cNvSpPr txBox="1">
            <a:spLocks noChangeArrowheads="1"/>
          </p:cNvSpPr>
          <p:nvPr/>
        </p:nvSpPr>
        <p:spPr bwMode="auto">
          <a:xfrm>
            <a:off x="323850" y="1052513"/>
            <a:ext cx="2735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defRPr/>
            </a:pPr>
            <a:r>
              <a:rPr lang="en-GB" sz="2400" b="1">
                <a:effectLst>
                  <a:outerShdw blurRad="38100" dist="38100" dir="2700000" algn="tl">
                    <a:srgbClr val="C0C0C0"/>
                  </a:outerShdw>
                </a:effectLst>
                <a:latin typeface="Times New Roman" pitchFamily="18" charset="0"/>
                <a:cs typeface="Times New Roman" pitchFamily="18" charset="0"/>
              </a:rPr>
              <a:t>Resistors in Series</a:t>
            </a:r>
          </a:p>
        </p:txBody>
      </p:sp>
      <p:sp>
        <p:nvSpPr>
          <p:cNvPr id="14352" name="Rectangle 23"/>
          <p:cNvSpPr>
            <a:spLocks noChangeArrowheads="1"/>
          </p:cNvSpPr>
          <p:nvPr/>
        </p:nvSpPr>
        <p:spPr bwMode="auto">
          <a:xfrm>
            <a:off x="3336925" y="2393950"/>
            <a:ext cx="10985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sz="1200">
                <a:latin typeface="Times New Roman" pitchFamily="18" charset="0"/>
                <a:ea typeface="MS Mincho" pitchFamily="49" charset="-128"/>
                <a:cs typeface="Times New Roman" pitchFamily="18" charset="0"/>
              </a:rPr>
              <a:t>	</a:t>
            </a:r>
            <a:endParaRPr lang="en-GB">
              <a:ea typeface="MS Mincho" pitchFamily="49" charset="-128"/>
              <a:cs typeface="Times New Roman" pitchFamily="18" charset="0"/>
            </a:endParaRPr>
          </a:p>
        </p:txBody>
      </p:sp>
      <p:sp>
        <p:nvSpPr>
          <p:cNvPr id="14353" name="Rectangle 24"/>
          <p:cNvSpPr>
            <a:spLocks noChangeArrowheads="1"/>
          </p:cNvSpPr>
          <p:nvPr/>
        </p:nvSpPr>
        <p:spPr bwMode="auto">
          <a:xfrm>
            <a:off x="3794125" y="3116263"/>
            <a:ext cx="201295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sz="1200">
                <a:latin typeface="Times New Roman" pitchFamily="18" charset="0"/>
                <a:ea typeface="MS Mincho" pitchFamily="49" charset="-128"/>
                <a:cs typeface="Times New Roman" pitchFamily="18" charset="0"/>
              </a:rPr>
              <a:t>		</a:t>
            </a:r>
            <a:endParaRPr lang="en-GB">
              <a:ea typeface="MS Mincho" pitchFamily="49" charset="-128"/>
              <a:cs typeface="Times New Roman" pitchFamily="18" charset="0"/>
            </a:endParaRPr>
          </a:p>
        </p:txBody>
      </p:sp>
      <p:sp>
        <p:nvSpPr>
          <p:cNvPr id="14354" name="Rectangle 28"/>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4355" name="Rectangle 30"/>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142EC3C-273E-4246-BB6F-9D429AECD74E}" type="slidenum">
              <a:rPr lang="en-GB" smtClean="0"/>
              <a:pPr eaLnBrk="1" hangingPunct="1"/>
              <a:t>21</a:t>
            </a:fld>
            <a:endParaRPr lang="en-GB" smtClean="0"/>
          </a:p>
        </p:txBody>
      </p:sp>
      <p:sp>
        <p:nvSpPr>
          <p:cNvPr id="32770" name="Rectangle 2"/>
          <p:cNvSpPr>
            <a:spLocks noGrp="1" noChangeArrowheads="1"/>
          </p:cNvSpPr>
          <p:nvPr>
            <p:ph type="ctrTitle"/>
          </p:nvPr>
        </p:nvSpPr>
        <p:spPr>
          <a:xfrm>
            <a:off x="539750" y="0"/>
            <a:ext cx="8353425" cy="863600"/>
          </a:xfrm>
        </p:spPr>
        <p:txBody>
          <a:bodyPr/>
          <a:lstStyle/>
          <a:p>
            <a:pPr eaLnBrk="1" hangingPunct="1">
              <a:defRPr/>
            </a:pPr>
            <a:r>
              <a:rPr lang="en-GB" sz="2700" smtClean="0">
                <a:effectLst>
                  <a:outerShdw blurRad="38100" dist="38100" dir="2700000" algn="tl">
                    <a:srgbClr val="C0C0C0"/>
                  </a:outerShdw>
                </a:effectLst>
                <a:latin typeface="Times New Roman" pitchFamily="18" charset="0"/>
                <a:cs typeface="Times New Roman" pitchFamily="18" charset="0"/>
              </a:rPr>
              <a:t>9. Analysis of Noise  In Communication Systems (Cont’d)</a:t>
            </a:r>
          </a:p>
        </p:txBody>
      </p:sp>
      <p:sp>
        <p:nvSpPr>
          <p:cNvPr id="15364" name="Rectangle 3"/>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5365" name="Rectangle 4"/>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5366" name="Rectangle 5"/>
          <p:cNvSpPr>
            <a:spLocks noChangeArrowheads="1"/>
          </p:cNvSpPr>
          <p:nvPr/>
        </p:nvSpPr>
        <p:spPr bwMode="auto">
          <a:xfrm>
            <a:off x="0" y="194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5367" name="Rectangle 49"/>
          <p:cNvSpPr>
            <a:spLocks noChangeArrowheads="1"/>
          </p:cNvSpPr>
          <p:nvPr/>
        </p:nvSpPr>
        <p:spPr bwMode="auto">
          <a:xfrm>
            <a:off x="0" y="2873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5368" name="Rectangle 52"/>
          <p:cNvSpPr>
            <a:spLocks noChangeArrowheads="1"/>
          </p:cNvSpPr>
          <p:nvPr/>
        </p:nvSpPr>
        <p:spPr bwMode="auto">
          <a:xfrm>
            <a:off x="0" y="31956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15369" name="Rectangle 54"/>
          <p:cNvSpPr>
            <a:spLocks noChangeArrowheads="1"/>
          </p:cNvSpPr>
          <p:nvPr/>
        </p:nvSpPr>
        <p:spPr bwMode="auto">
          <a:xfrm>
            <a:off x="0" y="3186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32823" name="Rectangle 55"/>
          <p:cNvSpPr>
            <a:spLocks noChangeArrowheads="1"/>
          </p:cNvSpPr>
          <p:nvPr/>
        </p:nvSpPr>
        <p:spPr bwMode="auto">
          <a:xfrm>
            <a:off x="250825" y="1196975"/>
            <a:ext cx="2974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defRPr/>
            </a:pPr>
            <a:r>
              <a:rPr lang="en-GB" sz="2400" b="1">
                <a:effectLst>
                  <a:outerShdw blurRad="38100" dist="38100" dir="2700000" algn="tl">
                    <a:srgbClr val="C0C0C0"/>
                  </a:outerShdw>
                </a:effectLst>
                <a:latin typeface="Times New Roman" pitchFamily="18" charset="0"/>
                <a:cs typeface="Times New Roman" pitchFamily="18" charset="0"/>
              </a:rPr>
              <a:t>Resistance in Parallel</a:t>
            </a:r>
          </a:p>
        </p:txBody>
      </p:sp>
      <p:pic>
        <p:nvPicPr>
          <p:cNvPr id="15371" name="Picture 56" descr="NCS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060575"/>
            <a:ext cx="4392613"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72" name="Object 57"/>
          <p:cNvGraphicFramePr>
            <a:graphicFrameLocks noChangeAspect="1"/>
          </p:cNvGraphicFramePr>
          <p:nvPr/>
        </p:nvGraphicFramePr>
        <p:xfrm>
          <a:off x="5003800" y="1844675"/>
          <a:ext cx="1368425" cy="601663"/>
        </p:xfrm>
        <a:graphic>
          <a:graphicData uri="http://schemas.openxmlformats.org/presentationml/2006/ole">
            <mc:AlternateContent xmlns:mc="http://schemas.openxmlformats.org/markup-compatibility/2006">
              <mc:Choice xmlns:v="urn:schemas-microsoft-com:vml" Requires="v">
                <p:oleObj spid="_x0000_s15435" name="Equation" r:id="rId5" imgW="1015559" imgH="444307" progId="Equation.3">
                  <p:embed/>
                </p:oleObj>
              </mc:Choice>
              <mc:Fallback>
                <p:oleObj name="Equation" r:id="rId5" imgW="1015559" imgH="444307" progId="Equation.3">
                  <p:embed/>
                  <p:pic>
                    <p:nvPicPr>
                      <p:cNvPr id="0" name="Object 5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3800" y="1844675"/>
                        <a:ext cx="1368425"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3" name="Object 58"/>
          <p:cNvGraphicFramePr>
            <a:graphicFrameLocks noChangeAspect="1"/>
          </p:cNvGraphicFramePr>
          <p:nvPr/>
        </p:nvGraphicFramePr>
        <p:xfrm>
          <a:off x="7019925" y="1773238"/>
          <a:ext cx="1368425" cy="641350"/>
        </p:xfrm>
        <a:graphic>
          <a:graphicData uri="http://schemas.openxmlformats.org/presentationml/2006/ole">
            <mc:AlternateContent xmlns:mc="http://schemas.openxmlformats.org/markup-compatibility/2006">
              <mc:Choice xmlns:v="urn:schemas-microsoft-com:vml" Requires="v">
                <p:oleObj spid="_x0000_s15436" name="Equation" r:id="rId7" imgW="1054100" imgH="444500" progId="Equation.3">
                  <p:embed/>
                </p:oleObj>
              </mc:Choice>
              <mc:Fallback>
                <p:oleObj name="Equation" r:id="rId7" imgW="1054100" imgH="444500" progId="Equation.3">
                  <p:embed/>
                  <p:pic>
                    <p:nvPicPr>
                      <p:cNvPr id="0" name="Object 5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19925" y="1773238"/>
                        <a:ext cx="1368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4" name="Object 59"/>
          <p:cNvGraphicFramePr>
            <a:graphicFrameLocks noChangeAspect="1"/>
          </p:cNvGraphicFramePr>
          <p:nvPr/>
        </p:nvGraphicFramePr>
        <p:xfrm>
          <a:off x="5003800" y="2781300"/>
          <a:ext cx="1739900" cy="531813"/>
        </p:xfrm>
        <a:graphic>
          <a:graphicData uri="http://schemas.openxmlformats.org/presentationml/2006/ole">
            <mc:AlternateContent xmlns:mc="http://schemas.openxmlformats.org/markup-compatibility/2006">
              <mc:Choice xmlns:v="urn:schemas-microsoft-com:vml" Requires="v">
                <p:oleObj spid="_x0000_s15437" name="Equation" r:id="rId9" imgW="1155199" imgH="355446" progId="Equation.3">
                  <p:embed/>
                </p:oleObj>
              </mc:Choice>
              <mc:Fallback>
                <p:oleObj name="Equation" r:id="rId9" imgW="1155199" imgH="355446" progId="Equation.3">
                  <p:embed/>
                  <p:pic>
                    <p:nvPicPr>
                      <p:cNvPr id="0" name="Object 5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03800" y="2781300"/>
                        <a:ext cx="1739900" cy="531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5" name="Object 60"/>
          <p:cNvGraphicFramePr>
            <a:graphicFrameLocks noChangeAspect="1"/>
          </p:cNvGraphicFramePr>
          <p:nvPr/>
        </p:nvGraphicFramePr>
        <p:xfrm>
          <a:off x="4932363" y="3500438"/>
          <a:ext cx="542925" cy="519112"/>
        </p:xfrm>
        <a:graphic>
          <a:graphicData uri="http://schemas.openxmlformats.org/presentationml/2006/ole">
            <mc:AlternateContent xmlns:mc="http://schemas.openxmlformats.org/markup-compatibility/2006">
              <mc:Choice xmlns:v="urn:schemas-microsoft-com:vml" Requires="v">
                <p:oleObj spid="_x0000_s15438" name="Equation" r:id="rId11" imgW="368140" imgH="355446" progId="Equation.3">
                  <p:embed/>
                </p:oleObj>
              </mc:Choice>
              <mc:Fallback>
                <p:oleObj name="Equation" r:id="rId11" imgW="368140" imgH="355446" progId="Equation.3">
                  <p:embed/>
                  <p:pic>
                    <p:nvPicPr>
                      <p:cNvPr id="0" name="Object 6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32363" y="3500438"/>
                        <a:ext cx="5429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6" name="Object 61"/>
          <p:cNvGraphicFramePr>
            <a:graphicFrameLocks noChangeAspect="1"/>
          </p:cNvGraphicFramePr>
          <p:nvPr/>
        </p:nvGraphicFramePr>
        <p:xfrm>
          <a:off x="5508625" y="3500438"/>
          <a:ext cx="3455988" cy="604837"/>
        </p:xfrm>
        <a:graphic>
          <a:graphicData uri="http://schemas.openxmlformats.org/presentationml/2006/ole">
            <mc:AlternateContent xmlns:mc="http://schemas.openxmlformats.org/markup-compatibility/2006">
              <mc:Choice xmlns:v="urn:schemas-microsoft-com:vml" Requires="v">
                <p:oleObj spid="_x0000_s15439" name="Equation" r:id="rId13" imgW="2425700" imgH="482600" progId="Equation.3">
                  <p:embed/>
                </p:oleObj>
              </mc:Choice>
              <mc:Fallback>
                <p:oleObj name="Equation" r:id="rId13" imgW="2425700" imgH="482600" progId="Equation.3">
                  <p:embed/>
                  <p:pic>
                    <p:nvPicPr>
                      <p:cNvPr id="0" name="Object 6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508625" y="3500438"/>
                        <a:ext cx="3455988"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7" name="Object 62"/>
          <p:cNvGraphicFramePr>
            <a:graphicFrameLocks noChangeAspect="1"/>
          </p:cNvGraphicFramePr>
          <p:nvPr/>
        </p:nvGraphicFramePr>
        <p:xfrm>
          <a:off x="5076825" y="4292600"/>
          <a:ext cx="2989263" cy="701675"/>
        </p:xfrm>
        <a:graphic>
          <a:graphicData uri="http://schemas.openxmlformats.org/presentationml/2006/ole">
            <mc:AlternateContent xmlns:mc="http://schemas.openxmlformats.org/markup-compatibility/2006">
              <mc:Choice xmlns:v="urn:schemas-microsoft-com:vml" Requires="v">
                <p:oleObj spid="_x0000_s15440" name="Equation" r:id="rId15" imgW="1778000" imgH="469900" progId="Equation.3">
                  <p:embed/>
                </p:oleObj>
              </mc:Choice>
              <mc:Fallback>
                <p:oleObj name="Equation" r:id="rId15" imgW="1778000" imgH="469900" progId="Equation.3">
                  <p:embed/>
                  <p:pic>
                    <p:nvPicPr>
                      <p:cNvPr id="0" name="Object 6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76825" y="4292600"/>
                        <a:ext cx="29892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5378" name="Object 63"/>
          <p:cNvGraphicFramePr>
            <a:graphicFrameLocks noChangeAspect="1"/>
          </p:cNvGraphicFramePr>
          <p:nvPr/>
        </p:nvGraphicFramePr>
        <p:xfrm>
          <a:off x="5219700" y="5157788"/>
          <a:ext cx="1943100" cy="655637"/>
        </p:xfrm>
        <a:graphic>
          <a:graphicData uri="http://schemas.openxmlformats.org/presentationml/2006/ole">
            <mc:AlternateContent xmlns:mc="http://schemas.openxmlformats.org/markup-compatibility/2006">
              <mc:Choice xmlns:v="urn:schemas-microsoft-com:vml" Requires="v">
                <p:oleObj spid="_x0000_s15441" name="Equation" r:id="rId17" imgW="1435100" imgH="482600" progId="Equation.3">
                  <p:embed/>
                </p:oleObj>
              </mc:Choice>
              <mc:Fallback>
                <p:oleObj name="Equation" r:id="rId17" imgW="1435100" imgH="482600" progId="Equation.3">
                  <p:embed/>
                  <p:pic>
                    <p:nvPicPr>
                      <p:cNvPr id="0" name="Object 6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219700" y="5157788"/>
                        <a:ext cx="1943100"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BC3F685-FA6F-45BD-A39D-2C9A8928BCD5}" type="slidenum">
              <a:rPr lang="en-GB" smtClean="0"/>
              <a:pPr eaLnBrk="1" hangingPunct="1"/>
              <a:t>22</a:t>
            </a:fld>
            <a:endParaRPr lang="en-GB" smtClean="0"/>
          </a:p>
        </p:txBody>
      </p:sp>
      <p:sp>
        <p:nvSpPr>
          <p:cNvPr id="18435" name="Rectangle 3"/>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8436" name="Rectangle 4"/>
          <p:cNvSpPr>
            <a:spLocks noChangeArrowheads="1"/>
          </p:cNvSpPr>
          <p:nvPr/>
        </p:nvSpPr>
        <p:spPr bwMode="auto">
          <a:xfrm>
            <a:off x="0" y="194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41991" name="Rectangle 7"/>
          <p:cNvSpPr>
            <a:spLocks noGrp="1" noChangeArrowheads="1"/>
          </p:cNvSpPr>
          <p:nvPr>
            <p:ph type="ctrTitle"/>
          </p:nvPr>
        </p:nvSpPr>
        <p:spPr>
          <a:xfrm>
            <a:off x="1403350" y="0"/>
            <a:ext cx="6049963" cy="863600"/>
          </a:xfrm>
        </p:spPr>
        <p:txBody>
          <a:bodyPr/>
          <a:lstStyle/>
          <a:p>
            <a:pPr eaLnBrk="1" hangingPunct="1">
              <a:defRPr/>
            </a:pPr>
            <a:r>
              <a:rPr lang="en-GB" sz="3600" smtClean="0">
                <a:effectLst>
                  <a:outerShdw blurRad="38100" dist="38100" dir="2700000" algn="tl">
                    <a:srgbClr val="C0C0C0"/>
                  </a:outerShdw>
                </a:effectLst>
                <a:latin typeface="Times New Roman" pitchFamily="18" charset="0"/>
                <a:cs typeface="Times New Roman" pitchFamily="18" charset="0"/>
              </a:rPr>
              <a:t>11. </a:t>
            </a:r>
            <a:r>
              <a:rPr lang="en-GB" altLang="ja-JP" sz="3600" smtClean="0">
                <a:effectLst>
                  <a:outerShdw blurRad="38100" dist="38100" dir="2700000" algn="tl">
                    <a:srgbClr val="C0C0C0"/>
                  </a:outerShdw>
                </a:effectLst>
                <a:latin typeface="Times New Roman" pitchFamily="18" charset="0"/>
                <a:ea typeface="MS PGothic" pitchFamily="34" charset="-128"/>
                <a:cs typeface="Times New Roman" pitchFamily="18" charset="0"/>
              </a:rPr>
              <a:t>Signal to Noise</a:t>
            </a:r>
            <a:r>
              <a:rPr lang="en-GB" altLang="ja-JP" sz="3600" smtClean="0">
                <a:latin typeface="Times New Roman" pitchFamily="18" charset="0"/>
                <a:ea typeface="MS PGothic" pitchFamily="34" charset="-128"/>
                <a:cs typeface="Times New Roman" pitchFamily="18" charset="0"/>
              </a:rPr>
              <a:t> </a:t>
            </a:r>
            <a:endParaRPr lang="en-GB" sz="3600" smtClean="0">
              <a:latin typeface="Times New Roman" pitchFamily="18" charset="0"/>
              <a:cs typeface="Times New Roman" pitchFamily="18" charset="0"/>
            </a:endParaRPr>
          </a:p>
        </p:txBody>
      </p:sp>
      <p:graphicFrame>
        <p:nvGraphicFramePr>
          <p:cNvPr id="18438" name="Object 9"/>
          <p:cNvGraphicFramePr>
            <a:graphicFrameLocks noChangeAspect="1"/>
          </p:cNvGraphicFramePr>
          <p:nvPr/>
        </p:nvGraphicFramePr>
        <p:xfrm>
          <a:off x="3492500" y="1341438"/>
          <a:ext cx="1690688" cy="598487"/>
        </p:xfrm>
        <a:graphic>
          <a:graphicData uri="http://schemas.openxmlformats.org/presentationml/2006/ole">
            <mc:AlternateContent xmlns:mc="http://schemas.openxmlformats.org/markup-compatibility/2006">
              <mc:Choice xmlns:v="urn:schemas-microsoft-com:vml" Requires="v">
                <p:oleObj spid="_x0000_s18472" name="Equation" r:id="rId4" imgW="1206500" imgH="431800" progId="Equation.3">
                  <p:embed/>
                </p:oleObj>
              </mc:Choice>
              <mc:Fallback>
                <p:oleObj name="Equation" r:id="rId4" imgW="1206500" imgH="43180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1341438"/>
                        <a:ext cx="1690688"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8439" name="Object 8"/>
          <p:cNvGraphicFramePr>
            <a:graphicFrameLocks noChangeAspect="1"/>
          </p:cNvGraphicFramePr>
          <p:nvPr/>
        </p:nvGraphicFramePr>
        <p:xfrm>
          <a:off x="2555875" y="2205038"/>
          <a:ext cx="1952625" cy="598487"/>
        </p:xfrm>
        <a:graphic>
          <a:graphicData uri="http://schemas.openxmlformats.org/presentationml/2006/ole">
            <mc:AlternateContent xmlns:mc="http://schemas.openxmlformats.org/markup-compatibility/2006">
              <mc:Choice xmlns:v="urn:schemas-microsoft-com:vml" Requires="v">
                <p:oleObj spid="_x0000_s18473" name="Equation" r:id="rId6" imgW="1397000" imgH="431800" progId="Equation.3">
                  <p:embed/>
                </p:oleObj>
              </mc:Choice>
              <mc:Fallback>
                <p:oleObj name="Equation" r:id="rId6" imgW="1397000" imgH="4318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55875" y="2205038"/>
                        <a:ext cx="195262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0" name="Rectangle 10"/>
          <p:cNvSpPr>
            <a:spLocks noChangeArrowheads="1"/>
          </p:cNvSpPr>
          <p:nvPr/>
        </p:nvSpPr>
        <p:spPr bwMode="auto">
          <a:xfrm>
            <a:off x="179388" y="950913"/>
            <a:ext cx="47561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sz="2200">
                <a:latin typeface="Times New Roman" pitchFamily="18" charset="0"/>
                <a:ea typeface="MS Mincho" pitchFamily="49" charset="-128"/>
                <a:cs typeface="Times New Roman" pitchFamily="18" charset="0"/>
              </a:rPr>
              <a:t>The signal to noise ratio is given by</a:t>
            </a:r>
            <a:r>
              <a:rPr lang="en-GB">
                <a:latin typeface="Times New Roman" pitchFamily="18" charset="0"/>
                <a:ea typeface="MS Mincho" pitchFamily="49" charset="-128"/>
                <a:cs typeface="Times New Roman" pitchFamily="18" charset="0"/>
              </a:rPr>
              <a:t> 	</a:t>
            </a:r>
            <a:endParaRPr lang="en-GB">
              <a:ea typeface="MS Mincho" pitchFamily="49" charset="-128"/>
              <a:cs typeface="Times New Roman" pitchFamily="18" charset="0"/>
            </a:endParaRPr>
          </a:p>
          <a:p>
            <a:pPr eaLnBrk="0" hangingPunct="0"/>
            <a:r>
              <a:rPr lang="en-GB" sz="1200">
                <a:latin typeface="Times New Roman" pitchFamily="18" charset="0"/>
                <a:ea typeface="MS Mincho" pitchFamily="49" charset="-128"/>
                <a:cs typeface="Times New Roman" pitchFamily="18" charset="0"/>
              </a:rPr>
              <a:t>		</a:t>
            </a:r>
            <a:endParaRPr lang="en-GB">
              <a:ea typeface="MS Mincho" pitchFamily="49" charset="-128"/>
              <a:cs typeface="Times New Roman" pitchFamily="18" charset="0"/>
            </a:endParaRPr>
          </a:p>
        </p:txBody>
      </p:sp>
      <p:sp>
        <p:nvSpPr>
          <p:cNvPr id="18441" name="Rectangle 11"/>
          <p:cNvSpPr>
            <a:spLocks noChangeArrowheads="1"/>
          </p:cNvSpPr>
          <p:nvPr/>
        </p:nvSpPr>
        <p:spPr bwMode="auto">
          <a:xfrm>
            <a:off x="250825" y="1814513"/>
            <a:ext cx="4829175"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sz="2200">
                <a:latin typeface="Times New Roman" pitchFamily="18" charset="0"/>
                <a:ea typeface="MS Mincho" pitchFamily="49" charset="-128"/>
                <a:cs typeface="Times New Roman" pitchFamily="18" charset="0"/>
              </a:rPr>
              <a:t>The signal to noise in dB is expressed by </a:t>
            </a:r>
            <a:endParaRPr lang="en-GB" sz="2200">
              <a:ea typeface="MS Mincho" pitchFamily="49" charset="-128"/>
              <a:cs typeface="Times New Roman" pitchFamily="18" charset="0"/>
            </a:endParaRPr>
          </a:p>
          <a:p>
            <a:pPr eaLnBrk="0" hangingPunct="0"/>
            <a:r>
              <a:rPr lang="en-GB" sz="1200">
                <a:latin typeface="Times New Roman" pitchFamily="18" charset="0"/>
                <a:ea typeface="MS Mincho" pitchFamily="49" charset="-128"/>
                <a:cs typeface="Times New Roman" pitchFamily="18" charset="0"/>
              </a:rPr>
              <a:t>		</a:t>
            </a:r>
            <a:endParaRPr lang="en-GB" sz="900">
              <a:ea typeface="MS Mincho" pitchFamily="49" charset="-128"/>
              <a:cs typeface="Times New Roman" pitchFamily="18" charset="0"/>
            </a:endParaRPr>
          </a:p>
          <a:p>
            <a:pPr eaLnBrk="0" hangingPunct="0"/>
            <a:r>
              <a:rPr lang="en-GB" sz="1200">
                <a:latin typeface="Times New Roman" pitchFamily="18" charset="0"/>
                <a:ea typeface="MS Mincho" pitchFamily="49" charset="-128"/>
                <a:cs typeface="Times New Roman" pitchFamily="18" charset="0"/>
              </a:rPr>
              <a:t>		</a:t>
            </a:r>
            <a:endParaRPr lang="en-GB">
              <a:ea typeface="MS Mincho" pitchFamily="49" charset="-128"/>
              <a:cs typeface="Times New Roman" pitchFamily="18" charset="0"/>
            </a:endParaRPr>
          </a:p>
        </p:txBody>
      </p:sp>
      <p:sp>
        <p:nvSpPr>
          <p:cNvPr id="18442" name="Rectangle 13"/>
          <p:cNvSpPr>
            <a:spLocks noChangeArrowheads="1"/>
          </p:cNvSpPr>
          <p:nvPr/>
        </p:nvSpPr>
        <p:spPr bwMode="auto">
          <a:xfrm>
            <a:off x="0" y="3078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18443" name="Object 12"/>
          <p:cNvGraphicFramePr>
            <a:graphicFrameLocks noChangeAspect="1"/>
          </p:cNvGraphicFramePr>
          <p:nvPr/>
        </p:nvGraphicFramePr>
        <p:xfrm>
          <a:off x="2411413" y="2781300"/>
          <a:ext cx="2303462" cy="625475"/>
        </p:xfrm>
        <a:graphic>
          <a:graphicData uri="http://schemas.openxmlformats.org/presentationml/2006/ole">
            <mc:AlternateContent xmlns:mc="http://schemas.openxmlformats.org/markup-compatibility/2006">
              <mc:Choice xmlns:v="urn:schemas-microsoft-com:vml" Requires="v">
                <p:oleObj spid="_x0000_s18474" name="Equation" r:id="rId8" imgW="1295400" imgH="431800" progId="Equation.3">
                  <p:embed/>
                </p:oleObj>
              </mc:Choice>
              <mc:Fallback>
                <p:oleObj name="Equation" r:id="rId8" imgW="1295400" imgH="4318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1413" y="2781300"/>
                        <a:ext cx="2303462"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4" name="Rectangle 14"/>
          <p:cNvSpPr>
            <a:spLocks noChangeArrowheads="1"/>
          </p:cNvSpPr>
          <p:nvPr/>
        </p:nvSpPr>
        <p:spPr bwMode="auto">
          <a:xfrm>
            <a:off x="4643438" y="2909888"/>
            <a:ext cx="32210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sz="2000">
                <a:latin typeface="Times New Roman" pitchFamily="18" charset="0"/>
                <a:ea typeface="MS Mincho" pitchFamily="49" charset="-128"/>
                <a:cs typeface="Times New Roman" pitchFamily="18" charset="0"/>
              </a:rPr>
              <a:t>for S and N measured in mW.</a:t>
            </a:r>
            <a:endParaRPr lang="en-GB" sz="2000">
              <a:ea typeface="MS Mincho" pitchFamily="49" charset="-128"/>
              <a:cs typeface="Times New Roman" pitchFamily="18" charset="0"/>
            </a:endParaRPr>
          </a:p>
        </p:txBody>
      </p:sp>
      <p:sp>
        <p:nvSpPr>
          <p:cNvPr id="41999" name="Rectangle 15"/>
          <p:cNvSpPr>
            <a:spLocks noChangeArrowheads="1"/>
          </p:cNvSpPr>
          <p:nvPr/>
        </p:nvSpPr>
        <p:spPr bwMode="auto">
          <a:xfrm>
            <a:off x="1187450" y="3357563"/>
            <a:ext cx="6049963"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en-GB" sz="3600">
                <a:solidFill>
                  <a:schemeClr val="tx2"/>
                </a:solidFill>
                <a:effectLst>
                  <a:outerShdw blurRad="38100" dist="38100" dir="2700000" algn="tl">
                    <a:srgbClr val="C0C0C0"/>
                  </a:outerShdw>
                </a:effectLst>
                <a:latin typeface="Times New Roman" pitchFamily="18" charset="0"/>
                <a:cs typeface="Times New Roman" pitchFamily="18" charset="0"/>
              </a:rPr>
              <a:t>12. </a:t>
            </a:r>
            <a:r>
              <a:rPr lang="en-GB" altLang="ja-JP" sz="3600">
                <a:solidFill>
                  <a:schemeClr val="tx2"/>
                </a:solidFill>
                <a:effectLst>
                  <a:outerShdw blurRad="38100" dist="38100" dir="2700000" algn="tl">
                    <a:srgbClr val="C0C0C0"/>
                  </a:outerShdw>
                </a:effectLst>
                <a:latin typeface="Times New Roman" pitchFamily="18" charset="0"/>
                <a:ea typeface="MS PGothic" pitchFamily="34" charset="-128"/>
                <a:cs typeface="Times New Roman" pitchFamily="18" charset="0"/>
              </a:rPr>
              <a:t>Noise</a:t>
            </a:r>
            <a:r>
              <a:rPr lang="en-GB" altLang="ja-JP" sz="3600">
                <a:solidFill>
                  <a:schemeClr val="tx2"/>
                </a:solidFill>
                <a:latin typeface="Times New Roman" pitchFamily="18" charset="0"/>
                <a:ea typeface="MS PGothic" pitchFamily="34" charset="-128"/>
                <a:cs typeface="Times New Roman" pitchFamily="18" charset="0"/>
              </a:rPr>
              <a:t> Factor- Noise Figure </a:t>
            </a:r>
            <a:endParaRPr lang="en-GB" sz="3600">
              <a:solidFill>
                <a:schemeClr val="tx2"/>
              </a:solidFill>
              <a:latin typeface="Times New Roman" pitchFamily="18" charset="0"/>
              <a:cs typeface="Times New Roman" pitchFamily="18" charset="0"/>
            </a:endParaRPr>
          </a:p>
        </p:txBody>
      </p:sp>
      <p:sp>
        <p:nvSpPr>
          <p:cNvPr id="18446" name="Rectangle 16"/>
          <p:cNvSpPr>
            <a:spLocks noChangeArrowheads="1"/>
          </p:cNvSpPr>
          <p:nvPr/>
        </p:nvSpPr>
        <p:spPr bwMode="auto">
          <a:xfrm>
            <a:off x="250825" y="4032250"/>
            <a:ext cx="4633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ja-JP" sz="2400">
                <a:latin typeface="Times New Roman" pitchFamily="18" charset="0"/>
                <a:ea typeface="MS PGothic" pitchFamily="34" charset="-128"/>
                <a:cs typeface="Times New Roman" pitchFamily="18" charset="0"/>
              </a:rPr>
              <a:t>Consider the network shown below,</a:t>
            </a:r>
            <a:r>
              <a:rPr lang="en-GB" altLang="ja-JP">
                <a:latin typeface="Times New Roman" pitchFamily="18" charset="0"/>
                <a:ea typeface="MS PGothic" pitchFamily="34" charset="-128"/>
                <a:cs typeface="Times New Roman" pitchFamily="18" charset="0"/>
              </a:rPr>
              <a:t> </a:t>
            </a:r>
          </a:p>
        </p:txBody>
      </p:sp>
      <p:pic>
        <p:nvPicPr>
          <p:cNvPr id="18447" name="Picture 17" descr="NCS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650" y="4868863"/>
            <a:ext cx="6840538" cy="137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A48118E-AC86-438F-926A-9E01CC9D5A41}" type="slidenum">
              <a:rPr lang="en-GB" smtClean="0"/>
              <a:pPr eaLnBrk="1" hangingPunct="1"/>
              <a:t>23</a:t>
            </a:fld>
            <a:endParaRPr lang="en-GB" smtClean="0"/>
          </a:p>
        </p:txBody>
      </p:sp>
      <p:sp>
        <p:nvSpPr>
          <p:cNvPr id="19459" name="Rectangle 2"/>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4044" name="Rectangle 12"/>
          <p:cNvSpPr>
            <a:spLocks noChangeArrowheads="1"/>
          </p:cNvSpPr>
          <p:nvPr/>
        </p:nvSpPr>
        <p:spPr bwMode="auto">
          <a:xfrm>
            <a:off x="900113" y="0"/>
            <a:ext cx="7272337"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en-GB" sz="3400">
                <a:solidFill>
                  <a:schemeClr val="tx2"/>
                </a:solidFill>
                <a:effectLst>
                  <a:outerShdw blurRad="38100" dist="38100" dir="2700000" algn="tl">
                    <a:srgbClr val="C0C0C0"/>
                  </a:outerShdw>
                </a:effectLst>
                <a:latin typeface="Times New Roman" pitchFamily="18" charset="0"/>
                <a:cs typeface="Times New Roman" pitchFamily="18" charset="0"/>
              </a:rPr>
              <a:t>12. </a:t>
            </a:r>
            <a:r>
              <a:rPr lang="en-GB" altLang="ja-JP" sz="3400">
                <a:solidFill>
                  <a:schemeClr val="tx2"/>
                </a:solidFill>
                <a:effectLst>
                  <a:outerShdw blurRad="38100" dist="38100" dir="2700000" algn="tl">
                    <a:srgbClr val="C0C0C0"/>
                  </a:outerShdw>
                </a:effectLst>
                <a:latin typeface="Times New Roman" pitchFamily="18" charset="0"/>
                <a:ea typeface="MS PGothic" pitchFamily="34" charset="-128"/>
                <a:cs typeface="Times New Roman" pitchFamily="18" charset="0"/>
              </a:rPr>
              <a:t>Noise</a:t>
            </a:r>
            <a:r>
              <a:rPr lang="en-GB" altLang="ja-JP" sz="3400">
                <a:solidFill>
                  <a:schemeClr val="tx2"/>
                </a:solidFill>
                <a:latin typeface="Times New Roman" pitchFamily="18" charset="0"/>
                <a:ea typeface="MS PGothic" pitchFamily="34" charset="-128"/>
                <a:cs typeface="Times New Roman" pitchFamily="18" charset="0"/>
              </a:rPr>
              <a:t> Factor- Noise Figure (Cont’d)</a:t>
            </a:r>
            <a:endParaRPr lang="en-GB" sz="3400">
              <a:solidFill>
                <a:schemeClr val="tx2"/>
              </a:solidFill>
              <a:latin typeface="Times New Roman" pitchFamily="18" charset="0"/>
              <a:cs typeface="Times New Roman" pitchFamily="18" charset="0"/>
            </a:endParaRPr>
          </a:p>
        </p:txBody>
      </p:sp>
      <p:sp>
        <p:nvSpPr>
          <p:cNvPr id="19461" name="Rectangle 17"/>
          <p:cNvSpPr>
            <a:spLocks noChangeArrowheads="1"/>
          </p:cNvSpPr>
          <p:nvPr/>
        </p:nvSpPr>
        <p:spPr bwMode="auto">
          <a:xfrm>
            <a:off x="250825" y="1023938"/>
            <a:ext cx="81724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Char char="•"/>
            </a:pPr>
            <a:r>
              <a:rPr lang="en-GB" sz="2400">
                <a:latin typeface="Times New Roman" pitchFamily="18" charset="0"/>
                <a:ea typeface="MS Mincho" pitchFamily="49" charset="-128"/>
                <a:cs typeface="Times New Roman" pitchFamily="18" charset="0"/>
              </a:rPr>
              <a:t> The amount of noise added by the network is embodied in the Noise Factor F, which is defined by </a:t>
            </a:r>
          </a:p>
          <a:p>
            <a:endParaRPr lang="en-GB" sz="2400">
              <a:ea typeface="MS Mincho" pitchFamily="49" charset="-128"/>
              <a:cs typeface="Times New Roman" pitchFamily="18" charset="0"/>
            </a:endParaRPr>
          </a:p>
          <a:p>
            <a:pPr eaLnBrk="0" hangingPunct="0"/>
            <a:r>
              <a:rPr lang="en-GB" sz="2400">
                <a:latin typeface="Times New Roman" pitchFamily="18" charset="0"/>
                <a:ea typeface="MS Mincho" pitchFamily="49" charset="-128"/>
                <a:cs typeface="Times New Roman" pitchFamily="18" charset="0"/>
              </a:rPr>
              <a:t>		Noise factor F = </a:t>
            </a:r>
            <a:endParaRPr lang="en-GB" sz="2400">
              <a:ea typeface="MS Mincho" pitchFamily="49" charset="-128"/>
              <a:cs typeface="Times New Roman" pitchFamily="18" charset="0"/>
            </a:endParaRPr>
          </a:p>
        </p:txBody>
      </p:sp>
      <p:graphicFrame>
        <p:nvGraphicFramePr>
          <p:cNvPr id="19462" name="Object 16"/>
          <p:cNvGraphicFramePr>
            <a:graphicFrameLocks noChangeAspect="1"/>
          </p:cNvGraphicFramePr>
          <p:nvPr/>
        </p:nvGraphicFramePr>
        <p:xfrm>
          <a:off x="4572000" y="1844675"/>
          <a:ext cx="1063625" cy="1079500"/>
        </p:xfrm>
        <a:graphic>
          <a:graphicData uri="http://schemas.openxmlformats.org/presentationml/2006/ole">
            <mc:AlternateContent xmlns:mc="http://schemas.openxmlformats.org/markup-compatibility/2006">
              <mc:Choice xmlns:v="urn:schemas-microsoft-com:vml" Requires="v">
                <p:oleObj spid="_x0000_s19473" name="Equation" r:id="rId4" imgW="596900" imgH="609600" progId="Equation.3">
                  <p:embed/>
                </p:oleObj>
              </mc:Choice>
              <mc:Fallback>
                <p:oleObj name="Equation" r:id="rId4" imgW="596900" imgH="60960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844675"/>
                        <a:ext cx="106362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3" name="Rectangle 18"/>
          <p:cNvSpPr>
            <a:spLocks noChangeArrowheads="1"/>
          </p:cNvSpPr>
          <p:nvPr/>
        </p:nvSpPr>
        <p:spPr bwMode="auto">
          <a:xfrm>
            <a:off x="323850" y="3509963"/>
            <a:ext cx="8424863"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Char char="•"/>
            </a:pPr>
            <a:r>
              <a:rPr lang="en-GB" sz="2400">
                <a:latin typeface="Times New Roman" pitchFamily="18" charset="0"/>
                <a:cs typeface="Times New Roman" pitchFamily="18" charset="0"/>
              </a:rPr>
              <a:t> F equals to 1 for noiseless network and in general F &gt; 1. The noise figure in the noise factor quoted in dB</a:t>
            </a:r>
          </a:p>
          <a:p>
            <a:r>
              <a:rPr lang="fr-FR" sz="2400">
                <a:latin typeface="Times New Roman" pitchFamily="18" charset="0"/>
                <a:cs typeface="Times New Roman" pitchFamily="18" charset="0"/>
              </a:rPr>
              <a:t>i.e. 	Noise Figure F dB = 10 log10 F	F </a:t>
            </a:r>
            <a:r>
              <a:rPr lang="fr-FR" sz="2400">
                <a:latin typeface="Times New Roman" pitchFamily="18" charset="0"/>
              </a:rPr>
              <a:t>≥</a:t>
            </a:r>
            <a:r>
              <a:rPr lang="fr-FR" sz="2400">
                <a:latin typeface="Times New Roman" pitchFamily="18" charset="0"/>
                <a:cs typeface="Times New Roman" pitchFamily="18" charset="0"/>
              </a:rPr>
              <a:t> 0 dB</a:t>
            </a:r>
          </a:p>
        </p:txBody>
      </p:sp>
      <p:sp>
        <p:nvSpPr>
          <p:cNvPr id="19464" name="Rectangle 19"/>
          <p:cNvSpPr>
            <a:spLocks noChangeArrowheads="1"/>
          </p:cNvSpPr>
          <p:nvPr/>
        </p:nvSpPr>
        <p:spPr bwMode="auto">
          <a:xfrm>
            <a:off x="323850" y="5013325"/>
            <a:ext cx="83534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FontTx/>
              <a:buChar char="•"/>
            </a:pPr>
            <a:r>
              <a:rPr lang="en-GB" sz="2400">
                <a:latin typeface="Times New Roman" pitchFamily="18" charset="0"/>
                <a:cs typeface="Times New Roman" pitchFamily="18" charset="0"/>
              </a:rPr>
              <a:t> The noise figure / factor is the measure of how much a network degrades the (S/N)IN, the lower the value of F, the better the network.</a:t>
            </a:r>
          </a:p>
          <a:p>
            <a:endParaRPr lang="en-GB"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C6B3690-C876-45FC-B03E-DFE5B6EAEA27}" type="slidenum">
              <a:rPr lang="en-GB" smtClean="0"/>
              <a:pPr eaLnBrk="1" hangingPunct="1"/>
              <a:t>24</a:t>
            </a:fld>
            <a:endParaRPr lang="en-GB" smtClean="0"/>
          </a:p>
        </p:txBody>
      </p:sp>
      <p:sp>
        <p:nvSpPr>
          <p:cNvPr id="22531" name="Rectangle 2"/>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0184" name="Rectangle 8"/>
          <p:cNvSpPr>
            <a:spLocks noGrp="1" noChangeArrowheads="1"/>
          </p:cNvSpPr>
          <p:nvPr>
            <p:ph type="ctrTitle"/>
          </p:nvPr>
        </p:nvSpPr>
        <p:spPr>
          <a:xfrm>
            <a:off x="1403350" y="0"/>
            <a:ext cx="6049963" cy="863600"/>
          </a:xfrm>
        </p:spPr>
        <p:txBody>
          <a:bodyPr/>
          <a:lstStyle/>
          <a:p>
            <a:pPr eaLnBrk="1" hangingPunct="1">
              <a:defRPr/>
            </a:pPr>
            <a:r>
              <a:rPr lang="en-GB" sz="3600" smtClean="0">
                <a:effectLst>
                  <a:outerShdw blurRad="38100" dist="38100" dir="2700000" algn="tl">
                    <a:srgbClr val="C0C0C0"/>
                  </a:outerShdw>
                </a:effectLst>
                <a:latin typeface="Times New Roman" pitchFamily="18" charset="0"/>
                <a:cs typeface="Times New Roman" pitchFamily="18" charset="0"/>
              </a:rPr>
              <a:t>14. </a:t>
            </a:r>
            <a:r>
              <a:rPr lang="en-GB" altLang="ja-JP" sz="3600" smtClean="0">
                <a:effectLst>
                  <a:outerShdw blurRad="38100" dist="38100" dir="2700000" algn="tl">
                    <a:srgbClr val="C0C0C0"/>
                  </a:outerShdw>
                </a:effectLst>
                <a:latin typeface="Times New Roman" pitchFamily="18" charset="0"/>
                <a:ea typeface="MS PGothic" pitchFamily="34" charset="-128"/>
                <a:cs typeface="Times New Roman" pitchFamily="18" charset="0"/>
              </a:rPr>
              <a:t>Noise</a:t>
            </a:r>
            <a:r>
              <a:rPr lang="en-GB" altLang="ja-JP" sz="3600" smtClean="0">
                <a:latin typeface="Times New Roman" pitchFamily="18" charset="0"/>
                <a:ea typeface="MS PGothic" pitchFamily="34" charset="-128"/>
                <a:cs typeface="Times New Roman" pitchFamily="18" charset="0"/>
              </a:rPr>
              <a:t> Temperature</a:t>
            </a:r>
            <a:endParaRPr lang="en-GB" sz="3600" smtClean="0">
              <a:latin typeface="Times New Roman" pitchFamily="18" charset="0"/>
              <a:cs typeface="Times New Roman" pitchFamily="18" charset="0"/>
            </a:endParaRPr>
          </a:p>
        </p:txBody>
      </p:sp>
      <p:pic>
        <p:nvPicPr>
          <p:cNvPr id="2253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268413"/>
            <a:ext cx="896461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667EAA6-F088-410C-A041-5138E5AAB7AA}" type="slidenum">
              <a:rPr lang="en-GB" smtClean="0"/>
              <a:pPr eaLnBrk="1" hangingPunct="1"/>
              <a:t>25</a:t>
            </a:fld>
            <a:endParaRPr lang="en-GB" smtClean="0"/>
          </a:p>
        </p:txBody>
      </p:sp>
      <p:sp>
        <p:nvSpPr>
          <p:cNvPr id="23555" name="Rectangle 2"/>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3556" name="Rectangle 3"/>
          <p:cNvSpPr>
            <a:spLocks noChangeArrowheads="1"/>
          </p:cNvSpPr>
          <p:nvPr/>
        </p:nvSpPr>
        <p:spPr bwMode="auto">
          <a:xfrm>
            <a:off x="0" y="1947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52228" name="Rectangle 4"/>
          <p:cNvSpPr>
            <a:spLocks noGrp="1" noChangeArrowheads="1"/>
          </p:cNvSpPr>
          <p:nvPr>
            <p:ph type="ctrTitle"/>
          </p:nvPr>
        </p:nvSpPr>
        <p:spPr>
          <a:xfrm>
            <a:off x="468313" y="0"/>
            <a:ext cx="8064500" cy="863600"/>
          </a:xfrm>
        </p:spPr>
        <p:txBody>
          <a:bodyPr/>
          <a:lstStyle/>
          <a:p>
            <a:pPr eaLnBrk="1" hangingPunct="1">
              <a:defRPr/>
            </a:pPr>
            <a:r>
              <a:rPr lang="en-GB" sz="2800" smtClean="0">
                <a:effectLst>
                  <a:outerShdw blurRad="38100" dist="38100" dir="2700000" algn="tl">
                    <a:srgbClr val="C0C0C0"/>
                  </a:outerShdw>
                </a:effectLst>
                <a:latin typeface="Times New Roman" pitchFamily="18" charset="0"/>
                <a:cs typeface="Times New Roman" pitchFamily="18" charset="0"/>
              </a:rPr>
              <a:t>15. </a:t>
            </a:r>
            <a:r>
              <a:rPr lang="en-GB" altLang="ja-JP" sz="2800" smtClean="0">
                <a:effectLst>
                  <a:outerShdw blurRad="38100" dist="38100" dir="2700000" algn="tl">
                    <a:srgbClr val="C0C0C0"/>
                  </a:outerShdw>
                </a:effectLst>
                <a:latin typeface="Times New Roman" pitchFamily="18" charset="0"/>
                <a:ea typeface="MS PGothic" pitchFamily="34" charset="-128"/>
                <a:cs typeface="Times New Roman" pitchFamily="18" charset="0"/>
              </a:rPr>
              <a:t>Noise Figure – Noise Factor for Passive Elements</a:t>
            </a:r>
            <a:r>
              <a:rPr lang="en-GB" altLang="ja-JP" sz="2800" smtClean="0">
                <a:latin typeface="Times New Roman" pitchFamily="18" charset="0"/>
                <a:ea typeface="MS PGothic" pitchFamily="34" charset="-128"/>
                <a:cs typeface="Times New Roman" pitchFamily="18" charset="0"/>
              </a:rPr>
              <a:t> </a:t>
            </a:r>
            <a:endParaRPr lang="en-GB" sz="2800" smtClean="0">
              <a:latin typeface="Times New Roman" pitchFamily="18" charset="0"/>
              <a:cs typeface="Times New Roman" pitchFamily="18" charset="0"/>
            </a:endParaRPr>
          </a:p>
        </p:txBody>
      </p:sp>
      <p:sp>
        <p:nvSpPr>
          <p:cNvPr id="23558" name="Rectangle 2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3559" name="Rectangle 28"/>
          <p:cNvSpPr>
            <a:spLocks noChangeArrowheads="1"/>
          </p:cNvSpPr>
          <p:nvPr/>
        </p:nvSpPr>
        <p:spPr bwMode="auto">
          <a:xfrm>
            <a:off x="0" y="3178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pic>
        <p:nvPicPr>
          <p:cNvPr id="23560" name="Picture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052513"/>
            <a:ext cx="7704138" cy="551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762E2E0-603A-4354-ADF8-132E47002C93}" type="slidenum">
              <a:rPr lang="en-GB" smtClean="0"/>
              <a:pPr eaLnBrk="1" hangingPunct="1"/>
              <a:t>26</a:t>
            </a:fld>
            <a:endParaRPr lang="en-GB" smtClean="0"/>
          </a:p>
        </p:txBody>
      </p:sp>
      <p:sp>
        <p:nvSpPr>
          <p:cNvPr id="24579" name="Rectangle 2"/>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4580" name="Rectangle 3"/>
          <p:cNvSpPr>
            <a:spLocks noGrp="1" noChangeArrowheads="1"/>
          </p:cNvSpPr>
          <p:nvPr>
            <p:ph type="ctrTitle"/>
          </p:nvPr>
        </p:nvSpPr>
        <p:spPr>
          <a:xfrm>
            <a:off x="395288" y="0"/>
            <a:ext cx="8497887" cy="863600"/>
          </a:xfrm>
          <a:noFill/>
        </p:spPr>
        <p:txBody>
          <a:bodyPr/>
          <a:lstStyle/>
          <a:p>
            <a:pPr eaLnBrk="1" hangingPunct="1"/>
            <a:r>
              <a:rPr lang="en-GB" sz="2800" smtClean="0">
                <a:latin typeface="Times New Roman" pitchFamily="18" charset="0"/>
                <a:cs typeface="Times New Roman" pitchFamily="18" charset="0"/>
              </a:rPr>
              <a:t>16. Review of Noise Factor – Noise Figure –Temperature</a:t>
            </a:r>
            <a:r>
              <a:rPr lang="en-GB" smtClean="0"/>
              <a:t> </a:t>
            </a:r>
          </a:p>
        </p:txBody>
      </p:sp>
      <p:pic>
        <p:nvPicPr>
          <p:cNvPr id="2458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125538"/>
            <a:ext cx="8270875" cy="518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0955FCF-714D-43F1-BABD-64E25A310336}" type="slidenum">
              <a:rPr lang="en-GB" smtClean="0"/>
              <a:pPr eaLnBrk="1" hangingPunct="1"/>
              <a:t>27</a:t>
            </a:fld>
            <a:endParaRPr lang="en-GB" smtClean="0"/>
          </a:p>
        </p:txBody>
      </p:sp>
      <p:sp>
        <p:nvSpPr>
          <p:cNvPr id="25603" name="Rectangle 2"/>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6323" name="Rectangle 3"/>
          <p:cNvSpPr>
            <a:spLocks noGrp="1" noChangeArrowheads="1"/>
          </p:cNvSpPr>
          <p:nvPr>
            <p:ph type="ctrTitle"/>
          </p:nvPr>
        </p:nvSpPr>
        <p:spPr>
          <a:xfrm>
            <a:off x="1403350" y="0"/>
            <a:ext cx="6049963" cy="863600"/>
          </a:xfrm>
        </p:spPr>
        <p:txBody>
          <a:bodyPr/>
          <a:lstStyle/>
          <a:p>
            <a:pPr eaLnBrk="1" hangingPunct="1">
              <a:defRPr/>
            </a:pPr>
            <a:r>
              <a:rPr lang="en-GB" sz="3600" smtClean="0">
                <a:effectLst>
                  <a:outerShdw blurRad="38100" dist="38100" dir="2700000" algn="tl">
                    <a:srgbClr val="C0C0C0"/>
                  </a:outerShdw>
                </a:effectLst>
                <a:latin typeface="Times New Roman" pitchFamily="18" charset="0"/>
                <a:cs typeface="Times New Roman" pitchFamily="18" charset="0"/>
              </a:rPr>
              <a:t>17. </a:t>
            </a:r>
            <a:r>
              <a:rPr lang="en-GB" altLang="ja-JP" sz="3600" smtClean="0">
                <a:effectLst>
                  <a:outerShdw blurRad="38100" dist="38100" dir="2700000" algn="tl">
                    <a:srgbClr val="C0C0C0"/>
                  </a:outerShdw>
                </a:effectLst>
                <a:latin typeface="Times New Roman" pitchFamily="18" charset="0"/>
                <a:ea typeface="MS PGothic" pitchFamily="34" charset="-128"/>
                <a:cs typeface="Times New Roman" pitchFamily="18" charset="0"/>
              </a:rPr>
              <a:t>Cascaded Network</a:t>
            </a:r>
            <a:endParaRPr lang="en-GB" sz="3600" smtClean="0">
              <a:latin typeface="Times New Roman" pitchFamily="18" charset="0"/>
              <a:cs typeface="Times New Roman" pitchFamily="18" charset="0"/>
            </a:endParaRPr>
          </a:p>
        </p:txBody>
      </p:sp>
      <p:sp>
        <p:nvSpPr>
          <p:cNvPr id="25605" name="Rectangle 5"/>
          <p:cNvSpPr>
            <a:spLocks noChangeArrowheads="1"/>
          </p:cNvSpPr>
          <p:nvPr/>
        </p:nvSpPr>
        <p:spPr bwMode="auto">
          <a:xfrm>
            <a:off x="250825" y="1052513"/>
            <a:ext cx="8642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altLang="ja-JP">
                <a:latin typeface="Times New Roman" pitchFamily="18" charset="0"/>
                <a:ea typeface="MS PGothic" pitchFamily="34" charset="-128"/>
                <a:cs typeface="Times New Roman" pitchFamily="18" charset="0"/>
              </a:rPr>
              <a:t>A receiver systems usually consists of a number of passive or active elements connected in series. A typical receiver block diagram is shown below, with example </a:t>
            </a:r>
          </a:p>
        </p:txBody>
      </p:sp>
      <p:pic>
        <p:nvPicPr>
          <p:cNvPr id="25606" name="Picture 6" descr="NCS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773238"/>
            <a:ext cx="7200900" cy="186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Rectangle 7"/>
          <p:cNvSpPr>
            <a:spLocks noChangeArrowheads="1"/>
          </p:cNvSpPr>
          <p:nvPr/>
        </p:nvSpPr>
        <p:spPr bwMode="auto">
          <a:xfrm>
            <a:off x="179388" y="3573463"/>
            <a:ext cx="8964612"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a:latin typeface="Times New Roman" pitchFamily="18" charset="0"/>
                <a:cs typeface="Times New Roman" pitchFamily="18" charset="0"/>
              </a:rPr>
              <a:t>In order to determine the (S/N) at the input, the overall receiver noise figure or noise temperature must be determined. In order to do this all the noise must be referred to the same point in the receiver, for example to A, the feeder input or B, the input to the first amplifier.</a:t>
            </a:r>
          </a:p>
        </p:txBody>
      </p:sp>
      <p:pic>
        <p:nvPicPr>
          <p:cNvPr id="25608" name="Picture 8" descr="NCS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4652963"/>
            <a:ext cx="2735262" cy="123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09" name="Object 10"/>
          <p:cNvGraphicFramePr>
            <a:graphicFrameLocks noChangeAspect="1"/>
          </p:cNvGraphicFramePr>
          <p:nvPr/>
        </p:nvGraphicFramePr>
        <p:xfrm>
          <a:off x="611188" y="6021388"/>
          <a:ext cx="306387" cy="431800"/>
        </p:xfrm>
        <a:graphic>
          <a:graphicData uri="http://schemas.openxmlformats.org/presentationml/2006/ole">
            <mc:AlternateContent xmlns:mc="http://schemas.openxmlformats.org/markup-compatibility/2006">
              <mc:Choice xmlns:v="urn:schemas-microsoft-com:vml" Requires="v">
                <p:oleObj spid="_x0000_s25630" name="Equation" r:id="rId6" imgW="165028" imgH="228501" progId="Equation.3">
                  <p:embed/>
                </p:oleObj>
              </mc:Choice>
              <mc:Fallback>
                <p:oleObj name="Equation" r:id="rId6" imgW="165028" imgH="228501"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6021388"/>
                        <a:ext cx="306387"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0" name="Object 9"/>
          <p:cNvGraphicFramePr>
            <a:graphicFrameLocks noChangeAspect="1"/>
          </p:cNvGraphicFramePr>
          <p:nvPr/>
        </p:nvGraphicFramePr>
        <p:xfrm>
          <a:off x="1331913" y="6021388"/>
          <a:ext cx="346075" cy="360362"/>
        </p:xfrm>
        <a:graphic>
          <a:graphicData uri="http://schemas.openxmlformats.org/presentationml/2006/ole">
            <mc:AlternateContent xmlns:mc="http://schemas.openxmlformats.org/markup-compatibility/2006">
              <mc:Choice xmlns:v="urn:schemas-microsoft-com:vml" Requires="v">
                <p:oleObj spid="_x0000_s25631" name="Equation" r:id="rId8" imgW="215806" imgH="228501" progId="Equation.3">
                  <p:embed/>
                </p:oleObj>
              </mc:Choice>
              <mc:Fallback>
                <p:oleObj name="Equation" r:id="rId8" imgW="215806" imgH="228501"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6021388"/>
                        <a:ext cx="3460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1" name="Rectangle 11"/>
          <p:cNvSpPr>
            <a:spLocks noChangeArrowheads="1"/>
          </p:cNvSpPr>
          <p:nvPr/>
        </p:nvSpPr>
        <p:spPr bwMode="auto">
          <a:xfrm>
            <a:off x="0" y="29257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sp>
        <p:nvSpPr>
          <p:cNvPr id="25612" name="Rectangle 12"/>
          <p:cNvSpPr>
            <a:spLocks noChangeArrowheads="1"/>
          </p:cNvSpPr>
          <p:nvPr/>
        </p:nvSpPr>
        <p:spPr bwMode="auto">
          <a:xfrm>
            <a:off x="900113" y="6021388"/>
            <a:ext cx="450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sz="1200">
                <a:latin typeface="Times New Roman" pitchFamily="18" charset="0"/>
                <a:ea typeface="MS Mincho" pitchFamily="49" charset="-128"/>
                <a:cs typeface="Times New Roman" pitchFamily="18" charset="0"/>
              </a:rPr>
              <a:t> </a:t>
            </a:r>
            <a:r>
              <a:rPr lang="en-GB">
                <a:latin typeface="Times New Roman" pitchFamily="18" charset="0"/>
                <a:ea typeface="MS Mincho" pitchFamily="49" charset="-128"/>
                <a:cs typeface="Times New Roman" pitchFamily="18" charset="0"/>
              </a:rPr>
              <a:t>or</a:t>
            </a:r>
            <a:r>
              <a:rPr lang="en-GB" sz="1200">
                <a:latin typeface="Times New Roman" pitchFamily="18" charset="0"/>
                <a:ea typeface="MS Mincho" pitchFamily="49" charset="-128"/>
                <a:cs typeface="Times New Roman" pitchFamily="18" charset="0"/>
              </a:rPr>
              <a:t> </a:t>
            </a:r>
            <a:endParaRPr lang="en-GB">
              <a:ea typeface="MS Mincho" pitchFamily="49" charset="-128"/>
              <a:cs typeface="Times New Roman" pitchFamily="18" charset="0"/>
            </a:endParaRPr>
          </a:p>
        </p:txBody>
      </p:sp>
      <p:sp>
        <p:nvSpPr>
          <p:cNvPr id="25613" name="Rectangle 13"/>
          <p:cNvSpPr>
            <a:spLocks noChangeArrowheads="1"/>
          </p:cNvSpPr>
          <p:nvPr/>
        </p:nvSpPr>
        <p:spPr bwMode="auto">
          <a:xfrm>
            <a:off x="1692275" y="6021388"/>
            <a:ext cx="314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atin typeface="Times New Roman" pitchFamily="18" charset="0"/>
                <a:ea typeface="MS Mincho" pitchFamily="49" charset="-128"/>
                <a:cs typeface="Times New Roman" pitchFamily="18" charset="0"/>
              </a:rPr>
              <a:t>is the noise referred to the input.</a:t>
            </a:r>
            <a:endParaRPr lang="en-GB">
              <a:ea typeface="MS Mincho" pitchFamily="49" charset="-128"/>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9CA3FEF-3F84-467B-A42F-F73974596692}" type="slidenum">
              <a:rPr lang="en-GB" smtClean="0"/>
              <a:pPr eaLnBrk="1" hangingPunct="1"/>
              <a:t>28</a:t>
            </a:fld>
            <a:endParaRPr lang="en-GB" smtClean="0"/>
          </a:p>
        </p:txBody>
      </p:sp>
      <p:sp>
        <p:nvSpPr>
          <p:cNvPr id="26627" name="Rectangle 2"/>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8371" name="Rectangle 3"/>
          <p:cNvSpPr>
            <a:spLocks noGrp="1" noChangeArrowheads="1"/>
          </p:cNvSpPr>
          <p:nvPr>
            <p:ph type="ctrTitle"/>
          </p:nvPr>
        </p:nvSpPr>
        <p:spPr>
          <a:xfrm>
            <a:off x="1403350" y="0"/>
            <a:ext cx="6049963" cy="863600"/>
          </a:xfrm>
        </p:spPr>
        <p:txBody>
          <a:bodyPr/>
          <a:lstStyle/>
          <a:p>
            <a:pPr eaLnBrk="1" hangingPunct="1">
              <a:defRPr/>
            </a:pPr>
            <a:r>
              <a:rPr lang="en-GB" sz="3600" smtClean="0">
                <a:effectLst>
                  <a:outerShdw blurRad="38100" dist="38100" dir="2700000" algn="tl">
                    <a:srgbClr val="C0C0C0"/>
                  </a:outerShdw>
                </a:effectLst>
                <a:latin typeface="Times New Roman" pitchFamily="18" charset="0"/>
                <a:cs typeface="Times New Roman" pitchFamily="18" charset="0"/>
              </a:rPr>
              <a:t>18. System </a:t>
            </a:r>
            <a:r>
              <a:rPr lang="en-GB" altLang="ja-JP" sz="3600" smtClean="0">
                <a:effectLst>
                  <a:outerShdw blurRad="38100" dist="38100" dir="2700000" algn="tl">
                    <a:srgbClr val="C0C0C0"/>
                  </a:outerShdw>
                </a:effectLst>
                <a:latin typeface="Times New Roman" pitchFamily="18" charset="0"/>
                <a:ea typeface="MS PGothic" pitchFamily="34" charset="-128"/>
                <a:cs typeface="Times New Roman" pitchFamily="18" charset="0"/>
              </a:rPr>
              <a:t>Noise</a:t>
            </a:r>
            <a:r>
              <a:rPr lang="en-GB" altLang="ja-JP" sz="3600" smtClean="0">
                <a:latin typeface="Times New Roman" pitchFamily="18" charset="0"/>
                <a:ea typeface="MS PGothic" pitchFamily="34" charset="-128"/>
                <a:cs typeface="Times New Roman" pitchFamily="18" charset="0"/>
              </a:rPr>
              <a:t> Figure</a:t>
            </a:r>
            <a:endParaRPr lang="en-GB" sz="3600" smtClean="0">
              <a:latin typeface="Times New Roman" pitchFamily="18" charset="0"/>
              <a:cs typeface="Times New Roman" pitchFamily="18" charset="0"/>
            </a:endParaRPr>
          </a:p>
        </p:txBody>
      </p:sp>
      <p:sp>
        <p:nvSpPr>
          <p:cNvPr id="26629" name="Rectangle 6"/>
          <p:cNvSpPr>
            <a:spLocks noChangeArrowheads="1"/>
          </p:cNvSpPr>
          <p:nvPr/>
        </p:nvSpPr>
        <p:spPr bwMode="auto">
          <a:xfrm>
            <a:off x="107950" y="1052513"/>
            <a:ext cx="57467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ja-JP">
                <a:latin typeface="Times New Roman" pitchFamily="18" charset="0"/>
                <a:ea typeface="MS PGothic" pitchFamily="34" charset="-128"/>
                <a:cs typeface="Times New Roman" pitchFamily="18" charset="0"/>
              </a:rPr>
              <a:t>Assume that a system comprises the elements shown below, </a:t>
            </a:r>
          </a:p>
        </p:txBody>
      </p:sp>
      <p:pic>
        <p:nvPicPr>
          <p:cNvPr id="26630" name="Picture 7" descr="NCS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013" y="1484313"/>
            <a:ext cx="60483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9"/>
          <p:cNvSpPr>
            <a:spLocks noChangeArrowheads="1"/>
          </p:cNvSpPr>
          <p:nvPr/>
        </p:nvSpPr>
        <p:spPr bwMode="auto">
          <a:xfrm>
            <a:off x="179388" y="2276475"/>
            <a:ext cx="7626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atin typeface="Times New Roman" pitchFamily="18" charset="0"/>
                <a:ea typeface="MS Mincho" pitchFamily="49" charset="-128"/>
                <a:cs typeface="Times New Roman" pitchFamily="18" charset="0"/>
              </a:rPr>
              <a:t>Assume that these are now cascaded and connected to an aerial at the input, with </a:t>
            </a:r>
            <a:endParaRPr lang="en-GB">
              <a:ea typeface="MS Mincho" pitchFamily="49" charset="-128"/>
              <a:cs typeface="Times New Roman" pitchFamily="18" charset="0"/>
            </a:endParaRPr>
          </a:p>
          <a:p>
            <a:pPr eaLnBrk="0" hangingPunct="0"/>
            <a:endParaRPr lang="en-GB">
              <a:ea typeface="MS Mincho" pitchFamily="49" charset="-128"/>
              <a:cs typeface="Times New Roman" pitchFamily="18" charset="0"/>
            </a:endParaRPr>
          </a:p>
        </p:txBody>
      </p:sp>
      <p:graphicFrame>
        <p:nvGraphicFramePr>
          <p:cNvPr id="26632" name="Object 8"/>
          <p:cNvGraphicFramePr>
            <a:graphicFrameLocks noChangeAspect="1"/>
          </p:cNvGraphicFramePr>
          <p:nvPr/>
        </p:nvGraphicFramePr>
        <p:xfrm>
          <a:off x="7740650" y="2276475"/>
          <a:ext cx="1066800" cy="360363"/>
        </p:xfrm>
        <a:graphic>
          <a:graphicData uri="http://schemas.openxmlformats.org/presentationml/2006/ole">
            <mc:AlternateContent xmlns:mc="http://schemas.openxmlformats.org/markup-compatibility/2006">
              <mc:Choice xmlns:v="urn:schemas-microsoft-com:vml" Requires="v">
                <p:oleObj spid="_x0000_s26684" name="Equation" r:id="rId5" imgW="672808" imgH="228501" progId="Equation.3">
                  <p:embed/>
                </p:oleObj>
              </mc:Choice>
              <mc:Fallback>
                <p:oleObj name="Equation" r:id="rId5" imgW="672808" imgH="228501" progId="Equation.3">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40650" y="2276475"/>
                        <a:ext cx="106680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3" name="Rectangle 10"/>
          <p:cNvSpPr>
            <a:spLocks noChangeArrowheads="1"/>
          </p:cNvSpPr>
          <p:nvPr/>
        </p:nvSpPr>
        <p:spPr bwMode="auto">
          <a:xfrm>
            <a:off x="179388" y="2636838"/>
            <a:ext cx="1644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atin typeface="Times New Roman" pitchFamily="18" charset="0"/>
                <a:ea typeface="MS Mincho" pitchFamily="49" charset="-128"/>
                <a:cs typeface="Times New Roman" pitchFamily="18" charset="0"/>
              </a:rPr>
              <a:t> from the aerial.</a:t>
            </a:r>
            <a:endParaRPr lang="en-GB">
              <a:ea typeface="MS Mincho" pitchFamily="49" charset="-128"/>
              <a:cs typeface="Times New Roman" pitchFamily="18" charset="0"/>
            </a:endParaRPr>
          </a:p>
        </p:txBody>
      </p:sp>
      <p:pic>
        <p:nvPicPr>
          <p:cNvPr id="26634" name="Picture 11" descr="NCS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2997200"/>
            <a:ext cx="7273925"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5" name="Rectangle 13"/>
          <p:cNvSpPr>
            <a:spLocks noChangeArrowheads="1"/>
          </p:cNvSpPr>
          <p:nvPr/>
        </p:nvSpPr>
        <p:spPr bwMode="auto">
          <a:xfrm>
            <a:off x="684213" y="4652963"/>
            <a:ext cx="1098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atin typeface="Times New Roman" pitchFamily="18" charset="0"/>
                <a:ea typeface="MS Mincho" pitchFamily="49" charset="-128"/>
                <a:cs typeface="Times New Roman" pitchFamily="18" charset="0"/>
              </a:rPr>
              <a:t>Now</a:t>
            </a:r>
            <a:r>
              <a:rPr lang="en-GB" sz="1200">
                <a:latin typeface="Times New Roman" pitchFamily="18" charset="0"/>
                <a:ea typeface="MS Mincho" pitchFamily="49" charset="-128"/>
                <a:cs typeface="Times New Roman" pitchFamily="18" charset="0"/>
              </a:rPr>
              <a:t> , 	</a:t>
            </a:r>
            <a:endParaRPr lang="en-GB">
              <a:ea typeface="MS Mincho" pitchFamily="49" charset="-128"/>
              <a:cs typeface="Times New Roman" pitchFamily="18" charset="0"/>
            </a:endParaRPr>
          </a:p>
        </p:txBody>
      </p:sp>
      <p:graphicFrame>
        <p:nvGraphicFramePr>
          <p:cNvPr id="26636" name="Object 12"/>
          <p:cNvGraphicFramePr>
            <a:graphicFrameLocks noChangeAspect="1"/>
          </p:cNvGraphicFramePr>
          <p:nvPr/>
        </p:nvGraphicFramePr>
        <p:xfrm>
          <a:off x="1835150" y="4652963"/>
          <a:ext cx="2592388" cy="412750"/>
        </p:xfrm>
        <a:graphic>
          <a:graphicData uri="http://schemas.openxmlformats.org/presentationml/2006/ole">
            <mc:AlternateContent xmlns:mc="http://schemas.openxmlformats.org/markup-compatibility/2006">
              <mc:Choice xmlns:v="urn:schemas-microsoft-com:vml" Requires="v">
                <p:oleObj spid="_x0000_s26685" name="Equation" r:id="rId8" imgW="1435100" imgH="228600" progId="Equation.3">
                  <p:embed/>
                </p:oleObj>
              </mc:Choice>
              <mc:Fallback>
                <p:oleObj name="Equation" r:id="rId8" imgW="1435100" imgH="22860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150" y="4652963"/>
                        <a:ext cx="25923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37" name="Rectangle 14"/>
          <p:cNvSpPr>
            <a:spLocks noChangeArrowheads="1"/>
          </p:cNvSpPr>
          <p:nvPr/>
        </p:nvSpPr>
        <p:spPr bwMode="auto">
          <a:xfrm>
            <a:off x="3852863" y="3543300"/>
            <a:ext cx="260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sz="1200">
                <a:latin typeface="Times New Roman" pitchFamily="18" charset="0"/>
                <a:ea typeface="MS Mincho" pitchFamily="49" charset="-128"/>
                <a:cs typeface="Times New Roman" pitchFamily="18" charset="0"/>
              </a:rPr>
              <a:t>  </a:t>
            </a:r>
            <a:endParaRPr lang="en-GB">
              <a:ea typeface="MS Mincho" pitchFamily="49" charset="-128"/>
              <a:cs typeface="Times New Roman" pitchFamily="18" charset="0"/>
            </a:endParaRPr>
          </a:p>
        </p:txBody>
      </p:sp>
      <p:sp>
        <p:nvSpPr>
          <p:cNvPr id="26638" name="Rectangle 16"/>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26639" name="Object 15"/>
          <p:cNvGraphicFramePr>
            <a:graphicFrameLocks noChangeAspect="1"/>
          </p:cNvGraphicFramePr>
          <p:nvPr/>
        </p:nvGraphicFramePr>
        <p:xfrm>
          <a:off x="2484438" y="5013325"/>
          <a:ext cx="2879725" cy="463550"/>
        </p:xfrm>
        <a:graphic>
          <a:graphicData uri="http://schemas.openxmlformats.org/presentationml/2006/ole">
            <mc:AlternateContent xmlns:mc="http://schemas.openxmlformats.org/markup-compatibility/2006">
              <mc:Choice xmlns:v="urn:schemas-microsoft-com:vml" Requires="v">
                <p:oleObj spid="_x0000_s26686" name="Equation" r:id="rId10" imgW="1562100" imgH="228600" progId="Equation.3">
                  <p:embed/>
                </p:oleObj>
              </mc:Choice>
              <mc:Fallback>
                <p:oleObj name="Equation" r:id="rId10" imgW="1562100" imgH="2286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84438" y="5013325"/>
                        <a:ext cx="28797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40" name="Rectangle 18"/>
          <p:cNvSpPr>
            <a:spLocks noChangeArrowheads="1"/>
          </p:cNvSpPr>
          <p:nvPr/>
        </p:nvSpPr>
        <p:spPr bwMode="auto">
          <a:xfrm>
            <a:off x="900113" y="5516563"/>
            <a:ext cx="2012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atin typeface="Times New Roman" pitchFamily="18" charset="0"/>
                <a:ea typeface="MS Mincho" pitchFamily="49" charset="-128"/>
                <a:cs typeface="Times New Roman" pitchFamily="18" charset="0"/>
              </a:rPr>
              <a:t>Since</a:t>
            </a:r>
            <a:r>
              <a:rPr lang="en-GB" sz="1200">
                <a:latin typeface="Times New Roman" pitchFamily="18" charset="0"/>
                <a:ea typeface="MS Mincho" pitchFamily="49" charset="-128"/>
                <a:cs typeface="Times New Roman" pitchFamily="18" charset="0"/>
              </a:rPr>
              <a:t> 	</a:t>
            </a:r>
            <a:endParaRPr lang="en-GB">
              <a:ea typeface="MS Mincho" pitchFamily="49" charset="-128"/>
              <a:cs typeface="Times New Roman" pitchFamily="18" charset="0"/>
            </a:endParaRPr>
          </a:p>
        </p:txBody>
      </p:sp>
      <p:graphicFrame>
        <p:nvGraphicFramePr>
          <p:cNvPr id="26641" name="Object 17"/>
          <p:cNvGraphicFramePr>
            <a:graphicFrameLocks noChangeAspect="1"/>
          </p:cNvGraphicFramePr>
          <p:nvPr/>
        </p:nvGraphicFramePr>
        <p:xfrm>
          <a:off x="2195513" y="5516563"/>
          <a:ext cx="4319587" cy="347662"/>
        </p:xfrm>
        <a:graphic>
          <a:graphicData uri="http://schemas.openxmlformats.org/presentationml/2006/ole">
            <mc:AlternateContent xmlns:mc="http://schemas.openxmlformats.org/markup-compatibility/2006">
              <mc:Choice xmlns:v="urn:schemas-microsoft-com:vml" Requires="v">
                <p:oleObj spid="_x0000_s26687" name="Equation" r:id="rId12" imgW="2844800" imgH="228600" progId="Equation.3">
                  <p:embed/>
                </p:oleObj>
              </mc:Choice>
              <mc:Fallback>
                <p:oleObj name="Equation" r:id="rId12" imgW="2844800" imgH="228600"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95513" y="5516563"/>
                        <a:ext cx="4319587"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42" name="Rectangle 20"/>
          <p:cNvSpPr>
            <a:spLocks noChangeArrowheads="1"/>
          </p:cNvSpPr>
          <p:nvPr/>
        </p:nvSpPr>
        <p:spPr bwMode="auto">
          <a:xfrm>
            <a:off x="1258888" y="5949950"/>
            <a:ext cx="10541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tLang="ja-JP">
                <a:latin typeface="Times New Roman" pitchFamily="18" charset="0"/>
                <a:ea typeface="MS Mincho" pitchFamily="49" charset="-128"/>
                <a:cs typeface="Times New Roman" pitchFamily="18" charset="0"/>
              </a:rPr>
              <a:t>similarly </a:t>
            </a:r>
            <a:endParaRPr lang="en-GB" altLang="ja-JP">
              <a:ea typeface="MS Mincho" pitchFamily="49" charset="-128"/>
              <a:cs typeface="Times New Roman" pitchFamily="18" charset="0"/>
            </a:endParaRPr>
          </a:p>
        </p:txBody>
      </p:sp>
      <p:graphicFrame>
        <p:nvGraphicFramePr>
          <p:cNvPr id="26643" name="Object 19"/>
          <p:cNvGraphicFramePr>
            <a:graphicFrameLocks noChangeAspect="1"/>
          </p:cNvGraphicFramePr>
          <p:nvPr/>
        </p:nvGraphicFramePr>
        <p:xfrm>
          <a:off x="2411413" y="6021388"/>
          <a:ext cx="3529012" cy="366712"/>
        </p:xfrm>
        <a:graphic>
          <a:graphicData uri="http://schemas.openxmlformats.org/presentationml/2006/ole">
            <mc:AlternateContent xmlns:mc="http://schemas.openxmlformats.org/markup-compatibility/2006">
              <mc:Choice xmlns:v="urn:schemas-microsoft-com:vml" Requires="v">
                <p:oleObj spid="_x0000_s26688" name="Equation" r:id="rId14" imgW="2160608" imgH="277792" progId="Equation.3">
                  <p:embed/>
                </p:oleObj>
              </mc:Choice>
              <mc:Fallback>
                <p:oleObj name="Equation" r:id="rId14" imgW="2160608" imgH="277792"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11413" y="6021388"/>
                        <a:ext cx="35290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CB46B8A-D823-4BD0-9489-1729DCD4CACB}" type="slidenum">
              <a:rPr lang="en-GB" smtClean="0"/>
              <a:pPr eaLnBrk="1" hangingPunct="1"/>
              <a:t>29</a:t>
            </a:fld>
            <a:endParaRPr lang="en-GB" smtClean="0"/>
          </a:p>
        </p:txBody>
      </p:sp>
      <p:sp>
        <p:nvSpPr>
          <p:cNvPr id="27651" name="Rectangle 2"/>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60419" name="Rectangle 3"/>
          <p:cNvSpPr>
            <a:spLocks noGrp="1" noChangeArrowheads="1"/>
          </p:cNvSpPr>
          <p:nvPr>
            <p:ph type="ctrTitle"/>
          </p:nvPr>
        </p:nvSpPr>
        <p:spPr>
          <a:xfrm>
            <a:off x="1403350" y="0"/>
            <a:ext cx="6553200" cy="863600"/>
          </a:xfrm>
        </p:spPr>
        <p:txBody>
          <a:bodyPr/>
          <a:lstStyle/>
          <a:p>
            <a:pPr eaLnBrk="1" hangingPunct="1">
              <a:defRPr/>
            </a:pPr>
            <a:r>
              <a:rPr lang="en-GB" sz="3600" smtClean="0">
                <a:effectLst>
                  <a:outerShdw blurRad="38100" dist="38100" dir="2700000" algn="tl">
                    <a:srgbClr val="C0C0C0"/>
                  </a:outerShdw>
                </a:effectLst>
                <a:latin typeface="Times New Roman" pitchFamily="18" charset="0"/>
                <a:cs typeface="Times New Roman" pitchFamily="18" charset="0"/>
              </a:rPr>
              <a:t>18. System </a:t>
            </a:r>
            <a:r>
              <a:rPr lang="en-GB" altLang="ja-JP" sz="3600" smtClean="0">
                <a:effectLst>
                  <a:outerShdw blurRad="38100" dist="38100" dir="2700000" algn="tl">
                    <a:srgbClr val="C0C0C0"/>
                  </a:outerShdw>
                </a:effectLst>
                <a:latin typeface="Times New Roman" pitchFamily="18" charset="0"/>
                <a:ea typeface="MS PGothic" pitchFamily="34" charset="-128"/>
                <a:cs typeface="Times New Roman" pitchFamily="18" charset="0"/>
              </a:rPr>
              <a:t>Noise</a:t>
            </a:r>
            <a:r>
              <a:rPr lang="en-GB" altLang="ja-JP" sz="3600" smtClean="0">
                <a:latin typeface="Times New Roman" pitchFamily="18" charset="0"/>
                <a:ea typeface="MS PGothic" pitchFamily="34" charset="-128"/>
                <a:cs typeface="Times New Roman" pitchFamily="18" charset="0"/>
              </a:rPr>
              <a:t> Figure (Cont’d)</a:t>
            </a:r>
            <a:endParaRPr lang="en-GB" sz="3600" smtClean="0">
              <a:latin typeface="Times New Roman" pitchFamily="18" charset="0"/>
              <a:cs typeface="Times New Roman" pitchFamily="18" charset="0"/>
            </a:endParaRPr>
          </a:p>
        </p:txBody>
      </p:sp>
      <p:sp>
        <p:nvSpPr>
          <p:cNvPr id="27653" name="Rectangle 12"/>
          <p:cNvSpPr>
            <a:spLocks noChangeArrowheads="1"/>
          </p:cNvSpPr>
          <p:nvPr/>
        </p:nvSpPr>
        <p:spPr bwMode="auto">
          <a:xfrm>
            <a:off x="3852863" y="3543300"/>
            <a:ext cx="2603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sz="1200">
                <a:latin typeface="Times New Roman" pitchFamily="18" charset="0"/>
                <a:ea typeface="MS Mincho" pitchFamily="49" charset="-128"/>
                <a:cs typeface="Times New Roman" pitchFamily="18" charset="0"/>
              </a:rPr>
              <a:t>  </a:t>
            </a:r>
            <a:endParaRPr lang="en-GB">
              <a:ea typeface="MS Mincho" pitchFamily="49" charset="-128"/>
              <a:cs typeface="Times New Roman" pitchFamily="18" charset="0"/>
            </a:endParaRPr>
          </a:p>
        </p:txBody>
      </p:sp>
      <p:graphicFrame>
        <p:nvGraphicFramePr>
          <p:cNvPr id="27654" name="Object 19"/>
          <p:cNvGraphicFramePr>
            <a:graphicFrameLocks noChangeAspect="1"/>
          </p:cNvGraphicFramePr>
          <p:nvPr/>
        </p:nvGraphicFramePr>
        <p:xfrm>
          <a:off x="468313" y="1125538"/>
          <a:ext cx="7127875" cy="373062"/>
        </p:xfrm>
        <a:graphic>
          <a:graphicData uri="http://schemas.openxmlformats.org/presentationml/2006/ole">
            <mc:AlternateContent xmlns:mc="http://schemas.openxmlformats.org/markup-compatibility/2006">
              <mc:Choice xmlns:v="urn:schemas-microsoft-com:vml" Requires="v">
                <p:oleObj spid="_x0000_s27695" name="Equation" r:id="rId4" imgW="4368800" imgH="228600" progId="Equation.3">
                  <p:embed/>
                </p:oleObj>
              </mc:Choice>
              <mc:Fallback>
                <p:oleObj name="Equation" r:id="rId4" imgW="4368800" imgH="228600"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125538"/>
                        <a:ext cx="7127875"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Rectangle 22"/>
          <p:cNvSpPr>
            <a:spLocks noChangeArrowheads="1"/>
          </p:cNvSpPr>
          <p:nvPr/>
        </p:nvSpPr>
        <p:spPr bwMode="auto">
          <a:xfrm>
            <a:off x="250825" y="1557338"/>
            <a:ext cx="3422650"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atin typeface="Times New Roman" pitchFamily="18" charset="0"/>
                <a:ea typeface="MS Mincho" pitchFamily="49" charset="-128"/>
                <a:cs typeface="Times New Roman" pitchFamily="18" charset="0"/>
              </a:rPr>
              <a:t>The overall system Noise Factor is </a:t>
            </a:r>
            <a:endParaRPr lang="en-GB">
              <a:ea typeface="MS Mincho" pitchFamily="49" charset="-128"/>
              <a:cs typeface="Times New Roman" pitchFamily="18" charset="0"/>
            </a:endParaRPr>
          </a:p>
          <a:p>
            <a:pPr eaLnBrk="0" hangingPunct="0"/>
            <a:r>
              <a:rPr lang="en-GB" sz="1200">
                <a:latin typeface="Times New Roman" pitchFamily="18" charset="0"/>
                <a:ea typeface="MS Mincho" pitchFamily="49" charset="-128"/>
                <a:cs typeface="Times New Roman" pitchFamily="18" charset="0"/>
              </a:rPr>
              <a:t>	</a:t>
            </a:r>
            <a:endParaRPr lang="en-GB" sz="900">
              <a:ea typeface="MS Mincho" pitchFamily="49" charset="-128"/>
              <a:cs typeface="Times New Roman" pitchFamily="18" charset="0"/>
            </a:endParaRPr>
          </a:p>
          <a:p>
            <a:pPr eaLnBrk="0" hangingPunct="0"/>
            <a:r>
              <a:rPr lang="en-GB" sz="1200">
                <a:latin typeface="Times New Roman" pitchFamily="18" charset="0"/>
                <a:ea typeface="MS Mincho" pitchFamily="49" charset="-128"/>
                <a:cs typeface="Times New Roman" pitchFamily="18" charset="0"/>
              </a:rPr>
              <a:t>	</a:t>
            </a:r>
            <a:endParaRPr lang="en-GB">
              <a:ea typeface="MS Mincho" pitchFamily="49" charset="-128"/>
              <a:cs typeface="Times New Roman" pitchFamily="18" charset="0"/>
            </a:endParaRPr>
          </a:p>
        </p:txBody>
      </p:sp>
      <p:graphicFrame>
        <p:nvGraphicFramePr>
          <p:cNvPr id="27656" name="Object 21"/>
          <p:cNvGraphicFramePr>
            <a:graphicFrameLocks noChangeAspect="1"/>
          </p:cNvGraphicFramePr>
          <p:nvPr/>
        </p:nvGraphicFramePr>
        <p:xfrm>
          <a:off x="2051050" y="1916113"/>
          <a:ext cx="3117850" cy="857250"/>
        </p:xfrm>
        <a:graphic>
          <a:graphicData uri="http://schemas.openxmlformats.org/presentationml/2006/ole">
            <mc:AlternateContent xmlns:mc="http://schemas.openxmlformats.org/markup-compatibility/2006">
              <mc:Choice xmlns:v="urn:schemas-microsoft-com:vml" Requires="v">
                <p:oleObj spid="_x0000_s27696" name="Equation" r:id="rId6" imgW="1624895" imgH="444307" progId="Equation.3">
                  <p:embed/>
                </p:oleObj>
              </mc:Choice>
              <mc:Fallback>
                <p:oleObj name="Equation" r:id="rId6" imgW="1624895" imgH="444307"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050" y="1916113"/>
                        <a:ext cx="311785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7" name="Rectangle 24"/>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27658" name="Object 23"/>
          <p:cNvGraphicFramePr>
            <a:graphicFrameLocks noChangeAspect="1"/>
          </p:cNvGraphicFramePr>
          <p:nvPr/>
        </p:nvGraphicFramePr>
        <p:xfrm>
          <a:off x="2555875" y="2852738"/>
          <a:ext cx="4824413" cy="754062"/>
        </p:xfrm>
        <a:graphic>
          <a:graphicData uri="http://schemas.openxmlformats.org/presentationml/2006/ole">
            <mc:AlternateContent xmlns:mc="http://schemas.openxmlformats.org/markup-compatibility/2006">
              <mc:Choice xmlns:v="urn:schemas-microsoft-com:vml" Requires="v">
                <p:oleObj spid="_x0000_s27697" name="Equation" r:id="rId8" imgW="2857500" imgH="444500" progId="Equation.3">
                  <p:embed/>
                </p:oleObj>
              </mc:Choice>
              <mc:Fallback>
                <p:oleObj name="Equation" r:id="rId8" imgW="2857500" imgH="444500" progId="Equation.3">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55875" y="2852738"/>
                        <a:ext cx="4824413"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7659" name="Picture 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0825" y="3789363"/>
            <a:ext cx="869950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0" name="Rectangle 27"/>
          <p:cNvSpPr>
            <a:spLocks noChangeArrowheads="1"/>
          </p:cNvSpPr>
          <p:nvPr/>
        </p:nvSpPr>
        <p:spPr bwMode="auto">
          <a:xfrm>
            <a:off x="0" y="3205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graphicFrame>
        <p:nvGraphicFramePr>
          <p:cNvPr id="27661" name="Object 26"/>
          <p:cNvGraphicFramePr>
            <a:graphicFrameLocks noChangeAspect="1"/>
          </p:cNvGraphicFramePr>
          <p:nvPr/>
        </p:nvGraphicFramePr>
        <p:xfrm>
          <a:off x="684213" y="5084763"/>
          <a:ext cx="7416800" cy="936625"/>
        </p:xfrm>
        <a:graphic>
          <a:graphicData uri="http://schemas.openxmlformats.org/presentationml/2006/ole">
            <mc:AlternateContent xmlns:mc="http://schemas.openxmlformats.org/markup-compatibility/2006">
              <mc:Choice xmlns:v="urn:schemas-microsoft-com:vml" Requires="v">
                <p:oleObj spid="_x0000_s27698" name="Equation" r:id="rId11" imgW="4114800" imgH="444500" progId="Equation.3">
                  <p:embed/>
                </p:oleObj>
              </mc:Choice>
              <mc:Fallback>
                <p:oleObj name="Equation" r:id="rId11" imgW="4114800" imgH="444500" progId="Equation.3">
                  <p:embed/>
                  <p:pic>
                    <p:nvPicPr>
                      <p:cNvPr id="0" name="Object 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4213" y="5084763"/>
                        <a:ext cx="74168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62" name="Rectangle 28"/>
          <p:cNvSpPr>
            <a:spLocks noChangeArrowheads="1"/>
          </p:cNvSpPr>
          <p:nvPr/>
        </p:nvSpPr>
        <p:spPr bwMode="auto">
          <a:xfrm>
            <a:off x="539750" y="6021388"/>
            <a:ext cx="3702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a:latin typeface="Times New Roman" pitchFamily="18" charset="0"/>
                <a:cs typeface="Times New Roman" pitchFamily="18" charset="0"/>
              </a:rPr>
              <a:t>The equation is called FRIIS Formula.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EE913EA-8AAC-4982-8AA8-2CF35E33C1DA}" type="slidenum">
              <a:rPr lang="en-GB" smtClean="0"/>
              <a:pPr eaLnBrk="1" hangingPunct="1"/>
              <a:t>3</a:t>
            </a:fld>
            <a:endParaRPr lang="en-GB" smtClean="0"/>
          </a:p>
        </p:txBody>
      </p:sp>
      <p:sp>
        <p:nvSpPr>
          <p:cNvPr id="2" name="Rectangle 2"/>
          <p:cNvSpPr>
            <a:spLocks noGrp="1" noChangeArrowheads="1"/>
          </p:cNvSpPr>
          <p:nvPr>
            <p:ph type="ctrTitle"/>
          </p:nvPr>
        </p:nvSpPr>
        <p:spPr>
          <a:xfrm>
            <a:off x="179388" y="0"/>
            <a:ext cx="8712200" cy="863600"/>
          </a:xfrm>
        </p:spPr>
        <p:txBody>
          <a:bodyPr/>
          <a:lstStyle/>
          <a:p>
            <a:pPr eaLnBrk="1" hangingPunct="1">
              <a:defRPr/>
            </a:pPr>
            <a:r>
              <a:rPr lang="en-GB" sz="3600" b="1" smtClean="0">
                <a:solidFill>
                  <a:schemeClr val="tx1"/>
                </a:solidFill>
                <a:effectLst>
                  <a:outerShdw blurRad="38100" dist="38100" dir="2700000" algn="tl">
                    <a:srgbClr val="C0C0C0"/>
                  </a:outerShdw>
                </a:effectLst>
                <a:latin typeface="Times New Roman" pitchFamily="18" charset="0"/>
                <a:cs typeface="Times New Roman" pitchFamily="18" charset="0"/>
              </a:rPr>
              <a:t>Noise in Communication Systems</a:t>
            </a:r>
          </a:p>
        </p:txBody>
      </p:sp>
      <p:sp>
        <p:nvSpPr>
          <p:cNvPr id="2052" name="Rectangle 3"/>
          <p:cNvSpPr>
            <a:spLocks noChangeArrowheads="1"/>
          </p:cNvSpPr>
          <p:nvPr/>
        </p:nvSpPr>
        <p:spPr bwMode="auto">
          <a:xfrm>
            <a:off x="179388" y="765175"/>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2053" name="Rectangle 9"/>
          <p:cNvSpPr>
            <a:spLocks noChangeArrowheads="1"/>
          </p:cNvSpPr>
          <p:nvPr/>
        </p:nvSpPr>
        <p:spPr bwMode="auto">
          <a:xfrm>
            <a:off x="250825" y="1052513"/>
            <a:ext cx="4406900" cy="493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a:tabLst>
                <a:tab pos="914400" algn="l"/>
              </a:tabLst>
            </a:pPr>
            <a:endParaRPr lang="en-GB"/>
          </a:p>
          <a:p>
            <a:pPr marL="342900" indent="-342900">
              <a:buFontTx/>
              <a:buAutoNum type="arabicPeriod"/>
              <a:tabLst>
                <a:tab pos="914400" algn="l"/>
              </a:tabLst>
            </a:pPr>
            <a:r>
              <a:rPr lang="en-GB" sz="2000">
                <a:latin typeface="Times New Roman" pitchFamily="18" charset="0"/>
                <a:cs typeface="Times New Roman" pitchFamily="18" charset="0"/>
              </a:rPr>
              <a:t>Introduction</a:t>
            </a:r>
          </a:p>
          <a:p>
            <a:pPr marL="342900" indent="-342900">
              <a:buFontTx/>
              <a:buAutoNum type="arabicPeriod"/>
              <a:tabLst>
                <a:tab pos="914400" algn="l"/>
              </a:tabLst>
            </a:pPr>
            <a:r>
              <a:rPr lang="en-GB" sz="2000">
                <a:latin typeface="Times New Roman" pitchFamily="18" charset="0"/>
                <a:cs typeface="Times New Roman" pitchFamily="18" charset="0"/>
              </a:rPr>
              <a:t>Thermal Noise</a:t>
            </a:r>
          </a:p>
          <a:p>
            <a:pPr marL="342900" indent="-342900">
              <a:buFontTx/>
              <a:buAutoNum type="arabicPeriod"/>
              <a:tabLst>
                <a:tab pos="914400" algn="l"/>
              </a:tabLst>
            </a:pPr>
            <a:r>
              <a:rPr lang="en-GB" sz="2000">
                <a:latin typeface="Times New Roman" pitchFamily="18" charset="0"/>
                <a:cs typeface="Times New Roman" pitchFamily="18" charset="0"/>
              </a:rPr>
              <a:t>Shot Noise</a:t>
            </a:r>
          </a:p>
          <a:p>
            <a:pPr marL="342900" indent="-342900">
              <a:buFontTx/>
              <a:buAutoNum type="arabicPeriod"/>
              <a:tabLst>
                <a:tab pos="914400" algn="l"/>
              </a:tabLst>
            </a:pPr>
            <a:r>
              <a:rPr lang="en-GB" sz="2000">
                <a:latin typeface="Times New Roman" pitchFamily="18" charset="0"/>
                <a:cs typeface="Times New Roman" pitchFamily="18" charset="0"/>
              </a:rPr>
              <a:t>Low Frequency or Flicker Noise</a:t>
            </a:r>
          </a:p>
          <a:p>
            <a:pPr marL="342900" indent="-342900">
              <a:buFontTx/>
              <a:buAutoNum type="arabicPeriod"/>
              <a:tabLst>
                <a:tab pos="914400" algn="l"/>
              </a:tabLst>
            </a:pPr>
            <a:r>
              <a:rPr lang="en-GB" sz="2000">
                <a:latin typeface="Times New Roman" pitchFamily="18" charset="0"/>
                <a:cs typeface="Times New Roman" pitchFamily="18" charset="0"/>
              </a:rPr>
              <a:t>Excess Resister Noise</a:t>
            </a:r>
          </a:p>
          <a:p>
            <a:pPr marL="342900" indent="-342900">
              <a:buFontTx/>
              <a:buAutoNum type="arabicPeriod"/>
              <a:tabLst>
                <a:tab pos="914400" algn="l"/>
              </a:tabLst>
            </a:pPr>
            <a:r>
              <a:rPr lang="en-GB" sz="2000">
                <a:latin typeface="Times New Roman" pitchFamily="18" charset="0"/>
                <a:cs typeface="Times New Roman" pitchFamily="18" charset="0"/>
              </a:rPr>
              <a:t>Burst or Popcorn Noise</a:t>
            </a:r>
          </a:p>
          <a:p>
            <a:pPr marL="342900" indent="-342900">
              <a:buFontTx/>
              <a:buAutoNum type="arabicPeriod"/>
              <a:tabLst>
                <a:tab pos="914400" algn="l"/>
              </a:tabLst>
            </a:pPr>
            <a:r>
              <a:rPr lang="en-GB" sz="2000">
                <a:latin typeface="Times New Roman" pitchFamily="18" charset="0"/>
                <a:cs typeface="Times New Roman" pitchFamily="18" charset="0"/>
              </a:rPr>
              <a:t>General Comments</a:t>
            </a:r>
          </a:p>
          <a:p>
            <a:pPr marL="342900" indent="-342900">
              <a:buFontTx/>
              <a:buAutoNum type="arabicPeriod"/>
              <a:tabLst>
                <a:tab pos="914400" algn="l"/>
              </a:tabLst>
            </a:pPr>
            <a:r>
              <a:rPr lang="en-GB" sz="2000">
                <a:latin typeface="Times New Roman" pitchFamily="18" charset="0"/>
                <a:cs typeface="Times New Roman" pitchFamily="18" charset="0"/>
              </a:rPr>
              <a:t>Noise Evaluation – Overview</a:t>
            </a:r>
          </a:p>
          <a:p>
            <a:pPr marL="342900" indent="-342900">
              <a:buFontTx/>
              <a:buAutoNum type="arabicPeriod"/>
              <a:tabLst>
                <a:tab pos="914400" algn="l"/>
              </a:tabLst>
            </a:pPr>
            <a:r>
              <a:rPr lang="en-GB" sz="2000">
                <a:latin typeface="Times New Roman" pitchFamily="18" charset="0"/>
                <a:cs typeface="Times New Roman" pitchFamily="18" charset="0"/>
              </a:rPr>
              <a:t>Analysis of Noise in Communication Systems</a:t>
            </a:r>
          </a:p>
          <a:p>
            <a:pPr marL="800100" lvl="1" indent="-342900">
              <a:buFontTx/>
              <a:buChar char="•"/>
              <a:tabLst>
                <a:tab pos="914400" algn="l"/>
              </a:tabLst>
            </a:pPr>
            <a:r>
              <a:rPr lang="en-GB" sz="2000">
                <a:latin typeface="Times New Roman" pitchFamily="18" charset="0"/>
                <a:cs typeface="Times New Roman" pitchFamily="18" charset="0"/>
              </a:rPr>
              <a:t>Thermal  Noise</a:t>
            </a:r>
          </a:p>
          <a:p>
            <a:pPr marL="800100" lvl="1" indent="-342900">
              <a:buFontTx/>
              <a:buChar char="•"/>
              <a:tabLst>
                <a:tab pos="914400" algn="l"/>
              </a:tabLst>
            </a:pPr>
            <a:r>
              <a:rPr lang="en-GB" sz="2000">
                <a:latin typeface="Times New Roman" pitchFamily="18" charset="0"/>
                <a:cs typeface="Times New Roman" pitchFamily="18" charset="0"/>
              </a:rPr>
              <a:t>Noise Voltage Spectral Density</a:t>
            </a:r>
          </a:p>
          <a:p>
            <a:pPr marL="800100" lvl="1" indent="-342900">
              <a:buFontTx/>
              <a:buChar char="•"/>
              <a:tabLst>
                <a:tab pos="914400" algn="l"/>
              </a:tabLst>
            </a:pPr>
            <a:r>
              <a:rPr lang="en-GB" sz="2000">
                <a:latin typeface="Times New Roman" pitchFamily="18" charset="0"/>
                <a:cs typeface="Times New Roman" pitchFamily="18" charset="0"/>
              </a:rPr>
              <a:t>Resistors in Series</a:t>
            </a:r>
          </a:p>
          <a:p>
            <a:pPr marL="800100" lvl="1" indent="-342900">
              <a:buFontTx/>
              <a:buChar char="•"/>
              <a:tabLst>
                <a:tab pos="914400" algn="l"/>
              </a:tabLst>
            </a:pPr>
            <a:r>
              <a:rPr lang="en-GB" sz="2000">
                <a:latin typeface="Times New Roman" pitchFamily="18" charset="0"/>
                <a:cs typeface="Times New Roman" pitchFamily="18" charset="0"/>
              </a:rPr>
              <a:t>Resistors in Parallel </a:t>
            </a:r>
          </a:p>
          <a:p>
            <a:pPr marL="342900" indent="-342900">
              <a:buFontTx/>
              <a:buAutoNum type="arabicPeriod"/>
              <a:tabLst>
                <a:tab pos="914400" algn="l"/>
              </a:tabLst>
            </a:pPr>
            <a:r>
              <a:rPr lang="en-GB" sz="2000">
                <a:latin typeface="Times New Roman" pitchFamily="18" charset="0"/>
                <a:cs typeface="Times New Roman" pitchFamily="18" charset="0"/>
              </a:rPr>
              <a:t>Matched Communication Systems</a:t>
            </a:r>
          </a:p>
        </p:txBody>
      </p:sp>
      <p:sp>
        <p:nvSpPr>
          <p:cNvPr id="2054" name="Rectangle 10"/>
          <p:cNvSpPr>
            <a:spLocks noChangeArrowheads="1"/>
          </p:cNvSpPr>
          <p:nvPr/>
        </p:nvSpPr>
        <p:spPr bwMode="auto">
          <a:xfrm>
            <a:off x="4535488" y="1125538"/>
            <a:ext cx="4608512" cy="4938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342900" indent="-342900"/>
            <a:endParaRPr lang="en-GB">
              <a:latin typeface="Times New Roman" pitchFamily="18" charset="0"/>
              <a:cs typeface="Times New Roman" pitchFamily="18" charset="0"/>
            </a:endParaRPr>
          </a:p>
          <a:p>
            <a:pPr marL="342900" indent="-342900"/>
            <a:r>
              <a:rPr lang="en-GB" sz="2000">
                <a:latin typeface="Times New Roman" pitchFamily="18" charset="0"/>
                <a:cs typeface="Times New Roman" pitchFamily="18" charset="0"/>
              </a:rPr>
              <a:t>11. Signal - to – Noise</a:t>
            </a:r>
          </a:p>
          <a:p>
            <a:pPr marL="342900" indent="-342900"/>
            <a:r>
              <a:rPr lang="en-GB" sz="2000">
                <a:latin typeface="Times New Roman" pitchFamily="18" charset="0"/>
                <a:cs typeface="Times New Roman" pitchFamily="18" charset="0"/>
              </a:rPr>
              <a:t>12. Noise Factor – Noise Figure</a:t>
            </a:r>
          </a:p>
          <a:p>
            <a:pPr marL="342900" indent="-342900"/>
            <a:r>
              <a:rPr lang="en-GB" sz="2000">
                <a:latin typeface="Times New Roman" pitchFamily="18" charset="0"/>
                <a:cs typeface="Times New Roman" pitchFamily="18" charset="0"/>
              </a:rPr>
              <a:t>13. Noise Figure / Factor for Active Elements</a:t>
            </a:r>
          </a:p>
          <a:p>
            <a:pPr marL="342900" indent="-342900"/>
            <a:r>
              <a:rPr lang="en-GB" sz="2000">
                <a:latin typeface="Times New Roman" pitchFamily="18" charset="0"/>
                <a:cs typeface="Times New Roman" pitchFamily="18" charset="0"/>
              </a:rPr>
              <a:t>14. Noise Temperature</a:t>
            </a:r>
          </a:p>
          <a:p>
            <a:pPr marL="342900" indent="-342900"/>
            <a:r>
              <a:rPr lang="en-GB" sz="2000">
                <a:latin typeface="Times New Roman" pitchFamily="18" charset="0"/>
                <a:cs typeface="Times New Roman" pitchFamily="18" charset="0"/>
              </a:rPr>
              <a:t>15. Noise Figure / Factors for Passive Elements</a:t>
            </a:r>
          </a:p>
          <a:p>
            <a:pPr marL="342900" indent="-342900"/>
            <a:r>
              <a:rPr lang="en-GB" sz="2000">
                <a:latin typeface="Times New Roman" pitchFamily="18" charset="0"/>
                <a:cs typeface="Times New Roman" pitchFamily="18" charset="0"/>
              </a:rPr>
              <a:t>16. Review – Noise Factor / Figure / Temperature</a:t>
            </a:r>
          </a:p>
          <a:p>
            <a:pPr marL="342900" indent="-342900"/>
            <a:r>
              <a:rPr lang="en-GB" sz="2000">
                <a:latin typeface="Times New Roman" pitchFamily="18" charset="0"/>
                <a:cs typeface="Times New Roman" pitchFamily="18" charset="0"/>
              </a:rPr>
              <a:t>17. Cascaded Networks</a:t>
            </a:r>
          </a:p>
          <a:p>
            <a:pPr marL="342900" indent="-342900"/>
            <a:r>
              <a:rPr lang="en-GB" sz="2000">
                <a:latin typeface="Times New Roman" pitchFamily="18" charset="0"/>
                <a:cs typeface="Times New Roman" pitchFamily="18" charset="0"/>
              </a:rPr>
              <a:t>18. System Noise Figure</a:t>
            </a:r>
          </a:p>
          <a:p>
            <a:pPr marL="342900" indent="-342900"/>
            <a:r>
              <a:rPr lang="en-GB" sz="2000">
                <a:latin typeface="Times New Roman" pitchFamily="18" charset="0"/>
                <a:cs typeface="Times New Roman" pitchFamily="18" charset="0"/>
              </a:rPr>
              <a:t>19. System Noise Temperature</a:t>
            </a:r>
          </a:p>
          <a:p>
            <a:pPr marL="342900" indent="-342900"/>
            <a:r>
              <a:rPr lang="en-GB" sz="2000">
                <a:latin typeface="Times New Roman" pitchFamily="18" charset="0"/>
                <a:cs typeface="Times New Roman" pitchFamily="18" charset="0"/>
              </a:rPr>
              <a:t>20. Algebraic Representation of Noise</a:t>
            </a:r>
          </a:p>
          <a:p>
            <a:pPr marL="342900" indent="-342900"/>
            <a:r>
              <a:rPr lang="en-GB" sz="2000">
                <a:latin typeface="Times New Roman" pitchFamily="18" charset="0"/>
                <a:cs typeface="Times New Roman" pitchFamily="18" charset="0"/>
              </a:rPr>
              <a:t>21. Additive White Gaussian Noise</a:t>
            </a:r>
          </a:p>
          <a:p>
            <a:pPr marL="342900" indent="-342900" eaLnBrk="0" hangingPunct="0"/>
            <a:endParaRPr lang="en-GB" sz="20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0E90BAE-23FC-4CF1-9CB2-A7EF31E3A22D}" type="slidenum">
              <a:rPr lang="en-GB" smtClean="0"/>
              <a:pPr eaLnBrk="1" hangingPunct="1"/>
              <a:t>30</a:t>
            </a:fld>
            <a:endParaRPr lang="en-GB" smtClean="0"/>
          </a:p>
        </p:txBody>
      </p:sp>
      <p:sp>
        <p:nvSpPr>
          <p:cNvPr id="28675" name="Rectangle 2"/>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62467" name="Rectangle 3"/>
          <p:cNvSpPr>
            <a:spLocks noGrp="1" noChangeArrowheads="1"/>
          </p:cNvSpPr>
          <p:nvPr>
            <p:ph type="ctrTitle"/>
          </p:nvPr>
        </p:nvSpPr>
        <p:spPr>
          <a:xfrm>
            <a:off x="1403350" y="0"/>
            <a:ext cx="6049963" cy="863600"/>
          </a:xfrm>
        </p:spPr>
        <p:txBody>
          <a:bodyPr/>
          <a:lstStyle/>
          <a:p>
            <a:pPr eaLnBrk="1" hangingPunct="1">
              <a:defRPr/>
            </a:pPr>
            <a:r>
              <a:rPr lang="en-GB" sz="3600" smtClean="0">
                <a:effectLst>
                  <a:outerShdw blurRad="38100" dist="38100" dir="2700000" algn="tl">
                    <a:srgbClr val="C0C0C0"/>
                  </a:outerShdw>
                </a:effectLst>
                <a:latin typeface="Times New Roman" pitchFamily="18" charset="0"/>
                <a:cs typeface="Times New Roman" pitchFamily="18" charset="0"/>
              </a:rPr>
              <a:t>19. System </a:t>
            </a:r>
            <a:r>
              <a:rPr lang="en-GB" altLang="ja-JP" sz="3600" smtClean="0">
                <a:effectLst>
                  <a:outerShdw blurRad="38100" dist="38100" dir="2700000" algn="tl">
                    <a:srgbClr val="C0C0C0"/>
                  </a:outerShdw>
                </a:effectLst>
                <a:latin typeface="Times New Roman" pitchFamily="18" charset="0"/>
                <a:ea typeface="MS PGothic" pitchFamily="34" charset="-128"/>
                <a:cs typeface="Times New Roman" pitchFamily="18" charset="0"/>
              </a:rPr>
              <a:t>Noise</a:t>
            </a:r>
            <a:r>
              <a:rPr lang="en-GB" altLang="ja-JP" sz="3600" smtClean="0">
                <a:latin typeface="Times New Roman" pitchFamily="18" charset="0"/>
                <a:ea typeface="MS PGothic" pitchFamily="34" charset="-128"/>
                <a:cs typeface="Times New Roman" pitchFamily="18" charset="0"/>
              </a:rPr>
              <a:t> Temperature</a:t>
            </a:r>
            <a:endParaRPr lang="en-GB" sz="3600" smtClean="0">
              <a:latin typeface="Times New Roman" pitchFamily="18" charset="0"/>
              <a:cs typeface="Times New Roman" pitchFamily="18" charset="0"/>
            </a:endParaRPr>
          </a:p>
        </p:txBody>
      </p:sp>
      <p:sp>
        <p:nvSpPr>
          <p:cNvPr id="28677" name="Rectangle 13"/>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pic>
        <p:nvPicPr>
          <p:cNvPr id="28678"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052513"/>
            <a:ext cx="8497888"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3500438"/>
            <a:ext cx="5324475"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24" descr="NCS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00563" y="1268413"/>
            <a:ext cx="3757612"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52775C9-938C-4611-A110-5989C42FEB78}" type="slidenum">
              <a:rPr lang="en-GB" smtClean="0"/>
              <a:pPr eaLnBrk="1" hangingPunct="1"/>
              <a:t>4</a:t>
            </a:fld>
            <a:endParaRPr lang="en-GB" smtClean="0"/>
          </a:p>
        </p:txBody>
      </p:sp>
      <p:sp>
        <p:nvSpPr>
          <p:cNvPr id="10242" name="Rectangle 2"/>
          <p:cNvSpPr>
            <a:spLocks noGrp="1" noChangeArrowheads="1"/>
          </p:cNvSpPr>
          <p:nvPr>
            <p:ph type="ctrTitle"/>
          </p:nvPr>
        </p:nvSpPr>
        <p:spPr>
          <a:xfrm>
            <a:off x="107950" y="0"/>
            <a:ext cx="8712200" cy="863600"/>
          </a:xfrm>
        </p:spPr>
        <p:txBody>
          <a:bodyPr/>
          <a:lstStyle/>
          <a:p>
            <a:pPr eaLnBrk="1" hangingPunct="1">
              <a:defRPr/>
            </a:pPr>
            <a:r>
              <a:rPr lang="en-GB" sz="3600" smtClean="0">
                <a:latin typeface="Times New Roman" pitchFamily="18" charset="0"/>
                <a:cs typeface="Times New Roman" pitchFamily="18" charset="0"/>
              </a:rPr>
              <a:t>1</a:t>
            </a:r>
            <a:r>
              <a:rPr lang="en-GB" sz="3600" smtClean="0">
                <a:effectLst>
                  <a:outerShdw blurRad="38100" dist="38100" dir="2700000" algn="tl">
                    <a:srgbClr val="C0C0C0"/>
                  </a:outerShdw>
                </a:effectLst>
                <a:latin typeface="Times New Roman" pitchFamily="18" charset="0"/>
                <a:cs typeface="Times New Roman" pitchFamily="18" charset="0"/>
              </a:rPr>
              <a:t>. Introduction</a:t>
            </a:r>
          </a:p>
        </p:txBody>
      </p:sp>
      <p:sp>
        <p:nvSpPr>
          <p:cNvPr id="3076" name="Rectangle 3"/>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3077" name="Rectangle 6"/>
          <p:cNvSpPr>
            <a:spLocks noChangeArrowheads="1"/>
          </p:cNvSpPr>
          <p:nvPr/>
        </p:nvSpPr>
        <p:spPr bwMode="auto">
          <a:xfrm>
            <a:off x="250825" y="1125538"/>
            <a:ext cx="8640763" cy="556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457200" algn="l"/>
              </a:tabLst>
            </a:pPr>
            <a:r>
              <a:rPr lang="en-GB" sz="2400">
                <a:latin typeface="Times New Roman" pitchFamily="18" charset="0"/>
                <a:cs typeface="Times New Roman" pitchFamily="18" charset="0"/>
              </a:rPr>
              <a:t>Noise is a general term which is used to describe an unwanted signal which affects a wanted signal. These unwanted signals arise from a variety of sources which may be considered in one of two main categories:-</a:t>
            </a:r>
          </a:p>
          <a:p>
            <a:pPr>
              <a:tabLst>
                <a:tab pos="457200" algn="l"/>
              </a:tabLst>
            </a:pPr>
            <a:endParaRPr lang="en-GB" sz="2400">
              <a:latin typeface="Times New Roman" pitchFamily="18" charset="0"/>
              <a:cs typeface="Times New Roman" pitchFamily="18" charset="0"/>
            </a:endParaRPr>
          </a:p>
          <a:p>
            <a:pPr>
              <a:buFontTx/>
              <a:buChar char="•"/>
              <a:tabLst>
                <a:tab pos="457200" algn="l"/>
              </a:tabLst>
            </a:pPr>
            <a:r>
              <a:rPr lang="en-GB" sz="2400" i="1">
                <a:solidFill>
                  <a:srgbClr val="FF0000"/>
                </a:solidFill>
                <a:latin typeface="Times New Roman" pitchFamily="18" charset="0"/>
                <a:cs typeface="Times New Roman" pitchFamily="18" charset="0"/>
              </a:rPr>
              <a:t>Interference, usually from a human source (man made)</a:t>
            </a:r>
            <a:endParaRPr lang="en-GB" altLang="ja-JP" sz="2400" i="1">
              <a:solidFill>
                <a:srgbClr val="FF0000"/>
              </a:solidFill>
              <a:latin typeface="Times New Roman" pitchFamily="18" charset="0"/>
              <a:ea typeface="MS PGothic" pitchFamily="34" charset="-128"/>
              <a:cs typeface="Times New Roman" pitchFamily="18" charset="0"/>
            </a:endParaRPr>
          </a:p>
          <a:p>
            <a:pPr>
              <a:buFontTx/>
              <a:buChar char="•"/>
              <a:tabLst>
                <a:tab pos="457200" algn="l"/>
              </a:tabLst>
            </a:pPr>
            <a:r>
              <a:rPr lang="en-GB" altLang="ja-JP" sz="2400" i="1">
                <a:solidFill>
                  <a:srgbClr val="FF0000"/>
                </a:solidFill>
                <a:latin typeface="Times New Roman" pitchFamily="18" charset="0"/>
                <a:ea typeface="MS PGothic" pitchFamily="34" charset="-128"/>
                <a:cs typeface="Times New Roman" pitchFamily="18" charset="0"/>
              </a:rPr>
              <a:t>Naturally occurring random noise</a:t>
            </a:r>
            <a:r>
              <a:rPr lang="en-GB" altLang="ja-JP" sz="2400">
                <a:latin typeface="Times New Roman" pitchFamily="18" charset="0"/>
                <a:ea typeface="MS PGothic" pitchFamily="34" charset="-128"/>
                <a:cs typeface="Times New Roman" pitchFamily="18" charset="0"/>
              </a:rPr>
              <a:t> </a:t>
            </a:r>
          </a:p>
          <a:p>
            <a:pPr>
              <a:tabLst>
                <a:tab pos="457200" algn="l"/>
              </a:tabLst>
            </a:pPr>
            <a:endParaRPr lang="en-GB" altLang="ja-JP" sz="2400">
              <a:latin typeface="Times New Roman" pitchFamily="18" charset="0"/>
              <a:ea typeface="MS PGothic" pitchFamily="34" charset="-128"/>
              <a:cs typeface="Times New Roman" pitchFamily="18" charset="0"/>
            </a:endParaRPr>
          </a:p>
          <a:p>
            <a:pPr>
              <a:tabLst>
                <a:tab pos="457200" algn="l"/>
              </a:tabLst>
            </a:pPr>
            <a:r>
              <a:rPr lang="en-GB" altLang="ja-JP" sz="2400" b="1">
                <a:solidFill>
                  <a:srgbClr val="FF0000"/>
                </a:solidFill>
                <a:latin typeface="Times New Roman" pitchFamily="18" charset="0"/>
                <a:ea typeface="MS PGothic" pitchFamily="34" charset="-128"/>
                <a:cs typeface="Times New Roman" pitchFamily="18" charset="0"/>
              </a:rPr>
              <a:t>Interference</a:t>
            </a:r>
            <a:r>
              <a:rPr lang="en-GB" altLang="ja-JP" sz="2400">
                <a:latin typeface="Times New Roman" pitchFamily="18" charset="0"/>
                <a:ea typeface="MS PGothic" pitchFamily="34" charset="-128"/>
                <a:cs typeface="Times New Roman" pitchFamily="18" charset="0"/>
              </a:rPr>
              <a:t> </a:t>
            </a:r>
          </a:p>
          <a:p>
            <a:pPr>
              <a:tabLst>
                <a:tab pos="457200" algn="l"/>
              </a:tabLst>
            </a:pPr>
            <a:endParaRPr lang="en-GB" altLang="ja-JP" sz="2400">
              <a:latin typeface="Times New Roman" pitchFamily="18" charset="0"/>
              <a:ea typeface="MS PGothic" pitchFamily="34" charset="-128"/>
              <a:cs typeface="Times New Roman" pitchFamily="18" charset="0"/>
            </a:endParaRPr>
          </a:p>
          <a:p>
            <a:pPr>
              <a:tabLst>
                <a:tab pos="457200" algn="l"/>
              </a:tabLst>
            </a:pPr>
            <a:r>
              <a:rPr lang="en-GB" altLang="ja-JP" sz="2400">
                <a:latin typeface="Times New Roman" pitchFamily="18" charset="0"/>
                <a:ea typeface="MS PGothic" pitchFamily="34" charset="-128"/>
                <a:cs typeface="Times New Roman" pitchFamily="18" charset="0"/>
              </a:rPr>
              <a:t>Interference arises for example, from other communication systems (cross talk), 50 Hz supplies (hum) and harmonics, switched mode power supplies, thyristor circuits, ignition (car spark plugs) motors … etc. </a:t>
            </a:r>
          </a:p>
          <a:p>
            <a:pPr>
              <a:tabLst>
                <a:tab pos="457200" algn="l"/>
              </a:tabLst>
            </a:pPr>
            <a:endParaRPr lang="en-GB" altLang="ja-JP" sz="2400">
              <a:latin typeface="Times New Roman" pitchFamily="18" charset="0"/>
              <a:ea typeface="MS PGothic" pitchFamily="34" charset="-128"/>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4000" dirty="0" smtClean="0">
                <a:latin typeface="Tw Cen MT" pitchFamily="34" charset="0"/>
              </a:rPr>
              <a:t>TYPES OF NOISE</a:t>
            </a:r>
            <a:endParaRPr lang="en-IN" sz="4000" dirty="0">
              <a:latin typeface="Tw Cen MT" pitchFamily="34" charset="0"/>
            </a:endParaRPr>
          </a:p>
        </p:txBody>
      </p:sp>
      <p:sp>
        <p:nvSpPr>
          <p:cNvPr id="4" name="Slide Number Placeholder 3"/>
          <p:cNvSpPr>
            <a:spLocks noGrp="1"/>
          </p:cNvSpPr>
          <p:nvPr>
            <p:ph type="sldNum" sz="quarter" idx="12"/>
          </p:nvPr>
        </p:nvSpPr>
        <p:spPr/>
        <p:txBody>
          <a:bodyPr/>
          <a:lstStyle/>
          <a:p>
            <a:pPr>
              <a:defRPr/>
            </a:pPr>
            <a:fld id="{906C8DF0-2FCD-4716-8602-15FF40D4660D}" type="slidenum">
              <a:rPr lang="en-GB" smtClean="0"/>
              <a:pPr>
                <a:defRPr/>
              </a:pPr>
              <a:t>5</a:t>
            </a:fld>
            <a:endParaRPr lang="en-GB"/>
          </a:p>
        </p:txBody>
      </p:sp>
      <p:pic>
        <p:nvPicPr>
          <p:cNvPr id="143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988840"/>
            <a:ext cx="8964488" cy="3039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47469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F000D8B-978E-40F7-AE86-380F9FCE3F88}" type="slidenum">
              <a:rPr lang="en-GB" smtClean="0"/>
              <a:pPr eaLnBrk="1" hangingPunct="1"/>
              <a:t>6</a:t>
            </a:fld>
            <a:endParaRPr lang="en-GB" smtClean="0"/>
          </a:p>
        </p:txBody>
      </p:sp>
      <p:sp>
        <p:nvSpPr>
          <p:cNvPr id="12290" name="Rectangle 2"/>
          <p:cNvSpPr>
            <a:spLocks noGrp="1" noChangeArrowheads="1"/>
          </p:cNvSpPr>
          <p:nvPr>
            <p:ph type="ctrTitle"/>
          </p:nvPr>
        </p:nvSpPr>
        <p:spPr>
          <a:xfrm>
            <a:off x="179388" y="0"/>
            <a:ext cx="8712200" cy="863600"/>
          </a:xfrm>
        </p:spPr>
        <p:txBody>
          <a:bodyPr/>
          <a:lstStyle/>
          <a:p>
            <a:pPr eaLnBrk="1" hangingPunct="1">
              <a:defRPr/>
            </a:pPr>
            <a:r>
              <a:rPr lang="en-GB" sz="3600" smtClean="0">
                <a:latin typeface="Times New Roman" pitchFamily="18" charset="0"/>
                <a:cs typeface="Times New Roman" pitchFamily="18" charset="0"/>
              </a:rPr>
              <a:t>1</a:t>
            </a:r>
            <a:r>
              <a:rPr lang="en-GB" sz="3600" smtClean="0">
                <a:effectLst>
                  <a:outerShdw blurRad="38100" dist="38100" dir="2700000" algn="tl">
                    <a:srgbClr val="C0C0C0"/>
                  </a:outerShdw>
                </a:effectLst>
                <a:latin typeface="Times New Roman" pitchFamily="18" charset="0"/>
                <a:cs typeface="Times New Roman" pitchFamily="18" charset="0"/>
              </a:rPr>
              <a:t>. Introduction (Cont’d)</a:t>
            </a:r>
          </a:p>
        </p:txBody>
      </p:sp>
      <p:sp>
        <p:nvSpPr>
          <p:cNvPr id="4100" name="Rectangle 3"/>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4101" name="Rectangle 4"/>
          <p:cNvSpPr>
            <a:spLocks noChangeArrowheads="1"/>
          </p:cNvSpPr>
          <p:nvPr/>
        </p:nvSpPr>
        <p:spPr bwMode="auto">
          <a:xfrm>
            <a:off x="250825" y="981075"/>
            <a:ext cx="8640763" cy="2497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457200" algn="l"/>
              </a:tabLst>
            </a:pPr>
            <a:r>
              <a:rPr lang="en-GB" altLang="ja-JP" sz="2200" b="1">
                <a:solidFill>
                  <a:srgbClr val="FF0000"/>
                </a:solidFill>
                <a:latin typeface="Times New Roman" pitchFamily="18" charset="0"/>
                <a:ea typeface="MS PGothic" pitchFamily="34" charset="-128"/>
                <a:cs typeface="Times New Roman" pitchFamily="18" charset="0"/>
              </a:rPr>
              <a:t>Natural Noise</a:t>
            </a:r>
            <a:r>
              <a:rPr lang="en-GB" altLang="ja-JP" sz="2200">
                <a:latin typeface="Times New Roman" pitchFamily="18" charset="0"/>
                <a:ea typeface="MS PGothic" pitchFamily="34" charset="-128"/>
                <a:cs typeface="Times New Roman" pitchFamily="18" charset="0"/>
              </a:rPr>
              <a:t> </a:t>
            </a:r>
          </a:p>
          <a:p>
            <a:pPr>
              <a:tabLst>
                <a:tab pos="457200" algn="l"/>
              </a:tabLst>
            </a:pPr>
            <a:endParaRPr lang="en-GB" altLang="ja-JP" sz="2200">
              <a:latin typeface="Times New Roman" pitchFamily="18" charset="0"/>
              <a:ea typeface="MS PGothic" pitchFamily="34" charset="-128"/>
              <a:cs typeface="Times New Roman" pitchFamily="18" charset="0"/>
            </a:endParaRPr>
          </a:p>
          <a:p>
            <a:pPr>
              <a:tabLst>
                <a:tab pos="457200" algn="l"/>
              </a:tabLst>
            </a:pPr>
            <a:r>
              <a:rPr lang="en-GB" altLang="ja-JP" sz="2200">
                <a:latin typeface="Times New Roman" pitchFamily="18" charset="0"/>
                <a:ea typeface="MS PGothic" pitchFamily="34" charset="-128"/>
                <a:cs typeface="Times New Roman" pitchFamily="18" charset="0"/>
              </a:rPr>
              <a:t>Naturally occurring external noise sources include atmosphere disturbance (e.g. electric storms, lighting, ionospheric effect etc), so called ‘Sky Noise’ or Cosmic noise which includes noise  from galaxy, solar noise and ‘hot spot’ due to oxygen and water vapour resonance in the earth’s atmosphere.</a:t>
            </a:r>
            <a:r>
              <a:rPr lang="en-GB" altLang="ja-JP" sz="2400">
                <a:latin typeface="Times New Roman" pitchFamily="18" charset="0"/>
                <a:ea typeface="MS PGothic" pitchFamily="34" charset="-128"/>
                <a:cs typeface="Times New Roman" pitchFamily="18" charset="0"/>
              </a:rPr>
              <a:t> </a:t>
            </a:r>
          </a:p>
          <a:p>
            <a:pPr>
              <a:tabLst>
                <a:tab pos="457200" algn="l"/>
              </a:tabLst>
            </a:pPr>
            <a:endParaRPr lang="en-GB" altLang="ja-JP" sz="2400">
              <a:latin typeface="Times New Roman" pitchFamily="18" charset="0"/>
              <a:ea typeface="MS PGothic" pitchFamily="34" charset="-128"/>
              <a:cs typeface="Times New Roman" pitchFamily="18" charset="0"/>
            </a:endParaRPr>
          </a:p>
        </p:txBody>
      </p:sp>
      <p:pic>
        <p:nvPicPr>
          <p:cNvPr id="4102" name="Picture 5" descr="EEC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3213100"/>
            <a:ext cx="6481762"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6BAE15CB-DCAF-42D0-8F14-3B1A8C16EE8F}" type="slidenum">
              <a:rPr lang="en-GB" smtClean="0"/>
              <a:pPr eaLnBrk="1" hangingPunct="1"/>
              <a:t>7</a:t>
            </a:fld>
            <a:endParaRPr lang="en-GB" smtClean="0"/>
          </a:p>
        </p:txBody>
      </p:sp>
      <p:sp>
        <p:nvSpPr>
          <p:cNvPr id="14338" name="Rectangle 2"/>
          <p:cNvSpPr>
            <a:spLocks noGrp="1" noChangeArrowheads="1"/>
          </p:cNvSpPr>
          <p:nvPr>
            <p:ph type="ctrTitle"/>
          </p:nvPr>
        </p:nvSpPr>
        <p:spPr>
          <a:xfrm>
            <a:off x="431800" y="0"/>
            <a:ext cx="8712200" cy="863600"/>
          </a:xfrm>
        </p:spPr>
        <p:txBody>
          <a:bodyPr/>
          <a:lstStyle/>
          <a:p>
            <a:pPr eaLnBrk="1" hangingPunct="1">
              <a:defRPr/>
            </a:pPr>
            <a:r>
              <a:rPr lang="en-GB" sz="3600" smtClean="0">
                <a:effectLst>
                  <a:outerShdw blurRad="38100" dist="38100" dir="2700000" algn="tl">
                    <a:srgbClr val="C0C0C0"/>
                  </a:outerShdw>
                </a:effectLst>
                <a:latin typeface="Times New Roman" pitchFamily="18" charset="0"/>
                <a:cs typeface="Times New Roman" pitchFamily="18" charset="0"/>
              </a:rPr>
              <a:t>2.  Thermal Noise (Johnson Noise)</a:t>
            </a:r>
          </a:p>
        </p:txBody>
      </p:sp>
      <p:sp>
        <p:nvSpPr>
          <p:cNvPr id="5124" name="Rectangle 3"/>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5125" name="Rectangle 4"/>
          <p:cNvSpPr>
            <a:spLocks noChangeArrowheads="1"/>
          </p:cNvSpPr>
          <p:nvPr/>
        </p:nvSpPr>
        <p:spPr bwMode="auto">
          <a:xfrm>
            <a:off x="179388" y="1084263"/>
            <a:ext cx="8640762"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457200" algn="l"/>
              </a:tabLst>
            </a:pPr>
            <a:r>
              <a:rPr lang="en-GB" altLang="ja-JP" sz="2200">
                <a:latin typeface="Times New Roman" pitchFamily="18" charset="0"/>
                <a:ea typeface="MS PGothic" pitchFamily="34" charset="-128"/>
                <a:cs typeface="Times New Roman" pitchFamily="18" charset="0"/>
              </a:rPr>
              <a:t>This type of noise is generated by all resistances (e.g. a resistor, semiconductor, the resistance of a resonant circuit, i.e. the real part of the impedance, cable etc).</a:t>
            </a:r>
          </a:p>
          <a:p>
            <a:pPr>
              <a:tabLst>
                <a:tab pos="457200" algn="l"/>
              </a:tabLst>
            </a:pPr>
            <a:endParaRPr lang="en-GB" altLang="ja-JP" sz="2200">
              <a:ea typeface="MS PGothic" pitchFamily="34" charset="-128"/>
              <a:cs typeface="Times New Roman" pitchFamily="18" charset="0"/>
            </a:endParaRPr>
          </a:p>
        </p:txBody>
      </p:sp>
      <p:pic>
        <p:nvPicPr>
          <p:cNvPr id="5126" name="Picture 5" descr="EEC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2205038"/>
            <a:ext cx="3228975"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Rectangle 7"/>
          <p:cNvSpPr>
            <a:spLocks noChangeArrowheads="1"/>
          </p:cNvSpPr>
          <p:nvPr/>
        </p:nvSpPr>
        <p:spPr bwMode="auto">
          <a:xfrm>
            <a:off x="179388" y="4049713"/>
            <a:ext cx="8713787"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en-GB" sz="2200">
                <a:latin typeface="Times New Roman" pitchFamily="18" charset="0"/>
                <a:ea typeface="MS Mincho" pitchFamily="49" charset="-128"/>
                <a:cs typeface="Times New Roman" pitchFamily="18" charset="0"/>
              </a:rPr>
              <a:t>Experimental results (by Johnson) and theoretical studies (by Nyquist) give the mean square noise voltage as </a:t>
            </a:r>
            <a:endParaRPr lang="en-GB" sz="2200">
              <a:ea typeface="MS Mincho" pitchFamily="49" charset="-128"/>
              <a:cs typeface="Times New Roman" pitchFamily="18" charset="0"/>
            </a:endParaRPr>
          </a:p>
        </p:txBody>
      </p:sp>
      <p:graphicFrame>
        <p:nvGraphicFramePr>
          <p:cNvPr id="5128" name="Object 6"/>
          <p:cNvGraphicFramePr>
            <a:graphicFrameLocks noChangeAspect="1"/>
          </p:cNvGraphicFramePr>
          <p:nvPr/>
        </p:nvGraphicFramePr>
        <p:xfrm>
          <a:off x="3995738" y="4508500"/>
          <a:ext cx="2541587" cy="685800"/>
        </p:xfrm>
        <a:graphic>
          <a:graphicData uri="http://schemas.openxmlformats.org/presentationml/2006/ole">
            <mc:AlternateContent xmlns:mc="http://schemas.openxmlformats.org/markup-compatibility/2006">
              <mc:Choice xmlns:v="urn:schemas-microsoft-com:vml" Requires="v">
                <p:oleObj spid="_x0000_s5138" name="Equation" r:id="rId5" imgW="1269449" imgH="342751" progId="Equation.3">
                  <p:embed/>
                </p:oleObj>
              </mc:Choice>
              <mc:Fallback>
                <p:oleObj name="Equation" r:id="rId5" imgW="1269449" imgH="342751"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95738" y="4508500"/>
                        <a:ext cx="254158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9" name="Rectangle 8"/>
          <p:cNvSpPr>
            <a:spLocks noChangeArrowheads="1"/>
          </p:cNvSpPr>
          <p:nvPr/>
        </p:nvSpPr>
        <p:spPr bwMode="auto">
          <a:xfrm>
            <a:off x="250825" y="5084763"/>
            <a:ext cx="6691313" cy="1557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en-GB" sz="1200">
                <a:latin typeface="Times New Roman" pitchFamily="18" charset="0"/>
                <a:ea typeface="MS Mincho" pitchFamily="49" charset="-128"/>
                <a:cs typeface="Times New Roman" pitchFamily="18" charset="0"/>
              </a:rPr>
              <a:t> </a:t>
            </a:r>
            <a:endParaRPr lang="en-GB" sz="900">
              <a:ea typeface="MS Mincho" pitchFamily="49" charset="-128"/>
              <a:cs typeface="Times New Roman" pitchFamily="18" charset="0"/>
            </a:endParaRPr>
          </a:p>
          <a:p>
            <a:pPr eaLnBrk="0" hangingPunct="0"/>
            <a:r>
              <a:rPr lang="en-GB" sz="2100">
                <a:latin typeface="Times New Roman" pitchFamily="18" charset="0"/>
                <a:ea typeface="MS Mincho" pitchFamily="49" charset="-128"/>
                <a:cs typeface="Times New Roman" pitchFamily="18" charset="0"/>
              </a:rPr>
              <a:t>Where  k = Boltzmann’s constant = 1.38 x 10</a:t>
            </a:r>
            <a:r>
              <a:rPr lang="en-GB" sz="2100" baseline="30000">
                <a:latin typeface="Times New Roman" pitchFamily="18" charset="0"/>
                <a:ea typeface="MS Mincho" pitchFamily="49" charset="-128"/>
                <a:cs typeface="Times New Roman" pitchFamily="18" charset="0"/>
              </a:rPr>
              <a:t>-23</a:t>
            </a:r>
            <a:r>
              <a:rPr lang="en-GB" sz="2100">
                <a:latin typeface="Times New Roman" pitchFamily="18" charset="0"/>
                <a:ea typeface="MS Mincho" pitchFamily="49" charset="-128"/>
                <a:cs typeface="Times New Roman" pitchFamily="18" charset="0"/>
              </a:rPr>
              <a:t> Joules per K</a:t>
            </a:r>
            <a:endParaRPr lang="en-GB" sz="2100">
              <a:ea typeface="MS Mincho" pitchFamily="49" charset="-128"/>
              <a:cs typeface="Times New Roman" pitchFamily="18" charset="0"/>
            </a:endParaRPr>
          </a:p>
          <a:p>
            <a:pPr eaLnBrk="0" hangingPunct="0"/>
            <a:r>
              <a:rPr lang="en-GB" sz="2100">
                <a:latin typeface="Times New Roman" pitchFamily="18" charset="0"/>
                <a:ea typeface="MS Mincho" pitchFamily="49" charset="-128"/>
                <a:cs typeface="Times New Roman" pitchFamily="18" charset="0"/>
              </a:rPr>
              <a:t>	T = absolute temperature</a:t>
            </a:r>
            <a:endParaRPr lang="en-GB" sz="2100">
              <a:ea typeface="MS Mincho" pitchFamily="49" charset="-128"/>
              <a:cs typeface="Times New Roman" pitchFamily="18" charset="0"/>
            </a:endParaRPr>
          </a:p>
          <a:p>
            <a:pPr eaLnBrk="0" hangingPunct="0"/>
            <a:r>
              <a:rPr lang="en-GB" sz="2100">
                <a:latin typeface="Times New Roman" pitchFamily="18" charset="0"/>
                <a:ea typeface="MS Mincho" pitchFamily="49" charset="-128"/>
                <a:cs typeface="Times New Roman" pitchFamily="18" charset="0"/>
              </a:rPr>
              <a:t>  	B = bandwidth noise measured in (Hz)</a:t>
            </a:r>
            <a:endParaRPr lang="en-GB" sz="2100">
              <a:ea typeface="MS Mincho" pitchFamily="49" charset="-128"/>
              <a:cs typeface="Times New Roman" pitchFamily="18" charset="0"/>
            </a:endParaRPr>
          </a:p>
          <a:p>
            <a:pPr eaLnBrk="0" hangingPunct="0"/>
            <a:r>
              <a:rPr lang="en-GB" sz="2100">
                <a:latin typeface="Times New Roman" pitchFamily="18" charset="0"/>
                <a:ea typeface="MS Mincho" pitchFamily="49" charset="-128"/>
                <a:cs typeface="Times New Roman" pitchFamily="18" charset="0"/>
              </a:rPr>
              <a:t>	R = resistance (ohms)</a:t>
            </a:r>
            <a:endParaRPr lang="en-GB" sz="2100">
              <a:ea typeface="MS Mincho" pitchFamily="49" charset="-128"/>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EED25B3-12E3-4C31-B9AB-A09414EADA2A}" type="slidenum">
              <a:rPr lang="en-GB" smtClean="0"/>
              <a:pPr eaLnBrk="1" hangingPunct="1"/>
              <a:t>8</a:t>
            </a:fld>
            <a:endParaRPr lang="en-GB" smtClean="0"/>
          </a:p>
        </p:txBody>
      </p:sp>
      <p:sp>
        <p:nvSpPr>
          <p:cNvPr id="16386" name="Rectangle 2"/>
          <p:cNvSpPr>
            <a:spLocks noGrp="1" noChangeArrowheads="1"/>
          </p:cNvSpPr>
          <p:nvPr>
            <p:ph type="ctrTitle"/>
          </p:nvPr>
        </p:nvSpPr>
        <p:spPr>
          <a:xfrm>
            <a:off x="431800" y="0"/>
            <a:ext cx="8712200" cy="863600"/>
          </a:xfrm>
        </p:spPr>
        <p:txBody>
          <a:bodyPr/>
          <a:lstStyle/>
          <a:p>
            <a:pPr eaLnBrk="1" hangingPunct="1">
              <a:defRPr/>
            </a:pPr>
            <a:r>
              <a:rPr lang="en-GB" sz="3600" dirty="0" smtClean="0">
                <a:effectLst>
                  <a:outerShdw blurRad="38100" dist="38100" dir="2700000" algn="tl">
                    <a:srgbClr val="C0C0C0"/>
                  </a:outerShdw>
                </a:effectLst>
                <a:latin typeface="Times New Roman" pitchFamily="18" charset="0"/>
                <a:cs typeface="Times New Roman" pitchFamily="18" charset="0"/>
              </a:rPr>
              <a:t>2.  Thermal Noise (Johnson Noise) (Cont’d)</a:t>
            </a:r>
          </a:p>
        </p:txBody>
      </p:sp>
      <p:sp>
        <p:nvSpPr>
          <p:cNvPr id="6148" name="Rectangle 3"/>
          <p:cNvSpPr>
            <a:spLocks noChangeArrowheads="1"/>
          </p:cNvSpPr>
          <p:nvPr/>
        </p:nvSpPr>
        <p:spPr bwMode="auto">
          <a:xfrm>
            <a:off x="250825" y="836613"/>
            <a:ext cx="8750300" cy="152400"/>
          </a:xfrm>
          <a:prstGeom prst="rect">
            <a:avLst/>
          </a:prstGeom>
          <a:gradFill rotWithShape="0">
            <a:gsLst>
              <a:gs pos="0">
                <a:srgbClr val="FF3300"/>
              </a:gs>
              <a:gs pos="100000">
                <a:srgbClr val="761800"/>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IN"/>
          </a:p>
        </p:txBody>
      </p:sp>
      <p:sp>
        <p:nvSpPr>
          <p:cNvPr id="16388" name="Rectangle 4"/>
          <p:cNvSpPr>
            <a:spLocks noChangeArrowheads="1"/>
          </p:cNvSpPr>
          <p:nvPr/>
        </p:nvSpPr>
        <p:spPr bwMode="auto">
          <a:xfrm>
            <a:off x="179388" y="981075"/>
            <a:ext cx="8640762"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tabLst>
                <a:tab pos="457200" algn="l"/>
              </a:tabLst>
              <a:defRPr/>
            </a:pPr>
            <a:r>
              <a:rPr lang="en-GB" altLang="ja-JP" sz="2400">
                <a:latin typeface="Times New Roman" pitchFamily="18" charset="0"/>
                <a:ea typeface="MS PGothic" pitchFamily="34" charset="-128"/>
                <a:cs typeface="Times New Roman" pitchFamily="18" charset="0"/>
              </a:rPr>
              <a:t>The law relating noise power, N, to the temperature and bandwidth is</a:t>
            </a:r>
          </a:p>
          <a:p>
            <a:pPr>
              <a:tabLst>
                <a:tab pos="457200" algn="l"/>
              </a:tabLst>
              <a:defRPr/>
            </a:pPr>
            <a:r>
              <a:rPr lang="en-GB" altLang="ja-JP" sz="2400">
                <a:latin typeface="Times New Roman" pitchFamily="18" charset="0"/>
                <a:ea typeface="MS PGothic" pitchFamily="34" charset="-128"/>
                <a:cs typeface="Times New Roman" pitchFamily="18" charset="0"/>
              </a:rPr>
              <a:t> </a:t>
            </a:r>
          </a:p>
          <a:p>
            <a:pPr>
              <a:tabLst>
                <a:tab pos="457200" algn="l"/>
              </a:tabLst>
              <a:defRPr/>
            </a:pPr>
            <a:r>
              <a:rPr lang="en-GB" altLang="ja-JP" sz="2400">
                <a:latin typeface="Times New Roman" pitchFamily="18" charset="0"/>
                <a:ea typeface="MS PGothic" pitchFamily="34" charset="-128"/>
                <a:cs typeface="Times New Roman" pitchFamily="18" charset="0"/>
              </a:rPr>
              <a:t>		</a:t>
            </a:r>
            <a:r>
              <a:rPr lang="en-GB" altLang="ja-JP" sz="2400" b="1">
                <a:effectLst>
                  <a:outerShdw blurRad="38100" dist="38100" dir="2700000" algn="tl">
                    <a:srgbClr val="C0C0C0"/>
                  </a:outerShdw>
                </a:effectLst>
                <a:latin typeface="Times New Roman" pitchFamily="18" charset="0"/>
                <a:ea typeface="MS PGothic" pitchFamily="34" charset="-128"/>
                <a:cs typeface="Times New Roman" pitchFamily="18" charset="0"/>
              </a:rPr>
              <a:t>N = k TB watts</a:t>
            </a:r>
          </a:p>
          <a:p>
            <a:pPr>
              <a:tabLst>
                <a:tab pos="457200" algn="l"/>
              </a:tabLst>
              <a:defRPr/>
            </a:pPr>
            <a:endParaRPr lang="en-GB" altLang="ja-JP" sz="2400">
              <a:latin typeface="Times New Roman" pitchFamily="18" charset="0"/>
              <a:ea typeface="MS PGothic" pitchFamily="34" charset="-128"/>
              <a:cs typeface="Times New Roman" pitchFamily="18" charset="0"/>
            </a:endParaRPr>
          </a:p>
          <a:p>
            <a:pPr>
              <a:tabLst>
                <a:tab pos="457200" algn="l"/>
              </a:tabLst>
              <a:defRPr/>
            </a:pPr>
            <a:r>
              <a:rPr lang="en-GB" altLang="ja-JP" sz="2400">
                <a:latin typeface="Times New Roman" pitchFamily="18" charset="0"/>
                <a:ea typeface="MS PGothic" pitchFamily="34" charset="-128"/>
                <a:cs typeface="Times New Roman" pitchFamily="18" charset="0"/>
              </a:rPr>
              <a:t>Thermal noise is often referred to as ‘white noise’ because it has a uniform ‘spectral density’.</a:t>
            </a:r>
          </a:p>
          <a:p>
            <a:pPr>
              <a:tabLst>
                <a:tab pos="457200" algn="l"/>
              </a:tabLst>
              <a:defRPr/>
            </a:pPr>
            <a:endParaRPr lang="en-GB" altLang="ja-JP" sz="2400">
              <a:ea typeface="MS PGothic" pitchFamily="34" charset="-128"/>
              <a:cs typeface="Times New Roman" pitchFamily="18" charset="0"/>
            </a:endParaRPr>
          </a:p>
        </p:txBody>
      </p:sp>
      <p:sp>
        <p:nvSpPr>
          <p:cNvPr id="6150" name="Rectangle 10"/>
          <p:cNvSpPr>
            <a:spLocks noChangeArrowheads="1"/>
          </p:cNvSpPr>
          <p:nvPr/>
        </p:nvSpPr>
        <p:spPr bwMode="auto">
          <a:xfrm>
            <a:off x="0" y="3314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N"/>
          </a:p>
        </p:txBody>
      </p:sp>
      <p:pic>
        <p:nvPicPr>
          <p:cNvPr id="6151" name="Picture 11" descr="EEC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357563"/>
            <a:ext cx="6624637" cy="320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effectLst>
                  <a:outerShdw blurRad="38100" dist="38100" dir="2700000" algn="tl">
                    <a:srgbClr val="C0C0C0"/>
                  </a:outerShdw>
                </a:effectLst>
                <a:latin typeface="Times New Roman" pitchFamily="18" charset="0"/>
                <a:cs typeface="Times New Roman" pitchFamily="18" charset="0"/>
              </a:rPr>
              <a:t>Thermal Noise (Johnson Noise) </a:t>
            </a:r>
            <a:endParaRPr lang="en-IN" dirty="0"/>
          </a:p>
        </p:txBody>
      </p:sp>
      <p:sp>
        <p:nvSpPr>
          <p:cNvPr id="4" name="Slide Number Placeholder 3"/>
          <p:cNvSpPr>
            <a:spLocks noGrp="1"/>
          </p:cNvSpPr>
          <p:nvPr>
            <p:ph type="sldNum" sz="quarter" idx="12"/>
          </p:nvPr>
        </p:nvSpPr>
        <p:spPr/>
        <p:txBody>
          <a:bodyPr/>
          <a:lstStyle/>
          <a:p>
            <a:pPr>
              <a:defRPr/>
            </a:pPr>
            <a:fld id="{906C8DF0-2FCD-4716-8602-15FF40D4660D}" type="slidenum">
              <a:rPr lang="en-GB" smtClean="0"/>
              <a:pPr>
                <a:defRPr/>
              </a:pPr>
              <a:t>9</a:t>
            </a:fld>
            <a:endParaRPr lang="en-GB"/>
          </a:p>
        </p:txBody>
      </p:sp>
      <p:pic>
        <p:nvPicPr>
          <p:cNvPr id="144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700808"/>
            <a:ext cx="8748464" cy="3250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0674725"/>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9A427E9303B54DBFBBE113110CA6DF" ma:contentTypeVersion="4" ma:contentTypeDescription="Create a new document." ma:contentTypeScope="" ma:versionID="a1cdd523133b28a59edc56bd748bf817">
  <xsd:schema xmlns:xsd="http://www.w3.org/2001/XMLSchema" xmlns:xs="http://www.w3.org/2001/XMLSchema" xmlns:p="http://schemas.microsoft.com/office/2006/metadata/properties" xmlns:ns2="7b7b3b4e-94b4-4794-84f5-8d6141b0fac6" targetNamespace="http://schemas.microsoft.com/office/2006/metadata/properties" ma:root="true" ma:fieldsID="e8fffae3e475de9ba7e9d19c6320ad4c" ns2:_="">
    <xsd:import namespace="7b7b3b4e-94b4-4794-84f5-8d6141b0fac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7b3b4e-94b4-4794-84f5-8d6141b0fa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AB4E07-DB02-485A-9DE8-106E6964291A}"/>
</file>

<file path=customXml/itemProps2.xml><?xml version="1.0" encoding="utf-8"?>
<ds:datastoreItem xmlns:ds="http://schemas.openxmlformats.org/officeDocument/2006/customXml" ds:itemID="{2E147E2D-565E-4750-8B27-82B5227EBF80}"/>
</file>

<file path=docProps/app.xml><?xml version="1.0" encoding="utf-8"?>
<Properties xmlns="http://schemas.openxmlformats.org/officeDocument/2006/extended-properties" xmlns:vt="http://schemas.openxmlformats.org/officeDocument/2006/docPropsVTypes">
  <TotalTime>2327</TotalTime>
  <Words>1255</Words>
  <Application>Microsoft Office PowerPoint</Application>
  <PresentationFormat>On-screen Show (4:3)</PresentationFormat>
  <Paragraphs>215</Paragraphs>
  <Slides>30</Slides>
  <Notes>23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Default Design</vt:lpstr>
      <vt:lpstr>Equation</vt:lpstr>
      <vt:lpstr>Analog Communication Systems</vt:lpstr>
      <vt:lpstr>Course- module-6</vt:lpstr>
      <vt:lpstr>Noise in Communication Systems</vt:lpstr>
      <vt:lpstr>1. Introduction</vt:lpstr>
      <vt:lpstr>TYPES OF NOISE</vt:lpstr>
      <vt:lpstr>1. Introduction (Cont’d)</vt:lpstr>
      <vt:lpstr>2.  Thermal Noise (Johnson Noise)</vt:lpstr>
      <vt:lpstr>2.  Thermal Noise (Johnson Noise) (Cont’d)</vt:lpstr>
      <vt:lpstr>Thermal Noise (Johnson Noise) </vt:lpstr>
      <vt:lpstr>Thermal Noise (Johnson Noise) </vt:lpstr>
      <vt:lpstr>Thermal Noise (Johnson Noise) </vt:lpstr>
      <vt:lpstr>Thermal Noise (Johnson Noise) </vt:lpstr>
      <vt:lpstr>3.  Shot Noise</vt:lpstr>
      <vt:lpstr>4.  Low Frequency or Flicker Noise </vt:lpstr>
      <vt:lpstr>7. General Comments</vt:lpstr>
      <vt:lpstr>8. Noise Evaluation</vt:lpstr>
      <vt:lpstr>8. Noise Evaluation (Cont’d)</vt:lpstr>
      <vt:lpstr>8. Noise Evaluation (Cont’d)</vt:lpstr>
      <vt:lpstr>9. Analysis of Noise  In Communication Systems</vt:lpstr>
      <vt:lpstr>9. Analysis of Noise  In Communication Systems (Cont’d)</vt:lpstr>
      <vt:lpstr>9. Analysis of Noise  In Communication Systems (Cont’d)</vt:lpstr>
      <vt:lpstr>11. Signal to Noise </vt:lpstr>
      <vt:lpstr>PowerPoint Presentation</vt:lpstr>
      <vt:lpstr>14. Noise Temperature</vt:lpstr>
      <vt:lpstr>15. Noise Figure – Noise Factor for Passive Elements </vt:lpstr>
      <vt:lpstr>16. Review of Noise Factor – Noise Figure –Temperature </vt:lpstr>
      <vt:lpstr>17. Cascaded Network</vt:lpstr>
      <vt:lpstr>18. System Noise Figure</vt:lpstr>
      <vt:lpstr>18. System Noise Figure (Cont’d)</vt:lpstr>
      <vt:lpstr>19. System Noise Temperature</vt:lpstr>
    </vt:vector>
  </TitlesOfParts>
  <Company>University of Newcastle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Construction of LDPC codes for Application with Broadband Communication Systems</dc:title>
  <dc:creator>M.K.Khan</dc:creator>
  <cp:lastModifiedBy>Admin</cp:lastModifiedBy>
  <cp:revision>156</cp:revision>
  <dcterms:created xsi:type="dcterms:W3CDTF">2004-11-29T16:47:38Z</dcterms:created>
  <dcterms:modified xsi:type="dcterms:W3CDTF">2023-03-29T04:59:04Z</dcterms:modified>
</cp:coreProperties>
</file>