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62" r:id="rId5"/>
    <p:sldId id="464" r:id="rId6"/>
    <p:sldId id="465" r:id="rId7"/>
    <p:sldId id="466" r:id="rId8"/>
    <p:sldId id="467" r:id="rId9"/>
    <p:sldId id="468" r:id="rId10"/>
    <p:sldId id="469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5" r:id="rId27"/>
    <p:sldId id="494" r:id="rId28"/>
    <p:sldId id="496" r:id="rId29"/>
    <p:sldId id="497" r:id="rId30"/>
    <p:sldId id="498" r:id="rId31"/>
    <p:sldId id="499" r:id="rId32"/>
    <p:sldId id="500" r:id="rId33"/>
    <p:sldId id="612" r:id="rId34"/>
    <p:sldId id="761" r:id="rId35"/>
    <p:sldId id="762" r:id="rId36"/>
    <p:sldId id="763" r:id="rId37"/>
    <p:sldId id="764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3" r:id="rId46"/>
    <p:sldId id="774" r:id="rId47"/>
    <p:sldId id="7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7292B-88B4-FDF7-E321-B74821812690}" v="2" dt="2023-07-24T13:18:2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un Muthaiah N" userId="S::dharunmuthaiah.n2021@vitstudent.ac.in::041cad70-1605-46ba-8ab3-af61f5df7f0a" providerId="AD" clId="Web-{8287292B-88B4-FDF7-E321-B74821812690}"/>
    <pc:docChg chg="addSld delSld">
      <pc:chgData name="Dharun Muthaiah N" userId="S::dharunmuthaiah.n2021@vitstudent.ac.in::041cad70-1605-46ba-8ab3-af61f5df7f0a" providerId="AD" clId="Web-{8287292B-88B4-FDF7-E321-B74821812690}" dt="2023-07-24T13:18:19.934" v="1"/>
      <pc:docMkLst>
        <pc:docMk/>
      </pc:docMkLst>
      <pc:sldChg chg="add del">
        <pc:chgData name="Dharun Muthaiah N" userId="S::dharunmuthaiah.n2021@vitstudent.ac.in::041cad70-1605-46ba-8ab3-af61f5df7f0a" providerId="AD" clId="Web-{8287292B-88B4-FDF7-E321-B74821812690}" dt="2023-07-24T13:18:19.934" v="1"/>
        <pc:sldMkLst>
          <pc:docMk/>
          <pc:sldMk cId="1485174860" sldId="7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E1D1-5401-0B23-FA56-14D4FB17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2E1B-A219-C7F2-8748-DC2669B6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AF58-AB9A-6428-8AC1-E6F637F0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23E0-D17A-12E1-F56E-E90C81F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E352-B1B1-5590-FA1E-B09FAF35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E12-5561-39FB-BBF5-BDEA2025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33D4-4309-C49C-5AC7-28723131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91F3-BD24-E054-8E5B-C172D99C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A1B8-EB21-2F79-0503-54514A30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A13C-9F50-5245-2E9F-015521DC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4C39C-47D3-D41F-FDBF-8D5D47B4B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03FEC-A1E0-534B-D50C-4537F45A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A676-221C-6AC9-B1CA-A38E244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0957-CFE2-F3FD-51CB-35674C1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CD73-1010-D1B8-A178-BB0FEC34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3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01350D-E194-DD62-B49B-FAE25C3834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AE7CC-B78F-F0EE-17B2-2049F340218A}"/>
              </a:ext>
            </a:extLst>
          </p:cNvPr>
          <p:cNvSpPr txBox="1"/>
          <p:nvPr userDrawn="1"/>
        </p:nvSpPr>
        <p:spPr>
          <a:xfrm>
            <a:off x="-3459" y="646148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“We Serve Knowledge, with Knowledge”                                                                                                                   </a:t>
            </a:r>
            <a:fld id="{343FAE63-DFE1-4595-A58F-DCCA6FB0EBAD}" type="slidenum">
              <a:rPr lang="en-US" sz="1600" smtClean="0">
                <a:solidFill>
                  <a:srgbClr val="0000FF"/>
                </a:solidFill>
              </a:rPr>
              <a:pPr/>
              <a:t>‹#›</a:t>
            </a:fld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A2E4-4FBD-9D3F-E4CF-08852C03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4682-3FC9-F618-3E9F-B0353021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248C-2616-6B04-F0C0-065E0082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25E6-F91B-6A36-57E0-A742CA0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F72F-D446-B48A-4D5A-856591C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F9B9-ACC5-66B9-EA51-77E8ADC1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E409-08C9-C596-4E50-9B3808EC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4CEA-C24B-0E94-4A6A-F1CCB2EE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A77A-6B96-783B-1360-C3D1B8EE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05E6-6F5C-853A-18FA-7125929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75A-8310-10ED-3438-5CF10C7F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3B75-0154-B00F-02E2-59DE5647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FBB3-A83B-4D10-952C-A6D0E882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D6B3-F315-8110-4AA7-167EDD17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E7B7-A34A-06BB-1100-9E1E937C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76FA-638E-F10C-841A-6C6B2A0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9085-AE4B-8739-0699-1EAB5CC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86AA-F119-F3F5-8C40-A9D7442F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0096-7B48-60AD-F6DF-6BF710AAA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BE33-EF68-EB95-F7FC-8AA756C0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013DA-24EA-3B81-4465-64A223585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CADF2-8E8E-BDF3-B8B2-C222A260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2D683-B9A6-93CA-FD48-9A48941B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2B35-7E59-B458-E405-41063E54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427B-EABF-C560-95CB-715481F6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1F1A-5A1C-BDD7-F59D-81C11D9E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0E128-D8AC-DF1F-619B-0B9BB588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0AEE0-A412-4464-A78F-052E0B16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F08DB-BA2F-E34E-FB11-561FC09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4FFD-16BD-AA87-B051-47D6241E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202B-3DF9-E20B-314A-BA43197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4E09-4A7A-0461-571D-EF2A834A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0BDB-1A52-3DEE-FCA8-470E075E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ADAE0-A16C-2369-AE2F-4D885D00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6434-FC9E-2048-C83B-7219A4F1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13CE6-CFA2-5FA2-8BF8-5A49822A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6C76-5E73-160F-04D7-79A3E2F4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8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4F4-D435-52FB-BA5C-F4745B83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42469-3AC2-ECB3-7333-66D2F2EB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BFFF-1E05-8BAF-2479-5AACF2843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AB7D-75A5-10DD-F148-1E085DE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48C-DBF0-1B62-48E9-64A0B563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2496-EEA6-5AD8-7BF8-E4BA0767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3E01A-5F5E-6954-8183-09CB7D71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3A12-5265-749D-A6B4-4C785BAF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AF22-6E3B-36CA-A2E2-E43A701AD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76B3-1FAA-4C66-B85A-81C9C64B529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332C-7918-3BB7-2FEE-0045D072C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E78F-0C21-7DE5-59ED-AB87FCBED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36A8-F673-47DE-96B4-C04E65488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9.gif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9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emf"/><Relationship Id="rId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71AB-BA1E-407F-445D-4DCE6B868C7B}"/>
              </a:ext>
            </a:extLst>
          </p:cNvPr>
          <p:cNvSpPr txBox="1">
            <a:spLocks/>
          </p:cNvSpPr>
          <p:nvPr/>
        </p:nvSpPr>
        <p:spPr>
          <a:xfrm>
            <a:off x="1598952" y="2497123"/>
            <a:ext cx="8934138" cy="1470025"/>
          </a:xfrm>
          <a:prstGeom prst="rect">
            <a:avLst/>
          </a:prstGeom>
          <a:ln w="381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6</a:t>
            </a:r>
          </a:p>
          <a:p>
            <a:pPr algn="ctr"/>
            <a:r>
              <a:rPr lang="en-US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Noise + AM Receivers</a:t>
            </a:r>
          </a:p>
          <a:p>
            <a:pPr algn="ctr"/>
            <a:r>
              <a:rPr lang="en-US" sz="31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(Contents are as per syllabus)</a:t>
            </a:r>
          </a:p>
        </p:txBody>
      </p:sp>
    </p:spTree>
    <p:extLst>
      <p:ext uri="{BB962C8B-B14F-4D97-AF65-F5344CB8AC3E}">
        <p14:creationId xmlns:p14="http://schemas.microsoft.com/office/powerpoint/2010/main" val="228440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/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As shown in the Figure, the signal plus white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Gaussian noise </a:t>
                </a:r>
                <a:r>
                  <a:rPr lang="en-US" sz="2400" dirty="0"/>
                  <a:t>is passed through a band-pass filter to produce the band-pass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x(t). 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 x(t) is processed by the demodulator to recover the original message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m(t)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 The SNR measured at the input to the demodulator is referred to as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signal-to-noise ratio of the recovered message at the output of the demodulator is referred to as </a:t>
                </a:r>
                <a:r>
                  <a:rPr lang="en-US" sz="2400" dirty="0" err="1"/>
                  <a:t>as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post-detection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And for the purpose of comparing different analog modulation systems, we define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Figure of Merit </a:t>
                </a:r>
                <a:r>
                  <a:rPr lang="en-US" sz="2400" dirty="0"/>
                  <a:t>for a particular modulation–demodulation scheme is given as follows:</a:t>
                </a:r>
              </a:p>
              <a:p>
                <a:pPr algn="just">
                  <a:buClr>
                    <a:srgbClr val="1B11D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𝑭𝒊𝒈𝒖𝒓𝒆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𝑴𝒆𝒓𝒊𝒕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/>
                  <a:t>Higher the Figure of Merit better the performance would be.</a:t>
                </a:r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So let us proceed  to derive an expression for Figure of Merit (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400" dirty="0"/>
              </a:p>
              <a:p>
                <a:pPr marL="633413" indent="-633413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  <a:blipFill>
                <a:blip r:embed="rId3"/>
                <a:stretch>
                  <a:fillRect l="-887" t="-660" r="-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6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5E582-5251-E1C6-1B46-93C4D814381E}"/>
              </a:ext>
            </a:extLst>
          </p:cNvPr>
          <p:cNvSpPr txBox="1"/>
          <p:nvPr/>
        </p:nvSpPr>
        <p:spPr>
          <a:xfrm>
            <a:off x="1853784" y="137622"/>
            <a:ext cx="846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Pre-detection SNR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BEDC-E5E0-B434-1884-9762E60C0334}"/>
                  </a:ext>
                </a:extLst>
              </p:cNvPr>
              <p:cNvSpPr txBox="1"/>
              <p:nvPr/>
            </p:nvSpPr>
            <p:spPr>
              <a:xfrm>
                <a:off x="2610785" y="3799418"/>
                <a:ext cx="7162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BEDC-E5E0-B434-1884-9762E60C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85" y="3799418"/>
                <a:ext cx="7162800" cy="461665"/>
              </a:xfrm>
              <a:prstGeom prst="rect">
                <a:avLst/>
              </a:prstGeom>
              <a:blipFill>
                <a:blip r:embed="rId2"/>
                <a:stretch>
                  <a:fillRect l="-170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15CF34-9792-B5F2-1BC5-7364EAE6EB91}"/>
              </a:ext>
            </a:extLst>
          </p:cNvPr>
          <p:cNvSpPr txBox="1"/>
          <p:nvPr/>
        </p:nvSpPr>
        <p:spPr>
          <a:xfrm>
            <a:off x="9546234" y="543328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(1)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FE08E-03E8-0C2D-6B62-7BD5FEBF9D7A}"/>
                  </a:ext>
                </a:extLst>
              </p:cNvPr>
              <p:cNvSpPr txBox="1"/>
              <p:nvPr/>
            </p:nvSpPr>
            <p:spPr>
              <a:xfrm>
                <a:off x="3296585" y="4598238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FE08E-03E8-0C2D-6B62-7BD5FEBF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85" y="4598238"/>
                <a:ext cx="5715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66F82-DCAE-6A91-BCB8-801BC250F02E}"/>
                  </a:ext>
                </a:extLst>
              </p:cNvPr>
              <p:cNvSpPr txBox="1"/>
              <p:nvPr/>
            </p:nvSpPr>
            <p:spPr>
              <a:xfrm>
                <a:off x="3906185" y="5265465"/>
                <a:ext cx="1752600" cy="856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66F82-DCAE-6A91-BCB8-801BC250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85" y="5265465"/>
                <a:ext cx="1752600" cy="856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04523-D94B-4A5D-946E-23AE4DF2C717}"/>
                  </a:ext>
                </a:extLst>
              </p:cNvPr>
              <p:cNvSpPr txBox="1"/>
              <p:nvPr/>
            </p:nvSpPr>
            <p:spPr>
              <a:xfrm>
                <a:off x="1670155" y="660842"/>
                <a:ext cx="8847943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0000FF"/>
                  </a:buClr>
                  <a:buFont typeface="Fira Sans Condensed ExtraBold" panose="020B0903050000020004" pitchFamily="34" charset="0"/>
                  <a:buChar char="■"/>
                </a:pPr>
                <a:r>
                  <a:rPr lang="en-US" sz="2400" dirty="0"/>
                  <a:t>The bandpass filter output contains sum of signal plus noise, that is</a:t>
                </a:r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>
                  <a:buClr>
                    <a:srgbClr val="1B11DD"/>
                  </a:buClr>
                </a:pPr>
                <a:endParaRPr lang="en-US" sz="2400" dirty="0"/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DSB-SC the modulated 	signal and n(t) is the band-pass noise at  the output </a:t>
                </a:r>
                <a:r>
                  <a:rPr lang="en-IN" sz="2400" dirty="0"/>
                  <a:t>of the 	filter.</a:t>
                </a:r>
              </a:p>
              <a:p>
                <a:pPr algn="just">
                  <a:buClr>
                    <a:srgbClr val="1B11DD"/>
                  </a:buClr>
                </a:pPr>
                <a:endParaRPr lang="en-IN" sz="2400" dirty="0"/>
              </a:p>
              <a:p>
                <a:pPr marL="712788" indent="-712788" algn="just">
                  <a:buBlip>
                    <a:blip r:embed="rId5"/>
                  </a:buBlip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signal power</a:t>
                </a:r>
                <a:r>
                  <a:rPr lang="en-US" sz="2400" dirty="0"/>
                  <a:t> is then becoming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04523-D94B-4A5D-946E-23AE4DF2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55" y="660842"/>
                <a:ext cx="8847943" cy="3046988"/>
              </a:xfrm>
              <a:prstGeom prst="rect">
                <a:avLst/>
              </a:prstGeom>
              <a:blipFill>
                <a:blip r:embed="rId6"/>
                <a:stretch>
                  <a:fillRect l="-965" t="-1600" r="-1034" b="-3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3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C1B55B-A292-7C74-43A2-911A7D26F0AF}"/>
                  </a:ext>
                </a:extLst>
              </p:cNvPr>
              <p:cNvSpPr txBox="1"/>
              <p:nvPr/>
            </p:nvSpPr>
            <p:spPr>
              <a:xfrm>
                <a:off x="2895600" y="2423904"/>
                <a:ext cx="4712676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C1B55B-A292-7C74-43A2-911A7D26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23904"/>
                <a:ext cx="4712676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B016F1-44F7-DD92-AAFB-F6D6A47EDB03}"/>
                  </a:ext>
                </a:extLst>
              </p:cNvPr>
              <p:cNvSpPr txBox="1"/>
              <p:nvPr/>
            </p:nvSpPr>
            <p:spPr>
              <a:xfrm>
                <a:off x="1940941" y="1770561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B016F1-44F7-DD92-AAFB-F6D6A47E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41" y="1770561"/>
                <a:ext cx="7239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0F8F05-53E7-E771-89D9-092A0FD1AAA9}"/>
              </a:ext>
            </a:extLst>
          </p:cNvPr>
          <p:cNvSpPr txBox="1"/>
          <p:nvPr/>
        </p:nvSpPr>
        <p:spPr>
          <a:xfrm>
            <a:off x="1473976" y="3365034"/>
            <a:ext cx="9181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pre-detection SNR </a:t>
            </a:r>
            <a:r>
              <a:rPr lang="en-US" sz="2400" dirty="0"/>
              <a:t>is then becoming as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22EE2-4B79-2D71-A15D-93FC65A806AF}"/>
                  </a:ext>
                </a:extLst>
              </p:cNvPr>
              <p:cNvSpPr txBox="1"/>
              <p:nvPr/>
            </p:nvSpPr>
            <p:spPr>
              <a:xfrm>
                <a:off x="2209801" y="4222100"/>
                <a:ext cx="5774825" cy="803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𝐷𝑆𝐵𝑆𝐶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22EE2-4B79-2D71-A15D-93FC65A8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4222100"/>
                <a:ext cx="5774825" cy="803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443F6F-593D-8D39-373A-CA864BA63CD6}"/>
              </a:ext>
            </a:extLst>
          </p:cNvPr>
          <p:cNvSpPr txBox="1"/>
          <p:nvPr/>
        </p:nvSpPr>
        <p:spPr>
          <a:xfrm>
            <a:off x="9717659" y="258375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(2)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52A82-A386-C5CB-9E63-D79A2B81337F}"/>
              </a:ext>
            </a:extLst>
          </p:cNvPr>
          <p:cNvSpPr txBox="1"/>
          <p:nvPr/>
        </p:nvSpPr>
        <p:spPr>
          <a:xfrm>
            <a:off x="9717658" y="433453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(3)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A6290-FA44-730A-D513-5C149552D92C}"/>
              </a:ext>
            </a:extLst>
          </p:cNvPr>
          <p:cNvSpPr txBox="1"/>
          <p:nvPr/>
        </p:nvSpPr>
        <p:spPr>
          <a:xfrm>
            <a:off x="1582230" y="472506"/>
            <a:ext cx="8969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</a:t>
            </a:r>
            <a:r>
              <a:rPr lang="en-US" sz="2400" dirty="0"/>
              <a:t>,  at the bandpass filter can be calculated from the noise PDF given in </a:t>
            </a:r>
            <a:r>
              <a:rPr lang="en-US" sz="2400" b="1" dirty="0">
                <a:solidFill>
                  <a:srgbClr val="FF0000"/>
                </a:solidFill>
              </a:rPr>
              <a:t>FIGURE 1b</a:t>
            </a:r>
          </a:p>
        </p:txBody>
      </p:sp>
    </p:spTree>
    <p:extLst>
      <p:ext uri="{BB962C8B-B14F-4D97-AF65-F5344CB8AC3E}">
        <p14:creationId xmlns:p14="http://schemas.microsoft.com/office/powerpoint/2010/main" val="252468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58D9C-594E-3A3B-034A-B48623DA5687}"/>
              </a:ext>
            </a:extLst>
          </p:cNvPr>
          <p:cNvSpPr/>
          <p:nvPr/>
        </p:nvSpPr>
        <p:spPr>
          <a:xfrm>
            <a:off x="1524000" y="31229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Post-detection SNR Estimation:</a:t>
            </a: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noise at the output of bandpass filter can be expressed  in-terms of </a:t>
            </a:r>
            <a:r>
              <a:rPr lang="en-US" sz="2400" u="sng" dirty="0"/>
              <a:t>in-phase</a:t>
            </a:r>
            <a:r>
              <a:rPr lang="en-US" sz="2400" dirty="0"/>
              <a:t> component </a:t>
            </a:r>
            <a:r>
              <a:rPr lang="en-US" sz="2400" dirty="0" err="1"/>
              <a:t>n</a:t>
            </a:r>
            <a:r>
              <a:rPr lang="en-US" sz="2400" baseline="-25000" dirty="0" err="1"/>
              <a:t>i</a:t>
            </a:r>
            <a:r>
              <a:rPr lang="en-US" sz="2400" dirty="0"/>
              <a:t>(t) and </a:t>
            </a:r>
            <a:r>
              <a:rPr lang="en-US" sz="2400" u="sng" dirty="0"/>
              <a:t>quadrature</a:t>
            </a:r>
            <a:r>
              <a:rPr lang="en-US" sz="2400" dirty="0"/>
              <a:t> component n</a:t>
            </a:r>
            <a:r>
              <a:rPr lang="en-US" sz="2400" baseline="-25000" dirty="0"/>
              <a:t>q</a:t>
            </a:r>
            <a:r>
              <a:rPr lang="en-US" sz="2400" dirty="0"/>
              <a:t>(t); so that x(t) can be written as </a:t>
            </a:r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r>
              <a:rPr lang="en-US" sz="2400" dirty="0"/>
              <a:t>Therefore, the output of the product detector becomes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5CF6B-164E-C6AE-20D7-FA0979214006}"/>
                  </a:ext>
                </a:extLst>
              </p:cNvPr>
              <p:cNvSpPr txBox="1"/>
              <p:nvPr/>
            </p:nvSpPr>
            <p:spPr>
              <a:xfrm>
                <a:off x="2286000" y="1892340"/>
                <a:ext cx="6781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5CF6B-164E-C6AE-20D7-FA0979214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92340"/>
                <a:ext cx="6781800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2B18D-3856-0F70-C222-B4017918CF66}"/>
                  </a:ext>
                </a:extLst>
              </p:cNvPr>
              <p:cNvSpPr txBox="1"/>
              <p:nvPr/>
            </p:nvSpPr>
            <p:spPr>
              <a:xfrm>
                <a:off x="2057400" y="3098699"/>
                <a:ext cx="6781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2B18D-3856-0F70-C222-B4017918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98699"/>
                <a:ext cx="678180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FD84C-A6C7-BFCF-D011-3058936087DE}"/>
                  </a:ext>
                </a:extLst>
              </p:cNvPr>
              <p:cNvSpPr txBox="1"/>
              <p:nvPr/>
            </p:nvSpPr>
            <p:spPr>
              <a:xfrm>
                <a:off x="2362200" y="3549634"/>
                <a:ext cx="77724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FD84C-A6C7-BFCF-D011-305893608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49634"/>
                <a:ext cx="7772400" cy="4237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604275-D572-BBB3-555C-7F98F4463D1F}"/>
                  </a:ext>
                </a:extLst>
              </p:cNvPr>
              <p:cNvSpPr txBox="1"/>
              <p:nvPr/>
            </p:nvSpPr>
            <p:spPr>
              <a:xfrm>
                <a:off x="2362200" y="4129949"/>
                <a:ext cx="83058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604275-D572-BBB3-555C-7F98F446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9949"/>
                <a:ext cx="8305800" cy="423770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FE2DFA-3652-CBE5-5784-353CB6383193}"/>
                  </a:ext>
                </a:extLst>
              </p:cNvPr>
              <p:cNvSpPr txBox="1"/>
              <p:nvPr/>
            </p:nvSpPr>
            <p:spPr>
              <a:xfrm>
                <a:off x="1524000" y="4559542"/>
                <a:ext cx="914400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FE2DFA-3652-CBE5-5784-353CB638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59542"/>
                <a:ext cx="9144000" cy="553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CAE5C8-69CB-B017-0FB9-1D470092B11E}"/>
              </a:ext>
            </a:extLst>
          </p:cNvPr>
          <p:cNvSpPr txBox="1"/>
          <p:nvPr/>
        </p:nvSpPr>
        <p:spPr>
          <a:xfrm>
            <a:off x="9828029" y="188188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(4)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506A9E-9CAF-38AC-7BEE-019341FC25CD}"/>
              </a:ext>
            </a:extLst>
          </p:cNvPr>
          <p:cNvSpPr txBox="1"/>
          <p:nvPr/>
        </p:nvSpPr>
        <p:spPr>
          <a:xfrm>
            <a:off x="9829801" y="457949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(5)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C1628-647F-2F37-0724-C5443A025D49}"/>
              </a:ext>
            </a:extLst>
          </p:cNvPr>
          <p:cNvSpPr txBox="1"/>
          <p:nvPr/>
        </p:nvSpPr>
        <p:spPr>
          <a:xfrm>
            <a:off x="1524000" y="568832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lowpass filter will pass only 2 terms from equation (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) to its output. Therefore,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signal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AC146-B708-AEDA-0B26-E059415C885D}"/>
                  </a:ext>
                </a:extLst>
              </p:cNvPr>
              <p:cNvSpPr txBox="1"/>
              <p:nvPr/>
            </p:nvSpPr>
            <p:spPr>
              <a:xfrm>
                <a:off x="3886200" y="979360"/>
                <a:ext cx="4267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AC146-B708-AEDA-0B26-E059415C8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979360"/>
                <a:ext cx="4267200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C7026-51E1-95FE-58F6-BBC4D5FB7B59}"/>
                  </a:ext>
                </a:extLst>
              </p:cNvPr>
              <p:cNvSpPr txBox="1"/>
              <p:nvPr/>
            </p:nvSpPr>
            <p:spPr>
              <a:xfrm>
                <a:off x="2590800" y="2046160"/>
                <a:ext cx="5275384" cy="1055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C7026-51E1-95FE-58F6-BBC4D5FB7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46160"/>
                <a:ext cx="5275384" cy="1055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A5151-342A-5BFC-F869-8291B34193F2}"/>
                  </a:ext>
                </a:extLst>
              </p:cNvPr>
              <p:cNvSpPr txBox="1"/>
              <p:nvPr/>
            </p:nvSpPr>
            <p:spPr>
              <a:xfrm>
                <a:off x="3627094" y="4789226"/>
                <a:ext cx="6056140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A5151-342A-5BFC-F869-8291B341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4" y="4789226"/>
                <a:ext cx="6056140" cy="695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077A47-A49F-BFC1-357B-E1D6C82F1859}"/>
                  </a:ext>
                </a:extLst>
              </p:cNvPr>
              <p:cNvSpPr txBox="1"/>
              <p:nvPr/>
            </p:nvSpPr>
            <p:spPr>
              <a:xfrm>
                <a:off x="1981200" y="5627560"/>
                <a:ext cx="6056140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077A47-A49F-BFC1-357B-E1D6C82F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627560"/>
                <a:ext cx="6056140" cy="695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FFCFCA-E997-7F7A-9841-6076D6DB1E6D}"/>
              </a:ext>
            </a:extLst>
          </p:cNvPr>
          <p:cNvSpPr txBox="1"/>
          <p:nvPr/>
        </p:nvSpPr>
        <p:spPr>
          <a:xfrm>
            <a:off x="9829801" y="105556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(6)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EFF8-A80F-2AC9-A992-0D41E87D0498}"/>
              </a:ext>
            </a:extLst>
          </p:cNvPr>
          <p:cNvSpPr txBox="1"/>
          <p:nvPr/>
        </p:nvSpPr>
        <p:spPr>
          <a:xfrm>
            <a:off x="9834118" y="30322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(7)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929E9-D878-34EE-D5AD-E3248BB05174}"/>
              </a:ext>
            </a:extLst>
          </p:cNvPr>
          <p:cNvSpPr txBox="1"/>
          <p:nvPr/>
        </p:nvSpPr>
        <p:spPr>
          <a:xfrm>
            <a:off x="9677401" y="58516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(8)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21E2BC-4F38-C6C6-8B55-0F3E0885C8E7}"/>
                  </a:ext>
                </a:extLst>
              </p:cNvPr>
              <p:cNvSpPr txBox="1"/>
              <p:nvPr/>
            </p:nvSpPr>
            <p:spPr>
              <a:xfrm>
                <a:off x="3792416" y="2869456"/>
                <a:ext cx="5275384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800" dirty="0"/>
                  <a:t>E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21E2BC-4F38-C6C6-8B55-0F3E0885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16" y="2869456"/>
                <a:ext cx="5275384" cy="700705"/>
              </a:xfrm>
              <a:prstGeom prst="rect">
                <a:avLst/>
              </a:prstGeom>
              <a:blipFill>
                <a:blip r:embed="rId7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A4FBFF-8142-0944-8067-8229F3F00DC4}"/>
                  </a:ext>
                </a:extLst>
              </p:cNvPr>
              <p:cNvSpPr txBox="1"/>
              <p:nvPr/>
            </p:nvSpPr>
            <p:spPr>
              <a:xfrm>
                <a:off x="3124200" y="3921636"/>
                <a:ext cx="6629400" cy="769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A4FBFF-8142-0944-8067-8229F3F0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921636"/>
                <a:ext cx="6629400" cy="769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02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4D516-8844-252B-AEF9-394D193135D9}"/>
              </a:ext>
            </a:extLst>
          </p:cNvPr>
          <p:cNvSpPr txBox="1"/>
          <p:nvPr/>
        </p:nvSpPr>
        <p:spPr>
          <a:xfrm>
            <a:off x="1568288" y="64731"/>
            <a:ext cx="90997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post-detection SNR </a:t>
            </a:r>
            <a:r>
              <a:rPr lang="en-US" sz="2400" dirty="0"/>
              <a:t>is then becoming as :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) and (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)</a:t>
            </a:r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>
              <a:latin typeface="Sabon-Roman"/>
            </a:endParaRPr>
          </a:p>
          <a:p>
            <a:pPr marL="712788" indent="-712788" algn="just">
              <a:buBlip>
                <a:blip r:embed="rId2"/>
              </a:buBlip>
            </a:pPr>
            <a:endParaRPr lang="en-US" sz="2400" dirty="0">
              <a:latin typeface="Sabon-Roman"/>
            </a:endParaRP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This illustrates the post-detection SNR is twice the pre-detection SNR. This is due to the fact that the quadrature component of the noise has been discarded by the synchronous demodulator.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NOTE: The above Figure of merit value depends on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definition.In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the above we have defined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as the ratio of post-detection SNR to pre-detection SNR. If the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is defined as the ratio of post-detection SNR to baseband SNR, then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would be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Both is correct, So advise not to confuse. You need to define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first, and derive accordingly is enough (and correct) in the exam.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E026D-2BBA-44A2-C576-A5A1B1E67737}"/>
                  </a:ext>
                </a:extLst>
              </p:cNvPr>
              <p:cNvSpPr txBox="1"/>
              <p:nvPr/>
            </p:nvSpPr>
            <p:spPr>
              <a:xfrm>
                <a:off x="2837934" y="531950"/>
                <a:ext cx="7139094" cy="829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𝐷𝑆𝐵𝑆𝐶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E026D-2BBA-44A2-C576-A5A1B1E6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34" y="531950"/>
                <a:ext cx="7139094" cy="829330"/>
              </a:xfrm>
              <a:prstGeom prst="rect">
                <a:avLst/>
              </a:prstGeom>
              <a:blipFill>
                <a:blip r:embed="rId3"/>
                <a:stretch>
                  <a:fillRect l="-85" b="-8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8F2B51-871E-F648-F79E-2C4A66223D71}"/>
              </a:ext>
            </a:extLst>
          </p:cNvPr>
          <p:cNvSpPr txBox="1"/>
          <p:nvPr/>
        </p:nvSpPr>
        <p:spPr>
          <a:xfrm>
            <a:off x="9677401" y="71578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(9)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66597-A276-309C-D730-90FFA49436AB}"/>
                  </a:ext>
                </a:extLst>
              </p:cNvPr>
              <p:cNvSpPr txBox="1"/>
              <p:nvPr/>
            </p:nvSpPr>
            <p:spPr>
              <a:xfrm>
                <a:off x="2514600" y="2172467"/>
                <a:ext cx="7543800" cy="719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𝐹𝑖𝑔𝑢𝑟𝑒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𝑀𝑒𝑟𝑖𝑡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𝑃𝑜𝑠𝑡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</m:den>
                    </m:f>
                  </m:oMath>
                </a14:m>
                <a:r>
                  <a:rPr lang="en-IN" sz="2800" dirty="0"/>
                  <a:t>     = </a:t>
                </a:r>
                <a:r>
                  <a:rPr lang="en-IN" sz="28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66597-A276-309C-D730-90FFA49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172467"/>
                <a:ext cx="7543800" cy="719621"/>
              </a:xfrm>
              <a:prstGeom prst="rect">
                <a:avLst/>
              </a:prstGeom>
              <a:blipFill>
                <a:blip r:embed="rId4"/>
                <a:stretch>
                  <a:fillRect b="-1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08A51-C8A9-2FE7-563B-081CFCE7F035}"/>
              </a:ext>
            </a:extLst>
          </p:cNvPr>
          <p:cNvSpPr/>
          <p:nvPr/>
        </p:nvSpPr>
        <p:spPr>
          <a:xfrm>
            <a:off x="1650033" y="148652"/>
            <a:ext cx="8748144" cy="707886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1B11DD"/>
              </a:buClr>
            </a:pPr>
            <a:r>
              <a:rPr lang="en-US" sz="4000" dirty="0"/>
              <a:t>Noise in SSB AM Systems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C03B9-EAF5-5BD9-9EF0-35EDC5337D3E}"/>
              </a:ext>
            </a:extLst>
          </p:cNvPr>
          <p:cNvSpPr/>
          <p:nvPr/>
        </p:nvSpPr>
        <p:spPr>
          <a:xfrm>
            <a:off x="1524001" y="926891"/>
            <a:ext cx="9036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Consider a  linear SSB receiver using coherent demodulation as shown </a:t>
            </a:r>
            <a:r>
              <a:rPr lang="en-US" sz="2400" dirty="0">
                <a:solidFill>
                  <a:srgbClr val="FF0000"/>
                </a:solidFill>
              </a:rPr>
              <a:t>FIGURE 2</a:t>
            </a:r>
            <a:r>
              <a:rPr lang="en-US" sz="2400" dirty="0"/>
              <a:t> below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705BB-FBEF-F0A4-9694-29A850A47EB7}"/>
              </a:ext>
            </a:extLst>
          </p:cNvPr>
          <p:cNvSpPr txBox="1"/>
          <p:nvPr/>
        </p:nvSpPr>
        <p:spPr>
          <a:xfrm>
            <a:off x="2133600" y="4126468"/>
            <a:ext cx="742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FIGURE 2a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/>
              <a:t>A linear DSB-SC receiver using coherent demodulation</a:t>
            </a:r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4C09-B87E-00D8-3DDE-334858DC5E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6866" y="1738705"/>
            <a:ext cx="6592098" cy="2352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0BCE9-1BE5-E97D-1EDD-B5EEDA5319BD}"/>
              </a:ext>
            </a:extLst>
          </p:cNvPr>
          <p:cNvSpPr txBox="1"/>
          <p:nvPr/>
        </p:nvSpPr>
        <p:spPr>
          <a:xfrm>
            <a:off x="2209800" y="5952025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2b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plus Noise </a:t>
            </a:r>
            <a:r>
              <a:rPr lang="en-US" sz="1600" dirty="0">
                <a:latin typeface="FairfieldLH-Medium"/>
              </a:rPr>
              <a:t>PSD at band-pass filter output</a:t>
            </a:r>
            <a:endParaRPr lang="en-IN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C045-9D54-F420-5E7F-C2F1E8297468}"/>
              </a:ext>
            </a:extLst>
          </p:cNvPr>
          <p:cNvSpPr txBox="1"/>
          <p:nvPr/>
        </p:nvSpPr>
        <p:spPr>
          <a:xfrm>
            <a:off x="6629400" y="5968426"/>
            <a:ext cx="40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2c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 plus *</a:t>
            </a:r>
            <a:r>
              <a:rPr lang="en-US" sz="1600" b="1" i="1" dirty="0">
                <a:solidFill>
                  <a:srgbClr val="FF0000"/>
                </a:solidFill>
              </a:rPr>
              <a:t>In-phase</a:t>
            </a:r>
            <a:r>
              <a:rPr lang="en-US" sz="1600" i="1" dirty="0"/>
              <a:t> Noise PSD at</a:t>
            </a:r>
            <a:r>
              <a:rPr lang="en-US" sz="1600" dirty="0">
                <a:latin typeface="FairfieldLH-Medium"/>
              </a:rPr>
              <a:t> low-pass filter output </a:t>
            </a:r>
            <a:endParaRPr lang="en-IN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E99A4-019A-562A-6AAA-0503BEBE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143" y="4848615"/>
            <a:ext cx="3410664" cy="1119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04FBE-D184-A0F2-0EA9-52132485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193" y="4792178"/>
            <a:ext cx="4619520" cy="11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/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As shown in the Figure, the signal plus white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Gaussian noise </a:t>
                </a:r>
                <a:r>
                  <a:rPr lang="en-US" sz="2400" dirty="0"/>
                  <a:t>is passed through a band-pass filter to produce the band-pass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x(t). 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 x(t) is processed by the demodulator to recover the original message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m(t)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 The SNR measured at the input to the demodulator is referred to as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signal-to-noise ratio of the recovered message at the output of the demodulator is referred to as </a:t>
                </a:r>
                <a:r>
                  <a:rPr lang="en-US" sz="2400" dirty="0" err="1"/>
                  <a:t>as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post-detection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And for the purpose of comparing different analog modulation systems, we define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Figure of Merit </a:t>
                </a:r>
                <a:r>
                  <a:rPr lang="en-US" sz="2400" dirty="0"/>
                  <a:t>for a particular modulation–demodulation scheme is given as follows:</a:t>
                </a:r>
              </a:p>
              <a:p>
                <a:pPr algn="just">
                  <a:buClr>
                    <a:srgbClr val="1B11D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𝑭𝒊𝒈𝒖𝒓𝒆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𝑴𝒆𝒓𝒊𝒕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/>
                  <a:t>Higher the Figure of Merit better the performance would be.</a:t>
                </a:r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So let us proceed  to derive an expression for Figure of Merit (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400" dirty="0"/>
              </a:p>
              <a:p>
                <a:pPr marL="633413" indent="-633413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  <a:blipFill>
                <a:blip r:embed="rId3"/>
                <a:stretch>
                  <a:fillRect l="-887" t="-660" r="-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3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5E582-5251-E1C6-1B46-93C4D814381E}"/>
              </a:ext>
            </a:extLst>
          </p:cNvPr>
          <p:cNvSpPr txBox="1"/>
          <p:nvPr/>
        </p:nvSpPr>
        <p:spPr>
          <a:xfrm>
            <a:off x="1790890" y="17702"/>
            <a:ext cx="8502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Pre-detection SNR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71C13-F113-035C-4E16-F91CDC77ABB0}"/>
              </a:ext>
            </a:extLst>
          </p:cNvPr>
          <p:cNvSpPr txBox="1"/>
          <p:nvPr/>
        </p:nvSpPr>
        <p:spPr>
          <a:xfrm>
            <a:off x="9800898" y="5971616"/>
            <a:ext cx="83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(1)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B5BF4-1086-FBD1-84E9-BA2C907A13B5}"/>
                  </a:ext>
                </a:extLst>
              </p:cNvPr>
              <p:cNvSpPr txBox="1"/>
              <p:nvPr/>
            </p:nvSpPr>
            <p:spPr>
              <a:xfrm>
                <a:off x="3152105" y="5831538"/>
                <a:ext cx="4730991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B5BF4-1086-FBD1-84E9-BA2C907A1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5" y="5831538"/>
                <a:ext cx="4730991" cy="677943"/>
              </a:xfrm>
              <a:prstGeom prst="rect">
                <a:avLst/>
              </a:prstGeom>
              <a:blipFill>
                <a:blip r:embed="rId2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105E51-B3F9-2E2F-6739-8B75D3590F57}"/>
                  </a:ext>
                </a:extLst>
              </p:cNvPr>
              <p:cNvSpPr txBox="1"/>
              <p:nvPr/>
            </p:nvSpPr>
            <p:spPr>
              <a:xfrm>
                <a:off x="1462928" y="3385280"/>
                <a:ext cx="8032093" cy="8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func>
                                    <m:func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105E51-B3F9-2E2F-6739-8B75D359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28" y="3385280"/>
                <a:ext cx="8032093" cy="895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5AB140-8E25-24C9-5752-3CFE939EBC87}"/>
                  </a:ext>
                </a:extLst>
              </p:cNvPr>
              <p:cNvSpPr txBox="1"/>
              <p:nvPr/>
            </p:nvSpPr>
            <p:spPr>
              <a:xfrm>
                <a:off x="2301128" y="4252741"/>
                <a:ext cx="8032093" cy="8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func>
                                    <m:func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5AB140-8E25-24C9-5752-3CFE939E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28" y="4252741"/>
                <a:ext cx="8032093" cy="895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B7083-2472-1C86-B5F2-099C1B489AD5}"/>
                  </a:ext>
                </a:extLst>
              </p:cNvPr>
              <p:cNvSpPr txBox="1"/>
              <p:nvPr/>
            </p:nvSpPr>
            <p:spPr>
              <a:xfrm>
                <a:off x="3075905" y="5084120"/>
                <a:ext cx="4730991" cy="739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acc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B7083-2472-1C86-B5F2-099C1B48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05" y="5084120"/>
                <a:ext cx="4730991" cy="73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24DEC4-AC4D-F31D-BA34-CDC85756062C}"/>
                  </a:ext>
                </a:extLst>
              </p:cNvPr>
              <p:cNvSpPr txBox="1"/>
              <p:nvPr/>
            </p:nvSpPr>
            <p:spPr>
              <a:xfrm>
                <a:off x="1658912" y="540923"/>
                <a:ext cx="8874177" cy="2839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bandpass filter output contains sum of signal plus noise, that is</a:t>
                </a:r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where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𝐜𝐨</m:t>
                    </m:r>
                    <m:func>
                      <m:func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fName>
                      <m:e>
                        <m:d>
                          <m:d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I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func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acc>
                      <m:accPr>
                        <m:chr m:val="̂"/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acc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	SSB the modulated signal and n(t) is the band-pass noise at  	the output </a:t>
                </a:r>
                <a:r>
                  <a:rPr lang="en-IN" sz="2400" dirty="0"/>
                  <a:t>of the filter.</a:t>
                </a:r>
              </a:p>
              <a:p>
                <a:pPr algn="just">
                  <a:buClr>
                    <a:srgbClr val="1B11DD"/>
                  </a:buClr>
                </a:pPr>
                <a:endParaRPr lang="en-IN" sz="2400" dirty="0"/>
              </a:p>
              <a:p>
                <a:pPr marL="712788" indent="-712788" algn="just">
                  <a:buBlip>
                    <a:blip r:embed="rId6"/>
                  </a:buBlip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signal power</a:t>
                </a:r>
                <a:r>
                  <a:rPr lang="en-US" sz="2400" dirty="0"/>
                  <a:t> is then becoming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24DEC4-AC4D-F31D-BA34-CDC85756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12" y="540923"/>
                <a:ext cx="8874177" cy="2839047"/>
              </a:xfrm>
              <a:prstGeom prst="rect">
                <a:avLst/>
              </a:prstGeom>
              <a:blipFill>
                <a:blip r:embed="rId7"/>
                <a:stretch>
                  <a:fillRect l="-893" t="-1720" r="-1099" b="-4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0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21BD69-F737-3E4D-0FC3-D7CEE342BD30}"/>
                  </a:ext>
                </a:extLst>
              </p:cNvPr>
              <p:cNvSpPr txBox="1"/>
              <p:nvPr/>
            </p:nvSpPr>
            <p:spPr>
              <a:xfrm>
                <a:off x="2895600" y="3036730"/>
                <a:ext cx="4712676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21BD69-F737-3E4D-0FC3-D7CEE342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36730"/>
                <a:ext cx="4712676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A93B99-1B45-9D8F-E81D-1C1B5D5ED7F1}"/>
                  </a:ext>
                </a:extLst>
              </p:cNvPr>
              <p:cNvSpPr txBox="1"/>
              <p:nvPr/>
            </p:nvSpPr>
            <p:spPr>
              <a:xfrm>
                <a:off x="1940941" y="2383387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A93B99-1B45-9D8F-E81D-1C1B5D5E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41" y="2383387"/>
                <a:ext cx="7239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1385F00-502D-5D90-050D-E1C46BC3BBC3}"/>
              </a:ext>
            </a:extLst>
          </p:cNvPr>
          <p:cNvSpPr txBox="1"/>
          <p:nvPr/>
        </p:nvSpPr>
        <p:spPr>
          <a:xfrm>
            <a:off x="1473976" y="3977860"/>
            <a:ext cx="9181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pre-detection SNR </a:t>
            </a:r>
            <a:r>
              <a:rPr lang="en-US" sz="2400" dirty="0"/>
              <a:t>is then becoming as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A456F-2B1F-A211-B8FA-995778ED161B}"/>
                  </a:ext>
                </a:extLst>
              </p:cNvPr>
              <p:cNvSpPr txBox="1"/>
              <p:nvPr/>
            </p:nvSpPr>
            <p:spPr>
              <a:xfrm>
                <a:off x="2209801" y="4834926"/>
                <a:ext cx="5774825" cy="803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A456F-2B1F-A211-B8FA-995778ED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4834926"/>
                <a:ext cx="5774825" cy="803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98D68-E90A-F737-14F6-114ADB343242}"/>
              </a:ext>
            </a:extLst>
          </p:cNvPr>
          <p:cNvSpPr txBox="1"/>
          <p:nvPr/>
        </p:nvSpPr>
        <p:spPr>
          <a:xfrm>
            <a:off x="9717659" y="319658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(2)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B8B8D-B96E-395A-C4DE-705F21BA70A2}"/>
              </a:ext>
            </a:extLst>
          </p:cNvPr>
          <p:cNvSpPr txBox="1"/>
          <p:nvPr/>
        </p:nvSpPr>
        <p:spPr>
          <a:xfrm>
            <a:off x="9717658" y="494735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(3)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EFA9A-2DFF-5197-9C95-BCD2FCFF6D33}"/>
              </a:ext>
            </a:extLst>
          </p:cNvPr>
          <p:cNvSpPr txBox="1"/>
          <p:nvPr/>
        </p:nvSpPr>
        <p:spPr>
          <a:xfrm>
            <a:off x="1524000" y="757536"/>
            <a:ext cx="9027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</a:t>
            </a:r>
            <a:r>
              <a:rPr lang="en-US" sz="2400" dirty="0"/>
              <a:t>,  at the bandpass filter can be calculated from the noise PDF given in </a:t>
            </a:r>
            <a:r>
              <a:rPr lang="en-US" sz="2400" b="1" dirty="0">
                <a:solidFill>
                  <a:srgbClr val="FF0000"/>
                </a:solidFill>
              </a:rPr>
              <a:t>FIGURE 2b</a:t>
            </a:r>
          </a:p>
        </p:txBody>
      </p:sp>
    </p:spTree>
    <p:extLst>
      <p:ext uri="{BB962C8B-B14F-4D97-AF65-F5344CB8AC3E}">
        <p14:creationId xmlns:p14="http://schemas.microsoft.com/office/powerpoint/2010/main" val="14427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DE3F590-66C5-053B-BD52-D7384D82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5604"/>
            <a:ext cx="8889167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Noise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Noise refers  to </a:t>
            </a:r>
            <a:r>
              <a:rPr lang="en-US" altLang="en-US" sz="2800" b="1" dirty="0"/>
              <a:t>random and unpredictable electrical signals </a:t>
            </a:r>
            <a:r>
              <a:rPr lang="en-US" altLang="en-US" sz="2800" dirty="0"/>
              <a:t>that affects the signal in (any!) communication systems.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Since noise is superimposed on information bearing signal, the message is partially corrupted or totally erased.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Noise can be reduced by filtering but can’t be totally eliminated!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Sources of noise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The following (in next slide) shows the various sources of noise, of which the </a:t>
            </a:r>
            <a:r>
              <a:rPr lang="en-US" altLang="en-US" sz="2800" dirty="0">
                <a:solidFill>
                  <a:srgbClr val="FF00FF"/>
                </a:solidFill>
              </a:rPr>
              <a:t>thermal noise</a:t>
            </a:r>
            <a:r>
              <a:rPr lang="en-US" altLang="en-US" sz="2800" dirty="0"/>
              <a:t> is important 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(as most of the noise introduced in communication systems is due to thermal noise)</a:t>
            </a:r>
            <a:endParaRPr lang="en-US" alt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5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5D644-49E2-6639-73BE-238CFAADC4E0}"/>
              </a:ext>
            </a:extLst>
          </p:cNvPr>
          <p:cNvSpPr/>
          <p:nvPr/>
        </p:nvSpPr>
        <p:spPr>
          <a:xfrm>
            <a:off x="1524000" y="4622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Post-detection SNR Estimation:</a:t>
            </a: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noise at the output of bandpass filter can be expressed  in-terms of in-phase component </a:t>
            </a:r>
            <a:r>
              <a:rPr lang="en-US" sz="2400" dirty="0" err="1"/>
              <a:t>n</a:t>
            </a:r>
            <a:r>
              <a:rPr lang="en-US" sz="2400" baseline="-25000" dirty="0" err="1"/>
              <a:t>i</a:t>
            </a:r>
            <a:r>
              <a:rPr lang="en-US" sz="2400" dirty="0"/>
              <a:t>(t) and quadrature component n</a:t>
            </a:r>
            <a:r>
              <a:rPr lang="en-US" sz="2400" baseline="-25000" dirty="0"/>
              <a:t>q</a:t>
            </a:r>
            <a:r>
              <a:rPr lang="en-US" sz="2400" dirty="0"/>
              <a:t>(t); so that x(t) can be written as </a:t>
            </a:r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r>
              <a:rPr lang="en-US" sz="2400" dirty="0"/>
              <a:t>Therefore, the output of the product detector becomes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DC15CA-ECAD-0446-F278-456B39D5C735}"/>
                  </a:ext>
                </a:extLst>
              </p:cNvPr>
              <p:cNvSpPr txBox="1"/>
              <p:nvPr/>
            </p:nvSpPr>
            <p:spPr>
              <a:xfrm>
                <a:off x="2286000" y="2042242"/>
                <a:ext cx="6781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DC15CA-ECAD-0446-F278-456B39D5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42242"/>
                <a:ext cx="6781800" cy="49019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6CE87C-96B5-E930-3874-1C4D0FEED92A}"/>
                  </a:ext>
                </a:extLst>
              </p:cNvPr>
              <p:cNvSpPr txBox="1"/>
              <p:nvPr/>
            </p:nvSpPr>
            <p:spPr>
              <a:xfrm>
                <a:off x="2057400" y="3248601"/>
                <a:ext cx="6781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6CE87C-96B5-E930-3874-1C4D0FEE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48601"/>
                <a:ext cx="678180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DC28F4-D68D-033D-8F18-FF1DEFBC103B}"/>
                  </a:ext>
                </a:extLst>
              </p:cNvPr>
              <p:cNvSpPr txBox="1"/>
              <p:nvPr/>
            </p:nvSpPr>
            <p:spPr>
              <a:xfrm>
                <a:off x="2362200" y="3699536"/>
                <a:ext cx="77724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DC28F4-D68D-033D-8F18-FF1DEFBC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99536"/>
                <a:ext cx="7772400" cy="423770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0AF11B-DDC1-9A23-14BD-D96820C3B5B2}"/>
                  </a:ext>
                </a:extLst>
              </p:cNvPr>
              <p:cNvSpPr txBox="1"/>
              <p:nvPr/>
            </p:nvSpPr>
            <p:spPr>
              <a:xfrm>
                <a:off x="2286000" y="4267586"/>
                <a:ext cx="6019800" cy="711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𝐜𝐨</m:t>
                    </m:r>
                    <m:func>
                      <m:funcPr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fName>
                      <m:e>
                        <m:d>
                          <m:dPr>
                            <m:ctrlP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sSub>
                              <m:sSubPr>
                                <m:ctrlPr>
                                  <a:rPr lang="en-IN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IN" sz="16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func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acc>
                      <m:accPr>
                        <m:chr m:val="̂"/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acc>
                    <m:r>
                      <a:rPr lang="en-IN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1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I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0AF11B-DDC1-9A23-14BD-D96820C3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67586"/>
                <a:ext cx="6019800" cy="711349"/>
              </a:xfrm>
              <a:prstGeom prst="rect">
                <a:avLst/>
              </a:prstGeom>
              <a:blipFill>
                <a:blip r:embed="rId6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A7F09-C290-4169-7E9C-5D1C52E2BF3F}"/>
                  </a:ext>
                </a:extLst>
              </p:cNvPr>
              <p:cNvSpPr txBox="1"/>
              <p:nvPr/>
            </p:nvSpPr>
            <p:spPr>
              <a:xfrm>
                <a:off x="1676401" y="5174126"/>
                <a:ext cx="6899031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9A7F09-C290-4169-7E9C-5D1C52E2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174126"/>
                <a:ext cx="6899031" cy="10143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DADA7E1-2C92-BAFC-392F-9E41FA6E3DFC}"/>
              </a:ext>
            </a:extLst>
          </p:cNvPr>
          <p:cNvSpPr txBox="1"/>
          <p:nvPr/>
        </p:nvSpPr>
        <p:spPr>
          <a:xfrm>
            <a:off x="9828029" y="203178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(4)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DD7FD-A233-9582-5EA0-22EF1D9211EB}"/>
              </a:ext>
            </a:extLst>
          </p:cNvPr>
          <p:cNvSpPr txBox="1"/>
          <p:nvPr/>
        </p:nvSpPr>
        <p:spPr>
          <a:xfrm>
            <a:off x="9834118" y="556536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(5)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57276-03C8-F093-75A0-BB2336FAB06F}"/>
              </a:ext>
            </a:extLst>
          </p:cNvPr>
          <p:cNvSpPr txBox="1"/>
          <p:nvPr/>
        </p:nvSpPr>
        <p:spPr>
          <a:xfrm>
            <a:off x="1524000" y="568832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lowpass filter will pass only 2 terms from equation (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) to its output. Therefore,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signal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0C98D1-FF90-0708-330E-86B7A50B3FEE}"/>
                  </a:ext>
                </a:extLst>
              </p:cNvPr>
              <p:cNvSpPr txBox="1"/>
              <p:nvPr/>
            </p:nvSpPr>
            <p:spPr>
              <a:xfrm>
                <a:off x="3886200" y="979360"/>
                <a:ext cx="4267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0C98D1-FF90-0708-330E-86B7A50B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979360"/>
                <a:ext cx="4267200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A4D0F-26F2-DF84-BD76-6BF399573BF6}"/>
                  </a:ext>
                </a:extLst>
              </p:cNvPr>
              <p:cNvSpPr txBox="1"/>
              <p:nvPr/>
            </p:nvSpPr>
            <p:spPr>
              <a:xfrm>
                <a:off x="3627094" y="4789226"/>
                <a:ext cx="6056140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A4D0F-26F2-DF84-BD76-6BF39957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94" y="4789226"/>
                <a:ext cx="6056140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4A1678-FB6E-BBFC-2F30-813D7AF8A2EC}"/>
                  </a:ext>
                </a:extLst>
              </p:cNvPr>
              <p:cNvSpPr txBox="1"/>
              <p:nvPr/>
            </p:nvSpPr>
            <p:spPr>
              <a:xfrm>
                <a:off x="1905000" y="5627560"/>
                <a:ext cx="6056140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4A1678-FB6E-BBFC-2F30-813D7AF8A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627560"/>
                <a:ext cx="6056140" cy="695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715D0E1-1FD5-F1F7-FDB7-F88D2348CFBF}"/>
              </a:ext>
            </a:extLst>
          </p:cNvPr>
          <p:cNvSpPr txBox="1"/>
          <p:nvPr/>
        </p:nvSpPr>
        <p:spPr>
          <a:xfrm>
            <a:off x="9829801" y="105556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(6)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06FBB-C8F0-4A0E-CC33-40E0F8ABD6B1}"/>
              </a:ext>
            </a:extLst>
          </p:cNvPr>
          <p:cNvSpPr txBox="1"/>
          <p:nvPr/>
        </p:nvSpPr>
        <p:spPr>
          <a:xfrm>
            <a:off x="9677401" y="58516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(8)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14227C-7E66-0E01-B4A3-EF5DD06164B2}"/>
                  </a:ext>
                </a:extLst>
              </p:cNvPr>
              <p:cNvSpPr txBox="1"/>
              <p:nvPr/>
            </p:nvSpPr>
            <p:spPr>
              <a:xfrm>
                <a:off x="2590800" y="2046160"/>
                <a:ext cx="5275384" cy="8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14227C-7E66-0E01-B4A3-EF5DD061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46160"/>
                <a:ext cx="5275384" cy="895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3512982-D521-F4C4-90A9-08A8F86AFC04}"/>
              </a:ext>
            </a:extLst>
          </p:cNvPr>
          <p:cNvSpPr txBox="1"/>
          <p:nvPr/>
        </p:nvSpPr>
        <p:spPr>
          <a:xfrm>
            <a:off x="9834118" y="30322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(7)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A3FBA2-AB7E-C457-0B88-2C6BE31C5242}"/>
                  </a:ext>
                </a:extLst>
              </p:cNvPr>
              <p:cNvSpPr txBox="1"/>
              <p:nvPr/>
            </p:nvSpPr>
            <p:spPr>
              <a:xfrm>
                <a:off x="3581400" y="2823392"/>
                <a:ext cx="5275384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IN" sz="200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A3FBA2-AB7E-C457-0B88-2C6BE31C5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3392"/>
                <a:ext cx="5275384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BF43AB-9FD2-707B-3F5A-A9CB8A75ED92}"/>
                  </a:ext>
                </a:extLst>
              </p:cNvPr>
              <p:cNvSpPr txBox="1"/>
              <p:nvPr/>
            </p:nvSpPr>
            <p:spPr>
              <a:xfrm>
                <a:off x="3352800" y="4056442"/>
                <a:ext cx="6629400" cy="656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BF43AB-9FD2-707B-3F5A-A9CB8A75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6442"/>
                <a:ext cx="6629400" cy="656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9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4D516-8844-252B-AEF9-394D193135D9}"/>
              </a:ext>
            </a:extLst>
          </p:cNvPr>
          <p:cNvSpPr txBox="1"/>
          <p:nvPr/>
        </p:nvSpPr>
        <p:spPr>
          <a:xfrm>
            <a:off x="1568288" y="64731"/>
            <a:ext cx="90997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post-detection SNR </a:t>
            </a:r>
            <a:r>
              <a:rPr lang="en-US" sz="2400" dirty="0"/>
              <a:t>is then becoming as :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) and (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)</a:t>
            </a:r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>
              <a:latin typeface="Sabon-Roman"/>
            </a:endParaRPr>
          </a:p>
          <a:p>
            <a:pPr marL="712788" indent="-712788" algn="just">
              <a:buBlip>
                <a:blip r:embed="rId2"/>
              </a:buBlip>
            </a:pPr>
            <a:endParaRPr lang="en-US" sz="2400" dirty="0">
              <a:latin typeface="Sabon-Roman"/>
            </a:endParaRP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This illustrates post-detection SNR is same as the pre-detection SNR. Though the Figure of Merit of SSB is poor than that of DSB-SC, SSB transmission requires only half the bandwidth of that DSB-SC.</a:t>
            </a: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NOTE: The above Figure of merit value depends on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definition.In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the above we have defined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as the ratio of post-detection SNR to pre-detection SNR. If the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is defined as the ratio of post-detection SNR to baseband SNR, then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would be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Both is correct, So advise not to confuse. You need to define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FoM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first, and derive accordingly is enough (and correct) in the exam.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F2B51-871E-F648-F79E-2C4A66223D71}"/>
              </a:ext>
            </a:extLst>
          </p:cNvPr>
          <p:cNvSpPr txBox="1"/>
          <p:nvPr/>
        </p:nvSpPr>
        <p:spPr>
          <a:xfrm>
            <a:off x="9677401" y="71578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(9)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66597-A276-309C-D730-90FFA49436AB}"/>
                  </a:ext>
                </a:extLst>
              </p:cNvPr>
              <p:cNvSpPr txBox="1"/>
              <p:nvPr/>
            </p:nvSpPr>
            <p:spPr>
              <a:xfrm>
                <a:off x="2514600" y="2172467"/>
                <a:ext cx="7543800" cy="719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𝐹𝑖𝑔𝑢𝑟𝑒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𝑀𝑒𝑟𝑖𝑡</m:t>
                    </m:r>
                    <m:r>
                      <a:rPr lang="en-I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𝑃𝑜𝑠𝑡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𝑆𝑁𝑅</m:t>
                        </m:r>
                      </m:den>
                    </m:f>
                  </m:oMath>
                </a14:m>
                <a:r>
                  <a:rPr lang="en-IN" sz="2800" dirty="0"/>
                  <a:t>     = </a:t>
                </a:r>
                <a:r>
                  <a:rPr lang="en-IN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66597-A276-309C-D730-90FFA49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172467"/>
                <a:ext cx="7543800" cy="719621"/>
              </a:xfrm>
              <a:prstGeom prst="rect">
                <a:avLst/>
              </a:prstGeom>
              <a:blipFill>
                <a:blip r:embed="rId3"/>
                <a:stretch>
                  <a:fillRect b="-1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87585-898D-683C-4F97-6C39FB7DB933}"/>
                  </a:ext>
                </a:extLst>
              </p:cNvPr>
              <p:cNvSpPr txBox="1"/>
              <p:nvPr/>
            </p:nvSpPr>
            <p:spPr>
              <a:xfrm>
                <a:off x="2716953" y="531950"/>
                <a:ext cx="7139094" cy="953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𝑆𝑆𝐵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bSup>
                          <m:sSub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87585-898D-683C-4F97-6C39FB7DB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953" y="531950"/>
                <a:ext cx="7139094" cy="953338"/>
              </a:xfrm>
              <a:prstGeom prst="rect">
                <a:avLst/>
              </a:prstGeom>
              <a:blipFill>
                <a:blip r:embed="rId4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10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08A51-C8A9-2FE7-563B-081CFCE7F035}"/>
              </a:ext>
            </a:extLst>
          </p:cNvPr>
          <p:cNvSpPr/>
          <p:nvPr/>
        </p:nvSpPr>
        <p:spPr>
          <a:xfrm>
            <a:off x="1650033" y="148653"/>
            <a:ext cx="8748144" cy="646331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1B11DD"/>
              </a:buClr>
            </a:pPr>
            <a:r>
              <a:rPr lang="en-US" sz="3600" dirty="0"/>
              <a:t>Noise in Conventional  (DSB-FC) AM Systems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0BCE9-1BE5-E97D-1EDD-B5EEDA5319BD}"/>
              </a:ext>
            </a:extLst>
          </p:cNvPr>
          <p:cNvSpPr txBox="1"/>
          <p:nvPr/>
        </p:nvSpPr>
        <p:spPr>
          <a:xfrm>
            <a:off x="2209800" y="5952025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3b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plus Noise </a:t>
            </a:r>
            <a:r>
              <a:rPr lang="en-US" sz="1600" dirty="0">
                <a:latin typeface="FairfieldLH-Medium"/>
              </a:rPr>
              <a:t>PSD at band-pass filter output</a:t>
            </a:r>
            <a:endParaRPr lang="en-IN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C045-9D54-F420-5E7F-C2F1E8297468}"/>
              </a:ext>
            </a:extLst>
          </p:cNvPr>
          <p:cNvSpPr txBox="1"/>
          <p:nvPr/>
        </p:nvSpPr>
        <p:spPr>
          <a:xfrm>
            <a:off x="6629400" y="5968426"/>
            <a:ext cx="40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3c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 plus *</a:t>
            </a:r>
            <a:r>
              <a:rPr lang="en-US" sz="1600" b="1" i="1" dirty="0">
                <a:solidFill>
                  <a:srgbClr val="FF0000"/>
                </a:solidFill>
              </a:rPr>
              <a:t>In-phase</a:t>
            </a:r>
            <a:r>
              <a:rPr lang="en-US" sz="1600" i="1" dirty="0"/>
              <a:t> Noise PSD at</a:t>
            </a:r>
            <a:r>
              <a:rPr lang="en-US" sz="1600" dirty="0">
                <a:latin typeface="FairfieldLH-Medium"/>
              </a:rPr>
              <a:t> low-pass filter output </a:t>
            </a:r>
            <a:endParaRPr lang="en-IN" sz="16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5BDAD-6364-7A2C-57D4-8CB07DBB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1" y="4392624"/>
            <a:ext cx="5075737" cy="1575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53B-8190-83BF-E2B8-A76FFB1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37" y="4800600"/>
            <a:ext cx="3578538" cy="11823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B75903-1D38-89F2-B687-48A172292E78}"/>
              </a:ext>
            </a:extLst>
          </p:cNvPr>
          <p:cNvSpPr/>
          <p:nvPr/>
        </p:nvSpPr>
        <p:spPr>
          <a:xfrm>
            <a:off x="1524000" y="7620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Consider a  linear AM receiver using envelop detection as shown </a:t>
            </a:r>
            <a:r>
              <a:rPr lang="en-US" sz="2400" dirty="0">
                <a:solidFill>
                  <a:srgbClr val="FF0000"/>
                </a:solidFill>
              </a:rPr>
              <a:t>FIGURE 3</a:t>
            </a:r>
            <a:r>
              <a:rPr lang="en-US" sz="2400" dirty="0"/>
              <a:t> below</a:t>
            </a:r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 algn="just">
              <a:buBlip>
                <a:blip r:embed="rId4"/>
              </a:buBlip>
            </a:pPr>
            <a:endParaRPr lang="en-US" sz="2400" dirty="0"/>
          </a:p>
          <a:p>
            <a:pPr marL="712788" indent="-712788">
              <a:buBlip>
                <a:blip r:embed="rId4"/>
              </a:buBlip>
            </a:pPr>
            <a:endParaRPr lang="en-US" sz="2400" dirty="0"/>
          </a:p>
          <a:p>
            <a:pPr marL="712788" indent="-712788"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9528F-196D-5FDD-83E9-A10511F5CCBC}"/>
              </a:ext>
            </a:extLst>
          </p:cNvPr>
          <p:cNvSpPr txBox="1"/>
          <p:nvPr/>
        </p:nvSpPr>
        <p:spPr>
          <a:xfrm>
            <a:off x="1916373" y="3839813"/>
            <a:ext cx="742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FIGURE 3a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/>
              <a:t>A linear AM receiver using envelop detection</a:t>
            </a:r>
            <a:endParaRPr lang="en-IN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97B5E0-F3DD-3E46-6241-4286AF993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373" y="1545860"/>
            <a:ext cx="8617380" cy="22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8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/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As shown in the Figure, the signal plus white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Gaussian noise </a:t>
                </a:r>
                <a:r>
                  <a:rPr lang="en-US" sz="2400" dirty="0"/>
                  <a:t>is passed through a band-pass filter to produce the band-pass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x(t). 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 x(t) is processed by the demodulator to recover the original message signal,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m(t)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 The SNR measured at the input to the demodulator is referred to as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signal-to-noise ratio of the recovered message at the output of the demodulator is referred to as </a:t>
                </a:r>
                <a:r>
                  <a:rPr lang="en-US" sz="2400" dirty="0" err="1"/>
                  <a:t>as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post-detection signal-to-noise ratio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And for the purpose of comparing different analog modulation systems, we define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Figure of Merit </a:t>
                </a:r>
                <a:r>
                  <a:rPr lang="en-US" sz="2400" dirty="0"/>
                  <a:t>for a particular modulation–demodulation scheme is given as follows:</a:t>
                </a:r>
              </a:p>
              <a:p>
                <a:pPr algn="just">
                  <a:buClr>
                    <a:srgbClr val="1B11D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𝑭𝒊𝒈𝒖𝒓𝒆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𝑴𝒆𝒓𝒊𝒕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/>
                  <a:t>Higher the Figure of Merit better the performance would be.</a:t>
                </a:r>
              </a:p>
              <a:p>
                <a:pPr marL="712788" indent="-712788">
                  <a:buBlip>
                    <a:blip r:embed="rId2"/>
                  </a:buBlip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So let us proceed  to derive an expression for Figure of Merit (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400" dirty="0"/>
              </a:p>
              <a:p>
                <a:pPr marL="633413" indent="-633413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F05B35-D929-C392-47C7-108F331A3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02" y="163648"/>
                <a:ext cx="8928026" cy="7386509"/>
              </a:xfrm>
              <a:prstGeom prst="rect">
                <a:avLst/>
              </a:prstGeom>
              <a:blipFill>
                <a:blip r:embed="rId3"/>
                <a:stretch>
                  <a:fillRect l="-887" t="-660" r="-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5E582-5251-E1C6-1B46-93C4D814381E}"/>
              </a:ext>
            </a:extLst>
          </p:cNvPr>
          <p:cNvSpPr txBox="1"/>
          <p:nvPr/>
        </p:nvSpPr>
        <p:spPr>
          <a:xfrm>
            <a:off x="1790890" y="17702"/>
            <a:ext cx="8502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Pre-detection SNR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3443CF-65C2-C36E-107A-18641279F375}"/>
                  </a:ext>
                </a:extLst>
              </p:cNvPr>
              <p:cNvSpPr txBox="1"/>
              <p:nvPr/>
            </p:nvSpPr>
            <p:spPr>
              <a:xfrm>
                <a:off x="1685213" y="599444"/>
                <a:ext cx="881789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The bandpass filter output contains sum of signal plus noise, that is</a:t>
                </a:r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where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is the DSB-FC 	modulated signal and n(t) is the band-pass noise at  the 	output </a:t>
                </a:r>
                <a:r>
                  <a:rPr lang="en-IN" sz="2400" dirty="0"/>
                  <a:t>of the filter.</a:t>
                </a:r>
              </a:p>
              <a:p>
                <a:pPr algn="just">
                  <a:buClr>
                    <a:srgbClr val="1B11DD"/>
                  </a:buClr>
                </a:pPr>
                <a:endParaRPr lang="en-IN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signal power</a:t>
                </a:r>
                <a:r>
                  <a:rPr lang="en-US" sz="2400" dirty="0"/>
                  <a:t> is then becoming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3443CF-65C2-C36E-107A-18641279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13" y="599444"/>
                <a:ext cx="8817895" cy="2677656"/>
              </a:xfrm>
              <a:prstGeom prst="rect">
                <a:avLst/>
              </a:prstGeom>
              <a:blipFill>
                <a:blip r:embed="rId3"/>
                <a:stretch>
                  <a:fillRect l="-898" t="-1818" r="-1037" b="-4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118441-B516-7D9B-6B99-3714E5285D93}"/>
              </a:ext>
            </a:extLst>
          </p:cNvPr>
          <p:cNvSpPr txBox="1"/>
          <p:nvPr/>
        </p:nvSpPr>
        <p:spPr>
          <a:xfrm>
            <a:off x="9765190" y="581420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(1)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EEDB7-3C99-77C5-C1A0-24B24CDC3FAA}"/>
                  </a:ext>
                </a:extLst>
              </p:cNvPr>
              <p:cNvSpPr txBox="1"/>
              <p:nvPr/>
            </p:nvSpPr>
            <p:spPr>
              <a:xfrm>
                <a:off x="1524000" y="3392058"/>
                <a:ext cx="5791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EEDB7-3C99-77C5-C1A0-24B24CD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92058"/>
                <a:ext cx="579120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7B286F-4A2F-9C6C-92A8-F0F612739A9D}"/>
                  </a:ext>
                </a:extLst>
              </p:cNvPr>
              <p:cNvSpPr txBox="1"/>
              <p:nvPr/>
            </p:nvSpPr>
            <p:spPr>
              <a:xfrm>
                <a:off x="2895601" y="4667857"/>
                <a:ext cx="4323347" cy="601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7B286F-4A2F-9C6C-92A8-F0F61273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4667857"/>
                <a:ext cx="4323347" cy="601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E1BA1-57F1-DC2B-51F1-3B4381477982}"/>
                  </a:ext>
                </a:extLst>
              </p:cNvPr>
              <p:cNvSpPr txBox="1"/>
              <p:nvPr/>
            </p:nvSpPr>
            <p:spPr>
              <a:xfrm>
                <a:off x="2895600" y="5508611"/>
                <a:ext cx="7315200" cy="785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×{1+2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  <m: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I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E1BA1-57F1-DC2B-51F1-3B438147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08611"/>
                <a:ext cx="7315200" cy="785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C58B4D-69A3-BACF-78D5-B14F4F4E0A98}"/>
                  </a:ext>
                </a:extLst>
              </p:cNvPr>
              <p:cNvSpPr txBox="1"/>
              <p:nvPr/>
            </p:nvSpPr>
            <p:spPr>
              <a:xfrm>
                <a:off x="7696200" y="4717351"/>
                <a:ext cx="2735178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𝑨𝒔𝒔𝒖𝒎𝒆𝒅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𝒎𝒆𝒂𝒏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C58B4D-69A3-BACF-78D5-B14F4F4E0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717351"/>
                <a:ext cx="2735178" cy="639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C46CC9-ABBC-0821-B767-694BB5374181}"/>
              </a:ext>
            </a:extLst>
          </p:cNvPr>
          <p:cNvCxnSpPr/>
          <p:nvPr/>
        </p:nvCxnSpPr>
        <p:spPr>
          <a:xfrm flipV="1">
            <a:off x="5410200" y="5029228"/>
            <a:ext cx="2438400" cy="6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AEF5F-EED2-7FA8-3060-2417C7CC72CA}"/>
                  </a:ext>
                </a:extLst>
              </p:cNvPr>
              <p:cNvSpPr txBox="1"/>
              <p:nvPr/>
            </p:nvSpPr>
            <p:spPr>
              <a:xfrm>
                <a:off x="2907189" y="4021776"/>
                <a:ext cx="6858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AEF5F-EED2-7FA8-3060-2417C7CC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89" y="4021776"/>
                <a:ext cx="6858000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2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76EEB-1074-E26C-4B9E-9D8AFC3FDF0D}"/>
                  </a:ext>
                </a:extLst>
              </p:cNvPr>
              <p:cNvSpPr txBox="1"/>
              <p:nvPr/>
            </p:nvSpPr>
            <p:spPr>
              <a:xfrm>
                <a:off x="3048000" y="2318725"/>
                <a:ext cx="4712676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76EEB-1074-E26C-4B9E-9D8AFC3F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18725"/>
                <a:ext cx="4712676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1E38D-6EB1-D233-A6EC-AB8A5EF2728E}"/>
                  </a:ext>
                </a:extLst>
              </p:cNvPr>
              <p:cNvSpPr txBox="1"/>
              <p:nvPr/>
            </p:nvSpPr>
            <p:spPr>
              <a:xfrm>
                <a:off x="2209800" y="1799015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1E38D-6EB1-D233-A6EC-AB8A5EF2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99015"/>
                <a:ext cx="7239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E9CDEE-84E6-4226-6EF3-42C106790B65}"/>
              </a:ext>
            </a:extLst>
          </p:cNvPr>
          <p:cNvSpPr txBox="1"/>
          <p:nvPr/>
        </p:nvSpPr>
        <p:spPr>
          <a:xfrm>
            <a:off x="1594513" y="3527076"/>
            <a:ext cx="9181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pre-detection SNR </a:t>
            </a:r>
            <a:r>
              <a:rPr lang="en-US" sz="2400" dirty="0"/>
              <a:t>is then becoming as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77A2B-CC7F-A1BC-C1F4-263731D4B3A9}"/>
                  </a:ext>
                </a:extLst>
              </p:cNvPr>
              <p:cNvSpPr txBox="1"/>
              <p:nvPr/>
            </p:nvSpPr>
            <p:spPr>
              <a:xfrm>
                <a:off x="1905000" y="4441547"/>
                <a:ext cx="7949571" cy="84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𝐴𝑀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I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E77A2B-CC7F-A1BC-C1F4-263731D4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41547"/>
                <a:ext cx="7949571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ED6B4D-D89E-3F53-CBA2-99A8E20CCD37}"/>
              </a:ext>
            </a:extLst>
          </p:cNvPr>
          <p:cNvSpPr txBox="1"/>
          <p:nvPr/>
        </p:nvSpPr>
        <p:spPr>
          <a:xfrm>
            <a:off x="9854572" y="247857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(2)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F23F3-E236-96A8-0DF4-8ED72DCD219B}"/>
              </a:ext>
            </a:extLst>
          </p:cNvPr>
          <p:cNvSpPr txBox="1"/>
          <p:nvPr/>
        </p:nvSpPr>
        <p:spPr>
          <a:xfrm>
            <a:off x="9753601" y="456647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(3)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79706-3425-947A-2B80-491966A713AC}"/>
              </a:ext>
            </a:extLst>
          </p:cNvPr>
          <p:cNvSpPr txBox="1"/>
          <p:nvPr/>
        </p:nvSpPr>
        <p:spPr>
          <a:xfrm>
            <a:off x="1594514" y="582268"/>
            <a:ext cx="887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4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</a:t>
            </a:r>
            <a:r>
              <a:rPr lang="en-US" sz="2400" dirty="0"/>
              <a:t>,  at the bandpass filter can be calculated from the noise PDF given in </a:t>
            </a:r>
            <a:r>
              <a:rPr lang="en-US" sz="2400" b="1" dirty="0">
                <a:solidFill>
                  <a:srgbClr val="FF0000"/>
                </a:solidFill>
              </a:rPr>
              <a:t>FIGURE 3b</a:t>
            </a:r>
          </a:p>
        </p:txBody>
      </p:sp>
    </p:spTree>
    <p:extLst>
      <p:ext uri="{BB962C8B-B14F-4D97-AF65-F5344CB8AC3E}">
        <p14:creationId xmlns:p14="http://schemas.microsoft.com/office/powerpoint/2010/main" val="395062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4D5FE9-826B-9201-A637-FFF7686D1F36}"/>
                  </a:ext>
                </a:extLst>
              </p:cNvPr>
              <p:cNvSpPr/>
              <p:nvPr/>
            </p:nvSpPr>
            <p:spPr>
              <a:xfrm>
                <a:off x="1524000" y="177386"/>
                <a:ext cx="8934138" cy="6079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u="sng" dirty="0">
                    <a:solidFill>
                      <a:srgbClr val="FF0000"/>
                    </a:solidFill>
                  </a:rPr>
                  <a:t>Post-detection SNR Estimation: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noise at the output of bandpass filter can be expressed  in-terms of in-phase component </a:t>
                </a:r>
                <a:r>
                  <a:rPr lang="en-US" sz="2400" dirty="0" err="1"/>
                  <a:t>n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(t) and quadrature component n</a:t>
                </a:r>
                <a:r>
                  <a:rPr lang="en-US" sz="2400" baseline="-25000" dirty="0"/>
                  <a:t>q</a:t>
                </a:r>
                <a:r>
                  <a:rPr lang="en-US" sz="2400" dirty="0"/>
                  <a:t>(t); so that x(t) can be written as 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output of envelop detector is the amplitude (magnitude!) of equation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4</a:t>
                </a:r>
                <a:r>
                  <a:rPr lang="en-US" sz="2400" dirty="0"/>
                  <a:t>)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Using the approximation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 =A when A&gt;&gt;B, then </a:t>
                </a:r>
              </a:p>
              <a:p>
                <a:pPr marL="712788" indent="-712788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>
                  <a:buBlip>
                    <a:blip r:embed="rId2"/>
                  </a:buBlip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4D5FE9-826B-9201-A637-FFF7686D1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7386"/>
                <a:ext cx="8934138" cy="6079549"/>
              </a:xfrm>
              <a:prstGeom prst="rect">
                <a:avLst/>
              </a:prstGeom>
              <a:blipFill>
                <a:blip r:embed="rId3"/>
                <a:stretch>
                  <a:fillRect l="-1023" t="-802" r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4CE7F-C0C8-46C0-256A-08548DFAE56E}"/>
                  </a:ext>
                </a:extLst>
              </p:cNvPr>
              <p:cNvSpPr txBox="1"/>
              <p:nvPr/>
            </p:nvSpPr>
            <p:spPr>
              <a:xfrm>
                <a:off x="2286000" y="1832377"/>
                <a:ext cx="6781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4CE7F-C0C8-46C0-256A-08548DFA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32377"/>
                <a:ext cx="6781800" cy="49019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018AC4-8A53-9AC8-FA65-F057113C188C}"/>
              </a:ext>
            </a:extLst>
          </p:cNvPr>
          <p:cNvSpPr txBox="1"/>
          <p:nvPr/>
        </p:nvSpPr>
        <p:spPr>
          <a:xfrm>
            <a:off x="9828029" y="291487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(4)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169A-1272-6270-12B2-3D8A9338380B}"/>
                  </a:ext>
                </a:extLst>
              </p:cNvPr>
              <p:cNvSpPr txBox="1"/>
              <p:nvPr/>
            </p:nvSpPr>
            <p:spPr>
              <a:xfrm>
                <a:off x="2813311" y="2511794"/>
                <a:ext cx="78486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I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169A-1272-6270-12B2-3D8A9338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11" y="2511794"/>
                <a:ext cx="784860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D3D03-8DDB-10D8-FB06-4F6954C0DAED}"/>
                  </a:ext>
                </a:extLst>
              </p:cNvPr>
              <p:cNvSpPr txBox="1"/>
              <p:nvPr/>
            </p:nvSpPr>
            <p:spPr>
              <a:xfrm>
                <a:off x="2895600" y="3025836"/>
                <a:ext cx="78486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sub>
                        </m:sSub>
                        <m:r>
                          <a:rPr lang="en-IN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IN" b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sub>
                            </m:sSub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  <m:sub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sub>
                        </m:sSub>
                        <m:r>
                          <a:rPr lang="en-IN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  <m:r>
                          <a:rPr lang="en-IN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d>
                          <m:dPr>
                            <m:ctrlPr>
                              <a:rPr lang="en-I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D3D03-8DDB-10D8-FB06-4F6954C0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25836"/>
                <a:ext cx="7848600" cy="390748"/>
              </a:xfrm>
              <a:prstGeom prst="rect">
                <a:avLst/>
              </a:prstGeom>
              <a:blipFill>
                <a:blip r:embed="rId6"/>
                <a:stretch>
                  <a:fillRect l="-621"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BA8ED-A76E-FAFF-C8A8-203943A20993}"/>
                  </a:ext>
                </a:extLst>
              </p:cNvPr>
              <p:cNvSpPr txBox="1"/>
              <p:nvPr/>
            </p:nvSpPr>
            <p:spPr>
              <a:xfrm>
                <a:off x="2819400" y="4252191"/>
                <a:ext cx="6248400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sub>
                                </m:sSub>
                                <m:r>
                                  <a:rPr lang="en-IN" sz="2000" b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20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𝐀</m:t>
                                        </m:r>
                                      </m:e>
                                      <m:sub>
                                        <m:r>
                                          <a:rPr lang="en-IN" sz="2000" b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𝐜</m:t>
                                        </m:r>
                                      </m:sub>
                                    </m:sSub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sub>
                                </m:sSub>
                                <m:r>
                                  <a:rPr lang="en-IN" sz="2000" b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d>
                                  <m:dPr>
                                    <m:ctrlPr>
                                      <a:rPr lang="en-I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e>
                                </m:d>
                                <m:r>
                                  <a:rPr lang="en-IN" sz="2000" b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r>
                              <a:rPr lang="en-I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BA8ED-A76E-FAFF-C8A8-203943A2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52191"/>
                <a:ext cx="6248400" cy="718658"/>
              </a:xfrm>
              <a:prstGeom prst="rect">
                <a:avLst/>
              </a:prstGeom>
              <a:blipFill>
                <a:blip r:embed="rId7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BB8915-3958-4663-CCA4-EB82FC21953D}"/>
                  </a:ext>
                </a:extLst>
              </p:cNvPr>
              <p:cNvSpPr txBox="1"/>
              <p:nvPr/>
            </p:nvSpPr>
            <p:spPr>
              <a:xfrm>
                <a:off x="2667000" y="5581871"/>
                <a:ext cx="640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BB8915-3958-4663-CCA4-EB82FC21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581871"/>
                <a:ext cx="6400800" cy="461665"/>
              </a:xfrm>
              <a:prstGeom prst="rect">
                <a:avLst/>
              </a:prstGeom>
              <a:blipFill>
                <a:blip r:embed="rId8"/>
                <a:stretch>
                  <a:fillRect l="-1048" b="-2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A45A47C-28C0-D29E-CC88-1D552657E7B5}"/>
              </a:ext>
            </a:extLst>
          </p:cNvPr>
          <p:cNvSpPr txBox="1"/>
          <p:nvPr/>
        </p:nvSpPr>
        <p:spPr>
          <a:xfrm>
            <a:off x="9834118" y="551013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(5)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4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D9561-6C0B-0849-09D7-6E808E7DD9CC}"/>
              </a:ext>
            </a:extLst>
          </p:cNvPr>
          <p:cNvSpPr txBox="1"/>
          <p:nvPr/>
        </p:nvSpPr>
        <p:spPr>
          <a:xfrm>
            <a:off x="1524000" y="568832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Equation (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) consists of three components: DC component+ signal component + noise</a:t>
            </a:r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DC component is blocked by the capacitor leaving only the signal and noise component to the output.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signal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  <a:p>
            <a:pPr marL="446088" indent="-4460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 </a:t>
            </a:r>
            <a:r>
              <a:rPr lang="en-US" sz="2400" dirty="0"/>
              <a:t>from equation (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) becomes</a:t>
            </a:r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B160A3-D554-9BEF-2376-311DF563286E}"/>
                  </a:ext>
                </a:extLst>
              </p:cNvPr>
              <p:cNvSpPr txBox="1"/>
              <p:nvPr/>
            </p:nvSpPr>
            <p:spPr>
              <a:xfrm>
                <a:off x="1524000" y="4497747"/>
                <a:ext cx="5275384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B160A3-D554-9BEF-2376-311DF5632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7747"/>
                <a:ext cx="5275384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D9F94-966B-11C8-B021-6455B3995B1E}"/>
                  </a:ext>
                </a:extLst>
              </p:cNvPr>
              <p:cNvSpPr txBox="1"/>
              <p:nvPr/>
            </p:nvSpPr>
            <p:spPr>
              <a:xfrm>
                <a:off x="3621260" y="5155684"/>
                <a:ext cx="60561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IN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D9F94-966B-11C8-B021-6455B3995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260" y="5155684"/>
                <a:ext cx="6056140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26D471-29DD-3383-CFBE-FD5BADDA27DD}"/>
              </a:ext>
            </a:extLst>
          </p:cNvPr>
          <p:cNvSpPr txBox="1"/>
          <p:nvPr/>
        </p:nvSpPr>
        <p:spPr>
          <a:xfrm>
            <a:off x="9832891" y="200585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(6)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439B3-61CF-EA1C-958D-186569D2A661}"/>
              </a:ext>
            </a:extLst>
          </p:cNvPr>
          <p:cNvSpPr txBox="1"/>
          <p:nvPr/>
        </p:nvSpPr>
        <p:spPr>
          <a:xfrm>
            <a:off x="9834118" y="32608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(7)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926EA-3267-D68D-E030-39BB3838920B}"/>
              </a:ext>
            </a:extLst>
          </p:cNvPr>
          <p:cNvSpPr txBox="1"/>
          <p:nvPr/>
        </p:nvSpPr>
        <p:spPr>
          <a:xfrm>
            <a:off x="9677401" y="585169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(8)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A8B7B-64E7-0C15-0F4D-E514554562A6}"/>
                  </a:ext>
                </a:extLst>
              </p:cNvPr>
              <p:cNvSpPr txBox="1"/>
              <p:nvPr/>
            </p:nvSpPr>
            <p:spPr>
              <a:xfrm>
                <a:off x="3048000" y="2073456"/>
                <a:ext cx="640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IN" sz="2400" b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sub>
                        </m:s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</m:sSub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A8B7B-64E7-0C15-0F4D-E51455456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073456"/>
                <a:ext cx="6400800" cy="461665"/>
              </a:xfrm>
              <a:prstGeom prst="rect">
                <a:avLst/>
              </a:prstGeom>
              <a:blipFill>
                <a:blip r:embed="rId5"/>
                <a:stretch>
                  <a:fillRect l="-952" b="-19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B0DEE-4214-A97D-DD29-46831A2AE898}"/>
                  </a:ext>
                </a:extLst>
              </p:cNvPr>
              <p:cNvSpPr txBox="1"/>
              <p:nvPr/>
            </p:nvSpPr>
            <p:spPr>
              <a:xfrm>
                <a:off x="2777290" y="3265361"/>
                <a:ext cx="712871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0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000" b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000" b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𝐜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000" b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IN" sz="2000" b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𝐚</m:t>
                                          </m:r>
                                        </m:sub>
                                      </m:sSub>
                                      <m:r>
                                        <a:rPr lang="en-IN" sz="2000" b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  <m:d>
                                        <m:dPr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b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B0DEE-4214-A97D-DD29-46831A2A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90" y="3265361"/>
                <a:ext cx="7128710" cy="583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72FAC7-EA4D-FF2B-C339-EA7358A91B76}"/>
                  </a:ext>
                </a:extLst>
              </p:cNvPr>
              <p:cNvSpPr txBox="1"/>
              <p:nvPr/>
            </p:nvSpPr>
            <p:spPr>
              <a:xfrm>
                <a:off x="1895622" y="5698742"/>
                <a:ext cx="60561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IN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72FAC7-EA4D-FF2B-C339-EA7358A9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22" y="5698742"/>
                <a:ext cx="605614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2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BEE5B-0ED9-F5D5-1EC3-64FD69A96A27}"/>
                  </a:ext>
                </a:extLst>
              </p:cNvPr>
              <p:cNvSpPr txBox="1"/>
              <p:nvPr/>
            </p:nvSpPr>
            <p:spPr>
              <a:xfrm>
                <a:off x="1498979" y="90777"/>
                <a:ext cx="9099712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post-detection SNR </a:t>
                </a:r>
                <a:r>
                  <a:rPr lang="en-US" sz="2400" dirty="0"/>
                  <a:t>is then becoming as :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From equation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2400" dirty="0"/>
                  <a:t>) and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9</a:t>
                </a:r>
                <a:r>
                  <a:rPr lang="en-US" sz="2400" dirty="0"/>
                  <a:t>)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>
                    <a:latin typeface="Sabon-Roman"/>
                  </a:rPr>
                  <a:t>Since the 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Sabon-Roman"/>
                  </a:rPr>
                  <a:t> is always less than unity (otherwise the signal would be over modulated), the figure of merit for this system is always less than 1. Hence, the noise performance of an envelope-detector receiver is always </a:t>
                </a:r>
                <a:r>
                  <a:rPr lang="en-US" sz="2400" b="1" dirty="0">
                    <a:solidFill>
                      <a:srgbClr val="FF0000"/>
                    </a:solidFill>
                    <a:latin typeface="Sabon-Roman"/>
                  </a:rPr>
                  <a:t>inferior</a:t>
                </a:r>
                <a:r>
                  <a:rPr lang="en-US" sz="2400" dirty="0">
                    <a:latin typeface="Sabon-Roman"/>
                  </a:rPr>
                  <a:t> to a DSB-SC receiver</a:t>
                </a:r>
                <a:r>
                  <a:rPr lang="en-US" sz="2400" dirty="0"/>
                  <a:t>.</a:t>
                </a:r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NOTE: The above Figure of merit value depends on definition. In the above we have defined 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as the ratio of post-detection SNR to pre-detection SNR. If the 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is defined as the ratio of post-detection SNR to baseband SNR, then 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would be a slightly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different expression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. Both is correct, So advise not to confuse. You need to define </a:t>
                </a:r>
                <a:r>
                  <a:rPr lang="en-US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FoM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 first, and derive accordingly, for either one.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BEE5B-0ED9-F5D5-1EC3-64FD69A9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979" y="90777"/>
                <a:ext cx="9099712" cy="6740307"/>
              </a:xfrm>
              <a:prstGeom prst="rect">
                <a:avLst/>
              </a:prstGeom>
              <a:blipFill>
                <a:blip r:embed="rId3"/>
                <a:stretch>
                  <a:fillRect l="-938" t="-723" r="-1005" b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3F052A-5A31-75E6-8A7D-2B5639BADC79}"/>
                  </a:ext>
                </a:extLst>
              </p:cNvPr>
              <p:cNvSpPr txBox="1"/>
              <p:nvPr/>
            </p:nvSpPr>
            <p:spPr>
              <a:xfrm>
                <a:off x="2837934" y="486980"/>
                <a:ext cx="7139094" cy="829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SNR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post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AM</m:t>
                          </m:r>
                        </m:sup>
                      </m:sSub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3F052A-5A31-75E6-8A7D-2B5639BA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34" y="486980"/>
                <a:ext cx="7139094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9A146E-FA63-2C41-54D0-395A97F104BC}"/>
              </a:ext>
            </a:extLst>
          </p:cNvPr>
          <p:cNvSpPr txBox="1"/>
          <p:nvPr/>
        </p:nvSpPr>
        <p:spPr>
          <a:xfrm>
            <a:off x="9677401" y="67081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(9)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39AD8-0DBE-EE44-8D95-121EB30478A8}"/>
                  </a:ext>
                </a:extLst>
              </p:cNvPr>
              <p:cNvSpPr txBox="1"/>
              <p:nvPr/>
            </p:nvSpPr>
            <p:spPr>
              <a:xfrm>
                <a:off x="1790700" y="1933207"/>
                <a:ext cx="8610600" cy="909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𝑭𝒊𝒈𝒖𝒓𝒆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𝑴𝒆𝒓𝒊𝒕</m:t>
                      </m:r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  <m:r>
                        <a:rPr lang="en-I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39AD8-0DBE-EE44-8D95-121EB304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1933207"/>
                <a:ext cx="8610600" cy="909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4A768-2EC0-37CC-7F3D-C8A7BA12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44" y="112427"/>
            <a:ext cx="6650203" cy="65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8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0D1F8-7D8A-30D4-EC38-153AFB2D8A4F}"/>
              </a:ext>
            </a:extLst>
          </p:cNvPr>
          <p:cNvSpPr/>
          <p:nvPr/>
        </p:nvSpPr>
        <p:spPr>
          <a:xfrm>
            <a:off x="1638300" y="108083"/>
            <a:ext cx="8915400" cy="584775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FM Noise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F9A4A-E0B0-D150-225B-53FEC4917DC9}"/>
              </a:ext>
            </a:extLst>
          </p:cNvPr>
          <p:cNvSpPr/>
          <p:nvPr/>
        </p:nvSpPr>
        <p:spPr>
          <a:xfrm>
            <a:off x="1524000" y="8382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D63CB-4956-10F3-8007-9FF2A2B47420}"/>
              </a:ext>
            </a:extLst>
          </p:cNvPr>
          <p:cNvSpPr/>
          <p:nvPr/>
        </p:nvSpPr>
        <p:spPr>
          <a:xfrm>
            <a:off x="1545102" y="838201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r>
              <a:rPr lang="en-US" sz="2000" dirty="0"/>
              <a:t>Consider the block diagram of a typical analog communication receiver presented in </a:t>
            </a:r>
            <a:r>
              <a:rPr lang="en-US" sz="2000" b="1" dirty="0">
                <a:solidFill>
                  <a:srgbClr val="FF0000"/>
                </a:solidFill>
              </a:rPr>
              <a:t>FIGURE 1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/>
              <a:t>below.</a:t>
            </a:r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000" dirty="0"/>
          </a:p>
          <a:p>
            <a:pPr marL="342900" indent="-342900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r>
              <a:rPr lang="en-US" sz="2000" dirty="0"/>
              <a:t>The signal plus white </a:t>
            </a:r>
            <a:r>
              <a:rPr lang="en-US" sz="2000" b="1" dirty="0">
                <a:solidFill>
                  <a:srgbClr val="FF0000"/>
                </a:solidFill>
              </a:rPr>
              <a:t>Gaussian noise </a:t>
            </a:r>
            <a:r>
              <a:rPr lang="en-US" sz="2000" dirty="0"/>
              <a:t>is passed through a band-pass filter to produce the band-pass signal, </a:t>
            </a:r>
            <a:r>
              <a:rPr lang="en-US" sz="2000" b="1" dirty="0">
                <a:solidFill>
                  <a:srgbClr val="FF0000"/>
                </a:solidFill>
              </a:rPr>
              <a:t>x(t). </a:t>
            </a:r>
          </a:p>
          <a:p>
            <a:pPr marL="342900" indent="-342900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r>
              <a:rPr lang="en-US" sz="2000" dirty="0"/>
              <a:t>The signal x(t) is processed by the demodulator to recover the original message signal, </a:t>
            </a:r>
            <a:r>
              <a:rPr lang="en-US" sz="2000" b="1" dirty="0">
                <a:solidFill>
                  <a:srgbClr val="FF0000"/>
                </a:solidFill>
              </a:rPr>
              <a:t>m(t)</a:t>
            </a:r>
            <a:r>
              <a:rPr lang="en-US" sz="2000" dirty="0"/>
              <a:t>.</a:t>
            </a:r>
          </a:p>
          <a:p>
            <a:pPr marL="342900" indent="-342900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r>
              <a:rPr lang="en-US" sz="2000" dirty="0"/>
              <a:t> The SNR measured at the input to the demodulator is referred to as the </a:t>
            </a:r>
            <a:r>
              <a:rPr lang="en-US" sz="2000" b="1" dirty="0">
                <a:solidFill>
                  <a:srgbClr val="FF0000"/>
                </a:solidFill>
              </a:rPr>
              <a:t>pre-detection signal-to-noise ratio</a:t>
            </a:r>
            <a:r>
              <a:rPr lang="en-US" sz="2000" dirty="0"/>
              <a:t>.</a:t>
            </a:r>
          </a:p>
          <a:p>
            <a:pPr marL="342900" indent="-342900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r>
              <a:rPr lang="en-US" sz="2000" dirty="0"/>
              <a:t>The signal-to-noise ratio of the recovered message at the output of the demodulator is referred to as </a:t>
            </a:r>
            <a:r>
              <a:rPr lang="en-US" sz="2000" dirty="0" err="1"/>
              <a:t>as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0000"/>
                </a:solidFill>
              </a:rPr>
              <a:t>post-detection signal-to-noise ratio</a:t>
            </a:r>
            <a:r>
              <a:rPr lang="en-US" sz="2000" dirty="0"/>
              <a:t>.</a:t>
            </a:r>
          </a:p>
          <a:p>
            <a:pPr marL="633413" indent="-633413" algn="just">
              <a:buClr>
                <a:srgbClr val="1B11DD"/>
              </a:buClr>
              <a:buFont typeface="Arial" panose="020B0604020202020204" pitchFamily="34" charset="0"/>
              <a:buChar char="■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995B2-2E6B-68D5-81BC-A78FEFFF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67" y="1547333"/>
            <a:ext cx="7545855" cy="1907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9792-7AD2-AC54-30EB-4E18E13FBA42}"/>
              </a:ext>
            </a:extLst>
          </p:cNvPr>
          <p:cNvSpPr txBox="1"/>
          <p:nvPr/>
        </p:nvSpPr>
        <p:spPr>
          <a:xfrm>
            <a:off x="4765434" y="2884660"/>
            <a:ext cx="5727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1</a:t>
            </a:r>
            <a:r>
              <a:rPr lang="en-US" sz="1600" i="1" dirty="0"/>
              <a:t>: High-level block diagram of a communications receiver.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06983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797E41-6900-B982-581A-BED3F6489F0E}"/>
                  </a:ext>
                </a:extLst>
              </p:cNvPr>
              <p:cNvSpPr/>
              <p:nvPr/>
            </p:nvSpPr>
            <p:spPr>
              <a:xfrm>
                <a:off x="1524000" y="762001"/>
                <a:ext cx="9144000" cy="2892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And for the purpose of comparing different analog modulation systems, we define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Figure of Merit </a:t>
                </a:r>
                <a:r>
                  <a:rPr lang="en-US" sz="2400" dirty="0"/>
                  <a:t>for a particular modulation–demodulation scheme is given as follows:</a:t>
                </a:r>
              </a:p>
              <a:p>
                <a:pPr algn="just">
                  <a:buClr>
                    <a:srgbClr val="1B11D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𝑭𝒊𝒈𝒖𝒓𝒆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𝑴𝒆𝒓𝒊𝒕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endParaRPr lang="en-US" sz="2400" dirty="0"/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 Higher the Figure of Merit better the performance would be. </a:t>
                </a:r>
              </a:p>
              <a:p>
                <a:pPr marL="712788" indent="-712788">
                  <a:buBlip>
                    <a:blip r:embed="rId2"/>
                  </a:buBlip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797E41-6900-B982-581A-BED3F6489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1"/>
                <a:ext cx="9144000" cy="2892971"/>
              </a:xfrm>
              <a:prstGeom prst="rect">
                <a:avLst/>
              </a:prstGeom>
              <a:blipFill>
                <a:blip r:embed="rId3"/>
                <a:stretch>
                  <a:fillRect l="-867" t="-1684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5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EF372-1159-8426-6277-A01F1823B8AD}"/>
              </a:ext>
            </a:extLst>
          </p:cNvPr>
          <p:cNvSpPr/>
          <p:nvPr/>
        </p:nvSpPr>
        <p:spPr>
          <a:xfrm>
            <a:off x="1524000" y="53340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3404E-F7EC-1F7D-A1BA-20A9FBAFAB13}"/>
              </a:ext>
            </a:extLst>
          </p:cNvPr>
          <p:cNvSpPr/>
          <p:nvPr/>
        </p:nvSpPr>
        <p:spPr>
          <a:xfrm>
            <a:off x="1524000" y="45720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Pre-detection SNR Estimation</a:t>
            </a: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Consider a  linear FM receiver  as shown </a:t>
            </a:r>
            <a:r>
              <a:rPr lang="en-US" sz="2400" dirty="0">
                <a:solidFill>
                  <a:srgbClr val="FF0000"/>
                </a:solidFill>
              </a:rPr>
              <a:t>FIGURE (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below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C081F-29FA-7819-2B99-EDFF6948300A}"/>
              </a:ext>
            </a:extLst>
          </p:cNvPr>
          <p:cNvSpPr txBox="1"/>
          <p:nvPr/>
        </p:nvSpPr>
        <p:spPr>
          <a:xfrm>
            <a:off x="1916373" y="3535015"/>
            <a:ext cx="742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FIGURE (2a)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/>
              <a:t>A linear FM receiver 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D58BD-40A3-55D0-DBAD-2C363465286C}"/>
              </a:ext>
            </a:extLst>
          </p:cNvPr>
          <p:cNvSpPr txBox="1"/>
          <p:nvPr/>
        </p:nvSpPr>
        <p:spPr>
          <a:xfrm>
            <a:off x="2209800" y="5647227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(2b)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plus Noise </a:t>
            </a:r>
            <a:r>
              <a:rPr lang="en-US" sz="1600" dirty="0">
                <a:latin typeface="FairfieldLH-Medium"/>
              </a:rPr>
              <a:t>PSD at band-pass filter output</a:t>
            </a:r>
            <a:endParaRPr lang="en-IN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EF43E-F718-0993-811F-DC84190F42E6}"/>
              </a:ext>
            </a:extLst>
          </p:cNvPr>
          <p:cNvSpPr txBox="1"/>
          <p:nvPr/>
        </p:nvSpPr>
        <p:spPr>
          <a:xfrm>
            <a:off x="6629400" y="5663628"/>
            <a:ext cx="40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(2c)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*</a:t>
            </a:r>
            <a:r>
              <a:rPr lang="en-US" sz="1600" b="1" i="1" dirty="0">
                <a:solidFill>
                  <a:srgbClr val="FF0000"/>
                </a:solidFill>
              </a:rPr>
              <a:t>Quadrature </a:t>
            </a:r>
            <a:r>
              <a:rPr lang="en-US" sz="1600" dirty="0"/>
              <a:t>noise</a:t>
            </a:r>
            <a:r>
              <a:rPr lang="en-US" sz="1600" i="1" dirty="0"/>
              <a:t> PSD at discriminator output</a:t>
            </a:r>
            <a:r>
              <a:rPr lang="en-US" sz="1600" dirty="0">
                <a:latin typeface="FairfieldLH-Medium"/>
              </a:rPr>
              <a:t> </a:t>
            </a:r>
            <a:endParaRPr lang="en-IN" sz="1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816C6-F24C-D6B3-CD95-D049BCF7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49" y="1600202"/>
            <a:ext cx="8912843" cy="1751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66F19-B0F0-F99E-AAF5-55AC750F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54" y="4011738"/>
            <a:ext cx="5241747" cy="155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9BB13-CB76-4A0F-156C-A9546FE70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334" y="3396816"/>
            <a:ext cx="331516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55E8E-6E60-FAF9-015C-C5E7BE3DAD35}"/>
              </a:ext>
            </a:extLst>
          </p:cNvPr>
          <p:cNvSpPr/>
          <p:nvPr/>
        </p:nvSpPr>
        <p:spPr>
          <a:xfrm>
            <a:off x="1524000" y="8382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684DD-C9A9-DDBA-DF1D-3227D4DF095C}"/>
              </a:ext>
            </a:extLst>
          </p:cNvPr>
          <p:cNvSpPr txBox="1"/>
          <p:nvPr/>
        </p:nvSpPr>
        <p:spPr>
          <a:xfrm>
            <a:off x="9834118" y="428100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(1)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88D28-832F-9B67-19A9-67CC7D618FE5}"/>
                  </a:ext>
                </a:extLst>
              </p:cNvPr>
              <p:cNvSpPr txBox="1"/>
              <p:nvPr/>
            </p:nvSpPr>
            <p:spPr>
              <a:xfrm>
                <a:off x="2362200" y="2987382"/>
                <a:ext cx="8001000" cy="925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</m:t>
                                  </m:r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  <m:sSub>
                                        <m:sSubPr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  <m:sup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sup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d>
                                            <m:dPr>
                                              <m:ctrlPr>
                                                <a:rPr lang="en-IN" sz="20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000" b="1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𝒅𝒕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088D28-832F-9B67-19A9-67CC7D618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987382"/>
                <a:ext cx="8001000" cy="925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74C72-6765-979D-3ADD-A5FB51C3721F}"/>
                  </a:ext>
                </a:extLst>
              </p:cNvPr>
              <p:cNvSpPr txBox="1"/>
              <p:nvPr/>
            </p:nvSpPr>
            <p:spPr>
              <a:xfrm>
                <a:off x="2667000" y="4003253"/>
                <a:ext cx="4712676" cy="856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74C72-6765-979D-3ADD-A5FB51C3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03253"/>
                <a:ext cx="4712676" cy="856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82D7F-0B86-6D81-7E91-054B56464D83}"/>
                  </a:ext>
                </a:extLst>
              </p:cNvPr>
              <p:cNvSpPr txBox="1"/>
              <p:nvPr/>
            </p:nvSpPr>
            <p:spPr>
              <a:xfrm>
                <a:off x="1638300" y="148066"/>
                <a:ext cx="9029700" cy="2776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/>
                  <a:t> The bandpass filter output contains sum of signal plus noise, that is			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>
                  <a:buClr>
                    <a:srgbClr val="1B11DD"/>
                  </a:buClr>
                </a:pPr>
                <a:r>
                  <a:rPr lang="en-US" sz="2400" dirty="0"/>
                  <a:t>	where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I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𝐜𝐨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nary>
                          <m:naryPr>
                            <m:ctrl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p>
                          <m:e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d>
                              <m:dPr>
                                <m:ctrlPr>
                                  <a:rPr lang="en-I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I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 is the FM 	signal and n(t) is the band-pass noise at  the output </a:t>
                </a:r>
                <a:r>
                  <a:rPr lang="en-IN" sz="2400" dirty="0"/>
                  <a:t>of the 	filter.</a:t>
                </a:r>
              </a:p>
              <a:p>
                <a:pPr algn="just">
                  <a:buClr>
                    <a:srgbClr val="1B11DD"/>
                  </a:buClr>
                </a:pPr>
                <a:endParaRPr lang="en-IN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signal power</a:t>
                </a:r>
                <a:r>
                  <a:rPr lang="en-US" sz="2400" dirty="0"/>
                  <a:t> is then becoming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82D7F-0B86-6D81-7E91-054B56464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48066"/>
                <a:ext cx="9029700" cy="2776081"/>
              </a:xfrm>
              <a:prstGeom prst="rect">
                <a:avLst/>
              </a:prstGeom>
              <a:blipFill>
                <a:blip r:embed="rId5"/>
                <a:stretch>
                  <a:fillRect l="-945" t="-1754" r="-1013"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7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4FB55-7C8F-B722-DDD7-BF532D0BC490}"/>
              </a:ext>
            </a:extLst>
          </p:cNvPr>
          <p:cNvSpPr/>
          <p:nvPr/>
        </p:nvSpPr>
        <p:spPr>
          <a:xfrm>
            <a:off x="1524000" y="8382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648BE-D37D-0F46-2B3F-79DE25A9B029}"/>
                  </a:ext>
                </a:extLst>
              </p:cNvPr>
              <p:cNvSpPr txBox="1"/>
              <p:nvPr/>
            </p:nvSpPr>
            <p:spPr>
              <a:xfrm>
                <a:off x="2895600" y="2423904"/>
                <a:ext cx="4712676" cy="614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648BE-D37D-0F46-2B3F-79DE25A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23904"/>
                <a:ext cx="4712676" cy="614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0141E-1770-F6DF-72CF-219FCE7FF014}"/>
                  </a:ext>
                </a:extLst>
              </p:cNvPr>
              <p:cNvSpPr txBox="1"/>
              <p:nvPr/>
            </p:nvSpPr>
            <p:spPr>
              <a:xfrm>
                <a:off x="1940941" y="1770561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𝐹𝐼𝐺𝑈𝑅𝐸</m:t>
                      </m:r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D0141E-1770-F6DF-72CF-219FCE7F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41" y="1770561"/>
                <a:ext cx="72390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CB76C7-E20C-A643-0D54-79AA2F39AF14}"/>
              </a:ext>
            </a:extLst>
          </p:cNvPr>
          <p:cNvSpPr txBox="1"/>
          <p:nvPr/>
        </p:nvSpPr>
        <p:spPr>
          <a:xfrm>
            <a:off x="1473976" y="3365034"/>
            <a:ext cx="9181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pre-detection SNR </a:t>
            </a:r>
            <a:r>
              <a:rPr lang="en-US" sz="2400" dirty="0"/>
              <a:t>is then becoming as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12E0CC-00FA-098E-44DF-2A7D1D054024}"/>
                  </a:ext>
                </a:extLst>
              </p:cNvPr>
              <p:cNvSpPr txBox="1"/>
              <p:nvPr/>
            </p:nvSpPr>
            <p:spPr>
              <a:xfrm>
                <a:off x="2209801" y="4222100"/>
                <a:ext cx="5774825" cy="803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12E0CC-00FA-098E-44DF-2A7D1D054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4222100"/>
                <a:ext cx="5774825" cy="803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79F44F-00CF-8BBA-2EAB-9518AB305706}"/>
              </a:ext>
            </a:extLst>
          </p:cNvPr>
          <p:cNvSpPr txBox="1"/>
          <p:nvPr/>
        </p:nvSpPr>
        <p:spPr>
          <a:xfrm>
            <a:off x="9717659" y="258375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(2)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22CB8-5E19-89E1-18F1-24341CB62703}"/>
              </a:ext>
            </a:extLst>
          </p:cNvPr>
          <p:cNvSpPr txBox="1"/>
          <p:nvPr/>
        </p:nvSpPr>
        <p:spPr>
          <a:xfrm>
            <a:off x="9717658" y="433453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(3)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55BB4-B771-E02D-5E63-4ED495034E51}"/>
              </a:ext>
            </a:extLst>
          </p:cNvPr>
          <p:cNvSpPr/>
          <p:nvPr/>
        </p:nvSpPr>
        <p:spPr>
          <a:xfrm>
            <a:off x="1574024" y="372531"/>
            <a:ext cx="8977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noise power</a:t>
            </a:r>
            <a:r>
              <a:rPr lang="en-US" sz="2400" dirty="0"/>
              <a:t>,  at the bandpass filter can be calculated from the noise PDF given in FIGURE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(2b) </a:t>
            </a:r>
            <a:r>
              <a:rPr lang="en-US" sz="2400" dirty="0"/>
              <a:t>above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856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4972F-C27F-BE40-EBC8-4023FC0882AF}"/>
              </a:ext>
            </a:extLst>
          </p:cNvPr>
          <p:cNvSpPr/>
          <p:nvPr/>
        </p:nvSpPr>
        <p:spPr>
          <a:xfrm>
            <a:off x="1524000" y="50131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1E468-C455-399F-9704-B88FC39AC372}"/>
              </a:ext>
            </a:extLst>
          </p:cNvPr>
          <p:cNvSpPr/>
          <p:nvPr/>
        </p:nvSpPr>
        <p:spPr>
          <a:xfrm>
            <a:off x="1524000" y="42511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Post-detection SNR Estimation:</a:t>
            </a:r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noise at the output of bandpass filter can be expressed  in-terms of in-phase component </a:t>
            </a:r>
            <a:r>
              <a:rPr lang="en-US" sz="2400" dirty="0" err="1"/>
              <a:t>n</a:t>
            </a:r>
            <a:r>
              <a:rPr lang="en-US" sz="2400" baseline="-25000" dirty="0" err="1"/>
              <a:t>I</a:t>
            </a:r>
            <a:r>
              <a:rPr lang="en-US" sz="2400" dirty="0"/>
              <a:t>(t) and quadrature component </a:t>
            </a:r>
            <a:r>
              <a:rPr lang="en-US" sz="2400" dirty="0" err="1"/>
              <a:t>n</a:t>
            </a:r>
            <a:r>
              <a:rPr lang="en-US" sz="2400" baseline="-25000" dirty="0" err="1"/>
              <a:t>Q</a:t>
            </a:r>
            <a:r>
              <a:rPr lang="en-US" sz="2400" dirty="0"/>
              <a:t>(t); so that x(t) can be written as </a:t>
            </a:r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We can express the noise n(t) in-terms of its envelop and phase reference to the carrier as follows: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Therefore, the noisy signal at the bandpass filter output becomes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C042A-CB46-6CFA-098C-ADB48D98B1AE}"/>
                  </a:ext>
                </a:extLst>
              </p:cNvPr>
              <p:cNvSpPr txBox="1"/>
              <p:nvPr/>
            </p:nvSpPr>
            <p:spPr>
              <a:xfrm>
                <a:off x="2286000" y="2005159"/>
                <a:ext cx="6781800" cy="487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C042A-CB46-6CFA-098C-ADB48D98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05159"/>
                <a:ext cx="6781800" cy="487762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F9E4DC-CE2B-8519-7CD6-7FE5ACB74DB3}"/>
                  </a:ext>
                </a:extLst>
              </p:cNvPr>
              <p:cNvSpPr txBox="1"/>
              <p:nvPr/>
            </p:nvSpPr>
            <p:spPr>
              <a:xfrm>
                <a:off x="2340219" y="3436136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F9E4DC-CE2B-8519-7CD6-7FE5ACB74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19" y="3436136"/>
                <a:ext cx="6781800" cy="461665"/>
              </a:xfrm>
              <a:prstGeom prst="rect">
                <a:avLst/>
              </a:prstGeom>
              <a:blipFill>
                <a:blip r:embed="rId4"/>
                <a:stretch>
                  <a:fillRect l="-1439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FBF1F8-F069-A24A-05E7-5B80C25D2F16}"/>
              </a:ext>
            </a:extLst>
          </p:cNvPr>
          <p:cNvSpPr txBox="1"/>
          <p:nvPr/>
        </p:nvSpPr>
        <p:spPr>
          <a:xfrm>
            <a:off x="9828029" y="19947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(4)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515EB-8701-F804-CDFA-954BFC863935}"/>
              </a:ext>
            </a:extLst>
          </p:cNvPr>
          <p:cNvSpPr txBox="1"/>
          <p:nvPr/>
        </p:nvSpPr>
        <p:spPr>
          <a:xfrm>
            <a:off x="9834118" y="552828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(5)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DD32C-355A-8856-8B2D-B13DCADC050E}"/>
                  </a:ext>
                </a:extLst>
              </p:cNvPr>
              <p:cNvSpPr txBox="1"/>
              <p:nvPr/>
            </p:nvSpPr>
            <p:spPr>
              <a:xfrm>
                <a:off x="2340219" y="3986458"/>
                <a:ext cx="4000500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DD32C-355A-8856-8B2D-B13DCADC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19" y="3986458"/>
                <a:ext cx="4000500" cy="629660"/>
              </a:xfrm>
              <a:prstGeom prst="rect">
                <a:avLst/>
              </a:prstGeom>
              <a:blipFill>
                <a:blip r:embed="rId5"/>
                <a:stretch>
                  <a:fillRect l="-2439" b="-17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BF1B3-2D9D-1974-8C7B-57D9E4A545CF}"/>
                  </a:ext>
                </a:extLst>
              </p:cNvPr>
              <p:cNvSpPr txBox="1"/>
              <p:nvPr/>
            </p:nvSpPr>
            <p:spPr>
              <a:xfrm>
                <a:off x="7086600" y="3843522"/>
                <a:ext cx="3581400" cy="924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9BF1B3-2D9D-1974-8C7B-57D9E4A54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843522"/>
                <a:ext cx="3581400" cy="924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D9E6DB-9DF6-BB9C-AD5D-5FE10B67988F}"/>
                  </a:ext>
                </a:extLst>
              </p:cNvPr>
              <p:cNvSpPr txBox="1"/>
              <p:nvPr/>
            </p:nvSpPr>
            <p:spPr>
              <a:xfrm>
                <a:off x="2095500" y="5150089"/>
                <a:ext cx="7732528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𝐜𝐨</m:t>
                      </m:r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sup>
                            <m:e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𝒅𝒕</m:t>
                              </m:r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d>
                      <m:r>
                        <a:rPr lang="en-I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D9E6DB-9DF6-BB9C-AD5D-5FE10B67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150089"/>
                <a:ext cx="7732528" cy="777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3E0D8D-2C12-1ABF-8899-EAD54B98F696}"/>
              </a:ext>
            </a:extLst>
          </p:cNvPr>
          <p:cNvSpPr txBox="1"/>
          <p:nvPr/>
        </p:nvSpPr>
        <p:spPr>
          <a:xfrm>
            <a:off x="5181600" y="596592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Carrier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15FBE-FB40-2C01-A074-4DA124E70574}"/>
              </a:ext>
            </a:extLst>
          </p:cNvPr>
          <p:cNvSpPr txBox="1"/>
          <p:nvPr/>
        </p:nvSpPr>
        <p:spPr>
          <a:xfrm>
            <a:off x="8472643" y="592384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noise phase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F2A4BE-3D80-AA97-14C4-0A86E6B32873}"/>
              </a:ext>
            </a:extLst>
          </p:cNvPr>
          <p:cNvCxnSpPr>
            <a:stCxn id="11" idx="1"/>
          </p:cNvCxnSpPr>
          <p:nvPr/>
        </p:nvCxnSpPr>
        <p:spPr>
          <a:xfrm flipV="1">
            <a:off x="5181600" y="5759117"/>
            <a:ext cx="76200" cy="39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ABD10-58C7-7E2D-5715-AD293F469BC3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8472643" y="5775965"/>
            <a:ext cx="649377" cy="33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45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4B6F47-A9A6-C109-04EF-840D8ECE4A2A}"/>
              </a:ext>
            </a:extLst>
          </p:cNvPr>
          <p:cNvSpPr/>
          <p:nvPr/>
        </p:nvSpPr>
        <p:spPr>
          <a:xfrm>
            <a:off x="1524000" y="10026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13365-FBBA-D4FE-0E7C-80A031282E99}"/>
                  </a:ext>
                </a:extLst>
              </p:cNvPr>
              <p:cNvSpPr txBox="1"/>
              <p:nvPr/>
            </p:nvSpPr>
            <p:spPr>
              <a:xfrm>
                <a:off x="1524000" y="86445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It is informative to represent equation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5</a:t>
                </a:r>
                <a:r>
                  <a:rPr lang="en-US" sz="2400" dirty="0"/>
                  <a:t>) as phasor diagram as shown in FIGURE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(3)</a:t>
                </a:r>
                <a:r>
                  <a:rPr lang="en-US" sz="2400" dirty="0"/>
                  <a:t> where the amplitude of the noise is r(t)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angle between signal phasor and noise phasor.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The resultant phase is given as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13365-FBBA-D4FE-0E7C-80A031282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86445"/>
                <a:ext cx="9144000" cy="5262979"/>
              </a:xfrm>
              <a:prstGeom prst="rect">
                <a:avLst/>
              </a:prstGeom>
              <a:blipFill>
                <a:blip r:embed="rId3"/>
                <a:stretch>
                  <a:fillRect t="-926" r="-1000" b="-16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5992F4-79E7-82B7-5646-B0592AEF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55" y="1597162"/>
            <a:ext cx="7689920" cy="3295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379BB-4AAD-E1A2-F54B-749116423417}"/>
              </a:ext>
            </a:extLst>
          </p:cNvPr>
          <p:cNvSpPr txBox="1"/>
          <p:nvPr/>
        </p:nvSpPr>
        <p:spPr>
          <a:xfrm>
            <a:off x="6673516" y="3707856"/>
            <a:ext cx="3934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FairfieldLH-Heavy"/>
              </a:rPr>
              <a:t>FIGURE </a:t>
            </a:r>
            <a:r>
              <a:rPr lang="en-IN" b="1" dirty="0">
                <a:solidFill>
                  <a:srgbClr val="FF0000"/>
                </a:solidFill>
                <a:latin typeface="FairfieldLH-Heavy"/>
              </a:rPr>
              <a:t>(3):</a:t>
            </a:r>
            <a:r>
              <a:rPr lang="en-IN" b="1" dirty="0">
                <a:latin typeface="FairfieldLH-Heavy"/>
              </a:rPr>
              <a:t> </a:t>
            </a:r>
            <a:r>
              <a:rPr lang="en-IN" dirty="0">
                <a:latin typeface="FairfieldLH-Medium"/>
              </a:rPr>
              <a:t>Phasor diagram for </a:t>
            </a:r>
            <a:r>
              <a:rPr lang="fr-FR" dirty="0">
                <a:latin typeface="FairfieldLH-Medium"/>
              </a:rPr>
              <a:t>FM signal plus </a:t>
            </a:r>
            <a:r>
              <a:rPr lang="fr-FR" dirty="0" err="1">
                <a:latin typeface="FairfieldLH-Medium"/>
              </a:rPr>
              <a:t>narrow</a:t>
            </a:r>
            <a:r>
              <a:rPr lang="fr-FR" dirty="0">
                <a:latin typeface="FairfieldLH-Medium"/>
              </a:rPr>
              <a:t>-band noise </a:t>
            </a:r>
            <a:r>
              <a:rPr lang="en-IN" dirty="0">
                <a:latin typeface="FairfieldLH-Medium"/>
              </a:rPr>
              <a:t>assuming high carrier-to-noise ratio.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30CBD-9E11-B7A0-3DAC-410033180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5390550"/>
            <a:ext cx="6324600" cy="113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78361-2F7D-E098-5945-8639D3B6C20C}"/>
              </a:ext>
            </a:extLst>
          </p:cNvPr>
          <p:cNvSpPr txBox="1"/>
          <p:nvPr/>
        </p:nvSpPr>
        <p:spPr>
          <a:xfrm>
            <a:off x="9834118" y="586516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(6)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34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3F2B7-39CB-A660-A0AC-FBF0099A4246}"/>
              </a:ext>
            </a:extLst>
          </p:cNvPr>
          <p:cNvSpPr/>
          <p:nvPr/>
        </p:nvSpPr>
        <p:spPr>
          <a:xfrm>
            <a:off x="1524000" y="56548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BE5A0-A9E5-A56F-7E83-8024777C2DC3}"/>
                  </a:ext>
                </a:extLst>
              </p:cNvPr>
              <p:cNvSpPr txBox="1"/>
              <p:nvPr/>
            </p:nvSpPr>
            <p:spPr>
              <a:xfrm>
                <a:off x="1524000" y="663960"/>
                <a:ext cx="9144000" cy="5658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Under high carrier-to-noise ratio,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p(r(t)&lt;&lt;A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>
                    <a:solidFill>
                      <a:srgbClr val="FF0000"/>
                    </a:solidFill>
                  </a:rPr>
                  <a:t>)=1</a:t>
                </a:r>
                <a:r>
                  <a:rPr lang="en-US" sz="2400" dirty="0"/>
                  <a:t>, meaning that  (probability) the carrier power always exceeds noise power. And also knowing that as x</a:t>
                </a:r>
                <a:r>
                  <a:rPr lang="en-US" sz="2400" dirty="0">
                    <a:sym typeface="Wingdings" panose="05000000000000000000" pitchFamily="2" charset="2"/>
                  </a:rPr>
                  <a:t>0, tan</a:t>
                </a:r>
                <a:r>
                  <a:rPr lang="en-US" sz="2400" baseline="30000" dirty="0">
                    <a:sym typeface="Wingdings" panose="05000000000000000000" pitchFamily="2" charset="2"/>
                  </a:rPr>
                  <a:t>-1</a:t>
                </a:r>
                <a:r>
                  <a:rPr lang="en-US" sz="2400" dirty="0">
                    <a:sym typeface="Wingdings" panose="05000000000000000000" pitchFamily="2" charset="2"/>
                  </a:rPr>
                  <a:t>(x)=x, the above equation (</a:t>
                </a: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6</a:t>
                </a:r>
                <a:r>
                  <a:rPr lang="en-US" sz="2400" dirty="0">
                    <a:sym typeface="Wingdings" panose="05000000000000000000" pitchFamily="2" charset="2"/>
                  </a:rPr>
                  <a:t>) can be approximated as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then</a:t>
                </a:r>
                <a:endParaRPr lang="en-IN" sz="2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082675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Ψ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)≈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            and </a:t>
                </a:r>
              </a:p>
              <a:p>
                <a:pPr marL="108267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𝑄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IN" sz="2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>
                    <a:sym typeface="Wingdings" panose="05000000000000000000" pitchFamily="2" charset="2"/>
                  </a:rPr>
                  <a:t>Under this assumption, equation (</a:t>
                </a: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7</a:t>
                </a:r>
                <a:r>
                  <a:rPr lang="en-US" sz="2400" dirty="0">
                    <a:sym typeface="Wingdings" panose="05000000000000000000" pitchFamily="2" charset="2"/>
                  </a:rPr>
                  <a:t>) is further approximated as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BE5A0-A9E5-A56F-7E83-8024777C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63960"/>
                <a:ext cx="9144000" cy="5658408"/>
              </a:xfrm>
              <a:prstGeom prst="rect">
                <a:avLst/>
              </a:prstGeom>
              <a:blipFill>
                <a:blip r:embed="rId3"/>
                <a:stretch>
                  <a:fillRect t="-862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ACB0EF-EA73-F423-92B8-48659D0E76C1}"/>
              </a:ext>
            </a:extLst>
          </p:cNvPr>
          <p:cNvSpPr txBox="1"/>
          <p:nvPr/>
        </p:nvSpPr>
        <p:spPr>
          <a:xfrm>
            <a:off x="9778067" y="521368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(8)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B40E-C581-7516-F480-00C2B13A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211972"/>
            <a:ext cx="4556209" cy="1096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5F4A9-BC14-55BB-4EDE-AC00CD5B8143}"/>
              </a:ext>
            </a:extLst>
          </p:cNvPr>
          <p:cNvSpPr txBox="1"/>
          <p:nvPr/>
        </p:nvSpPr>
        <p:spPr>
          <a:xfrm>
            <a:off x="9778068" y="254222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(7)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7A3B6-2D71-924E-4E2D-9FBA53D1F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213686"/>
            <a:ext cx="3200400" cy="8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4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9D4F2-1B89-5A7D-F9DB-8E5492E4A4DF}"/>
              </a:ext>
            </a:extLst>
          </p:cNvPr>
          <p:cNvSpPr/>
          <p:nvPr/>
        </p:nvSpPr>
        <p:spPr>
          <a:xfrm>
            <a:off x="1524000" y="3569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81C53-B088-1231-FCD6-682BC7247C7D}"/>
              </a:ext>
            </a:extLst>
          </p:cNvPr>
          <p:cNvSpPr/>
          <p:nvPr/>
        </p:nvSpPr>
        <p:spPr>
          <a:xfrm>
            <a:off x="1524000" y="280741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With the discriminator assumed ideal, its output is proportional to derivative of  Ɵ(t) , that is derivative of equation (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) .</a:t>
            </a:r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lvl="8" algn="just"/>
            <a:endParaRPr lang="en-IN" sz="2400" dirty="0"/>
          </a:p>
          <a:p>
            <a:pPr lvl="8" algn="just"/>
            <a:endParaRPr lang="en-IN" sz="2400" dirty="0"/>
          </a:p>
          <a:p>
            <a:pPr marL="534988" lvl="8" algn="just"/>
            <a:r>
              <a:rPr lang="en-IN" sz="2400" dirty="0"/>
              <a:t>Where the noise term </a:t>
            </a:r>
            <a:r>
              <a:rPr lang="en-IN" sz="2400" dirty="0" err="1"/>
              <a:t>n</a:t>
            </a:r>
            <a:r>
              <a:rPr lang="en-IN" sz="2400" baseline="-25000" dirty="0" err="1"/>
              <a:t>d</a:t>
            </a:r>
            <a:r>
              <a:rPr lang="en-IN" sz="2400" dirty="0"/>
              <a:t>(t) is defined as </a:t>
            </a:r>
          </a:p>
          <a:p>
            <a:pPr marL="534988" lvl="8" algn="just"/>
            <a:endParaRPr lang="en-IN" sz="2400" dirty="0"/>
          </a:p>
          <a:p>
            <a:pPr marL="534988" lvl="8" algn="just"/>
            <a:endParaRPr lang="en-IN" sz="2400" dirty="0"/>
          </a:p>
          <a:p>
            <a:pPr marL="534988" lvl="8" algn="just"/>
            <a:endParaRPr lang="en-IN" sz="2400" dirty="0"/>
          </a:p>
          <a:p>
            <a:pPr marL="534988" lvl="8" algn="just"/>
            <a:endParaRPr lang="en-IN" sz="2400" dirty="0"/>
          </a:p>
          <a:p>
            <a:pPr marL="534988" lvl="8" algn="just"/>
            <a:endParaRPr lang="en-IN" sz="2400" dirty="0"/>
          </a:p>
          <a:p>
            <a:pPr marL="446088" indent="-446088" algn="just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EB925-C302-5458-320D-AFF772FFF721}"/>
              </a:ext>
            </a:extLst>
          </p:cNvPr>
          <p:cNvSpPr txBox="1"/>
          <p:nvPr/>
        </p:nvSpPr>
        <p:spPr>
          <a:xfrm>
            <a:off x="9800493" y="188094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(9)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ED20-12BD-3996-3B48-4A124740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1014225"/>
            <a:ext cx="3504095" cy="1437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36730-308F-3B44-DDA5-46CC4177D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07" y="2947740"/>
            <a:ext cx="2954882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7C8D5B-76B2-BC54-8763-33E0F3D7004B}"/>
              </a:ext>
            </a:extLst>
          </p:cNvPr>
          <p:cNvSpPr txBox="1"/>
          <p:nvPr/>
        </p:nvSpPr>
        <p:spPr>
          <a:xfrm>
            <a:off x="9705475" y="301947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(9a)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89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410B9F-96F6-FD03-0A20-E112714E0A6C}"/>
              </a:ext>
            </a:extLst>
          </p:cNvPr>
          <p:cNvSpPr/>
          <p:nvPr/>
        </p:nvSpPr>
        <p:spPr>
          <a:xfrm>
            <a:off x="1524000" y="64569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98189-4FAF-7995-34CF-475DC16D0059}"/>
              </a:ext>
            </a:extLst>
          </p:cNvPr>
          <p:cNvSpPr/>
          <p:nvPr/>
        </p:nvSpPr>
        <p:spPr>
          <a:xfrm>
            <a:off x="1524000" y="56949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u="sng" dirty="0"/>
              <a:t>differentiation of a function respect to time corresponds to multiplication of its Fourier transform by </a:t>
            </a:r>
            <a:r>
              <a:rPr lang="en-US" sz="2400" b="1" i="1" u="sng" dirty="0">
                <a:solidFill>
                  <a:srgbClr val="FF0000"/>
                </a:solidFill>
              </a:rPr>
              <a:t>j2πf</a:t>
            </a:r>
            <a:r>
              <a:rPr lang="en-US" sz="2400" i="1" dirty="0"/>
              <a:t>. We may obtain the </a:t>
            </a:r>
            <a:r>
              <a:rPr lang="en-US" sz="2400" dirty="0"/>
              <a:t>noise </a:t>
            </a:r>
            <a:r>
              <a:rPr lang="en-US" sz="2400" i="1" dirty="0"/>
              <a:t>term by passing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Q</a:t>
            </a:r>
            <a:r>
              <a:rPr lang="en-US" sz="2400" i="1" dirty="0"/>
              <a:t>(t) though a linear filter with a transfer.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i="1" dirty="0"/>
          </a:p>
          <a:p>
            <a:pPr marL="712788" indent="-712788" algn="just">
              <a:buBlip>
                <a:blip r:embed="rId2"/>
              </a:buBlip>
            </a:pPr>
            <a:endParaRPr lang="en-US" sz="2400" i="1" dirty="0"/>
          </a:p>
          <a:p>
            <a:pPr marL="712788" indent="-712788" algn="just">
              <a:buBlip>
                <a:blip r:embed="rId2"/>
              </a:buBlip>
            </a:pPr>
            <a:endParaRPr lang="en-US" sz="2400" i="1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i="1" dirty="0"/>
              <a:t>Therefore, from equation (</a:t>
            </a:r>
            <a:r>
              <a:rPr lang="en-US" sz="2400" b="1" i="1" dirty="0">
                <a:solidFill>
                  <a:srgbClr val="FF0000"/>
                </a:solidFill>
              </a:rPr>
              <a:t>9a</a:t>
            </a:r>
            <a:r>
              <a:rPr lang="en-US" sz="2400" i="1" dirty="0"/>
              <a:t>), we can obtain the following relationship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E87D5-A7F3-418A-0622-DB549A33FDF3}"/>
              </a:ext>
            </a:extLst>
          </p:cNvPr>
          <p:cNvSpPr txBox="1"/>
          <p:nvPr/>
        </p:nvSpPr>
        <p:spPr>
          <a:xfrm>
            <a:off x="9567816" y="3757861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(10)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1D93B4-FAA0-8FB5-9AEE-E67BE238B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783" y="3428226"/>
          <a:ext cx="22971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469800" progId="">
                  <p:embed/>
                </p:oleObj>
              </mc:Choice>
              <mc:Fallback>
                <p:oleObj name="Equation" r:id="rId3" imgW="1333440" imgH="46980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61D93B4-FAA0-8FB5-9AEE-E67BE238B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783" y="3428226"/>
                        <a:ext cx="2297112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B11638-5E4F-3D1F-F341-93D62397C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19594"/>
          <a:ext cx="41862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41320" imgH="863280" progId="">
                  <p:embed/>
                </p:oleObj>
              </mc:Choice>
              <mc:Fallback>
                <p:oleObj name="Equation" r:id="rId5" imgW="2641320" imgH="86328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BB11638-5E4F-3D1F-F341-93D62397C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594"/>
                        <a:ext cx="41862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870125F1-79D8-7DDA-599C-571C99674EA0}"/>
              </a:ext>
            </a:extLst>
          </p:cNvPr>
          <p:cNvSpPr/>
          <p:nvPr/>
        </p:nvSpPr>
        <p:spPr>
          <a:xfrm>
            <a:off x="4495800" y="4571994"/>
            <a:ext cx="457200" cy="1295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42B1B-75DC-F100-03B1-C35E1A75D17E}"/>
              </a:ext>
            </a:extLst>
          </p:cNvPr>
          <p:cNvSpPr txBox="1"/>
          <p:nvPr/>
        </p:nvSpPr>
        <p:spPr>
          <a:xfrm>
            <a:off x="9486971" y="512699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(10a)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EFE2D3F-98C2-B175-5A11-B427F5077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1803865"/>
          <a:ext cx="1564105" cy="88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560" imgH="431640" progId="">
                  <p:embed/>
                </p:oleObj>
              </mc:Choice>
              <mc:Fallback>
                <p:oleObj name="Equation" r:id="rId7" imgW="736560" imgH="431640" progId="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2EFE2D3F-98C2-B175-5A11-B427F5077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1803865"/>
                        <a:ext cx="1564105" cy="884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07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F745BF3-BDA0-55B0-6B9B-311BF6D1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5604"/>
            <a:ext cx="8889167" cy="662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Thermal noise power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Thermal noise power can be calculated using the following formula</a:t>
            </a:r>
            <a:r>
              <a:rPr lang="en-US" altLang="en-US" sz="2800" dirty="0">
                <a:cs typeface="Times New Roman" pitchFamily="18" charset="0"/>
              </a:rPr>
              <a:t>: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Thermal noise voltage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Thermal noise voltage can be calculated using the following formula</a:t>
            </a:r>
            <a:r>
              <a:rPr lang="en-US" altLang="en-US" sz="2800" dirty="0">
                <a:cs typeface="Times New Roman" pitchFamily="18" charset="0"/>
              </a:rPr>
              <a:t>: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>
              <a:cs typeface="Times New Roman" pitchFamily="18" charset="0"/>
            </a:endParaRPr>
          </a:p>
          <a:p>
            <a:pPr algn="just">
              <a:spcBef>
                <a:spcPct val="35000"/>
              </a:spcBef>
              <a:buClr>
                <a:srgbClr val="FF0000"/>
              </a:buClr>
            </a:pPr>
            <a:r>
              <a:rPr lang="en-US" altLang="en-US" sz="2800" dirty="0">
                <a:cs typeface="Times New Roman" pitchFamily="18" charset="0"/>
              </a:rPr>
              <a:t>	Where R is the resistance</a:t>
            </a:r>
            <a:endParaRPr lang="en-US" altLang="en-US" sz="2800" dirty="0"/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F867-095C-4E17-2D48-D3361059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19" y="4829434"/>
            <a:ext cx="3553915" cy="750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1D862-CED6-37C2-7DE6-FCFFA9DF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84" y="1570564"/>
            <a:ext cx="5632333" cy="16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0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4D4E4F-A5AE-20CE-6CEB-94D6060FEC5A}"/>
              </a:ext>
            </a:extLst>
          </p:cNvPr>
          <p:cNvSpPr/>
          <p:nvPr/>
        </p:nvSpPr>
        <p:spPr>
          <a:xfrm>
            <a:off x="1524000" y="72590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C9CE-4450-2932-E002-B252B17AF1B6}"/>
              </a:ext>
            </a:extLst>
          </p:cNvPr>
          <p:cNvSpPr/>
          <p:nvPr/>
        </p:nvSpPr>
        <p:spPr>
          <a:xfrm>
            <a:off x="1524000" y="64970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IN" sz="2400" dirty="0"/>
              <a:t>The </a:t>
            </a:r>
            <a:r>
              <a:rPr lang="en-IN" sz="2400" b="1" dirty="0">
                <a:solidFill>
                  <a:srgbClr val="FF0000"/>
                </a:solidFill>
              </a:rPr>
              <a:t>output power , </a:t>
            </a:r>
            <a:r>
              <a:rPr lang="en-IN" sz="2400" dirty="0"/>
              <a:t>from equation (</a:t>
            </a:r>
            <a:r>
              <a:rPr lang="en-IN" sz="2400" b="1" dirty="0">
                <a:solidFill>
                  <a:srgbClr val="FF0000"/>
                </a:solidFill>
              </a:rPr>
              <a:t>9</a:t>
            </a:r>
            <a:r>
              <a:rPr lang="en-IN" sz="2400" dirty="0"/>
              <a:t>), becomes </a:t>
            </a:r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IN" sz="2400" dirty="0"/>
              <a:t>The </a:t>
            </a:r>
            <a:r>
              <a:rPr lang="en-IN" sz="2400" b="1" dirty="0">
                <a:solidFill>
                  <a:srgbClr val="FF0000"/>
                </a:solidFill>
              </a:rPr>
              <a:t>noise power </a:t>
            </a:r>
            <a:r>
              <a:rPr lang="en-IN" sz="2400" dirty="0"/>
              <a:t>becomes</a:t>
            </a:r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endParaRPr lang="en-IN" sz="2400" dirty="0"/>
          </a:p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post-detection SNR </a:t>
            </a:r>
            <a:r>
              <a:rPr lang="en-US" sz="2400" dirty="0"/>
              <a:t>is then becoming as :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D85D99-C503-19D8-F6CE-6BC762DF1A6B}"/>
                  </a:ext>
                </a:extLst>
              </p:cNvPr>
              <p:cNvSpPr txBox="1"/>
              <p:nvPr/>
            </p:nvSpPr>
            <p:spPr>
              <a:xfrm>
                <a:off x="1524000" y="2707106"/>
                <a:ext cx="93726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𝑭𝑰𝑮𝑼𝑹𝑬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I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𝒆𝒒𝒖𝒂𝒕𝒊𝒐𝒏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I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IN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D85D99-C503-19D8-F6CE-6BC762DF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707106"/>
                <a:ext cx="937260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2AAF60-A2CE-0286-61DF-DCABA3C48DED}"/>
              </a:ext>
            </a:extLst>
          </p:cNvPr>
          <p:cNvSpPr txBox="1"/>
          <p:nvPr/>
        </p:nvSpPr>
        <p:spPr>
          <a:xfrm>
            <a:off x="9636425" y="11766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(11)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9BF2F-848C-71D2-DFDE-2EA1AB23B05C}"/>
                  </a:ext>
                </a:extLst>
              </p:cNvPr>
              <p:cNvSpPr txBox="1"/>
              <p:nvPr/>
            </p:nvSpPr>
            <p:spPr>
              <a:xfrm>
                <a:off x="2819401" y="3316707"/>
                <a:ext cx="7375573" cy="784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IN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9BF2F-848C-71D2-DFDE-2EA1AB23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1" y="3316707"/>
                <a:ext cx="7375573" cy="784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EDF95-4A18-D9DC-DAB1-63CDE5FB54DB}"/>
                  </a:ext>
                </a:extLst>
              </p:cNvPr>
              <p:cNvSpPr txBox="1"/>
              <p:nvPr/>
            </p:nvSpPr>
            <p:spPr>
              <a:xfrm>
                <a:off x="2209801" y="5309940"/>
                <a:ext cx="5774825" cy="878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  <m:sup>
                              <m:r>
                                <a:rPr lang="en-I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I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EDF95-4A18-D9DC-DAB1-63CDE5FB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5309940"/>
                <a:ext cx="5774825" cy="878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CC9927-760A-FE16-16DC-5BB176B78774}"/>
              </a:ext>
            </a:extLst>
          </p:cNvPr>
          <p:cNvSpPr txBox="1"/>
          <p:nvPr/>
        </p:nvSpPr>
        <p:spPr>
          <a:xfrm>
            <a:off x="9666709" y="3845642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(12)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A8551-D25B-6B41-13DB-1B8AC1465960}"/>
              </a:ext>
            </a:extLst>
          </p:cNvPr>
          <p:cNvSpPr txBox="1"/>
          <p:nvPr/>
        </p:nvSpPr>
        <p:spPr>
          <a:xfrm>
            <a:off x="9685040" y="5674442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(13)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6E2C7-7D14-B4C4-F63C-F009AAE64700}"/>
                  </a:ext>
                </a:extLst>
              </p:cNvPr>
              <p:cNvSpPr txBox="1"/>
              <p:nvPr/>
            </p:nvSpPr>
            <p:spPr>
              <a:xfrm>
                <a:off x="2971800" y="1086160"/>
                <a:ext cx="5747252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sub>
                                  </m:s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  <m:d>
                                    <m:d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6E2C7-7D14-B4C4-F63C-F009AAE64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086160"/>
                <a:ext cx="5747252" cy="665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27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39E983-9CBA-E80C-212A-7C819F4FABE3}"/>
                  </a:ext>
                </a:extLst>
              </p:cNvPr>
              <p:cNvSpPr txBox="1"/>
              <p:nvPr/>
            </p:nvSpPr>
            <p:spPr>
              <a:xfrm>
                <a:off x="1534551" y="464423"/>
                <a:ext cx="9133449" cy="5740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From equation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2400" dirty="0"/>
                  <a:t>) and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</a:t>
                </a:r>
                <a:r>
                  <a:rPr lang="en-US" sz="2400" dirty="0"/>
                  <a:t>):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r>
                  <a:rPr lang="en-US" sz="2400" dirty="0"/>
                  <a:t>According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Carson’s rule </a:t>
                </a:r>
                <a:r>
                  <a:rPr lang="en-US" sz="2400" dirty="0"/>
                  <a:t>the transmission bandwidth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="1" baseline="-25000" dirty="0">
                    <a:solidFill>
                      <a:srgbClr val="7030A0"/>
                    </a:solidFill>
                  </a:rPr>
                  <a:t>T</a:t>
                </a:r>
                <a:r>
                  <a:rPr lang="en-US" sz="2400" dirty="0"/>
                  <a:t> is related to message bandwidth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</a:t>
                </a:r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. Therefore, substituting  this in equation (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14</a:t>
                </a:r>
                <a:r>
                  <a:rPr lang="en-US" sz="2400" dirty="0"/>
                  <a:t>)</a:t>
                </a:r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712788" indent="-712788" algn="just">
                  <a:buBlip>
                    <a:blip r:embed="rId2"/>
                  </a:buBlip>
                </a:pPr>
                <a:endParaRPr lang="en-US" sz="2400" dirty="0"/>
              </a:p>
              <a:p>
                <a:pPr marL="342900" indent="-342900" algn="just">
                  <a:buClr>
                    <a:srgbClr val="1B11DD"/>
                  </a:buClr>
                  <a:buFont typeface="Arial" panose="020B0604020202020204" pitchFamily="34" charset="0"/>
                  <a:buChar char="■"/>
                </a:pPr>
                <a:r>
                  <a:rPr lang="en-US" sz="2400" dirty="0">
                    <a:latin typeface="Sabon-Roman"/>
                  </a:rPr>
                  <a:t>It shows that increase in the transmission bandwidth provides a corresponding </a:t>
                </a:r>
                <a:r>
                  <a:rPr lang="en-US" sz="2400" b="1" dirty="0">
                    <a:latin typeface="Sabon-Roman"/>
                  </a:rPr>
                  <a:t>cubic increase </a:t>
                </a:r>
                <a:r>
                  <a:rPr lang="en-US" sz="2400" dirty="0">
                    <a:latin typeface="Sabon-Roman"/>
                  </a:rPr>
                  <a:t>in the output signal-to-noise ratio in FM.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39E983-9CBA-E80C-212A-7C819F4F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51" y="464423"/>
                <a:ext cx="9133449" cy="5740289"/>
              </a:xfrm>
              <a:prstGeom prst="rect">
                <a:avLst/>
              </a:prstGeom>
              <a:blipFill>
                <a:blip r:embed="rId3"/>
                <a:stretch>
                  <a:fillRect l="-935" t="-849" r="-1001" b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EE5C67-1A06-16CD-4D04-1C1E7A159AD4}"/>
                  </a:ext>
                </a:extLst>
              </p:cNvPr>
              <p:cNvSpPr txBox="1"/>
              <p:nvPr/>
            </p:nvSpPr>
            <p:spPr>
              <a:xfrm>
                <a:off x="1946919" y="908906"/>
                <a:ext cx="8229600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𝐅𝐢𝐠𝐮𝐫𝐞</m:t>
                      </m:r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𝐌𝐞𝐫𝐢𝐭</m:t>
                      </m:r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𝑷𝒐𝒔𝒕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num>
                        <m:den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𝑷𝒓𝒆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𝑫𝒆𝒕𝒆𝒄𝒕𝒊𝒐𝒏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𝑺𝑵𝑹</m:t>
                          </m:r>
                        </m:den>
                      </m:f>
                      <m:r>
                        <a:rPr lang="en-I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𝟑𝐀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sub>
                                <m:sup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  <m:sup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IN" sz="2000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num>
                            <m:den>
                              <m:r>
                                <a:rPr lang="en-IN" sz="2000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I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sub>
                                <m:sup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2000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IN" sz="2000" b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IN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Sup>
                            <m:sSubSupPr>
                              <m:ctrlPr>
                                <a:rPr lang="en-I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IN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IN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EE5C67-1A06-16CD-4D04-1C1E7A15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919" y="908906"/>
                <a:ext cx="8229600" cy="1371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C8AE5E-9A38-7BCA-C12A-8B45B6F1C826}"/>
              </a:ext>
            </a:extLst>
          </p:cNvPr>
          <p:cNvSpPr txBox="1"/>
          <p:nvPr/>
        </p:nvSpPr>
        <p:spPr>
          <a:xfrm>
            <a:off x="9685040" y="1363583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(14)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6C060-A501-F950-8C73-CD1C16F33311}"/>
                  </a:ext>
                </a:extLst>
              </p:cNvPr>
              <p:cNvSpPr txBox="1"/>
              <p:nvPr/>
            </p:nvSpPr>
            <p:spPr>
              <a:xfrm>
                <a:off x="3433010" y="3958160"/>
                <a:ext cx="4555958" cy="995144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Merit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E6C060-A501-F950-8C73-CD1C16F3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958160"/>
                <a:ext cx="4555958" cy="99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39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0FF4CF-BC25-A4B8-CEA4-5769AE35E2D6}"/>
              </a:ext>
            </a:extLst>
          </p:cNvPr>
          <p:cNvSpPr/>
          <p:nvPr/>
        </p:nvSpPr>
        <p:spPr>
          <a:xfrm>
            <a:off x="1638300" y="108083"/>
            <a:ext cx="8915400" cy="584775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Threshold Effect in Angle Modulation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836C5-EBC6-355F-8CB3-9DEE489D1A6D}"/>
              </a:ext>
            </a:extLst>
          </p:cNvPr>
          <p:cNvSpPr/>
          <p:nvPr/>
        </p:nvSpPr>
        <p:spPr>
          <a:xfrm>
            <a:off x="1524000" y="10627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FC181-AC64-2BB5-FEED-F3CD28390552}"/>
              </a:ext>
            </a:extLst>
          </p:cNvPr>
          <p:cNvSpPr/>
          <p:nvPr/>
        </p:nvSpPr>
        <p:spPr>
          <a:xfrm>
            <a:off x="1524000" y="98658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buBlip>
                <a:blip r:embed="rId2"/>
              </a:buBlip>
            </a:pPr>
            <a:r>
              <a:rPr lang="en-US" sz="2400" b="1" dirty="0">
                <a:solidFill>
                  <a:srgbClr val="FF0000"/>
                </a:solidFill>
              </a:rPr>
              <a:t>Recall:</a:t>
            </a:r>
            <a:r>
              <a:rPr lang="en-US" sz="2400" dirty="0"/>
              <a:t> that the output signal-to-noise ratio (</a:t>
            </a:r>
            <a:r>
              <a:rPr lang="en-US" sz="2400" b="1" u="sng" dirty="0"/>
              <a:t>post-detection SNR</a:t>
            </a:r>
            <a:r>
              <a:rPr lang="en-US" sz="2400" dirty="0"/>
              <a:t>) in the FM receiver, discussed earlier,  is given by:</a:t>
            </a:r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We know that the modulation index of FM is  given by: </a:t>
            </a:r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Therefore eqn. (1) can be written as</a:t>
            </a:r>
            <a:endParaRPr lang="en-IN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FE17E2-8786-3BDF-806C-AA63D90B5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1" y="1812089"/>
          <a:ext cx="30702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495000" progId="">
                  <p:embed/>
                </p:oleObj>
              </mc:Choice>
              <mc:Fallback>
                <p:oleObj name="Equation" r:id="rId3" imgW="1422360" imgH="495000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0CFE17E2-8786-3BDF-806C-AA63D90B5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1" y="1812089"/>
                        <a:ext cx="307022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B24900B-803B-F345-A94B-0E15C6665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3321801"/>
          <a:ext cx="3702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">
                  <p:embed/>
                </p:oleObj>
              </mc:Choice>
              <mc:Fallback>
                <p:oleObj name="Equation" r:id="rId5" imgW="1714320" imgH="457200" progId="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B24900B-803B-F345-A94B-0E15C6665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321801"/>
                        <a:ext cx="370205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C0AF17-BBA5-E087-04C8-99990D79CAC0}"/>
              </a:ext>
            </a:extLst>
          </p:cNvPr>
          <p:cNvSpPr txBox="1"/>
          <p:nvPr/>
        </p:nvSpPr>
        <p:spPr>
          <a:xfrm>
            <a:off x="9840530" y="1900989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26A68-8AA4-CAE2-9D08-DEF1F8BA64C5}"/>
              </a:ext>
            </a:extLst>
          </p:cNvPr>
          <p:cNvSpPr txBox="1"/>
          <p:nvPr/>
        </p:nvSpPr>
        <p:spPr>
          <a:xfrm>
            <a:off x="9829801" y="349672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(2)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946A579B-EC38-9537-065E-363B48296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4707688"/>
          <a:ext cx="46609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8920" imgH="507960" progId="">
                  <p:embed/>
                </p:oleObj>
              </mc:Choice>
              <mc:Fallback>
                <p:oleObj name="Equation" r:id="rId7" imgW="2158920" imgH="507960" progId="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946A579B-EC38-9537-065E-363B48296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707688"/>
                        <a:ext cx="46609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74F082-7535-2F70-E809-F3BAB4A1EC81}"/>
              </a:ext>
            </a:extLst>
          </p:cNvPr>
          <p:cNvSpPr txBox="1"/>
          <p:nvPr/>
        </p:nvSpPr>
        <p:spPr>
          <a:xfrm>
            <a:off x="9682325" y="500417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(3a)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1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3304A0-8899-6210-7BA9-AFB4104395F2}"/>
              </a:ext>
            </a:extLst>
          </p:cNvPr>
          <p:cNvSpPr/>
          <p:nvPr/>
        </p:nvSpPr>
        <p:spPr>
          <a:xfrm>
            <a:off x="1524000" y="762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  <a:p>
            <a:pPr marL="627063" indent="-627063" algn="just">
              <a:buBlip>
                <a:blip r:embed="rId2"/>
              </a:buBlip>
            </a:pP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6045B-7DDA-3891-A683-E4C8A8CA87A8}"/>
              </a:ext>
            </a:extLst>
          </p:cNvPr>
          <p:cNvSpPr txBox="1"/>
          <p:nvPr/>
        </p:nvSpPr>
        <p:spPr>
          <a:xfrm>
            <a:off x="9678628" y="86226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(3b)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762EEBA-1EBD-3DF0-0193-46A9E1F22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5065"/>
          <a:ext cx="55356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507960" progId="">
                  <p:embed/>
                </p:oleObj>
              </mc:Choice>
              <mc:Fallback>
                <p:oleObj name="Equation" r:id="rId3" imgW="2565360" imgH="507960" progId="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4762EEBA-1EBD-3DF0-0193-46A9E1F22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5065"/>
                        <a:ext cx="553561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91E11F2-3A15-599D-CE6E-3B02735FE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2185490"/>
          <a:ext cx="5534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360" imgH="457200" progId="">
                  <p:embed/>
                </p:oleObj>
              </mc:Choice>
              <mc:Fallback>
                <p:oleObj name="Equation" r:id="rId5" imgW="2565360" imgH="457200" progId="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C91E11F2-3A15-599D-CE6E-3B02735FE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185490"/>
                        <a:ext cx="55340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46C148-3B5A-2D54-2433-60E0D5A052A7}"/>
              </a:ext>
            </a:extLst>
          </p:cNvPr>
          <p:cNvSpPr txBox="1"/>
          <p:nvPr/>
        </p:nvSpPr>
        <p:spPr>
          <a:xfrm>
            <a:off x="9677401" y="238581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(3c)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0DEB95A-C688-3BD3-66E0-B3248D17F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3741823"/>
          <a:ext cx="4165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457200" progId="">
                  <p:embed/>
                </p:oleObj>
              </mc:Choice>
              <mc:Fallback>
                <p:oleObj name="Equation" r:id="rId7" imgW="1930320" imgH="457200" progId="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50DEB95A-C688-3BD3-66E0-B3248D17F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741823"/>
                        <a:ext cx="41656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563819-F311-9B63-73AA-20ED59D32AB7}"/>
              </a:ext>
            </a:extLst>
          </p:cNvPr>
          <p:cNvSpPr txBox="1"/>
          <p:nvPr/>
        </p:nvSpPr>
        <p:spPr>
          <a:xfrm>
            <a:off x="9710688" y="396595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(3d)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FC9E7-37B5-50AD-85B6-22787ACBB416}"/>
              </a:ext>
            </a:extLst>
          </p:cNvPr>
          <p:cNvSpPr/>
          <p:nvPr/>
        </p:nvSpPr>
        <p:spPr>
          <a:xfrm>
            <a:off x="1524000" y="47916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From the above equation (</a:t>
            </a:r>
            <a:r>
              <a:rPr lang="en-US" sz="2400" b="1" dirty="0">
                <a:solidFill>
                  <a:srgbClr val="FF0000"/>
                </a:solidFill>
              </a:rPr>
              <a:t>3d</a:t>
            </a:r>
            <a:r>
              <a:rPr lang="en-US" sz="2400" dirty="0"/>
              <a:t>) it is seen that increasing β increases the output SNR even with low received power. This is in contrast to amplitude modulation where such an increase in the received SNR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25544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EEAD4-2085-EA90-1F9B-610175F695CC}"/>
              </a:ext>
            </a:extLst>
          </p:cNvPr>
          <p:cNvSpPr/>
          <p:nvPr/>
        </p:nvSpPr>
        <p:spPr>
          <a:xfrm>
            <a:off x="1524000" y="8382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2E815-9F19-C666-34A1-F45C464949AD}"/>
              </a:ext>
            </a:extLst>
          </p:cNvPr>
          <p:cNvSpPr/>
          <p:nvPr/>
        </p:nvSpPr>
        <p:spPr>
          <a:xfrm>
            <a:off x="1524000" y="42759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The increase in the received SNR is obtained by increasing the bandwidth. Therefore, angle modulation provides a way to trade-off bandwidth for transmitted power.</a:t>
            </a:r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Although we can increase the output SNR by increasing β, having a large β means having a large B</a:t>
            </a:r>
            <a:r>
              <a:rPr lang="en-US" sz="2400" baseline="-25000" dirty="0"/>
              <a:t>T</a:t>
            </a:r>
            <a:r>
              <a:rPr lang="en-US" sz="2400" dirty="0"/>
              <a:t>(by Carson’s rule bandwidth).</a:t>
            </a:r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Having a large B</a:t>
            </a:r>
            <a:r>
              <a:rPr lang="en-US" sz="2400" baseline="-25000" dirty="0"/>
              <a:t>T</a:t>
            </a:r>
            <a:r>
              <a:rPr lang="en-US" sz="2400" dirty="0"/>
              <a:t> means having a large noise power at the input of the demodulator. </a:t>
            </a:r>
          </a:p>
          <a:p>
            <a:pPr marL="723900" indent="-723900" algn="just">
              <a:buBlip>
                <a:blip r:embed="rId2"/>
              </a:buBlip>
            </a:pPr>
            <a:endParaRPr lang="en-US" sz="2400" dirty="0"/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This means that the approximation </a:t>
            </a:r>
            <a:r>
              <a:rPr lang="en-US" sz="2400" b="1" u="sng" dirty="0">
                <a:solidFill>
                  <a:srgbClr val="FF0000"/>
                </a:solidFill>
              </a:rPr>
              <a:t>p(r(t)&lt;&lt; Ac)≈1</a:t>
            </a:r>
            <a:r>
              <a:rPr lang="en-US" sz="2400" dirty="0"/>
              <a:t>, we assumed earlier in the FM noise analysis,  will no longer apply and that the  analysis will not hold.</a:t>
            </a:r>
          </a:p>
          <a:p>
            <a:pPr marL="723900" indent="-723900" algn="just">
              <a:buBlip>
                <a:blip r:embed="rId2"/>
              </a:buBlip>
            </a:pPr>
            <a:r>
              <a:rPr lang="en-US" sz="2400" dirty="0"/>
              <a:t>Thus, if we increase β, a phenomenon known as the threshold effect will occur, and </a:t>
            </a:r>
            <a:r>
              <a:rPr lang="en-US" sz="2400" b="1" dirty="0">
                <a:solidFill>
                  <a:srgbClr val="FF0000"/>
                </a:solidFill>
              </a:rPr>
              <a:t>the signal will be lost in the noise</a:t>
            </a:r>
            <a:r>
              <a:rPr lang="en-US" sz="2400" dirty="0"/>
              <a:t>. This is called as </a:t>
            </a:r>
            <a:r>
              <a:rPr lang="en-US" sz="2400" b="1" dirty="0">
                <a:solidFill>
                  <a:srgbClr val="FF0000"/>
                </a:solidFill>
              </a:rPr>
              <a:t>threshold effect </a:t>
            </a:r>
            <a:r>
              <a:rPr lang="en-US" sz="2400" dirty="0"/>
              <a:t>in FM.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22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3F4145-2898-3659-D3CD-49CFB44A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346"/>
            <a:ext cx="8979108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Signal-to-Noise Ratio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/>
              <a:t>The presence of noise degrades the performance of analog and digital communication.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>
                <a:cs typeface="Times New Roman" pitchFamily="18" charset="0"/>
              </a:rPr>
              <a:t>The extent to which the noise affects the performance of communication system is measured by the output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signal power to noise power ratio </a:t>
            </a:r>
            <a:r>
              <a:rPr lang="en-US" altLang="en-US" sz="2800" dirty="0">
                <a:cs typeface="Times New Roman" pitchFamily="18" charset="0"/>
              </a:rPr>
              <a:t>or SNR (for analog communication) and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probability of error </a:t>
            </a:r>
            <a:r>
              <a:rPr lang="en-US" altLang="en-US" sz="2800" dirty="0">
                <a:cs typeface="Times New Roman" pitchFamily="18" charset="0"/>
              </a:rPr>
              <a:t>(for digital communication systems).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>
                <a:cs typeface="Times New Roman" pitchFamily="18" charset="0"/>
              </a:rPr>
              <a:t>Since SNR is a ratio, it is a  dimensionless quantity, but engineers usually specify SNR 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(and any dimensionless number!) </a:t>
            </a:r>
            <a:r>
              <a:rPr lang="en-US" altLang="en-US" sz="2800" dirty="0">
                <a:cs typeface="Times New Roman" pitchFamily="18" charset="0"/>
              </a:rPr>
              <a:t>in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dB 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dirty="0"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>
                <a:cs typeface="Times New Roman" pitchFamily="18" charset="0"/>
              </a:rPr>
              <a:t>A communication systems should have high SNR or low SNR? 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(Discuss yourself and/or with Faculty)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94D1-9707-7514-59C2-83695619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47" y="4866663"/>
            <a:ext cx="2903025" cy="8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3F4145-2898-3659-D3CD-49CFB44A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604"/>
            <a:ext cx="9144000" cy="674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</a:rPr>
              <a:t>Noise Factor:</a:t>
            </a:r>
            <a:r>
              <a:rPr lang="en-US" altLang="en-US" sz="2800" b="1" dirty="0">
                <a:solidFill>
                  <a:srgbClr val="FF00FF"/>
                </a:solidFill>
              </a:rPr>
              <a:t> </a:t>
            </a:r>
            <a:r>
              <a:rPr lang="en-US" altLang="en-US" sz="2800" dirty="0"/>
              <a:t>It is defined as the ratio of </a:t>
            </a:r>
            <a:r>
              <a:rPr lang="en-US" altLang="en-US" sz="2800" dirty="0">
                <a:solidFill>
                  <a:srgbClr val="FF0000"/>
                </a:solidFill>
              </a:rPr>
              <a:t>SNR at input to SNR at output</a:t>
            </a:r>
            <a:r>
              <a:rPr lang="en-US" altLang="en-US" sz="2800" dirty="0"/>
              <a:t> of any communication system.</a:t>
            </a: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FF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FF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>
                <a:cs typeface="Times New Roman" pitchFamily="18" charset="0"/>
              </a:rPr>
              <a:t>Similar to SNR, Noise Factor is also a  dimensionless quantity, and engineers usually specify Noise Factor in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dB 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>
                <a:solidFill>
                  <a:srgbClr val="FF00FF"/>
                </a:solidFill>
                <a:cs typeface="Times New Roman" pitchFamily="18" charset="0"/>
              </a:rPr>
              <a:t>Noise Figure:</a:t>
            </a:r>
            <a:r>
              <a:rPr lang="en-US" altLang="en-US" sz="2800" dirty="0">
                <a:cs typeface="Times New Roman" pitchFamily="18" charset="0"/>
              </a:rPr>
              <a:t> When Noise Factor is expressed in dB it is called as Noise Figure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u="sng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u="sng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dirty="0">
                <a:cs typeface="Times New Roman" pitchFamily="18" charset="0"/>
              </a:rPr>
              <a:t>A communication systems should have high Noise Factor value or low? 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(Discuss yourself and/or with Faculty)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BF9C7-C2E0-DE87-820F-7B179747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58" y="985230"/>
            <a:ext cx="2255915" cy="111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3BC22-AE0D-34B9-C08D-5067D948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69" y="4549411"/>
            <a:ext cx="2830735" cy="12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92D40-0308-E607-D247-969811C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7" y="4551770"/>
            <a:ext cx="7604567" cy="1371600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E526BD-499A-B260-1971-4A5924DC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93" y="1921358"/>
            <a:ext cx="4798816" cy="2356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C751A8-E7C9-7FC1-96DE-9091D66F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604"/>
            <a:ext cx="8949128" cy="588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800" b="1" u="sng" dirty="0" err="1">
                <a:solidFill>
                  <a:srgbClr val="FF00FF"/>
                </a:solidFill>
              </a:rPr>
              <a:t>Friis</a:t>
            </a:r>
            <a:r>
              <a:rPr lang="en-US" altLang="en-US" sz="2800" b="1" u="sng" dirty="0">
                <a:solidFill>
                  <a:srgbClr val="FF00FF"/>
                </a:solidFill>
              </a:rPr>
              <a:t> Formula:</a:t>
            </a:r>
            <a:r>
              <a:rPr lang="en-US" altLang="en-US" sz="2800" b="1" dirty="0">
                <a:solidFill>
                  <a:srgbClr val="FF00FF"/>
                </a:solidFill>
              </a:rPr>
              <a:t> </a:t>
            </a:r>
            <a:r>
              <a:rPr lang="en-US" altLang="en-US" sz="2800" dirty="0"/>
              <a:t>When system are cascaded 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(practically systems are designed by different entity and cascaded to perform the overall task!)  </a:t>
            </a:r>
            <a:r>
              <a:rPr lang="en-US" altLang="en-US" sz="2800" dirty="0"/>
              <a:t>the overall Noise Factor is calculated using </a:t>
            </a:r>
            <a:r>
              <a:rPr lang="en-US" altLang="en-US" sz="2800" dirty="0" err="1"/>
              <a:t>Friis</a:t>
            </a:r>
            <a:r>
              <a:rPr lang="en-US" altLang="en-US" sz="2800" dirty="0"/>
              <a:t> Formula given by: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71AB-BA1E-407F-445D-4DCE6B868C7B}"/>
              </a:ext>
            </a:extLst>
          </p:cNvPr>
          <p:cNvSpPr txBox="1">
            <a:spLocks/>
          </p:cNvSpPr>
          <p:nvPr/>
        </p:nvSpPr>
        <p:spPr>
          <a:xfrm>
            <a:off x="1598952" y="2497123"/>
            <a:ext cx="8934138" cy="1470025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 Analysis in different AM systems</a:t>
            </a:r>
          </a:p>
          <a:p>
            <a:pPr algn="ctr"/>
            <a:r>
              <a:rPr lang="en-US" sz="31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(Contents are as per syllabus)</a:t>
            </a:r>
          </a:p>
        </p:txBody>
      </p:sp>
    </p:spTree>
    <p:extLst>
      <p:ext uri="{BB962C8B-B14F-4D97-AF65-F5344CB8AC3E}">
        <p14:creationId xmlns:p14="http://schemas.microsoft.com/office/powerpoint/2010/main" val="314490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08A51-C8A9-2FE7-563B-081CFCE7F035}"/>
              </a:ext>
            </a:extLst>
          </p:cNvPr>
          <p:cNvSpPr/>
          <p:nvPr/>
        </p:nvSpPr>
        <p:spPr>
          <a:xfrm>
            <a:off x="1650033" y="148652"/>
            <a:ext cx="8748144" cy="707886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buClr>
                <a:srgbClr val="1B11DD"/>
              </a:buClr>
            </a:pPr>
            <a:r>
              <a:rPr lang="en-US" sz="4000" dirty="0"/>
              <a:t>Noise in DSB-SC AM Systems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C03B9-EAF5-5BD9-9EF0-35EDC5337D3E}"/>
              </a:ext>
            </a:extLst>
          </p:cNvPr>
          <p:cNvSpPr/>
          <p:nvPr/>
        </p:nvSpPr>
        <p:spPr>
          <a:xfrm>
            <a:off x="1524001" y="926891"/>
            <a:ext cx="9036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 algn="just">
              <a:buBlip>
                <a:blip r:embed="rId2"/>
              </a:buBlip>
            </a:pPr>
            <a:r>
              <a:rPr lang="en-US" sz="2400" dirty="0"/>
              <a:t>Consider a  linear DSB-SC receiver using coherent demodulation as shown </a:t>
            </a:r>
            <a:r>
              <a:rPr lang="en-US" sz="2400" dirty="0">
                <a:solidFill>
                  <a:srgbClr val="FF0000"/>
                </a:solidFill>
              </a:rPr>
              <a:t>FIGURE 1</a:t>
            </a:r>
            <a:r>
              <a:rPr lang="en-US" sz="2400" dirty="0"/>
              <a:t> below</a:t>
            </a:r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algn="just"/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 algn="just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  <a:p>
            <a:pPr marL="712788" indent="-712788">
              <a:buBlip>
                <a:blip r:embed="rId2"/>
              </a:buBlip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705BB-FBEF-F0A4-9694-29A850A47EB7}"/>
              </a:ext>
            </a:extLst>
          </p:cNvPr>
          <p:cNvSpPr txBox="1"/>
          <p:nvPr/>
        </p:nvSpPr>
        <p:spPr>
          <a:xfrm>
            <a:off x="2133600" y="4126468"/>
            <a:ext cx="742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FIGURE 1a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/>
              <a:t>A linear DSB-SC receiver using coherent demodulation</a:t>
            </a:r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C4C09-B87E-00D8-3DDE-334858DC5E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6866" y="1738705"/>
            <a:ext cx="6592098" cy="2352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0BCE9-1BE5-E97D-1EDD-B5EEDA5319BD}"/>
              </a:ext>
            </a:extLst>
          </p:cNvPr>
          <p:cNvSpPr txBox="1"/>
          <p:nvPr/>
        </p:nvSpPr>
        <p:spPr>
          <a:xfrm>
            <a:off x="2209800" y="5952025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1b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plus Noise </a:t>
            </a:r>
            <a:r>
              <a:rPr lang="en-US" sz="1600" dirty="0">
                <a:latin typeface="FairfieldLH-Medium"/>
              </a:rPr>
              <a:t>PSD at band-pass filter output</a:t>
            </a:r>
            <a:endParaRPr lang="en-IN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C045-9D54-F420-5E7F-C2F1E8297468}"/>
              </a:ext>
            </a:extLst>
          </p:cNvPr>
          <p:cNvSpPr txBox="1"/>
          <p:nvPr/>
        </p:nvSpPr>
        <p:spPr>
          <a:xfrm>
            <a:off x="6629400" y="5968426"/>
            <a:ext cx="40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FIGURE 1c</a:t>
            </a:r>
            <a:r>
              <a:rPr lang="en-US" sz="1600" i="1" dirty="0">
                <a:solidFill>
                  <a:srgbClr val="FF0000"/>
                </a:solidFill>
              </a:rPr>
              <a:t>: </a:t>
            </a:r>
            <a:r>
              <a:rPr lang="en-US" sz="1600" i="1" dirty="0"/>
              <a:t> Signal  plus *</a:t>
            </a:r>
            <a:r>
              <a:rPr lang="en-US" sz="1600" b="1" i="1" dirty="0">
                <a:solidFill>
                  <a:srgbClr val="FF0000"/>
                </a:solidFill>
              </a:rPr>
              <a:t>In-phase</a:t>
            </a:r>
            <a:r>
              <a:rPr lang="en-US" sz="1600" i="1" dirty="0"/>
              <a:t> Noise PSD at</a:t>
            </a:r>
            <a:r>
              <a:rPr lang="en-US" sz="1600" dirty="0">
                <a:latin typeface="FairfieldLH-Medium"/>
              </a:rPr>
              <a:t> low-pass filter output </a:t>
            </a:r>
            <a:endParaRPr lang="en-IN" sz="16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69AC7-1B61-2CDA-5E3D-7B675792B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37" y="4608865"/>
            <a:ext cx="3578538" cy="1182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9D46A-0F6C-5AA2-1B24-D964CE4E2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412" y="4650903"/>
            <a:ext cx="5105400" cy="13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568CE85963C4E9F7FF8CC26FAF3FC" ma:contentTypeVersion="2" ma:contentTypeDescription="Create a new document." ma:contentTypeScope="" ma:versionID="c0ad496381794fc5813088df3cb9dcbd">
  <xsd:schema xmlns:xsd="http://www.w3.org/2001/XMLSchema" xmlns:xs="http://www.w3.org/2001/XMLSchema" xmlns:p="http://schemas.microsoft.com/office/2006/metadata/properties" xmlns:ns2="fe0a40f5-f620-4214-a4bc-4ec21c506338" targetNamespace="http://schemas.microsoft.com/office/2006/metadata/properties" ma:root="true" ma:fieldsID="c2b51037c6b7e8883e2c02da1a892794" ns2:_="">
    <xsd:import namespace="fe0a40f5-f620-4214-a4bc-4ec21c5063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a40f5-f620-4214-a4bc-4ec21c5063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C0AC3-F922-4AE4-B96C-0EFB21BF5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0a40f5-f620-4214-a4bc-4ec21c5063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63C69-5FE2-4D27-A1E0-48356B6389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38484-7B3B-498D-B367-A7DA41ABE8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3807</Words>
  <Application>Microsoft Office PowerPoint</Application>
  <PresentationFormat>Widescreen</PresentationFormat>
  <Paragraphs>583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Chandramauleshwar Roy</dc:creator>
  <cp:lastModifiedBy>Chandramauleshwar Roy</cp:lastModifiedBy>
  <cp:revision>4</cp:revision>
  <dcterms:created xsi:type="dcterms:W3CDTF">2023-06-21T01:21:14Z</dcterms:created>
  <dcterms:modified xsi:type="dcterms:W3CDTF">2023-07-24T13:18:31Z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0x010100DB0568CE85963C4E9F7FF8CC26FAF3FC</vt:lpwstr>
  </property>
</Properties>
</file>