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4"/>
  </p:notesMasterIdLst>
  <p:sldIdLst>
    <p:sldId id="318" r:id="rId2"/>
    <p:sldId id="319" r:id="rId3"/>
    <p:sldId id="565" r:id="rId4"/>
    <p:sldId id="502" r:id="rId5"/>
    <p:sldId id="566" r:id="rId6"/>
    <p:sldId id="567" r:id="rId7"/>
    <p:sldId id="568" r:id="rId8"/>
    <p:sldId id="569" r:id="rId9"/>
    <p:sldId id="571" r:id="rId10"/>
    <p:sldId id="572" r:id="rId11"/>
    <p:sldId id="573" r:id="rId12"/>
    <p:sldId id="574" r:id="rId13"/>
    <p:sldId id="575" r:id="rId14"/>
    <p:sldId id="577" r:id="rId15"/>
    <p:sldId id="578" r:id="rId16"/>
    <p:sldId id="579" r:id="rId17"/>
    <p:sldId id="580" r:id="rId18"/>
    <p:sldId id="581" r:id="rId19"/>
    <p:sldId id="584" r:id="rId20"/>
    <p:sldId id="585" r:id="rId21"/>
    <p:sldId id="586" r:id="rId22"/>
    <p:sldId id="587" r:id="rId23"/>
    <p:sldId id="588" r:id="rId24"/>
    <p:sldId id="598" r:id="rId25"/>
    <p:sldId id="589" r:id="rId26"/>
    <p:sldId id="590" r:id="rId27"/>
    <p:sldId id="591" r:id="rId28"/>
    <p:sldId id="592" r:id="rId29"/>
    <p:sldId id="595" r:id="rId30"/>
    <p:sldId id="594" r:id="rId31"/>
    <p:sldId id="593" r:id="rId32"/>
    <p:sldId id="596" r:id="rId33"/>
    <p:sldId id="605" r:id="rId34"/>
    <p:sldId id="602" r:id="rId35"/>
    <p:sldId id="603" r:id="rId36"/>
    <p:sldId id="788" r:id="rId37"/>
    <p:sldId id="789" r:id="rId38"/>
    <p:sldId id="790" r:id="rId39"/>
    <p:sldId id="791" r:id="rId40"/>
    <p:sldId id="606" r:id="rId41"/>
    <p:sldId id="607" r:id="rId42"/>
    <p:sldId id="608" r:id="rId43"/>
    <p:sldId id="609" r:id="rId44"/>
    <p:sldId id="611" r:id="rId45"/>
    <p:sldId id="781" r:id="rId46"/>
    <p:sldId id="782" r:id="rId47"/>
    <p:sldId id="783" r:id="rId48"/>
    <p:sldId id="784" r:id="rId49"/>
    <p:sldId id="785" r:id="rId50"/>
    <p:sldId id="786" r:id="rId51"/>
    <p:sldId id="787" r:id="rId52"/>
    <p:sldId id="50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7D1D3-4104-400F-A456-1A1506F4C0FD}" type="datetimeFigureOut">
              <a:rPr lang="en-US" smtClean="0"/>
              <a:t>6/25/2023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62209-BB4B-4EFF-8D53-BC32412273E5}" type="slidenum">
              <a:rPr lang="en-US" smtClean="0"/>
              <a:t>‹#›</a:t>
            </a:fld>
            <a:endParaRPr lang="en-US"/>
          </a:p>
        </p:txBody>
      </p:sp>
    </p:spTree>
    <p:extLst>
      <p:ext uri="{BB962C8B-B14F-4D97-AF65-F5344CB8AC3E}">
        <p14:creationId xmlns:p14="http://schemas.microsoft.com/office/powerpoint/2010/main" val="54830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D62209-BB4B-4EFF-8D53-BC32412273E5}" type="slidenum">
              <a:rPr lang="en-US" smtClean="0"/>
              <a:t>23</a:t>
            </a:fld>
            <a:endParaRPr lang="en-US"/>
          </a:p>
        </p:txBody>
      </p:sp>
    </p:spTree>
    <p:extLst>
      <p:ext uri="{BB962C8B-B14F-4D97-AF65-F5344CB8AC3E}">
        <p14:creationId xmlns:p14="http://schemas.microsoft.com/office/powerpoint/2010/main" val="1307930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01350D-E194-DD62-B49B-FAE25C383498}"/>
              </a:ext>
            </a:extLst>
          </p:cNvPr>
          <p:cNvSpPr/>
          <p:nvPr userDrawn="1"/>
        </p:nvSpPr>
        <p:spPr>
          <a:xfrm>
            <a:off x="0" y="0"/>
            <a:ext cx="9144000" cy="6858000"/>
          </a:xfrm>
          <a:prstGeom prst="rect">
            <a:avLst/>
          </a:prstGeom>
          <a:solidFill>
            <a:schemeClr val="accent1">
              <a:lumMod val="20000"/>
              <a:lumOff val="80000"/>
            </a:schemeClr>
          </a:solidFill>
          <a:ln w="0"/>
          <a:scene3d>
            <a:camera prst="orthographicFront"/>
            <a:lightRig rig="threePt" dir="t"/>
          </a:scene3d>
          <a:sp3d>
            <a:bevelT w="15240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BAE7CC-B78F-F0EE-17B2-2049F340218A}"/>
              </a:ext>
            </a:extLst>
          </p:cNvPr>
          <p:cNvSpPr txBox="1"/>
          <p:nvPr userDrawn="1"/>
        </p:nvSpPr>
        <p:spPr>
          <a:xfrm>
            <a:off x="-2594" y="6461484"/>
            <a:ext cx="9144000" cy="338554"/>
          </a:xfrm>
          <a:prstGeom prst="rect">
            <a:avLst/>
          </a:prstGeom>
          <a:noFill/>
        </p:spPr>
        <p:txBody>
          <a:bodyPr wrap="square" rtlCol="0">
            <a:spAutoFit/>
          </a:bodyPr>
          <a:lstStyle/>
          <a:p>
            <a:r>
              <a:rPr lang="en-US" sz="1600" dirty="0">
                <a:solidFill>
                  <a:srgbClr val="0000FF"/>
                </a:solidFill>
              </a:rPr>
              <a:t>“We Serve Knowledge, with Knowledge”                                                                                                                   </a:t>
            </a:r>
            <a:fld id="{343FAE63-DFE1-4595-A58F-DCCA6FB0EBAD}" type="slidenum">
              <a:rPr lang="en-US" sz="1600" smtClean="0">
                <a:solidFill>
                  <a:srgbClr val="0000FF"/>
                </a:solidFill>
              </a:rPr>
              <a:pPr/>
              <a:t>‹#›</a:t>
            </a:fld>
            <a:endParaRPr lang="en-US" sz="1600" dirty="0">
              <a:solidFill>
                <a:srgbClr val="0000FF"/>
              </a:solidFill>
            </a:endParaRPr>
          </a:p>
        </p:txBody>
      </p:sp>
    </p:spTree>
    <p:extLst>
      <p:ext uri="{BB962C8B-B14F-4D97-AF65-F5344CB8AC3E}">
        <p14:creationId xmlns:p14="http://schemas.microsoft.com/office/powerpoint/2010/main" val="69296857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D8311-BC41-B810-02CD-49EEB6D2FAF0}"/>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28E7A6-CEDE-12CD-77BD-74703A756A2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9AD06-B426-1263-E7E0-680496FB949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B40EA-43D9-4D36-A2EE-91AAF7CD93C0}" type="datetimeFigureOut">
              <a:rPr lang="en-US" smtClean="0"/>
              <a:t>6/25/2023</a:t>
            </a:fld>
            <a:endParaRPr lang="en-US"/>
          </a:p>
        </p:txBody>
      </p:sp>
      <p:sp>
        <p:nvSpPr>
          <p:cNvPr id="5" name="Footer Placeholder 4">
            <a:extLst>
              <a:ext uri="{FF2B5EF4-FFF2-40B4-BE49-F238E27FC236}">
                <a16:creationId xmlns:a16="http://schemas.microsoft.com/office/drawing/2014/main" id="{95510FAA-9955-D2A4-C4E9-66B57381EFCD}"/>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982DEF-5B9E-CBFC-51DC-783BA938366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08DC5-370E-4A4E-9FAD-E19144049E82}" type="slidenum">
              <a:rPr lang="en-US" smtClean="0"/>
              <a:t>‹#›</a:t>
            </a:fld>
            <a:endParaRPr lang="en-US"/>
          </a:p>
        </p:txBody>
      </p:sp>
    </p:spTree>
    <p:extLst>
      <p:ext uri="{BB962C8B-B14F-4D97-AF65-F5344CB8AC3E}">
        <p14:creationId xmlns:p14="http://schemas.microsoft.com/office/powerpoint/2010/main" val="2977286332"/>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6.bin"/><Relationship Id="rId1" Type="http://schemas.openxmlformats.org/officeDocument/2006/relationships/slideLayout" Target="../slideLayouts/slideLayout1.xml"/><Relationship Id="rId6" Type="http://schemas.openxmlformats.org/officeDocument/2006/relationships/oleObject" Target="../embeddings/oleObject8.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3.wmf"/></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27.wmf"/><Relationship Id="rId18" Type="http://schemas.openxmlformats.org/officeDocument/2006/relationships/oleObject" Target="../embeddings/oleObject19.bin"/><Relationship Id="rId3" Type="http://schemas.openxmlformats.org/officeDocument/2006/relationships/image" Target="../media/image23.wmf"/><Relationship Id="rId21" Type="http://schemas.openxmlformats.org/officeDocument/2006/relationships/image" Target="../media/image5.wmf"/><Relationship Id="rId7" Type="http://schemas.openxmlformats.org/officeDocument/2006/relationships/image" Target="../media/image25.wmf"/><Relationship Id="rId12" Type="http://schemas.openxmlformats.org/officeDocument/2006/relationships/oleObject" Target="../embeddings/oleObject16.bin"/><Relationship Id="rId17" Type="http://schemas.openxmlformats.org/officeDocument/2006/relationships/image" Target="../media/image29.wmf"/><Relationship Id="rId2" Type="http://schemas.openxmlformats.org/officeDocument/2006/relationships/oleObject" Target="../embeddings/oleObject11.bin"/><Relationship Id="rId16" Type="http://schemas.openxmlformats.org/officeDocument/2006/relationships/oleObject" Target="../embeddings/oleObject18.bin"/><Relationship Id="rId20" Type="http://schemas.openxmlformats.org/officeDocument/2006/relationships/oleObject" Target="../embeddings/oleObject20.bin"/><Relationship Id="rId1" Type="http://schemas.openxmlformats.org/officeDocument/2006/relationships/slideLayout" Target="../slideLayouts/slideLayout1.xml"/><Relationship Id="rId6" Type="http://schemas.openxmlformats.org/officeDocument/2006/relationships/oleObject" Target="../embeddings/oleObject13.bin"/><Relationship Id="rId11" Type="http://schemas.openxmlformats.org/officeDocument/2006/relationships/image" Target="../media/image11.wmf"/><Relationship Id="rId5" Type="http://schemas.openxmlformats.org/officeDocument/2006/relationships/image" Target="../media/image24.wmf"/><Relationship Id="rId15" Type="http://schemas.openxmlformats.org/officeDocument/2006/relationships/image" Target="../media/image28.wmf"/><Relationship Id="rId10" Type="http://schemas.openxmlformats.org/officeDocument/2006/relationships/oleObject" Target="../embeddings/oleObject15.bin"/><Relationship Id="rId19" Type="http://schemas.openxmlformats.org/officeDocument/2006/relationships/image" Target="../media/image30.wmf"/><Relationship Id="rId4" Type="http://schemas.openxmlformats.org/officeDocument/2006/relationships/oleObject" Target="../embeddings/oleObject12.bin"/><Relationship Id="rId9" Type="http://schemas.openxmlformats.org/officeDocument/2006/relationships/image" Target="../media/image26.wmf"/><Relationship Id="rId1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21.bin"/><Relationship Id="rId1" Type="http://schemas.openxmlformats.org/officeDocument/2006/relationships/slideLayout" Target="../slideLayouts/slideLayout1.xml"/><Relationship Id="rId6" Type="http://schemas.openxmlformats.org/officeDocument/2006/relationships/oleObject" Target="../embeddings/oleObject23.bin"/><Relationship Id="rId5" Type="http://schemas.openxmlformats.org/officeDocument/2006/relationships/image" Target="../media/image32.wmf"/><Relationship Id="rId10" Type="http://schemas.openxmlformats.org/officeDocument/2006/relationships/image" Target="../media/image35.png"/><Relationship Id="rId4" Type="http://schemas.openxmlformats.org/officeDocument/2006/relationships/oleObject" Target="../embeddings/oleObject22.bin"/><Relationship Id="rId9" Type="http://schemas.openxmlformats.org/officeDocument/2006/relationships/image" Target="../media/image3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wmf"/><Relationship Id="rId5" Type="http://schemas.openxmlformats.org/officeDocument/2006/relationships/oleObject" Target="../embeddings/oleObject26.bin"/><Relationship Id="rId4" Type="http://schemas.openxmlformats.org/officeDocument/2006/relationships/image" Target="../media/image39.wmf"/></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9.bin"/><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3" Type="http://schemas.openxmlformats.org/officeDocument/2006/relationships/image" Target="../media/image55.wmf"/><Relationship Id="rId18" Type="http://schemas.openxmlformats.org/officeDocument/2006/relationships/oleObject" Target="../embeddings/oleObject36.bin"/><Relationship Id="rId26" Type="http://schemas.openxmlformats.org/officeDocument/2006/relationships/oleObject" Target="../embeddings/oleObject40.bin"/><Relationship Id="rId3" Type="http://schemas.openxmlformats.org/officeDocument/2006/relationships/image" Target="../media/image7.wmf"/><Relationship Id="rId21" Type="http://schemas.openxmlformats.org/officeDocument/2006/relationships/image" Target="../media/image59.wmf"/><Relationship Id="rId7" Type="http://schemas.openxmlformats.org/officeDocument/2006/relationships/image" Target="../media/image52.wmf"/><Relationship Id="rId12" Type="http://schemas.openxmlformats.org/officeDocument/2006/relationships/oleObject" Target="../embeddings/oleObject33.bin"/><Relationship Id="rId17" Type="http://schemas.openxmlformats.org/officeDocument/2006/relationships/image" Target="../media/image57.wmf"/><Relationship Id="rId25" Type="http://schemas.openxmlformats.org/officeDocument/2006/relationships/image" Target="../media/image61.wmf"/><Relationship Id="rId33" Type="http://schemas.openxmlformats.org/officeDocument/2006/relationships/image" Target="../media/image65.wmf"/><Relationship Id="rId2" Type="http://schemas.openxmlformats.org/officeDocument/2006/relationships/oleObject" Target="../embeddings/oleObject28.bin"/><Relationship Id="rId16" Type="http://schemas.openxmlformats.org/officeDocument/2006/relationships/oleObject" Target="../embeddings/oleObject35.bin"/><Relationship Id="rId20" Type="http://schemas.openxmlformats.org/officeDocument/2006/relationships/oleObject" Target="../embeddings/oleObject37.bin"/><Relationship Id="rId29" Type="http://schemas.openxmlformats.org/officeDocument/2006/relationships/image" Target="../media/image63.wmf"/><Relationship Id="rId1" Type="http://schemas.openxmlformats.org/officeDocument/2006/relationships/slideLayout" Target="../slideLayouts/slideLayout1.xml"/><Relationship Id="rId6" Type="http://schemas.openxmlformats.org/officeDocument/2006/relationships/oleObject" Target="../embeddings/oleObject30.bin"/><Relationship Id="rId11" Type="http://schemas.openxmlformats.org/officeDocument/2006/relationships/image" Target="../media/image54.wmf"/><Relationship Id="rId24" Type="http://schemas.openxmlformats.org/officeDocument/2006/relationships/oleObject" Target="../embeddings/oleObject39.bin"/><Relationship Id="rId32" Type="http://schemas.openxmlformats.org/officeDocument/2006/relationships/oleObject" Target="../embeddings/oleObject43.bin"/><Relationship Id="rId5" Type="http://schemas.openxmlformats.org/officeDocument/2006/relationships/image" Target="../media/image51.wmf"/><Relationship Id="rId15" Type="http://schemas.openxmlformats.org/officeDocument/2006/relationships/image" Target="../media/image56.wmf"/><Relationship Id="rId23" Type="http://schemas.openxmlformats.org/officeDocument/2006/relationships/image" Target="../media/image60.wmf"/><Relationship Id="rId28" Type="http://schemas.openxmlformats.org/officeDocument/2006/relationships/oleObject" Target="../embeddings/oleObject41.bin"/><Relationship Id="rId10" Type="http://schemas.openxmlformats.org/officeDocument/2006/relationships/oleObject" Target="../embeddings/oleObject32.bin"/><Relationship Id="rId19" Type="http://schemas.openxmlformats.org/officeDocument/2006/relationships/image" Target="../media/image58.wmf"/><Relationship Id="rId31" Type="http://schemas.openxmlformats.org/officeDocument/2006/relationships/image" Target="../media/image64.wmf"/><Relationship Id="rId4" Type="http://schemas.openxmlformats.org/officeDocument/2006/relationships/oleObject" Target="../embeddings/oleObject29.bin"/><Relationship Id="rId9" Type="http://schemas.openxmlformats.org/officeDocument/2006/relationships/image" Target="../media/image53.wmf"/><Relationship Id="rId14" Type="http://schemas.openxmlformats.org/officeDocument/2006/relationships/oleObject" Target="../embeddings/oleObject34.bin"/><Relationship Id="rId22" Type="http://schemas.openxmlformats.org/officeDocument/2006/relationships/oleObject" Target="../embeddings/oleObject38.bin"/><Relationship Id="rId27" Type="http://schemas.openxmlformats.org/officeDocument/2006/relationships/image" Target="../media/image62.wmf"/><Relationship Id="rId30" Type="http://schemas.openxmlformats.org/officeDocument/2006/relationships/oleObject" Target="../embeddings/oleObject42.bin"/><Relationship Id="rId8" Type="http://schemas.openxmlformats.org/officeDocument/2006/relationships/oleObject" Target="../embeddings/oleObject31.bin"/></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35.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image" Target="../media/image9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F1AC5BE-48FC-68BA-2063-3A934988D97F}"/>
              </a:ext>
            </a:extLst>
          </p:cNvPr>
          <p:cNvSpPr txBox="1">
            <a:spLocks/>
          </p:cNvSpPr>
          <p:nvPr/>
        </p:nvSpPr>
        <p:spPr>
          <a:xfrm>
            <a:off x="0" y="1273175"/>
            <a:ext cx="9144000" cy="1470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FF0000"/>
                </a:solidFill>
                <a:latin typeface="Arial" panose="020B0604020202020204" pitchFamily="34" charset="0"/>
                <a:cs typeface="Arial" panose="020B0604020202020204" pitchFamily="34" charset="0"/>
              </a:rPr>
              <a:t>20ECE109 ANALOG COMMUNICATION</a:t>
            </a:r>
            <a:endParaRPr lang="en-US" sz="8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987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BC59FC4-3836-3900-E55B-9D6180D590B1}"/>
              </a:ext>
            </a:extLst>
          </p:cNvPr>
          <p:cNvPicPr>
            <a:picLocks noChangeAspect="1" noChangeArrowheads="1"/>
          </p:cNvPicPr>
          <p:nvPr/>
        </p:nvPicPr>
        <p:blipFill>
          <a:blip r:embed="rId2" cstate="print"/>
          <a:srcRect/>
          <a:stretch>
            <a:fillRect/>
          </a:stretch>
        </p:blipFill>
        <p:spPr bwMode="auto">
          <a:xfrm>
            <a:off x="1182011" y="187457"/>
            <a:ext cx="6478587" cy="5476875"/>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FB8D22CF-BF97-EC06-21BC-C7F4E4D209A6}"/>
              </a:ext>
            </a:extLst>
          </p:cNvPr>
          <p:cNvSpPr txBox="1"/>
          <p:nvPr/>
        </p:nvSpPr>
        <p:spPr>
          <a:xfrm>
            <a:off x="224852" y="5769262"/>
            <a:ext cx="8694295" cy="830997"/>
          </a:xfrm>
          <a:prstGeom prst="rect">
            <a:avLst/>
          </a:prstGeom>
          <a:noFill/>
        </p:spPr>
        <p:txBody>
          <a:bodyPr wrap="square" rtlCol="0">
            <a:spAutoFit/>
          </a:bodyPr>
          <a:lstStyle/>
          <a:p>
            <a:r>
              <a:rPr lang="en-US" sz="2400" dirty="0"/>
              <a:t>Figure : </a:t>
            </a:r>
            <a:r>
              <a:rPr lang="en-US" sz="2400" b="1" dirty="0">
                <a:solidFill>
                  <a:srgbClr val="FF0000"/>
                </a:solidFill>
              </a:rPr>
              <a:t>4 </a:t>
            </a:r>
            <a:r>
              <a:rPr lang="en-US" sz="2400" dirty="0"/>
              <a:t>(</a:t>
            </a:r>
            <a:r>
              <a:rPr lang="en-US" sz="2400" b="1" dirty="0">
                <a:solidFill>
                  <a:srgbClr val="FF00FF"/>
                </a:solidFill>
              </a:rPr>
              <a:t>a</a:t>
            </a:r>
            <a:r>
              <a:rPr lang="en-US" sz="2400" dirty="0"/>
              <a:t>) Linearly increasing message, corresponding  (</a:t>
            </a:r>
            <a:r>
              <a:rPr lang="en-US" sz="2400" b="1" dirty="0">
                <a:solidFill>
                  <a:srgbClr val="FF00FF"/>
                </a:solidFill>
              </a:rPr>
              <a:t>b</a:t>
            </a:r>
            <a:r>
              <a:rPr lang="en-US" sz="2400" dirty="0"/>
              <a:t>) PM waveform (</a:t>
            </a:r>
            <a:r>
              <a:rPr lang="en-US" sz="2400" b="1" dirty="0">
                <a:solidFill>
                  <a:srgbClr val="FF00FF"/>
                </a:solidFill>
              </a:rPr>
              <a:t>c</a:t>
            </a:r>
            <a:r>
              <a:rPr lang="en-US" sz="2400" dirty="0"/>
              <a:t>) FM waveform</a:t>
            </a:r>
            <a:r>
              <a:rPr lang="en-US" sz="2400" b="1" dirty="0">
                <a:solidFill>
                  <a:srgbClr val="FF0000"/>
                </a:solidFill>
              </a:rPr>
              <a:t> </a:t>
            </a:r>
          </a:p>
        </p:txBody>
      </p:sp>
    </p:spTree>
    <p:extLst>
      <p:ext uri="{BB962C8B-B14F-4D97-AF65-F5344CB8AC3E}">
        <p14:creationId xmlns:p14="http://schemas.microsoft.com/office/powerpoint/2010/main" val="99449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8CDB45-29E2-F2B8-992E-9BF4AEEF230F}"/>
              </a:ext>
            </a:extLst>
          </p:cNvPr>
          <p:cNvSpPr/>
          <p:nvPr/>
        </p:nvSpPr>
        <p:spPr>
          <a:xfrm>
            <a:off x="0" y="79235"/>
            <a:ext cx="5506764" cy="461665"/>
          </a:xfrm>
          <a:prstGeom prst="rect">
            <a:avLst/>
          </a:prstGeom>
        </p:spPr>
        <p:txBody>
          <a:bodyPr wrap="none">
            <a:spAutoFit/>
          </a:bodyPr>
          <a:lstStyle/>
          <a:p>
            <a:r>
              <a:rPr lang="en-US" sz="2400" b="1" i="1" dirty="0">
                <a:solidFill>
                  <a:srgbClr val="FF0000"/>
                </a:solidFill>
              </a:rPr>
              <a:t>Mathematical Expression for PM and FM</a:t>
            </a:r>
            <a:endParaRPr lang="en-US" sz="2400" dirty="0">
              <a:solidFill>
                <a:srgbClr val="FF0000"/>
              </a:solidFill>
            </a:endParaRPr>
          </a:p>
        </p:txBody>
      </p:sp>
      <p:sp>
        <p:nvSpPr>
          <p:cNvPr id="3" name="Rectangle 2">
            <a:extLst>
              <a:ext uri="{FF2B5EF4-FFF2-40B4-BE49-F238E27FC236}">
                <a16:creationId xmlns:a16="http://schemas.microsoft.com/office/drawing/2014/main" id="{0D7318AD-72A6-D362-599B-81CCD1F914B8}"/>
              </a:ext>
            </a:extLst>
          </p:cNvPr>
          <p:cNvSpPr/>
          <p:nvPr/>
        </p:nvSpPr>
        <p:spPr>
          <a:xfrm>
            <a:off x="0" y="457794"/>
            <a:ext cx="9144000" cy="6186309"/>
          </a:xfrm>
          <a:prstGeom prst="rect">
            <a:avLst/>
          </a:prstGeom>
        </p:spPr>
        <p:txBody>
          <a:bodyPr wrap="square">
            <a:spAutoFit/>
          </a:bodyPr>
          <a:lstStyle/>
          <a:p>
            <a:pPr marL="285750" indent="-285750" algn="just">
              <a:buClr>
                <a:srgbClr val="0000FF"/>
              </a:buClr>
              <a:buSzPct val="125000"/>
              <a:buFont typeface="Fira Sans Condensed ExtraBold" panose="020B0903050000020004" pitchFamily="34" charset="0"/>
              <a:buChar char="■"/>
            </a:pPr>
            <a:r>
              <a:rPr lang="en-US" dirty="0"/>
              <a:t>Let </a:t>
            </a:r>
            <a:r>
              <a:rPr lang="el-GR" dirty="0"/>
              <a:t>θ</a:t>
            </a:r>
            <a:r>
              <a:rPr lang="en-IN" baseline="-25000" dirty="0" err="1"/>
              <a:t>i</a:t>
            </a:r>
            <a:r>
              <a:rPr lang="en-IN" dirty="0"/>
              <a:t>(t) </a:t>
            </a:r>
            <a:r>
              <a:rPr lang="en-US" dirty="0"/>
              <a:t>denote the angle of a modulated sinusoidal carrier at time t; it is assumed to be a function of the information-bearing signal or message signal. We express the resulting angle-modulated wave as</a:t>
            </a:r>
          </a:p>
          <a:p>
            <a:pPr marL="285750" indent="-285750" algn="just">
              <a:buClr>
                <a:srgbClr val="0000FF"/>
              </a:buClr>
              <a:buSzPct val="125000"/>
              <a:buFont typeface="Fira Sans Condensed ExtraBold" panose="020B0903050000020004" pitchFamily="34" charset="0"/>
              <a:buChar char="■"/>
            </a:pPr>
            <a:endParaRPr lang="en-US" dirty="0"/>
          </a:p>
          <a:p>
            <a:pPr marL="285750" indent="-285750" algn="just">
              <a:buClr>
                <a:srgbClr val="0000FF"/>
              </a:buClr>
              <a:buSzPct val="125000"/>
              <a:buFont typeface="Fira Sans Condensed ExtraBold" panose="020B0903050000020004" pitchFamily="34" charset="0"/>
              <a:buChar char="■"/>
            </a:pPr>
            <a:r>
              <a:rPr lang="en-US" dirty="0"/>
              <a:t>Where  A</a:t>
            </a:r>
            <a:r>
              <a:rPr lang="en-US" baseline="-25000" dirty="0"/>
              <a:t>c</a:t>
            </a:r>
            <a:r>
              <a:rPr lang="en-US" dirty="0"/>
              <a:t> is the carrier amplitude, and </a:t>
            </a:r>
            <a:r>
              <a:rPr lang="el-GR" dirty="0"/>
              <a:t>θ</a:t>
            </a:r>
            <a:r>
              <a:rPr lang="en-IN" baseline="-25000" dirty="0" err="1"/>
              <a:t>i</a:t>
            </a:r>
            <a:r>
              <a:rPr lang="en-IN" dirty="0"/>
              <a:t>(t) is the angle</a:t>
            </a:r>
            <a:r>
              <a:rPr lang="en-US" dirty="0"/>
              <a:t>. In the simple case of an unmodulated carrier, the angle is </a:t>
            </a:r>
            <a:r>
              <a:rPr lang="el-GR" dirty="0"/>
              <a:t>θ</a:t>
            </a:r>
            <a:r>
              <a:rPr lang="en-IN" baseline="-25000" dirty="0" err="1"/>
              <a:t>i</a:t>
            </a:r>
            <a:r>
              <a:rPr lang="en-IN" dirty="0"/>
              <a:t>(t) is</a:t>
            </a:r>
          </a:p>
          <a:p>
            <a:pPr marL="285750" indent="-285750" algn="just">
              <a:buClr>
                <a:srgbClr val="0000FF"/>
              </a:buClr>
              <a:buSzPct val="125000"/>
              <a:buFont typeface="Fira Sans Condensed ExtraBold" panose="020B0903050000020004" pitchFamily="34" charset="0"/>
              <a:buChar char="■"/>
            </a:pPr>
            <a:endParaRPr lang="en-IN" dirty="0"/>
          </a:p>
          <a:p>
            <a:pPr marL="285750" indent="-285750" algn="just">
              <a:buClr>
                <a:srgbClr val="0000FF"/>
              </a:buClr>
              <a:buSzPct val="125000"/>
              <a:buFont typeface="Fira Sans Condensed ExtraBold" panose="020B0903050000020004" pitchFamily="34" charset="0"/>
              <a:buChar char="■"/>
            </a:pPr>
            <a:endParaRPr lang="en-IN" dirty="0"/>
          </a:p>
          <a:p>
            <a:pPr marL="285750" indent="-285750" algn="just">
              <a:buClr>
                <a:srgbClr val="0000FF"/>
              </a:buClr>
              <a:buSzPct val="125000"/>
              <a:buFont typeface="Fira Sans Condensed ExtraBold" panose="020B0903050000020004" pitchFamily="34" charset="0"/>
              <a:buChar char="■"/>
            </a:pPr>
            <a:r>
              <a:rPr lang="en-US" dirty="0"/>
              <a:t>where  A</a:t>
            </a:r>
            <a:r>
              <a:rPr lang="en-US" baseline="-25000" dirty="0"/>
              <a:t>c</a:t>
            </a:r>
            <a:r>
              <a:rPr lang="en-US" dirty="0"/>
              <a:t> is the carrier amplitude, f</a:t>
            </a:r>
            <a:r>
              <a:rPr lang="en-US" baseline="-25000" dirty="0"/>
              <a:t>c</a:t>
            </a:r>
            <a:r>
              <a:rPr lang="en-US" dirty="0"/>
              <a:t> is the frequency, and </a:t>
            </a:r>
            <a:r>
              <a:rPr lang="en-US" dirty="0" err="1"/>
              <a:t>ɸ</a:t>
            </a:r>
            <a:r>
              <a:rPr lang="en-US" baseline="-25000" dirty="0" err="1"/>
              <a:t>c</a:t>
            </a:r>
            <a:r>
              <a:rPr lang="en-US" dirty="0"/>
              <a:t> is phase</a:t>
            </a:r>
          </a:p>
          <a:p>
            <a:pPr marL="285750" indent="-285750" algn="just">
              <a:buClr>
                <a:srgbClr val="0000FF"/>
              </a:buClr>
              <a:buSzPct val="125000"/>
              <a:buFont typeface="Fira Sans Condensed ExtraBold" panose="020B0903050000020004" pitchFamily="34" charset="0"/>
              <a:buChar char="■"/>
            </a:pPr>
            <a:r>
              <a:rPr lang="en-US" b="1" dirty="0"/>
              <a:t>Phase modulation (PM) is that form of angle modulation in which the phase angle is instantaneously  varied linearly with the message m(t) signal </a:t>
            </a:r>
            <a:endParaRPr lang="en-IN" b="1" dirty="0"/>
          </a:p>
          <a:p>
            <a:pPr marL="285750" indent="-285750" algn="just">
              <a:buClr>
                <a:srgbClr val="0000FF"/>
              </a:buClr>
              <a:buSzPct val="125000"/>
              <a:buFont typeface="Fira Sans Condensed ExtraBold" panose="020B0903050000020004" pitchFamily="34" charset="0"/>
              <a:buChar char="■"/>
            </a:pPr>
            <a:endParaRPr lang="en-IN" b="1" dirty="0"/>
          </a:p>
          <a:p>
            <a:pPr marL="285750" indent="-285750" algn="just">
              <a:buClr>
                <a:srgbClr val="0000FF"/>
              </a:buClr>
              <a:buSzPct val="125000"/>
              <a:buFont typeface="Fira Sans Condensed ExtraBold" panose="020B0903050000020004" pitchFamily="34" charset="0"/>
              <a:buChar char="■"/>
            </a:pPr>
            <a:endParaRPr lang="en-IN" b="1" dirty="0"/>
          </a:p>
          <a:p>
            <a:pPr marL="285750" indent="-285750" algn="just">
              <a:buClr>
                <a:srgbClr val="0000FF"/>
              </a:buClr>
              <a:buSzPct val="125000"/>
              <a:buFont typeface="Fira Sans Condensed ExtraBold" panose="020B0903050000020004" pitchFamily="34" charset="0"/>
              <a:buChar char="■"/>
            </a:pPr>
            <a:r>
              <a:rPr lang="en-US" dirty="0"/>
              <a:t>the constant </a:t>
            </a:r>
            <a:r>
              <a:rPr lang="en-US" dirty="0" err="1"/>
              <a:t>k</a:t>
            </a:r>
            <a:r>
              <a:rPr lang="en-US" baseline="-25000" dirty="0" err="1"/>
              <a:t>p</a:t>
            </a:r>
            <a:r>
              <a:rPr lang="en-US" baseline="-25000" dirty="0"/>
              <a:t> </a:t>
            </a:r>
            <a:r>
              <a:rPr lang="en-US" dirty="0"/>
              <a:t>represents the </a:t>
            </a:r>
            <a:r>
              <a:rPr lang="en-US" i="1" dirty="0"/>
              <a:t>phase sensitivity factor of the modulator, expressed in radians per volt .</a:t>
            </a:r>
            <a:r>
              <a:rPr lang="en-US" dirty="0"/>
              <a:t>Therefore, the  phase-modulated wave  s(t) is correspondingly described in the time domain by</a:t>
            </a:r>
          </a:p>
          <a:p>
            <a:pPr marL="285750" indent="-285750" algn="just">
              <a:buClr>
                <a:srgbClr val="0000FF"/>
              </a:buClr>
              <a:buSzPct val="125000"/>
              <a:buFont typeface="Fira Sans Condensed ExtraBold" panose="020B0903050000020004" pitchFamily="34" charset="0"/>
              <a:buChar char="■"/>
            </a:pPr>
            <a:endParaRPr lang="en-US" dirty="0"/>
          </a:p>
          <a:p>
            <a:pPr marL="285750" indent="-285750" algn="just">
              <a:buClr>
                <a:srgbClr val="0000FF"/>
              </a:buClr>
              <a:buSzPct val="125000"/>
              <a:buFont typeface="Fira Sans Condensed ExtraBold" panose="020B0903050000020004" pitchFamily="34" charset="0"/>
              <a:buChar char="■"/>
            </a:pPr>
            <a:r>
              <a:rPr lang="en-US" dirty="0"/>
              <a:t>For  convenience , if the unmodulated carrier phase is taken as zero , then </a:t>
            </a:r>
          </a:p>
          <a:p>
            <a:pPr marL="285750" indent="-285750" algn="just">
              <a:buClr>
                <a:srgbClr val="0000FF"/>
              </a:buClr>
              <a:buSzPct val="125000"/>
              <a:buFont typeface="Fira Sans Condensed ExtraBold" panose="020B0903050000020004" pitchFamily="34" charset="0"/>
              <a:buChar char="■"/>
            </a:pPr>
            <a:endParaRPr lang="en-US" dirty="0"/>
          </a:p>
          <a:p>
            <a:pPr marL="285750" indent="-285750" algn="just">
              <a:buClr>
                <a:srgbClr val="0000FF"/>
              </a:buClr>
              <a:buSzPct val="125000"/>
              <a:buFont typeface="Fira Sans Condensed ExtraBold" panose="020B0903050000020004" pitchFamily="34" charset="0"/>
              <a:buChar char="■"/>
            </a:pPr>
            <a:endParaRPr lang="en-US" dirty="0"/>
          </a:p>
          <a:p>
            <a:pPr marL="285750" indent="-285750" algn="just">
              <a:buClr>
                <a:srgbClr val="0000FF"/>
              </a:buClr>
              <a:buSzPct val="125000"/>
              <a:buFont typeface="Fira Sans Condensed ExtraBold" panose="020B0903050000020004" pitchFamily="34" charset="0"/>
              <a:buChar char="■"/>
            </a:pPr>
            <a:r>
              <a:rPr lang="en-US" dirty="0"/>
              <a:t>Eqn.(</a:t>
            </a:r>
            <a:r>
              <a:rPr lang="en-US" b="1" dirty="0">
                <a:solidFill>
                  <a:srgbClr val="FF0000"/>
                </a:solidFill>
              </a:rPr>
              <a:t>5</a:t>
            </a:r>
            <a:r>
              <a:rPr lang="en-US" dirty="0"/>
              <a:t>) is the </a:t>
            </a:r>
            <a:r>
              <a:rPr lang="en-US" b="1" u="sng" dirty="0"/>
              <a:t>equation for PM wave</a:t>
            </a:r>
            <a:endParaRPr lang="en-IN" b="1" u="sng" dirty="0"/>
          </a:p>
          <a:p>
            <a:pPr marL="628650" indent="-628650" algn="just">
              <a:buFont typeface="Wingdings" pitchFamily="2" charset="2"/>
              <a:buChar char="§"/>
            </a:pPr>
            <a:endParaRPr lang="en-US" dirty="0"/>
          </a:p>
        </p:txBody>
      </p:sp>
      <p:graphicFrame>
        <p:nvGraphicFramePr>
          <p:cNvPr id="4" name="Object 2">
            <a:extLst>
              <a:ext uri="{FF2B5EF4-FFF2-40B4-BE49-F238E27FC236}">
                <a16:creationId xmlns:a16="http://schemas.microsoft.com/office/drawing/2014/main" id="{2C912053-EC7C-74C7-A9C3-D00311F5E5F7}"/>
              </a:ext>
            </a:extLst>
          </p:cNvPr>
          <p:cNvGraphicFramePr>
            <a:graphicFrameLocks noChangeAspect="1"/>
          </p:cNvGraphicFramePr>
          <p:nvPr>
            <p:extLst>
              <p:ext uri="{D42A27DB-BD31-4B8C-83A1-F6EECF244321}">
                <p14:modId xmlns:p14="http://schemas.microsoft.com/office/powerpoint/2010/main" val="506334621"/>
              </p:ext>
            </p:extLst>
          </p:nvPr>
        </p:nvGraphicFramePr>
        <p:xfrm>
          <a:off x="3276600" y="1150500"/>
          <a:ext cx="1819275" cy="389752"/>
        </p:xfrm>
        <a:graphic>
          <a:graphicData uri="http://schemas.openxmlformats.org/presentationml/2006/ole">
            <mc:AlternateContent xmlns:mc="http://schemas.openxmlformats.org/markup-compatibility/2006">
              <mc:Choice xmlns:v="urn:schemas-microsoft-com:vml" Requires="v">
                <p:oleObj name="Equation" r:id="rId2" imgW="1066680" imgH="228600" progId="">
                  <p:embed/>
                </p:oleObj>
              </mc:Choice>
              <mc:Fallback>
                <p:oleObj name="Equation" r:id="rId2" imgW="1066680" imgH="228600" progId="">
                  <p:embed/>
                  <p:pic>
                    <p:nvPicPr>
                      <p:cNvPr id="29184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150500"/>
                        <a:ext cx="1819275" cy="3897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a:extLst>
              <a:ext uri="{FF2B5EF4-FFF2-40B4-BE49-F238E27FC236}">
                <a16:creationId xmlns:a16="http://schemas.microsoft.com/office/drawing/2014/main" id="{A06881FA-1EA0-56D9-3271-D0E7CF0F2D59}"/>
              </a:ext>
            </a:extLst>
          </p:cNvPr>
          <p:cNvSpPr/>
          <p:nvPr/>
        </p:nvSpPr>
        <p:spPr>
          <a:xfrm>
            <a:off x="8382000" y="1074300"/>
            <a:ext cx="721672"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(1)</a:t>
            </a:r>
            <a:endParaRPr lang="en-US" dirty="0"/>
          </a:p>
        </p:txBody>
      </p:sp>
      <p:graphicFrame>
        <p:nvGraphicFramePr>
          <p:cNvPr id="6" name="Object 3">
            <a:extLst>
              <a:ext uri="{FF2B5EF4-FFF2-40B4-BE49-F238E27FC236}">
                <a16:creationId xmlns:a16="http://schemas.microsoft.com/office/drawing/2014/main" id="{21795DD3-8974-E43A-FF05-004B12260967}"/>
              </a:ext>
            </a:extLst>
          </p:cNvPr>
          <p:cNvGraphicFramePr>
            <a:graphicFrameLocks noChangeAspect="1"/>
          </p:cNvGraphicFramePr>
          <p:nvPr>
            <p:extLst>
              <p:ext uri="{D42A27DB-BD31-4B8C-83A1-F6EECF244321}">
                <p14:modId xmlns:p14="http://schemas.microsoft.com/office/powerpoint/2010/main" val="4039221810"/>
              </p:ext>
            </p:extLst>
          </p:nvPr>
        </p:nvGraphicFramePr>
        <p:xfrm>
          <a:off x="3294063" y="2293938"/>
          <a:ext cx="3640137" cy="390525"/>
        </p:xfrm>
        <a:graphic>
          <a:graphicData uri="http://schemas.openxmlformats.org/presentationml/2006/ole">
            <mc:AlternateContent xmlns:mc="http://schemas.openxmlformats.org/markup-compatibility/2006">
              <mc:Choice xmlns:v="urn:schemas-microsoft-com:vml" Requires="v">
                <p:oleObj name="Equation" r:id="rId4" imgW="2133360" imgH="228600" progId="">
                  <p:embed/>
                </p:oleObj>
              </mc:Choice>
              <mc:Fallback>
                <p:oleObj name="Equation" r:id="rId4" imgW="2133360" imgH="228600" progId="">
                  <p:embed/>
                  <p:pic>
                    <p:nvPicPr>
                      <p:cNvPr id="29184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4063" y="2293938"/>
                        <a:ext cx="3640137"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a:extLst>
              <a:ext uri="{FF2B5EF4-FFF2-40B4-BE49-F238E27FC236}">
                <a16:creationId xmlns:a16="http://schemas.microsoft.com/office/drawing/2014/main" id="{FD1650D0-DAD2-6522-64BA-BE16F8E574C5}"/>
              </a:ext>
            </a:extLst>
          </p:cNvPr>
          <p:cNvSpPr/>
          <p:nvPr/>
        </p:nvSpPr>
        <p:spPr>
          <a:xfrm>
            <a:off x="8422328" y="2305168"/>
            <a:ext cx="721672"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(2)</a:t>
            </a:r>
            <a:endParaRPr lang="en-US" dirty="0"/>
          </a:p>
        </p:txBody>
      </p:sp>
      <p:sp>
        <p:nvSpPr>
          <p:cNvPr id="8" name="Rectangle 7">
            <a:extLst>
              <a:ext uri="{FF2B5EF4-FFF2-40B4-BE49-F238E27FC236}">
                <a16:creationId xmlns:a16="http://schemas.microsoft.com/office/drawing/2014/main" id="{AE3A1C9C-3F60-ACCA-5488-A1BDBB519053}"/>
              </a:ext>
            </a:extLst>
          </p:cNvPr>
          <p:cNvSpPr/>
          <p:nvPr/>
        </p:nvSpPr>
        <p:spPr>
          <a:xfrm>
            <a:off x="8422328" y="3665100"/>
            <a:ext cx="721672"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(3)</a:t>
            </a:r>
            <a:endParaRPr lang="en-US" dirty="0"/>
          </a:p>
        </p:txBody>
      </p:sp>
      <p:graphicFrame>
        <p:nvGraphicFramePr>
          <p:cNvPr id="9" name="Object 5">
            <a:extLst>
              <a:ext uri="{FF2B5EF4-FFF2-40B4-BE49-F238E27FC236}">
                <a16:creationId xmlns:a16="http://schemas.microsoft.com/office/drawing/2014/main" id="{17B6A0F0-A689-2DAA-9C3B-AFA6047E5D28}"/>
              </a:ext>
            </a:extLst>
          </p:cNvPr>
          <p:cNvGraphicFramePr>
            <a:graphicFrameLocks noChangeAspect="1"/>
          </p:cNvGraphicFramePr>
          <p:nvPr>
            <p:extLst>
              <p:ext uri="{D42A27DB-BD31-4B8C-83A1-F6EECF244321}">
                <p14:modId xmlns:p14="http://schemas.microsoft.com/office/powerpoint/2010/main" val="2844084658"/>
              </p:ext>
            </p:extLst>
          </p:nvPr>
        </p:nvGraphicFramePr>
        <p:xfrm>
          <a:off x="3452812" y="5513956"/>
          <a:ext cx="3757152" cy="524019"/>
        </p:xfrm>
        <a:graphic>
          <a:graphicData uri="http://schemas.openxmlformats.org/presentationml/2006/ole">
            <mc:AlternateContent xmlns:mc="http://schemas.openxmlformats.org/markup-compatibility/2006">
              <mc:Choice xmlns:v="urn:schemas-microsoft-com:vml" Requires="v">
                <p:oleObj name="Equation" r:id="rId6" imgW="1726920" imgH="241200" progId="">
                  <p:embed/>
                </p:oleObj>
              </mc:Choice>
              <mc:Fallback>
                <p:oleObj name="Equation" r:id="rId6" imgW="1726920" imgH="241200" progId="">
                  <p:embed/>
                  <p:pic>
                    <p:nvPicPr>
                      <p:cNvPr id="291845"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2812" y="5513956"/>
                        <a:ext cx="3757152" cy="524019"/>
                      </a:xfrm>
                      <a:prstGeom prst="rect">
                        <a:avLst/>
                      </a:prstGeom>
                      <a:noFill/>
                      <a:ln w="9525">
                        <a:solidFill>
                          <a:srgbClr val="808080"/>
                        </a:solidFill>
                        <a:miter lim="800000"/>
                        <a:headEnd/>
                        <a:tailEnd/>
                      </a:ln>
                    </p:spPr>
                  </p:pic>
                </p:oleObj>
              </mc:Fallback>
            </mc:AlternateContent>
          </a:graphicData>
        </a:graphic>
      </p:graphicFrame>
      <p:sp>
        <p:nvSpPr>
          <p:cNvPr id="10" name="Rectangle 9">
            <a:extLst>
              <a:ext uri="{FF2B5EF4-FFF2-40B4-BE49-F238E27FC236}">
                <a16:creationId xmlns:a16="http://schemas.microsoft.com/office/drawing/2014/main" id="{BEC18EC9-AF63-92AD-B2EC-8DE54DEF87A8}"/>
              </a:ext>
            </a:extLst>
          </p:cNvPr>
          <p:cNvSpPr/>
          <p:nvPr/>
        </p:nvSpPr>
        <p:spPr>
          <a:xfrm>
            <a:off x="8422328" y="4743568"/>
            <a:ext cx="721672"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(4)</a:t>
            </a:r>
            <a:endParaRPr lang="en-US" dirty="0"/>
          </a:p>
        </p:txBody>
      </p:sp>
      <p:graphicFrame>
        <p:nvGraphicFramePr>
          <p:cNvPr id="11" name="Object 6">
            <a:extLst>
              <a:ext uri="{FF2B5EF4-FFF2-40B4-BE49-F238E27FC236}">
                <a16:creationId xmlns:a16="http://schemas.microsoft.com/office/drawing/2014/main" id="{59E2E3E6-9D51-DC19-BD7E-C638DFA1A08C}"/>
              </a:ext>
            </a:extLst>
          </p:cNvPr>
          <p:cNvGraphicFramePr>
            <a:graphicFrameLocks noChangeAspect="1"/>
          </p:cNvGraphicFramePr>
          <p:nvPr>
            <p:extLst>
              <p:ext uri="{D42A27DB-BD31-4B8C-83A1-F6EECF244321}">
                <p14:modId xmlns:p14="http://schemas.microsoft.com/office/powerpoint/2010/main" val="3136946922"/>
              </p:ext>
            </p:extLst>
          </p:nvPr>
        </p:nvGraphicFramePr>
        <p:xfrm>
          <a:off x="3386137" y="3588900"/>
          <a:ext cx="1947863" cy="401638"/>
        </p:xfrm>
        <a:graphic>
          <a:graphicData uri="http://schemas.openxmlformats.org/presentationml/2006/ole">
            <mc:AlternateContent xmlns:mc="http://schemas.openxmlformats.org/markup-compatibility/2006">
              <mc:Choice xmlns:v="urn:schemas-microsoft-com:vml" Requires="v">
                <p:oleObj name="Equation" r:id="rId8" imgW="1168200" imgH="241200" progId="">
                  <p:embed/>
                </p:oleObj>
              </mc:Choice>
              <mc:Fallback>
                <p:oleObj name="Equation" r:id="rId8" imgW="1168200" imgH="241200" progId="">
                  <p:embed/>
                  <p:pic>
                    <p:nvPicPr>
                      <p:cNvPr id="291846"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6137" y="3588900"/>
                        <a:ext cx="1947863"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7">
            <a:extLst>
              <a:ext uri="{FF2B5EF4-FFF2-40B4-BE49-F238E27FC236}">
                <a16:creationId xmlns:a16="http://schemas.microsoft.com/office/drawing/2014/main" id="{52AC82B1-856F-5CEB-BF0A-215C9648C184}"/>
              </a:ext>
            </a:extLst>
          </p:cNvPr>
          <p:cNvGraphicFramePr>
            <a:graphicFrameLocks noChangeAspect="1"/>
          </p:cNvGraphicFramePr>
          <p:nvPr>
            <p:extLst>
              <p:ext uri="{D42A27DB-BD31-4B8C-83A1-F6EECF244321}">
                <p14:modId xmlns:p14="http://schemas.microsoft.com/office/powerpoint/2010/main" val="2943492936"/>
              </p:ext>
            </p:extLst>
          </p:nvPr>
        </p:nvGraphicFramePr>
        <p:xfrm>
          <a:off x="3276600" y="4731900"/>
          <a:ext cx="3402012" cy="411163"/>
        </p:xfrm>
        <a:graphic>
          <a:graphicData uri="http://schemas.openxmlformats.org/presentationml/2006/ole">
            <mc:AlternateContent xmlns:mc="http://schemas.openxmlformats.org/markup-compatibility/2006">
              <mc:Choice xmlns:v="urn:schemas-microsoft-com:vml" Requires="v">
                <p:oleObj name="Equation" r:id="rId10" imgW="1993680" imgH="241200" progId="">
                  <p:embed/>
                </p:oleObj>
              </mc:Choice>
              <mc:Fallback>
                <p:oleObj name="Equation" r:id="rId10" imgW="1993680" imgH="241200" progId="">
                  <p:embed/>
                  <p:pic>
                    <p:nvPicPr>
                      <p:cNvPr id="291847"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4731900"/>
                        <a:ext cx="3402012"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DBB21A5C-23F0-52B8-05E6-097A709DA7E2}"/>
              </a:ext>
            </a:extLst>
          </p:cNvPr>
          <p:cNvSpPr/>
          <p:nvPr/>
        </p:nvSpPr>
        <p:spPr>
          <a:xfrm>
            <a:off x="8422328" y="5501924"/>
            <a:ext cx="721672"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(5)</a:t>
            </a:r>
            <a:endParaRPr lang="en-US" dirty="0"/>
          </a:p>
        </p:txBody>
      </p:sp>
    </p:spTree>
    <p:extLst>
      <p:ext uri="{BB962C8B-B14F-4D97-AF65-F5344CB8AC3E}">
        <p14:creationId xmlns:p14="http://schemas.microsoft.com/office/powerpoint/2010/main" val="2843869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8C18D0-5E33-87D8-C704-B2171E8CA503}"/>
              </a:ext>
            </a:extLst>
          </p:cNvPr>
          <p:cNvSpPr/>
          <p:nvPr/>
        </p:nvSpPr>
        <p:spPr>
          <a:xfrm>
            <a:off x="0" y="148396"/>
            <a:ext cx="8967537" cy="5632311"/>
          </a:xfrm>
          <a:prstGeom prst="rect">
            <a:avLst/>
          </a:prstGeom>
        </p:spPr>
        <p:txBody>
          <a:bodyPr wrap="square">
            <a:spAutoFit/>
          </a:bodyPr>
          <a:lstStyle/>
          <a:p>
            <a:pPr marL="285750" indent="-285750" algn="just">
              <a:buClr>
                <a:srgbClr val="0000FF"/>
              </a:buClr>
              <a:buSzPct val="125000"/>
              <a:buFont typeface="Fira Sans Condensed ExtraBold" panose="020B0903050000020004" pitchFamily="34" charset="0"/>
              <a:buChar char="■"/>
            </a:pPr>
            <a:r>
              <a:rPr lang="en-US" b="1" dirty="0"/>
              <a:t>Frequency modulation (FM) is that form of angle modulation in which the frequency is  instantaneously  varied linearly with the message m(t) signal </a:t>
            </a:r>
            <a:endParaRPr lang="en-IN" b="1" dirty="0"/>
          </a:p>
          <a:p>
            <a:pPr marL="285750" indent="-285750" algn="just">
              <a:buClr>
                <a:srgbClr val="0000FF"/>
              </a:buClr>
              <a:buSzPct val="125000"/>
              <a:buFont typeface="Fira Sans Condensed ExtraBold" panose="020B0903050000020004" pitchFamily="34" charset="0"/>
              <a:buChar char="■"/>
            </a:pPr>
            <a:endParaRPr lang="en-IN" b="1" dirty="0"/>
          </a:p>
          <a:p>
            <a:pPr marL="285750" indent="-285750" algn="just">
              <a:buClr>
                <a:srgbClr val="0000FF"/>
              </a:buClr>
              <a:buSzPct val="125000"/>
              <a:buFont typeface="Fira Sans Condensed ExtraBold" panose="020B0903050000020004" pitchFamily="34" charset="0"/>
              <a:buChar char="■"/>
            </a:pPr>
            <a:endParaRPr lang="en-IN" b="1" dirty="0"/>
          </a:p>
          <a:p>
            <a:pPr marL="285750" indent="-285750" algn="just">
              <a:buClr>
                <a:srgbClr val="0000FF"/>
              </a:buClr>
              <a:buSzPct val="125000"/>
              <a:buFont typeface="Fira Sans Condensed ExtraBold" panose="020B0903050000020004" pitchFamily="34" charset="0"/>
              <a:buChar char="■"/>
            </a:pPr>
            <a:r>
              <a:rPr lang="en-US" dirty="0"/>
              <a:t>the constant </a:t>
            </a:r>
            <a:r>
              <a:rPr lang="en-US" dirty="0" err="1"/>
              <a:t>k</a:t>
            </a:r>
            <a:r>
              <a:rPr lang="en-US" baseline="-25000" dirty="0" err="1"/>
              <a:t>f</a:t>
            </a:r>
            <a:r>
              <a:rPr lang="en-US" baseline="-25000" dirty="0"/>
              <a:t> </a:t>
            </a:r>
            <a:r>
              <a:rPr lang="en-US" dirty="0"/>
              <a:t>represents the </a:t>
            </a:r>
            <a:r>
              <a:rPr lang="en-US" i="1" dirty="0"/>
              <a:t>frequency sensitivity factor of the modulator, expressed in Hertz per volt</a:t>
            </a:r>
          </a:p>
          <a:p>
            <a:pPr marL="285750" indent="-285750" algn="just">
              <a:buClr>
                <a:srgbClr val="0000FF"/>
              </a:buClr>
              <a:buSzPct val="125000"/>
              <a:buFont typeface="Fira Sans Condensed ExtraBold" panose="020B0903050000020004" pitchFamily="34" charset="0"/>
              <a:buChar char="■"/>
            </a:pPr>
            <a:endParaRPr lang="en-US" i="1" dirty="0"/>
          </a:p>
          <a:p>
            <a:pPr marL="285750" indent="-285750" algn="just">
              <a:buClr>
                <a:srgbClr val="0000FF"/>
              </a:buClr>
              <a:buSzPct val="125000"/>
              <a:buFont typeface="Fira Sans Condensed ExtraBold" panose="020B0903050000020004" pitchFamily="34" charset="0"/>
              <a:buChar char="■"/>
            </a:pPr>
            <a:r>
              <a:rPr lang="en-US" dirty="0"/>
              <a:t>Integrating Eqn.(</a:t>
            </a:r>
            <a:r>
              <a:rPr lang="en-US" b="1" dirty="0">
                <a:solidFill>
                  <a:srgbClr val="FF0000"/>
                </a:solidFill>
              </a:rPr>
              <a:t>6</a:t>
            </a:r>
            <a:r>
              <a:rPr lang="en-US" dirty="0"/>
              <a:t>)  with respect to time and  multiplying by 2</a:t>
            </a:r>
            <a:r>
              <a:rPr lang="el-GR" dirty="0"/>
              <a:t>π</a:t>
            </a:r>
            <a:endParaRPr lang="en-IN" dirty="0"/>
          </a:p>
          <a:p>
            <a:pPr marL="285750" indent="-285750" algn="just">
              <a:buClr>
                <a:srgbClr val="0000FF"/>
              </a:buClr>
              <a:buSzPct val="125000"/>
              <a:buFont typeface="Fira Sans Condensed ExtraBold" panose="020B0903050000020004" pitchFamily="34" charset="0"/>
              <a:buChar char="■"/>
            </a:pPr>
            <a:endParaRPr lang="en-IN" dirty="0"/>
          </a:p>
          <a:p>
            <a:pPr marL="285750" indent="-285750" algn="just">
              <a:buClr>
                <a:srgbClr val="0000FF"/>
              </a:buClr>
              <a:buSzPct val="125000"/>
              <a:buFont typeface="Fira Sans Condensed ExtraBold" panose="020B0903050000020004" pitchFamily="34" charset="0"/>
              <a:buChar char="■"/>
            </a:pPr>
            <a:endParaRPr lang="en-IN" dirty="0"/>
          </a:p>
          <a:p>
            <a:pPr marL="285750" indent="-285750" algn="just">
              <a:buClr>
                <a:srgbClr val="0000FF"/>
              </a:buClr>
              <a:buSzPct val="125000"/>
              <a:buFont typeface="Fira Sans Condensed ExtraBold" panose="020B0903050000020004" pitchFamily="34" charset="0"/>
              <a:buChar char="■"/>
            </a:pPr>
            <a:endParaRPr lang="en-IN" dirty="0"/>
          </a:p>
          <a:p>
            <a:pPr marL="285750" indent="-285750" algn="just">
              <a:buClr>
                <a:srgbClr val="0000FF"/>
              </a:buClr>
              <a:buSzPct val="125000"/>
              <a:buFont typeface="Fira Sans Condensed ExtraBold" panose="020B0903050000020004" pitchFamily="34" charset="0"/>
              <a:buChar char="■"/>
            </a:pPr>
            <a:endParaRPr lang="en-IN" dirty="0"/>
          </a:p>
          <a:p>
            <a:pPr marL="285750" indent="-285750" algn="just">
              <a:buClr>
                <a:srgbClr val="0000FF"/>
              </a:buClr>
              <a:buSzPct val="125000"/>
              <a:buFont typeface="Fira Sans Condensed ExtraBold" panose="020B0903050000020004" pitchFamily="34" charset="0"/>
              <a:buChar char="■"/>
            </a:pPr>
            <a:endParaRPr lang="en-IN" dirty="0"/>
          </a:p>
          <a:p>
            <a:pPr marL="285750" indent="-285750" algn="just">
              <a:buClr>
                <a:srgbClr val="0000FF"/>
              </a:buClr>
              <a:buSzPct val="125000"/>
              <a:buFont typeface="Fira Sans Condensed ExtraBold" panose="020B0903050000020004" pitchFamily="34" charset="0"/>
              <a:buChar char="■"/>
            </a:pPr>
            <a:endParaRPr lang="en-IN" dirty="0"/>
          </a:p>
          <a:p>
            <a:pPr marL="285750" indent="-285750" algn="just">
              <a:buClr>
                <a:srgbClr val="0000FF"/>
              </a:buClr>
              <a:buSzPct val="125000"/>
              <a:buFont typeface="Fira Sans Condensed ExtraBold" panose="020B0903050000020004" pitchFamily="34" charset="0"/>
              <a:buChar char="■"/>
            </a:pPr>
            <a:r>
              <a:rPr lang="en-IN" dirty="0"/>
              <a:t>Therefore, substituting Eqn. (</a:t>
            </a:r>
            <a:r>
              <a:rPr lang="en-IN" b="1" dirty="0">
                <a:solidFill>
                  <a:srgbClr val="FF0000"/>
                </a:solidFill>
              </a:rPr>
              <a:t>7c</a:t>
            </a:r>
            <a:r>
              <a:rPr lang="en-IN" dirty="0"/>
              <a:t>) in Eqn. (</a:t>
            </a:r>
            <a:r>
              <a:rPr lang="en-IN" b="1" dirty="0">
                <a:solidFill>
                  <a:srgbClr val="FF0000"/>
                </a:solidFill>
              </a:rPr>
              <a:t>1</a:t>
            </a:r>
            <a:r>
              <a:rPr lang="en-IN" dirty="0"/>
              <a:t>)</a:t>
            </a:r>
          </a:p>
          <a:p>
            <a:pPr marL="285750" indent="-285750" algn="just">
              <a:buClr>
                <a:srgbClr val="0000FF"/>
              </a:buClr>
              <a:buSzPct val="125000"/>
              <a:buFont typeface="Fira Sans Condensed ExtraBold" panose="020B0903050000020004" pitchFamily="34" charset="0"/>
              <a:buChar char="■"/>
            </a:pPr>
            <a:endParaRPr lang="en-IN" dirty="0"/>
          </a:p>
          <a:p>
            <a:pPr marL="285750" indent="-285750" algn="just">
              <a:buClr>
                <a:srgbClr val="0000FF"/>
              </a:buClr>
              <a:buSzPct val="125000"/>
              <a:buFont typeface="Fira Sans Condensed ExtraBold" panose="020B0903050000020004" pitchFamily="34" charset="0"/>
              <a:buChar char="■"/>
            </a:pPr>
            <a:endParaRPr lang="en-IN" dirty="0"/>
          </a:p>
          <a:p>
            <a:pPr marL="285750" indent="-285750" algn="just">
              <a:buClr>
                <a:srgbClr val="0000FF"/>
              </a:buClr>
              <a:buSzPct val="125000"/>
              <a:buFont typeface="Fira Sans Condensed ExtraBold" panose="020B0903050000020004" pitchFamily="34" charset="0"/>
              <a:buChar char="■"/>
            </a:pPr>
            <a:endParaRPr lang="en-IN" dirty="0"/>
          </a:p>
          <a:p>
            <a:pPr marL="285750" indent="-285750" algn="just">
              <a:buClr>
                <a:srgbClr val="0000FF"/>
              </a:buClr>
              <a:buSzPct val="125000"/>
              <a:buFont typeface="Fira Sans Condensed ExtraBold" panose="020B0903050000020004" pitchFamily="34" charset="0"/>
              <a:buChar char="■"/>
            </a:pPr>
            <a:r>
              <a:rPr lang="en-US" dirty="0"/>
              <a:t>Eqn.(</a:t>
            </a:r>
            <a:r>
              <a:rPr lang="en-US" b="1" dirty="0">
                <a:solidFill>
                  <a:srgbClr val="FF0000"/>
                </a:solidFill>
              </a:rPr>
              <a:t>8</a:t>
            </a:r>
            <a:r>
              <a:rPr lang="en-US" dirty="0"/>
              <a:t>) is the </a:t>
            </a:r>
            <a:r>
              <a:rPr lang="en-US" b="1" u="sng" dirty="0"/>
              <a:t>equation for FM wave</a:t>
            </a:r>
            <a:endParaRPr lang="en-IN" b="1" u="sng" dirty="0"/>
          </a:p>
          <a:p>
            <a:pPr marL="628650" indent="-628650" algn="just">
              <a:buFont typeface="Wingdings" pitchFamily="2" charset="2"/>
              <a:buChar char="§"/>
            </a:pPr>
            <a:endParaRPr lang="en-US" dirty="0"/>
          </a:p>
        </p:txBody>
      </p:sp>
      <p:sp>
        <p:nvSpPr>
          <p:cNvPr id="3" name="Rectangle 2">
            <a:extLst>
              <a:ext uri="{FF2B5EF4-FFF2-40B4-BE49-F238E27FC236}">
                <a16:creationId xmlns:a16="http://schemas.microsoft.com/office/drawing/2014/main" id="{1047C0A6-0035-7B30-62CA-C517568E916F}"/>
              </a:ext>
            </a:extLst>
          </p:cNvPr>
          <p:cNvSpPr/>
          <p:nvPr/>
        </p:nvSpPr>
        <p:spPr>
          <a:xfrm>
            <a:off x="8422328" y="922064"/>
            <a:ext cx="721672"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(6)</a:t>
            </a:r>
            <a:endParaRPr lang="en-US" dirty="0"/>
          </a:p>
        </p:txBody>
      </p:sp>
      <p:sp>
        <p:nvSpPr>
          <p:cNvPr id="4" name="Rectangle 3">
            <a:extLst>
              <a:ext uri="{FF2B5EF4-FFF2-40B4-BE49-F238E27FC236}">
                <a16:creationId xmlns:a16="http://schemas.microsoft.com/office/drawing/2014/main" id="{41F833A0-9D90-A747-3E20-1131DA53BFC4}"/>
              </a:ext>
            </a:extLst>
          </p:cNvPr>
          <p:cNvSpPr/>
          <p:nvPr/>
        </p:nvSpPr>
        <p:spPr>
          <a:xfrm>
            <a:off x="8305800" y="2542678"/>
            <a:ext cx="832279"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(7a)</a:t>
            </a:r>
            <a:endParaRPr lang="en-US" dirty="0"/>
          </a:p>
        </p:txBody>
      </p:sp>
      <p:sp>
        <p:nvSpPr>
          <p:cNvPr id="5" name="Rectangle 4">
            <a:extLst>
              <a:ext uri="{FF2B5EF4-FFF2-40B4-BE49-F238E27FC236}">
                <a16:creationId xmlns:a16="http://schemas.microsoft.com/office/drawing/2014/main" id="{A4D7605D-86DD-3D02-30B1-BF9419F34B0F}"/>
              </a:ext>
            </a:extLst>
          </p:cNvPr>
          <p:cNvSpPr/>
          <p:nvPr/>
        </p:nvSpPr>
        <p:spPr>
          <a:xfrm>
            <a:off x="8422328" y="4395542"/>
            <a:ext cx="721672"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(8)</a:t>
            </a:r>
            <a:endParaRPr lang="en-US" dirty="0"/>
          </a:p>
        </p:txBody>
      </p:sp>
      <p:graphicFrame>
        <p:nvGraphicFramePr>
          <p:cNvPr id="6" name="Object 6">
            <a:extLst>
              <a:ext uri="{FF2B5EF4-FFF2-40B4-BE49-F238E27FC236}">
                <a16:creationId xmlns:a16="http://schemas.microsoft.com/office/drawing/2014/main" id="{DABB121E-F95A-76C5-E9FA-4B790240FB1A}"/>
              </a:ext>
            </a:extLst>
          </p:cNvPr>
          <p:cNvGraphicFramePr>
            <a:graphicFrameLocks noChangeAspect="1"/>
          </p:cNvGraphicFramePr>
          <p:nvPr>
            <p:extLst>
              <p:ext uri="{D42A27DB-BD31-4B8C-83A1-F6EECF244321}">
                <p14:modId xmlns:p14="http://schemas.microsoft.com/office/powerpoint/2010/main" val="435798430"/>
              </p:ext>
            </p:extLst>
          </p:nvPr>
        </p:nvGraphicFramePr>
        <p:xfrm>
          <a:off x="2895600" y="813558"/>
          <a:ext cx="1989137" cy="401638"/>
        </p:xfrm>
        <a:graphic>
          <a:graphicData uri="http://schemas.openxmlformats.org/presentationml/2006/ole">
            <mc:AlternateContent xmlns:mc="http://schemas.openxmlformats.org/markup-compatibility/2006">
              <mc:Choice xmlns:v="urn:schemas-microsoft-com:vml" Requires="v">
                <p:oleObj name="Equation" r:id="rId2" imgW="1193760" imgH="241200" progId="">
                  <p:embed/>
                </p:oleObj>
              </mc:Choice>
              <mc:Fallback>
                <p:oleObj name="Equation" r:id="rId2" imgW="1193760" imgH="241200" progId="">
                  <p:embed/>
                  <p:pic>
                    <p:nvPicPr>
                      <p:cNvPr id="29389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813558"/>
                        <a:ext cx="1989137"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a:extLst>
              <a:ext uri="{FF2B5EF4-FFF2-40B4-BE49-F238E27FC236}">
                <a16:creationId xmlns:a16="http://schemas.microsoft.com/office/drawing/2014/main" id="{81D1464B-C743-97A5-EAD1-FA1326CDEFA0}"/>
              </a:ext>
            </a:extLst>
          </p:cNvPr>
          <p:cNvGraphicFramePr>
            <a:graphicFrameLocks noChangeAspect="1"/>
          </p:cNvGraphicFramePr>
          <p:nvPr>
            <p:extLst>
              <p:ext uri="{D42A27DB-BD31-4B8C-83A1-F6EECF244321}">
                <p14:modId xmlns:p14="http://schemas.microsoft.com/office/powerpoint/2010/main" val="2926686032"/>
              </p:ext>
            </p:extLst>
          </p:nvPr>
        </p:nvGraphicFramePr>
        <p:xfrm>
          <a:off x="2765425" y="2466975"/>
          <a:ext cx="2035175" cy="549275"/>
        </p:xfrm>
        <a:graphic>
          <a:graphicData uri="http://schemas.openxmlformats.org/presentationml/2006/ole">
            <mc:AlternateContent xmlns:mc="http://schemas.openxmlformats.org/markup-compatibility/2006">
              <mc:Choice xmlns:v="urn:schemas-microsoft-com:vml" Requires="v">
                <p:oleObj name="Equation" r:id="rId4" imgW="1218960" imgH="330120" progId="">
                  <p:embed/>
                </p:oleObj>
              </mc:Choice>
              <mc:Fallback>
                <p:oleObj name="Equation" r:id="rId4" imgW="1218960" imgH="330120" progId="">
                  <p:embed/>
                  <p:pic>
                    <p:nvPicPr>
                      <p:cNvPr id="2938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5425" y="2466975"/>
                        <a:ext cx="20351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8">
            <a:extLst>
              <a:ext uri="{FF2B5EF4-FFF2-40B4-BE49-F238E27FC236}">
                <a16:creationId xmlns:a16="http://schemas.microsoft.com/office/drawing/2014/main" id="{D35EA79E-FB1A-8EE3-7708-4B6213565115}"/>
              </a:ext>
            </a:extLst>
          </p:cNvPr>
          <p:cNvGraphicFramePr>
            <a:graphicFrameLocks noChangeAspect="1"/>
          </p:cNvGraphicFramePr>
          <p:nvPr>
            <p:extLst>
              <p:ext uri="{D42A27DB-BD31-4B8C-83A1-F6EECF244321}">
                <p14:modId xmlns:p14="http://schemas.microsoft.com/office/powerpoint/2010/main" val="2927081808"/>
              </p:ext>
            </p:extLst>
          </p:nvPr>
        </p:nvGraphicFramePr>
        <p:xfrm>
          <a:off x="2813050" y="2999878"/>
          <a:ext cx="2924175" cy="549275"/>
        </p:xfrm>
        <a:graphic>
          <a:graphicData uri="http://schemas.openxmlformats.org/presentationml/2006/ole">
            <mc:AlternateContent xmlns:mc="http://schemas.openxmlformats.org/markup-compatibility/2006">
              <mc:Choice xmlns:v="urn:schemas-microsoft-com:vml" Requires="v">
                <p:oleObj name="Equation" r:id="rId6" imgW="1752480" imgH="330120" progId="">
                  <p:embed/>
                </p:oleObj>
              </mc:Choice>
              <mc:Fallback>
                <p:oleObj name="Equation" r:id="rId6" imgW="1752480" imgH="330120" progId="">
                  <p:embed/>
                  <p:pic>
                    <p:nvPicPr>
                      <p:cNvPr id="29389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3050" y="2999878"/>
                        <a:ext cx="29241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9">
            <a:extLst>
              <a:ext uri="{FF2B5EF4-FFF2-40B4-BE49-F238E27FC236}">
                <a16:creationId xmlns:a16="http://schemas.microsoft.com/office/drawing/2014/main" id="{88AF164A-E0FD-1349-995A-C564EEA5BDED}"/>
              </a:ext>
            </a:extLst>
          </p:cNvPr>
          <p:cNvGraphicFramePr>
            <a:graphicFrameLocks noChangeAspect="1"/>
          </p:cNvGraphicFramePr>
          <p:nvPr>
            <p:extLst>
              <p:ext uri="{D42A27DB-BD31-4B8C-83A1-F6EECF244321}">
                <p14:modId xmlns:p14="http://schemas.microsoft.com/office/powerpoint/2010/main" val="2152135171"/>
              </p:ext>
            </p:extLst>
          </p:nvPr>
        </p:nvGraphicFramePr>
        <p:xfrm>
          <a:off x="2836863" y="3517403"/>
          <a:ext cx="3030537" cy="549275"/>
        </p:xfrm>
        <a:graphic>
          <a:graphicData uri="http://schemas.openxmlformats.org/presentationml/2006/ole">
            <mc:AlternateContent xmlns:mc="http://schemas.openxmlformats.org/markup-compatibility/2006">
              <mc:Choice xmlns:v="urn:schemas-microsoft-com:vml" Requires="v">
                <p:oleObj name="Equation" r:id="rId8" imgW="1815840" imgH="330120" progId="">
                  <p:embed/>
                </p:oleObj>
              </mc:Choice>
              <mc:Fallback>
                <p:oleObj name="Equation" r:id="rId8" imgW="1815840" imgH="330120" progId="">
                  <p:embed/>
                  <p:pic>
                    <p:nvPicPr>
                      <p:cNvPr id="293897"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6863" y="3517403"/>
                        <a:ext cx="30305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9">
            <a:extLst>
              <a:ext uri="{FF2B5EF4-FFF2-40B4-BE49-F238E27FC236}">
                <a16:creationId xmlns:a16="http://schemas.microsoft.com/office/drawing/2014/main" id="{8CA32AA8-0639-C96D-2CFD-8DEDEB04FA41}"/>
              </a:ext>
            </a:extLst>
          </p:cNvPr>
          <p:cNvSpPr/>
          <p:nvPr/>
        </p:nvSpPr>
        <p:spPr>
          <a:xfrm>
            <a:off x="8305800" y="3152278"/>
            <a:ext cx="843501"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(7b)</a:t>
            </a:r>
            <a:endParaRPr lang="en-US" dirty="0"/>
          </a:p>
        </p:txBody>
      </p:sp>
      <p:sp>
        <p:nvSpPr>
          <p:cNvPr id="11" name="Rectangle 10">
            <a:extLst>
              <a:ext uri="{FF2B5EF4-FFF2-40B4-BE49-F238E27FC236}">
                <a16:creationId xmlns:a16="http://schemas.microsoft.com/office/drawing/2014/main" id="{F2E268BB-1CD0-22CE-3F0D-D803DEAAB252}"/>
              </a:ext>
            </a:extLst>
          </p:cNvPr>
          <p:cNvSpPr/>
          <p:nvPr/>
        </p:nvSpPr>
        <p:spPr>
          <a:xfrm>
            <a:off x="8305800" y="3544946"/>
            <a:ext cx="819455"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(7c)</a:t>
            </a:r>
            <a:endParaRPr lang="en-US" dirty="0"/>
          </a:p>
        </p:txBody>
      </p:sp>
      <p:graphicFrame>
        <p:nvGraphicFramePr>
          <p:cNvPr id="12" name="Object 10">
            <a:extLst>
              <a:ext uri="{FF2B5EF4-FFF2-40B4-BE49-F238E27FC236}">
                <a16:creationId xmlns:a16="http://schemas.microsoft.com/office/drawing/2014/main" id="{F50E3A12-8851-9CE9-545E-D879EFA3223C}"/>
              </a:ext>
            </a:extLst>
          </p:cNvPr>
          <p:cNvGraphicFramePr>
            <a:graphicFrameLocks noChangeAspect="1"/>
          </p:cNvGraphicFramePr>
          <p:nvPr>
            <p:extLst>
              <p:ext uri="{D42A27DB-BD31-4B8C-83A1-F6EECF244321}">
                <p14:modId xmlns:p14="http://schemas.microsoft.com/office/powerpoint/2010/main" val="1684872366"/>
              </p:ext>
            </p:extLst>
          </p:nvPr>
        </p:nvGraphicFramePr>
        <p:xfrm>
          <a:off x="2667000" y="4319342"/>
          <a:ext cx="4743893" cy="791973"/>
        </p:xfrm>
        <a:graphic>
          <a:graphicData uri="http://schemas.openxmlformats.org/presentationml/2006/ole">
            <mc:AlternateContent xmlns:mc="http://schemas.openxmlformats.org/markup-compatibility/2006">
              <mc:Choice xmlns:v="urn:schemas-microsoft-com:vml" Requires="v">
                <p:oleObj name="Equation" r:id="rId10" imgW="2273040" imgH="380880" progId="">
                  <p:embed/>
                </p:oleObj>
              </mc:Choice>
              <mc:Fallback>
                <p:oleObj name="Equation" r:id="rId10" imgW="2273040" imgH="380880" progId="">
                  <p:embed/>
                  <p:pic>
                    <p:nvPicPr>
                      <p:cNvPr id="293898"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67000" y="4319342"/>
                        <a:ext cx="4743893" cy="791973"/>
                      </a:xfrm>
                      <a:prstGeom prst="rect">
                        <a:avLst/>
                      </a:prstGeom>
                      <a:noFill/>
                      <a:ln w="9525">
                        <a:solidFill>
                          <a:srgbClr val="969696"/>
                        </a:solidFill>
                        <a:miter lim="800000"/>
                        <a:headEnd/>
                        <a:tailEnd/>
                      </a:ln>
                      <a:effectLst/>
                    </p:spPr>
                  </p:pic>
                </p:oleObj>
              </mc:Fallback>
            </mc:AlternateContent>
          </a:graphicData>
        </a:graphic>
      </p:graphicFrame>
    </p:spTree>
    <p:extLst>
      <p:ext uri="{BB962C8B-B14F-4D97-AF65-F5344CB8AC3E}">
        <p14:creationId xmlns:p14="http://schemas.microsoft.com/office/powerpoint/2010/main" val="1857893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07B1D4-299C-97AA-7CB6-0355553121AC}"/>
              </a:ext>
            </a:extLst>
          </p:cNvPr>
          <p:cNvSpPr/>
          <p:nvPr/>
        </p:nvSpPr>
        <p:spPr>
          <a:xfrm>
            <a:off x="0" y="170556"/>
            <a:ext cx="8952931" cy="3416320"/>
          </a:xfrm>
          <a:prstGeom prst="rect">
            <a:avLst/>
          </a:prstGeom>
        </p:spPr>
        <p:txBody>
          <a:bodyPr wrap="square">
            <a:spAutoFit/>
          </a:bodyPr>
          <a:lstStyle/>
          <a:p>
            <a:pPr marL="285750" indent="-285750" algn="just">
              <a:buClr>
                <a:srgbClr val="FF0000"/>
              </a:buClr>
              <a:buSzPct val="125000"/>
              <a:buFont typeface="Fira Sans Condensed ExtraBold" panose="020B0903050000020004" pitchFamily="34" charset="0"/>
              <a:buChar char="■"/>
            </a:pPr>
            <a:r>
              <a:rPr lang="en-US" b="1" dirty="0"/>
              <a:t>Can we see any (mathematical) relationship between PM and FM?</a:t>
            </a:r>
          </a:p>
          <a:p>
            <a:pPr marL="285750" indent="-285750" algn="just">
              <a:buClr>
                <a:srgbClr val="FF0000"/>
              </a:buClr>
              <a:buSzPct val="125000"/>
              <a:buFont typeface="Fira Sans Condensed ExtraBold" panose="020B0903050000020004" pitchFamily="34" charset="0"/>
              <a:buChar char="■"/>
            </a:pPr>
            <a:r>
              <a:rPr lang="en-US" dirty="0"/>
              <a:t>Yes,…Examining the definitions of Eqns. (</a:t>
            </a:r>
            <a:r>
              <a:rPr lang="en-US" b="1" dirty="0">
                <a:solidFill>
                  <a:srgbClr val="FF0000"/>
                </a:solidFill>
              </a:rPr>
              <a:t>5</a:t>
            </a:r>
            <a:r>
              <a:rPr lang="en-US" dirty="0"/>
              <a:t>) and (</a:t>
            </a:r>
            <a:r>
              <a:rPr lang="en-US" b="1" dirty="0">
                <a:solidFill>
                  <a:srgbClr val="FF0000"/>
                </a:solidFill>
              </a:rPr>
              <a:t>8</a:t>
            </a:r>
            <a:r>
              <a:rPr lang="en-US" dirty="0"/>
              <a:t>), we understand that:</a:t>
            </a:r>
          </a:p>
          <a:p>
            <a:pPr marL="285750" indent="-285750" algn="just">
              <a:buClr>
                <a:srgbClr val="FF0000"/>
              </a:buClr>
              <a:buSzPct val="125000"/>
              <a:buFont typeface="Fira Sans Condensed ExtraBold" panose="020B0903050000020004" pitchFamily="34" charset="0"/>
              <a:buChar char="■"/>
            </a:pPr>
            <a:r>
              <a:rPr lang="en-US" dirty="0"/>
              <a:t>Modulating signal varies the angle of the carrier signal, means an we get PM wave; If the integrated form of modulating signal varies the angle of the carrier signal, means we get FM wave.</a:t>
            </a:r>
          </a:p>
          <a:p>
            <a:pPr marL="285750" indent="-285750" algn="just">
              <a:buClr>
                <a:srgbClr val="FF0000"/>
              </a:buClr>
              <a:buSzPct val="125000"/>
              <a:buFont typeface="Fira Sans Condensed ExtraBold" panose="020B0903050000020004" pitchFamily="34" charset="0"/>
              <a:buChar char="■"/>
            </a:pPr>
            <a:endParaRPr lang="en-US" dirty="0"/>
          </a:p>
          <a:p>
            <a:pPr marL="285750" indent="-285750" algn="just">
              <a:buClr>
                <a:srgbClr val="FF0000"/>
              </a:buClr>
              <a:buSzPct val="125000"/>
              <a:buFont typeface="Fira Sans Condensed ExtraBold" panose="020B0903050000020004" pitchFamily="34" charset="0"/>
              <a:buChar char="■"/>
            </a:pPr>
            <a:r>
              <a:rPr lang="en-US" dirty="0" err="1"/>
              <a:t>Eqns</a:t>
            </a:r>
            <a:r>
              <a:rPr lang="en-US" dirty="0"/>
              <a:t> (</a:t>
            </a:r>
            <a:r>
              <a:rPr lang="en-US" b="1" dirty="0">
                <a:solidFill>
                  <a:srgbClr val="FF0000"/>
                </a:solidFill>
              </a:rPr>
              <a:t>5</a:t>
            </a:r>
            <a:r>
              <a:rPr lang="en-US" dirty="0"/>
              <a:t>) and (</a:t>
            </a:r>
            <a:r>
              <a:rPr lang="en-US" b="1" dirty="0">
                <a:solidFill>
                  <a:srgbClr val="FF0000"/>
                </a:solidFill>
              </a:rPr>
              <a:t>8</a:t>
            </a:r>
            <a:r>
              <a:rPr lang="en-US" dirty="0"/>
              <a:t>) also reveals that:</a:t>
            </a:r>
          </a:p>
          <a:p>
            <a:pPr marL="285750" indent="-285750" algn="just">
              <a:buClr>
                <a:srgbClr val="FF0000"/>
              </a:buClr>
              <a:buSzPct val="125000"/>
              <a:buFont typeface="Fira Sans Condensed ExtraBold" panose="020B0903050000020004" pitchFamily="34" charset="0"/>
              <a:buChar char="■"/>
            </a:pPr>
            <a:r>
              <a:rPr lang="en-US" dirty="0"/>
              <a:t> </a:t>
            </a:r>
            <a:r>
              <a:rPr lang="en-US" u="sng" dirty="0"/>
              <a:t>FM wave can be generated by first </a:t>
            </a:r>
            <a:r>
              <a:rPr lang="en-US" b="1" u="sng" dirty="0"/>
              <a:t>integrating</a:t>
            </a:r>
            <a:r>
              <a:rPr lang="en-US" u="sng" dirty="0"/>
              <a:t> the message signal with respect to time </a:t>
            </a:r>
            <a:r>
              <a:rPr lang="en-US" i="1" u="sng" dirty="0"/>
              <a:t>t and then using the resulting signal as the input to a phase </a:t>
            </a:r>
            <a:r>
              <a:rPr lang="en-US" u="sng" dirty="0"/>
              <a:t>modulator</a:t>
            </a:r>
            <a:r>
              <a:rPr lang="en-US" dirty="0"/>
              <a:t>, as</a:t>
            </a:r>
            <a:r>
              <a:rPr lang="en-US" i="1" dirty="0"/>
              <a:t> shown </a:t>
            </a:r>
            <a:r>
              <a:rPr lang="en-US" dirty="0"/>
              <a:t>in Fig. </a:t>
            </a:r>
            <a:r>
              <a:rPr lang="en-US" b="1" dirty="0">
                <a:solidFill>
                  <a:srgbClr val="FF0000"/>
                </a:solidFill>
              </a:rPr>
              <a:t>5</a:t>
            </a:r>
            <a:r>
              <a:rPr lang="en-US" dirty="0"/>
              <a:t>(</a:t>
            </a:r>
            <a:r>
              <a:rPr lang="en-US" b="1" dirty="0">
                <a:solidFill>
                  <a:srgbClr val="FF0000"/>
                </a:solidFill>
              </a:rPr>
              <a:t>a</a:t>
            </a:r>
            <a:r>
              <a:rPr lang="en-US" dirty="0"/>
              <a:t>)</a:t>
            </a:r>
            <a:r>
              <a:rPr lang="en-US" i="1" dirty="0"/>
              <a:t>.</a:t>
            </a:r>
          </a:p>
          <a:p>
            <a:pPr marL="285750" indent="-285750" algn="just">
              <a:buClr>
                <a:srgbClr val="FF0000"/>
              </a:buClr>
              <a:buSzPct val="125000"/>
              <a:buFont typeface="Fira Sans Condensed ExtraBold" panose="020B0903050000020004" pitchFamily="34" charset="0"/>
              <a:buChar char="■"/>
            </a:pPr>
            <a:endParaRPr lang="en-US" i="1" dirty="0"/>
          </a:p>
          <a:p>
            <a:pPr marL="285750" indent="-285750" algn="just">
              <a:buClr>
                <a:srgbClr val="FF0000"/>
              </a:buClr>
              <a:buSzPct val="125000"/>
              <a:buFont typeface="Fira Sans Condensed ExtraBold" panose="020B0903050000020004" pitchFamily="34" charset="0"/>
              <a:buChar char="■"/>
            </a:pPr>
            <a:r>
              <a:rPr lang="en-US" dirty="0"/>
              <a:t>Conversely, </a:t>
            </a:r>
            <a:r>
              <a:rPr lang="en-US" u="sng" dirty="0"/>
              <a:t>PM wave can be generated by first </a:t>
            </a:r>
            <a:r>
              <a:rPr lang="en-US" b="1" u="sng" dirty="0"/>
              <a:t>differentiating</a:t>
            </a:r>
            <a:r>
              <a:rPr lang="en-US" u="sng" dirty="0"/>
              <a:t> with respect to time </a:t>
            </a:r>
            <a:r>
              <a:rPr lang="en-US" i="1" u="sng" dirty="0"/>
              <a:t>t and then using the resulting signal as the input to a frequency modulator</a:t>
            </a:r>
            <a:r>
              <a:rPr lang="en-US" i="1" dirty="0"/>
              <a:t>, </a:t>
            </a:r>
            <a:r>
              <a:rPr lang="en-US" dirty="0"/>
              <a:t>as shown in Fig </a:t>
            </a:r>
            <a:r>
              <a:rPr lang="en-US" b="1" dirty="0">
                <a:solidFill>
                  <a:srgbClr val="FF0000"/>
                </a:solidFill>
              </a:rPr>
              <a:t>5</a:t>
            </a:r>
            <a:r>
              <a:rPr lang="en-US" dirty="0"/>
              <a:t>(</a:t>
            </a:r>
            <a:r>
              <a:rPr lang="en-US" b="1" dirty="0">
                <a:solidFill>
                  <a:srgbClr val="FF0000"/>
                </a:solidFill>
              </a:rPr>
              <a:t>b</a:t>
            </a:r>
            <a:r>
              <a:rPr lang="en-US" dirty="0"/>
              <a:t>).</a:t>
            </a:r>
          </a:p>
        </p:txBody>
      </p:sp>
      <p:sp>
        <p:nvSpPr>
          <p:cNvPr id="5" name="Rectangle 4">
            <a:extLst>
              <a:ext uri="{FF2B5EF4-FFF2-40B4-BE49-F238E27FC236}">
                <a16:creationId xmlns:a16="http://schemas.microsoft.com/office/drawing/2014/main" id="{F82AD175-DF94-D29B-E1CE-74954A94E3A9}"/>
              </a:ext>
            </a:extLst>
          </p:cNvPr>
          <p:cNvSpPr/>
          <p:nvPr/>
        </p:nvSpPr>
        <p:spPr>
          <a:xfrm>
            <a:off x="5676900" y="3729251"/>
            <a:ext cx="3325611" cy="3139321"/>
          </a:xfrm>
          <a:prstGeom prst="rect">
            <a:avLst/>
          </a:prstGeom>
        </p:spPr>
        <p:txBody>
          <a:bodyPr wrap="square">
            <a:spAutoFit/>
          </a:bodyPr>
          <a:lstStyle/>
          <a:p>
            <a:pPr algn="just"/>
            <a:r>
              <a:rPr lang="en-US" b="1" dirty="0"/>
              <a:t>Figure </a:t>
            </a:r>
            <a:r>
              <a:rPr lang="en-US" b="1" dirty="0">
                <a:solidFill>
                  <a:srgbClr val="FF0000"/>
                </a:solidFill>
              </a:rPr>
              <a:t>5</a:t>
            </a:r>
            <a:r>
              <a:rPr lang="en-US" b="1" dirty="0"/>
              <a:t>: Illustration of the relationship between frequency modulation and phase modulation</a:t>
            </a:r>
            <a:r>
              <a:rPr lang="en-US" dirty="0"/>
              <a:t>. </a:t>
            </a:r>
          </a:p>
          <a:p>
            <a:pPr algn="just"/>
            <a:r>
              <a:rPr lang="en-US" i="1" dirty="0"/>
              <a:t>(</a:t>
            </a:r>
            <a:r>
              <a:rPr lang="en-US" b="1" i="1" dirty="0">
                <a:solidFill>
                  <a:srgbClr val="FF0000"/>
                </a:solidFill>
              </a:rPr>
              <a:t>a</a:t>
            </a:r>
            <a:r>
              <a:rPr lang="en-US" i="1" dirty="0"/>
              <a:t>) Scheme for generating an FM wave by using a phase modulator.</a:t>
            </a:r>
          </a:p>
          <a:p>
            <a:pPr algn="just"/>
            <a:endParaRPr lang="en-US" i="1" dirty="0"/>
          </a:p>
          <a:p>
            <a:pPr algn="just"/>
            <a:r>
              <a:rPr lang="en-US" i="1" dirty="0"/>
              <a:t>(</a:t>
            </a:r>
            <a:r>
              <a:rPr lang="en-US" b="1" i="1" dirty="0">
                <a:solidFill>
                  <a:srgbClr val="FF0000"/>
                </a:solidFill>
              </a:rPr>
              <a:t>b</a:t>
            </a:r>
            <a:r>
              <a:rPr lang="en-US" i="1" dirty="0"/>
              <a:t>) Scheme </a:t>
            </a:r>
            <a:r>
              <a:rPr lang="en-US" dirty="0"/>
              <a:t>for generating a PM wave by using a frequency modulator.</a:t>
            </a:r>
          </a:p>
        </p:txBody>
      </p:sp>
      <p:pic>
        <p:nvPicPr>
          <p:cNvPr id="7" name="Picture 6">
            <a:extLst>
              <a:ext uri="{FF2B5EF4-FFF2-40B4-BE49-F238E27FC236}">
                <a16:creationId xmlns:a16="http://schemas.microsoft.com/office/drawing/2014/main" id="{1AA94FD6-853C-1BB1-E0A4-2757EB6A7628}"/>
              </a:ext>
            </a:extLst>
          </p:cNvPr>
          <p:cNvPicPr>
            <a:picLocks noChangeAspect="1"/>
          </p:cNvPicPr>
          <p:nvPr/>
        </p:nvPicPr>
        <p:blipFill>
          <a:blip r:embed="rId2"/>
          <a:stretch>
            <a:fillRect/>
          </a:stretch>
        </p:blipFill>
        <p:spPr>
          <a:xfrm>
            <a:off x="141489" y="3840131"/>
            <a:ext cx="5535411" cy="2587667"/>
          </a:xfrm>
          <a:prstGeom prst="rect">
            <a:avLst/>
          </a:prstGeom>
        </p:spPr>
      </p:pic>
    </p:spTree>
    <p:extLst>
      <p:ext uri="{BB962C8B-B14F-4D97-AF65-F5344CB8AC3E}">
        <p14:creationId xmlns:p14="http://schemas.microsoft.com/office/powerpoint/2010/main" val="281678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1481C52-8105-7FBA-E0F0-0865950C745D}"/>
              </a:ext>
            </a:extLst>
          </p:cNvPr>
          <p:cNvPicPr>
            <a:picLocks noChangeAspect="1" noChangeArrowheads="1"/>
          </p:cNvPicPr>
          <p:nvPr/>
        </p:nvPicPr>
        <p:blipFill>
          <a:blip r:embed="rId2" cstate="print"/>
          <a:srcRect/>
          <a:stretch>
            <a:fillRect/>
          </a:stretch>
        </p:blipFill>
        <p:spPr bwMode="auto">
          <a:xfrm>
            <a:off x="432843" y="1"/>
            <a:ext cx="8233148" cy="6015788"/>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id="{6B2DD558-01C5-492E-95AB-0D91DA6D43FB}"/>
              </a:ext>
            </a:extLst>
          </p:cNvPr>
          <p:cNvSpPr/>
          <p:nvPr/>
        </p:nvSpPr>
        <p:spPr>
          <a:xfrm>
            <a:off x="0" y="5875679"/>
            <a:ext cx="9144000" cy="830997"/>
          </a:xfrm>
          <a:prstGeom prst="rect">
            <a:avLst/>
          </a:prstGeom>
        </p:spPr>
        <p:txBody>
          <a:bodyPr wrap="square">
            <a:spAutoFit/>
          </a:bodyPr>
          <a:lstStyle/>
          <a:p>
            <a:pPr algn="ctr"/>
            <a:r>
              <a:rPr lang="en-US" sz="2400" dirty="0"/>
              <a:t>Figure </a:t>
            </a:r>
            <a:r>
              <a:rPr lang="en-US" sz="2400" b="1" dirty="0">
                <a:solidFill>
                  <a:srgbClr val="FF0000"/>
                </a:solidFill>
              </a:rPr>
              <a:t>5</a:t>
            </a:r>
            <a:r>
              <a:rPr lang="en-US" sz="2400" dirty="0"/>
              <a:t>: Further Illustration of PM and FM waves produced by</a:t>
            </a:r>
          </a:p>
          <a:p>
            <a:pPr algn="ctr"/>
            <a:r>
              <a:rPr lang="en-US" sz="2400" dirty="0"/>
              <a:t>square and </a:t>
            </a:r>
            <a:r>
              <a:rPr lang="en-US" sz="2400" dirty="0" err="1"/>
              <a:t>sawtooth</a:t>
            </a:r>
            <a:r>
              <a:rPr lang="en-US" sz="2400" dirty="0"/>
              <a:t> waves.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EC790A-E13C-6A74-A212-A2314BDC5D81}"/>
                  </a:ext>
                </a:extLst>
              </p:cNvPr>
              <p:cNvSpPr txBox="1"/>
              <p:nvPr/>
            </p:nvSpPr>
            <p:spPr>
              <a:xfrm>
                <a:off x="3807905" y="335091"/>
                <a:ext cx="1479764" cy="3817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en-US" b="0" i="1" smtClean="0">
                              <a:solidFill>
                                <a:srgbClr val="FF0000"/>
                              </a:solidFill>
                              <a:latin typeface="Cambria Math" panose="02040503050406030204" pitchFamily="18" charset="0"/>
                            </a:rPr>
                          </m:ctrlPr>
                        </m:groupChrPr>
                        <m:e>
                          <m:r>
                            <m:rPr>
                              <m:brk m:alnAt="2"/>
                            </m:rPr>
                            <a:rPr lang="en-US" b="0" i="1" smtClean="0">
                              <a:solidFill>
                                <a:srgbClr val="FF0000"/>
                              </a:solidFill>
                              <a:latin typeface="Cambria Math" panose="02040503050406030204" pitchFamily="18" charset="0"/>
                            </a:rPr>
                            <m:t>𝑊</m:t>
                          </m:r>
                          <m:r>
                            <a:rPr lang="en-US" b="0" i="1" smtClean="0">
                              <a:solidFill>
                                <a:srgbClr val="FF0000"/>
                              </a:solidFill>
                              <a:latin typeface="Cambria Math" panose="02040503050406030204" pitchFamily="18" charset="0"/>
                            </a:rPr>
                            <m:t>h𝑒𝑛</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𝑖𝑛𝑡𝑒𝑔𝑟𝑎𝑡𝑒𝑑</m:t>
                          </m:r>
                        </m:e>
                      </m:groupChr>
                    </m:oMath>
                  </m:oMathPara>
                </a14:m>
                <a:endParaRPr lang="en-US" dirty="0"/>
              </a:p>
            </p:txBody>
          </p:sp>
        </mc:Choice>
        <mc:Fallback xmlns="">
          <p:sp>
            <p:nvSpPr>
              <p:cNvPr id="7" name="TextBox 6">
                <a:extLst>
                  <a:ext uri="{FF2B5EF4-FFF2-40B4-BE49-F238E27FC236}">
                    <a16:creationId xmlns:a16="http://schemas.microsoft.com/office/drawing/2014/main" id="{ECEC790A-E13C-6A74-A212-A2314BDC5D81}"/>
                  </a:ext>
                </a:extLst>
              </p:cNvPr>
              <p:cNvSpPr txBox="1">
                <a:spLocks noRot="1" noChangeAspect="1" noMove="1" noResize="1" noEditPoints="1" noAdjustHandles="1" noChangeArrowheads="1" noChangeShapeType="1" noTextEdit="1"/>
              </p:cNvSpPr>
              <p:nvPr/>
            </p:nvSpPr>
            <p:spPr>
              <a:xfrm>
                <a:off x="3807905" y="335091"/>
                <a:ext cx="1479764" cy="38177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421C125-9FF5-DED5-72E7-91A855656BE5}"/>
                  </a:ext>
                </a:extLst>
              </p:cNvPr>
              <p:cNvSpPr txBox="1"/>
              <p:nvPr/>
            </p:nvSpPr>
            <p:spPr>
              <a:xfrm>
                <a:off x="3512306" y="761283"/>
                <a:ext cx="2310063" cy="474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groupChr>
                        <m:groupChrPr>
                          <m:chr m:val="←"/>
                          <m:vertJc m:val="bot"/>
                          <m:ctrlPr>
                            <a:rPr lang="en-US" b="0" i="1" smtClean="0">
                              <a:solidFill>
                                <a:srgbClr val="FF00FF"/>
                              </a:solidFill>
                              <a:latin typeface="Cambria Math" panose="02040503050406030204" pitchFamily="18" charset="0"/>
                            </a:rPr>
                          </m:ctrlPr>
                        </m:groupChrPr>
                        <m:e>
                          <m:r>
                            <m:rPr>
                              <m:brk m:alnAt="2"/>
                            </m:rPr>
                            <a:rPr lang="en-US" b="0" i="1" smtClean="0">
                              <a:solidFill>
                                <a:srgbClr val="FF00FF"/>
                              </a:solidFill>
                              <a:latin typeface="Cambria Math" panose="02040503050406030204" pitchFamily="18" charset="0"/>
                            </a:rPr>
                            <m:t>𝑊</m:t>
                          </m:r>
                          <m:r>
                            <a:rPr lang="en-US" b="0" i="1" smtClean="0">
                              <a:solidFill>
                                <a:srgbClr val="FF00FF"/>
                              </a:solidFill>
                              <a:latin typeface="Cambria Math" panose="02040503050406030204" pitchFamily="18" charset="0"/>
                            </a:rPr>
                            <m:t>h𝑒𝑛</m:t>
                          </m:r>
                          <m:r>
                            <a:rPr lang="en-US" b="0" i="1" smtClean="0">
                              <a:solidFill>
                                <a:srgbClr val="FF00FF"/>
                              </a:solidFill>
                              <a:latin typeface="Cambria Math" panose="02040503050406030204" pitchFamily="18" charset="0"/>
                            </a:rPr>
                            <m:t> </m:t>
                          </m:r>
                          <m:r>
                            <a:rPr lang="en-US" b="0" i="1" smtClean="0">
                              <a:solidFill>
                                <a:srgbClr val="FF00FF"/>
                              </a:solidFill>
                              <a:latin typeface="Cambria Math" panose="02040503050406030204" pitchFamily="18" charset="0"/>
                            </a:rPr>
                            <m:t>𝑑𝑖𝑓𝑓𝑒𝑟𝑒𝑛𝑡𝑖𝑎𝑡𝑒𝑑</m:t>
                          </m:r>
                        </m:e>
                      </m:groupChr>
                    </m:oMath>
                  </m:oMathPara>
                </a14:m>
                <a:endParaRPr lang="en-US" dirty="0"/>
              </a:p>
            </p:txBody>
          </p:sp>
        </mc:Choice>
        <mc:Fallback xmlns="">
          <p:sp>
            <p:nvSpPr>
              <p:cNvPr id="9" name="TextBox 8">
                <a:extLst>
                  <a:ext uri="{FF2B5EF4-FFF2-40B4-BE49-F238E27FC236}">
                    <a16:creationId xmlns:a16="http://schemas.microsoft.com/office/drawing/2014/main" id="{5421C125-9FF5-DED5-72E7-91A855656BE5}"/>
                  </a:ext>
                </a:extLst>
              </p:cNvPr>
              <p:cNvSpPr txBox="1">
                <a:spLocks noRot="1" noChangeAspect="1" noMove="1" noResize="1" noEditPoints="1" noAdjustHandles="1" noChangeArrowheads="1" noChangeShapeType="1" noTextEdit="1"/>
              </p:cNvSpPr>
              <p:nvPr/>
            </p:nvSpPr>
            <p:spPr>
              <a:xfrm>
                <a:off x="3512306" y="761283"/>
                <a:ext cx="2310063" cy="4741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9334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15FBF9-C1B1-207A-BFBC-918DBB152212}"/>
              </a:ext>
            </a:extLst>
          </p:cNvPr>
          <p:cNvSpPr/>
          <p:nvPr/>
        </p:nvSpPr>
        <p:spPr>
          <a:xfrm>
            <a:off x="114300" y="284545"/>
            <a:ext cx="8915400" cy="830997"/>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algn="just"/>
            <a:r>
              <a:rPr lang="en-US" sz="2400" b="1" dirty="0">
                <a:solidFill>
                  <a:srgbClr val="FF00FF"/>
                </a:solidFill>
              </a:rPr>
              <a:t>Question 1(a):  </a:t>
            </a:r>
            <a:r>
              <a:rPr lang="en-US" sz="2400" dirty="0">
                <a:effectLst/>
                <a:latin typeface="Times New Roman" panose="02020603050405020304" pitchFamily="18" charset="0"/>
                <a:ea typeface="Times New Roman" panose="02020603050405020304" pitchFamily="18" charset="0"/>
              </a:rPr>
              <a:t>Discuss the relationship between FM and PM showing appropriate sketches and mathematical expressions.</a:t>
            </a:r>
            <a:endParaRPr lang="en-US" sz="2400" dirty="0"/>
          </a:p>
        </p:txBody>
      </p:sp>
      <p:sp>
        <p:nvSpPr>
          <p:cNvPr id="3" name="Rectangle 2">
            <a:extLst>
              <a:ext uri="{FF2B5EF4-FFF2-40B4-BE49-F238E27FC236}">
                <a16:creationId xmlns:a16="http://schemas.microsoft.com/office/drawing/2014/main" id="{F38C1F14-7E1C-BD32-A707-D79DC07C6740}"/>
              </a:ext>
            </a:extLst>
          </p:cNvPr>
          <p:cNvSpPr/>
          <p:nvPr/>
        </p:nvSpPr>
        <p:spPr>
          <a:xfrm>
            <a:off x="90238" y="1976989"/>
            <a:ext cx="8915400" cy="1938992"/>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algn="just"/>
            <a:r>
              <a:rPr lang="en-US" sz="2400" b="1" dirty="0">
                <a:solidFill>
                  <a:srgbClr val="FF00FF"/>
                </a:solidFill>
              </a:rPr>
              <a:t>Question 1(b):  </a:t>
            </a:r>
            <a:r>
              <a:rPr lang="en-US" sz="2400" dirty="0">
                <a:effectLst/>
                <a:latin typeface="Times New Roman" panose="02020603050405020304" pitchFamily="18" charset="0"/>
                <a:ea typeface="Times New Roman" panose="02020603050405020304" pitchFamily="18" charset="0"/>
              </a:rPr>
              <a:t>Consider that the modulating signal shown in the following Figure  is applied to the FM and PM modulators. The constants </a:t>
            </a:r>
            <a:r>
              <a:rPr lang="en-US" sz="2400" dirty="0" err="1">
                <a:effectLst/>
                <a:latin typeface="Times New Roman" panose="02020603050405020304" pitchFamily="18" charset="0"/>
                <a:ea typeface="Times New Roman" panose="02020603050405020304" pitchFamily="18" charset="0"/>
              </a:rPr>
              <a:t>k</a:t>
            </a:r>
            <a:r>
              <a:rPr lang="en-US" sz="2400" baseline="-25000" dirty="0" err="1">
                <a:effectLst/>
                <a:latin typeface="Times New Roman" panose="02020603050405020304" pitchFamily="18" charset="0"/>
                <a:ea typeface="Times New Roman" panose="02020603050405020304" pitchFamily="18" charset="0"/>
              </a:rPr>
              <a:t>f</a:t>
            </a:r>
            <a:r>
              <a:rPr lang="en-US" sz="2400" dirty="0">
                <a:effectLst/>
                <a:latin typeface="Times New Roman" panose="02020603050405020304" pitchFamily="18" charset="0"/>
                <a:ea typeface="Times New Roman" panose="02020603050405020304" pitchFamily="18" charset="0"/>
              </a:rPr>
              <a:t> and </a:t>
            </a:r>
            <a:r>
              <a:rPr lang="en-US" sz="2400" dirty="0" err="1">
                <a:effectLst/>
                <a:latin typeface="Times New Roman" panose="02020603050405020304" pitchFamily="18" charset="0"/>
                <a:ea typeface="Times New Roman" panose="02020603050405020304" pitchFamily="18" charset="0"/>
              </a:rPr>
              <a:t>k</a:t>
            </a:r>
            <a:r>
              <a:rPr lang="en-US" sz="2400" baseline="-25000" dirty="0" err="1">
                <a:effectLst/>
                <a:latin typeface="Times New Roman" panose="02020603050405020304" pitchFamily="18" charset="0"/>
                <a:ea typeface="Times New Roman" panose="02020603050405020304" pitchFamily="18" charset="0"/>
              </a:rPr>
              <a:t>p</a:t>
            </a:r>
            <a:r>
              <a:rPr lang="en-US" sz="2400" dirty="0">
                <a:effectLst/>
                <a:latin typeface="Times New Roman" panose="02020603050405020304" pitchFamily="18" charset="0"/>
                <a:ea typeface="Times New Roman" panose="02020603050405020304" pitchFamily="18" charset="0"/>
              </a:rPr>
              <a:t> are 2</a:t>
            </a:r>
            <a:r>
              <a:rPr lang="en-US" sz="2400" dirty="0">
                <a:effectLst/>
                <a:latin typeface="Arial" panose="020B0604020202020204" pitchFamily="34" charset="0"/>
                <a:ea typeface="Times New Roman" panose="02020603050405020304" pitchFamily="18" charset="0"/>
              </a:rPr>
              <a:t>π</a:t>
            </a:r>
            <a:r>
              <a:rPr lang="en-US" sz="2400" dirty="0">
                <a:effectLst/>
                <a:latin typeface="Times New Roman" panose="02020603050405020304" pitchFamily="18" charset="0"/>
                <a:ea typeface="Times New Roman" panose="02020603050405020304" pitchFamily="18" charset="0"/>
              </a:rPr>
              <a:t> x 10</a:t>
            </a:r>
            <a:r>
              <a:rPr lang="en-US" sz="2400" baseline="30000" dirty="0">
                <a:effectLst/>
                <a:latin typeface="Times New Roman" panose="02020603050405020304" pitchFamily="18" charset="0"/>
                <a:ea typeface="Times New Roman" panose="02020603050405020304" pitchFamily="18" charset="0"/>
              </a:rPr>
              <a:t>5</a:t>
            </a:r>
            <a:r>
              <a:rPr lang="en-US" sz="2400" dirty="0">
                <a:effectLst/>
                <a:latin typeface="Times New Roman" panose="02020603050405020304" pitchFamily="18" charset="0"/>
                <a:ea typeface="Times New Roman" panose="02020603050405020304" pitchFamily="18" charset="0"/>
              </a:rPr>
              <a:t> and 10</a:t>
            </a:r>
            <a:r>
              <a:rPr lang="en-US" sz="2400" dirty="0">
                <a:effectLst/>
                <a:latin typeface="Arial" panose="020B0604020202020204" pitchFamily="34" charset="0"/>
                <a:ea typeface="Times New Roman" panose="02020603050405020304" pitchFamily="18" charset="0"/>
              </a:rPr>
              <a:t>π</a:t>
            </a:r>
            <a:r>
              <a:rPr lang="en-US" sz="2400" dirty="0">
                <a:effectLst/>
                <a:latin typeface="Times New Roman" panose="02020603050405020304" pitchFamily="18" charset="0"/>
                <a:ea typeface="Times New Roman" panose="02020603050405020304" pitchFamily="18" charset="0"/>
              </a:rPr>
              <a:t> , respectively, and the carrier frequency f</a:t>
            </a:r>
            <a:r>
              <a:rPr lang="en-US" sz="2400" baseline="-25000" dirty="0">
                <a:effectLst/>
                <a:latin typeface="Times New Roman" panose="02020603050405020304" pitchFamily="18" charset="0"/>
                <a:ea typeface="Times New Roman" panose="02020603050405020304" pitchFamily="18" charset="0"/>
              </a:rPr>
              <a:t>c</a:t>
            </a:r>
            <a:r>
              <a:rPr lang="en-US" sz="2400" dirty="0">
                <a:effectLst/>
                <a:latin typeface="Times New Roman" panose="02020603050405020304" pitchFamily="18" charset="0"/>
                <a:ea typeface="Times New Roman" panose="02020603050405020304" pitchFamily="18" charset="0"/>
              </a:rPr>
              <a:t> is 100 </a:t>
            </a:r>
            <a:r>
              <a:rPr lang="en-US" sz="2400" dirty="0" err="1">
                <a:effectLst/>
                <a:latin typeface="Times New Roman" panose="02020603050405020304" pitchFamily="18" charset="0"/>
                <a:ea typeface="Times New Roman" panose="02020603050405020304" pitchFamily="18" charset="0"/>
              </a:rPr>
              <a:t>MHz.</a:t>
            </a:r>
            <a:r>
              <a:rPr lang="en-US" sz="2400" dirty="0">
                <a:effectLst/>
                <a:latin typeface="Times New Roman" panose="02020603050405020304" pitchFamily="18" charset="0"/>
                <a:ea typeface="Times New Roman" panose="02020603050405020304" pitchFamily="18" charset="0"/>
              </a:rPr>
              <a:t> Determine the instantaneous frequency for FM and PM waves and sketch the waveform for both. </a:t>
            </a:r>
            <a:endParaRPr lang="en-US" sz="2800" dirty="0"/>
          </a:p>
        </p:txBody>
      </p:sp>
      <p:sp>
        <p:nvSpPr>
          <p:cNvPr id="4" name="Rectangle 3">
            <a:extLst>
              <a:ext uri="{FF2B5EF4-FFF2-40B4-BE49-F238E27FC236}">
                <a16:creationId xmlns:a16="http://schemas.microsoft.com/office/drawing/2014/main" id="{991176BE-D14B-F2E8-5583-D720F3E544F0}"/>
              </a:ext>
            </a:extLst>
          </p:cNvPr>
          <p:cNvSpPr/>
          <p:nvPr/>
        </p:nvSpPr>
        <p:spPr>
          <a:xfrm>
            <a:off x="80210" y="1315433"/>
            <a:ext cx="8952931" cy="461665"/>
          </a:xfrm>
          <a:prstGeom prst="rect">
            <a:avLst/>
          </a:prstGeom>
        </p:spPr>
        <p:txBody>
          <a:bodyPr wrap="square">
            <a:spAutoFit/>
          </a:bodyPr>
          <a:lstStyle/>
          <a:p>
            <a:pPr marL="285750" indent="-285750" algn="just">
              <a:buClr>
                <a:srgbClr val="FF0000"/>
              </a:buClr>
              <a:buSzPct val="125000"/>
              <a:buFont typeface="Fira Sans Condensed ExtraBold" panose="020B0903050000020004" pitchFamily="34" charset="0"/>
              <a:buChar char="■"/>
            </a:pPr>
            <a:r>
              <a:rPr lang="en-US" sz="2400" b="1" dirty="0">
                <a:solidFill>
                  <a:schemeClr val="bg1">
                    <a:lumMod val="75000"/>
                  </a:schemeClr>
                </a:solidFill>
              </a:rPr>
              <a:t>Refer to the previous slides</a:t>
            </a:r>
            <a:endParaRPr lang="en-US" b="1" dirty="0">
              <a:solidFill>
                <a:schemeClr val="bg1">
                  <a:lumMod val="75000"/>
                </a:schemeClr>
              </a:solidFill>
            </a:endParaRPr>
          </a:p>
        </p:txBody>
      </p:sp>
      <p:pic>
        <p:nvPicPr>
          <p:cNvPr id="5" name="Picture 4">
            <a:extLst>
              <a:ext uri="{FF2B5EF4-FFF2-40B4-BE49-F238E27FC236}">
                <a16:creationId xmlns:a16="http://schemas.microsoft.com/office/drawing/2014/main" id="{1B6CBD86-8147-4A31-25FB-B9E5F21A353D}"/>
              </a:ext>
            </a:extLst>
          </p:cNvPr>
          <p:cNvPicPr>
            <a:picLocks noChangeAspect="1"/>
          </p:cNvPicPr>
          <p:nvPr/>
        </p:nvPicPr>
        <p:blipFill>
          <a:blip r:embed="rId2"/>
          <a:stretch>
            <a:fillRect/>
          </a:stretch>
        </p:blipFill>
        <p:spPr>
          <a:xfrm>
            <a:off x="1775844" y="4115872"/>
            <a:ext cx="5592311" cy="2335813"/>
          </a:xfrm>
          <a:prstGeom prst="rect">
            <a:avLst/>
          </a:prstGeom>
        </p:spPr>
      </p:pic>
    </p:spTree>
    <p:extLst>
      <p:ext uri="{BB962C8B-B14F-4D97-AF65-F5344CB8AC3E}">
        <p14:creationId xmlns:p14="http://schemas.microsoft.com/office/powerpoint/2010/main" val="3116875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31A80D-BF69-81DD-51AB-D066F1DCE432}"/>
              </a:ext>
            </a:extLst>
          </p:cNvPr>
          <p:cNvPicPr>
            <a:picLocks noChangeAspect="1"/>
          </p:cNvPicPr>
          <p:nvPr/>
        </p:nvPicPr>
        <p:blipFill>
          <a:blip r:embed="rId2"/>
          <a:stretch>
            <a:fillRect/>
          </a:stretch>
        </p:blipFill>
        <p:spPr>
          <a:xfrm>
            <a:off x="1177518" y="3224105"/>
            <a:ext cx="6394356" cy="2245246"/>
          </a:xfrm>
          <a:prstGeom prst="rect">
            <a:avLst/>
          </a:prstGeom>
        </p:spPr>
      </p:pic>
      <p:pic>
        <p:nvPicPr>
          <p:cNvPr id="5" name="Picture 4">
            <a:extLst>
              <a:ext uri="{FF2B5EF4-FFF2-40B4-BE49-F238E27FC236}">
                <a16:creationId xmlns:a16="http://schemas.microsoft.com/office/drawing/2014/main" id="{58FD4D38-6B83-EB5A-CD97-69697D5897F6}"/>
              </a:ext>
            </a:extLst>
          </p:cNvPr>
          <p:cNvPicPr>
            <a:picLocks noChangeAspect="1"/>
          </p:cNvPicPr>
          <p:nvPr/>
        </p:nvPicPr>
        <p:blipFill>
          <a:blip r:embed="rId3"/>
          <a:stretch>
            <a:fillRect/>
          </a:stretch>
        </p:blipFill>
        <p:spPr>
          <a:xfrm>
            <a:off x="1177518" y="17581"/>
            <a:ext cx="5977261" cy="2172433"/>
          </a:xfrm>
          <a:prstGeom prst="rect">
            <a:avLst/>
          </a:prstGeom>
        </p:spPr>
      </p:pic>
      <p:sp>
        <p:nvSpPr>
          <p:cNvPr id="7" name="TextBox 6">
            <a:extLst>
              <a:ext uri="{FF2B5EF4-FFF2-40B4-BE49-F238E27FC236}">
                <a16:creationId xmlns:a16="http://schemas.microsoft.com/office/drawing/2014/main" id="{D4EAAE9A-08E8-661B-8348-8F2C73C9F5A3}"/>
              </a:ext>
            </a:extLst>
          </p:cNvPr>
          <p:cNvSpPr txBox="1"/>
          <p:nvPr/>
        </p:nvSpPr>
        <p:spPr>
          <a:xfrm>
            <a:off x="787215" y="2243028"/>
            <a:ext cx="8256899" cy="1015663"/>
          </a:xfrm>
          <a:prstGeom prst="rect">
            <a:avLst/>
          </a:prstGeom>
          <a:noFill/>
        </p:spPr>
        <p:txBody>
          <a:bodyPr wrap="square">
            <a:spAutoFit/>
          </a:bodyPr>
          <a:lstStyle/>
          <a:p>
            <a:pPr algn="just"/>
            <a:r>
              <a:rPr lang="en-US" sz="2000" b="0" i="0" u="sng" strike="noStrike" baseline="0" dirty="0">
                <a:latin typeface="*Minion Pro-164499-Identity-H"/>
              </a:rPr>
              <a:t>NOTE that:</a:t>
            </a:r>
            <a:r>
              <a:rPr lang="en-US" sz="2000" b="0" i="0" u="none" strike="noStrike" baseline="0" dirty="0">
                <a:latin typeface="*Minion Pro-164499-Identity-H"/>
              </a:rPr>
              <a:t> Because </a:t>
            </a:r>
            <a:r>
              <a:rPr lang="en-US" sz="2000" b="0" i="1" u="none" strike="noStrike" baseline="0" dirty="0">
                <a:solidFill>
                  <a:srgbClr val="FF00FF"/>
                </a:solidFill>
                <a:latin typeface="*Times New Roman-Italic-261595-Identity-H"/>
              </a:rPr>
              <a:t>m</a:t>
            </a:r>
            <a:r>
              <a:rPr lang="en-US" sz="2000" b="0" i="1" u="none" strike="noStrike" baseline="0" dirty="0">
                <a:latin typeface="*Times New Roman-Italic-261595-Identity-H"/>
              </a:rPr>
              <a:t>(t) </a:t>
            </a:r>
            <a:r>
              <a:rPr lang="en-US" sz="2000" b="0" i="0" u="none" strike="noStrike" baseline="0" dirty="0">
                <a:latin typeface="*Minion Pro-164499-Identity-H"/>
              </a:rPr>
              <a:t>increases and decreases linearly with time, the instantaneous frequency increases and decreases linearly between 99.9 to 100.l MHz (see the waveform sketches on next slide)</a:t>
            </a:r>
            <a:endParaRPr lang="en-US" sz="2000" dirty="0"/>
          </a:p>
        </p:txBody>
      </p:sp>
      <p:sp>
        <p:nvSpPr>
          <p:cNvPr id="8" name="TextBox 7">
            <a:extLst>
              <a:ext uri="{FF2B5EF4-FFF2-40B4-BE49-F238E27FC236}">
                <a16:creationId xmlns:a16="http://schemas.microsoft.com/office/drawing/2014/main" id="{7FD03C91-C3A6-239A-EA32-9B037318A750}"/>
              </a:ext>
            </a:extLst>
          </p:cNvPr>
          <p:cNvSpPr txBox="1"/>
          <p:nvPr/>
        </p:nvSpPr>
        <p:spPr>
          <a:xfrm>
            <a:off x="91864" y="81622"/>
            <a:ext cx="8891715" cy="461665"/>
          </a:xfrm>
          <a:prstGeom prst="rect">
            <a:avLst/>
          </a:prstGeom>
          <a:noFill/>
        </p:spPr>
        <p:txBody>
          <a:bodyPr wrap="square">
            <a:spAutoFit/>
          </a:bodyPr>
          <a:lstStyle/>
          <a:p>
            <a:pPr marL="342900" indent="-342900" algn="just">
              <a:buClr>
                <a:srgbClr val="FF0000"/>
              </a:buClr>
              <a:buSzPct val="150000"/>
              <a:buFont typeface="Fira Sans Condensed ExtraBold" panose="020B0903050000020004" pitchFamily="34" charset="0"/>
              <a:buChar char="■"/>
            </a:pPr>
            <a:r>
              <a:rPr lang="en-US" sz="2400" dirty="0">
                <a:latin typeface="*Minion Pro-164499-Identity-H"/>
              </a:rPr>
              <a:t>for FM</a:t>
            </a:r>
            <a:endParaRPr lang="en-US" sz="24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3B509D2-6B66-D64F-F48E-DD295CAAB937}"/>
                  </a:ext>
                </a:extLst>
              </p:cNvPr>
              <p:cNvSpPr txBox="1"/>
              <p:nvPr/>
            </p:nvSpPr>
            <p:spPr>
              <a:xfrm>
                <a:off x="787214" y="5550575"/>
                <a:ext cx="8204387" cy="1053943"/>
              </a:xfrm>
              <a:prstGeom prst="rect">
                <a:avLst/>
              </a:prstGeom>
              <a:noFill/>
            </p:spPr>
            <p:txBody>
              <a:bodyPr wrap="square">
                <a:spAutoFit/>
              </a:bodyPr>
              <a:lstStyle/>
              <a:p>
                <a:pPr algn="just"/>
                <a:r>
                  <a:rPr lang="en-US" sz="2000" b="0" i="0" u="sng" strike="noStrike" baseline="0" dirty="0">
                    <a:latin typeface="*Minion Pro-164499-Identity-H"/>
                  </a:rPr>
                  <a:t>NOTE that:</a:t>
                </a:r>
                <a:r>
                  <a:rPr lang="en-US" sz="2000" b="0" i="0" u="none" strike="noStrike" baseline="0" dirty="0">
                    <a:latin typeface="*Minion Pro-164499-Identity-H"/>
                  </a:rPr>
                  <a:t> Because </a:t>
                </a:r>
                <a14:m>
                  <m:oMath xmlns:m="http://schemas.openxmlformats.org/officeDocument/2006/math">
                    <m:acc>
                      <m:accPr>
                        <m:chr m:val="̇"/>
                        <m:ctrlPr>
                          <a:rPr lang="en-US" sz="2000" b="1" i="1" u="none" strike="noStrike" baseline="0" smtClean="0">
                            <a:solidFill>
                              <a:srgbClr val="FF00FF"/>
                            </a:solidFill>
                            <a:latin typeface="Cambria Math" panose="02040503050406030204" pitchFamily="18" charset="0"/>
                          </a:rPr>
                        </m:ctrlPr>
                      </m:accPr>
                      <m:e>
                        <m:r>
                          <a:rPr lang="en-US" sz="2000" b="1" i="1" u="none" strike="noStrike" baseline="0" smtClean="0">
                            <a:solidFill>
                              <a:srgbClr val="FF00FF"/>
                            </a:solidFill>
                            <a:latin typeface="Cambria Math" panose="02040503050406030204" pitchFamily="18" charset="0"/>
                          </a:rPr>
                          <m:t>𝒎</m:t>
                        </m:r>
                      </m:e>
                    </m:acc>
                    <m:r>
                      <a:rPr lang="en-US" sz="2000" b="0" i="1" u="none" strike="noStrike" baseline="0" smtClean="0">
                        <a:latin typeface="Cambria Math" panose="02040503050406030204" pitchFamily="18" charset="0"/>
                      </a:rPr>
                      <m:t>(</m:t>
                    </m:r>
                    <m:r>
                      <a:rPr lang="en-US" sz="2000" b="0" i="1" u="none" strike="noStrike" baseline="0" smtClean="0">
                        <a:latin typeface="Cambria Math" panose="02040503050406030204" pitchFamily="18" charset="0"/>
                      </a:rPr>
                      <m:t>𝑡</m:t>
                    </m:r>
                    <m:r>
                      <a:rPr lang="en-US" sz="2000" b="0" i="1" u="none" strike="noStrike" baseline="0" smtClean="0">
                        <a:latin typeface="Cambria Math" panose="02040503050406030204" pitchFamily="18" charset="0"/>
                      </a:rPr>
                      <m:t>)</m:t>
                    </m:r>
                  </m:oMath>
                </a14:m>
                <a:r>
                  <a:rPr lang="en-US" sz="2000" b="0" i="1" u="none" strike="noStrike" baseline="0" dirty="0">
                    <a:latin typeface="*Times New Roman-Italic-74361-Identity-H"/>
                  </a:rPr>
                  <a:t> </a:t>
                </a:r>
                <a:r>
                  <a:rPr lang="en-US" sz="2000" b="0" i="0" u="none" strike="noStrike" baseline="0" dirty="0">
                    <a:latin typeface="*Minion Pro-164499-Identity-H"/>
                  </a:rPr>
                  <a:t>switches back and forth from a value of -20,000 to 20,000, the carrier frequency switches back and forth from 99.9 to 100.1 MHz (see the waveform sketches on next slide)</a:t>
                </a:r>
                <a:endParaRPr lang="en-US" sz="2000" dirty="0"/>
              </a:p>
            </p:txBody>
          </p:sp>
        </mc:Choice>
        <mc:Fallback xmlns="">
          <p:sp>
            <p:nvSpPr>
              <p:cNvPr id="10" name="TextBox 9">
                <a:extLst>
                  <a:ext uri="{FF2B5EF4-FFF2-40B4-BE49-F238E27FC236}">
                    <a16:creationId xmlns:a16="http://schemas.microsoft.com/office/drawing/2014/main" id="{03B509D2-6B66-D64F-F48E-DD295CAAB937}"/>
                  </a:ext>
                </a:extLst>
              </p:cNvPr>
              <p:cNvSpPr txBox="1">
                <a:spLocks noRot="1" noChangeAspect="1" noMove="1" noResize="1" noEditPoints="1" noAdjustHandles="1" noChangeArrowheads="1" noChangeShapeType="1" noTextEdit="1"/>
              </p:cNvSpPr>
              <p:nvPr/>
            </p:nvSpPr>
            <p:spPr>
              <a:xfrm>
                <a:off x="787214" y="5550575"/>
                <a:ext cx="8204387" cy="1053943"/>
              </a:xfrm>
              <a:prstGeom prst="rect">
                <a:avLst/>
              </a:prstGeom>
              <a:blipFill>
                <a:blip r:embed="rId4"/>
                <a:stretch>
                  <a:fillRect l="-743" t="-3488" r="-817" b="-639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6B50C8C-C214-3E58-FA27-27B98655775B}"/>
              </a:ext>
            </a:extLst>
          </p:cNvPr>
          <p:cNvSpPr txBox="1"/>
          <p:nvPr/>
        </p:nvSpPr>
        <p:spPr>
          <a:xfrm>
            <a:off x="99886" y="3089518"/>
            <a:ext cx="8891715" cy="461665"/>
          </a:xfrm>
          <a:prstGeom prst="rect">
            <a:avLst/>
          </a:prstGeom>
          <a:noFill/>
        </p:spPr>
        <p:txBody>
          <a:bodyPr wrap="square">
            <a:spAutoFit/>
          </a:bodyPr>
          <a:lstStyle/>
          <a:p>
            <a:pPr marL="342900" indent="-342900" algn="just">
              <a:buClr>
                <a:srgbClr val="FF0000"/>
              </a:buClr>
              <a:buSzPct val="150000"/>
              <a:buFont typeface="Fira Sans Condensed ExtraBold" panose="020B0903050000020004" pitchFamily="34" charset="0"/>
              <a:buChar char="■"/>
            </a:pPr>
            <a:r>
              <a:rPr lang="en-US" sz="2400" dirty="0">
                <a:latin typeface="*Minion Pro-164499-Identity-H"/>
              </a:rPr>
              <a:t>for PM</a:t>
            </a:r>
            <a:endParaRPr lang="en-US" sz="2400" dirty="0"/>
          </a:p>
        </p:txBody>
      </p:sp>
    </p:spTree>
    <p:extLst>
      <p:ext uri="{BB962C8B-B14F-4D97-AF65-F5344CB8AC3E}">
        <p14:creationId xmlns:p14="http://schemas.microsoft.com/office/powerpoint/2010/main" val="3955253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6C1F8-1937-745A-EAD0-B0C281A30DD9}"/>
              </a:ext>
            </a:extLst>
          </p:cNvPr>
          <p:cNvPicPr>
            <a:picLocks noChangeAspect="1"/>
          </p:cNvPicPr>
          <p:nvPr/>
        </p:nvPicPr>
        <p:blipFill>
          <a:blip r:embed="rId2"/>
          <a:stretch>
            <a:fillRect/>
          </a:stretch>
        </p:blipFill>
        <p:spPr>
          <a:xfrm>
            <a:off x="124812" y="612614"/>
            <a:ext cx="8894375" cy="4471423"/>
          </a:xfrm>
          <a:prstGeom prst="rect">
            <a:avLst/>
          </a:prstGeom>
        </p:spPr>
      </p:pic>
      <p:sp>
        <p:nvSpPr>
          <p:cNvPr id="5" name="TextBox 4">
            <a:extLst>
              <a:ext uri="{FF2B5EF4-FFF2-40B4-BE49-F238E27FC236}">
                <a16:creationId xmlns:a16="http://schemas.microsoft.com/office/drawing/2014/main" id="{2B051F7C-A6BA-A588-A5C8-CE8FB3516518}"/>
              </a:ext>
            </a:extLst>
          </p:cNvPr>
          <p:cNvSpPr txBox="1"/>
          <p:nvPr/>
        </p:nvSpPr>
        <p:spPr>
          <a:xfrm>
            <a:off x="124811" y="5037040"/>
            <a:ext cx="8894376" cy="830997"/>
          </a:xfrm>
          <a:prstGeom prst="rect">
            <a:avLst/>
          </a:prstGeom>
          <a:noFill/>
        </p:spPr>
        <p:txBody>
          <a:bodyPr wrap="square">
            <a:spAutoFit/>
          </a:bodyPr>
          <a:lstStyle/>
          <a:p>
            <a:r>
              <a:rPr lang="en-US" sz="2400" dirty="0">
                <a:latin typeface="Times New Roman" panose="02020603050405020304" pitchFamily="18" charset="0"/>
                <a:ea typeface="Times New Roman" panose="02020603050405020304" pitchFamily="18" charset="0"/>
              </a:rPr>
              <a:t>Figure (</a:t>
            </a:r>
            <a:r>
              <a:rPr lang="en-US" sz="2400" b="1" dirty="0">
                <a:solidFill>
                  <a:srgbClr val="FF0000"/>
                </a:solidFill>
                <a:latin typeface="Times New Roman" panose="02020603050405020304" pitchFamily="18" charset="0"/>
                <a:ea typeface="Times New Roman" panose="02020603050405020304" pitchFamily="18" charset="0"/>
              </a:rPr>
              <a:t>a</a:t>
            </a:r>
            <a:r>
              <a:rPr lang="en-US" sz="2400" dirty="0">
                <a:latin typeface="Times New Roman" panose="02020603050405020304" pitchFamily="18" charset="0"/>
                <a:ea typeface="Times New Roman" panose="02020603050405020304" pitchFamily="18" charset="0"/>
              </a:rPr>
              <a:t>) and (</a:t>
            </a:r>
            <a:r>
              <a:rPr lang="en-US" sz="2400" b="1" dirty="0">
                <a:solidFill>
                  <a:srgbClr val="FF0000"/>
                </a:solidFill>
                <a:latin typeface="Times New Roman" panose="02020603050405020304" pitchFamily="18" charset="0"/>
                <a:ea typeface="Times New Roman" panose="02020603050405020304" pitchFamily="18" charset="0"/>
              </a:rPr>
              <a:t>b</a:t>
            </a:r>
            <a:r>
              <a:rPr lang="en-US" sz="2400" dirty="0">
                <a:latin typeface="Times New Roman" panose="02020603050405020304" pitchFamily="18" charset="0"/>
                <a:ea typeface="Times New Roman" panose="02020603050405020304" pitchFamily="18" charset="0"/>
              </a:rPr>
              <a:t>): Sketch of </a:t>
            </a:r>
            <a:r>
              <a:rPr lang="en-US" sz="2400" b="1" dirty="0">
                <a:solidFill>
                  <a:srgbClr val="FF00FF"/>
                </a:solidFill>
                <a:latin typeface="Times New Roman" panose="02020603050405020304" pitchFamily="18" charset="0"/>
                <a:ea typeface="Times New Roman" panose="02020603050405020304" pitchFamily="18" charset="0"/>
              </a:rPr>
              <a:t>F</a:t>
            </a:r>
            <a:r>
              <a:rPr lang="en-US" sz="2400" dirty="0">
                <a:latin typeface="Times New Roman" panose="02020603050405020304" pitchFamily="18" charset="0"/>
                <a:ea typeface="Times New Roman" panose="02020603050405020304" pitchFamily="18" charset="0"/>
              </a:rPr>
              <a:t>M  waveform of Question 1 (b)</a:t>
            </a:r>
          </a:p>
          <a:p>
            <a:r>
              <a:rPr lang="en-US" sz="2400" dirty="0">
                <a:latin typeface="Times New Roman" panose="02020603050405020304" pitchFamily="18" charset="0"/>
                <a:ea typeface="Times New Roman" panose="02020603050405020304" pitchFamily="18" charset="0"/>
              </a:rPr>
              <a:t>Figure (</a:t>
            </a:r>
            <a:r>
              <a:rPr lang="en-US" sz="2400" b="1" dirty="0">
                <a:solidFill>
                  <a:srgbClr val="FF0000"/>
                </a:solidFill>
                <a:latin typeface="Times New Roman" panose="02020603050405020304" pitchFamily="18" charset="0"/>
                <a:ea typeface="Times New Roman" panose="02020603050405020304" pitchFamily="18" charset="0"/>
              </a:rPr>
              <a:t>c</a:t>
            </a:r>
            <a:r>
              <a:rPr lang="en-US" sz="2400" dirty="0">
                <a:latin typeface="Times New Roman" panose="02020603050405020304" pitchFamily="18" charset="0"/>
                <a:ea typeface="Times New Roman" panose="02020603050405020304" pitchFamily="18" charset="0"/>
              </a:rPr>
              <a:t>) and (</a:t>
            </a:r>
            <a:r>
              <a:rPr lang="en-US" sz="2400" b="1" dirty="0">
                <a:solidFill>
                  <a:srgbClr val="FF0000"/>
                </a:solidFill>
                <a:latin typeface="Times New Roman" panose="02020603050405020304" pitchFamily="18" charset="0"/>
                <a:ea typeface="Times New Roman" panose="02020603050405020304" pitchFamily="18" charset="0"/>
              </a:rPr>
              <a:t>d</a:t>
            </a:r>
            <a:r>
              <a:rPr lang="en-US" sz="2400" dirty="0">
                <a:latin typeface="Times New Roman" panose="02020603050405020304" pitchFamily="18" charset="0"/>
                <a:ea typeface="Times New Roman" panose="02020603050405020304" pitchFamily="18" charset="0"/>
              </a:rPr>
              <a:t>): Sketch of </a:t>
            </a:r>
            <a:r>
              <a:rPr lang="en-US" sz="2400" b="1" dirty="0">
                <a:solidFill>
                  <a:srgbClr val="FF00FF"/>
                </a:solidFill>
                <a:latin typeface="Times New Roman" panose="02020603050405020304" pitchFamily="18" charset="0"/>
                <a:ea typeface="Times New Roman" panose="02020603050405020304" pitchFamily="18" charset="0"/>
              </a:rPr>
              <a:t>P</a:t>
            </a:r>
            <a:r>
              <a:rPr lang="en-US" sz="2400" dirty="0">
                <a:latin typeface="Times New Roman" panose="02020603050405020304" pitchFamily="18" charset="0"/>
                <a:ea typeface="Times New Roman" panose="02020603050405020304" pitchFamily="18" charset="0"/>
              </a:rPr>
              <a:t>M  waveform of Question 1 (b)</a:t>
            </a:r>
          </a:p>
        </p:txBody>
      </p:sp>
    </p:spTree>
    <p:extLst>
      <p:ext uri="{BB962C8B-B14F-4D97-AF65-F5344CB8AC3E}">
        <p14:creationId xmlns:p14="http://schemas.microsoft.com/office/powerpoint/2010/main" val="1639733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91891-4298-2989-DD4C-25C9FE215159}"/>
              </a:ext>
            </a:extLst>
          </p:cNvPr>
          <p:cNvSpPr/>
          <p:nvPr/>
        </p:nvSpPr>
        <p:spPr>
          <a:xfrm>
            <a:off x="114300" y="108082"/>
            <a:ext cx="8915400" cy="584775"/>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3200" b="1" dirty="0">
                <a:solidFill>
                  <a:srgbClr val="FF0000"/>
                </a:solidFill>
              </a:rPr>
              <a:t>Narrow band and Wideband FM</a:t>
            </a:r>
          </a:p>
        </p:txBody>
      </p:sp>
      <p:sp>
        <p:nvSpPr>
          <p:cNvPr id="3" name="Rectangle 2">
            <a:extLst>
              <a:ext uri="{FF2B5EF4-FFF2-40B4-BE49-F238E27FC236}">
                <a16:creationId xmlns:a16="http://schemas.microsoft.com/office/drawing/2014/main" id="{5B5B4FB4-B6EC-FBF4-041F-4B75382E90A6}"/>
              </a:ext>
            </a:extLst>
          </p:cNvPr>
          <p:cNvSpPr/>
          <p:nvPr/>
        </p:nvSpPr>
        <p:spPr>
          <a:xfrm>
            <a:off x="0" y="677414"/>
            <a:ext cx="9029700" cy="369332"/>
          </a:xfrm>
          <a:prstGeom prst="rect">
            <a:avLst/>
          </a:prstGeom>
        </p:spPr>
        <p:txBody>
          <a:bodyPr wrap="square">
            <a:spAutoFit/>
          </a:bodyPr>
          <a:lstStyle/>
          <a:p>
            <a:r>
              <a:rPr lang="en-US" b="1" i="1" cap="all" dirty="0">
                <a:solidFill>
                  <a:srgbClr val="FF0000"/>
                </a:solidFill>
              </a:rPr>
              <a:t>Narrow-Band Frequency Modulation</a:t>
            </a:r>
            <a:endParaRPr lang="en-US" cap="all" dirty="0">
              <a:solidFill>
                <a:srgbClr val="FF0000"/>
              </a:solidFill>
            </a:endParaRPr>
          </a:p>
        </p:txBody>
      </p:sp>
      <p:sp>
        <p:nvSpPr>
          <p:cNvPr id="4" name="Rectangle 3">
            <a:extLst>
              <a:ext uri="{FF2B5EF4-FFF2-40B4-BE49-F238E27FC236}">
                <a16:creationId xmlns:a16="http://schemas.microsoft.com/office/drawing/2014/main" id="{2A054B28-7537-250E-6036-8626E8E79869}"/>
              </a:ext>
            </a:extLst>
          </p:cNvPr>
          <p:cNvSpPr/>
          <p:nvPr/>
        </p:nvSpPr>
        <p:spPr>
          <a:xfrm>
            <a:off x="0" y="894346"/>
            <a:ext cx="9029700" cy="5355312"/>
          </a:xfrm>
          <a:prstGeom prst="rect">
            <a:avLst/>
          </a:prstGeom>
        </p:spPr>
        <p:txBody>
          <a:bodyPr wrap="square">
            <a:spAutoFit/>
          </a:bodyPr>
          <a:lstStyle/>
          <a:p>
            <a:pPr marL="285750" indent="-285750">
              <a:buClr>
                <a:srgbClr val="FF00FF"/>
              </a:buClr>
              <a:buSzPct val="125000"/>
              <a:buFont typeface="Fira Sans Condensed ExtraBold" panose="020B0903050000020004" pitchFamily="34" charset="0"/>
              <a:buChar char="■"/>
            </a:pPr>
            <a:r>
              <a:rPr lang="en-US" dirty="0"/>
              <a:t>Consider a sinusoidal modulating wave defined by</a:t>
            </a:r>
          </a:p>
          <a:p>
            <a:pPr marL="285750" indent="-285750">
              <a:buClr>
                <a:srgbClr val="FF00FF"/>
              </a:buClr>
              <a:buSzPct val="125000"/>
              <a:buFont typeface="Fira Sans Condensed ExtraBold" panose="020B0903050000020004" pitchFamily="34" charset="0"/>
              <a:buChar char="■"/>
            </a:pPr>
            <a:endParaRPr lang="en-US" dirty="0"/>
          </a:p>
          <a:p>
            <a:pPr marL="285750" indent="-285750">
              <a:buClr>
                <a:srgbClr val="FF00FF"/>
              </a:buClr>
              <a:buSzPct val="125000"/>
              <a:buFont typeface="Fira Sans Condensed ExtraBold" panose="020B0903050000020004" pitchFamily="34" charset="0"/>
              <a:buChar char="■"/>
            </a:pPr>
            <a:r>
              <a:rPr lang="en-US" dirty="0"/>
              <a:t>The instantaneous frequency of the resulting FM wave is</a:t>
            </a:r>
          </a:p>
          <a:p>
            <a:pPr marL="447675" indent="-447675">
              <a:buFont typeface="Wingdings" pitchFamily="2" charset="2"/>
              <a:buChar char="§"/>
            </a:pPr>
            <a:endParaRPr lang="en-US" dirty="0"/>
          </a:p>
          <a:p>
            <a:pPr marL="447675" indent="-447675">
              <a:buFont typeface="Wingdings" pitchFamily="2" charset="2"/>
              <a:buChar char="§"/>
            </a:pPr>
            <a:endParaRPr lang="en-US" dirty="0"/>
          </a:p>
          <a:p>
            <a:pPr marL="4105275" lvl="8" indent="-447675"/>
            <a:r>
              <a:rPr lang="en-US" dirty="0"/>
              <a:t>		 where</a:t>
            </a:r>
          </a:p>
          <a:p>
            <a:pPr marL="285750" indent="-285750">
              <a:buClr>
                <a:srgbClr val="FF00FF"/>
              </a:buClr>
              <a:buSzPct val="125000"/>
              <a:buFont typeface="Fira Sans Condensed ExtraBold" panose="020B0903050000020004" pitchFamily="34" charset="0"/>
              <a:buChar char="■"/>
            </a:pPr>
            <a:r>
              <a:rPr lang="en-US" dirty="0"/>
              <a:t>The quantity ∆f is called the </a:t>
            </a:r>
            <a:r>
              <a:rPr lang="en-US" i="1" dirty="0">
                <a:solidFill>
                  <a:srgbClr val="FF0000"/>
                </a:solidFill>
              </a:rPr>
              <a:t>frequency deviation</a:t>
            </a:r>
            <a:r>
              <a:rPr lang="en-US" i="1" dirty="0"/>
              <a:t>, representing the maximum departure of </a:t>
            </a:r>
            <a:r>
              <a:rPr lang="en-US" dirty="0"/>
              <a:t>the instantaneous frequency of the FM wave from the carrier frequency f</a:t>
            </a:r>
            <a:r>
              <a:rPr lang="en-US" baseline="-25000" dirty="0"/>
              <a:t>c</a:t>
            </a:r>
            <a:r>
              <a:rPr lang="en-US" dirty="0"/>
              <a:t>.</a:t>
            </a:r>
          </a:p>
          <a:p>
            <a:pPr marL="285750" indent="-285750">
              <a:buClr>
                <a:srgbClr val="FF00FF"/>
              </a:buClr>
              <a:buSzPct val="125000"/>
              <a:buFont typeface="Fira Sans Condensed ExtraBold" panose="020B0903050000020004" pitchFamily="34" charset="0"/>
              <a:buChar char="■"/>
            </a:pPr>
            <a:r>
              <a:rPr lang="en-US" dirty="0"/>
              <a:t>Integrating Eqn.(</a:t>
            </a:r>
            <a:r>
              <a:rPr lang="en-US" b="1" dirty="0">
                <a:solidFill>
                  <a:srgbClr val="FF0000"/>
                </a:solidFill>
              </a:rPr>
              <a:t>10</a:t>
            </a:r>
            <a:r>
              <a:rPr lang="en-US" dirty="0"/>
              <a:t>)  with respect to time and  multiplying , both sides, by 2</a:t>
            </a:r>
            <a:r>
              <a:rPr lang="el-GR" dirty="0"/>
              <a:t>π</a:t>
            </a:r>
            <a:endParaRPr lang="en-IN" dirty="0"/>
          </a:p>
          <a:p>
            <a:pPr marL="447675" indent="-447675">
              <a:buFont typeface="Wingdings" pitchFamily="2" charset="2"/>
              <a:buChar char="§"/>
            </a:pPr>
            <a:endParaRPr lang="en-US" dirty="0"/>
          </a:p>
          <a:p>
            <a:pPr marL="447675" indent="-447675">
              <a:buFont typeface="Wingdings" pitchFamily="2" charset="2"/>
              <a:buChar char="§"/>
            </a:pPr>
            <a:endParaRPr lang="en-US" dirty="0"/>
          </a:p>
          <a:p>
            <a:pPr marL="447675" indent="-447675">
              <a:buFont typeface="Wingdings" pitchFamily="2" charset="2"/>
              <a:buChar char="§"/>
            </a:pPr>
            <a:endParaRPr lang="en-US" dirty="0"/>
          </a:p>
          <a:p>
            <a:pPr marL="447675" indent="-447675">
              <a:buFont typeface="Wingdings" pitchFamily="2" charset="2"/>
              <a:buChar char="§"/>
            </a:pPr>
            <a:endParaRPr lang="en-US" dirty="0"/>
          </a:p>
          <a:p>
            <a:pPr marL="447675" indent="-447675">
              <a:buFont typeface="Wingdings" pitchFamily="2" charset="2"/>
              <a:buChar char="§"/>
            </a:pPr>
            <a:endParaRPr lang="en-US" dirty="0"/>
          </a:p>
          <a:p>
            <a:pPr marL="447675" indent="-447675"/>
            <a:r>
              <a:rPr lang="en-US" dirty="0"/>
              <a:t>						     where</a:t>
            </a:r>
          </a:p>
          <a:p>
            <a:pPr marL="285750" indent="-285750" algn="just">
              <a:buClr>
                <a:srgbClr val="FF00FF"/>
              </a:buClr>
              <a:buSzPct val="125000"/>
              <a:buFont typeface="Fira Sans Condensed ExtraBold" panose="020B0903050000020004" pitchFamily="34" charset="0"/>
              <a:buChar char="■"/>
            </a:pPr>
            <a:r>
              <a:rPr lang="en-US" dirty="0"/>
              <a:t>The ratio of the frequency deviation to the modulation frequency is commonly called the </a:t>
            </a:r>
            <a:r>
              <a:rPr lang="en-US" i="1" dirty="0">
                <a:solidFill>
                  <a:srgbClr val="FF0000"/>
                </a:solidFill>
              </a:rPr>
              <a:t>modulation index </a:t>
            </a:r>
            <a:r>
              <a:rPr lang="en-US" i="1" dirty="0"/>
              <a:t>of the FM wave, and is denoted by</a:t>
            </a:r>
            <a:r>
              <a:rPr lang="en-US" dirty="0"/>
              <a:t> </a:t>
            </a:r>
            <a:r>
              <a:rPr lang="el-GR" dirty="0">
                <a:solidFill>
                  <a:srgbClr val="FF0000"/>
                </a:solidFill>
              </a:rPr>
              <a:t>β</a:t>
            </a:r>
            <a:r>
              <a:rPr lang="en-IN" dirty="0"/>
              <a:t>. </a:t>
            </a:r>
          </a:p>
          <a:p>
            <a:pPr marL="285750" indent="-285750" algn="just">
              <a:buClr>
                <a:srgbClr val="FF00FF"/>
              </a:buClr>
              <a:buSzPct val="125000"/>
              <a:buFont typeface="Fira Sans Condensed ExtraBold" panose="020B0903050000020004" pitchFamily="34" charset="0"/>
              <a:buChar char="■"/>
            </a:pPr>
            <a:r>
              <a:rPr lang="en-IN" dirty="0"/>
              <a:t>Therefore,  </a:t>
            </a:r>
          </a:p>
          <a:p>
            <a:pPr marL="3648075" lvl="7" indent="-447675"/>
            <a:r>
              <a:rPr lang="en-IN" dirty="0"/>
              <a:t>	(or)</a:t>
            </a:r>
            <a:endParaRPr lang="en-US" dirty="0"/>
          </a:p>
        </p:txBody>
      </p:sp>
      <p:graphicFrame>
        <p:nvGraphicFramePr>
          <p:cNvPr id="5" name="Object 2">
            <a:extLst>
              <a:ext uri="{FF2B5EF4-FFF2-40B4-BE49-F238E27FC236}">
                <a16:creationId xmlns:a16="http://schemas.microsoft.com/office/drawing/2014/main" id="{4FD2138F-8D5E-C849-2522-9E4B056C9968}"/>
              </a:ext>
            </a:extLst>
          </p:cNvPr>
          <p:cNvGraphicFramePr>
            <a:graphicFrameLocks noChangeAspect="1"/>
          </p:cNvGraphicFramePr>
          <p:nvPr>
            <p:extLst>
              <p:ext uri="{D42A27DB-BD31-4B8C-83A1-F6EECF244321}">
                <p14:modId xmlns:p14="http://schemas.microsoft.com/office/powerpoint/2010/main" val="1117834318"/>
              </p:ext>
            </p:extLst>
          </p:nvPr>
        </p:nvGraphicFramePr>
        <p:xfrm>
          <a:off x="1330325" y="1200734"/>
          <a:ext cx="2073275" cy="379412"/>
        </p:xfrm>
        <a:graphic>
          <a:graphicData uri="http://schemas.openxmlformats.org/presentationml/2006/ole">
            <mc:AlternateContent xmlns:mc="http://schemas.openxmlformats.org/markup-compatibility/2006">
              <mc:Choice xmlns:v="urn:schemas-microsoft-com:vml" Requires="v">
                <p:oleObj name="Equation" r:id="rId2" imgW="1244520" imgH="228600" progId="">
                  <p:embed/>
                </p:oleObj>
              </mc:Choice>
              <mc:Fallback>
                <p:oleObj name="Equation" r:id="rId2" imgW="1244520" imgH="228600" progId="">
                  <p:embed/>
                  <p:pic>
                    <p:nvPicPr>
                      <p:cNvPr id="3082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0325" y="1200734"/>
                        <a:ext cx="2073275"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5">
            <a:extLst>
              <a:ext uri="{FF2B5EF4-FFF2-40B4-BE49-F238E27FC236}">
                <a16:creationId xmlns:a16="http://schemas.microsoft.com/office/drawing/2014/main" id="{DE2CBA80-1E99-2BA5-BADB-9856DB6E3C0A}"/>
              </a:ext>
            </a:extLst>
          </p:cNvPr>
          <p:cNvSpPr/>
          <p:nvPr/>
        </p:nvSpPr>
        <p:spPr>
          <a:xfrm>
            <a:off x="8398037" y="1046746"/>
            <a:ext cx="721672"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(9)</a:t>
            </a:r>
            <a:endParaRPr lang="en-US" dirty="0"/>
          </a:p>
        </p:txBody>
      </p:sp>
      <p:graphicFrame>
        <p:nvGraphicFramePr>
          <p:cNvPr id="7" name="Object 3">
            <a:extLst>
              <a:ext uri="{FF2B5EF4-FFF2-40B4-BE49-F238E27FC236}">
                <a16:creationId xmlns:a16="http://schemas.microsoft.com/office/drawing/2014/main" id="{A55C71DB-274C-549F-7209-50025583BA1B}"/>
              </a:ext>
            </a:extLst>
          </p:cNvPr>
          <p:cNvGraphicFramePr>
            <a:graphicFrameLocks noChangeAspect="1"/>
          </p:cNvGraphicFramePr>
          <p:nvPr>
            <p:extLst>
              <p:ext uri="{D42A27DB-BD31-4B8C-83A1-F6EECF244321}">
                <p14:modId xmlns:p14="http://schemas.microsoft.com/office/powerpoint/2010/main" val="140660531"/>
              </p:ext>
            </p:extLst>
          </p:nvPr>
        </p:nvGraphicFramePr>
        <p:xfrm>
          <a:off x="1347787" y="1732546"/>
          <a:ext cx="2919413" cy="401637"/>
        </p:xfrm>
        <a:graphic>
          <a:graphicData uri="http://schemas.openxmlformats.org/presentationml/2006/ole">
            <mc:AlternateContent xmlns:mc="http://schemas.openxmlformats.org/markup-compatibility/2006">
              <mc:Choice xmlns:v="urn:schemas-microsoft-com:vml" Requires="v">
                <p:oleObj name="Equation" r:id="rId4" imgW="1752480" imgH="241200" progId="">
                  <p:embed/>
                </p:oleObj>
              </mc:Choice>
              <mc:Fallback>
                <p:oleObj name="Equation" r:id="rId4" imgW="1752480" imgH="241200" progId="">
                  <p:embed/>
                  <p:pic>
                    <p:nvPicPr>
                      <p:cNvPr id="3082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7787" y="1732546"/>
                        <a:ext cx="2919413"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5">
            <a:extLst>
              <a:ext uri="{FF2B5EF4-FFF2-40B4-BE49-F238E27FC236}">
                <a16:creationId xmlns:a16="http://schemas.microsoft.com/office/drawing/2014/main" id="{B736C46B-F0E6-364E-1106-8E0B66508BF6}"/>
              </a:ext>
            </a:extLst>
          </p:cNvPr>
          <p:cNvGraphicFramePr>
            <a:graphicFrameLocks noChangeAspect="1"/>
          </p:cNvGraphicFramePr>
          <p:nvPr>
            <p:extLst>
              <p:ext uri="{D42A27DB-BD31-4B8C-83A1-F6EECF244321}">
                <p14:modId xmlns:p14="http://schemas.microsoft.com/office/powerpoint/2010/main" val="546099049"/>
              </p:ext>
            </p:extLst>
          </p:nvPr>
        </p:nvGraphicFramePr>
        <p:xfrm>
          <a:off x="1905000" y="2189746"/>
          <a:ext cx="2157413" cy="381000"/>
        </p:xfrm>
        <a:graphic>
          <a:graphicData uri="http://schemas.openxmlformats.org/presentationml/2006/ole">
            <mc:AlternateContent xmlns:mc="http://schemas.openxmlformats.org/markup-compatibility/2006">
              <mc:Choice xmlns:v="urn:schemas-microsoft-com:vml" Requires="v">
                <p:oleObj name="Equation" r:id="rId6" imgW="1295280" imgH="228600" progId="">
                  <p:embed/>
                </p:oleObj>
              </mc:Choice>
              <mc:Fallback>
                <p:oleObj name="Equation" r:id="rId6" imgW="1295280" imgH="228600" progId="">
                  <p:embed/>
                  <p:pic>
                    <p:nvPicPr>
                      <p:cNvPr id="30822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2189746"/>
                        <a:ext cx="21574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5A15FFB8-8349-CC54-69CF-1E7365E03496}"/>
              </a:ext>
            </a:extLst>
          </p:cNvPr>
          <p:cNvGraphicFramePr>
            <a:graphicFrameLocks noChangeAspect="1"/>
          </p:cNvGraphicFramePr>
          <p:nvPr>
            <p:extLst>
              <p:ext uri="{D42A27DB-BD31-4B8C-83A1-F6EECF244321}">
                <p14:modId xmlns:p14="http://schemas.microsoft.com/office/powerpoint/2010/main" val="3670839037"/>
              </p:ext>
            </p:extLst>
          </p:nvPr>
        </p:nvGraphicFramePr>
        <p:xfrm>
          <a:off x="5927725" y="2200858"/>
          <a:ext cx="1225550" cy="401638"/>
        </p:xfrm>
        <a:graphic>
          <a:graphicData uri="http://schemas.openxmlformats.org/presentationml/2006/ole">
            <mc:AlternateContent xmlns:mc="http://schemas.openxmlformats.org/markup-compatibility/2006">
              <mc:Choice xmlns:v="urn:schemas-microsoft-com:vml" Requires="v">
                <p:oleObj name="Equation" r:id="rId8" imgW="736560" imgH="241200" progId="">
                  <p:embed/>
                </p:oleObj>
              </mc:Choice>
              <mc:Fallback>
                <p:oleObj name="Equation" r:id="rId8" imgW="736560" imgH="241200" progId="">
                  <p:embed/>
                  <p:pic>
                    <p:nvPicPr>
                      <p:cNvPr id="30823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7725" y="2200858"/>
                        <a:ext cx="122555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9">
            <a:extLst>
              <a:ext uri="{FF2B5EF4-FFF2-40B4-BE49-F238E27FC236}">
                <a16:creationId xmlns:a16="http://schemas.microsoft.com/office/drawing/2014/main" id="{AFB0C1A1-7B10-5642-94A5-AFBC53956BEE}"/>
              </a:ext>
            </a:extLst>
          </p:cNvPr>
          <p:cNvSpPr/>
          <p:nvPr/>
        </p:nvSpPr>
        <p:spPr>
          <a:xfrm>
            <a:off x="8305800" y="2212526"/>
            <a:ext cx="838691"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(10)</a:t>
            </a:r>
            <a:endParaRPr lang="en-US" dirty="0"/>
          </a:p>
        </p:txBody>
      </p:sp>
      <p:graphicFrame>
        <p:nvGraphicFramePr>
          <p:cNvPr id="11" name="Object 8">
            <a:extLst>
              <a:ext uri="{FF2B5EF4-FFF2-40B4-BE49-F238E27FC236}">
                <a16:creationId xmlns:a16="http://schemas.microsoft.com/office/drawing/2014/main" id="{B761FDFA-7C82-7C23-5CB7-A4C1968D16D6}"/>
              </a:ext>
            </a:extLst>
          </p:cNvPr>
          <p:cNvGraphicFramePr>
            <a:graphicFrameLocks noChangeAspect="1"/>
          </p:cNvGraphicFramePr>
          <p:nvPr>
            <p:extLst>
              <p:ext uri="{D42A27DB-BD31-4B8C-83A1-F6EECF244321}">
                <p14:modId xmlns:p14="http://schemas.microsoft.com/office/powerpoint/2010/main" val="3849937092"/>
              </p:ext>
            </p:extLst>
          </p:nvPr>
        </p:nvGraphicFramePr>
        <p:xfrm>
          <a:off x="1752600" y="3408946"/>
          <a:ext cx="2035175" cy="549275"/>
        </p:xfrm>
        <a:graphic>
          <a:graphicData uri="http://schemas.openxmlformats.org/presentationml/2006/ole">
            <mc:AlternateContent xmlns:mc="http://schemas.openxmlformats.org/markup-compatibility/2006">
              <mc:Choice xmlns:v="urn:schemas-microsoft-com:vml" Requires="v">
                <p:oleObj name="Equation" r:id="rId10" imgW="1218960" imgH="330120" progId="">
                  <p:embed/>
                </p:oleObj>
              </mc:Choice>
              <mc:Fallback>
                <p:oleObj name="Equation" r:id="rId10" imgW="1218960" imgH="330120" progId="">
                  <p:embed/>
                  <p:pic>
                    <p:nvPicPr>
                      <p:cNvPr id="308232"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3408946"/>
                        <a:ext cx="20351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9">
            <a:extLst>
              <a:ext uri="{FF2B5EF4-FFF2-40B4-BE49-F238E27FC236}">
                <a16:creationId xmlns:a16="http://schemas.microsoft.com/office/drawing/2014/main" id="{B4BC6232-F1A9-E5D0-4EE6-9274C2AFC304}"/>
              </a:ext>
            </a:extLst>
          </p:cNvPr>
          <p:cNvGraphicFramePr>
            <a:graphicFrameLocks noChangeAspect="1"/>
          </p:cNvGraphicFramePr>
          <p:nvPr>
            <p:extLst>
              <p:ext uri="{D42A27DB-BD31-4B8C-83A1-F6EECF244321}">
                <p14:modId xmlns:p14="http://schemas.microsoft.com/office/powerpoint/2010/main" val="4202941601"/>
              </p:ext>
            </p:extLst>
          </p:nvPr>
        </p:nvGraphicFramePr>
        <p:xfrm>
          <a:off x="1781175" y="3858209"/>
          <a:ext cx="6143625" cy="717550"/>
        </p:xfrm>
        <a:graphic>
          <a:graphicData uri="http://schemas.openxmlformats.org/presentationml/2006/ole">
            <mc:AlternateContent xmlns:mc="http://schemas.openxmlformats.org/markup-compatibility/2006">
              <mc:Choice xmlns:v="urn:schemas-microsoft-com:vml" Requires="v">
                <p:oleObj name="Equation" r:id="rId12" imgW="3682800" imgH="431640" progId="">
                  <p:embed/>
                </p:oleObj>
              </mc:Choice>
              <mc:Fallback>
                <p:oleObj name="Equation" r:id="rId12" imgW="3682800" imgH="431640" progId="">
                  <p:embed/>
                  <p:pic>
                    <p:nvPicPr>
                      <p:cNvPr id="308233"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81175" y="3858209"/>
                        <a:ext cx="6143625"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0">
            <a:extLst>
              <a:ext uri="{FF2B5EF4-FFF2-40B4-BE49-F238E27FC236}">
                <a16:creationId xmlns:a16="http://schemas.microsoft.com/office/drawing/2014/main" id="{1576E9B5-054D-F830-EC5E-74CF3391DF02}"/>
              </a:ext>
            </a:extLst>
          </p:cNvPr>
          <p:cNvGraphicFramePr>
            <a:graphicFrameLocks noChangeAspect="1"/>
          </p:cNvGraphicFramePr>
          <p:nvPr>
            <p:extLst>
              <p:ext uri="{D42A27DB-BD31-4B8C-83A1-F6EECF244321}">
                <p14:modId xmlns:p14="http://schemas.microsoft.com/office/powerpoint/2010/main" val="844276462"/>
              </p:ext>
            </p:extLst>
          </p:nvPr>
        </p:nvGraphicFramePr>
        <p:xfrm>
          <a:off x="1828800" y="4513426"/>
          <a:ext cx="2713038" cy="379413"/>
        </p:xfrm>
        <a:graphic>
          <a:graphicData uri="http://schemas.openxmlformats.org/presentationml/2006/ole">
            <mc:AlternateContent xmlns:mc="http://schemas.openxmlformats.org/markup-compatibility/2006">
              <mc:Choice xmlns:v="urn:schemas-microsoft-com:vml" Requires="v">
                <p:oleObj name="Equation" r:id="rId14" imgW="1625400" imgH="228600" progId="">
                  <p:embed/>
                </p:oleObj>
              </mc:Choice>
              <mc:Fallback>
                <p:oleObj name="Equation" r:id="rId14" imgW="1625400" imgH="228600" progId="">
                  <p:embed/>
                  <p:pic>
                    <p:nvPicPr>
                      <p:cNvPr id="308234"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28800" y="4513426"/>
                        <a:ext cx="271303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1">
            <a:extLst>
              <a:ext uri="{FF2B5EF4-FFF2-40B4-BE49-F238E27FC236}">
                <a16:creationId xmlns:a16="http://schemas.microsoft.com/office/drawing/2014/main" id="{C22396A8-F850-2018-89DB-3821136595D5}"/>
              </a:ext>
            </a:extLst>
          </p:cNvPr>
          <p:cNvGraphicFramePr>
            <a:graphicFrameLocks noChangeAspect="1"/>
          </p:cNvGraphicFramePr>
          <p:nvPr>
            <p:extLst>
              <p:ext uri="{D42A27DB-BD31-4B8C-83A1-F6EECF244321}">
                <p14:modId xmlns:p14="http://schemas.microsoft.com/office/powerpoint/2010/main" val="852322083"/>
              </p:ext>
            </p:extLst>
          </p:nvPr>
        </p:nvGraphicFramePr>
        <p:xfrm>
          <a:off x="5478463" y="4433122"/>
          <a:ext cx="909637" cy="719137"/>
        </p:xfrm>
        <a:graphic>
          <a:graphicData uri="http://schemas.openxmlformats.org/presentationml/2006/ole">
            <mc:AlternateContent xmlns:mc="http://schemas.openxmlformats.org/markup-compatibility/2006">
              <mc:Choice xmlns:v="urn:schemas-microsoft-com:vml" Requires="v">
                <p:oleObj name="Equation" r:id="rId16" imgW="545760" imgH="431640" progId="">
                  <p:embed/>
                </p:oleObj>
              </mc:Choice>
              <mc:Fallback>
                <p:oleObj name="Equation" r:id="rId16" imgW="545760" imgH="431640" progId="">
                  <p:embed/>
                  <p:pic>
                    <p:nvPicPr>
                      <p:cNvPr id="308235"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78463" y="4433122"/>
                        <a:ext cx="909637"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4">
            <a:extLst>
              <a:ext uri="{FF2B5EF4-FFF2-40B4-BE49-F238E27FC236}">
                <a16:creationId xmlns:a16="http://schemas.microsoft.com/office/drawing/2014/main" id="{275188A5-E7B1-01CD-38EA-74F6FCB8B5BB}"/>
              </a:ext>
            </a:extLst>
          </p:cNvPr>
          <p:cNvSpPr/>
          <p:nvPr/>
        </p:nvSpPr>
        <p:spPr>
          <a:xfrm>
            <a:off x="8305309" y="4704346"/>
            <a:ext cx="838691"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(11)</a:t>
            </a:r>
            <a:endParaRPr lang="en-US" dirty="0"/>
          </a:p>
        </p:txBody>
      </p:sp>
      <p:graphicFrame>
        <p:nvGraphicFramePr>
          <p:cNvPr id="16" name="Object 12">
            <a:extLst>
              <a:ext uri="{FF2B5EF4-FFF2-40B4-BE49-F238E27FC236}">
                <a16:creationId xmlns:a16="http://schemas.microsoft.com/office/drawing/2014/main" id="{961ABED8-0B5D-0E4F-7D10-F663A796E20C}"/>
              </a:ext>
            </a:extLst>
          </p:cNvPr>
          <p:cNvGraphicFramePr>
            <a:graphicFrameLocks noChangeAspect="1"/>
          </p:cNvGraphicFramePr>
          <p:nvPr>
            <p:extLst>
              <p:ext uri="{D42A27DB-BD31-4B8C-83A1-F6EECF244321}">
                <p14:modId xmlns:p14="http://schemas.microsoft.com/office/powerpoint/2010/main" val="152032851"/>
              </p:ext>
            </p:extLst>
          </p:nvPr>
        </p:nvGraphicFramePr>
        <p:xfrm>
          <a:off x="4572000" y="5680747"/>
          <a:ext cx="3370262" cy="379413"/>
        </p:xfrm>
        <a:graphic>
          <a:graphicData uri="http://schemas.openxmlformats.org/presentationml/2006/ole">
            <mc:AlternateContent xmlns:mc="http://schemas.openxmlformats.org/markup-compatibility/2006">
              <mc:Choice xmlns:v="urn:schemas-microsoft-com:vml" Requires="v">
                <p:oleObj name="Equation" r:id="rId18" imgW="2019240" imgH="228600" progId="">
                  <p:embed/>
                </p:oleObj>
              </mc:Choice>
              <mc:Fallback>
                <p:oleObj name="Equation" r:id="rId18" imgW="2019240" imgH="228600" progId="">
                  <p:embed/>
                  <p:pic>
                    <p:nvPicPr>
                      <p:cNvPr id="308236"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72000" y="5680747"/>
                        <a:ext cx="3370262" cy="379413"/>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4">
            <a:extLst>
              <a:ext uri="{FF2B5EF4-FFF2-40B4-BE49-F238E27FC236}">
                <a16:creationId xmlns:a16="http://schemas.microsoft.com/office/drawing/2014/main" id="{95C06CB6-B25D-76C6-A1C0-79C2E7DD6596}"/>
              </a:ext>
            </a:extLst>
          </p:cNvPr>
          <p:cNvGraphicFramePr>
            <a:graphicFrameLocks noChangeAspect="1"/>
          </p:cNvGraphicFramePr>
          <p:nvPr>
            <p:extLst>
              <p:ext uri="{D42A27DB-BD31-4B8C-83A1-F6EECF244321}">
                <p14:modId xmlns:p14="http://schemas.microsoft.com/office/powerpoint/2010/main" val="1098355201"/>
              </p:ext>
            </p:extLst>
          </p:nvPr>
        </p:nvGraphicFramePr>
        <p:xfrm>
          <a:off x="1584325" y="5644150"/>
          <a:ext cx="1819275" cy="390525"/>
        </p:xfrm>
        <a:graphic>
          <a:graphicData uri="http://schemas.openxmlformats.org/presentationml/2006/ole">
            <mc:AlternateContent xmlns:mc="http://schemas.openxmlformats.org/markup-compatibility/2006">
              <mc:Choice xmlns:v="urn:schemas-microsoft-com:vml" Requires="v">
                <p:oleObj name="Equation" r:id="rId20" imgW="1066680" imgH="228600" progId="">
                  <p:embed/>
                </p:oleObj>
              </mc:Choice>
              <mc:Fallback>
                <p:oleObj name="Equation" r:id="rId20" imgW="1066680" imgH="228600" progId="">
                  <p:embed/>
                  <p:pic>
                    <p:nvPicPr>
                      <p:cNvPr id="308238"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84325" y="5644150"/>
                        <a:ext cx="181927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a:extLst>
              <a:ext uri="{FF2B5EF4-FFF2-40B4-BE49-F238E27FC236}">
                <a16:creationId xmlns:a16="http://schemas.microsoft.com/office/drawing/2014/main" id="{60295849-A93F-429D-A855-03058912A9B3}"/>
              </a:ext>
            </a:extLst>
          </p:cNvPr>
          <p:cNvSpPr/>
          <p:nvPr/>
        </p:nvSpPr>
        <p:spPr>
          <a:xfrm>
            <a:off x="114300" y="6189095"/>
            <a:ext cx="8915400" cy="369332"/>
          </a:xfrm>
          <a:prstGeom prst="rect">
            <a:avLst/>
          </a:prstGeom>
        </p:spPr>
        <p:txBody>
          <a:bodyPr wrap="square">
            <a:spAutoFit/>
          </a:bodyPr>
          <a:lstStyle/>
          <a:p>
            <a:pPr marL="285750" indent="-285750" algn="just">
              <a:buClr>
                <a:srgbClr val="FF00FF"/>
              </a:buClr>
              <a:buSzPct val="125000"/>
              <a:buFont typeface="Fira Sans Condensed ExtraBold" panose="020B0903050000020004" pitchFamily="34" charset="0"/>
              <a:buChar char="■"/>
            </a:pPr>
            <a:r>
              <a:rPr lang="en-US" dirty="0"/>
              <a:t>Eqn.(</a:t>
            </a:r>
            <a:r>
              <a:rPr lang="en-US" b="1" dirty="0">
                <a:solidFill>
                  <a:srgbClr val="FF0000"/>
                </a:solidFill>
              </a:rPr>
              <a:t>12</a:t>
            </a:r>
            <a:r>
              <a:rPr lang="en-US" dirty="0"/>
              <a:t>) is the </a:t>
            </a:r>
            <a:r>
              <a:rPr lang="en-US" b="1" u="sng" dirty="0"/>
              <a:t>general equation for FM wave</a:t>
            </a:r>
            <a:endParaRPr lang="en-IN" b="1" u="sng" dirty="0"/>
          </a:p>
        </p:txBody>
      </p:sp>
      <p:sp>
        <p:nvSpPr>
          <p:cNvPr id="19" name="Rectangle 18">
            <a:extLst>
              <a:ext uri="{FF2B5EF4-FFF2-40B4-BE49-F238E27FC236}">
                <a16:creationId xmlns:a16="http://schemas.microsoft.com/office/drawing/2014/main" id="{174832FE-03E0-B0B2-0621-408EC2AA5FAC}"/>
              </a:ext>
            </a:extLst>
          </p:cNvPr>
          <p:cNvSpPr/>
          <p:nvPr/>
        </p:nvSpPr>
        <p:spPr>
          <a:xfrm>
            <a:off x="8317832" y="5670518"/>
            <a:ext cx="838691"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(12)</a:t>
            </a:r>
            <a:endParaRPr lang="en-US" dirty="0"/>
          </a:p>
        </p:txBody>
      </p:sp>
    </p:spTree>
    <p:extLst>
      <p:ext uri="{BB962C8B-B14F-4D97-AF65-F5344CB8AC3E}">
        <p14:creationId xmlns:p14="http://schemas.microsoft.com/office/powerpoint/2010/main" val="2455948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DF6A0D-9774-46C3-0193-9EC10CB51529}"/>
              </a:ext>
            </a:extLst>
          </p:cNvPr>
          <p:cNvSpPr/>
          <p:nvPr/>
        </p:nvSpPr>
        <p:spPr>
          <a:xfrm>
            <a:off x="0" y="108282"/>
            <a:ext cx="8999621" cy="3693319"/>
          </a:xfrm>
          <a:prstGeom prst="rect">
            <a:avLst/>
          </a:prstGeom>
        </p:spPr>
        <p:txBody>
          <a:bodyPr wrap="square">
            <a:spAutoFit/>
          </a:bodyPr>
          <a:lstStyle/>
          <a:p>
            <a:pPr marL="285750" indent="-285750" algn="just">
              <a:buClr>
                <a:srgbClr val="FF00FF"/>
              </a:buClr>
              <a:buSzPct val="125000"/>
              <a:buFont typeface="Fira Sans Condensed ExtraBold" panose="020B0903050000020004" pitchFamily="34" charset="0"/>
              <a:buChar char="■"/>
            </a:pPr>
            <a:r>
              <a:rPr lang="en-US" dirty="0"/>
              <a:t>In the FM wave s(t) of Eq. (</a:t>
            </a:r>
            <a:r>
              <a:rPr lang="en-US" b="1" dirty="0">
                <a:solidFill>
                  <a:srgbClr val="FF0000"/>
                </a:solidFill>
              </a:rPr>
              <a:t>12</a:t>
            </a:r>
            <a:r>
              <a:rPr lang="en-US" dirty="0"/>
              <a:t>) , when the </a:t>
            </a:r>
            <a:r>
              <a:rPr lang="en-US" u="sng" dirty="0"/>
              <a:t>modulation index is </a:t>
            </a:r>
            <a:r>
              <a:rPr lang="en-US" b="1" u="sng" dirty="0"/>
              <a:t>small compared to one radian</a:t>
            </a:r>
            <a:r>
              <a:rPr lang="en-US" u="sng" dirty="0"/>
              <a:t>, then it is called as narrow-band FM </a:t>
            </a:r>
          </a:p>
          <a:p>
            <a:pPr marL="285750" indent="-285750">
              <a:buClr>
                <a:srgbClr val="FF00FF"/>
              </a:buClr>
              <a:buSzPct val="125000"/>
              <a:buFont typeface="Fira Sans Condensed ExtraBold" panose="020B0903050000020004" pitchFamily="34" charset="0"/>
              <a:buChar char="■"/>
            </a:pPr>
            <a:endParaRPr lang="en-US" u="sng" dirty="0"/>
          </a:p>
          <a:p>
            <a:pPr marL="285750" indent="-285750">
              <a:buClr>
                <a:srgbClr val="FF00FF"/>
              </a:buClr>
              <a:buSzPct val="125000"/>
              <a:buFont typeface="Fira Sans Condensed ExtraBold" panose="020B0903050000020004" pitchFamily="34" charset="0"/>
              <a:buChar char="■"/>
            </a:pPr>
            <a:endParaRPr lang="en-US" u="sng" dirty="0"/>
          </a:p>
          <a:p>
            <a:pPr marL="285750" indent="-285750" algn="just">
              <a:buClr>
                <a:srgbClr val="FF00FF"/>
              </a:buClr>
              <a:buSzPct val="125000"/>
              <a:buFont typeface="Fira Sans Condensed ExtraBold" panose="020B0903050000020004" pitchFamily="34" charset="0"/>
              <a:buChar char="■"/>
            </a:pPr>
            <a:r>
              <a:rPr lang="en-US" dirty="0"/>
              <a:t>Under the condition </a:t>
            </a:r>
            <a:r>
              <a:rPr lang="el-GR" dirty="0"/>
              <a:t>β</a:t>
            </a:r>
            <a:r>
              <a:rPr lang="en-IN" dirty="0"/>
              <a:t> is small compared to one radian</a:t>
            </a:r>
          </a:p>
          <a:p>
            <a:pPr marL="3286125" lvl="6" indent="-542925"/>
            <a:r>
              <a:rPr lang="en-IN" dirty="0"/>
              <a:t>		and</a:t>
            </a:r>
          </a:p>
          <a:p>
            <a:pPr marL="447675" lvl="6" indent="-447675">
              <a:buFont typeface="Wingdings" pitchFamily="2" charset="2"/>
              <a:buChar char="§"/>
            </a:pPr>
            <a:endParaRPr lang="en-IN" dirty="0"/>
          </a:p>
          <a:p>
            <a:pPr marL="285750" lvl="6" indent="-285750" algn="just">
              <a:buClr>
                <a:srgbClr val="FF00FF"/>
              </a:buClr>
              <a:buSzPct val="125000"/>
              <a:buFont typeface="Fira Sans Condensed ExtraBold" panose="020B0903050000020004" pitchFamily="34" charset="0"/>
              <a:buChar char="■"/>
            </a:pPr>
            <a:r>
              <a:rPr lang="en-IN" dirty="0"/>
              <a:t>Accordingly, the Eqn. (</a:t>
            </a:r>
            <a:r>
              <a:rPr lang="en-IN" b="1" dirty="0">
                <a:solidFill>
                  <a:srgbClr val="FF0000"/>
                </a:solidFill>
              </a:rPr>
              <a:t>13</a:t>
            </a:r>
            <a:r>
              <a:rPr lang="en-IN" dirty="0"/>
              <a:t>) simplifies to</a:t>
            </a:r>
          </a:p>
          <a:p>
            <a:pPr marL="285750" lvl="6" indent="-285750">
              <a:buClr>
                <a:srgbClr val="FF00FF"/>
              </a:buClr>
              <a:buSzPct val="125000"/>
              <a:buFont typeface="Fira Sans Condensed ExtraBold" panose="020B0903050000020004" pitchFamily="34" charset="0"/>
              <a:buChar char="■"/>
            </a:pPr>
            <a:endParaRPr lang="en-IN" dirty="0"/>
          </a:p>
          <a:p>
            <a:pPr marL="285750" lvl="6" indent="-285750">
              <a:buClr>
                <a:srgbClr val="FF00FF"/>
              </a:buClr>
              <a:buSzPct val="125000"/>
              <a:buFont typeface="Fira Sans Condensed ExtraBold" panose="020B0903050000020004" pitchFamily="34" charset="0"/>
              <a:buChar char="■"/>
            </a:pPr>
            <a:endParaRPr lang="en-IN" dirty="0"/>
          </a:p>
          <a:p>
            <a:pPr marL="285750" lvl="6" indent="-285750" algn="just">
              <a:buClr>
                <a:srgbClr val="FF00FF"/>
              </a:buClr>
              <a:buSzPct val="125000"/>
              <a:buFont typeface="Fira Sans Condensed ExtraBold" panose="020B0903050000020004" pitchFamily="34" charset="0"/>
              <a:buChar char="■"/>
            </a:pPr>
            <a:r>
              <a:rPr lang="en-US" dirty="0"/>
              <a:t>From this</a:t>
            </a:r>
            <a:r>
              <a:rPr lang="en-US" dirty="0">
                <a:solidFill>
                  <a:schemeClr val="bg1">
                    <a:lumMod val="65000"/>
                  </a:schemeClr>
                </a:solidFill>
              </a:rPr>
              <a:t> (narrow band)</a:t>
            </a:r>
            <a:r>
              <a:rPr lang="en-US" dirty="0"/>
              <a:t> approximate representation of </a:t>
            </a:r>
            <a:r>
              <a:rPr lang="en-US" dirty="0" err="1"/>
              <a:t>Eqn</a:t>
            </a:r>
            <a:r>
              <a:rPr lang="en-US" dirty="0"/>
              <a:t> (</a:t>
            </a:r>
            <a:r>
              <a:rPr lang="en-US" b="1" dirty="0">
                <a:solidFill>
                  <a:srgbClr val="FF0000"/>
                </a:solidFill>
              </a:rPr>
              <a:t>14</a:t>
            </a:r>
            <a:r>
              <a:rPr lang="en-US" dirty="0"/>
              <a:t>), we deduce the modulator shown in block diagram in Figure (</a:t>
            </a:r>
            <a:r>
              <a:rPr lang="en-US" b="1" dirty="0">
                <a:solidFill>
                  <a:srgbClr val="FF0000"/>
                </a:solidFill>
              </a:rPr>
              <a:t>6</a:t>
            </a:r>
            <a:r>
              <a:rPr lang="en-US" dirty="0"/>
              <a:t>)  below, and this is called as </a:t>
            </a:r>
            <a:r>
              <a:rPr lang="en-US" b="1" dirty="0"/>
              <a:t>narrow-band FM </a:t>
            </a:r>
            <a:r>
              <a:rPr lang="en-US" dirty="0"/>
              <a:t>modulator.</a:t>
            </a:r>
            <a:endParaRPr lang="en-US" b="1" dirty="0"/>
          </a:p>
        </p:txBody>
      </p:sp>
      <p:graphicFrame>
        <p:nvGraphicFramePr>
          <p:cNvPr id="3" name="Object 4">
            <a:extLst>
              <a:ext uri="{FF2B5EF4-FFF2-40B4-BE49-F238E27FC236}">
                <a16:creationId xmlns:a16="http://schemas.microsoft.com/office/drawing/2014/main" id="{7B7F36F8-9101-70CA-B8DB-E8164098FC97}"/>
              </a:ext>
            </a:extLst>
          </p:cNvPr>
          <p:cNvGraphicFramePr>
            <a:graphicFrameLocks noChangeAspect="1"/>
          </p:cNvGraphicFramePr>
          <p:nvPr>
            <p:extLst>
              <p:ext uri="{D42A27DB-BD31-4B8C-83A1-F6EECF244321}">
                <p14:modId xmlns:p14="http://schemas.microsoft.com/office/powerpoint/2010/main" val="1099965736"/>
              </p:ext>
            </p:extLst>
          </p:nvPr>
        </p:nvGraphicFramePr>
        <p:xfrm>
          <a:off x="533400" y="794082"/>
          <a:ext cx="6910388" cy="379413"/>
        </p:xfrm>
        <a:graphic>
          <a:graphicData uri="http://schemas.openxmlformats.org/presentationml/2006/ole">
            <mc:AlternateContent xmlns:mc="http://schemas.openxmlformats.org/markup-compatibility/2006">
              <mc:Choice xmlns:v="urn:schemas-microsoft-com:vml" Requires="v">
                <p:oleObj name="Equation" r:id="rId2" imgW="4140000" imgH="228600" progId="">
                  <p:embed/>
                </p:oleObj>
              </mc:Choice>
              <mc:Fallback>
                <p:oleObj name="Equation" r:id="rId2" imgW="4140000" imgH="228600" progId="">
                  <p:embed/>
                  <p:pic>
                    <p:nvPicPr>
                      <p:cNvPr id="30925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94082"/>
                        <a:ext cx="6910388"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3">
            <a:extLst>
              <a:ext uri="{FF2B5EF4-FFF2-40B4-BE49-F238E27FC236}">
                <a16:creationId xmlns:a16="http://schemas.microsoft.com/office/drawing/2014/main" id="{83F3FB2D-7E07-FD9D-6A71-ADA2CC4E6ED0}"/>
              </a:ext>
            </a:extLst>
          </p:cNvPr>
          <p:cNvSpPr/>
          <p:nvPr/>
        </p:nvSpPr>
        <p:spPr>
          <a:xfrm>
            <a:off x="8305800" y="794082"/>
            <a:ext cx="838691"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(13)</a:t>
            </a:r>
            <a:endParaRPr lang="en-US" dirty="0"/>
          </a:p>
        </p:txBody>
      </p:sp>
      <p:graphicFrame>
        <p:nvGraphicFramePr>
          <p:cNvPr id="5" name="Object 5">
            <a:extLst>
              <a:ext uri="{FF2B5EF4-FFF2-40B4-BE49-F238E27FC236}">
                <a16:creationId xmlns:a16="http://schemas.microsoft.com/office/drawing/2014/main" id="{445F7E1B-08BF-83E6-3DCF-C76C45DE2946}"/>
              </a:ext>
            </a:extLst>
          </p:cNvPr>
          <p:cNvGraphicFramePr>
            <a:graphicFrameLocks noChangeAspect="1"/>
          </p:cNvGraphicFramePr>
          <p:nvPr>
            <p:extLst>
              <p:ext uri="{D42A27DB-BD31-4B8C-83A1-F6EECF244321}">
                <p14:modId xmlns:p14="http://schemas.microsoft.com/office/powerpoint/2010/main" val="383405903"/>
              </p:ext>
            </p:extLst>
          </p:nvPr>
        </p:nvGraphicFramePr>
        <p:xfrm>
          <a:off x="990600" y="1557669"/>
          <a:ext cx="2120900" cy="379413"/>
        </p:xfrm>
        <a:graphic>
          <a:graphicData uri="http://schemas.openxmlformats.org/presentationml/2006/ole">
            <mc:AlternateContent xmlns:mc="http://schemas.openxmlformats.org/markup-compatibility/2006">
              <mc:Choice xmlns:v="urn:schemas-microsoft-com:vml" Requires="v">
                <p:oleObj name="Equation" r:id="rId4" imgW="1269720" imgH="228600" progId="">
                  <p:embed/>
                </p:oleObj>
              </mc:Choice>
              <mc:Fallback>
                <p:oleObj name="Equation" r:id="rId4" imgW="1269720" imgH="228600" progId="">
                  <p:embed/>
                  <p:pic>
                    <p:nvPicPr>
                      <p:cNvPr id="30925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557669"/>
                        <a:ext cx="21209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a:extLst>
              <a:ext uri="{FF2B5EF4-FFF2-40B4-BE49-F238E27FC236}">
                <a16:creationId xmlns:a16="http://schemas.microsoft.com/office/drawing/2014/main" id="{B11F4656-35BE-61B7-129C-5FB1ABDD6DE5}"/>
              </a:ext>
            </a:extLst>
          </p:cNvPr>
          <p:cNvGraphicFramePr>
            <a:graphicFrameLocks noChangeAspect="1"/>
          </p:cNvGraphicFramePr>
          <p:nvPr>
            <p:extLst>
              <p:ext uri="{D42A27DB-BD31-4B8C-83A1-F6EECF244321}">
                <p14:modId xmlns:p14="http://schemas.microsoft.com/office/powerpoint/2010/main" val="797036792"/>
              </p:ext>
            </p:extLst>
          </p:nvPr>
        </p:nvGraphicFramePr>
        <p:xfrm>
          <a:off x="4724400" y="1479882"/>
          <a:ext cx="3222625" cy="379412"/>
        </p:xfrm>
        <a:graphic>
          <a:graphicData uri="http://schemas.openxmlformats.org/presentationml/2006/ole">
            <mc:AlternateContent xmlns:mc="http://schemas.openxmlformats.org/markup-compatibility/2006">
              <mc:Choice xmlns:v="urn:schemas-microsoft-com:vml" Requires="v">
                <p:oleObj name="Equation" r:id="rId6" imgW="1930320" imgH="228600" progId="">
                  <p:embed/>
                </p:oleObj>
              </mc:Choice>
              <mc:Fallback>
                <p:oleObj name="Equation" r:id="rId6" imgW="1930320" imgH="228600" progId="">
                  <p:embed/>
                  <p:pic>
                    <p:nvPicPr>
                      <p:cNvPr id="30925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1479882"/>
                        <a:ext cx="3222625"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a:extLst>
              <a:ext uri="{FF2B5EF4-FFF2-40B4-BE49-F238E27FC236}">
                <a16:creationId xmlns:a16="http://schemas.microsoft.com/office/drawing/2014/main" id="{25693299-7481-5881-8736-B7C277BE8100}"/>
              </a:ext>
            </a:extLst>
          </p:cNvPr>
          <p:cNvGraphicFramePr>
            <a:graphicFrameLocks noChangeAspect="1"/>
          </p:cNvGraphicFramePr>
          <p:nvPr>
            <p:extLst>
              <p:ext uri="{D42A27DB-BD31-4B8C-83A1-F6EECF244321}">
                <p14:modId xmlns:p14="http://schemas.microsoft.com/office/powerpoint/2010/main" val="1575791105"/>
              </p:ext>
            </p:extLst>
          </p:nvPr>
        </p:nvGraphicFramePr>
        <p:xfrm>
          <a:off x="1143000" y="2472070"/>
          <a:ext cx="4621212" cy="379412"/>
        </p:xfrm>
        <a:graphic>
          <a:graphicData uri="http://schemas.openxmlformats.org/presentationml/2006/ole">
            <mc:AlternateContent xmlns:mc="http://schemas.openxmlformats.org/markup-compatibility/2006">
              <mc:Choice xmlns:v="urn:schemas-microsoft-com:vml" Requires="v">
                <p:oleObj name="Equation" r:id="rId8" imgW="2768400" imgH="228600" progId="">
                  <p:embed/>
                </p:oleObj>
              </mc:Choice>
              <mc:Fallback>
                <p:oleObj name="Equation" r:id="rId8" imgW="2768400" imgH="228600" progId="">
                  <p:embed/>
                  <p:pic>
                    <p:nvPicPr>
                      <p:cNvPr id="30925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2472070"/>
                        <a:ext cx="4621212" cy="379412"/>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7">
            <a:extLst>
              <a:ext uri="{FF2B5EF4-FFF2-40B4-BE49-F238E27FC236}">
                <a16:creationId xmlns:a16="http://schemas.microsoft.com/office/drawing/2014/main" id="{01B48AFF-44D3-AD6A-A0DD-CEEC431B433C}"/>
              </a:ext>
            </a:extLst>
          </p:cNvPr>
          <p:cNvSpPr/>
          <p:nvPr/>
        </p:nvSpPr>
        <p:spPr>
          <a:xfrm>
            <a:off x="8305800" y="2405950"/>
            <a:ext cx="838691"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(14)</a:t>
            </a:r>
            <a:endParaRPr lang="en-US" dirty="0"/>
          </a:p>
        </p:txBody>
      </p:sp>
      <p:pic>
        <p:nvPicPr>
          <p:cNvPr id="9" name="Picture 8">
            <a:extLst>
              <a:ext uri="{FF2B5EF4-FFF2-40B4-BE49-F238E27FC236}">
                <a16:creationId xmlns:a16="http://schemas.microsoft.com/office/drawing/2014/main" id="{B7712685-18A9-13C7-B323-CC85BDEB6875}"/>
              </a:ext>
            </a:extLst>
          </p:cNvPr>
          <p:cNvPicPr>
            <a:picLocks noChangeAspect="1" noChangeArrowheads="1"/>
          </p:cNvPicPr>
          <p:nvPr/>
        </p:nvPicPr>
        <p:blipFill>
          <a:blip r:embed="rId10" cstate="print"/>
          <a:srcRect/>
          <a:stretch>
            <a:fillRect/>
          </a:stretch>
        </p:blipFill>
        <p:spPr bwMode="auto">
          <a:xfrm>
            <a:off x="909833" y="3667694"/>
            <a:ext cx="7815312" cy="2662026"/>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91C827A1-DF8E-0A12-E366-A7A54696D069}"/>
              </a:ext>
            </a:extLst>
          </p:cNvPr>
          <p:cNvSpPr txBox="1"/>
          <p:nvPr/>
        </p:nvSpPr>
        <p:spPr>
          <a:xfrm>
            <a:off x="132347" y="6211669"/>
            <a:ext cx="8771021" cy="369332"/>
          </a:xfrm>
          <a:prstGeom prst="rect">
            <a:avLst/>
          </a:prstGeom>
          <a:noFill/>
        </p:spPr>
        <p:txBody>
          <a:bodyPr wrap="square">
            <a:spAutoFit/>
          </a:bodyPr>
          <a:lstStyle/>
          <a:p>
            <a:pPr marL="542925" indent="-542925"/>
            <a:r>
              <a:rPr lang="en-US" dirty="0"/>
              <a:t>Figure </a:t>
            </a:r>
            <a:r>
              <a:rPr lang="en-US" b="1" dirty="0">
                <a:solidFill>
                  <a:srgbClr val="FF0000"/>
                </a:solidFill>
              </a:rPr>
              <a:t>6</a:t>
            </a:r>
            <a:r>
              <a:rPr lang="en-US" dirty="0"/>
              <a:t>: Block diagram of an indirect method for generating a </a:t>
            </a:r>
            <a:r>
              <a:rPr lang="en-US" b="1" dirty="0"/>
              <a:t>narrow-band FM</a:t>
            </a:r>
            <a:r>
              <a:rPr lang="en-US" dirty="0"/>
              <a:t> wave</a:t>
            </a:r>
          </a:p>
        </p:txBody>
      </p:sp>
    </p:spTree>
    <p:extLst>
      <p:ext uri="{BB962C8B-B14F-4D97-AF65-F5344CB8AC3E}">
        <p14:creationId xmlns:p14="http://schemas.microsoft.com/office/powerpoint/2010/main" val="223736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0DF6-C3E7-9A9C-935B-88E309FF34E8}"/>
              </a:ext>
            </a:extLst>
          </p:cNvPr>
          <p:cNvSpPr txBox="1">
            <a:spLocks/>
          </p:cNvSpPr>
          <p:nvPr/>
        </p:nvSpPr>
        <p:spPr>
          <a:xfrm>
            <a:off x="74952" y="2497122"/>
            <a:ext cx="8934138" cy="1470025"/>
          </a:xfrm>
          <a:prstGeom prst="rect">
            <a:avLst/>
          </a:prstGeom>
          <a:ln w="38100">
            <a:solidFill>
              <a:srgbClr val="FF00FF"/>
            </a:solidFill>
          </a:ln>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pPr algn="ctr"/>
            <a:r>
              <a:rPr lang="en-US" sz="3600" b="1" i="0" u="none" strike="noStrike" baseline="0" dirty="0">
                <a:solidFill>
                  <a:srgbClr val="FF00FF"/>
                </a:solidFill>
                <a:latin typeface="Arial" panose="020B0604020202020204" pitchFamily="34" charset="0"/>
                <a:cs typeface="Arial" panose="020B0604020202020204" pitchFamily="34" charset="0"/>
              </a:rPr>
              <a:t>ANGLE MODULATION SYSTEMS</a:t>
            </a:r>
          </a:p>
          <a:p>
            <a:pPr algn="ctr"/>
            <a:r>
              <a:rPr lang="en-US" sz="2800" dirty="0">
                <a:solidFill>
                  <a:srgbClr val="FF0000"/>
                </a:solidFill>
                <a:latin typeface="Arial" panose="020B0604020202020204" pitchFamily="34" charset="0"/>
                <a:cs typeface="Arial" panose="020B0604020202020204" pitchFamily="34" charset="0"/>
              </a:rPr>
              <a:t>(contents are as per the syllabus)</a:t>
            </a:r>
            <a:endParaRPr lang="en-US" sz="2800" b="0" i="0" u="none" strike="noStrike" baseline="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2409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DF8B06-7494-8919-5C0B-F1D0B3C0A85A}"/>
              </a:ext>
            </a:extLst>
          </p:cNvPr>
          <p:cNvSpPr/>
          <p:nvPr/>
        </p:nvSpPr>
        <p:spPr>
          <a:xfrm>
            <a:off x="0" y="267978"/>
            <a:ext cx="9029700" cy="369332"/>
          </a:xfrm>
          <a:prstGeom prst="rect">
            <a:avLst/>
          </a:prstGeom>
        </p:spPr>
        <p:txBody>
          <a:bodyPr wrap="square">
            <a:spAutoFit/>
          </a:bodyPr>
          <a:lstStyle/>
          <a:p>
            <a:r>
              <a:rPr lang="en-US" b="1" i="1" cap="all" dirty="0">
                <a:solidFill>
                  <a:srgbClr val="FF0000"/>
                </a:solidFill>
              </a:rPr>
              <a:t>Wide-Band Frequency Modulation</a:t>
            </a:r>
            <a:endParaRPr lang="en-US" cap="all" dirty="0">
              <a:solidFill>
                <a:srgbClr val="FF0000"/>
              </a:solidFill>
            </a:endParaRPr>
          </a:p>
        </p:txBody>
      </p:sp>
      <p:sp>
        <p:nvSpPr>
          <p:cNvPr id="3" name="Rectangle 2">
            <a:extLst>
              <a:ext uri="{FF2B5EF4-FFF2-40B4-BE49-F238E27FC236}">
                <a16:creationId xmlns:a16="http://schemas.microsoft.com/office/drawing/2014/main" id="{1101AE96-C90C-CAD8-B490-AE255A4A1DC2}"/>
              </a:ext>
            </a:extLst>
          </p:cNvPr>
          <p:cNvSpPr/>
          <p:nvPr/>
        </p:nvSpPr>
        <p:spPr>
          <a:xfrm>
            <a:off x="0" y="696833"/>
            <a:ext cx="9144000" cy="646331"/>
          </a:xfrm>
          <a:prstGeom prst="rect">
            <a:avLst/>
          </a:prstGeom>
        </p:spPr>
        <p:txBody>
          <a:bodyPr wrap="square">
            <a:spAutoFit/>
          </a:bodyPr>
          <a:lstStyle/>
          <a:p>
            <a:pPr algn="just"/>
            <a:r>
              <a:rPr lang="en-US" dirty="0"/>
              <a:t>There are two basic methods of generating frequency-modulated waves, one </a:t>
            </a:r>
            <a:r>
              <a:rPr lang="en-US" b="1" dirty="0">
                <a:solidFill>
                  <a:srgbClr val="FF0000"/>
                </a:solidFill>
              </a:rPr>
              <a:t>direct</a:t>
            </a:r>
            <a:r>
              <a:rPr lang="en-US" dirty="0"/>
              <a:t> and the other </a:t>
            </a:r>
            <a:r>
              <a:rPr lang="en-US" b="1" dirty="0">
                <a:solidFill>
                  <a:srgbClr val="FF0000"/>
                </a:solidFill>
              </a:rPr>
              <a:t>indirect</a:t>
            </a:r>
            <a:r>
              <a:rPr lang="en-US" dirty="0"/>
              <a:t>.</a:t>
            </a:r>
          </a:p>
        </p:txBody>
      </p:sp>
      <p:sp>
        <p:nvSpPr>
          <p:cNvPr id="4" name="Rectangle 3">
            <a:extLst>
              <a:ext uri="{FF2B5EF4-FFF2-40B4-BE49-F238E27FC236}">
                <a16:creationId xmlns:a16="http://schemas.microsoft.com/office/drawing/2014/main" id="{4BD63B19-5E12-48D7-C0FE-AD6A1C96380A}"/>
              </a:ext>
            </a:extLst>
          </p:cNvPr>
          <p:cNvSpPr/>
          <p:nvPr/>
        </p:nvSpPr>
        <p:spPr>
          <a:xfrm>
            <a:off x="0" y="1419364"/>
            <a:ext cx="9029700" cy="3139321"/>
          </a:xfrm>
          <a:prstGeom prst="rect">
            <a:avLst/>
          </a:prstGeom>
        </p:spPr>
        <p:txBody>
          <a:bodyPr wrap="square">
            <a:spAutoFit/>
          </a:bodyPr>
          <a:lstStyle/>
          <a:p>
            <a:r>
              <a:rPr lang="en-US" b="1" u="sng" dirty="0">
                <a:solidFill>
                  <a:srgbClr val="FF0000"/>
                </a:solidFill>
              </a:rPr>
              <a:t>DIRECT</a:t>
            </a:r>
            <a:r>
              <a:rPr lang="en-US" b="1" u="sng" dirty="0"/>
              <a:t> METHOD</a:t>
            </a:r>
          </a:p>
          <a:p>
            <a:pPr marL="285750" indent="-285750" algn="just">
              <a:buClr>
                <a:srgbClr val="0000FF"/>
              </a:buClr>
              <a:buSzPct val="125000"/>
              <a:buFont typeface="Fira Sans Condensed ExtraBold" panose="020B0903050000020004" pitchFamily="34" charset="0"/>
              <a:buChar char="■"/>
            </a:pPr>
            <a:r>
              <a:rPr lang="en-US" dirty="0"/>
              <a:t>In direct method, a Voltage Controlled Oscillator (VCO) is used to generate WBFM. VCO produces an output signal, whose frequency is proportional to the input signal voltage. </a:t>
            </a:r>
          </a:p>
          <a:p>
            <a:pPr marL="285750" indent="-285750" algn="just">
              <a:buClr>
                <a:srgbClr val="0000FF"/>
              </a:buClr>
              <a:buSzPct val="125000"/>
              <a:buFont typeface="Fira Sans Condensed ExtraBold" panose="020B0903050000020004" pitchFamily="34" charset="0"/>
              <a:buChar char="■"/>
            </a:pPr>
            <a:r>
              <a:rPr lang="en-US" dirty="0"/>
              <a:t>In conceptual terms, the direct method is therefore straightforward to implement. Moreover, it is capable of providing large frequency deviations. </a:t>
            </a:r>
          </a:p>
          <a:p>
            <a:pPr marL="285750" indent="-285750" algn="just">
              <a:buClr>
                <a:srgbClr val="0000FF"/>
              </a:buClr>
              <a:buSzPct val="125000"/>
              <a:buFont typeface="Fira Sans Condensed ExtraBold" panose="020B0903050000020004" pitchFamily="34" charset="0"/>
              <a:buChar char="■"/>
            </a:pPr>
            <a:r>
              <a:rPr lang="en-US" dirty="0"/>
              <a:t>However, a serious limitation of the direct method is the tendency for the carrier frequency to </a:t>
            </a:r>
            <a:r>
              <a:rPr lang="en-US" b="1" dirty="0"/>
              <a:t>drift</a:t>
            </a:r>
            <a:r>
              <a:rPr lang="en-US" dirty="0"/>
              <a:t>, which is usually unacceptable for commercial radio applications. </a:t>
            </a:r>
          </a:p>
          <a:p>
            <a:pPr marL="285750" indent="-285750" algn="just">
              <a:buClr>
                <a:srgbClr val="0000FF"/>
              </a:buClr>
              <a:buSzPct val="125000"/>
              <a:buFont typeface="Fira Sans Condensed ExtraBold" panose="020B0903050000020004" pitchFamily="34" charset="0"/>
              <a:buChar char="■"/>
            </a:pPr>
            <a:r>
              <a:rPr lang="en-US" dirty="0"/>
              <a:t>To overcome this limitation, </a:t>
            </a:r>
            <a:r>
              <a:rPr lang="en-US" b="1" dirty="0"/>
              <a:t>frequency stabilization </a:t>
            </a:r>
            <a:r>
              <a:rPr lang="en-US" dirty="0"/>
              <a:t>of the FM generator is required, which is realized through the use of </a:t>
            </a:r>
            <a:r>
              <a:rPr lang="en-US" i="1" dirty="0"/>
              <a:t>feedback </a:t>
            </a:r>
            <a:r>
              <a:rPr lang="en-US" dirty="0"/>
              <a:t>around the oscillator.</a:t>
            </a:r>
          </a:p>
          <a:p>
            <a:pPr marL="285750" indent="-285750" algn="just">
              <a:buClr>
                <a:srgbClr val="0000FF"/>
              </a:buClr>
              <a:buSzPct val="125000"/>
              <a:buFont typeface="Fira Sans Condensed ExtraBold" panose="020B0903050000020004" pitchFamily="34" charset="0"/>
              <a:buChar char="■"/>
            </a:pPr>
            <a:r>
              <a:rPr lang="en-US" dirty="0"/>
              <a:t>Although the oscillator may itself be simple to build, the use of frequency stabilization adds system </a:t>
            </a:r>
            <a:r>
              <a:rPr lang="en-US" b="1" dirty="0"/>
              <a:t>complexity</a:t>
            </a:r>
            <a:r>
              <a:rPr lang="en-US" dirty="0"/>
              <a:t> to the design of the frequency modulator.</a:t>
            </a:r>
          </a:p>
        </p:txBody>
      </p:sp>
      <p:pic>
        <p:nvPicPr>
          <p:cNvPr id="5" name="Picture 4" descr="https://www.tutorialspoint.com/analog_communication/images/direct_method.jpg">
            <a:extLst>
              <a:ext uri="{FF2B5EF4-FFF2-40B4-BE49-F238E27FC236}">
                <a16:creationId xmlns:a16="http://schemas.microsoft.com/office/drawing/2014/main" id="{A62D52A0-0FFB-86A1-C774-2E4869F64A6C}"/>
              </a:ext>
            </a:extLst>
          </p:cNvPr>
          <p:cNvPicPr>
            <a:picLocks noChangeAspect="1" noChangeArrowheads="1"/>
          </p:cNvPicPr>
          <p:nvPr/>
        </p:nvPicPr>
        <p:blipFill>
          <a:blip r:embed="rId2" cstate="print"/>
          <a:srcRect/>
          <a:stretch>
            <a:fillRect/>
          </a:stretch>
        </p:blipFill>
        <p:spPr bwMode="auto">
          <a:xfrm>
            <a:off x="1600200" y="4598156"/>
            <a:ext cx="5715000" cy="1609726"/>
          </a:xfrm>
          <a:prstGeom prst="rect">
            <a:avLst/>
          </a:prstGeom>
          <a:noFill/>
        </p:spPr>
      </p:pic>
      <p:sp>
        <p:nvSpPr>
          <p:cNvPr id="6" name="TextBox 5">
            <a:extLst>
              <a:ext uri="{FF2B5EF4-FFF2-40B4-BE49-F238E27FC236}">
                <a16:creationId xmlns:a16="http://schemas.microsoft.com/office/drawing/2014/main" id="{73106791-4BD7-393D-D21D-89C44D4630EE}"/>
              </a:ext>
            </a:extLst>
          </p:cNvPr>
          <p:cNvSpPr txBox="1"/>
          <p:nvPr/>
        </p:nvSpPr>
        <p:spPr>
          <a:xfrm>
            <a:off x="132347" y="6225316"/>
            <a:ext cx="8771021" cy="369332"/>
          </a:xfrm>
          <a:prstGeom prst="rect">
            <a:avLst/>
          </a:prstGeom>
          <a:noFill/>
        </p:spPr>
        <p:txBody>
          <a:bodyPr wrap="square">
            <a:spAutoFit/>
          </a:bodyPr>
          <a:lstStyle/>
          <a:p>
            <a:pPr marL="542925" indent="-542925" algn="ctr"/>
            <a:r>
              <a:rPr lang="en-US" dirty="0"/>
              <a:t>Figure </a:t>
            </a:r>
            <a:r>
              <a:rPr lang="en-US" b="1" dirty="0">
                <a:solidFill>
                  <a:srgbClr val="FF0000"/>
                </a:solidFill>
              </a:rPr>
              <a:t>7</a:t>
            </a:r>
            <a:r>
              <a:rPr lang="en-US" dirty="0"/>
              <a:t>: Direct FM generation using VCO</a:t>
            </a:r>
          </a:p>
        </p:txBody>
      </p:sp>
    </p:spTree>
    <p:extLst>
      <p:ext uri="{BB962C8B-B14F-4D97-AF65-F5344CB8AC3E}">
        <p14:creationId xmlns:p14="http://schemas.microsoft.com/office/powerpoint/2010/main" val="3457333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E457EF5-C330-30EF-EF0B-E9955CE65122}"/>
              </a:ext>
            </a:extLst>
          </p:cNvPr>
          <p:cNvPicPr>
            <a:picLocks noChangeAspect="1" noChangeArrowheads="1"/>
          </p:cNvPicPr>
          <p:nvPr/>
        </p:nvPicPr>
        <p:blipFill>
          <a:blip r:embed="rId2" cstate="print"/>
          <a:srcRect/>
          <a:stretch>
            <a:fillRect/>
          </a:stretch>
        </p:blipFill>
        <p:spPr bwMode="auto">
          <a:xfrm>
            <a:off x="190841" y="2746117"/>
            <a:ext cx="8796748" cy="3341862"/>
          </a:xfrm>
          <a:prstGeom prst="rect">
            <a:avLst/>
          </a:prstGeom>
          <a:noFill/>
          <a:ln w="9525">
            <a:noFill/>
            <a:miter lim="800000"/>
            <a:headEnd/>
            <a:tailEnd/>
          </a:ln>
          <a:effectLst/>
        </p:spPr>
      </p:pic>
      <p:sp>
        <p:nvSpPr>
          <p:cNvPr id="3" name="Rectangle 2">
            <a:extLst>
              <a:ext uri="{FF2B5EF4-FFF2-40B4-BE49-F238E27FC236}">
                <a16:creationId xmlns:a16="http://schemas.microsoft.com/office/drawing/2014/main" id="{60CAB858-4D30-28AC-FA43-E74476F7F295}"/>
              </a:ext>
            </a:extLst>
          </p:cNvPr>
          <p:cNvSpPr/>
          <p:nvPr/>
        </p:nvSpPr>
        <p:spPr>
          <a:xfrm>
            <a:off x="0" y="160794"/>
            <a:ext cx="8987589" cy="2585323"/>
          </a:xfrm>
          <a:prstGeom prst="rect">
            <a:avLst/>
          </a:prstGeom>
        </p:spPr>
        <p:txBody>
          <a:bodyPr wrap="square">
            <a:spAutoFit/>
          </a:bodyPr>
          <a:lstStyle/>
          <a:p>
            <a:r>
              <a:rPr lang="en-US" b="1" u="sng" dirty="0">
                <a:solidFill>
                  <a:srgbClr val="FF0000"/>
                </a:solidFill>
              </a:rPr>
              <a:t>INDIRECT</a:t>
            </a:r>
            <a:r>
              <a:rPr lang="en-US" b="1" u="sng" dirty="0"/>
              <a:t> METHOD</a:t>
            </a:r>
          </a:p>
          <a:p>
            <a:pPr marL="285750" indent="-285750" algn="just">
              <a:buClr>
                <a:srgbClr val="FF00FF"/>
              </a:buClr>
              <a:buSzPct val="125000"/>
              <a:buFont typeface="Fira Sans Condensed ExtraBold" panose="020B0903050000020004" pitchFamily="34" charset="0"/>
              <a:buChar char="■"/>
            </a:pPr>
            <a:r>
              <a:rPr lang="en-US" dirty="0"/>
              <a:t>In the indirect method, on the other hand, the message signal is first used to produce a narrow-band FM, which is followed by </a:t>
            </a:r>
            <a:r>
              <a:rPr lang="en-US" b="1" dirty="0"/>
              <a:t>frequency multiplication </a:t>
            </a:r>
            <a:r>
              <a:rPr lang="en-US" dirty="0"/>
              <a:t>to increase the frequency deviation to the desired level. </a:t>
            </a:r>
          </a:p>
          <a:p>
            <a:pPr marL="285750" indent="-285750" algn="just">
              <a:buClr>
                <a:srgbClr val="FF00FF"/>
              </a:buClr>
              <a:buSzPct val="125000"/>
              <a:buFont typeface="Fira Sans Condensed ExtraBold" panose="020B0903050000020004" pitchFamily="34" charset="0"/>
              <a:buChar char="■"/>
            </a:pPr>
            <a:endParaRPr lang="en-US" dirty="0"/>
          </a:p>
          <a:p>
            <a:pPr marL="285750" indent="-285750" algn="just">
              <a:buClr>
                <a:srgbClr val="FF00FF"/>
              </a:buClr>
              <a:buSzPct val="125000"/>
              <a:buFont typeface="Fira Sans Condensed ExtraBold" panose="020B0903050000020004" pitchFamily="34" charset="0"/>
              <a:buChar char="■"/>
            </a:pPr>
            <a:r>
              <a:rPr lang="en-US" dirty="0"/>
              <a:t>In this indirect method, the carrier-frequency stability problem is alleviated by using a highly stable oscillator (e.g., crystal oscillator) in the narrowband FM generation; this modulation scheme is called the </a:t>
            </a:r>
            <a:r>
              <a:rPr lang="en-US" b="1" u="sng" dirty="0"/>
              <a:t>Armstrong </a:t>
            </a:r>
            <a:r>
              <a:rPr lang="en-US" dirty="0"/>
              <a:t>wide-band frequency modulator, in recognition of its inventor.</a:t>
            </a:r>
          </a:p>
        </p:txBody>
      </p:sp>
      <p:sp>
        <p:nvSpPr>
          <p:cNvPr id="5" name="TextBox 4">
            <a:extLst>
              <a:ext uri="{FF2B5EF4-FFF2-40B4-BE49-F238E27FC236}">
                <a16:creationId xmlns:a16="http://schemas.microsoft.com/office/drawing/2014/main" id="{8442193A-0162-97F4-A15E-FA2249AC2176}"/>
              </a:ext>
            </a:extLst>
          </p:cNvPr>
          <p:cNvSpPr txBox="1"/>
          <p:nvPr/>
        </p:nvSpPr>
        <p:spPr>
          <a:xfrm>
            <a:off x="132347" y="6047893"/>
            <a:ext cx="8771021" cy="369332"/>
          </a:xfrm>
          <a:prstGeom prst="rect">
            <a:avLst/>
          </a:prstGeom>
          <a:noFill/>
        </p:spPr>
        <p:txBody>
          <a:bodyPr wrap="square">
            <a:spAutoFit/>
          </a:bodyPr>
          <a:lstStyle/>
          <a:p>
            <a:pPr marL="542925" indent="-542925"/>
            <a:r>
              <a:rPr lang="en-US" dirty="0"/>
              <a:t>Figure </a:t>
            </a:r>
            <a:r>
              <a:rPr lang="en-US" b="1" dirty="0">
                <a:solidFill>
                  <a:srgbClr val="FF0000"/>
                </a:solidFill>
              </a:rPr>
              <a:t>8</a:t>
            </a:r>
            <a:r>
              <a:rPr lang="en-US" dirty="0"/>
              <a:t>: Block diagram of an indirect (Armstrong) method for generating a </a:t>
            </a:r>
            <a:r>
              <a:rPr lang="en-US" b="1" dirty="0"/>
              <a:t>wide-band FM</a:t>
            </a:r>
            <a:endParaRPr lang="en-US" dirty="0"/>
          </a:p>
        </p:txBody>
      </p:sp>
    </p:spTree>
    <p:extLst>
      <p:ext uri="{BB962C8B-B14F-4D97-AF65-F5344CB8AC3E}">
        <p14:creationId xmlns:p14="http://schemas.microsoft.com/office/powerpoint/2010/main" val="2591781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9C9337-801F-C5D4-780D-265004B49D65}"/>
              </a:ext>
            </a:extLst>
          </p:cNvPr>
          <p:cNvSpPr/>
          <p:nvPr/>
        </p:nvSpPr>
        <p:spPr>
          <a:xfrm>
            <a:off x="0" y="156183"/>
            <a:ext cx="8975558" cy="4524315"/>
          </a:xfrm>
          <a:prstGeom prst="rect">
            <a:avLst/>
          </a:prstGeom>
        </p:spPr>
        <p:txBody>
          <a:bodyPr wrap="square">
            <a:spAutoFit/>
          </a:bodyPr>
          <a:lstStyle/>
          <a:p>
            <a:pPr marL="285750" indent="-285750" algn="just">
              <a:buClr>
                <a:srgbClr val="FF00FF"/>
              </a:buClr>
              <a:buSzPct val="125000"/>
              <a:buFont typeface="Fira Sans Condensed ExtraBold" panose="020B0903050000020004" pitchFamily="34" charset="0"/>
              <a:buChar char="■"/>
            </a:pPr>
            <a:r>
              <a:rPr lang="en-US" dirty="0"/>
              <a:t>As shown in Figure (</a:t>
            </a:r>
            <a:r>
              <a:rPr lang="en-US" b="1" dirty="0">
                <a:solidFill>
                  <a:srgbClr val="FF0000"/>
                </a:solidFill>
              </a:rPr>
              <a:t>8</a:t>
            </a:r>
            <a:r>
              <a:rPr lang="en-US" dirty="0"/>
              <a:t>), the message signal m(t) is first integrated and then used to phase-modulate a crystal-controlled oscillator; the use of crystal control provides </a:t>
            </a:r>
            <a:r>
              <a:rPr lang="en-US" i="1" dirty="0"/>
              <a:t>frequency stability. </a:t>
            </a:r>
          </a:p>
          <a:p>
            <a:pPr marL="285750" indent="-285750" algn="just">
              <a:buClr>
                <a:srgbClr val="FF00FF"/>
              </a:buClr>
              <a:buSzPct val="125000"/>
              <a:buFont typeface="Fira Sans Condensed ExtraBold" panose="020B0903050000020004" pitchFamily="34" charset="0"/>
              <a:buChar char="■"/>
            </a:pPr>
            <a:endParaRPr lang="en-US" i="1" dirty="0"/>
          </a:p>
          <a:p>
            <a:pPr marL="285750" indent="-285750" algn="just">
              <a:buClr>
                <a:srgbClr val="FF00FF"/>
              </a:buClr>
              <a:buSzPct val="125000"/>
              <a:buFont typeface="Fira Sans Condensed ExtraBold" panose="020B0903050000020004" pitchFamily="34" charset="0"/>
              <a:buChar char="■"/>
            </a:pPr>
            <a:r>
              <a:rPr lang="en-US" i="1" dirty="0"/>
              <a:t>In order to minimize the </a:t>
            </a:r>
            <a:r>
              <a:rPr lang="en-US" dirty="0"/>
              <a:t>distortion inherent in the phase modulator, the maximum phase deviation or modulation index </a:t>
            </a:r>
            <a:r>
              <a:rPr lang="el-GR" dirty="0"/>
              <a:t>β</a:t>
            </a:r>
            <a:r>
              <a:rPr lang="en-IN" dirty="0"/>
              <a:t> </a:t>
            </a:r>
            <a:r>
              <a:rPr lang="en-US" dirty="0"/>
              <a:t>is purposely kept small, thereby resulting in a narrow-band FM wave.</a:t>
            </a:r>
          </a:p>
          <a:p>
            <a:pPr marL="285750" indent="-285750" algn="just">
              <a:buClr>
                <a:srgbClr val="FF00FF"/>
              </a:buClr>
              <a:buSzPct val="125000"/>
              <a:buFont typeface="Fira Sans Condensed ExtraBold" panose="020B0903050000020004" pitchFamily="34" charset="0"/>
              <a:buChar char="■"/>
            </a:pPr>
            <a:endParaRPr lang="en-US" dirty="0"/>
          </a:p>
          <a:p>
            <a:pPr marL="285750" indent="-285750" algn="just">
              <a:buClr>
                <a:srgbClr val="FF00FF"/>
              </a:buClr>
              <a:buSzPct val="125000"/>
              <a:buFont typeface="Fira Sans Condensed ExtraBold" panose="020B0903050000020004" pitchFamily="34" charset="0"/>
              <a:buChar char="■"/>
            </a:pPr>
            <a:r>
              <a:rPr lang="en-US" dirty="0"/>
              <a:t>The </a:t>
            </a:r>
            <a:r>
              <a:rPr lang="en-US" u="sng" dirty="0"/>
              <a:t>narrow-band FM wave is next multiplied in frequency by means of a frequency multiplier so as to produce the desired wide-band FM wave</a:t>
            </a:r>
            <a:r>
              <a:rPr lang="en-US" dirty="0"/>
              <a:t>.</a:t>
            </a:r>
          </a:p>
          <a:p>
            <a:pPr marL="285750" indent="-285750" algn="just">
              <a:buClr>
                <a:srgbClr val="FF00FF"/>
              </a:buClr>
              <a:buSzPct val="125000"/>
              <a:buFont typeface="Fira Sans Condensed ExtraBold" panose="020B0903050000020004" pitchFamily="34" charset="0"/>
              <a:buChar char="■"/>
            </a:pPr>
            <a:endParaRPr lang="en-US" dirty="0"/>
          </a:p>
          <a:p>
            <a:pPr marL="285750" indent="-285750" algn="just">
              <a:buClr>
                <a:srgbClr val="FF00FF"/>
              </a:buClr>
              <a:buSzPct val="125000"/>
              <a:buFont typeface="Fira Sans Condensed ExtraBold" panose="020B0903050000020004" pitchFamily="34" charset="0"/>
              <a:buChar char="■"/>
            </a:pPr>
            <a:r>
              <a:rPr lang="en-US" dirty="0"/>
              <a:t>A frequency multiplier consists of a memoryless nonlinear device followed by a band pass filter, as shown in Figure (</a:t>
            </a:r>
            <a:r>
              <a:rPr lang="en-US" b="1" dirty="0">
                <a:solidFill>
                  <a:srgbClr val="FF0000"/>
                </a:solidFill>
              </a:rPr>
              <a:t>9</a:t>
            </a:r>
            <a:r>
              <a:rPr lang="en-US" dirty="0"/>
              <a:t>).</a:t>
            </a:r>
          </a:p>
          <a:p>
            <a:pPr marL="285750" indent="-285750" algn="just">
              <a:buClr>
                <a:srgbClr val="FF00FF"/>
              </a:buClr>
              <a:buSzPct val="125000"/>
              <a:buFont typeface="Fira Sans Condensed ExtraBold" panose="020B0903050000020004" pitchFamily="34" charset="0"/>
              <a:buChar char="■"/>
            </a:pPr>
            <a:endParaRPr lang="en-US" sz="1800" b="0" i="0" u="none" strike="noStrike" baseline="0" dirty="0">
              <a:latin typeface="*Times New Roman-57124-Identity-H"/>
            </a:endParaRPr>
          </a:p>
          <a:p>
            <a:pPr marL="285750" indent="-285750" algn="just">
              <a:buClr>
                <a:srgbClr val="FF00FF"/>
              </a:buClr>
              <a:buSzPct val="125000"/>
              <a:buFont typeface="Fira Sans Condensed ExtraBold" panose="020B0903050000020004" pitchFamily="34" charset="0"/>
              <a:buChar char="■"/>
            </a:pPr>
            <a:r>
              <a:rPr lang="en-US" sz="1800" b="0" i="0" u="none" strike="noStrike" baseline="0" dirty="0">
                <a:solidFill>
                  <a:schemeClr val="bg1">
                    <a:lumMod val="50000"/>
                  </a:schemeClr>
                </a:solidFill>
                <a:latin typeface="*Times New Roman-57124-Identity-H"/>
              </a:rPr>
              <a:t>A simplified diagram of a commercial FM transmitter using Armstrong's method is shown in Figure </a:t>
            </a:r>
            <a:r>
              <a:rPr lang="en-US" sz="1800" b="0" i="0" u="none" strike="noStrike" baseline="0" dirty="0">
                <a:solidFill>
                  <a:srgbClr val="FF0000"/>
                </a:solidFill>
                <a:latin typeface="*Times New Roman-57124-Identity-H"/>
              </a:rPr>
              <a:t>10</a:t>
            </a:r>
            <a:r>
              <a:rPr lang="en-US" sz="1800" b="0" i="0" u="none" strike="noStrike" baseline="0" dirty="0">
                <a:solidFill>
                  <a:schemeClr val="bg1">
                    <a:lumMod val="50000"/>
                  </a:schemeClr>
                </a:solidFill>
                <a:latin typeface="*Times New Roman-57124-Identity-H"/>
              </a:rPr>
              <a:t>.(NOTE: </a:t>
            </a:r>
            <a:r>
              <a:rPr lang="en-US" dirty="0">
                <a:solidFill>
                  <a:schemeClr val="bg1">
                    <a:lumMod val="50000"/>
                  </a:schemeClr>
                </a:solidFill>
                <a:latin typeface="*Times New Roman-57124-Identity-H"/>
              </a:rPr>
              <a:t>This Figure is not required to explain wideband FM  concept)</a:t>
            </a:r>
            <a:endParaRPr lang="en-US" dirty="0">
              <a:solidFill>
                <a:schemeClr val="bg1">
                  <a:lumMod val="50000"/>
                </a:schemeClr>
              </a:solidFill>
            </a:endParaRPr>
          </a:p>
        </p:txBody>
      </p:sp>
      <p:pic>
        <p:nvPicPr>
          <p:cNvPr id="3" name="Picture 1">
            <a:extLst>
              <a:ext uri="{FF2B5EF4-FFF2-40B4-BE49-F238E27FC236}">
                <a16:creationId xmlns:a16="http://schemas.microsoft.com/office/drawing/2014/main" id="{6A0620A2-FC20-D498-F001-DF7DC10460D4}"/>
              </a:ext>
            </a:extLst>
          </p:cNvPr>
          <p:cNvPicPr>
            <a:picLocks noChangeAspect="1" noChangeArrowheads="1"/>
          </p:cNvPicPr>
          <p:nvPr/>
        </p:nvPicPr>
        <p:blipFill>
          <a:blip r:embed="rId2" cstate="print"/>
          <a:srcRect/>
          <a:stretch>
            <a:fillRect/>
          </a:stretch>
        </p:blipFill>
        <p:spPr bwMode="auto">
          <a:xfrm>
            <a:off x="138112" y="4692579"/>
            <a:ext cx="8837446" cy="133494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id="{4B4D6813-23EB-3D41-2170-6612ADEBCD64}"/>
              </a:ext>
            </a:extLst>
          </p:cNvPr>
          <p:cNvSpPr/>
          <p:nvPr/>
        </p:nvSpPr>
        <p:spPr>
          <a:xfrm>
            <a:off x="84219" y="6010783"/>
            <a:ext cx="8975559" cy="369332"/>
          </a:xfrm>
          <a:prstGeom prst="rect">
            <a:avLst/>
          </a:prstGeom>
        </p:spPr>
        <p:txBody>
          <a:bodyPr wrap="square">
            <a:spAutoFit/>
          </a:bodyPr>
          <a:lstStyle/>
          <a:p>
            <a:pPr algn="ctr"/>
            <a:r>
              <a:rPr lang="en-US" dirty="0"/>
              <a:t>Figure </a:t>
            </a:r>
            <a:r>
              <a:rPr lang="en-US" b="1" dirty="0">
                <a:solidFill>
                  <a:srgbClr val="FF0000"/>
                </a:solidFill>
              </a:rPr>
              <a:t>9</a:t>
            </a:r>
            <a:r>
              <a:rPr lang="en-US" dirty="0"/>
              <a:t>: Block diagram of frequency multiplier.</a:t>
            </a:r>
          </a:p>
        </p:txBody>
      </p:sp>
    </p:spTree>
    <p:extLst>
      <p:ext uri="{BB962C8B-B14F-4D97-AF65-F5344CB8AC3E}">
        <p14:creationId xmlns:p14="http://schemas.microsoft.com/office/powerpoint/2010/main" val="1062744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750424-00EE-5F0C-4FF2-96B8176FA8B4}"/>
              </a:ext>
            </a:extLst>
          </p:cNvPr>
          <p:cNvSpPr/>
          <p:nvPr/>
        </p:nvSpPr>
        <p:spPr>
          <a:xfrm>
            <a:off x="0" y="413979"/>
            <a:ext cx="9021170" cy="5632311"/>
          </a:xfrm>
          <a:prstGeom prst="rect">
            <a:avLst/>
          </a:prstGeom>
        </p:spPr>
        <p:txBody>
          <a:bodyPr wrap="square">
            <a:spAutoFit/>
          </a:bodyPr>
          <a:lstStyle/>
          <a:p>
            <a:pPr marL="285750" indent="-285750">
              <a:buClr>
                <a:srgbClr val="0000FF"/>
              </a:buClr>
              <a:buSzPct val="125000"/>
              <a:buFont typeface="Fira Sans Condensed ExtraBold" panose="020B0903050000020004" pitchFamily="34" charset="0"/>
              <a:buChar char="■"/>
            </a:pPr>
            <a:r>
              <a:rPr lang="en-US" dirty="0"/>
              <a:t>The memoryless nonlinear device is an </a:t>
            </a:r>
            <a:r>
              <a:rPr lang="en-US" i="1" dirty="0"/>
              <a:t>nth power-law device, and t</a:t>
            </a:r>
            <a:r>
              <a:rPr lang="en-US" dirty="0"/>
              <a:t>he input–output relation of such a device may be expressed in the general form </a:t>
            </a:r>
          </a:p>
          <a:p>
            <a:pPr marL="285750" indent="-285750">
              <a:buClr>
                <a:srgbClr val="0000FF"/>
              </a:buClr>
              <a:buSzPct val="125000"/>
              <a:buFont typeface="Fira Sans Condensed ExtraBold" panose="020B0903050000020004" pitchFamily="34" charset="0"/>
              <a:buChar char="■"/>
            </a:pPr>
            <a:endParaRPr lang="en-US" dirty="0"/>
          </a:p>
          <a:p>
            <a:pPr marL="285750" indent="-285750">
              <a:buClr>
                <a:srgbClr val="0000FF"/>
              </a:buClr>
              <a:buSzPct val="125000"/>
              <a:buFont typeface="Fira Sans Condensed ExtraBold" panose="020B0903050000020004" pitchFamily="34" charset="0"/>
              <a:buChar char="■"/>
            </a:pPr>
            <a:endParaRPr lang="en-US" dirty="0"/>
          </a:p>
          <a:p>
            <a:pPr marL="285750" indent="-285750">
              <a:buClr>
                <a:srgbClr val="0000FF"/>
              </a:buClr>
              <a:buSzPct val="125000"/>
              <a:buFont typeface="Fira Sans Condensed ExtraBold" panose="020B0903050000020004" pitchFamily="34" charset="0"/>
              <a:buChar char="■"/>
            </a:pPr>
            <a:r>
              <a:rPr lang="en-US" dirty="0"/>
              <a:t>The input  s(t) is an FM wave defined by</a:t>
            </a:r>
          </a:p>
          <a:p>
            <a:pPr marL="285750" indent="-285750">
              <a:buClr>
                <a:srgbClr val="0000FF"/>
              </a:buClr>
              <a:buSzPct val="125000"/>
              <a:buFont typeface="Fira Sans Condensed ExtraBold" panose="020B0903050000020004" pitchFamily="34" charset="0"/>
              <a:buChar char="■"/>
            </a:pPr>
            <a:endParaRPr lang="en-US" dirty="0"/>
          </a:p>
          <a:p>
            <a:pPr marL="285750" indent="-285750">
              <a:buClr>
                <a:srgbClr val="0000FF"/>
              </a:buClr>
              <a:buSzPct val="125000"/>
              <a:buFont typeface="Fira Sans Condensed ExtraBold" panose="020B0903050000020004" pitchFamily="34" charset="0"/>
              <a:buChar char="■"/>
            </a:pPr>
            <a:endParaRPr lang="en-US" dirty="0"/>
          </a:p>
          <a:p>
            <a:pPr marL="285750" indent="-285750">
              <a:buClr>
                <a:srgbClr val="0000FF"/>
              </a:buClr>
              <a:buSzPct val="125000"/>
              <a:buFont typeface="Fira Sans Condensed ExtraBold" panose="020B0903050000020004" pitchFamily="34" charset="0"/>
              <a:buChar char="■"/>
            </a:pPr>
            <a:endParaRPr lang="en-US" dirty="0"/>
          </a:p>
          <a:p>
            <a:pPr marL="285750" indent="-285750">
              <a:buClr>
                <a:srgbClr val="0000FF"/>
              </a:buClr>
              <a:buSzPct val="125000"/>
              <a:buFont typeface="Fira Sans Condensed ExtraBold" panose="020B0903050000020004" pitchFamily="34" charset="0"/>
              <a:buChar char="■"/>
            </a:pPr>
            <a:r>
              <a:rPr lang="en-US" dirty="0"/>
              <a:t>Suppose that </a:t>
            </a:r>
          </a:p>
          <a:p>
            <a:pPr marL="447675" indent="-447675" algn="just"/>
            <a:r>
              <a:rPr lang="en-US" dirty="0"/>
              <a:t>	(1) the mid-band frequency of the </a:t>
            </a:r>
            <a:r>
              <a:rPr lang="en-US" dirty="0" err="1"/>
              <a:t>bandpass</a:t>
            </a:r>
            <a:r>
              <a:rPr lang="en-US" dirty="0"/>
              <a:t> filter in FIGURE above is set equal to </a:t>
            </a:r>
            <a:r>
              <a:rPr lang="en-US" b="1" dirty="0" err="1">
                <a:solidFill>
                  <a:srgbClr val="FF0000"/>
                </a:solidFill>
              </a:rPr>
              <a:t>nf</a:t>
            </a:r>
            <a:r>
              <a:rPr lang="en-US" b="1" baseline="-25000" dirty="0" err="1">
                <a:solidFill>
                  <a:srgbClr val="FF0000"/>
                </a:solidFill>
              </a:rPr>
              <a:t>c</a:t>
            </a:r>
            <a:r>
              <a:rPr lang="en-US" dirty="0"/>
              <a:t>  where </a:t>
            </a:r>
            <a:r>
              <a:rPr lang="en-US" dirty="0" err="1"/>
              <a:t>f</a:t>
            </a:r>
            <a:r>
              <a:rPr lang="en-US" baseline="-25000" dirty="0" err="1"/>
              <a:t>c</a:t>
            </a:r>
            <a:r>
              <a:rPr lang="en-US" dirty="0"/>
              <a:t>  is the carrier frequency of the incoming FM wave </a:t>
            </a:r>
          </a:p>
          <a:p>
            <a:pPr marL="447675" indent="-447675" algn="just"/>
            <a:r>
              <a:rPr lang="en-US" dirty="0"/>
              <a:t>	(2) the </a:t>
            </a:r>
            <a:r>
              <a:rPr lang="en-US" dirty="0" err="1"/>
              <a:t>bandpass</a:t>
            </a:r>
            <a:r>
              <a:rPr lang="en-US" dirty="0"/>
              <a:t> filter is designed to have a bandwidth equal to </a:t>
            </a:r>
            <a:r>
              <a:rPr lang="en-US" b="1" i="1" dirty="0">
                <a:solidFill>
                  <a:srgbClr val="FF0000"/>
                </a:solidFill>
              </a:rPr>
              <a:t>n</a:t>
            </a:r>
            <a:r>
              <a:rPr lang="en-US" i="1" dirty="0"/>
              <a:t> times the transmission bandwidth of s(t).</a:t>
            </a:r>
          </a:p>
          <a:p>
            <a:pPr marL="447675" indent="-447675" algn="just">
              <a:buFont typeface="Wingdings" pitchFamily="2" charset="2"/>
              <a:buChar char="§"/>
            </a:pPr>
            <a:endParaRPr lang="en-US" dirty="0"/>
          </a:p>
          <a:p>
            <a:pPr marL="447675" indent="-447675" algn="just">
              <a:buClr>
                <a:srgbClr val="0000FF"/>
              </a:buClr>
              <a:buSzPct val="125000"/>
              <a:buFont typeface="Fira Sans Condensed ExtraBold" panose="020B0903050000020004" pitchFamily="34" charset="0"/>
              <a:buChar char="■"/>
            </a:pPr>
            <a:r>
              <a:rPr lang="en-US" dirty="0"/>
              <a:t>Therefore, we have a new FM wave defined by</a:t>
            </a:r>
          </a:p>
          <a:p>
            <a:pPr marL="447675" indent="-447675" algn="just">
              <a:buClr>
                <a:srgbClr val="0000FF"/>
              </a:buClr>
              <a:buSzPct val="125000"/>
              <a:buFont typeface="Fira Sans Condensed ExtraBold" panose="020B0903050000020004" pitchFamily="34" charset="0"/>
              <a:buChar char="■"/>
            </a:pPr>
            <a:endParaRPr lang="en-US" dirty="0"/>
          </a:p>
          <a:p>
            <a:pPr marL="447675" indent="-447675" algn="just">
              <a:buClr>
                <a:srgbClr val="0000FF"/>
              </a:buClr>
              <a:buSzPct val="125000"/>
              <a:buFont typeface="Fira Sans Condensed ExtraBold" panose="020B0903050000020004" pitchFamily="34" charset="0"/>
              <a:buChar char="■"/>
            </a:pPr>
            <a:endParaRPr lang="en-US" dirty="0"/>
          </a:p>
          <a:p>
            <a:pPr marL="447675" indent="-447675" algn="just">
              <a:buClr>
                <a:srgbClr val="0000FF"/>
              </a:buClr>
              <a:buSzPct val="125000"/>
              <a:buFont typeface="Fira Sans Condensed ExtraBold" panose="020B0903050000020004" pitchFamily="34" charset="0"/>
              <a:buChar char="■"/>
            </a:pPr>
            <a:endParaRPr lang="en-US" dirty="0"/>
          </a:p>
          <a:p>
            <a:pPr marL="447675" indent="-447675" algn="just">
              <a:buClr>
                <a:srgbClr val="0000FF"/>
              </a:buClr>
              <a:buSzPct val="125000"/>
              <a:buFont typeface="Fira Sans Condensed ExtraBold" panose="020B0903050000020004" pitchFamily="34" charset="0"/>
              <a:buChar char="■"/>
            </a:pPr>
            <a:r>
              <a:rPr lang="en-US" dirty="0"/>
              <a:t>Here, </a:t>
            </a:r>
            <a:r>
              <a:rPr lang="en-US" u="sng" dirty="0"/>
              <a:t>both the carrier frequency and  frequency sensitivity (hence frequency deviation) gets multiplied by a factor of </a:t>
            </a:r>
            <a:r>
              <a:rPr lang="en-US" b="1" u="sng" dirty="0">
                <a:solidFill>
                  <a:srgbClr val="FF0000"/>
                </a:solidFill>
              </a:rPr>
              <a:t>n</a:t>
            </a:r>
            <a:r>
              <a:rPr lang="en-US" u="sng" dirty="0"/>
              <a:t>; hence the </a:t>
            </a:r>
            <a:r>
              <a:rPr lang="en-US" b="1" u="sng" dirty="0"/>
              <a:t>output is a wide-band FM</a:t>
            </a:r>
          </a:p>
        </p:txBody>
      </p:sp>
      <p:graphicFrame>
        <p:nvGraphicFramePr>
          <p:cNvPr id="3" name="Object 2">
            <a:extLst>
              <a:ext uri="{FF2B5EF4-FFF2-40B4-BE49-F238E27FC236}">
                <a16:creationId xmlns:a16="http://schemas.microsoft.com/office/drawing/2014/main" id="{D2408FE3-D78A-9067-0995-B68AA917E41A}"/>
              </a:ext>
            </a:extLst>
          </p:cNvPr>
          <p:cNvGraphicFramePr>
            <a:graphicFrameLocks noChangeAspect="1"/>
          </p:cNvGraphicFramePr>
          <p:nvPr>
            <p:extLst>
              <p:ext uri="{D42A27DB-BD31-4B8C-83A1-F6EECF244321}">
                <p14:modId xmlns:p14="http://schemas.microsoft.com/office/powerpoint/2010/main" val="2659218095"/>
              </p:ext>
            </p:extLst>
          </p:nvPr>
        </p:nvGraphicFramePr>
        <p:xfrm>
          <a:off x="1295400" y="1023579"/>
          <a:ext cx="3582988" cy="400050"/>
        </p:xfrm>
        <a:graphic>
          <a:graphicData uri="http://schemas.openxmlformats.org/presentationml/2006/ole">
            <mc:AlternateContent xmlns:mc="http://schemas.openxmlformats.org/markup-compatibility/2006">
              <mc:Choice xmlns:v="urn:schemas-microsoft-com:vml" Requires="v">
                <p:oleObj name="Equation" r:id="rId3" imgW="2145960" imgH="241200" progId="">
                  <p:embed/>
                </p:oleObj>
              </mc:Choice>
              <mc:Fallback>
                <p:oleObj name="Equation" r:id="rId3" imgW="2145960" imgH="241200" progId="">
                  <p:embed/>
                  <p:pic>
                    <p:nvPicPr>
                      <p:cNvPr id="3174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023579"/>
                        <a:ext cx="35829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a:extLst>
              <a:ext uri="{FF2B5EF4-FFF2-40B4-BE49-F238E27FC236}">
                <a16:creationId xmlns:a16="http://schemas.microsoft.com/office/drawing/2014/main" id="{ED1F676E-F078-8B0F-19E4-542B01B08B0D}"/>
              </a:ext>
            </a:extLst>
          </p:cNvPr>
          <p:cNvGraphicFramePr>
            <a:graphicFrameLocks noChangeAspect="1"/>
          </p:cNvGraphicFramePr>
          <p:nvPr>
            <p:extLst>
              <p:ext uri="{D42A27DB-BD31-4B8C-83A1-F6EECF244321}">
                <p14:modId xmlns:p14="http://schemas.microsoft.com/office/powerpoint/2010/main" val="565932987"/>
              </p:ext>
            </p:extLst>
          </p:nvPr>
        </p:nvGraphicFramePr>
        <p:xfrm>
          <a:off x="1752600" y="1861779"/>
          <a:ext cx="4564357" cy="762000"/>
        </p:xfrm>
        <a:graphic>
          <a:graphicData uri="http://schemas.openxmlformats.org/presentationml/2006/ole">
            <mc:AlternateContent xmlns:mc="http://schemas.openxmlformats.org/markup-compatibility/2006">
              <mc:Choice xmlns:v="urn:schemas-microsoft-com:vml" Requires="v">
                <p:oleObj name="Equation" r:id="rId5" imgW="2273040" imgH="380880" progId="">
                  <p:embed/>
                </p:oleObj>
              </mc:Choice>
              <mc:Fallback>
                <p:oleObj name="Equation" r:id="rId5" imgW="2273040" imgH="380880" progId="">
                  <p:embed/>
                  <p:pic>
                    <p:nvPicPr>
                      <p:cNvPr id="31744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861779"/>
                        <a:ext cx="456435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a:extLst>
              <a:ext uri="{FF2B5EF4-FFF2-40B4-BE49-F238E27FC236}">
                <a16:creationId xmlns:a16="http://schemas.microsoft.com/office/drawing/2014/main" id="{7C60639B-B6B3-7914-E3DF-ED7FB1E538AF}"/>
              </a:ext>
            </a:extLst>
          </p:cNvPr>
          <p:cNvSpPr/>
          <p:nvPr/>
        </p:nvSpPr>
        <p:spPr>
          <a:xfrm>
            <a:off x="8305309" y="947379"/>
            <a:ext cx="838691"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(15)</a:t>
            </a:r>
            <a:endParaRPr lang="en-US" dirty="0"/>
          </a:p>
        </p:txBody>
      </p:sp>
      <p:sp>
        <p:nvSpPr>
          <p:cNvPr id="6" name="Rectangle 5">
            <a:extLst>
              <a:ext uri="{FF2B5EF4-FFF2-40B4-BE49-F238E27FC236}">
                <a16:creationId xmlns:a16="http://schemas.microsoft.com/office/drawing/2014/main" id="{7FABE2CC-5371-D6E0-3D63-B5BBD44D1B6B}"/>
              </a:ext>
            </a:extLst>
          </p:cNvPr>
          <p:cNvSpPr/>
          <p:nvPr/>
        </p:nvSpPr>
        <p:spPr>
          <a:xfrm>
            <a:off x="8305309" y="2166579"/>
            <a:ext cx="838691"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(16)</a:t>
            </a:r>
            <a:endParaRPr lang="en-US" dirty="0"/>
          </a:p>
        </p:txBody>
      </p:sp>
      <p:graphicFrame>
        <p:nvGraphicFramePr>
          <p:cNvPr id="7" name="Object 4">
            <a:extLst>
              <a:ext uri="{FF2B5EF4-FFF2-40B4-BE49-F238E27FC236}">
                <a16:creationId xmlns:a16="http://schemas.microsoft.com/office/drawing/2014/main" id="{E35E4A13-EF02-BB67-5CC9-CC8D6FB8F425}"/>
              </a:ext>
            </a:extLst>
          </p:cNvPr>
          <p:cNvGraphicFramePr>
            <a:graphicFrameLocks noChangeAspect="1"/>
          </p:cNvGraphicFramePr>
          <p:nvPr>
            <p:extLst>
              <p:ext uri="{D42A27DB-BD31-4B8C-83A1-F6EECF244321}">
                <p14:modId xmlns:p14="http://schemas.microsoft.com/office/powerpoint/2010/main" val="3245979838"/>
              </p:ext>
            </p:extLst>
          </p:nvPr>
        </p:nvGraphicFramePr>
        <p:xfrm>
          <a:off x="1358900" y="4582241"/>
          <a:ext cx="4845050" cy="762000"/>
        </p:xfrm>
        <a:graphic>
          <a:graphicData uri="http://schemas.openxmlformats.org/presentationml/2006/ole">
            <mc:AlternateContent xmlns:mc="http://schemas.openxmlformats.org/markup-compatibility/2006">
              <mc:Choice xmlns:v="urn:schemas-microsoft-com:vml" Requires="v">
                <p:oleObj name="Equation" r:id="rId7" imgW="2412720" imgH="380880" progId="">
                  <p:embed/>
                </p:oleObj>
              </mc:Choice>
              <mc:Fallback>
                <p:oleObj name="Equation" r:id="rId7" imgW="2412720" imgH="380880" progId="">
                  <p:embed/>
                  <p:pic>
                    <p:nvPicPr>
                      <p:cNvPr id="31744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8900" y="4582241"/>
                        <a:ext cx="4845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7">
            <a:extLst>
              <a:ext uri="{FF2B5EF4-FFF2-40B4-BE49-F238E27FC236}">
                <a16:creationId xmlns:a16="http://schemas.microsoft.com/office/drawing/2014/main" id="{AD3EA1E2-8958-D428-94FB-1FA79C3E755D}"/>
              </a:ext>
            </a:extLst>
          </p:cNvPr>
          <p:cNvSpPr/>
          <p:nvPr/>
        </p:nvSpPr>
        <p:spPr>
          <a:xfrm>
            <a:off x="8278013" y="4639102"/>
            <a:ext cx="838691"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(17)</a:t>
            </a:r>
            <a:endParaRPr lang="en-US" dirty="0"/>
          </a:p>
        </p:txBody>
      </p:sp>
      <p:cxnSp>
        <p:nvCxnSpPr>
          <p:cNvPr id="10" name="Straight Arrow Connector 9">
            <a:extLst>
              <a:ext uri="{FF2B5EF4-FFF2-40B4-BE49-F238E27FC236}">
                <a16:creationId xmlns:a16="http://schemas.microsoft.com/office/drawing/2014/main" id="{2F8F773B-4EEB-56DC-4C52-DE71595A6C3F}"/>
              </a:ext>
            </a:extLst>
          </p:cNvPr>
          <p:cNvCxnSpPr>
            <a:cxnSpLocks/>
          </p:cNvCxnSpPr>
          <p:nvPr/>
        </p:nvCxnSpPr>
        <p:spPr>
          <a:xfrm flipV="1">
            <a:off x="3466531" y="5037166"/>
            <a:ext cx="0" cy="4219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7FD870-342E-2A9C-7E00-E7F6C9E46D63}"/>
              </a:ext>
            </a:extLst>
          </p:cNvPr>
          <p:cNvCxnSpPr>
            <a:cxnSpLocks/>
          </p:cNvCxnSpPr>
          <p:nvPr/>
        </p:nvCxnSpPr>
        <p:spPr>
          <a:xfrm flipV="1">
            <a:off x="4465092" y="5039441"/>
            <a:ext cx="0" cy="4219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049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4C6C0F-06C3-D35F-9094-2DAAAE801BDD}"/>
              </a:ext>
            </a:extLst>
          </p:cNvPr>
          <p:cNvPicPr>
            <a:picLocks noChangeAspect="1"/>
          </p:cNvPicPr>
          <p:nvPr/>
        </p:nvPicPr>
        <p:blipFill>
          <a:blip r:embed="rId2"/>
          <a:stretch>
            <a:fillRect/>
          </a:stretch>
        </p:blipFill>
        <p:spPr>
          <a:xfrm>
            <a:off x="202446" y="1203846"/>
            <a:ext cx="8858646" cy="2225153"/>
          </a:xfrm>
          <a:prstGeom prst="rect">
            <a:avLst/>
          </a:prstGeom>
        </p:spPr>
      </p:pic>
      <p:sp>
        <p:nvSpPr>
          <p:cNvPr id="4" name="TextBox 3">
            <a:extLst>
              <a:ext uri="{FF2B5EF4-FFF2-40B4-BE49-F238E27FC236}">
                <a16:creationId xmlns:a16="http://schemas.microsoft.com/office/drawing/2014/main" id="{E659346F-8F2B-681D-02FF-3581001AC283}"/>
              </a:ext>
            </a:extLst>
          </p:cNvPr>
          <p:cNvSpPr txBox="1"/>
          <p:nvPr/>
        </p:nvSpPr>
        <p:spPr>
          <a:xfrm>
            <a:off x="0" y="3576051"/>
            <a:ext cx="9061092" cy="1015663"/>
          </a:xfrm>
          <a:prstGeom prst="rect">
            <a:avLst/>
          </a:prstGeom>
          <a:noFill/>
        </p:spPr>
        <p:txBody>
          <a:bodyPr wrap="square">
            <a:spAutoFit/>
          </a:bodyPr>
          <a:lstStyle/>
          <a:p>
            <a:pPr algn="just">
              <a:buClr>
                <a:srgbClr val="FF00FF"/>
              </a:buClr>
              <a:buSzPct val="125000"/>
            </a:pPr>
            <a:r>
              <a:rPr lang="en-US" sz="2000" b="0" i="0" u="none" strike="noStrike" baseline="0" dirty="0">
                <a:latin typeface="*Times New Roman-57124-Identity-H"/>
              </a:rPr>
              <a:t>Figure </a:t>
            </a:r>
            <a:r>
              <a:rPr lang="en-US" sz="2000" b="1" i="0" u="none" strike="noStrike" baseline="0" dirty="0">
                <a:solidFill>
                  <a:srgbClr val="FF0000"/>
                </a:solidFill>
                <a:latin typeface="*Times New Roman-57124-Identity-H"/>
              </a:rPr>
              <a:t>10</a:t>
            </a:r>
            <a:r>
              <a:rPr lang="en-US" sz="2000" b="0" i="0" u="none" strike="noStrike" baseline="0" dirty="0">
                <a:latin typeface="*Times New Roman-57124-Identity-H"/>
              </a:rPr>
              <a:t>: A simplified diagram of a commercial FM transmitter using Armstrong's method (NOTE: </a:t>
            </a:r>
            <a:r>
              <a:rPr lang="en-US" sz="2000" dirty="0">
                <a:latin typeface="*Times New Roman-57124-Identity-H"/>
              </a:rPr>
              <a:t>This Figure is not required to explain wideband FM  concept. We will use it later for FM transmitter design/calculation purpose )</a:t>
            </a:r>
            <a:endParaRPr lang="en-US" sz="2000" dirty="0"/>
          </a:p>
        </p:txBody>
      </p:sp>
    </p:spTree>
    <p:extLst>
      <p:ext uri="{BB962C8B-B14F-4D97-AF65-F5344CB8AC3E}">
        <p14:creationId xmlns:p14="http://schemas.microsoft.com/office/powerpoint/2010/main" val="3864075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BAF206-A888-641C-AE7B-8E03A17059EF}"/>
              </a:ext>
            </a:extLst>
          </p:cNvPr>
          <p:cNvSpPr/>
          <p:nvPr/>
        </p:nvSpPr>
        <p:spPr>
          <a:xfrm>
            <a:off x="114300" y="284545"/>
            <a:ext cx="8915400" cy="830997"/>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algn="just"/>
            <a:r>
              <a:rPr lang="en-US" sz="2400" b="1" dirty="0">
                <a:solidFill>
                  <a:srgbClr val="FF00FF"/>
                </a:solidFill>
              </a:rPr>
              <a:t>Question 2:  </a:t>
            </a:r>
            <a:r>
              <a:rPr lang="en-US" sz="2400" dirty="0">
                <a:effectLst/>
                <a:latin typeface="Times New Roman" panose="02020603050405020304" pitchFamily="18" charset="0"/>
                <a:ea typeface="Times New Roman" panose="02020603050405020304" pitchFamily="18" charset="0"/>
              </a:rPr>
              <a:t>Discuss the Indirect method of generation of wideband FM with appropriate diagram and mathematical expressions.</a:t>
            </a:r>
            <a:endParaRPr lang="en-US" sz="2400" dirty="0"/>
          </a:p>
        </p:txBody>
      </p:sp>
      <p:sp>
        <p:nvSpPr>
          <p:cNvPr id="3" name="Rectangle 2">
            <a:extLst>
              <a:ext uri="{FF2B5EF4-FFF2-40B4-BE49-F238E27FC236}">
                <a16:creationId xmlns:a16="http://schemas.microsoft.com/office/drawing/2014/main" id="{AE4D14C8-9E55-F0EA-5ED0-1C476DDFE32F}"/>
              </a:ext>
            </a:extLst>
          </p:cNvPr>
          <p:cNvSpPr/>
          <p:nvPr/>
        </p:nvSpPr>
        <p:spPr>
          <a:xfrm>
            <a:off x="80210" y="1315433"/>
            <a:ext cx="8952931" cy="461665"/>
          </a:xfrm>
          <a:prstGeom prst="rect">
            <a:avLst/>
          </a:prstGeom>
        </p:spPr>
        <p:txBody>
          <a:bodyPr wrap="square">
            <a:spAutoFit/>
          </a:bodyPr>
          <a:lstStyle/>
          <a:p>
            <a:pPr marL="285750" indent="-285750" algn="just">
              <a:buClr>
                <a:srgbClr val="FF0000"/>
              </a:buClr>
              <a:buSzPct val="125000"/>
              <a:buFont typeface="Fira Sans Condensed ExtraBold" panose="020B0903050000020004" pitchFamily="34" charset="0"/>
              <a:buChar char="■"/>
            </a:pPr>
            <a:r>
              <a:rPr lang="en-US" sz="2400" b="1" dirty="0">
                <a:solidFill>
                  <a:schemeClr val="bg1">
                    <a:lumMod val="75000"/>
                  </a:schemeClr>
                </a:solidFill>
              </a:rPr>
              <a:t>Refer to the previous slides</a:t>
            </a:r>
            <a:endParaRPr lang="en-US" b="1" dirty="0">
              <a:solidFill>
                <a:schemeClr val="bg1">
                  <a:lumMod val="75000"/>
                </a:schemeClr>
              </a:solidFill>
            </a:endParaRPr>
          </a:p>
        </p:txBody>
      </p:sp>
      <p:sp>
        <p:nvSpPr>
          <p:cNvPr id="4" name="Rectangle 3">
            <a:extLst>
              <a:ext uri="{FF2B5EF4-FFF2-40B4-BE49-F238E27FC236}">
                <a16:creationId xmlns:a16="http://schemas.microsoft.com/office/drawing/2014/main" id="{695EF861-EBA5-812E-1056-6C996CA31394}"/>
              </a:ext>
            </a:extLst>
          </p:cNvPr>
          <p:cNvSpPr/>
          <p:nvPr/>
        </p:nvSpPr>
        <p:spPr>
          <a:xfrm>
            <a:off x="116572" y="1951849"/>
            <a:ext cx="8915400" cy="830997"/>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algn="just"/>
            <a:r>
              <a:rPr lang="en-US" sz="2400" b="1" dirty="0">
                <a:solidFill>
                  <a:srgbClr val="FF00FF"/>
                </a:solidFill>
              </a:rPr>
              <a:t>Question 3(a):  </a:t>
            </a:r>
            <a:r>
              <a:rPr lang="en-US" sz="2400" dirty="0">
                <a:effectLst/>
                <a:latin typeface="Times New Roman" panose="02020603050405020304" pitchFamily="18" charset="0"/>
                <a:ea typeface="Times New Roman" panose="02020603050405020304" pitchFamily="18" charset="0"/>
              </a:rPr>
              <a:t>Discuss the generation of narrow band FM with appropriate diagram and mathematical expressions.</a:t>
            </a:r>
          </a:p>
        </p:txBody>
      </p:sp>
      <p:sp>
        <p:nvSpPr>
          <p:cNvPr id="5" name="Rectangle 4">
            <a:extLst>
              <a:ext uri="{FF2B5EF4-FFF2-40B4-BE49-F238E27FC236}">
                <a16:creationId xmlns:a16="http://schemas.microsoft.com/office/drawing/2014/main" id="{31F68854-E417-A95E-D21D-92286DF40FF3}"/>
              </a:ext>
            </a:extLst>
          </p:cNvPr>
          <p:cNvSpPr/>
          <p:nvPr/>
        </p:nvSpPr>
        <p:spPr>
          <a:xfrm>
            <a:off x="82482" y="2914496"/>
            <a:ext cx="8952931" cy="461665"/>
          </a:xfrm>
          <a:prstGeom prst="rect">
            <a:avLst/>
          </a:prstGeom>
        </p:spPr>
        <p:txBody>
          <a:bodyPr wrap="square">
            <a:spAutoFit/>
          </a:bodyPr>
          <a:lstStyle/>
          <a:p>
            <a:pPr marL="285750" indent="-285750" algn="just">
              <a:buClr>
                <a:srgbClr val="FF0000"/>
              </a:buClr>
              <a:buSzPct val="125000"/>
              <a:buFont typeface="Fira Sans Condensed ExtraBold" panose="020B0903050000020004" pitchFamily="34" charset="0"/>
              <a:buChar char="■"/>
            </a:pPr>
            <a:r>
              <a:rPr lang="en-US" sz="2400" b="1" dirty="0">
                <a:solidFill>
                  <a:schemeClr val="bg1">
                    <a:lumMod val="75000"/>
                  </a:schemeClr>
                </a:solidFill>
              </a:rPr>
              <a:t>Refer to the previous slides</a:t>
            </a:r>
            <a:endParaRPr lang="en-US" b="1" dirty="0">
              <a:solidFill>
                <a:schemeClr val="bg1">
                  <a:lumMod val="75000"/>
                </a:schemeClr>
              </a:solidFill>
            </a:endParaRPr>
          </a:p>
        </p:txBody>
      </p:sp>
      <p:sp>
        <p:nvSpPr>
          <p:cNvPr id="6" name="Rectangle 5">
            <a:extLst>
              <a:ext uri="{FF2B5EF4-FFF2-40B4-BE49-F238E27FC236}">
                <a16:creationId xmlns:a16="http://schemas.microsoft.com/office/drawing/2014/main" id="{BA78B435-DF9A-F176-A183-A6C9BE812ED7}"/>
              </a:ext>
            </a:extLst>
          </p:cNvPr>
          <p:cNvSpPr/>
          <p:nvPr/>
        </p:nvSpPr>
        <p:spPr>
          <a:xfrm>
            <a:off x="105196" y="3509967"/>
            <a:ext cx="8915400" cy="1938992"/>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algn="just"/>
            <a:r>
              <a:rPr lang="en-US" sz="2400" b="1" dirty="0">
                <a:solidFill>
                  <a:srgbClr val="FF00FF"/>
                </a:solidFill>
              </a:rPr>
              <a:t>Question 3(b) </a:t>
            </a:r>
            <a:r>
              <a:rPr lang="en-US" sz="2400" dirty="0">
                <a:effectLst/>
                <a:latin typeface="Times New Roman" panose="02020603050405020304" pitchFamily="18" charset="0"/>
                <a:ea typeface="Times New Roman" panose="02020603050405020304" pitchFamily="18" charset="0"/>
              </a:rPr>
              <a:t>Consider that the modulating signal shown in the following Figure is applied to the FM and PM modulators. The constants </a:t>
            </a:r>
            <a:r>
              <a:rPr lang="en-US" sz="2400" dirty="0" err="1">
                <a:effectLst/>
                <a:latin typeface="Times New Roman" panose="02020603050405020304" pitchFamily="18" charset="0"/>
                <a:ea typeface="Times New Roman" panose="02020603050405020304" pitchFamily="18" charset="0"/>
              </a:rPr>
              <a:t>k</a:t>
            </a:r>
            <a:r>
              <a:rPr lang="en-US" sz="2400" baseline="-25000" dirty="0" err="1">
                <a:effectLst/>
                <a:latin typeface="Times New Roman" panose="02020603050405020304" pitchFamily="18" charset="0"/>
                <a:ea typeface="Times New Roman" panose="02020603050405020304" pitchFamily="18" charset="0"/>
              </a:rPr>
              <a:t>f</a:t>
            </a:r>
            <a:r>
              <a:rPr lang="en-US" sz="2400" dirty="0">
                <a:effectLst/>
                <a:latin typeface="Times New Roman" panose="02020603050405020304" pitchFamily="18" charset="0"/>
                <a:ea typeface="Times New Roman" panose="02020603050405020304" pitchFamily="18" charset="0"/>
              </a:rPr>
              <a:t> and </a:t>
            </a:r>
            <a:r>
              <a:rPr lang="en-US" sz="2400" dirty="0" err="1">
                <a:effectLst/>
                <a:latin typeface="Times New Roman" panose="02020603050405020304" pitchFamily="18" charset="0"/>
                <a:ea typeface="Times New Roman" panose="02020603050405020304" pitchFamily="18" charset="0"/>
              </a:rPr>
              <a:t>k</a:t>
            </a:r>
            <a:r>
              <a:rPr lang="en-US" sz="2400" baseline="-25000" dirty="0" err="1">
                <a:effectLst/>
                <a:latin typeface="Times New Roman" panose="02020603050405020304" pitchFamily="18" charset="0"/>
                <a:ea typeface="Times New Roman" panose="02020603050405020304" pitchFamily="18" charset="0"/>
              </a:rPr>
              <a:t>p</a:t>
            </a:r>
            <a:r>
              <a:rPr lang="en-US" sz="2400" dirty="0">
                <a:effectLst/>
                <a:latin typeface="Times New Roman" panose="02020603050405020304" pitchFamily="18" charset="0"/>
                <a:ea typeface="Times New Roman" panose="02020603050405020304" pitchFamily="18" charset="0"/>
              </a:rPr>
              <a:t> are 2</a:t>
            </a:r>
            <a:r>
              <a:rPr lang="en-US" sz="2400" dirty="0">
                <a:effectLst/>
                <a:latin typeface="Arial" panose="020B0604020202020204" pitchFamily="34" charset="0"/>
                <a:ea typeface="Times New Roman" panose="02020603050405020304" pitchFamily="18" charset="0"/>
              </a:rPr>
              <a:t>π</a:t>
            </a:r>
            <a:r>
              <a:rPr lang="en-US" sz="2400" dirty="0">
                <a:effectLst/>
                <a:latin typeface="Times New Roman" panose="02020603050405020304" pitchFamily="18" charset="0"/>
                <a:ea typeface="Times New Roman" panose="02020603050405020304" pitchFamily="18" charset="0"/>
              </a:rPr>
              <a:t> x 10</a:t>
            </a:r>
            <a:r>
              <a:rPr lang="en-US" sz="2400" baseline="30000" dirty="0">
                <a:effectLst/>
                <a:latin typeface="Times New Roman" panose="02020603050405020304" pitchFamily="18" charset="0"/>
                <a:ea typeface="Times New Roman" panose="02020603050405020304" pitchFamily="18" charset="0"/>
              </a:rPr>
              <a:t>5</a:t>
            </a:r>
            <a:r>
              <a:rPr lang="en-US" sz="2400" dirty="0">
                <a:effectLst/>
                <a:latin typeface="Times New Roman" panose="02020603050405020304" pitchFamily="18" charset="0"/>
                <a:ea typeface="Times New Roman" panose="02020603050405020304" pitchFamily="18" charset="0"/>
              </a:rPr>
              <a:t> and </a:t>
            </a:r>
            <a:r>
              <a:rPr lang="en-US" sz="2400" dirty="0">
                <a:effectLst/>
                <a:latin typeface="Arial" panose="020B0604020202020204" pitchFamily="34" charset="0"/>
                <a:ea typeface="Times New Roman" panose="02020603050405020304" pitchFamily="18" charset="0"/>
              </a:rPr>
              <a:t>π/2</a:t>
            </a:r>
            <a:r>
              <a:rPr lang="en-US" sz="2400" dirty="0">
                <a:effectLst/>
                <a:latin typeface="Times New Roman" panose="02020603050405020304" pitchFamily="18" charset="0"/>
                <a:ea typeface="Times New Roman" panose="02020603050405020304" pitchFamily="18" charset="0"/>
              </a:rPr>
              <a:t> , respectively, and the carrier frequency f</a:t>
            </a:r>
            <a:r>
              <a:rPr lang="en-US" sz="2400" baseline="-25000" dirty="0">
                <a:effectLst/>
                <a:latin typeface="Times New Roman" panose="02020603050405020304" pitchFamily="18" charset="0"/>
                <a:ea typeface="Times New Roman" panose="02020603050405020304" pitchFamily="18" charset="0"/>
              </a:rPr>
              <a:t>c</a:t>
            </a:r>
            <a:r>
              <a:rPr lang="en-US" sz="2400" dirty="0">
                <a:effectLst/>
                <a:latin typeface="Times New Roman" panose="02020603050405020304" pitchFamily="18" charset="0"/>
                <a:ea typeface="Times New Roman" panose="02020603050405020304" pitchFamily="18" charset="0"/>
              </a:rPr>
              <a:t> is 100 </a:t>
            </a:r>
            <a:r>
              <a:rPr lang="en-US" sz="2400" dirty="0" err="1">
                <a:effectLst/>
                <a:latin typeface="Times New Roman" panose="02020603050405020304" pitchFamily="18" charset="0"/>
                <a:ea typeface="Times New Roman" panose="02020603050405020304" pitchFamily="18" charset="0"/>
              </a:rPr>
              <a:t>MHz.</a:t>
            </a:r>
            <a:r>
              <a:rPr lang="en-US" sz="2400" dirty="0">
                <a:effectLst/>
                <a:latin typeface="Times New Roman" panose="02020603050405020304" pitchFamily="18" charset="0"/>
                <a:ea typeface="Times New Roman" panose="02020603050405020304" pitchFamily="18" charset="0"/>
              </a:rPr>
              <a:t> Determine the instantaneous frequency for FM and PM waves and sketch the waveform for both. </a:t>
            </a:r>
          </a:p>
        </p:txBody>
      </p:sp>
      <p:pic>
        <p:nvPicPr>
          <p:cNvPr id="7" name="Picture 6" descr="Shape, rectangle&#10;&#10;Description automatically generated">
            <a:extLst>
              <a:ext uri="{FF2B5EF4-FFF2-40B4-BE49-F238E27FC236}">
                <a16:creationId xmlns:a16="http://schemas.microsoft.com/office/drawing/2014/main" id="{0923FDDD-BA17-A100-171B-35BCECE30818}"/>
              </a:ext>
            </a:extLst>
          </p:cNvPr>
          <p:cNvPicPr>
            <a:picLocks noChangeAspect="1"/>
          </p:cNvPicPr>
          <p:nvPr/>
        </p:nvPicPr>
        <p:blipFill>
          <a:blip r:embed="rId2"/>
          <a:stretch>
            <a:fillRect/>
          </a:stretch>
        </p:blipFill>
        <p:spPr>
          <a:xfrm>
            <a:off x="2726059" y="5542612"/>
            <a:ext cx="3664585" cy="1204595"/>
          </a:xfrm>
          <a:prstGeom prst="rect">
            <a:avLst/>
          </a:prstGeom>
        </p:spPr>
      </p:pic>
    </p:spTree>
    <p:extLst>
      <p:ext uri="{BB962C8B-B14F-4D97-AF65-F5344CB8AC3E}">
        <p14:creationId xmlns:p14="http://schemas.microsoft.com/office/powerpoint/2010/main" val="2186006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117427-7D68-8EE4-CE74-CAE1BA3DF8EB}"/>
              </a:ext>
            </a:extLst>
          </p:cNvPr>
          <p:cNvSpPr txBox="1"/>
          <p:nvPr/>
        </p:nvSpPr>
        <p:spPr>
          <a:xfrm>
            <a:off x="1542627" y="1345768"/>
            <a:ext cx="7440952" cy="1015663"/>
          </a:xfrm>
          <a:prstGeom prst="rect">
            <a:avLst/>
          </a:prstGeom>
          <a:noFill/>
        </p:spPr>
        <p:txBody>
          <a:bodyPr wrap="square">
            <a:spAutoFit/>
          </a:bodyPr>
          <a:lstStyle/>
          <a:p>
            <a:pPr algn="just"/>
            <a:r>
              <a:rPr lang="en-US" sz="2000" b="0" i="0" u="sng" strike="noStrike" baseline="0" dirty="0">
                <a:latin typeface="*Minion Pro-164499-Identity-H"/>
              </a:rPr>
              <a:t>NOTE that:</a:t>
            </a:r>
            <a:r>
              <a:rPr lang="en-US" sz="2000" b="0" i="0" u="none" strike="noStrike" baseline="0" dirty="0">
                <a:latin typeface="*Minion Pro-164499-Identity-H"/>
              </a:rPr>
              <a:t> Because </a:t>
            </a:r>
            <a:r>
              <a:rPr lang="en-US" sz="2000" b="1" i="0" u="none" strike="noStrike" baseline="0" dirty="0">
                <a:solidFill>
                  <a:srgbClr val="FF00FF"/>
                </a:solidFill>
                <a:latin typeface="*Minion Pro-164499-Identity-H"/>
              </a:rPr>
              <a:t>m</a:t>
            </a:r>
            <a:r>
              <a:rPr lang="en-US" sz="2000" b="0" i="0" u="none" strike="noStrike" baseline="0" dirty="0">
                <a:latin typeface="*Minion Pro-164499-Identity-H"/>
              </a:rPr>
              <a:t>(t) switches from 1 to - 1 and vice versa, the FM wave frequency switches back and forth between 99.9 and 100.1MHz, (see the waveform sketches on next slide)</a:t>
            </a:r>
            <a:endParaRPr lang="en-US" sz="2000" dirty="0"/>
          </a:p>
        </p:txBody>
      </p:sp>
      <p:sp>
        <p:nvSpPr>
          <p:cNvPr id="5" name="TextBox 4">
            <a:extLst>
              <a:ext uri="{FF2B5EF4-FFF2-40B4-BE49-F238E27FC236}">
                <a16:creationId xmlns:a16="http://schemas.microsoft.com/office/drawing/2014/main" id="{254E45BB-20A8-A578-7B00-3F76BE5C8697}"/>
              </a:ext>
            </a:extLst>
          </p:cNvPr>
          <p:cNvSpPr txBox="1"/>
          <p:nvPr/>
        </p:nvSpPr>
        <p:spPr>
          <a:xfrm>
            <a:off x="91864" y="81622"/>
            <a:ext cx="8891715" cy="461665"/>
          </a:xfrm>
          <a:prstGeom prst="rect">
            <a:avLst/>
          </a:prstGeom>
          <a:noFill/>
        </p:spPr>
        <p:txBody>
          <a:bodyPr wrap="square">
            <a:spAutoFit/>
          </a:bodyPr>
          <a:lstStyle/>
          <a:p>
            <a:pPr marL="342900" indent="-342900" algn="just">
              <a:buClr>
                <a:srgbClr val="FF0000"/>
              </a:buClr>
              <a:buSzPct val="150000"/>
              <a:buFont typeface="Fira Sans Condensed ExtraBold" panose="020B0903050000020004" pitchFamily="34" charset="0"/>
              <a:buChar char="■"/>
            </a:pPr>
            <a:r>
              <a:rPr lang="en-US" sz="2400" dirty="0">
                <a:latin typeface="*Minion Pro-164499-Identity-H"/>
              </a:rPr>
              <a:t>for FM</a:t>
            </a:r>
            <a:endParaRPr lang="en-US"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378337-9339-6332-C88B-49190B64DEE1}"/>
                  </a:ext>
                </a:extLst>
              </p:cNvPr>
              <p:cNvSpPr txBox="1"/>
              <p:nvPr/>
            </p:nvSpPr>
            <p:spPr>
              <a:xfrm>
                <a:off x="1542627" y="4266472"/>
                <a:ext cx="7349088" cy="1015663"/>
              </a:xfrm>
              <a:prstGeom prst="rect">
                <a:avLst/>
              </a:prstGeom>
              <a:noFill/>
            </p:spPr>
            <p:txBody>
              <a:bodyPr wrap="square">
                <a:spAutoFit/>
              </a:bodyPr>
              <a:lstStyle/>
              <a:p>
                <a:pPr algn="just"/>
                <a:r>
                  <a:rPr lang="en-US" sz="2000" b="0" i="0" u="sng" strike="noStrike" baseline="0" dirty="0">
                    <a:latin typeface="*Minion Pro-164499-Identity-H"/>
                  </a:rPr>
                  <a:t>NOTE that:</a:t>
                </a:r>
                <a:r>
                  <a:rPr lang="en-US" sz="2000" b="0" i="0" u="none" strike="noStrike" baseline="0" dirty="0">
                    <a:latin typeface="*Minion Pro-164499-Identity-H"/>
                  </a:rPr>
                  <a:t> the</a:t>
                </a:r>
                <a:r>
                  <a:rPr lang="en-US" sz="2000" b="0" i="0" u="none" strike="noStrike" dirty="0">
                    <a:latin typeface="*Minion Pro-164499-Identity-H"/>
                  </a:rPr>
                  <a:t> derivative </a:t>
                </a:r>
                <a14:m>
                  <m:oMath xmlns:m="http://schemas.openxmlformats.org/officeDocument/2006/math">
                    <m:acc>
                      <m:accPr>
                        <m:chr m:val="̇"/>
                        <m:ctrlPr>
                          <a:rPr lang="en-US" sz="2000" b="1" i="1" u="none" strike="noStrike" baseline="0" smtClean="0">
                            <a:solidFill>
                              <a:srgbClr val="FF00FF"/>
                            </a:solidFill>
                            <a:latin typeface="Cambria Math" panose="02040503050406030204" pitchFamily="18" charset="0"/>
                          </a:rPr>
                        </m:ctrlPr>
                      </m:accPr>
                      <m:e>
                        <m:r>
                          <a:rPr lang="en-US" sz="2000" b="1" i="1" u="none" strike="noStrike" baseline="0" smtClean="0">
                            <a:solidFill>
                              <a:srgbClr val="FF00FF"/>
                            </a:solidFill>
                            <a:latin typeface="Cambria Math" panose="02040503050406030204" pitchFamily="18" charset="0"/>
                          </a:rPr>
                          <m:t>𝒎</m:t>
                        </m:r>
                      </m:e>
                    </m:acc>
                    <m:r>
                      <a:rPr lang="en-US" sz="2000" b="0" i="1" u="none" strike="noStrike" baseline="0" smtClean="0">
                        <a:latin typeface="Cambria Math" panose="02040503050406030204" pitchFamily="18" charset="0"/>
                      </a:rPr>
                      <m:t>(</m:t>
                    </m:r>
                    <m:r>
                      <a:rPr lang="en-US" sz="2000" b="0" i="1" u="none" strike="noStrike" baseline="0" smtClean="0">
                        <a:latin typeface="Cambria Math" panose="02040503050406030204" pitchFamily="18" charset="0"/>
                      </a:rPr>
                      <m:t>𝑡</m:t>
                    </m:r>
                    <m:r>
                      <a:rPr lang="en-US" sz="2000" b="0" i="1" u="none" strike="noStrike" baseline="0" smtClean="0">
                        <a:latin typeface="Cambria Math" panose="02040503050406030204" pitchFamily="18" charset="0"/>
                      </a:rPr>
                      <m:t>)</m:t>
                    </m:r>
                  </m:oMath>
                </a14:m>
                <a:r>
                  <a:rPr lang="en-US" sz="2000" b="0" i="1" u="none" strike="noStrike" baseline="0" dirty="0">
                    <a:latin typeface="*Times New Roman-Italic-74361-Identity-H"/>
                  </a:rPr>
                  <a:t> </a:t>
                </a:r>
                <a:r>
                  <a:rPr lang="en-US" sz="2000" dirty="0">
                    <a:latin typeface="*Minion Pro-164499-Identity-H"/>
                  </a:rPr>
                  <a:t>is zero except at points of discontinuity of m(t). Therefore, the frequency of the PM signal stays the same (see the waveform sketches on next slide).</a:t>
                </a:r>
                <a:endParaRPr lang="en-US" sz="2000" dirty="0"/>
              </a:p>
            </p:txBody>
          </p:sp>
        </mc:Choice>
        <mc:Fallback xmlns="">
          <p:sp>
            <p:nvSpPr>
              <p:cNvPr id="6" name="TextBox 5">
                <a:extLst>
                  <a:ext uri="{FF2B5EF4-FFF2-40B4-BE49-F238E27FC236}">
                    <a16:creationId xmlns:a16="http://schemas.microsoft.com/office/drawing/2014/main" id="{A3378337-9339-6332-C88B-49190B64DEE1}"/>
                  </a:ext>
                </a:extLst>
              </p:cNvPr>
              <p:cNvSpPr txBox="1">
                <a:spLocks noRot="1" noChangeAspect="1" noMove="1" noResize="1" noEditPoints="1" noAdjustHandles="1" noChangeArrowheads="1" noChangeShapeType="1" noTextEdit="1"/>
              </p:cNvSpPr>
              <p:nvPr/>
            </p:nvSpPr>
            <p:spPr>
              <a:xfrm>
                <a:off x="1542627" y="4266472"/>
                <a:ext cx="7349088" cy="1015663"/>
              </a:xfrm>
              <a:prstGeom prst="rect">
                <a:avLst/>
              </a:prstGeom>
              <a:blipFill>
                <a:blip r:embed="rId2"/>
                <a:stretch>
                  <a:fillRect l="-829" t="-3614" r="-912" b="-1024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20D2204-958E-A0C9-7CE9-3F67CD7115F1}"/>
              </a:ext>
            </a:extLst>
          </p:cNvPr>
          <p:cNvSpPr txBox="1"/>
          <p:nvPr/>
        </p:nvSpPr>
        <p:spPr>
          <a:xfrm>
            <a:off x="0" y="3002326"/>
            <a:ext cx="8891715" cy="461665"/>
          </a:xfrm>
          <a:prstGeom prst="rect">
            <a:avLst/>
          </a:prstGeom>
          <a:noFill/>
        </p:spPr>
        <p:txBody>
          <a:bodyPr wrap="square">
            <a:spAutoFit/>
          </a:bodyPr>
          <a:lstStyle/>
          <a:p>
            <a:pPr marL="342900" indent="-342900" algn="just">
              <a:buClr>
                <a:srgbClr val="FF0000"/>
              </a:buClr>
              <a:buSzPct val="150000"/>
              <a:buFont typeface="Fira Sans Condensed ExtraBold" panose="020B0903050000020004" pitchFamily="34" charset="0"/>
              <a:buChar char="■"/>
            </a:pPr>
            <a:r>
              <a:rPr lang="en-US" sz="2400" dirty="0">
                <a:latin typeface="*Minion Pro-164499-Identity-H"/>
              </a:rPr>
              <a:t>for PM</a:t>
            </a:r>
            <a:endParaRPr lang="en-US" sz="2400" dirty="0"/>
          </a:p>
        </p:txBody>
      </p:sp>
      <p:pic>
        <p:nvPicPr>
          <p:cNvPr id="9" name="Picture 8">
            <a:extLst>
              <a:ext uri="{FF2B5EF4-FFF2-40B4-BE49-F238E27FC236}">
                <a16:creationId xmlns:a16="http://schemas.microsoft.com/office/drawing/2014/main" id="{D3FC3DA0-469A-D2CE-6107-E72A5CB2774E}"/>
              </a:ext>
            </a:extLst>
          </p:cNvPr>
          <p:cNvPicPr>
            <a:picLocks noChangeAspect="1"/>
          </p:cNvPicPr>
          <p:nvPr/>
        </p:nvPicPr>
        <p:blipFill>
          <a:blip r:embed="rId3"/>
          <a:stretch>
            <a:fillRect/>
          </a:stretch>
        </p:blipFill>
        <p:spPr>
          <a:xfrm>
            <a:off x="1542627" y="383423"/>
            <a:ext cx="4614791" cy="957248"/>
          </a:xfrm>
          <a:prstGeom prst="rect">
            <a:avLst/>
          </a:prstGeom>
        </p:spPr>
      </p:pic>
      <p:pic>
        <p:nvPicPr>
          <p:cNvPr id="13" name="Picture 12">
            <a:extLst>
              <a:ext uri="{FF2B5EF4-FFF2-40B4-BE49-F238E27FC236}">
                <a16:creationId xmlns:a16="http://schemas.microsoft.com/office/drawing/2014/main" id="{49EE8F3F-3D6A-78D9-0E0E-D45345D86EF3}"/>
              </a:ext>
            </a:extLst>
          </p:cNvPr>
          <p:cNvPicPr>
            <a:picLocks noChangeAspect="1"/>
          </p:cNvPicPr>
          <p:nvPr/>
        </p:nvPicPr>
        <p:blipFill>
          <a:blip r:embed="rId4"/>
          <a:stretch>
            <a:fillRect/>
          </a:stretch>
        </p:blipFill>
        <p:spPr>
          <a:xfrm>
            <a:off x="1542627" y="3163912"/>
            <a:ext cx="4749677" cy="940974"/>
          </a:xfrm>
          <a:prstGeom prst="rect">
            <a:avLst/>
          </a:prstGeom>
        </p:spPr>
      </p:pic>
    </p:spTree>
    <p:extLst>
      <p:ext uri="{BB962C8B-B14F-4D97-AF65-F5344CB8AC3E}">
        <p14:creationId xmlns:p14="http://schemas.microsoft.com/office/powerpoint/2010/main" val="304158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4E02A9-8235-2190-22C2-BDFDD1E835E4}"/>
              </a:ext>
            </a:extLst>
          </p:cNvPr>
          <p:cNvSpPr txBox="1"/>
          <p:nvPr/>
        </p:nvSpPr>
        <p:spPr>
          <a:xfrm>
            <a:off x="124811" y="5037040"/>
            <a:ext cx="8894376" cy="830997"/>
          </a:xfrm>
          <a:prstGeom prst="rect">
            <a:avLst/>
          </a:prstGeom>
          <a:noFill/>
        </p:spPr>
        <p:txBody>
          <a:bodyPr wrap="square">
            <a:spAutoFit/>
          </a:bodyPr>
          <a:lstStyle/>
          <a:p>
            <a:r>
              <a:rPr lang="en-US" sz="2400" dirty="0">
                <a:latin typeface="Times New Roman" panose="02020603050405020304" pitchFamily="18" charset="0"/>
                <a:ea typeface="Times New Roman" panose="02020603050405020304" pitchFamily="18" charset="0"/>
              </a:rPr>
              <a:t>Figure (</a:t>
            </a:r>
            <a:r>
              <a:rPr lang="en-US" sz="2400" b="1" dirty="0">
                <a:solidFill>
                  <a:srgbClr val="FF0000"/>
                </a:solidFill>
                <a:latin typeface="Times New Roman" panose="02020603050405020304" pitchFamily="18" charset="0"/>
                <a:ea typeface="Times New Roman" panose="02020603050405020304" pitchFamily="18" charset="0"/>
              </a:rPr>
              <a:t>a</a:t>
            </a:r>
            <a:r>
              <a:rPr lang="en-US" sz="2400" dirty="0">
                <a:latin typeface="Times New Roman" panose="02020603050405020304" pitchFamily="18" charset="0"/>
                <a:ea typeface="Times New Roman" panose="02020603050405020304" pitchFamily="18" charset="0"/>
              </a:rPr>
              <a:t>) and (</a:t>
            </a:r>
            <a:r>
              <a:rPr lang="en-US" sz="2400" b="1" dirty="0">
                <a:solidFill>
                  <a:srgbClr val="FF0000"/>
                </a:solidFill>
                <a:latin typeface="Times New Roman" panose="02020603050405020304" pitchFamily="18" charset="0"/>
                <a:ea typeface="Times New Roman" panose="02020603050405020304" pitchFamily="18" charset="0"/>
              </a:rPr>
              <a:t>b</a:t>
            </a:r>
            <a:r>
              <a:rPr lang="en-US" sz="2400" dirty="0">
                <a:latin typeface="Times New Roman" panose="02020603050405020304" pitchFamily="18" charset="0"/>
                <a:ea typeface="Times New Roman" panose="02020603050405020304" pitchFamily="18" charset="0"/>
              </a:rPr>
              <a:t>): Sketch of </a:t>
            </a:r>
            <a:r>
              <a:rPr lang="en-US" sz="2400" b="1" dirty="0">
                <a:solidFill>
                  <a:srgbClr val="FF00FF"/>
                </a:solidFill>
                <a:latin typeface="Times New Roman" panose="02020603050405020304" pitchFamily="18" charset="0"/>
                <a:ea typeface="Times New Roman" panose="02020603050405020304" pitchFamily="18" charset="0"/>
              </a:rPr>
              <a:t>F</a:t>
            </a:r>
            <a:r>
              <a:rPr lang="en-US" sz="2400" dirty="0">
                <a:latin typeface="Times New Roman" panose="02020603050405020304" pitchFamily="18" charset="0"/>
                <a:ea typeface="Times New Roman" panose="02020603050405020304" pitchFamily="18" charset="0"/>
              </a:rPr>
              <a:t>M  waveform of Question 3 (b)</a:t>
            </a:r>
          </a:p>
          <a:p>
            <a:r>
              <a:rPr lang="en-US" sz="2400" dirty="0">
                <a:latin typeface="Times New Roman" panose="02020603050405020304" pitchFamily="18" charset="0"/>
                <a:ea typeface="Times New Roman" panose="02020603050405020304" pitchFamily="18" charset="0"/>
              </a:rPr>
              <a:t>Figure (</a:t>
            </a:r>
            <a:r>
              <a:rPr lang="en-US" sz="2400" b="1" dirty="0">
                <a:solidFill>
                  <a:srgbClr val="FF0000"/>
                </a:solidFill>
                <a:latin typeface="Times New Roman" panose="02020603050405020304" pitchFamily="18" charset="0"/>
                <a:ea typeface="Times New Roman" panose="02020603050405020304" pitchFamily="18" charset="0"/>
              </a:rPr>
              <a:t>c</a:t>
            </a:r>
            <a:r>
              <a:rPr lang="en-US" sz="2400" dirty="0">
                <a:latin typeface="Times New Roman" panose="02020603050405020304" pitchFamily="18" charset="0"/>
                <a:ea typeface="Times New Roman" panose="02020603050405020304" pitchFamily="18" charset="0"/>
              </a:rPr>
              <a:t>) and (</a:t>
            </a:r>
            <a:r>
              <a:rPr lang="en-US" sz="2400" b="1" dirty="0">
                <a:solidFill>
                  <a:srgbClr val="FF0000"/>
                </a:solidFill>
                <a:latin typeface="Times New Roman" panose="02020603050405020304" pitchFamily="18" charset="0"/>
                <a:ea typeface="Times New Roman" panose="02020603050405020304" pitchFamily="18" charset="0"/>
              </a:rPr>
              <a:t>d</a:t>
            </a:r>
            <a:r>
              <a:rPr lang="en-US" sz="2400" dirty="0">
                <a:latin typeface="Times New Roman" panose="02020603050405020304" pitchFamily="18" charset="0"/>
                <a:ea typeface="Times New Roman" panose="02020603050405020304" pitchFamily="18" charset="0"/>
              </a:rPr>
              <a:t>): Sketch of </a:t>
            </a:r>
            <a:r>
              <a:rPr lang="en-US" sz="2400" b="1" dirty="0">
                <a:solidFill>
                  <a:srgbClr val="FF00FF"/>
                </a:solidFill>
                <a:latin typeface="Times New Roman" panose="02020603050405020304" pitchFamily="18" charset="0"/>
                <a:ea typeface="Times New Roman" panose="02020603050405020304" pitchFamily="18" charset="0"/>
              </a:rPr>
              <a:t>P</a:t>
            </a:r>
            <a:r>
              <a:rPr lang="en-US" sz="2400" dirty="0">
                <a:latin typeface="Times New Roman" panose="02020603050405020304" pitchFamily="18" charset="0"/>
                <a:ea typeface="Times New Roman" panose="02020603050405020304" pitchFamily="18" charset="0"/>
              </a:rPr>
              <a:t>M  waveform of Question 3 (b)</a:t>
            </a:r>
          </a:p>
        </p:txBody>
      </p:sp>
      <p:pic>
        <p:nvPicPr>
          <p:cNvPr id="5" name="Picture 4">
            <a:extLst>
              <a:ext uri="{FF2B5EF4-FFF2-40B4-BE49-F238E27FC236}">
                <a16:creationId xmlns:a16="http://schemas.microsoft.com/office/drawing/2014/main" id="{C31ACEC5-9D2F-7B10-DF8F-D73A156DE382}"/>
              </a:ext>
            </a:extLst>
          </p:cNvPr>
          <p:cNvPicPr>
            <a:picLocks noChangeAspect="1"/>
          </p:cNvPicPr>
          <p:nvPr/>
        </p:nvPicPr>
        <p:blipFill>
          <a:blip r:embed="rId2"/>
          <a:stretch>
            <a:fillRect/>
          </a:stretch>
        </p:blipFill>
        <p:spPr>
          <a:xfrm>
            <a:off x="124811" y="447259"/>
            <a:ext cx="8965823" cy="4410491"/>
          </a:xfrm>
          <a:prstGeom prst="rect">
            <a:avLst/>
          </a:prstGeom>
        </p:spPr>
      </p:pic>
    </p:spTree>
    <p:extLst>
      <p:ext uri="{BB962C8B-B14F-4D97-AF65-F5344CB8AC3E}">
        <p14:creationId xmlns:p14="http://schemas.microsoft.com/office/powerpoint/2010/main" val="1240213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4C4308-568D-1E5A-143F-CD8012F4872A}"/>
              </a:ext>
            </a:extLst>
          </p:cNvPr>
          <p:cNvSpPr/>
          <p:nvPr/>
        </p:nvSpPr>
        <p:spPr>
          <a:xfrm>
            <a:off x="114300" y="108082"/>
            <a:ext cx="8915400" cy="584775"/>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3200" b="1" dirty="0">
                <a:solidFill>
                  <a:srgbClr val="FF0000"/>
                </a:solidFill>
              </a:rPr>
              <a:t>Transmission bandwidth and power of FM</a:t>
            </a:r>
          </a:p>
        </p:txBody>
      </p:sp>
      <p:sp>
        <p:nvSpPr>
          <p:cNvPr id="4" name="TextBox 3">
            <a:extLst>
              <a:ext uri="{FF2B5EF4-FFF2-40B4-BE49-F238E27FC236}">
                <a16:creationId xmlns:a16="http://schemas.microsoft.com/office/drawing/2014/main" id="{DF80ECBA-334D-74B3-823E-97C02137F751}"/>
              </a:ext>
            </a:extLst>
          </p:cNvPr>
          <p:cNvSpPr txBox="1"/>
          <p:nvPr/>
        </p:nvSpPr>
        <p:spPr>
          <a:xfrm>
            <a:off x="0" y="700504"/>
            <a:ext cx="9029700" cy="5755422"/>
          </a:xfrm>
          <a:prstGeom prst="rect">
            <a:avLst/>
          </a:prstGeom>
          <a:noFill/>
        </p:spPr>
        <p:txBody>
          <a:bodyPr wrap="square" rtlCol="0">
            <a:spAutoFit/>
          </a:bodyPr>
          <a:lstStyle/>
          <a:p>
            <a:pPr marL="628650" indent="-628650" algn="just"/>
            <a:r>
              <a:rPr lang="en-US" sz="2800" b="1" dirty="0">
                <a:solidFill>
                  <a:srgbClr val="FF00FF"/>
                </a:solidFill>
              </a:rPr>
              <a:t>1. Bandwidth </a:t>
            </a:r>
            <a:r>
              <a:rPr lang="en-US" sz="2800" b="1" dirty="0">
                <a:solidFill>
                  <a:srgbClr val="0000FF"/>
                </a:solidFill>
              </a:rPr>
              <a:t>(by Bessel Function approach)</a:t>
            </a:r>
            <a:r>
              <a:rPr lang="en-US" sz="2800" b="1" dirty="0">
                <a:solidFill>
                  <a:srgbClr val="FF00FF"/>
                </a:solidFill>
              </a:rPr>
              <a:t> </a:t>
            </a:r>
            <a:endParaRPr lang="en-US" sz="2000" b="1" dirty="0">
              <a:solidFill>
                <a:srgbClr val="FF00FF"/>
              </a:solidFill>
            </a:endParaRPr>
          </a:p>
          <a:p>
            <a:pPr marL="285750" indent="-285750" algn="just">
              <a:buClr>
                <a:srgbClr val="FF0000"/>
              </a:buClr>
              <a:buSzPct val="125000"/>
              <a:buFont typeface="Fira Sans Condensed ExtraBold" panose="020B0903050000020004" pitchFamily="34" charset="0"/>
              <a:buChar char="■"/>
            </a:pPr>
            <a:r>
              <a:rPr lang="en-US" sz="2000" dirty="0"/>
              <a:t>Recall the equation of FM wave given in Eqn. (</a:t>
            </a:r>
            <a:r>
              <a:rPr lang="en-US" sz="2000" b="1" dirty="0">
                <a:solidFill>
                  <a:srgbClr val="FF0000"/>
                </a:solidFill>
              </a:rPr>
              <a:t>12</a:t>
            </a:r>
            <a:r>
              <a:rPr lang="en-US" sz="2000" dirty="0"/>
              <a:t>) reproduced below that:</a:t>
            </a:r>
          </a:p>
          <a:p>
            <a:pPr marL="285750" indent="-285750" algn="just">
              <a:buClr>
                <a:srgbClr val="FF0000"/>
              </a:buClr>
              <a:buSzPct val="125000"/>
              <a:buFont typeface="Fira Sans Condensed ExtraBold" panose="020B0903050000020004" pitchFamily="34" charset="0"/>
              <a:buChar char="■"/>
            </a:pPr>
            <a:endParaRPr lang="en-US" sz="2000" dirty="0"/>
          </a:p>
          <a:p>
            <a:pPr marL="285750" indent="-285750" algn="just">
              <a:buClr>
                <a:srgbClr val="FF0000"/>
              </a:buClr>
              <a:buSzPct val="125000"/>
              <a:buFont typeface="Fira Sans Condensed ExtraBold" panose="020B0903050000020004" pitchFamily="34" charset="0"/>
              <a:buChar char="■"/>
            </a:pPr>
            <a:endParaRPr lang="en-US" sz="2000" dirty="0"/>
          </a:p>
          <a:p>
            <a:pPr marL="285750" indent="-285750" algn="just">
              <a:buClr>
                <a:srgbClr val="FF0000"/>
              </a:buClr>
              <a:buSzPct val="125000"/>
              <a:buFont typeface="Fira Sans Condensed ExtraBold" panose="020B0903050000020004" pitchFamily="34" charset="0"/>
              <a:buChar char="■"/>
            </a:pPr>
            <a:r>
              <a:rPr lang="en-US" sz="2000" dirty="0"/>
              <a:t>The FM signal spectrum is quite complex (</a:t>
            </a:r>
            <a:r>
              <a:rPr lang="en-US" sz="2000" b="1" dirty="0"/>
              <a:t>function of function</a:t>
            </a:r>
            <a:r>
              <a:rPr lang="en-US" sz="2000" dirty="0"/>
              <a:t>), which when we expand will  give an infinite series, i.e., FM mathematically will produce infinite number of sidebands. </a:t>
            </a:r>
          </a:p>
          <a:p>
            <a:pPr marL="285750" indent="-285750" algn="just">
              <a:buClr>
                <a:srgbClr val="FF0000"/>
              </a:buClr>
              <a:buSzPct val="125000"/>
              <a:buFont typeface="Fira Sans Condensed ExtraBold" panose="020B0903050000020004" pitchFamily="34" charset="0"/>
              <a:buChar char="■"/>
            </a:pPr>
            <a:endParaRPr lang="en-US" sz="2000" dirty="0"/>
          </a:p>
          <a:p>
            <a:pPr marL="285750" indent="-285750" algn="just">
              <a:buClr>
                <a:srgbClr val="FF0000"/>
              </a:buClr>
              <a:buSzPct val="125000"/>
              <a:buFont typeface="Fira Sans Condensed ExtraBold" panose="020B0903050000020004" pitchFamily="34" charset="0"/>
              <a:buChar char="■"/>
            </a:pPr>
            <a:r>
              <a:rPr lang="en-US" sz="2000" dirty="0"/>
              <a:t>However, The number of significant sidebands is determined by </a:t>
            </a:r>
            <a:r>
              <a:rPr lang="en-US" sz="2000" b="1" dirty="0">
                <a:solidFill>
                  <a:srgbClr val="FF0000"/>
                </a:solidFill>
              </a:rPr>
              <a:t>Bessel</a:t>
            </a:r>
            <a:r>
              <a:rPr lang="en-US" sz="2000" dirty="0"/>
              <a:t> function.  The Bessel function </a:t>
            </a:r>
            <a:r>
              <a:rPr lang="en-US" sz="2000" b="1" dirty="0">
                <a:solidFill>
                  <a:srgbClr val="7030A0"/>
                </a:solidFill>
              </a:rPr>
              <a:t>ignores sidebands amplitude less 1% </a:t>
            </a:r>
            <a:r>
              <a:rPr lang="en-US" sz="2000" dirty="0"/>
              <a:t>of the carrier amplitude.</a:t>
            </a:r>
          </a:p>
          <a:p>
            <a:pPr marL="285750" indent="-285750" algn="just">
              <a:buClr>
                <a:srgbClr val="FF0000"/>
              </a:buClr>
              <a:buSzPct val="125000"/>
              <a:buFont typeface="Fira Sans Condensed ExtraBold" panose="020B0903050000020004" pitchFamily="34" charset="0"/>
              <a:buChar char="■"/>
            </a:pPr>
            <a:endParaRPr lang="en-US" sz="2000" dirty="0"/>
          </a:p>
          <a:p>
            <a:pPr marL="285750" indent="-285750" algn="just">
              <a:buClr>
                <a:srgbClr val="FF0000"/>
              </a:buClr>
              <a:buSzPct val="125000"/>
              <a:buFont typeface="Fira Sans Condensed ExtraBold" panose="020B0903050000020004" pitchFamily="34" charset="0"/>
              <a:buChar char="■"/>
            </a:pPr>
            <a:r>
              <a:rPr lang="en-US" sz="2000" dirty="0"/>
              <a:t>The Bessel function TABLE is shown in next page. It shows how the spectrum expands as the modulation index increases. Sidebands are separated from the carrier by fc ± fm, fc ± 2fm, fc ± 3fm and so on.</a:t>
            </a:r>
          </a:p>
          <a:p>
            <a:pPr marL="285750" indent="-285750" algn="just">
              <a:buClr>
                <a:srgbClr val="FF0000"/>
              </a:buClr>
              <a:buSzPct val="125000"/>
              <a:buFont typeface="Fira Sans Condensed ExtraBold" panose="020B0903050000020004" pitchFamily="34" charset="0"/>
              <a:buChar char="■"/>
            </a:pPr>
            <a:endParaRPr lang="en-US" sz="2000" dirty="0"/>
          </a:p>
          <a:p>
            <a:pPr marL="285750" indent="-285750" algn="just">
              <a:buClr>
                <a:srgbClr val="FF0000"/>
              </a:buClr>
              <a:buSzPct val="125000"/>
              <a:buFont typeface="Fira Sans Condensed ExtraBold" panose="020B0903050000020004" pitchFamily="34" charset="0"/>
              <a:buChar char="■"/>
            </a:pPr>
            <a:r>
              <a:rPr lang="en-US" sz="2000" dirty="0"/>
              <a:t>From the Bessel function table, the bandwidth of FM wave is approx. as         </a:t>
            </a:r>
          </a:p>
          <a:p>
            <a:pPr algn="just">
              <a:buClr>
                <a:srgbClr val="FF0000"/>
              </a:buClr>
              <a:buSzPct val="125000"/>
            </a:pPr>
            <a:r>
              <a:rPr lang="en-US" sz="2000" dirty="0"/>
              <a:t>where </a:t>
            </a:r>
            <a:r>
              <a:rPr lang="en-US" sz="2000" b="1" dirty="0">
                <a:solidFill>
                  <a:srgbClr val="0000FF"/>
                </a:solidFill>
              </a:rPr>
              <a:t>N</a:t>
            </a:r>
            <a:r>
              <a:rPr lang="en-US" sz="2000" dirty="0"/>
              <a:t> is the number of significant sidebands, and </a:t>
            </a:r>
            <a:r>
              <a:rPr lang="en-US" sz="2000" b="1" dirty="0">
                <a:solidFill>
                  <a:srgbClr val="FF0000"/>
                </a:solidFill>
              </a:rPr>
              <a:t>f</a:t>
            </a:r>
            <a:r>
              <a:rPr lang="en-US" sz="2000" b="1" baseline="-25000" dirty="0">
                <a:solidFill>
                  <a:srgbClr val="FF0000"/>
                </a:solidFill>
              </a:rPr>
              <a:t>max</a:t>
            </a:r>
            <a:r>
              <a:rPr lang="en-US" sz="2000" dirty="0"/>
              <a:t> is the maximum frequency of the modulating signal.</a:t>
            </a:r>
          </a:p>
        </p:txBody>
      </p:sp>
      <p:graphicFrame>
        <p:nvGraphicFramePr>
          <p:cNvPr id="7" name="Object 12">
            <a:extLst>
              <a:ext uri="{FF2B5EF4-FFF2-40B4-BE49-F238E27FC236}">
                <a16:creationId xmlns:a16="http://schemas.microsoft.com/office/drawing/2014/main" id="{F425B27B-CA23-2A22-22E9-032FCFD532C8}"/>
              </a:ext>
            </a:extLst>
          </p:cNvPr>
          <p:cNvGraphicFramePr>
            <a:graphicFrameLocks noChangeAspect="1"/>
          </p:cNvGraphicFramePr>
          <p:nvPr>
            <p:extLst>
              <p:ext uri="{D42A27DB-BD31-4B8C-83A1-F6EECF244321}">
                <p14:modId xmlns:p14="http://schemas.microsoft.com/office/powerpoint/2010/main" val="3635749869"/>
              </p:ext>
            </p:extLst>
          </p:nvPr>
        </p:nvGraphicFramePr>
        <p:xfrm>
          <a:off x="2506808" y="1509546"/>
          <a:ext cx="3370262" cy="379413"/>
        </p:xfrm>
        <a:graphic>
          <a:graphicData uri="http://schemas.openxmlformats.org/presentationml/2006/ole">
            <mc:AlternateContent xmlns:mc="http://schemas.openxmlformats.org/markup-compatibility/2006">
              <mc:Choice xmlns:v="urn:schemas-microsoft-com:vml" Requires="v">
                <p:oleObj name="Equation" r:id="rId2" imgW="2019240" imgH="228600" progId="">
                  <p:embed/>
                </p:oleObj>
              </mc:Choice>
              <mc:Fallback>
                <p:oleObj name="Equation" r:id="rId2" imgW="2019240" imgH="228600" progId="">
                  <p:embed/>
                  <p:pic>
                    <p:nvPicPr>
                      <p:cNvPr id="16" name="Object 12">
                        <a:extLst>
                          <a:ext uri="{FF2B5EF4-FFF2-40B4-BE49-F238E27FC236}">
                            <a16:creationId xmlns:a16="http://schemas.microsoft.com/office/drawing/2014/main" id="{961ABED8-0B5D-0E4F-7D10-F663A796E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808" y="1509546"/>
                        <a:ext cx="3370262" cy="379413"/>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DC4C60A-29A8-4399-2326-D043F7E0E397}"/>
                  </a:ext>
                </a:extLst>
              </p:cNvPr>
              <p:cNvSpPr txBox="1"/>
              <p:nvPr/>
            </p:nvSpPr>
            <p:spPr>
              <a:xfrm>
                <a:off x="7772070" y="5380379"/>
                <a:ext cx="1289714" cy="461665"/>
              </a:xfrm>
              <a:prstGeom prst="rect">
                <a:avLst/>
              </a:prstGeom>
              <a:noFill/>
              <a:ln>
                <a:solidFill>
                  <a:srgbClr val="80808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𝟐</m:t>
                      </m:r>
                      <m:r>
                        <a:rPr lang="en-US" sz="2400" b="1" i="1" smtClean="0">
                          <a:solidFill>
                            <a:srgbClr val="0000FF"/>
                          </a:solidFill>
                          <a:latin typeface="Cambria Math" panose="02040503050406030204" pitchFamily="18" charset="0"/>
                        </a:rPr>
                        <m:t>𝑵</m:t>
                      </m:r>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rPr>
                            <m:t>𝒇</m:t>
                          </m:r>
                        </m:e>
                        <m:sub>
                          <m:r>
                            <a:rPr lang="en-US" sz="2400" b="1" i="1" smtClean="0">
                              <a:solidFill>
                                <a:srgbClr val="FF0000"/>
                              </a:solidFill>
                              <a:latin typeface="Cambria Math" panose="02040503050406030204" pitchFamily="18" charset="0"/>
                            </a:rPr>
                            <m:t>𝒎𝒂𝒙</m:t>
                          </m:r>
                        </m:sub>
                      </m:sSub>
                    </m:oMath>
                  </m:oMathPara>
                </a14:m>
                <a:endParaRPr lang="en-US" sz="2000" b="1" dirty="0"/>
              </a:p>
            </p:txBody>
          </p:sp>
        </mc:Choice>
        <mc:Fallback xmlns="">
          <p:sp>
            <p:nvSpPr>
              <p:cNvPr id="10" name="TextBox 9">
                <a:extLst>
                  <a:ext uri="{FF2B5EF4-FFF2-40B4-BE49-F238E27FC236}">
                    <a16:creationId xmlns:a16="http://schemas.microsoft.com/office/drawing/2014/main" id="{EDC4C60A-29A8-4399-2326-D043F7E0E397}"/>
                  </a:ext>
                </a:extLst>
              </p:cNvPr>
              <p:cNvSpPr txBox="1">
                <a:spLocks noRot="1" noChangeAspect="1" noMove="1" noResize="1" noEditPoints="1" noAdjustHandles="1" noChangeArrowheads="1" noChangeShapeType="1" noTextEdit="1"/>
              </p:cNvSpPr>
              <p:nvPr/>
            </p:nvSpPr>
            <p:spPr>
              <a:xfrm>
                <a:off x="7772070" y="5380379"/>
                <a:ext cx="1289714" cy="461665"/>
              </a:xfrm>
              <a:prstGeom prst="rect">
                <a:avLst/>
              </a:prstGeom>
              <a:blipFill>
                <a:blip r:embed="rId4"/>
                <a:stretch>
                  <a:fillRect b="-16883"/>
                </a:stretch>
              </a:blipFill>
              <a:ln>
                <a:solidFill>
                  <a:srgbClr val="808080"/>
                </a:solidFill>
              </a:ln>
            </p:spPr>
            <p:txBody>
              <a:bodyPr/>
              <a:lstStyle/>
              <a:p>
                <a:r>
                  <a:rPr lang="en-US">
                    <a:noFill/>
                  </a:rPr>
                  <a:t> </a:t>
                </a:r>
              </a:p>
            </p:txBody>
          </p:sp>
        </mc:Fallback>
      </mc:AlternateContent>
    </p:spTree>
    <p:extLst>
      <p:ext uri="{BB962C8B-B14F-4D97-AF65-F5344CB8AC3E}">
        <p14:creationId xmlns:p14="http://schemas.microsoft.com/office/powerpoint/2010/main" val="4173052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2242B7-B490-6400-D959-1F47B1ACA8E8}"/>
              </a:ext>
            </a:extLst>
          </p:cNvPr>
          <p:cNvSpPr/>
          <p:nvPr/>
        </p:nvSpPr>
        <p:spPr>
          <a:xfrm>
            <a:off x="109181" y="540793"/>
            <a:ext cx="8898353" cy="707886"/>
          </a:xfrm>
          <a:prstGeom prst="rect">
            <a:avLst/>
          </a:prstGeom>
        </p:spPr>
        <p:txBody>
          <a:bodyPr wrap="square">
            <a:spAutoFit/>
          </a:bodyPr>
          <a:lstStyle/>
          <a:p>
            <a:pPr algn="ctr"/>
            <a:r>
              <a:rPr lang="en-US" sz="2000" dirty="0"/>
              <a:t>TABLE :</a:t>
            </a:r>
            <a:r>
              <a:rPr lang="en-US" sz="2000" i="1" dirty="0"/>
              <a:t>Table of Bessel Functions  (Note: only sidebands </a:t>
            </a:r>
            <a:r>
              <a:rPr lang="en-US" sz="2000" i="1" dirty="0">
                <a:solidFill>
                  <a:srgbClr val="FF0000"/>
                </a:solidFill>
              </a:rPr>
              <a:t>more than 1% </a:t>
            </a:r>
            <a:r>
              <a:rPr lang="en-US" sz="2000" i="1" dirty="0"/>
              <a:t>of carrier power is significant)</a:t>
            </a:r>
            <a:endParaRPr lang="en-US" sz="2000" dirty="0"/>
          </a:p>
        </p:txBody>
      </p:sp>
      <p:pic>
        <p:nvPicPr>
          <p:cNvPr id="3" name="Picture 1">
            <a:extLst>
              <a:ext uri="{FF2B5EF4-FFF2-40B4-BE49-F238E27FC236}">
                <a16:creationId xmlns:a16="http://schemas.microsoft.com/office/drawing/2014/main" id="{2DB02213-0166-CC21-2E77-059B4819A28D}"/>
              </a:ext>
            </a:extLst>
          </p:cNvPr>
          <p:cNvPicPr>
            <a:picLocks noChangeAspect="1" noChangeArrowheads="1"/>
          </p:cNvPicPr>
          <p:nvPr/>
        </p:nvPicPr>
        <p:blipFill>
          <a:blip r:embed="rId2" cstate="print"/>
          <a:srcRect/>
          <a:stretch>
            <a:fillRect/>
          </a:stretch>
        </p:blipFill>
        <p:spPr bwMode="auto">
          <a:xfrm>
            <a:off x="246257" y="1248679"/>
            <a:ext cx="8624200" cy="5274951"/>
          </a:xfrm>
          <a:prstGeom prst="rect">
            <a:avLst/>
          </a:prstGeom>
          <a:noFill/>
          <a:ln w="9525">
            <a:noFill/>
            <a:miter lim="800000"/>
            <a:headEnd/>
            <a:tailEnd/>
          </a:ln>
          <a:effectLst/>
        </p:spPr>
      </p:pic>
    </p:spTree>
    <p:extLst>
      <p:ext uri="{BB962C8B-B14F-4D97-AF65-F5344CB8AC3E}">
        <p14:creationId xmlns:p14="http://schemas.microsoft.com/office/powerpoint/2010/main" val="133327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686AF0-3A6B-2172-249B-55ED42D3308D}"/>
              </a:ext>
            </a:extLst>
          </p:cNvPr>
          <p:cNvSpPr txBox="1"/>
          <p:nvPr/>
        </p:nvSpPr>
        <p:spPr>
          <a:xfrm>
            <a:off x="104932" y="77664"/>
            <a:ext cx="8859186" cy="6186309"/>
          </a:xfrm>
          <a:prstGeom prst="rect">
            <a:avLst/>
          </a:prstGeom>
          <a:noFill/>
        </p:spPr>
        <p:txBody>
          <a:bodyPr wrap="square">
            <a:spAutoFit/>
          </a:bodyPr>
          <a:lstStyle/>
          <a:p>
            <a:pPr algn="just"/>
            <a:r>
              <a:rPr lang="en-US" sz="2200" b="1" u="sng" dirty="0">
                <a:solidFill>
                  <a:srgbClr val="FF0000"/>
                </a:solidFill>
                <a:latin typeface="Arial" panose="020B0604020202020204" pitchFamily="34" charset="0"/>
                <a:cs typeface="Arial" panose="020B0604020202020204" pitchFamily="34" charset="0"/>
              </a:rPr>
              <a:t>RECALL THAT:</a:t>
            </a:r>
          </a:p>
          <a:p>
            <a:pPr marL="457200" indent="-457200" algn="just">
              <a:buClr>
                <a:srgbClr val="FF0000"/>
              </a:buClr>
              <a:buFont typeface="Fira Sans Condensed ExtraBold" panose="020B0903050000020004" pitchFamily="34" charset="0"/>
              <a:buChar char="■"/>
            </a:pPr>
            <a:r>
              <a:rPr lang="en-US" altLang="zh-TW" sz="2200" b="1" dirty="0">
                <a:latin typeface="Arial" panose="020B0604020202020204" pitchFamily="34" charset="0"/>
                <a:ea typeface="PMingLiU" panose="02020500000000000000" pitchFamily="18" charset="-120"/>
                <a:cs typeface="Arial" panose="020B0604020202020204" pitchFamily="34" charset="0"/>
              </a:rPr>
              <a:t>Modulation is defined as </a:t>
            </a:r>
            <a:r>
              <a:rPr lang="en-US" altLang="zh-TW" sz="2200" b="1" i="1" dirty="0">
                <a:solidFill>
                  <a:srgbClr val="00B0F0"/>
                </a:solidFill>
                <a:latin typeface="Arial" panose="020B0604020202020204" pitchFamily="34" charset="0"/>
                <a:ea typeface="PMingLiU" panose="02020500000000000000" pitchFamily="18" charset="-120"/>
                <a:cs typeface="Arial" panose="020B0604020202020204" pitchFamily="34" charset="0"/>
              </a:rPr>
              <a:t>a process by which some characteristic of a carrier wave is varied in accordance with the message signal</a:t>
            </a:r>
            <a:r>
              <a:rPr lang="en-US" altLang="zh-TW" sz="2200" b="1" dirty="0">
                <a:solidFill>
                  <a:srgbClr val="00B0F0"/>
                </a:solidFill>
                <a:latin typeface="Arial" panose="020B0604020202020204" pitchFamily="34" charset="0"/>
                <a:ea typeface="PMingLiU" panose="02020500000000000000" pitchFamily="18" charset="-120"/>
                <a:cs typeface="Arial" panose="020B0604020202020204" pitchFamily="34" charset="0"/>
              </a:rPr>
              <a:t>.</a:t>
            </a:r>
          </a:p>
          <a:p>
            <a:pPr marL="457200" indent="-457200" algn="just">
              <a:buClr>
                <a:srgbClr val="FF0000"/>
              </a:buClr>
              <a:buFont typeface="Fira Sans Condensed ExtraBold" panose="020B0903050000020004" pitchFamily="34" charset="0"/>
              <a:buChar char="■"/>
            </a:pPr>
            <a:endParaRPr lang="en-US" altLang="zh-TW" sz="2200" b="1" dirty="0">
              <a:solidFill>
                <a:srgbClr val="00B0F0"/>
              </a:solidFill>
              <a:latin typeface="Arial" panose="020B0604020202020204" pitchFamily="34" charset="0"/>
              <a:ea typeface="PMingLiU" panose="02020500000000000000" pitchFamily="18" charset="-120"/>
              <a:cs typeface="Arial" panose="020B0604020202020204" pitchFamily="34" charset="0"/>
            </a:endParaRPr>
          </a:p>
          <a:p>
            <a:pPr marL="457200" indent="-457200" algn="just">
              <a:buClr>
                <a:srgbClr val="FF0000"/>
              </a:buClr>
              <a:buFont typeface="Fira Sans Condensed ExtraBold" panose="020B0903050000020004" pitchFamily="34" charset="0"/>
              <a:buChar char="■"/>
            </a:pPr>
            <a:r>
              <a:rPr lang="en-US" sz="2200" b="1" dirty="0">
                <a:solidFill>
                  <a:srgbClr val="7030A0"/>
                </a:solidFill>
                <a:latin typeface="Arial" panose="020B0604020202020204" pitchFamily="34" charset="0"/>
                <a:cs typeface="Arial" panose="020B0604020202020204" pitchFamily="34" charset="0"/>
              </a:rPr>
              <a:t>AM</a:t>
            </a:r>
            <a:r>
              <a:rPr lang="en-US" sz="2200" dirty="0">
                <a:latin typeface="Arial" panose="020B0604020202020204" pitchFamily="34" charset="0"/>
                <a:cs typeface="Arial" panose="020B0604020202020204" pitchFamily="34" charset="0"/>
              </a:rPr>
              <a:t> – </a:t>
            </a:r>
            <a:r>
              <a:rPr lang="en-US" sz="2200" dirty="0">
                <a:solidFill>
                  <a:srgbClr val="00B0F0"/>
                </a:solidFill>
                <a:latin typeface="Arial" panose="020B0604020202020204" pitchFamily="34" charset="0"/>
                <a:cs typeface="Arial" panose="020B0604020202020204" pitchFamily="34" charset="0"/>
              </a:rPr>
              <a:t>Amplitude modulation </a:t>
            </a:r>
            <a:r>
              <a:rPr lang="en-US" sz="2200" dirty="0">
                <a:latin typeface="Arial" panose="020B0604020202020204" pitchFamily="34" charset="0"/>
                <a:cs typeface="Arial" panose="020B0604020202020204" pitchFamily="34" charset="0"/>
              </a:rPr>
              <a:t>is a process in which the </a:t>
            </a:r>
            <a:r>
              <a:rPr lang="en-US" sz="2200" b="1" u="sng" dirty="0">
                <a:latin typeface="Arial" panose="020B0604020202020204" pitchFamily="34" charset="0"/>
                <a:cs typeface="Arial" panose="020B0604020202020204" pitchFamily="34" charset="0"/>
              </a:rPr>
              <a:t>amplitude</a:t>
            </a:r>
            <a:r>
              <a:rPr lang="en-US" sz="2200" dirty="0">
                <a:latin typeface="Arial" panose="020B0604020202020204" pitchFamily="34" charset="0"/>
                <a:cs typeface="Arial" panose="020B0604020202020204" pitchFamily="34" charset="0"/>
              </a:rPr>
              <a:t> of the carrier signal is varied in accordance with the </a:t>
            </a:r>
            <a:r>
              <a:rPr lang="en-US" sz="2200" dirty="0">
                <a:solidFill>
                  <a:srgbClr val="FF0000"/>
                </a:solidFill>
                <a:latin typeface="Arial" panose="020B0604020202020204" pitchFamily="34" charset="0"/>
                <a:cs typeface="Arial" panose="020B0604020202020204" pitchFamily="34" charset="0"/>
              </a:rPr>
              <a:t>instantaneous amplitude of the message signal</a:t>
            </a:r>
            <a:r>
              <a:rPr lang="en-US" sz="2200" dirty="0">
                <a:latin typeface="Arial" panose="020B0604020202020204" pitchFamily="34" charset="0"/>
                <a:cs typeface="Arial" panose="020B0604020202020204" pitchFamily="34" charset="0"/>
              </a:rPr>
              <a:t>.</a:t>
            </a:r>
          </a:p>
          <a:p>
            <a:pPr marL="457200" indent="-457200" algn="just">
              <a:buClr>
                <a:srgbClr val="FF0000"/>
              </a:buClr>
              <a:buFont typeface="Fira Sans Condensed ExtraBold" panose="020B0903050000020004" pitchFamily="34" charset="0"/>
              <a:buChar char="■"/>
            </a:pPr>
            <a:endParaRPr lang="en-US" sz="2200" dirty="0">
              <a:latin typeface="Arial" panose="020B0604020202020204" pitchFamily="34" charset="0"/>
              <a:cs typeface="Arial" panose="020B0604020202020204" pitchFamily="34" charset="0"/>
            </a:endParaRPr>
          </a:p>
          <a:p>
            <a:pPr marL="457200" indent="-457200" algn="just">
              <a:buClr>
                <a:srgbClr val="FF0000"/>
              </a:buClr>
              <a:buFont typeface="Fira Sans Condensed ExtraBold" panose="020B0903050000020004" pitchFamily="34" charset="0"/>
              <a:buChar char="■"/>
            </a:pPr>
            <a:r>
              <a:rPr lang="en-US" sz="2200" b="1" dirty="0">
                <a:solidFill>
                  <a:srgbClr val="7030A0"/>
                </a:solidFill>
                <a:latin typeface="Arial" panose="020B0604020202020204" pitchFamily="34" charset="0"/>
                <a:cs typeface="Arial" panose="020B0604020202020204" pitchFamily="34" charset="0"/>
              </a:rPr>
              <a:t>FM</a:t>
            </a:r>
            <a:r>
              <a:rPr lang="en-US" sz="2200" dirty="0">
                <a:solidFill>
                  <a:srgbClr val="7030A0"/>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a:t>
            </a:r>
            <a:r>
              <a:rPr lang="en-US" sz="2200" dirty="0">
                <a:solidFill>
                  <a:srgbClr val="00B0F0"/>
                </a:solidFill>
                <a:latin typeface="Arial" panose="020B0604020202020204" pitchFamily="34" charset="0"/>
                <a:cs typeface="Arial" panose="020B0604020202020204" pitchFamily="34" charset="0"/>
              </a:rPr>
              <a:t>Frequency modulation </a:t>
            </a:r>
            <a:r>
              <a:rPr lang="en-US" sz="2200" dirty="0">
                <a:latin typeface="Arial" panose="020B0604020202020204" pitchFamily="34" charset="0"/>
                <a:cs typeface="Arial" panose="020B0604020202020204" pitchFamily="34" charset="0"/>
              </a:rPr>
              <a:t>is a process in which  the </a:t>
            </a:r>
            <a:r>
              <a:rPr lang="en-US" sz="2200" b="1" u="sng" dirty="0">
                <a:latin typeface="Arial" panose="020B0604020202020204" pitchFamily="34" charset="0"/>
                <a:cs typeface="Arial" panose="020B0604020202020204" pitchFamily="34" charset="0"/>
              </a:rPr>
              <a:t>frequency</a:t>
            </a:r>
            <a:r>
              <a:rPr lang="en-US" sz="2200" dirty="0">
                <a:latin typeface="Arial" panose="020B0604020202020204" pitchFamily="34" charset="0"/>
                <a:cs typeface="Arial" panose="020B0604020202020204" pitchFamily="34" charset="0"/>
              </a:rPr>
              <a:t> of the carrier signal is varied in accordance with the </a:t>
            </a:r>
            <a:r>
              <a:rPr lang="en-US" sz="2200" dirty="0">
                <a:solidFill>
                  <a:srgbClr val="FF0000"/>
                </a:solidFill>
                <a:latin typeface="Arial" panose="020B0604020202020204" pitchFamily="34" charset="0"/>
                <a:cs typeface="Arial" panose="020B0604020202020204" pitchFamily="34" charset="0"/>
              </a:rPr>
              <a:t>instantaneous amplitude of the message signal</a:t>
            </a:r>
          </a:p>
          <a:p>
            <a:pPr marL="457200" indent="-457200" algn="just">
              <a:buClr>
                <a:srgbClr val="FF0000"/>
              </a:buClr>
              <a:buFont typeface="Fira Sans Condensed ExtraBold" panose="020B0903050000020004" pitchFamily="34" charset="0"/>
              <a:buChar char="■"/>
            </a:pPr>
            <a:endParaRPr lang="en-US" sz="2200" dirty="0">
              <a:latin typeface="Arial" panose="020B0604020202020204" pitchFamily="34" charset="0"/>
              <a:cs typeface="Arial" panose="020B0604020202020204" pitchFamily="34" charset="0"/>
            </a:endParaRPr>
          </a:p>
          <a:p>
            <a:pPr marL="457200" indent="-457200" algn="just">
              <a:buClr>
                <a:srgbClr val="FF0000"/>
              </a:buClr>
              <a:buFont typeface="Fira Sans Condensed ExtraBold" panose="020B0903050000020004" pitchFamily="34" charset="0"/>
              <a:buChar char="■"/>
            </a:pPr>
            <a:r>
              <a:rPr lang="en-US" sz="2200" b="1" dirty="0">
                <a:solidFill>
                  <a:srgbClr val="7030A0"/>
                </a:solidFill>
                <a:latin typeface="Arial" panose="020B0604020202020204" pitchFamily="34" charset="0"/>
                <a:cs typeface="Arial" panose="020B0604020202020204" pitchFamily="34" charset="0"/>
              </a:rPr>
              <a:t>PM</a:t>
            </a:r>
            <a:r>
              <a:rPr lang="en-US" sz="2200" dirty="0">
                <a:latin typeface="Arial" panose="020B0604020202020204" pitchFamily="34" charset="0"/>
                <a:cs typeface="Arial" panose="020B0604020202020204" pitchFamily="34" charset="0"/>
              </a:rPr>
              <a:t> – </a:t>
            </a:r>
            <a:r>
              <a:rPr lang="en-US" sz="2200" dirty="0">
                <a:solidFill>
                  <a:srgbClr val="00B0F0"/>
                </a:solidFill>
                <a:latin typeface="Arial" panose="020B0604020202020204" pitchFamily="34" charset="0"/>
                <a:cs typeface="Arial" panose="020B0604020202020204" pitchFamily="34" charset="0"/>
              </a:rPr>
              <a:t>Phase modulation </a:t>
            </a:r>
            <a:r>
              <a:rPr lang="en-US" sz="2200" dirty="0">
                <a:latin typeface="Arial" panose="020B0604020202020204" pitchFamily="34" charset="0"/>
                <a:cs typeface="Arial" panose="020B0604020202020204" pitchFamily="34" charset="0"/>
              </a:rPr>
              <a:t>is a process in which  the </a:t>
            </a:r>
            <a:r>
              <a:rPr lang="en-US" sz="2200" b="1" u="sng" dirty="0">
                <a:latin typeface="Arial" panose="020B0604020202020204" pitchFamily="34" charset="0"/>
                <a:cs typeface="Arial" panose="020B0604020202020204" pitchFamily="34" charset="0"/>
              </a:rPr>
              <a:t>phase</a:t>
            </a:r>
            <a:r>
              <a:rPr lang="en-US" sz="2200" dirty="0">
                <a:latin typeface="Arial" panose="020B0604020202020204" pitchFamily="34" charset="0"/>
                <a:cs typeface="Arial" panose="020B0604020202020204" pitchFamily="34" charset="0"/>
              </a:rPr>
              <a:t> of the carrier signal is varied in accordance with the </a:t>
            </a:r>
            <a:r>
              <a:rPr lang="en-US" sz="2200" dirty="0">
                <a:solidFill>
                  <a:srgbClr val="FF0000"/>
                </a:solidFill>
                <a:latin typeface="Arial" panose="020B0604020202020204" pitchFamily="34" charset="0"/>
                <a:cs typeface="Arial" panose="020B0604020202020204" pitchFamily="34" charset="0"/>
              </a:rPr>
              <a:t>instantaneous amplitude of the message signal</a:t>
            </a:r>
            <a:r>
              <a:rPr lang="en-US" sz="2200" dirty="0">
                <a:latin typeface="Arial" panose="020B0604020202020204" pitchFamily="34" charset="0"/>
                <a:cs typeface="Arial" panose="020B0604020202020204" pitchFamily="34" charset="0"/>
              </a:rPr>
              <a:t>.</a:t>
            </a:r>
          </a:p>
          <a:p>
            <a:pPr marL="457200" indent="-457200" algn="just">
              <a:buClr>
                <a:srgbClr val="FF0000"/>
              </a:buClr>
              <a:buFont typeface="Fira Sans Condensed ExtraBold" panose="020B0903050000020004" pitchFamily="34" charset="0"/>
              <a:buChar char="■"/>
            </a:pPr>
            <a:endParaRPr lang="en-US" sz="2200" dirty="0">
              <a:latin typeface="Arial" panose="020B0604020202020204" pitchFamily="34" charset="0"/>
              <a:cs typeface="Arial" panose="020B0604020202020204" pitchFamily="34" charset="0"/>
            </a:endParaRPr>
          </a:p>
          <a:p>
            <a:pPr marL="457200" indent="-457200" algn="just">
              <a:buClr>
                <a:srgbClr val="FF0000"/>
              </a:buClr>
              <a:buFont typeface="Fira Sans Condensed ExtraBold" panose="020B0903050000020004" pitchFamily="34" charset="0"/>
              <a:buChar char="■"/>
            </a:pPr>
            <a:r>
              <a:rPr lang="en-US" sz="2200" dirty="0">
                <a:latin typeface="Arial" panose="020B0604020202020204" pitchFamily="34" charset="0"/>
                <a:cs typeface="Arial" panose="020B0604020202020204" pitchFamily="34" charset="0"/>
              </a:rPr>
              <a:t>We will focus on FM and PM in this unit THREE</a:t>
            </a:r>
          </a:p>
        </p:txBody>
      </p:sp>
    </p:spTree>
    <p:extLst>
      <p:ext uri="{BB962C8B-B14F-4D97-AF65-F5344CB8AC3E}">
        <p14:creationId xmlns:p14="http://schemas.microsoft.com/office/powerpoint/2010/main" val="678397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3F86C6-AF46-4C3D-5A0C-E2AB72FE1A3C}"/>
              </a:ext>
            </a:extLst>
          </p:cNvPr>
          <p:cNvSpPr/>
          <p:nvPr/>
        </p:nvSpPr>
        <p:spPr>
          <a:xfrm>
            <a:off x="0" y="5372193"/>
            <a:ext cx="9021170" cy="923330"/>
          </a:xfrm>
          <a:prstGeom prst="rect">
            <a:avLst/>
          </a:prstGeom>
        </p:spPr>
        <p:txBody>
          <a:bodyPr wrap="square">
            <a:spAutoFit/>
          </a:bodyPr>
          <a:lstStyle/>
          <a:p>
            <a:pPr algn="just"/>
            <a:r>
              <a:rPr lang="en-US" b="1" dirty="0"/>
              <a:t>FIGURE : </a:t>
            </a:r>
            <a:r>
              <a:rPr lang="en-US" dirty="0"/>
              <a:t>Illustrates the discrete amplitude spectra of an FM wave, normalized with respect to the unmodulated carrier amplitude, for different </a:t>
            </a:r>
            <a:r>
              <a:rPr lang="en-US" dirty="0">
                <a:solidFill>
                  <a:srgbClr val="FF0000"/>
                </a:solidFill>
              </a:rPr>
              <a:t>modulation index m</a:t>
            </a:r>
            <a:r>
              <a:rPr lang="en-US" baseline="-25000" dirty="0">
                <a:solidFill>
                  <a:srgbClr val="FF0000"/>
                </a:solidFill>
              </a:rPr>
              <a:t>f</a:t>
            </a:r>
            <a:r>
              <a:rPr lang="en-US" dirty="0"/>
              <a:t>.  And we can understand that the bandwidth of the FM wave varies with modulation index.</a:t>
            </a:r>
          </a:p>
        </p:txBody>
      </p:sp>
      <p:pic>
        <p:nvPicPr>
          <p:cNvPr id="9" name="Picture 8">
            <a:extLst>
              <a:ext uri="{FF2B5EF4-FFF2-40B4-BE49-F238E27FC236}">
                <a16:creationId xmlns:a16="http://schemas.microsoft.com/office/drawing/2014/main" id="{4CD1B06B-09A6-812B-BB3A-B5FDBD064126}"/>
              </a:ext>
            </a:extLst>
          </p:cNvPr>
          <p:cNvPicPr>
            <a:picLocks noChangeAspect="1"/>
          </p:cNvPicPr>
          <p:nvPr/>
        </p:nvPicPr>
        <p:blipFill>
          <a:blip r:embed="rId2"/>
          <a:stretch>
            <a:fillRect/>
          </a:stretch>
        </p:blipFill>
        <p:spPr>
          <a:xfrm>
            <a:off x="566945" y="456371"/>
            <a:ext cx="3977757" cy="4827495"/>
          </a:xfrm>
          <a:prstGeom prst="rect">
            <a:avLst/>
          </a:prstGeom>
        </p:spPr>
      </p:pic>
      <p:pic>
        <p:nvPicPr>
          <p:cNvPr id="11" name="Picture 10">
            <a:extLst>
              <a:ext uri="{FF2B5EF4-FFF2-40B4-BE49-F238E27FC236}">
                <a16:creationId xmlns:a16="http://schemas.microsoft.com/office/drawing/2014/main" id="{B0C957A1-C51C-C29F-247D-3581945A090B}"/>
              </a:ext>
            </a:extLst>
          </p:cNvPr>
          <p:cNvPicPr>
            <a:picLocks noChangeAspect="1"/>
          </p:cNvPicPr>
          <p:nvPr/>
        </p:nvPicPr>
        <p:blipFill>
          <a:blip r:embed="rId3"/>
          <a:stretch>
            <a:fillRect/>
          </a:stretch>
        </p:blipFill>
        <p:spPr>
          <a:xfrm>
            <a:off x="4544702" y="456371"/>
            <a:ext cx="4162568" cy="4832704"/>
          </a:xfrm>
          <a:prstGeom prst="rect">
            <a:avLst/>
          </a:prstGeom>
        </p:spPr>
      </p:pic>
    </p:spTree>
    <p:extLst>
      <p:ext uri="{BB962C8B-B14F-4D97-AF65-F5344CB8AC3E}">
        <p14:creationId xmlns:p14="http://schemas.microsoft.com/office/powerpoint/2010/main" val="1139461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CD1AE3-4294-FEA5-53AB-5A2D63258C65}"/>
              </a:ext>
            </a:extLst>
          </p:cNvPr>
          <p:cNvSpPr txBox="1"/>
          <p:nvPr/>
        </p:nvSpPr>
        <p:spPr>
          <a:xfrm>
            <a:off x="0" y="163776"/>
            <a:ext cx="9144000" cy="5878532"/>
          </a:xfrm>
          <a:prstGeom prst="rect">
            <a:avLst/>
          </a:prstGeom>
          <a:noFill/>
        </p:spPr>
        <p:txBody>
          <a:bodyPr wrap="square" rtlCol="0">
            <a:spAutoFit/>
          </a:bodyPr>
          <a:lstStyle/>
          <a:p>
            <a:pPr marL="628650" indent="-628650" algn="just"/>
            <a:r>
              <a:rPr lang="en-US" sz="2800" b="1" dirty="0">
                <a:solidFill>
                  <a:srgbClr val="FF00FF"/>
                </a:solidFill>
              </a:rPr>
              <a:t>2. Bandwidth </a:t>
            </a:r>
            <a:r>
              <a:rPr lang="en-US" sz="2800" b="1" dirty="0">
                <a:solidFill>
                  <a:srgbClr val="0000FF"/>
                </a:solidFill>
              </a:rPr>
              <a:t>(by Carson’s  Rule  approach)</a:t>
            </a:r>
            <a:r>
              <a:rPr lang="en-US" sz="2800" b="1" dirty="0">
                <a:solidFill>
                  <a:srgbClr val="FF00FF"/>
                </a:solidFill>
              </a:rPr>
              <a:t> </a:t>
            </a:r>
          </a:p>
          <a:p>
            <a:pPr marL="342900" indent="-342900" algn="just">
              <a:buClr>
                <a:srgbClr val="FF0000"/>
              </a:buClr>
              <a:buSzPct val="125000"/>
              <a:buFont typeface="Fira Sans Condensed ExtraBold" panose="020B0903050000020004" pitchFamily="34" charset="0"/>
              <a:buChar char="■"/>
            </a:pPr>
            <a:r>
              <a:rPr lang="en-US" sz="2200" dirty="0"/>
              <a:t>In theory, an FM wave contains an infinite number of side-frequencies so that the bandwidth required to transmit such a modulated wave is infinite in extent. In practice, however, we find that the FM wave is effectively limited to a finite number of significant side-frequencies compatible with a specified amount of distortion</a:t>
            </a:r>
            <a:r>
              <a:rPr lang="en-US" sz="2200" i="1" dirty="0"/>
              <a:t>.</a:t>
            </a:r>
          </a:p>
          <a:p>
            <a:pPr marL="342900" indent="-342900" algn="just">
              <a:buClr>
                <a:srgbClr val="FF0000"/>
              </a:buClr>
              <a:buSzPct val="125000"/>
              <a:buFont typeface="Fira Sans Condensed ExtraBold" panose="020B0903050000020004" pitchFamily="34" charset="0"/>
              <a:buChar char="■"/>
            </a:pPr>
            <a:r>
              <a:rPr lang="en-US" sz="2200" dirty="0"/>
              <a:t>Carson  found that </a:t>
            </a:r>
          </a:p>
          <a:p>
            <a:pPr marL="1085850" indent="-457200" algn="just">
              <a:buClr>
                <a:srgbClr val="FF0000"/>
              </a:buClr>
              <a:buSzPct val="125000"/>
              <a:buFont typeface="+mj-lt"/>
              <a:buAutoNum type="arabicPeriod"/>
            </a:pPr>
            <a:r>
              <a:rPr lang="en-US" sz="2200" dirty="0"/>
              <a:t>For </a:t>
            </a:r>
            <a:r>
              <a:rPr lang="en-US" sz="2200" u="sng" dirty="0"/>
              <a:t>large values of the modulation index</a:t>
            </a:r>
            <a:r>
              <a:rPr lang="en-US" sz="2200" dirty="0"/>
              <a:t>  </a:t>
            </a:r>
            <a:r>
              <a:rPr lang="el-GR" sz="2200" dirty="0"/>
              <a:t>β</a:t>
            </a:r>
            <a:r>
              <a:rPr lang="en-IN" sz="2200" dirty="0"/>
              <a:t>, </a:t>
            </a:r>
            <a:r>
              <a:rPr lang="en-US" sz="2200" dirty="0"/>
              <a:t>the bandwidth approaches, and is only slightly greater than the total frequency excursion </a:t>
            </a:r>
            <a:r>
              <a:rPr lang="en-US" sz="2200" b="1" u="sng" dirty="0">
                <a:solidFill>
                  <a:srgbClr val="FF0000"/>
                </a:solidFill>
              </a:rPr>
              <a:t>2∆f</a:t>
            </a:r>
            <a:r>
              <a:rPr lang="en-US" sz="2200" dirty="0"/>
              <a:t>.</a:t>
            </a:r>
          </a:p>
          <a:p>
            <a:pPr marL="1085850" indent="-457200" algn="just">
              <a:buClr>
                <a:srgbClr val="FF0000"/>
              </a:buClr>
              <a:buSzPct val="125000"/>
              <a:buFont typeface="+mj-lt"/>
              <a:buAutoNum type="arabicPeriod"/>
            </a:pPr>
            <a:r>
              <a:rPr lang="en-US" sz="2200" dirty="0"/>
              <a:t>For </a:t>
            </a:r>
            <a:r>
              <a:rPr lang="en-US" sz="2200" u="sng" dirty="0"/>
              <a:t>small values of the modulation index</a:t>
            </a:r>
            <a:r>
              <a:rPr lang="en-US" sz="2200" dirty="0"/>
              <a:t> </a:t>
            </a:r>
            <a:r>
              <a:rPr lang="el-GR" sz="2200" dirty="0"/>
              <a:t>β</a:t>
            </a:r>
            <a:r>
              <a:rPr lang="en-IN" sz="2200" dirty="0"/>
              <a:t>,</a:t>
            </a:r>
            <a:r>
              <a:rPr lang="en-US" sz="2200" dirty="0"/>
              <a:t> the spectrum of the FM wave is effectively limited to the carrier frequency </a:t>
            </a:r>
            <a:r>
              <a:rPr lang="en-US" sz="2200" dirty="0" err="1"/>
              <a:t>f</a:t>
            </a:r>
            <a:r>
              <a:rPr lang="en-US" sz="2200" baseline="-25000" dirty="0" err="1"/>
              <a:t>c</a:t>
            </a:r>
            <a:r>
              <a:rPr lang="en-US" sz="2200" dirty="0"/>
              <a:t>, and one pair of side-frequencies at </a:t>
            </a:r>
            <a:r>
              <a:rPr lang="en-US" sz="2200" dirty="0" err="1"/>
              <a:t>f</a:t>
            </a:r>
            <a:r>
              <a:rPr lang="en-US" sz="2200" baseline="-25000" dirty="0" err="1"/>
              <a:t>c</a:t>
            </a:r>
            <a:r>
              <a:rPr lang="en-US" sz="2200" dirty="0" err="1"/>
              <a:t>±f</a:t>
            </a:r>
            <a:r>
              <a:rPr lang="en-US" sz="2200" baseline="-25000" dirty="0" err="1"/>
              <a:t>m</a:t>
            </a:r>
            <a:r>
              <a:rPr lang="en-US" sz="2200" dirty="0"/>
              <a:t>, so that the bandwidth approaches </a:t>
            </a:r>
            <a:r>
              <a:rPr lang="en-US" sz="2200" b="1" u="sng" dirty="0">
                <a:solidFill>
                  <a:srgbClr val="FF0000"/>
                </a:solidFill>
              </a:rPr>
              <a:t>2f</a:t>
            </a:r>
            <a:r>
              <a:rPr lang="en-US" sz="2200" b="1" u="sng" baseline="-25000" dirty="0">
                <a:solidFill>
                  <a:srgbClr val="FF0000"/>
                </a:solidFill>
              </a:rPr>
              <a:t>m</a:t>
            </a:r>
            <a:r>
              <a:rPr lang="en-US" sz="2200" dirty="0"/>
              <a:t>.</a:t>
            </a:r>
          </a:p>
          <a:p>
            <a:pPr marL="342900" indent="-342900" algn="just">
              <a:buClr>
                <a:srgbClr val="FF0000"/>
              </a:buClr>
              <a:buSzPct val="125000"/>
              <a:buFont typeface="Fira Sans Condensed ExtraBold" panose="020B0903050000020004" pitchFamily="34" charset="0"/>
              <a:buChar char="■"/>
            </a:pPr>
            <a:endParaRPr lang="en-US" sz="2200" dirty="0"/>
          </a:p>
          <a:p>
            <a:pPr marL="342900" indent="-342900" algn="just">
              <a:buClr>
                <a:srgbClr val="FF0000"/>
              </a:buClr>
              <a:buSzPct val="125000"/>
              <a:buFont typeface="Fira Sans Condensed ExtraBold" panose="020B0903050000020004" pitchFamily="34" charset="0"/>
              <a:buChar char="■"/>
            </a:pPr>
            <a:r>
              <a:rPr lang="en-US" sz="2200" dirty="0"/>
              <a:t>Accordingly,  the Carson’s rule (</a:t>
            </a:r>
            <a:r>
              <a:rPr lang="en-US" sz="2200" b="1" dirty="0">
                <a:solidFill>
                  <a:srgbClr val="7030A0"/>
                </a:solidFill>
              </a:rPr>
              <a:t>ignores sidebands amplitude less 2% </a:t>
            </a:r>
            <a:r>
              <a:rPr lang="en-US" sz="2200" dirty="0"/>
              <a:t>of the carrier amplitude) bandwidth is given as  </a:t>
            </a:r>
          </a:p>
          <a:p>
            <a:pPr marL="1076325" indent="-447675" algn="just">
              <a:buFont typeface="+mj-lt"/>
              <a:buAutoNum type="arabicPeriod"/>
            </a:pP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D5D0B94-232E-0F0A-088B-6F5D31261920}"/>
                  </a:ext>
                </a:extLst>
              </p:cNvPr>
              <p:cNvSpPr txBox="1"/>
              <p:nvPr/>
            </p:nvSpPr>
            <p:spPr>
              <a:xfrm>
                <a:off x="133064" y="5811475"/>
                <a:ext cx="2818843" cy="461665"/>
              </a:xfrm>
              <a:prstGeom prst="rect">
                <a:avLst/>
              </a:prstGeom>
              <a:noFill/>
              <a:ln>
                <a:solidFill>
                  <a:srgbClr val="80808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𝐁𝐖</m:t>
                      </m:r>
                      <m:r>
                        <a:rPr lang="en-US" sz="2400" b="1" i="0"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𝒇</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𝟐</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𝒇</m:t>
                          </m:r>
                        </m:e>
                        <m:sub>
                          <m:r>
                            <a:rPr lang="en-US" sz="2400" b="1" i="1" smtClean="0">
                              <a:latin typeface="Cambria Math" panose="02040503050406030204" pitchFamily="18" charset="0"/>
                              <a:ea typeface="Cambria Math" panose="02040503050406030204" pitchFamily="18" charset="0"/>
                            </a:rPr>
                            <m:t>𝒎</m:t>
                          </m:r>
                        </m:sub>
                      </m:sSub>
                    </m:oMath>
                  </m:oMathPara>
                </a14:m>
                <a:endParaRPr lang="en-US" sz="2000" b="1" dirty="0"/>
              </a:p>
            </p:txBody>
          </p:sp>
        </mc:Choice>
        <mc:Fallback xmlns="">
          <p:sp>
            <p:nvSpPr>
              <p:cNvPr id="3" name="TextBox 2">
                <a:extLst>
                  <a:ext uri="{FF2B5EF4-FFF2-40B4-BE49-F238E27FC236}">
                    <a16:creationId xmlns:a16="http://schemas.microsoft.com/office/drawing/2014/main" id="{0D5D0B94-232E-0F0A-088B-6F5D31261920}"/>
                  </a:ext>
                </a:extLst>
              </p:cNvPr>
              <p:cNvSpPr txBox="1">
                <a:spLocks noRot="1" noChangeAspect="1" noMove="1" noResize="1" noEditPoints="1" noAdjustHandles="1" noChangeArrowheads="1" noChangeShapeType="1" noTextEdit="1"/>
              </p:cNvSpPr>
              <p:nvPr/>
            </p:nvSpPr>
            <p:spPr>
              <a:xfrm>
                <a:off x="133064" y="5811475"/>
                <a:ext cx="2818843" cy="461665"/>
              </a:xfrm>
              <a:prstGeom prst="rect">
                <a:avLst/>
              </a:prstGeom>
              <a:blipFill>
                <a:blip r:embed="rId2"/>
                <a:stretch>
                  <a:fillRect b="-15385"/>
                </a:stretch>
              </a:blipFill>
              <a:ln>
                <a:solidFill>
                  <a:srgbClr val="80808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5A84A6-FBAB-5F8D-1A58-D9505BCA6606}"/>
                  </a:ext>
                </a:extLst>
              </p:cNvPr>
              <p:cNvSpPr txBox="1"/>
              <p:nvPr/>
            </p:nvSpPr>
            <p:spPr>
              <a:xfrm>
                <a:off x="3165140" y="5811475"/>
                <a:ext cx="2818843" cy="461665"/>
              </a:xfrm>
              <a:prstGeom prst="rect">
                <a:avLst/>
              </a:prstGeom>
              <a:noFill/>
              <a:ln>
                <a:solidFill>
                  <a:srgbClr val="80808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𝐁𝐖</m:t>
                      </m:r>
                      <m:r>
                        <a:rPr lang="en-US" sz="2400" b="1" i="0" smtClean="0">
                          <a:latin typeface="Cambria Math" panose="02040503050406030204" pitchFamily="18" charset="0"/>
                        </a:rPr>
                        <m:t>=</m:t>
                      </m:r>
                      <m:r>
                        <a:rPr lang="en-US" sz="2400" b="1" i="0" smtClean="0">
                          <a:latin typeface="Cambria Math" panose="02040503050406030204" pitchFamily="18" charset="0"/>
                        </a:rPr>
                        <m:t>𝟐</m:t>
                      </m:r>
                      <m:d>
                        <m:dPr>
                          <m:ctrlPr>
                            <a:rPr lang="en-US" sz="2400" b="1" i="1" smtClean="0">
                              <a:latin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𝒇</m:t>
                          </m:r>
                          <m:r>
                            <a:rPr lang="en-US" sz="2400" b="1" i="1">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𝒇</m:t>
                              </m:r>
                            </m:e>
                            <m:sub>
                              <m:r>
                                <a:rPr lang="en-US" sz="2400" b="1" i="1">
                                  <a:latin typeface="Cambria Math" panose="02040503050406030204" pitchFamily="18" charset="0"/>
                                  <a:ea typeface="Cambria Math" panose="02040503050406030204" pitchFamily="18" charset="0"/>
                                </a:rPr>
                                <m:t>𝒎</m:t>
                              </m:r>
                            </m:sub>
                          </m:sSub>
                        </m:e>
                      </m:d>
                    </m:oMath>
                  </m:oMathPara>
                </a14:m>
                <a:endParaRPr lang="en-US" sz="2000" b="1" dirty="0"/>
              </a:p>
            </p:txBody>
          </p:sp>
        </mc:Choice>
        <mc:Fallback xmlns="">
          <p:sp>
            <p:nvSpPr>
              <p:cNvPr id="4" name="TextBox 3">
                <a:extLst>
                  <a:ext uri="{FF2B5EF4-FFF2-40B4-BE49-F238E27FC236}">
                    <a16:creationId xmlns:a16="http://schemas.microsoft.com/office/drawing/2014/main" id="{015A84A6-FBAB-5F8D-1A58-D9505BCA6606}"/>
                  </a:ext>
                </a:extLst>
              </p:cNvPr>
              <p:cNvSpPr txBox="1">
                <a:spLocks noRot="1" noChangeAspect="1" noMove="1" noResize="1" noEditPoints="1" noAdjustHandles="1" noChangeArrowheads="1" noChangeShapeType="1" noTextEdit="1"/>
              </p:cNvSpPr>
              <p:nvPr/>
            </p:nvSpPr>
            <p:spPr>
              <a:xfrm>
                <a:off x="3165140" y="5811475"/>
                <a:ext cx="2818843" cy="461665"/>
              </a:xfrm>
              <a:prstGeom prst="rect">
                <a:avLst/>
              </a:prstGeom>
              <a:blipFill>
                <a:blip r:embed="rId3"/>
                <a:stretch>
                  <a:fillRect b="-15385"/>
                </a:stretch>
              </a:blipFill>
              <a:ln>
                <a:solidFill>
                  <a:srgbClr val="80808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282BDB8-DFB6-2EF5-98A2-E2FC901341B3}"/>
                  </a:ext>
                </a:extLst>
              </p:cNvPr>
              <p:cNvSpPr txBox="1"/>
              <p:nvPr/>
            </p:nvSpPr>
            <p:spPr>
              <a:xfrm>
                <a:off x="6192093" y="5795355"/>
                <a:ext cx="2818843" cy="461665"/>
              </a:xfrm>
              <a:prstGeom prst="rect">
                <a:avLst/>
              </a:prstGeom>
              <a:noFill/>
              <a:ln>
                <a:solidFill>
                  <a:srgbClr val="80808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𝐁𝐖</m:t>
                      </m:r>
                      <m:r>
                        <a:rPr lang="en-US" sz="2400" b="1" i="0" smtClean="0">
                          <a:latin typeface="Cambria Math" panose="02040503050406030204" pitchFamily="18" charset="0"/>
                        </a:rPr>
                        <m:t>=</m:t>
                      </m:r>
                      <m:r>
                        <a:rPr lang="en-US" sz="2400" b="1" i="1" smtClean="0">
                          <a:latin typeface="Cambria Math" panose="02040503050406030204" pitchFamily="18" charset="0"/>
                        </a:rPr>
                        <m:t>𝟐</m:t>
                      </m:r>
                      <m:d>
                        <m:dPr>
                          <m:ctrlPr>
                            <a:rPr lang="en-US" sz="2400" b="1" i="1" smtClean="0">
                              <a:latin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𝜷</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𝟏</m:t>
                          </m:r>
                        </m:e>
                      </m:d>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𝒇</m:t>
                          </m:r>
                        </m:e>
                        <m:sub>
                          <m:r>
                            <a:rPr lang="en-US" sz="2400" b="1" i="1" smtClean="0">
                              <a:latin typeface="Cambria Math" panose="02040503050406030204" pitchFamily="18" charset="0"/>
                              <a:ea typeface="Cambria Math" panose="02040503050406030204" pitchFamily="18" charset="0"/>
                            </a:rPr>
                            <m:t>𝒎</m:t>
                          </m:r>
                        </m:sub>
                      </m:sSub>
                    </m:oMath>
                  </m:oMathPara>
                </a14:m>
                <a:endParaRPr lang="en-US" sz="2000" b="1" dirty="0"/>
              </a:p>
            </p:txBody>
          </p:sp>
        </mc:Choice>
        <mc:Fallback xmlns="">
          <p:sp>
            <p:nvSpPr>
              <p:cNvPr id="5" name="TextBox 4">
                <a:extLst>
                  <a:ext uri="{FF2B5EF4-FFF2-40B4-BE49-F238E27FC236}">
                    <a16:creationId xmlns:a16="http://schemas.microsoft.com/office/drawing/2014/main" id="{F282BDB8-DFB6-2EF5-98A2-E2FC901341B3}"/>
                  </a:ext>
                </a:extLst>
              </p:cNvPr>
              <p:cNvSpPr txBox="1">
                <a:spLocks noRot="1" noChangeAspect="1" noMove="1" noResize="1" noEditPoints="1" noAdjustHandles="1" noChangeArrowheads="1" noChangeShapeType="1" noTextEdit="1"/>
              </p:cNvSpPr>
              <p:nvPr/>
            </p:nvSpPr>
            <p:spPr>
              <a:xfrm>
                <a:off x="6192093" y="5795355"/>
                <a:ext cx="2818843" cy="461665"/>
              </a:xfrm>
              <a:prstGeom prst="rect">
                <a:avLst/>
              </a:prstGeom>
              <a:blipFill>
                <a:blip r:embed="rId4"/>
                <a:stretch>
                  <a:fillRect b="-16883"/>
                </a:stretch>
              </a:blipFill>
              <a:ln>
                <a:solidFill>
                  <a:srgbClr val="808080"/>
                </a:solidFill>
              </a:ln>
            </p:spPr>
            <p:txBody>
              <a:bodyPr/>
              <a:lstStyle/>
              <a:p>
                <a:r>
                  <a:rPr lang="en-US">
                    <a:noFill/>
                  </a:rPr>
                  <a:t> </a:t>
                </a:r>
              </a:p>
            </p:txBody>
          </p:sp>
        </mc:Fallback>
      </mc:AlternateContent>
    </p:spTree>
    <p:extLst>
      <p:ext uri="{BB962C8B-B14F-4D97-AF65-F5344CB8AC3E}">
        <p14:creationId xmlns:p14="http://schemas.microsoft.com/office/powerpoint/2010/main" val="173304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E020D0-DB59-120B-5F1D-FE68AA8C8376}"/>
              </a:ext>
            </a:extLst>
          </p:cNvPr>
          <p:cNvSpPr txBox="1"/>
          <p:nvPr/>
        </p:nvSpPr>
        <p:spPr>
          <a:xfrm>
            <a:off x="122830" y="909259"/>
            <a:ext cx="8898340" cy="2308324"/>
          </a:xfrm>
          <a:prstGeom prst="rect">
            <a:avLst/>
          </a:prstGeom>
          <a:noFill/>
        </p:spPr>
        <p:txBody>
          <a:bodyPr wrap="square" rtlCol="0">
            <a:spAutoFit/>
          </a:bodyPr>
          <a:lstStyle/>
          <a:p>
            <a:pPr marL="342900" indent="-342900" algn="just">
              <a:buClr>
                <a:srgbClr val="FF0000"/>
              </a:buClr>
              <a:buSzPct val="125000"/>
              <a:buFont typeface="Fira Sans Condensed ExtraBold" panose="020B0903050000020004" pitchFamily="34" charset="0"/>
              <a:buChar char="■"/>
            </a:pPr>
            <a:r>
              <a:rPr lang="en-US" sz="2400" dirty="0"/>
              <a:t>From Eqn. (</a:t>
            </a:r>
            <a:r>
              <a:rPr lang="en-US" sz="2400" b="1" dirty="0">
                <a:solidFill>
                  <a:srgbClr val="FF0000"/>
                </a:solidFill>
              </a:rPr>
              <a:t>8</a:t>
            </a:r>
            <a:r>
              <a:rPr lang="en-US" sz="2400" dirty="0"/>
              <a:t>) and/or (</a:t>
            </a:r>
            <a:r>
              <a:rPr lang="en-US" sz="2400" b="1" dirty="0">
                <a:solidFill>
                  <a:srgbClr val="FF0000"/>
                </a:solidFill>
              </a:rPr>
              <a:t>12</a:t>
            </a:r>
            <a:r>
              <a:rPr lang="en-US" sz="2400" dirty="0"/>
              <a:t>), we readily see that the </a:t>
            </a:r>
            <a:r>
              <a:rPr lang="en-US" sz="2400" b="1" u="sng" dirty="0"/>
              <a:t>amplitude of FM waves is maintained at a constant value</a:t>
            </a:r>
            <a:r>
              <a:rPr lang="en-US" sz="2400" b="1" dirty="0"/>
              <a:t> </a:t>
            </a:r>
            <a:r>
              <a:rPr lang="en-US" sz="2400" dirty="0"/>
              <a:t>equal to the carrier amplitude </a:t>
            </a:r>
            <a:r>
              <a:rPr lang="en-US" sz="2400" b="1" dirty="0">
                <a:solidFill>
                  <a:srgbClr val="FF00FF"/>
                </a:solidFill>
              </a:rPr>
              <a:t>A</a:t>
            </a:r>
            <a:r>
              <a:rPr lang="en-US" sz="2400" b="1" baseline="-25000" dirty="0">
                <a:solidFill>
                  <a:srgbClr val="FF00FF"/>
                </a:solidFill>
              </a:rPr>
              <a:t>c</a:t>
            </a:r>
            <a:r>
              <a:rPr lang="en-US" sz="2400" dirty="0"/>
              <a:t> , for all time t, irrespective of the sensitivity factors </a:t>
            </a:r>
            <a:r>
              <a:rPr lang="en-US" sz="2400" dirty="0" err="1"/>
              <a:t>k</a:t>
            </a:r>
            <a:r>
              <a:rPr lang="en-US" sz="2400" baseline="-25000" dirty="0" err="1"/>
              <a:t>f</a:t>
            </a:r>
            <a:r>
              <a:rPr lang="en-US" sz="2400" dirty="0"/>
              <a:t> .</a:t>
            </a:r>
          </a:p>
          <a:p>
            <a:pPr marL="342900" indent="-342900" algn="just">
              <a:buClr>
                <a:srgbClr val="FF0000"/>
              </a:buClr>
              <a:buSzPct val="125000"/>
              <a:buFont typeface="Fira Sans Condensed ExtraBold" panose="020B0903050000020004" pitchFamily="34" charset="0"/>
              <a:buChar char="■"/>
            </a:pPr>
            <a:endParaRPr lang="en-US" sz="2400" dirty="0"/>
          </a:p>
          <a:p>
            <a:pPr marL="342900" indent="-342900" algn="just">
              <a:buClr>
                <a:srgbClr val="FF0000"/>
              </a:buClr>
              <a:buSzPct val="125000"/>
              <a:buFont typeface="Fira Sans Condensed ExtraBold" panose="020B0903050000020004" pitchFamily="34" charset="0"/>
              <a:buChar char="■"/>
            </a:pPr>
            <a:r>
              <a:rPr lang="en-US" sz="2400" dirty="0"/>
              <a:t>Consequently, the average transmitted power of angle-modulated waves (</a:t>
            </a:r>
            <a:r>
              <a:rPr lang="en-US" sz="2400" b="1" dirty="0"/>
              <a:t>FM or PM</a:t>
            </a:r>
            <a:r>
              <a:rPr lang="en-US" sz="2400" dirty="0"/>
              <a:t>) is a constant, as shown by</a:t>
            </a:r>
          </a:p>
        </p:txBody>
      </p:sp>
      <p:sp>
        <p:nvSpPr>
          <p:cNvPr id="3" name="Rectangle 2">
            <a:extLst>
              <a:ext uri="{FF2B5EF4-FFF2-40B4-BE49-F238E27FC236}">
                <a16:creationId xmlns:a16="http://schemas.microsoft.com/office/drawing/2014/main" id="{22AF878C-C235-25B5-4F04-11ED3EAF3392}"/>
              </a:ext>
            </a:extLst>
          </p:cNvPr>
          <p:cNvSpPr/>
          <p:nvPr/>
        </p:nvSpPr>
        <p:spPr>
          <a:xfrm>
            <a:off x="0" y="279776"/>
            <a:ext cx="8898340" cy="523220"/>
          </a:xfrm>
          <a:prstGeom prst="rect">
            <a:avLst/>
          </a:prstGeom>
        </p:spPr>
        <p:txBody>
          <a:bodyPr wrap="square">
            <a:spAutoFit/>
          </a:bodyPr>
          <a:lstStyle/>
          <a:p>
            <a:r>
              <a:rPr lang="en-US" sz="2800" b="1" dirty="0">
                <a:solidFill>
                  <a:srgbClr val="FF00FF"/>
                </a:solidFill>
              </a:rPr>
              <a:t>Transmission Power of FM Waves</a:t>
            </a:r>
            <a:endParaRPr lang="en-US" sz="2800" dirty="0">
              <a:solidFill>
                <a:srgbClr val="FF00FF"/>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1199DA6-088C-4213-C03C-3F8746681BA7}"/>
                  </a:ext>
                </a:extLst>
              </p:cNvPr>
              <p:cNvSpPr txBox="1"/>
              <p:nvPr/>
            </p:nvSpPr>
            <p:spPr>
              <a:xfrm>
                <a:off x="2780730" y="3323846"/>
                <a:ext cx="2818843" cy="783804"/>
              </a:xfrm>
              <a:prstGeom prst="rect">
                <a:avLst/>
              </a:prstGeom>
              <a:noFill/>
              <a:ln>
                <a:solidFill>
                  <a:srgbClr val="808080"/>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srgbClr val="FF00FF"/>
                              </a:solidFill>
                              <a:latin typeface="Cambria Math" panose="02040503050406030204" pitchFamily="18" charset="0"/>
                            </a:rPr>
                          </m:ctrlPr>
                        </m:sSubPr>
                        <m:e>
                          <m:r>
                            <a:rPr lang="en-US" sz="2400" b="1" i="1" smtClean="0">
                              <a:solidFill>
                                <a:srgbClr val="FF00FF"/>
                              </a:solidFill>
                              <a:latin typeface="Cambria Math" panose="02040503050406030204" pitchFamily="18" charset="0"/>
                            </a:rPr>
                            <m:t>𝑷</m:t>
                          </m:r>
                        </m:e>
                        <m:sub>
                          <m:r>
                            <a:rPr lang="en-US" sz="2400" b="1" i="1" smtClean="0">
                              <a:solidFill>
                                <a:srgbClr val="FF00FF"/>
                              </a:solidFill>
                              <a:latin typeface="Cambria Math" panose="02040503050406030204" pitchFamily="18" charset="0"/>
                            </a:rPr>
                            <m:t>𝒂𝒗𝒆</m:t>
                          </m:r>
                        </m:sub>
                      </m:sSub>
                      <m:r>
                        <a:rPr lang="en-US" sz="2400" b="1" i="0" smtClean="0">
                          <a:solidFill>
                            <a:srgbClr val="FF00FF"/>
                          </a:solidFill>
                          <a:latin typeface="Cambria Math" panose="02040503050406030204" pitchFamily="18" charset="0"/>
                        </a:rPr>
                        <m:t>=</m:t>
                      </m:r>
                      <m:f>
                        <m:fPr>
                          <m:ctrlPr>
                            <a:rPr lang="en-US" sz="2400" b="1" i="1" smtClean="0">
                              <a:solidFill>
                                <a:srgbClr val="FF00FF"/>
                              </a:solidFill>
                              <a:latin typeface="Cambria Math" panose="02040503050406030204" pitchFamily="18" charset="0"/>
                            </a:rPr>
                          </m:ctrlPr>
                        </m:fPr>
                        <m:num>
                          <m:r>
                            <a:rPr lang="en-US" sz="2400" b="1" i="1" smtClean="0">
                              <a:solidFill>
                                <a:srgbClr val="FF00FF"/>
                              </a:solidFill>
                              <a:latin typeface="Cambria Math" panose="02040503050406030204" pitchFamily="18" charset="0"/>
                            </a:rPr>
                            <m:t>𝟏</m:t>
                          </m:r>
                        </m:num>
                        <m:den>
                          <m:r>
                            <a:rPr lang="en-US" sz="2400" b="1" i="1" smtClean="0">
                              <a:solidFill>
                                <a:srgbClr val="FF00FF"/>
                              </a:solidFill>
                              <a:latin typeface="Cambria Math" panose="02040503050406030204" pitchFamily="18" charset="0"/>
                            </a:rPr>
                            <m:t>𝟐</m:t>
                          </m:r>
                        </m:den>
                      </m:f>
                      <m:sSubSup>
                        <m:sSubSupPr>
                          <m:ctrlPr>
                            <a:rPr lang="en-US" sz="2400" b="1" i="1" smtClean="0">
                              <a:solidFill>
                                <a:srgbClr val="FF00FF"/>
                              </a:solidFill>
                              <a:latin typeface="Cambria Math" panose="02040503050406030204" pitchFamily="18" charset="0"/>
                            </a:rPr>
                          </m:ctrlPr>
                        </m:sSubSupPr>
                        <m:e>
                          <m:r>
                            <a:rPr lang="en-US" sz="2400" b="1" i="1" smtClean="0">
                              <a:solidFill>
                                <a:srgbClr val="FF00FF"/>
                              </a:solidFill>
                              <a:latin typeface="Cambria Math" panose="02040503050406030204" pitchFamily="18" charset="0"/>
                            </a:rPr>
                            <m:t>𝑨</m:t>
                          </m:r>
                        </m:e>
                        <m:sub>
                          <m:r>
                            <a:rPr lang="en-US" sz="2400" b="1" i="1" smtClean="0">
                              <a:solidFill>
                                <a:srgbClr val="FF00FF"/>
                              </a:solidFill>
                              <a:latin typeface="Cambria Math" panose="02040503050406030204" pitchFamily="18" charset="0"/>
                            </a:rPr>
                            <m:t>𝒄</m:t>
                          </m:r>
                        </m:sub>
                        <m:sup>
                          <m:r>
                            <a:rPr lang="en-US" sz="2400" b="1" i="1" smtClean="0">
                              <a:solidFill>
                                <a:srgbClr val="FF00FF"/>
                              </a:solidFill>
                              <a:latin typeface="Cambria Math" panose="02040503050406030204" pitchFamily="18" charset="0"/>
                            </a:rPr>
                            <m:t>𝟐</m:t>
                          </m:r>
                        </m:sup>
                      </m:sSubSup>
                    </m:oMath>
                  </m:oMathPara>
                </a14:m>
                <a:endParaRPr lang="en-US" sz="2000" b="1" dirty="0"/>
              </a:p>
            </p:txBody>
          </p:sp>
        </mc:Choice>
        <mc:Fallback xmlns="">
          <p:sp>
            <p:nvSpPr>
              <p:cNvPr id="4" name="TextBox 3">
                <a:extLst>
                  <a:ext uri="{FF2B5EF4-FFF2-40B4-BE49-F238E27FC236}">
                    <a16:creationId xmlns:a16="http://schemas.microsoft.com/office/drawing/2014/main" id="{91199DA6-088C-4213-C03C-3F8746681BA7}"/>
                  </a:ext>
                </a:extLst>
              </p:cNvPr>
              <p:cNvSpPr txBox="1">
                <a:spLocks noRot="1" noChangeAspect="1" noMove="1" noResize="1" noEditPoints="1" noAdjustHandles="1" noChangeArrowheads="1" noChangeShapeType="1" noTextEdit="1"/>
              </p:cNvSpPr>
              <p:nvPr/>
            </p:nvSpPr>
            <p:spPr>
              <a:xfrm>
                <a:off x="2780730" y="3323846"/>
                <a:ext cx="2818843" cy="783804"/>
              </a:xfrm>
              <a:prstGeom prst="rect">
                <a:avLst/>
              </a:prstGeom>
              <a:blipFill>
                <a:blip r:embed="rId2"/>
                <a:stretch>
                  <a:fillRect/>
                </a:stretch>
              </a:blipFill>
              <a:ln>
                <a:solidFill>
                  <a:srgbClr val="808080"/>
                </a:solidFill>
              </a:ln>
            </p:spPr>
            <p:txBody>
              <a:bodyPr/>
              <a:lstStyle/>
              <a:p>
                <a:r>
                  <a:rPr lang="en-US">
                    <a:noFill/>
                  </a:rPr>
                  <a:t> </a:t>
                </a:r>
              </a:p>
            </p:txBody>
          </p:sp>
        </mc:Fallback>
      </mc:AlternateContent>
    </p:spTree>
    <p:extLst>
      <p:ext uri="{BB962C8B-B14F-4D97-AF65-F5344CB8AC3E}">
        <p14:creationId xmlns:p14="http://schemas.microsoft.com/office/powerpoint/2010/main" val="1026024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C23F52-59B3-E57B-81B2-BF4B0AAE40BC}"/>
              </a:ext>
            </a:extLst>
          </p:cNvPr>
          <p:cNvSpPr/>
          <p:nvPr/>
        </p:nvSpPr>
        <p:spPr>
          <a:xfrm>
            <a:off x="74193" y="172250"/>
            <a:ext cx="8915400" cy="830997"/>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algn="just"/>
            <a:r>
              <a:rPr lang="en-US" sz="2400" b="1" dirty="0">
                <a:solidFill>
                  <a:schemeClr val="bg1">
                    <a:lumMod val="75000"/>
                  </a:schemeClr>
                </a:solidFill>
              </a:rPr>
              <a:t>Summary of formulas related to FM and PM (for immediate reference, to solve Tutorials in this unit)</a:t>
            </a:r>
          </a:p>
        </p:txBody>
      </p:sp>
      <p:graphicFrame>
        <p:nvGraphicFramePr>
          <p:cNvPr id="4" name="Object 2">
            <a:extLst>
              <a:ext uri="{FF2B5EF4-FFF2-40B4-BE49-F238E27FC236}">
                <a16:creationId xmlns:a16="http://schemas.microsoft.com/office/drawing/2014/main" id="{29F01932-34CC-B909-8A00-FC990EBE4721}"/>
              </a:ext>
            </a:extLst>
          </p:cNvPr>
          <p:cNvGraphicFramePr>
            <a:graphicFrameLocks noChangeAspect="1"/>
          </p:cNvGraphicFramePr>
          <p:nvPr/>
        </p:nvGraphicFramePr>
        <p:xfrm>
          <a:off x="4191000" y="1600200"/>
          <a:ext cx="2947987" cy="411163"/>
        </p:xfrm>
        <a:graphic>
          <a:graphicData uri="http://schemas.openxmlformats.org/presentationml/2006/ole">
            <mc:AlternateContent xmlns:mc="http://schemas.openxmlformats.org/markup-compatibility/2006">
              <mc:Choice xmlns:v="urn:schemas-microsoft-com:vml" Requires="v">
                <p:oleObj name="Equation" r:id="rId2" imgW="1726920" imgH="241200" progId="">
                  <p:embed/>
                </p:oleObj>
              </mc:Choice>
              <mc:Fallback>
                <p:oleObj name="Equation" r:id="rId2" imgW="1726920" imgH="241200" progId="">
                  <p:embed/>
                  <p:pic>
                    <p:nvPicPr>
                      <p:cNvPr id="4" name="Object 2">
                        <a:extLst>
                          <a:ext uri="{FF2B5EF4-FFF2-40B4-BE49-F238E27FC236}">
                            <a16:creationId xmlns:a16="http://schemas.microsoft.com/office/drawing/2014/main" id="{29F01932-34CC-B909-8A00-FC990EBE4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600200"/>
                        <a:ext cx="294798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Lst>
                    </p:spPr>
                  </p:pic>
                </p:oleObj>
              </mc:Fallback>
            </mc:AlternateContent>
          </a:graphicData>
        </a:graphic>
      </p:graphicFrame>
      <p:graphicFrame>
        <p:nvGraphicFramePr>
          <p:cNvPr id="5" name="Object 3">
            <a:extLst>
              <a:ext uri="{FF2B5EF4-FFF2-40B4-BE49-F238E27FC236}">
                <a16:creationId xmlns:a16="http://schemas.microsoft.com/office/drawing/2014/main" id="{5A4AAAF8-9926-FB99-7B8C-00779314A4BB}"/>
              </a:ext>
            </a:extLst>
          </p:cNvPr>
          <p:cNvGraphicFramePr>
            <a:graphicFrameLocks noChangeAspect="1"/>
          </p:cNvGraphicFramePr>
          <p:nvPr/>
        </p:nvGraphicFramePr>
        <p:xfrm>
          <a:off x="4267200" y="1981200"/>
          <a:ext cx="3794125" cy="633413"/>
        </p:xfrm>
        <a:graphic>
          <a:graphicData uri="http://schemas.openxmlformats.org/presentationml/2006/ole">
            <mc:AlternateContent xmlns:mc="http://schemas.openxmlformats.org/markup-compatibility/2006">
              <mc:Choice xmlns:v="urn:schemas-microsoft-com:vml" Requires="v">
                <p:oleObj name="Equation" r:id="rId4" imgW="2273040" imgH="380880" progId="">
                  <p:embed/>
                </p:oleObj>
              </mc:Choice>
              <mc:Fallback>
                <p:oleObj name="Equation" r:id="rId4" imgW="2273040" imgH="380880" progId="">
                  <p:embed/>
                  <p:pic>
                    <p:nvPicPr>
                      <p:cNvPr id="5" name="Object 3">
                        <a:extLst>
                          <a:ext uri="{FF2B5EF4-FFF2-40B4-BE49-F238E27FC236}">
                            <a16:creationId xmlns:a16="http://schemas.microsoft.com/office/drawing/2014/main" id="{5A4AAAF8-9926-FB99-7B8C-00779314A4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981200"/>
                        <a:ext cx="379412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4">
            <a:extLst>
              <a:ext uri="{FF2B5EF4-FFF2-40B4-BE49-F238E27FC236}">
                <a16:creationId xmlns:a16="http://schemas.microsoft.com/office/drawing/2014/main" id="{B1C0677A-D1DC-DBA3-49BE-CAD9D6302CE5}"/>
              </a:ext>
            </a:extLst>
          </p:cNvPr>
          <p:cNvGraphicFramePr>
            <a:graphicFrameLocks noChangeAspect="1"/>
          </p:cNvGraphicFramePr>
          <p:nvPr/>
        </p:nvGraphicFramePr>
        <p:xfrm>
          <a:off x="304800" y="1524000"/>
          <a:ext cx="1430338" cy="411163"/>
        </p:xfrm>
        <a:graphic>
          <a:graphicData uri="http://schemas.openxmlformats.org/presentationml/2006/ole">
            <mc:AlternateContent xmlns:mc="http://schemas.openxmlformats.org/markup-compatibility/2006">
              <mc:Choice xmlns:v="urn:schemas-microsoft-com:vml" Requires="v">
                <p:oleObj name="Equation" r:id="rId6" imgW="838080" imgH="241200" progId="">
                  <p:embed/>
                </p:oleObj>
              </mc:Choice>
              <mc:Fallback>
                <p:oleObj name="Equation" r:id="rId6" imgW="838080" imgH="241200" progId="">
                  <p:embed/>
                  <p:pic>
                    <p:nvPicPr>
                      <p:cNvPr id="6" name="Object 4">
                        <a:extLst>
                          <a:ext uri="{FF2B5EF4-FFF2-40B4-BE49-F238E27FC236}">
                            <a16:creationId xmlns:a16="http://schemas.microsoft.com/office/drawing/2014/main" id="{B1C0677A-D1DC-DBA3-49BE-CAD9D6302C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524000"/>
                        <a:ext cx="143033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Lst>
                    </p:spPr>
                  </p:pic>
                </p:oleObj>
              </mc:Fallback>
            </mc:AlternateContent>
          </a:graphicData>
        </a:graphic>
      </p:graphicFrame>
      <p:graphicFrame>
        <p:nvGraphicFramePr>
          <p:cNvPr id="7" name="Object 5">
            <a:extLst>
              <a:ext uri="{FF2B5EF4-FFF2-40B4-BE49-F238E27FC236}">
                <a16:creationId xmlns:a16="http://schemas.microsoft.com/office/drawing/2014/main" id="{25091C63-0A84-1506-BA25-773E38A31EAC}"/>
              </a:ext>
            </a:extLst>
          </p:cNvPr>
          <p:cNvGraphicFramePr>
            <a:graphicFrameLocks noChangeAspect="1"/>
          </p:cNvGraphicFramePr>
          <p:nvPr/>
        </p:nvGraphicFramePr>
        <p:xfrm>
          <a:off x="349250" y="1981200"/>
          <a:ext cx="2317750" cy="561975"/>
        </p:xfrm>
        <a:graphic>
          <a:graphicData uri="http://schemas.openxmlformats.org/presentationml/2006/ole">
            <mc:AlternateContent xmlns:mc="http://schemas.openxmlformats.org/markup-compatibility/2006">
              <mc:Choice xmlns:v="urn:schemas-microsoft-com:vml" Requires="v">
                <p:oleObj name="Equation" r:id="rId8" imgW="1358640" imgH="330120" progId="">
                  <p:embed/>
                </p:oleObj>
              </mc:Choice>
              <mc:Fallback>
                <p:oleObj name="Equation" r:id="rId8" imgW="1358640" imgH="330120" progId="">
                  <p:embed/>
                  <p:pic>
                    <p:nvPicPr>
                      <p:cNvPr id="7" name="Object 5">
                        <a:extLst>
                          <a:ext uri="{FF2B5EF4-FFF2-40B4-BE49-F238E27FC236}">
                            <a16:creationId xmlns:a16="http://schemas.microsoft.com/office/drawing/2014/main" id="{25091C63-0A84-1506-BA25-773E38A31E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0" y="1981200"/>
                        <a:ext cx="231775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Lst>
                    </p:spPr>
                  </p:pic>
                </p:oleObj>
              </mc:Fallback>
            </mc:AlternateContent>
          </a:graphicData>
        </a:graphic>
      </p:graphicFrame>
      <p:graphicFrame>
        <p:nvGraphicFramePr>
          <p:cNvPr id="8" name="Object 6">
            <a:extLst>
              <a:ext uri="{FF2B5EF4-FFF2-40B4-BE49-F238E27FC236}">
                <a16:creationId xmlns:a16="http://schemas.microsoft.com/office/drawing/2014/main" id="{FF1DE49C-E4A8-FA59-9417-B89A9430D3F9}"/>
              </a:ext>
            </a:extLst>
          </p:cNvPr>
          <p:cNvGraphicFramePr>
            <a:graphicFrameLocks noChangeAspect="1"/>
          </p:cNvGraphicFramePr>
          <p:nvPr/>
        </p:nvGraphicFramePr>
        <p:xfrm>
          <a:off x="6893605" y="2667000"/>
          <a:ext cx="1150938" cy="411163"/>
        </p:xfrm>
        <a:graphic>
          <a:graphicData uri="http://schemas.openxmlformats.org/presentationml/2006/ole">
            <mc:AlternateContent xmlns:mc="http://schemas.openxmlformats.org/markup-compatibility/2006">
              <mc:Choice xmlns:v="urn:schemas-microsoft-com:vml" Requires="v">
                <p:oleObj name="Equation" r:id="rId10" imgW="672840" imgH="241200" progId="">
                  <p:embed/>
                </p:oleObj>
              </mc:Choice>
              <mc:Fallback>
                <p:oleObj name="Equation" r:id="rId10" imgW="672840" imgH="241200" progId="">
                  <p:embed/>
                  <p:pic>
                    <p:nvPicPr>
                      <p:cNvPr id="8" name="Object 6">
                        <a:extLst>
                          <a:ext uri="{FF2B5EF4-FFF2-40B4-BE49-F238E27FC236}">
                            <a16:creationId xmlns:a16="http://schemas.microsoft.com/office/drawing/2014/main" id="{FF1DE49C-E4A8-FA59-9417-B89A9430D3F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93605" y="2667000"/>
                        <a:ext cx="115093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Lst>
                    </p:spPr>
                  </p:pic>
                </p:oleObj>
              </mc:Fallback>
            </mc:AlternateContent>
          </a:graphicData>
        </a:graphic>
      </p:graphicFrame>
      <p:graphicFrame>
        <p:nvGraphicFramePr>
          <p:cNvPr id="9" name="Object 7">
            <a:extLst>
              <a:ext uri="{FF2B5EF4-FFF2-40B4-BE49-F238E27FC236}">
                <a16:creationId xmlns:a16="http://schemas.microsoft.com/office/drawing/2014/main" id="{35257A34-33D1-A3A6-4220-8EC28A900CD6}"/>
              </a:ext>
            </a:extLst>
          </p:cNvPr>
          <p:cNvGraphicFramePr>
            <a:graphicFrameLocks noChangeAspect="1"/>
          </p:cNvGraphicFramePr>
          <p:nvPr/>
        </p:nvGraphicFramePr>
        <p:xfrm>
          <a:off x="6884080" y="3124200"/>
          <a:ext cx="1235075" cy="779463"/>
        </p:xfrm>
        <a:graphic>
          <a:graphicData uri="http://schemas.openxmlformats.org/presentationml/2006/ole">
            <mc:AlternateContent xmlns:mc="http://schemas.openxmlformats.org/markup-compatibility/2006">
              <mc:Choice xmlns:v="urn:schemas-microsoft-com:vml" Requires="v">
                <p:oleObj name="Equation" r:id="rId12" imgW="723600" imgH="457200" progId="">
                  <p:embed/>
                </p:oleObj>
              </mc:Choice>
              <mc:Fallback>
                <p:oleObj name="Equation" r:id="rId12" imgW="723600" imgH="457200" progId="">
                  <p:embed/>
                  <p:pic>
                    <p:nvPicPr>
                      <p:cNvPr id="9" name="Object 7">
                        <a:extLst>
                          <a:ext uri="{FF2B5EF4-FFF2-40B4-BE49-F238E27FC236}">
                            <a16:creationId xmlns:a16="http://schemas.microsoft.com/office/drawing/2014/main" id="{35257A34-33D1-A3A6-4220-8EC28A900CD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84080" y="3124200"/>
                        <a:ext cx="123507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Lst>
                    </p:spPr>
                  </p:pic>
                </p:oleObj>
              </mc:Fallback>
            </mc:AlternateContent>
          </a:graphicData>
        </a:graphic>
      </p:graphicFrame>
      <p:graphicFrame>
        <p:nvGraphicFramePr>
          <p:cNvPr id="10" name="Object 8">
            <a:extLst>
              <a:ext uri="{FF2B5EF4-FFF2-40B4-BE49-F238E27FC236}">
                <a16:creationId xmlns:a16="http://schemas.microsoft.com/office/drawing/2014/main" id="{527CEAD4-CAB5-7692-B763-807C58E62F66}"/>
              </a:ext>
            </a:extLst>
          </p:cNvPr>
          <p:cNvGraphicFramePr>
            <a:graphicFrameLocks noChangeAspect="1"/>
          </p:cNvGraphicFramePr>
          <p:nvPr/>
        </p:nvGraphicFramePr>
        <p:xfrm>
          <a:off x="36512" y="4267200"/>
          <a:ext cx="3773488" cy="411163"/>
        </p:xfrm>
        <a:graphic>
          <a:graphicData uri="http://schemas.openxmlformats.org/presentationml/2006/ole">
            <mc:AlternateContent xmlns:mc="http://schemas.openxmlformats.org/markup-compatibility/2006">
              <mc:Choice xmlns:v="urn:schemas-microsoft-com:vml" Requires="v">
                <p:oleObj name="Equation" r:id="rId14" imgW="2209680" imgH="241200" progId="">
                  <p:embed/>
                </p:oleObj>
              </mc:Choice>
              <mc:Fallback>
                <p:oleObj name="Equation" r:id="rId14" imgW="2209680" imgH="241200" progId="">
                  <p:embed/>
                  <p:pic>
                    <p:nvPicPr>
                      <p:cNvPr id="10" name="Object 8">
                        <a:extLst>
                          <a:ext uri="{FF2B5EF4-FFF2-40B4-BE49-F238E27FC236}">
                            <a16:creationId xmlns:a16="http://schemas.microsoft.com/office/drawing/2014/main" id="{527CEAD4-CAB5-7692-B763-807C58E62F6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512" y="4267200"/>
                        <a:ext cx="37734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Lst>
                    </p:spPr>
                  </p:pic>
                </p:oleObj>
              </mc:Fallback>
            </mc:AlternateContent>
          </a:graphicData>
        </a:graphic>
      </p:graphicFrame>
      <p:graphicFrame>
        <p:nvGraphicFramePr>
          <p:cNvPr id="11" name="Object 10">
            <a:extLst>
              <a:ext uri="{FF2B5EF4-FFF2-40B4-BE49-F238E27FC236}">
                <a16:creationId xmlns:a16="http://schemas.microsoft.com/office/drawing/2014/main" id="{E328244E-2B8B-9139-C2EB-C3A12A57DEFA}"/>
              </a:ext>
            </a:extLst>
          </p:cNvPr>
          <p:cNvGraphicFramePr>
            <a:graphicFrameLocks noChangeAspect="1"/>
          </p:cNvGraphicFramePr>
          <p:nvPr/>
        </p:nvGraphicFramePr>
        <p:xfrm>
          <a:off x="38100" y="4708525"/>
          <a:ext cx="3771900" cy="777875"/>
        </p:xfrm>
        <a:graphic>
          <a:graphicData uri="http://schemas.openxmlformats.org/presentationml/2006/ole">
            <mc:AlternateContent xmlns:mc="http://schemas.openxmlformats.org/markup-compatibility/2006">
              <mc:Choice xmlns:v="urn:schemas-microsoft-com:vml" Requires="v">
                <p:oleObj name="Equation" r:id="rId16" imgW="2209680" imgH="457200" progId="">
                  <p:embed/>
                </p:oleObj>
              </mc:Choice>
              <mc:Fallback>
                <p:oleObj name="Equation" r:id="rId16" imgW="2209680" imgH="457200" progId="">
                  <p:embed/>
                  <p:pic>
                    <p:nvPicPr>
                      <p:cNvPr id="11" name="Object 10">
                        <a:extLst>
                          <a:ext uri="{FF2B5EF4-FFF2-40B4-BE49-F238E27FC236}">
                            <a16:creationId xmlns:a16="http://schemas.microsoft.com/office/drawing/2014/main" id="{E328244E-2B8B-9139-C2EB-C3A12A57DEF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100" y="4708525"/>
                        <a:ext cx="37719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Lst>
                    </p:spPr>
                  </p:pic>
                </p:oleObj>
              </mc:Fallback>
            </mc:AlternateContent>
          </a:graphicData>
        </a:graphic>
      </p:graphicFrame>
      <p:graphicFrame>
        <p:nvGraphicFramePr>
          <p:cNvPr id="12" name="Object 11">
            <a:extLst>
              <a:ext uri="{FF2B5EF4-FFF2-40B4-BE49-F238E27FC236}">
                <a16:creationId xmlns:a16="http://schemas.microsoft.com/office/drawing/2014/main" id="{CEB99C95-50A9-6B40-7F8F-34AEAE29C173}"/>
              </a:ext>
            </a:extLst>
          </p:cNvPr>
          <p:cNvGraphicFramePr>
            <a:graphicFrameLocks noChangeAspect="1"/>
          </p:cNvGraphicFramePr>
          <p:nvPr/>
        </p:nvGraphicFramePr>
        <p:xfrm>
          <a:off x="166688" y="5647730"/>
          <a:ext cx="3513137" cy="411163"/>
        </p:xfrm>
        <a:graphic>
          <a:graphicData uri="http://schemas.openxmlformats.org/presentationml/2006/ole">
            <mc:AlternateContent xmlns:mc="http://schemas.openxmlformats.org/markup-compatibility/2006">
              <mc:Choice xmlns:v="urn:schemas-microsoft-com:vml" Requires="v">
                <p:oleObj name="Equation" r:id="rId18" imgW="2057400" imgH="241200" progId="">
                  <p:embed/>
                </p:oleObj>
              </mc:Choice>
              <mc:Fallback>
                <p:oleObj name="Equation" r:id="rId18" imgW="2057400" imgH="241200" progId="">
                  <p:embed/>
                  <p:pic>
                    <p:nvPicPr>
                      <p:cNvPr id="12" name="Object 11">
                        <a:extLst>
                          <a:ext uri="{FF2B5EF4-FFF2-40B4-BE49-F238E27FC236}">
                            <a16:creationId xmlns:a16="http://schemas.microsoft.com/office/drawing/2014/main" id="{CEB99C95-50A9-6B40-7F8F-34AEAE29C17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6688" y="5647730"/>
                        <a:ext cx="35131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Lst>
                    </p:spPr>
                  </p:pic>
                </p:oleObj>
              </mc:Fallback>
            </mc:AlternateContent>
          </a:graphicData>
        </a:graphic>
      </p:graphicFrame>
      <p:graphicFrame>
        <p:nvGraphicFramePr>
          <p:cNvPr id="13" name="Object 12">
            <a:extLst>
              <a:ext uri="{FF2B5EF4-FFF2-40B4-BE49-F238E27FC236}">
                <a16:creationId xmlns:a16="http://schemas.microsoft.com/office/drawing/2014/main" id="{067F30D7-F3FA-046B-4925-2AAA2862C64A}"/>
              </a:ext>
            </a:extLst>
          </p:cNvPr>
          <p:cNvGraphicFramePr>
            <a:graphicFrameLocks noChangeAspect="1"/>
          </p:cNvGraphicFramePr>
          <p:nvPr/>
        </p:nvGraphicFramePr>
        <p:xfrm>
          <a:off x="177800" y="6181130"/>
          <a:ext cx="3490913" cy="409575"/>
        </p:xfrm>
        <a:graphic>
          <a:graphicData uri="http://schemas.openxmlformats.org/presentationml/2006/ole">
            <mc:AlternateContent xmlns:mc="http://schemas.openxmlformats.org/markup-compatibility/2006">
              <mc:Choice xmlns:v="urn:schemas-microsoft-com:vml" Requires="v">
                <p:oleObj name="Equation" r:id="rId20" imgW="2044440" imgH="241200" progId="">
                  <p:embed/>
                </p:oleObj>
              </mc:Choice>
              <mc:Fallback>
                <p:oleObj name="Equation" r:id="rId20" imgW="2044440" imgH="241200" progId="">
                  <p:embed/>
                  <p:pic>
                    <p:nvPicPr>
                      <p:cNvPr id="13" name="Object 12">
                        <a:extLst>
                          <a:ext uri="{FF2B5EF4-FFF2-40B4-BE49-F238E27FC236}">
                            <a16:creationId xmlns:a16="http://schemas.microsoft.com/office/drawing/2014/main" id="{067F30D7-F3FA-046B-4925-2AAA2862C64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7800" y="6181130"/>
                        <a:ext cx="34909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Lst>
                    </p:spPr>
                  </p:pic>
                </p:oleObj>
              </mc:Fallback>
            </mc:AlternateContent>
          </a:graphicData>
        </a:graphic>
      </p:graphicFrame>
      <p:graphicFrame>
        <p:nvGraphicFramePr>
          <p:cNvPr id="14" name="Object 13">
            <a:extLst>
              <a:ext uri="{FF2B5EF4-FFF2-40B4-BE49-F238E27FC236}">
                <a16:creationId xmlns:a16="http://schemas.microsoft.com/office/drawing/2014/main" id="{012C6E23-C231-62A1-C954-B0BDE44B8C8C}"/>
              </a:ext>
            </a:extLst>
          </p:cNvPr>
          <p:cNvGraphicFramePr>
            <a:graphicFrameLocks noChangeAspect="1"/>
          </p:cNvGraphicFramePr>
          <p:nvPr/>
        </p:nvGraphicFramePr>
        <p:xfrm>
          <a:off x="6324600" y="3962400"/>
          <a:ext cx="1928813" cy="411163"/>
        </p:xfrm>
        <a:graphic>
          <a:graphicData uri="http://schemas.openxmlformats.org/presentationml/2006/ole">
            <mc:AlternateContent xmlns:mc="http://schemas.openxmlformats.org/markup-compatibility/2006">
              <mc:Choice xmlns:v="urn:schemas-microsoft-com:vml" Requires="v">
                <p:oleObj name="Equation" r:id="rId22" imgW="1130040" imgH="241200" progId="">
                  <p:embed/>
                </p:oleObj>
              </mc:Choice>
              <mc:Fallback>
                <p:oleObj name="Equation" r:id="rId22" imgW="1130040" imgH="241200" progId="">
                  <p:embed/>
                  <p:pic>
                    <p:nvPicPr>
                      <p:cNvPr id="14" name="Object 13">
                        <a:extLst>
                          <a:ext uri="{FF2B5EF4-FFF2-40B4-BE49-F238E27FC236}">
                            <a16:creationId xmlns:a16="http://schemas.microsoft.com/office/drawing/2014/main" id="{012C6E23-C231-62A1-C954-B0BDE44B8C8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324600" y="3962400"/>
                        <a:ext cx="19288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Lst>
                    </p:spPr>
                  </p:pic>
                </p:oleObj>
              </mc:Fallback>
            </mc:AlternateContent>
          </a:graphicData>
        </a:graphic>
      </p:graphicFrame>
      <p:graphicFrame>
        <p:nvGraphicFramePr>
          <p:cNvPr id="15" name="Object 14">
            <a:extLst>
              <a:ext uri="{FF2B5EF4-FFF2-40B4-BE49-F238E27FC236}">
                <a16:creationId xmlns:a16="http://schemas.microsoft.com/office/drawing/2014/main" id="{D8DF07B8-89B0-23C4-600B-EDEF95B1EFBC}"/>
              </a:ext>
            </a:extLst>
          </p:cNvPr>
          <p:cNvGraphicFramePr>
            <a:graphicFrameLocks noChangeAspect="1"/>
          </p:cNvGraphicFramePr>
          <p:nvPr/>
        </p:nvGraphicFramePr>
        <p:xfrm>
          <a:off x="6324600" y="4495800"/>
          <a:ext cx="1951037" cy="411163"/>
        </p:xfrm>
        <a:graphic>
          <a:graphicData uri="http://schemas.openxmlformats.org/presentationml/2006/ole">
            <mc:AlternateContent xmlns:mc="http://schemas.openxmlformats.org/markup-compatibility/2006">
              <mc:Choice xmlns:v="urn:schemas-microsoft-com:vml" Requires="v">
                <p:oleObj name="Equation" r:id="rId24" imgW="1143000" imgH="241200" progId="">
                  <p:embed/>
                </p:oleObj>
              </mc:Choice>
              <mc:Fallback>
                <p:oleObj name="Equation" r:id="rId24" imgW="1143000" imgH="241200" progId="">
                  <p:embed/>
                  <p:pic>
                    <p:nvPicPr>
                      <p:cNvPr id="15" name="Object 14">
                        <a:extLst>
                          <a:ext uri="{FF2B5EF4-FFF2-40B4-BE49-F238E27FC236}">
                            <a16:creationId xmlns:a16="http://schemas.microsoft.com/office/drawing/2014/main" id="{D8DF07B8-89B0-23C4-600B-EDEF95B1EFB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24600" y="4495800"/>
                        <a:ext cx="19510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Lst>
                    </p:spPr>
                  </p:pic>
                </p:oleObj>
              </mc:Fallback>
            </mc:AlternateContent>
          </a:graphicData>
        </a:graphic>
      </p:graphicFrame>
      <p:graphicFrame>
        <p:nvGraphicFramePr>
          <p:cNvPr id="16" name="Object 15">
            <a:extLst>
              <a:ext uri="{FF2B5EF4-FFF2-40B4-BE49-F238E27FC236}">
                <a16:creationId xmlns:a16="http://schemas.microsoft.com/office/drawing/2014/main" id="{194103B6-2FCF-3CDD-13D3-F18971A736C4}"/>
              </a:ext>
            </a:extLst>
          </p:cNvPr>
          <p:cNvGraphicFramePr>
            <a:graphicFrameLocks noChangeAspect="1"/>
          </p:cNvGraphicFramePr>
          <p:nvPr/>
        </p:nvGraphicFramePr>
        <p:xfrm>
          <a:off x="6008687" y="5181600"/>
          <a:ext cx="2144713" cy="411163"/>
        </p:xfrm>
        <a:graphic>
          <a:graphicData uri="http://schemas.openxmlformats.org/presentationml/2006/ole">
            <mc:AlternateContent xmlns:mc="http://schemas.openxmlformats.org/markup-compatibility/2006">
              <mc:Choice xmlns:v="urn:schemas-microsoft-com:vml" Requires="v">
                <p:oleObj name="Equation" r:id="rId26" imgW="1257120" imgH="241200" progId="">
                  <p:embed/>
                </p:oleObj>
              </mc:Choice>
              <mc:Fallback>
                <p:oleObj name="Equation" r:id="rId26" imgW="1257120" imgH="241200" progId="">
                  <p:embed/>
                  <p:pic>
                    <p:nvPicPr>
                      <p:cNvPr id="16" name="Object 15">
                        <a:extLst>
                          <a:ext uri="{FF2B5EF4-FFF2-40B4-BE49-F238E27FC236}">
                            <a16:creationId xmlns:a16="http://schemas.microsoft.com/office/drawing/2014/main" id="{194103B6-2FCF-3CDD-13D3-F18971A736C4}"/>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008687" y="5181600"/>
                        <a:ext cx="214471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Lst>
                    </p:spPr>
                  </p:pic>
                </p:oleObj>
              </mc:Fallback>
            </mc:AlternateContent>
          </a:graphicData>
        </a:graphic>
      </p:graphicFrame>
      <p:graphicFrame>
        <p:nvGraphicFramePr>
          <p:cNvPr id="17" name="Object 16">
            <a:extLst>
              <a:ext uri="{FF2B5EF4-FFF2-40B4-BE49-F238E27FC236}">
                <a16:creationId xmlns:a16="http://schemas.microsoft.com/office/drawing/2014/main" id="{C39BACA8-12B9-3A63-0679-1638471ED4D9}"/>
              </a:ext>
            </a:extLst>
          </p:cNvPr>
          <p:cNvGraphicFramePr>
            <a:graphicFrameLocks noChangeAspect="1"/>
          </p:cNvGraphicFramePr>
          <p:nvPr/>
        </p:nvGraphicFramePr>
        <p:xfrm>
          <a:off x="5988050" y="5791200"/>
          <a:ext cx="2317750" cy="822325"/>
        </p:xfrm>
        <a:graphic>
          <a:graphicData uri="http://schemas.openxmlformats.org/presentationml/2006/ole">
            <mc:AlternateContent xmlns:mc="http://schemas.openxmlformats.org/markup-compatibility/2006">
              <mc:Choice xmlns:v="urn:schemas-microsoft-com:vml" Requires="v">
                <p:oleObj name="Equation" r:id="rId28" imgW="1358640" imgH="482400" progId="">
                  <p:embed/>
                </p:oleObj>
              </mc:Choice>
              <mc:Fallback>
                <p:oleObj name="Equation" r:id="rId28" imgW="1358640" imgH="482400" progId="">
                  <p:embed/>
                  <p:pic>
                    <p:nvPicPr>
                      <p:cNvPr id="17" name="Object 16">
                        <a:extLst>
                          <a:ext uri="{FF2B5EF4-FFF2-40B4-BE49-F238E27FC236}">
                            <a16:creationId xmlns:a16="http://schemas.microsoft.com/office/drawing/2014/main" id="{C39BACA8-12B9-3A63-0679-1638471ED4D9}"/>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988050" y="5791200"/>
                        <a:ext cx="2317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Lst>
                    </p:spPr>
                  </p:pic>
                </p:oleObj>
              </mc:Fallback>
            </mc:AlternateContent>
          </a:graphicData>
        </a:graphic>
      </p:graphicFrame>
      <p:sp>
        <p:nvSpPr>
          <p:cNvPr id="18" name="TextBox 17">
            <a:extLst>
              <a:ext uri="{FF2B5EF4-FFF2-40B4-BE49-F238E27FC236}">
                <a16:creationId xmlns:a16="http://schemas.microsoft.com/office/drawing/2014/main" id="{AC0C1B6A-64AF-07E6-C4E2-4D5F5D2E2124}"/>
              </a:ext>
            </a:extLst>
          </p:cNvPr>
          <p:cNvSpPr txBox="1"/>
          <p:nvPr/>
        </p:nvSpPr>
        <p:spPr>
          <a:xfrm>
            <a:off x="2667000" y="1515070"/>
            <a:ext cx="888320" cy="923330"/>
          </a:xfrm>
          <a:prstGeom prst="rect">
            <a:avLst/>
          </a:prstGeom>
          <a:noFill/>
        </p:spPr>
        <p:txBody>
          <a:bodyPr wrap="none" rtlCol="0">
            <a:spAutoFit/>
          </a:bodyPr>
          <a:lstStyle/>
          <a:p>
            <a:r>
              <a:rPr lang="en-US" dirty="0"/>
              <a:t>,for </a:t>
            </a:r>
            <a:r>
              <a:rPr lang="en-US" b="1" dirty="0">
                <a:solidFill>
                  <a:srgbClr val="FF0000"/>
                </a:solidFill>
              </a:rPr>
              <a:t>PM</a:t>
            </a:r>
          </a:p>
          <a:p>
            <a:endParaRPr lang="en-US" b="1" dirty="0">
              <a:solidFill>
                <a:srgbClr val="FF0000"/>
              </a:solidFill>
            </a:endParaRPr>
          </a:p>
          <a:p>
            <a:r>
              <a:rPr lang="en-US" dirty="0"/>
              <a:t>,for </a:t>
            </a:r>
            <a:r>
              <a:rPr lang="en-US" b="1" dirty="0">
                <a:solidFill>
                  <a:srgbClr val="FF0000"/>
                </a:solidFill>
              </a:rPr>
              <a:t>FM</a:t>
            </a:r>
          </a:p>
        </p:txBody>
      </p:sp>
      <p:sp>
        <p:nvSpPr>
          <p:cNvPr id="19" name="TextBox 18">
            <a:extLst>
              <a:ext uri="{FF2B5EF4-FFF2-40B4-BE49-F238E27FC236}">
                <a16:creationId xmlns:a16="http://schemas.microsoft.com/office/drawing/2014/main" id="{0823AE1E-BDA8-980F-542B-F3A9F219ED41}"/>
              </a:ext>
            </a:extLst>
          </p:cNvPr>
          <p:cNvSpPr txBox="1"/>
          <p:nvPr/>
        </p:nvSpPr>
        <p:spPr>
          <a:xfrm>
            <a:off x="8255680" y="1524000"/>
            <a:ext cx="888320" cy="923330"/>
          </a:xfrm>
          <a:prstGeom prst="rect">
            <a:avLst/>
          </a:prstGeom>
          <a:noFill/>
        </p:spPr>
        <p:txBody>
          <a:bodyPr wrap="none" rtlCol="0">
            <a:spAutoFit/>
          </a:bodyPr>
          <a:lstStyle/>
          <a:p>
            <a:r>
              <a:rPr lang="en-US" dirty="0"/>
              <a:t>,for </a:t>
            </a:r>
            <a:r>
              <a:rPr lang="en-US" b="1" dirty="0">
                <a:solidFill>
                  <a:srgbClr val="FF0000"/>
                </a:solidFill>
              </a:rPr>
              <a:t>PM</a:t>
            </a:r>
          </a:p>
          <a:p>
            <a:endParaRPr lang="en-US" b="1" dirty="0">
              <a:solidFill>
                <a:srgbClr val="FF0000"/>
              </a:solidFill>
            </a:endParaRPr>
          </a:p>
          <a:p>
            <a:r>
              <a:rPr lang="en-US" dirty="0"/>
              <a:t>,for </a:t>
            </a:r>
            <a:r>
              <a:rPr lang="en-US" b="1" dirty="0">
                <a:solidFill>
                  <a:srgbClr val="FF0000"/>
                </a:solidFill>
              </a:rPr>
              <a:t>FM</a:t>
            </a:r>
          </a:p>
        </p:txBody>
      </p:sp>
      <p:sp>
        <p:nvSpPr>
          <p:cNvPr id="20" name="TextBox 19">
            <a:extLst>
              <a:ext uri="{FF2B5EF4-FFF2-40B4-BE49-F238E27FC236}">
                <a16:creationId xmlns:a16="http://schemas.microsoft.com/office/drawing/2014/main" id="{AB356446-8287-292C-9FD9-0FF2BF685390}"/>
              </a:ext>
            </a:extLst>
          </p:cNvPr>
          <p:cNvSpPr txBox="1"/>
          <p:nvPr/>
        </p:nvSpPr>
        <p:spPr>
          <a:xfrm>
            <a:off x="8229600" y="3953470"/>
            <a:ext cx="888320" cy="923330"/>
          </a:xfrm>
          <a:prstGeom prst="rect">
            <a:avLst/>
          </a:prstGeom>
          <a:noFill/>
        </p:spPr>
        <p:txBody>
          <a:bodyPr wrap="none" rtlCol="0">
            <a:spAutoFit/>
          </a:bodyPr>
          <a:lstStyle/>
          <a:p>
            <a:r>
              <a:rPr lang="en-US" dirty="0"/>
              <a:t>,for </a:t>
            </a:r>
            <a:r>
              <a:rPr lang="en-US" b="1" dirty="0">
                <a:solidFill>
                  <a:srgbClr val="FF0000"/>
                </a:solidFill>
              </a:rPr>
              <a:t>PM</a:t>
            </a:r>
          </a:p>
          <a:p>
            <a:endParaRPr lang="en-US" b="1" dirty="0">
              <a:solidFill>
                <a:srgbClr val="FF0000"/>
              </a:solidFill>
            </a:endParaRPr>
          </a:p>
          <a:p>
            <a:r>
              <a:rPr lang="en-US" dirty="0"/>
              <a:t>,for </a:t>
            </a:r>
            <a:r>
              <a:rPr lang="en-US" b="1" dirty="0">
                <a:solidFill>
                  <a:srgbClr val="FF0000"/>
                </a:solidFill>
              </a:rPr>
              <a:t>FM</a:t>
            </a:r>
          </a:p>
        </p:txBody>
      </p:sp>
      <p:sp>
        <p:nvSpPr>
          <p:cNvPr id="21" name="TextBox 20">
            <a:extLst>
              <a:ext uri="{FF2B5EF4-FFF2-40B4-BE49-F238E27FC236}">
                <a16:creationId xmlns:a16="http://schemas.microsoft.com/office/drawing/2014/main" id="{F5C56699-4197-90B9-3A0B-9BF33E11BF88}"/>
              </a:ext>
            </a:extLst>
          </p:cNvPr>
          <p:cNvSpPr txBox="1"/>
          <p:nvPr/>
        </p:nvSpPr>
        <p:spPr>
          <a:xfrm>
            <a:off x="8229600" y="5181600"/>
            <a:ext cx="888320" cy="1200329"/>
          </a:xfrm>
          <a:prstGeom prst="rect">
            <a:avLst/>
          </a:prstGeom>
          <a:noFill/>
        </p:spPr>
        <p:txBody>
          <a:bodyPr wrap="none" rtlCol="0">
            <a:spAutoFit/>
          </a:bodyPr>
          <a:lstStyle/>
          <a:p>
            <a:r>
              <a:rPr lang="en-US" dirty="0"/>
              <a:t>,for </a:t>
            </a:r>
            <a:r>
              <a:rPr lang="en-US" b="1" dirty="0">
                <a:solidFill>
                  <a:srgbClr val="FF0000"/>
                </a:solidFill>
              </a:rPr>
              <a:t>PM</a:t>
            </a:r>
          </a:p>
          <a:p>
            <a:endParaRPr lang="en-US" b="1" dirty="0">
              <a:solidFill>
                <a:srgbClr val="FF0000"/>
              </a:solidFill>
            </a:endParaRPr>
          </a:p>
          <a:p>
            <a:endParaRPr lang="en-US" b="1" dirty="0">
              <a:solidFill>
                <a:srgbClr val="FF0000"/>
              </a:solidFill>
            </a:endParaRPr>
          </a:p>
          <a:p>
            <a:r>
              <a:rPr lang="en-US" dirty="0"/>
              <a:t>,for </a:t>
            </a:r>
            <a:r>
              <a:rPr lang="en-US" b="1" dirty="0">
                <a:solidFill>
                  <a:srgbClr val="FF0000"/>
                </a:solidFill>
              </a:rPr>
              <a:t>FM</a:t>
            </a:r>
          </a:p>
        </p:txBody>
      </p:sp>
      <p:sp>
        <p:nvSpPr>
          <p:cNvPr id="22" name="TextBox 21">
            <a:extLst>
              <a:ext uri="{FF2B5EF4-FFF2-40B4-BE49-F238E27FC236}">
                <a16:creationId xmlns:a16="http://schemas.microsoft.com/office/drawing/2014/main" id="{4C7A15C7-9661-DE4B-19BE-43CB91397E09}"/>
              </a:ext>
            </a:extLst>
          </p:cNvPr>
          <p:cNvSpPr txBox="1"/>
          <p:nvPr/>
        </p:nvSpPr>
        <p:spPr>
          <a:xfrm>
            <a:off x="3912280" y="4334470"/>
            <a:ext cx="888320" cy="923330"/>
          </a:xfrm>
          <a:prstGeom prst="rect">
            <a:avLst/>
          </a:prstGeom>
          <a:noFill/>
        </p:spPr>
        <p:txBody>
          <a:bodyPr wrap="none" rtlCol="0">
            <a:spAutoFit/>
          </a:bodyPr>
          <a:lstStyle/>
          <a:p>
            <a:r>
              <a:rPr lang="en-US" dirty="0"/>
              <a:t>,for </a:t>
            </a:r>
            <a:r>
              <a:rPr lang="en-US" b="1" dirty="0">
                <a:solidFill>
                  <a:srgbClr val="FF0000"/>
                </a:solidFill>
              </a:rPr>
              <a:t>PM</a:t>
            </a:r>
          </a:p>
          <a:p>
            <a:endParaRPr lang="en-US" b="1" dirty="0">
              <a:solidFill>
                <a:srgbClr val="FF0000"/>
              </a:solidFill>
            </a:endParaRPr>
          </a:p>
          <a:p>
            <a:r>
              <a:rPr lang="en-US" dirty="0"/>
              <a:t>,for </a:t>
            </a:r>
            <a:r>
              <a:rPr lang="en-US" b="1" dirty="0">
                <a:solidFill>
                  <a:srgbClr val="FF0000"/>
                </a:solidFill>
              </a:rPr>
              <a:t>FM</a:t>
            </a:r>
          </a:p>
        </p:txBody>
      </p:sp>
      <p:sp>
        <p:nvSpPr>
          <p:cNvPr id="23" name="TextBox 22">
            <a:extLst>
              <a:ext uri="{FF2B5EF4-FFF2-40B4-BE49-F238E27FC236}">
                <a16:creationId xmlns:a16="http://schemas.microsoft.com/office/drawing/2014/main" id="{5375EA4D-F15B-4130-3F1C-B4F2CDF12F45}"/>
              </a:ext>
            </a:extLst>
          </p:cNvPr>
          <p:cNvSpPr txBox="1"/>
          <p:nvPr/>
        </p:nvSpPr>
        <p:spPr>
          <a:xfrm>
            <a:off x="3733800" y="5638800"/>
            <a:ext cx="888320" cy="923330"/>
          </a:xfrm>
          <a:prstGeom prst="rect">
            <a:avLst/>
          </a:prstGeom>
          <a:noFill/>
        </p:spPr>
        <p:txBody>
          <a:bodyPr wrap="none" rtlCol="0">
            <a:spAutoFit/>
          </a:bodyPr>
          <a:lstStyle/>
          <a:p>
            <a:r>
              <a:rPr lang="en-US" dirty="0"/>
              <a:t>,for </a:t>
            </a:r>
            <a:r>
              <a:rPr lang="en-US" b="1" dirty="0">
                <a:solidFill>
                  <a:srgbClr val="FF0000"/>
                </a:solidFill>
              </a:rPr>
              <a:t>PM</a:t>
            </a:r>
          </a:p>
          <a:p>
            <a:endParaRPr lang="en-US" b="1" dirty="0">
              <a:solidFill>
                <a:srgbClr val="FF0000"/>
              </a:solidFill>
            </a:endParaRPr>
          </a:p>
          <a:p>
            <a:r>
              <a:rPr lang="en-US" dirty="0"/>
              <a:t>,for </a:t>
            </a:r>
            <a:r>
              <a:rPr lang="en-US" b="1" dirty="0">
                <a:solidFill>
                  <a:srgbClr val="FF0000"/>
                </a:solidFill>
              </a:rPr>
              <a:t>FM</a:t>
            </a:r>
          </a:p>
        </p:txBody>
      </p:sp>
      <p:sp>
        <p:nvSpPr>
          <p:cNvPr id="24" name="TextBox 23">
            <a:extLst>
              <a:ext uri="{FF2B5EF4-FFF2-40B4-BE49-F238E27FC236}">
                <a16:creationId xmlns:a16="http://schemas.microsoft.com/office/drawing/2014/main" id="{9BBC6D15-FE46-C0AD-1D45-59571744D322}"/>
              </a:ext>
            </a:extLst>
          </p:cNvPr>
          <p:cNvSpPr txBox="1"/>
          <p:nvPr/>
        </p:nvSpPr>
        <p:spPr>
          <a:xfrm>
            <a:off x="8255680" y="2743200"/>
            <a:ext cx="888320" cy="923330"/>
          </a:xfrm>
          <a:prstGeom prst="rect">
            <a:avLst/>
          </a:prstGeom>
          <a:noFill/>
        </p:spPr>
        <p:txBody>
          <a:bodyPr wrap="none" rtlCol="0">
            <a:spAutoFit/>
          </a:bodyPr>
          <a:lstStyle/>
          <a:p>
            <a:r>
              <a:rPr lang="en-US" dirty="0"/>
              <a:t>,for </a:t>
            </a:r>
            <a:r>
              <a:rPr lang="en-US" b="1" dirty="0">
                <a:solidFill>
                  <a:srgbClr val="FF0000"/>
                </a:solidFill>
              </a:rPr>
              <a:t>PM</a:t>
            </a:r>
          </a:p>
          <a:p>
            <a:endParaRPr lang="en-US" b="1" dirty="0">
              <a:solidFill>
                <a:srgbClr val="FF0000"/>
              </a:solidFill>
            </a:endParaRPr>
          </a:p>
          <a:p>
            <a:r>
              <a:rPr lang="en-US" dirty="0"/>
              <a:t>,for </a:t>
            </a:r>
            <a:r>
              <a:rPr lang="en-US" b="1" dirty="0">
                <a:solidFill>
                  <a:srgbClr val="FF0000"/>
                </a:solidFill>
              </a:rPr>
              <a:t>FM</a:t>
            </a:r>
          </a:p>
        </p:txBody>
      </p:sp>
      <p:cxnSp>
        <p:nvCxnSpPr>
          <p:cNvPr id="25" name="Straight Connector 24">
            <a:extLst>
              <a:ext uri="{FF2B5EF4-FFF2-40B4-BE49-F238E27FC236}">
                <a16:creationId xmlns:a16="http://schemas.microsoft.com/office/drawing/2014/main" id="{E1A72394-F42E-5BEB-9996-AEE645C46633}"/>
              </a:ext>
            </a:extLst>
          </p:cNvPr>
          <p:cNvCxnSpPr/>
          <p:nvPr/>
        </p:nvCxnSpPr>
        <p:spPr>
          <a:xfrm rot="16200000" flipH="1">
            <a:off x="2857500" y="4533900"/>
            <a:ext cx="3962400" cy="762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6" name="Object 6">
            <a:extLst>
              <a:ext uri="{FF2B5EF4-FFF2-40B4-BE49-F238E27FC236}">
                <a16:creationId xmlns:a16="http://schemas.microsoft.com/office/drawing/2014/main" id="{03FE2D70-F721-182B-73A0-F3DAF71E9E2A}"/>
              </a:ext>
            </a:extLst>
          </p:cNvPr>
          <p:cNvGraphicFramePr>
            <a:graphicFrameLocks noChangeAspect="1"/>
          </p:cNvGraphicFramePr>
          <p:nvPr/>
        </p:nvGraphicFramePr>
        <p:xfrm>
          <a:off x="76200" y="3224757"/>
          <a:ext cx="1905000" cy="356643"/>
        </p:xfrm>
        <a:graphic>
          <a:graphicData uri="http://schemas.openxmlformats.org/presentationml/2006/ole">
            <mc:AlternateContent xmlns:mc="http://schemas.openxmlformats.org/markup-compatibility/2006">
              <mc:Choice xmlns:v="urn:schemas-microsoft-com:vml" Requires="v">
                <p:oleObj name="Equation" r:id="rId30" imgW="1218960" imgH="228600" progId="">
                  <p:embed/>
                </p:oleObj>
              </mc:Choice>
              <mc:Fallback>
                <p:oleObj name="Equation" r:id="rId30" imgW="1218960" imgH="228600" progId="">
                  <p:embed/>
                  <p:pic>
                    <p:nvPicPr>
                      <p:cNvPr id="26" name="Object 6">
                        <a:extLst>
                          <a:ext uri="{FF2B5EF4-FFF2-40B4-BE49-F238E27FC236}">
                            <a16:creationId xmlns:a16="http://schemas.microsoft.com/office/drawing/2014/main" id="{03FE2D70-F721-182B-73A0-F3DAF71E9E2A}"/>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6200" y="3224757"/>
                        <a:ext cx="1905000" cy="35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Lst>
                    </p:spPr>
                  </p:pic>
                </p:oleObj>
              </mc:Fallback>
            </mc:AlternateContent>
          </a:graphicData>
        </a:graphic>
      </p:graphicFrame>
      <p:sp>
        <p:nvSpPr>
          <p:cNvPr id="27" name="TextBox 26">
            <a:extLst>
              <a:ext uri="{FF2B5EF4-FFF2-40B4-BE49-F238E27FC236}">
                <a16:creationId xmlns:a16="http://schemas.microsoft.com/office/drawing/2014/main" id="{A29517BA-1BD4-0B1E-958C-14D1A0C05DFB}"/>
              </a:ext>
            </a:extLst>
          </p:cNvPr>
          <p:cNvSpPr txBox="1"/>
          <p:nvPr/>
        </p:nvSpPr>
        <p:spPr>
          <a:xfrm>
            <a:off x="2057400" y="3191470"/>
            <a:ext cx="888320" cy="923330"/>
          </a:xfrm>
          <a:prstGeom prst="rect">
            <a:avLst/>
          </a:prstGeom>
          <a:noFill/>
        </p:spPr>
        <p:txBody>
          <a:bodyPr wrap="none" rtlCol="0">
            <a:spAutoFit/>
          </a:bodyPr>
          <a:lstStyle/>
          <a:p>
            <a:r>
              <a:rPr lang="en-US" dirty="0"/>
              <a:t>,for </a:t>
            </a:r>
            <a:r>
              <a:rPr lang="en-US" b="1" dirty="0">
                <a:solidFill>
                  <a:srgbClr val="FF0000"/>
                </a:solidFill>
              </a:rPr>
              <a:t>PM</a:t>
            </a:r>
          </a:p>
          <a:p>
            <a:endParaRPr lang="en-US" b="1" dirty="0">
              <a:solidFill>
                <a:srgbClr val="FF0000"/>
              </a:solidFill>
            </a:endParaRPr>
          </a:p>
          <a:p>
            <a:r>
              <a:rPr lang="en-US" dirty="0"/>
              <a:t>,for </a:t>
            </a:r>
            <a:r>
              <a:rPr lang="en-US" b="1" dirty="0">
                <a:solidFill>
                  <a:srgbClr val="FF0000"/>
                </a:solidFill>
              </a:rPr>
              <a:t>FM</a:t>
            </a:r>
          </a:p>
        </p:txBody>
      </p:sp>
      <p:graphicFrame>
        <p:nvGraphicFramePr>
          <p:cNvPr id="28" name="Object 17">
            <a:extLst>
              <a:ext uri="{FF2B5EF4-FFF2-40B4-BE49-F238E27FC236}">
                <a16:creationId xmlns:a16="http://schemas.microsoft.com/office/drawing/2014/main" id="{2025DEFE-E2EA-BD1B-4A71-F51D98E2CBF0}"/>
              </a:ext>
            </a:extLst>
          </p:cNvPr>
          <p:cNvGraphicFramePr>
            <a:graphicFrameLocks noChangeAspect="1"/>
          </p:cNvGraphicFramePr>
          <p:nvPr/>
        </p:nvGraphicFramePr>
        <p:xfrm>
          <a:off x="65317" y="3733800"/>
          <a:ext cx="1915883" cy="333375"/>
        </p:xfrm>
        <a:graphic>
          <a:graphicData uri="http://schemas.openxmlformats.org/presentationml/2006/ole">
            <mc:AlternateContent xmlns:mc="http://schemas.openxmlformats.org/markup-compatibility/2006">
              <mc:Choice xmlns:v="urn:schemas-microsoft-com:vml" Requires="v">
                <p:oleObj name="Equation" r:id="rId32" imgW="1307880" imgH="228600" progId="">
                  <p:embed/>
                </p:oleObj>
              </mc:Choice>
              <mc:Fallback>
                <p:oleObj name="Equation" r:id="rId32" imgW="1307880" imgH="228600" progId="">
                  <p:embed/>
                  <p:pic>
                    <p:nvPicPr>
                      <p:cNvPr id="28" name="Object 17">
                        <a:extLst>
                          <a:ext uri="{FF2B5EF4-FFF2-40B4-BE49-F238E27FC236}">
                            <a16:creationId xmlns:a16="http://schemas.microsoft.com/office/drawing/2014/main" id="{2025DEFE-E2EA-BD1B-4A71-F51D98E2CBF0}"/>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5317" y="3733800"/>
                        <a:ext cx="191588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Lst>
                    </p:spPr>
                  </p:pic>
                </p:oleObj>
              </mc:Fallback>
            </mc:AlternateContent>
          </a:graphicData>
        </a:graphic>
      </p:graphicFrame>
      <p:sp>
        <p:nvSpPr>
          <p:cNvPr id="29" name="TextBox 28">
            <a:extLst>
              <a:ext uri="{FF2B5EF4-FFF2-40B4-BE49-F238E27FC236}">
                <a16:creationId xmlns:a16="http://schemas.microsoft.com/office/drawing/2014/main" id="{02021235-BD1A-DE8C-4CEC-B8F1C2399729}"/>
              </a:ext>
            </a:extLst>
          </p:cNvPr>
          <p:cNvSpPr txBox="1"/>
          <p:nvPr/>
        </p:nvSpPr>
        <p:spPr>
          <a:xfrm>
            <a:off x="3200400" y="3276600"/>
            <a:ext cx="1143000" cy="646331"/>
          </a:xfrm>
          <a:prstGeom prst="rect">
            <a:avLst/>
          </a:prstGeom>
          <a:noFill/>
        </p:spPr>
        <p:txBody>
          <a:bodyPr wrap="square" rtlCol="0">
            <a:spAutoFit/>
          </a:bodyPr>
          <a:lstStyle/>
          <a:p>
            <a:r>
              <a:rPr lang="en-US" dirty="0"/>
              <a:t>Deviation </a:t>
            </a:r>
          </a:p>
          <a:p>
            <a:r>
              <a:rPr lang="en-US" dirty="0"/>
              <a:t>constant</a:t>
            </a:r>
          </a:p>
        </p:txBody>
      </p:sp>
      <p:sp>
        <p:nvSpPr>
          <p:cNvPr id="30" name="Right Brace 29">
            <a:extLst>
              <a:ext uri="{FF2B5EF4-FFF2-40B4-BE49-F238E27FC236}">
                <a16:creationId xmlns:a16="http://schemas.microsoft.com/office/drawing/2014/main" id="{C264A4BB-A519-7793-EB5C-1F1F070046AD}"/>
              </a:ext>
            </a:extLst>
          </p:cNvPr>
          <p:cNvSpPr/>
          <p:nvPr/>
        </p:nvSpPr>
        <p:spPr>
          <a:xfrm>
            <a:off x="2895600" y="3200400"/>
            <a:ext cx="228600" cy="838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a:extLst>
              <a:ext uri="{FF2B5EF4-FFF2-40B4-BE49-F238E27FC236}">
                <a16:creationId xmlns:a16="http://schemas.microsoft.com/office/drawing/2014/main" id="{446878A1-34D2-67F5-F3E8-A443E0FA2159}"/>
              </a:ext>
            </a:extLst>
          </p:cNvPr>
          <p:cNvSpPr/>
          <p:nvPr/>
        </p:nvSpPr>
        <p:spPr>
          <a:xfrm>
            <a:off x="6553200" y="2743200"/>
            <a:ext cx="228600"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0FEF0631-EC1D-A3BE-7B8F-1F21D68B43A2}"/>
              </a:ext>
            </a:extLst>
          </p:cNvPr>
          <p:cNvSpPr txBox="1"/>
          <p:nvPr/>
        </p:nvSpPr>
        <p:spPr>
          <a:xfrm>
            <a:off x="4813790" y="3059668"/>
            <a:ext cx="1891810" cy="369332"/>
          </a:xfrm>
          <a:prstGeom prst="rect">
            <a:avLst/>
          </a:prstGeom>
          <a:noFill/>
        </p:spPr>
        <p:txBody>
          <a:bodyPr wrap="square" rtlCol="0">
            <a:spAutoFit/>
          </a:bodyPr>
          <a:lstStyle/>
          <a:p>
            <a:r>
              <a:rPr lang="en-US" dirty="0"/>
              <a:t>Modulation index</a:t>
            </a:r>
          </a:p>
        </p:txBody>
      </p:sp>
      <p:sp>
        <p:nvSpPr>
          <p:cNvPr id="33" name="TextBox 32">
            <a:extLst>
              <a:ext uri="{FF2B5EF4-FFF2-40B4-BE49-F238E27FC236}">
                <a16:creationId xmlns:a16="http://schemas.microsoft.com/office/drawing/2014/main" id="{B12116F5-CE71-2DE1-0CF1-21B47CC5CD7B}"/>
              </a:ext>
            </a:extLst>
          </p:cNvPr>
          <p:cNvSpPr txBox="1"/>
          <p:nvPr/>
        </p:nvSpPr>
        <p:spPr>
          <a:xfrm>
            <a:off x="4817227" y="4876800"/>
            <a:ext cx="1202573" cy="369332"/>
          </a:xfrm>
          <a:prstGeom prst="rect">
            <a:avLst/>
          </a:prstGeom>
          <a:noFill/>
        </p:spPr>
        <p:txBody>
          <a:bodyPr wrap="none" rtlCol="0">
            <a:spAutoFit/>
          </a:bodyPr>
          <a:lstStyle/>
          <a:p>
            <a:pPr algn="r"/>
            <a:r>
              <a:rPr lang="en-US" dirty="0"/>
              <a:t>Bandwidth</a:t>
            </a:r>
          </a:p>
        </p:txBody>
      </p:sp>
      <p:sp>
        <p:nvSpPr>
          <p:cNvPr id="34" name="Left Brace 33">
            <a:extLst>
              <a:ext uri="{FF2B5EF4-FFF2-40B4-BE49-F238E27FC236}">
                <a16:creationId xmlns:a16="http://schemas.microsoft.com/office/drawing/2014/main" id="{85A720FF-F400-F925-F04D-544FA6F504E1}"/>
              </a:ext>
            </a:extLst>
          </p:cNvPr>
          <p:cNvSpPr/>
          <p:nvPr/>
        </p:nvSpPr>
        <p:spPr>
          <a:xfrm>
            <a:off x="5715000" y="3962400"/>
            <a:ext cx="533400" cy="2438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ectangle 34">
            <a:extLst>
              <a:ext uri="{FF2B5EF4-FFF2-40B4-BE49-F238E27FC236}">
                <a16:creationId xmlns:a16="http://schemas.microsoft.com/office/drawing/2014/main" id="{216479E1-05D7-B3CE-34D3-F28C78D4C4F0}"/>
              </a:ext>
            </a:extLst>
          </p:cNvPr>
          <p:cNvSpPr/>
          <p:nvPr/>
        </p:nvSpPr>
        <p:spPr>
          <a:xfrm>
            <a:off x="0" y="1166843"/>
            <a:ext cx="9144000" cy="369332"/>
          </a:xfrm>
          <a:prstGeom prst="rect">
            <a:avLst/>
          </a:prstGeom>
        </p:spPr>
        <p:txBody>
          <a:bodyPr wrap="square">
            <a:spAutoFit/>
          </a:bodyPr>
          <a:lstStyle/>
          <a:p>
            <a:pPr algn="just"/>
            <a:r>
              <a:rPr lang="en-US" dirty="0"/>
              <a:t>If message </a:t>
            </a:r>
            <a:r>
              <a:rPr lang="en-US" b="1" dirty="0">
                <a:solidFill>
                  <a:srgbClr val="FF0000"/>
                </a:solidFill>
              </a:rPr>
              <a:t>m(t)= A</a:t>
            </a:r>
            <a:r>
              <a:rPr lang="en-US" b="1" baseline="-25000" dirty="0">
                <a:solidFill>
                  <a:srgbClr val="FF0000"/>
                </a:solidFill>
              </a:rPr>
              <a:t>m</a:t>
            </a:r>
            <a:r>
              <a:rPr lang="en-US" b="1" dirty="0">
                <a:solidFill>
                  <a:srgbClr val="FF0000"/>
                </a:solidFill>
              </a:rPr>
              <a:t>cos2</a:t>
            </a:r>
            <a:r>
              <a:rPr lang="el-GR" b="1" dirty="0">
                <a:solidFill>
                  <a:srgbClr val="FF0000"/>
                </a:solidFill>
              </a:rPr>
              <a:t>π</a:t>
            </a:r>
            <a:r>
              <a:rPr lang="en-IN" b="1" dirty="0" err="1">
                <a:solidFill>
                  <a:srgbClr val="FF0000"/>
                </a:solidFill>
              </a:rPr>
              <a:t>f</a:t>
            </a:r>
            <a:r>
              <a:rPr lang="en-IN" b="1" baseline="-25000" dirty="0" err="1">
                <a:solidFill>
                  <a:srgbClr val="FF0000"/>
                </a:solidFill>
              </a:rPr>
              <a:t>m</a:t>
            </a:r>
            <a:r>
              <a:rPr lang="en-IN" b="1" dirty="0" err="1">
                <a:solidFill>
                  <a:srgbClr val="FF0000"/>
                </a:solidFill>
              </a:rPr>
              <a:t>t</a:t>
            </a:r>
            <a:r>
              <a:rPr lang="en-IN" dirty="0"/>
              <a:t>,  and carrier </a:t>
            </a:r>
            <a:r>
              <a:rPr lang="en-IN" b="1" dirty="0">
                <a:solidFill>
                  <a:srgbClr val="FF0000"/>
                </a:solidFill>
              </a:rPr>
              <a:t>c(t)=</a:t>
            </a:r>
            <a:r>
              <a:rPr lang="en-US" b="1" dirty="0">
                <a:solidFill>
                  <a:srgbClr val="FF0000"/>
                </a:solidFill>
              </a:rPr>
              <a:t> A</a:t>
            </a:r>
            <a:r>
              <a:rPr lang="en-US" b="1" baseline="-25000" dirty="0">
                <a:solidFill>
                  <a:srgbClr val="FF0000"/>
                </a:solidFill>
              </a:rPr>
              <a:t>c</a:t>
            </a:r>
            <a:r>
              <a:rPr lang="en-US" b="1" dirty="0">
                <a:solidFill>
                  <a:srgbClr val="FF0000"/>
                </a:solidFill>
              </a:rPr>
              <a:t>cos2</a:t>
            </a:r>
            <a:r>
              <a:rPr lang="el-GR" b="1" dirty="0">
                <a:solidFill>
                  <a:srgbClr val="FF0000"/>
                </a:solidFill>
              </a:rPr>
              <a:t>π</a:t>
            </a:r>
            <a:r>
              <a:rPr lang="en-IN" b="1" dirty="0" err="1">
                <a:solidFill>
                  <a:srgbClr val="FF0000"/>
                </a:solidFill>
              </a:rPr>
              <a:t>f</a:t>
            </a:r>
            <a:r>
              <a:rPr lang="en-IN" b="1" baseline="-25000" dirty="0" err="1">
                <a:solidFill>
                  <a:srgbClr val="FF0000"/>
                </a:solidFill>
              </a:rPr>
              <a:t>c</a:t>
            </a:r>
            <a:r>
              <a:rPr lang="en-IN" b="1" dirty="0" err="1">
                <a:solidFill>
                  <a:srgbClr val="FF0000"/>
                </a:solidFill>
              </a:rPr>
              <a:t>t</a:t>
            </a:r>
            <a:r>
              <a:rPr lang="en-IN" dirty="0"/>
              <a:t>, </a:t>
            </a:r>
            <a:endParaRPr lang="en-US" dirty="0"/>
          </a:p>
        </p:txBody>
      </p:sp>
    </p:spTree>
    <p:extLst>
      <p:ext uri="{BB962C8B-B14F-4D97-AF65-F5344CB8AC3E}">
        <p14:creationId xmlns:p14="http://schemas.microsoft.com/office/powerpoint/2010/main" val="3703664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90FFD4B-1B6C-17E4-4A8B-AC6E88519CE1}"/>
                  </a:ext>
                </a:extLst>
              </p:cNvPr>
              <p:cNvSpPr/>
              <p:nvPr/>
            </p:nvSpPr>
            <p:spPr>
              <a:xfrm>
                <a:off x="114300" y="284545"/>
                <a:ext cx="8915400" cy="2691442"/>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lvl="0" algn="just"/>
                <a:r>
                  <a:rPr lang="en-US" sz="2400" b="1" dirty="0">
                    <a:solidFill>
                      <a:srgbClr val="FF00FF"/>
                    </a:solidFill>
                  </a:rPr>
                  <a:t>Question 4:  </a:t>
                </a:r>
                <a:r>
                  <a:rPr lang="en-US" sz="2400" dirty="0"/>
                  <a:t>An angle-modulated signal with carrier frequency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m:t>
                        </m:r>
                      </m:sub>
                    </m:sSub>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10</m:t>
                        </m:r>
                      </m:e>
                      <m:sup>
                        <m:r>
                          <a:rPr lang="en-US" sz="2400" i="1">
                            <a:latin typeface="Cambria Math" panose="02040503050406030204" pitchFamily="18" charset="0"/>
                          </a:rPr>
                          <m:t>5</m:t>
                        </m:r>
                      </m:sup>
                    </m:sSup>
                  </m:oMath>
                </a14:m>
                <a:r>
                  <a:rPr lang="en-US" sz="2400" dirty="0"/>
                  <a:t> is described by the equation</a:t>
                </a:r>
                <a14:m>
                  <m:oMath xmlns:m="http://schemas.openxmlformats.org/officeDocument/2006/math">
                    <m:sSub>
                      <m:sSubPr>
                        <m:ctrlPr>
                          <a:rPr lang="en-US" sz="2400" b="1" i="1" smtClean="0">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𝒔</m:t>
                        </m:r>
                      </m:e>
                      <m:sub>
                        <m:r>
                          <a:rPr lang="en-US" sz="2400" b="1" i="1">
                            <a:solidFill>
                              <a:srgbClr val="FF0000"/>
                            </a:solidFill>
                            <a:latin typeface="Cambria Math" panose="02040503050406030204" pitchFamily="18" charset="0"/>
                          </a:rPr>
                          <m:t>𝑭𝑴</m:t>
                        </m:r>
                      </m:sub>
                    </m:sSub>
                    <m:d>
                      <m:dPr>
                        <m:ctrlPr>
                          <a:rPr lang="en-US" sz="2400" b="1" i="1">
                            <a:solidFill>
                              <a:srgbClr val="FF0000"/>
                            </a:solidFill>
                            <a:latin typeface="Cambria Math" panose="02040503050406030204" pitchFamily="18" charset="0"/>
                          </a:rPr>
                        </m:ctrlPr>
                      </m:dPr>
                      <m:e>
                        <m:r>
                          <a:rPr lang="en-US" sz="2400" b="1" i="1">
                            <a:solidFill>
                              <a:srgbClr val="FF0000"/>
                            </a:solidFill>
                            <a:latin typeface="Cambria Math" panose="02040503050406030204" pitchFamily="18" charset="0"/>
                          </a:rPr>
                          <m:t>𝒕</m:t>
                        </m:r>
                      </m:e>
                    </m:d>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𝟏𝟎</m:t>
                    </m:r>
                    <m:r>
                      <a:rPr lang="en-US" sz="2400" b="1" i="1">
                        <a:solidFill>
                          <a:srgbClr val="FF0000"/>
                        </a:solidFill>
                        <a:latin typeface="Cambria Math" panose="02040503050406030204" pitchFamily="18" charset="0"/>
                      </a:rPr>
                      <m:t>𝒄𝒐𝒔</m:t>
                    </m:r>
                    <m:d>
                      <m:dPr>
                        <m:ctrlPr>
                          <a:rPr lang="en-US" sz="2400" b="1" i="1">
                            <a:solidFill>
                              <a:srgbClr val="FF0000"/>
                            </a:solidFill>
                            <a:latin typeface="Cambria Math" panose="02040503050406030204" pitchFamily="18" charset="0"/>
                          </a:rPr>
                        </m:ctrlPr>
                      </m:dPr>
                      <m:e>
                        <m:sSub>
                          <m:sSubPr>
                            <m:ctrlPr>
                              <a:rPr lang="en-US" sz="2400" b="1" i="1">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𝝎</m:t>
                            </m:r>
                          </m:e>
                          <m:sub>
                            <m:r>
                              <a:rPr lang="en-US" sz="2400" b="1" i="1">
                                <a:solidFill>
                                  <a:srgbClr val="FF0000"/>
                                </a:solidFill>
                                <a:latin typeface="Cambria Math" panose="02040503050406030204" pitchFamily="18" charset="0"/>
                              </a:rPr>
                              <m:t>𝒄</m:t>
                            </m:r>
                          </m:sub>
                        </m:sSub>
                        <m:r>
                          <a:rPr lang="en-US" sz="2400" b="1" i="1">
                            <a:solidFill>
                              <a:srgbClr val="FF0000"/>
                            </a:solidFill>
                            <a:latin typeface="Cambria Math" panose="02040503050406030204" pitchFamily="18" charset="0"/>
                          </a:rPr>
                          <m:t>𝒕</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𝟎</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𝟏</m:t>
                        </m:r>
                        <m:r>
                          <a:rPr lang="en-US" sz="2400" b="1" i="1">
                            <a:solidFill>
                              <a:srgbClr val="FF0000"/>
                            </a:solidFill>
                            <a:latin typeface="Cambria Math" panose="02040503050406030204" pitchFamily="18" charset="0"/>
                          </a:rPr>
                          <m:t>𝒔𝒊𝒏</m:t>
                        </m:r>
                        <m:r>
                          <a:rPr lang="en-US" sz="2400" b="1" i="1">
                            <a:solidFill>
                              <a:srgbClr val="FF0000"/>
                            </a:solidFill>
                            <a:latin typeface="Cambria Math" panose="02040503050406030204" pitchFamily="18" charset="0"/>
                          </a:rPr>
                          <m:t>𝟐𝟎𝟎𝟎</m:t>
                        </m:r>
                        <m:r>
                          <a:rPr lang="en-US" sz="2400" b="1" i="1">
                            <a:solidFill>
                              <a:srgbClr val="FF0000"/>
                            </a:solidFill>
                            <a:latin typeface="Cambria Math" panose="02040503050406030204" pitchFamily="18" charset="0"/>
                          </a:rPr>
                          <m:t>𝝅</m:t>
                        </m:r>
                        <m:r>
                          <a:rPr lang="en-US" sz="2400" b="1" i="1">
                            <a:solidFill>
                              <a:srgbClr val="FF0000"/>
                            </a:solidFill>
                            <a:latin typeface="Cambria Math" panose="02040503050406030204" pitchFamily="18" charset="0"/>
                          </a:rPr>
                          <m:t>𝒕</m:t>
                        </m:r>
                      </m:e>
                    </m:d>
                  </m:oMath>
                </a14:m>
                <a:endParaRPr lang="en-US" sz="2400" b="1" dirty="0">
                  <a:solidFill>
                    <a:srgbClr val="FF0000"/>
                  </a:solidFill>
                </a:endParaRPr>
              </a:p>
              <a:p>
                <a:pPr marL="457200" lvl="0" indent="-457200" algn="just">
                  <a:buFont typeface="+mj-lt"/>
                  <a:buAutoNum type="alphaLcParenR"/>
                </a:pPr>
                <a:r>
                  <a:rPr lang="en-US" sz="2400" dirty="0"/>
                  <a:t>Find the power of the modulated signal.</a:t>
                </a:r>
              </a:p>
              <a:p>
                <a:pPr marL="457200" indent="-457200" algn="just">
                  <a:buFont typeface="+mj-lt"/>
                  <a:buAutoNum type="alphaLcParenR"/>
                </a:pPr>
                <a:r>
                  <a:rPr lang="en-US" sz="2400" dirty="0"/>
                  <a:t>Find the modulation index,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𝐹𝑀</m:t>
                        </m:r>
                      </m:sub>
                    </m:sSub>
                  </m:oMath>
                </a14:m>
                <a:r>
                  <a:rPr lang="en-US" sz="2400" dirty="0"/>
                  <a:t> </a:t>
                </a:r>
              </a:p>
              <a:p>
                <a:pPr marL="457200" lvl="0" indent="-457200" algn="just">
                  <a:buFont typeface="+mj-lt"/>
                  <a:buAutoNum type="alphaLcParenR"/>
                </a:pPr>
                <a:r>
                  <a:rPr lang="en-US" sz="2400" dirty="0"/>
                  <a:t>Find the frequency deviation,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𝑓</m:t>
                    </m:r>
                  </m:oMath>
                </a14:m>
                <a:endParaRPr lang="en-US" sz="2400" dirty="0"/>
              </a:p>
              <a:p>
                <a:pPr marL="457200" lvl="0" indent="-457200" algn="just">
                  <a:buFont typeface="+mj-lt"/>
                  <a:buAutoNum type="alphaLcParenR"/>
                </a:pPr>
                <a:r>
                  <a:rPr lang="en-US" sz="2400" dirty="0"/>
                  <a:t>Estimate the bandwidth of the FM wave.</a:t>
                </a:r>
              </a:p>
            </p:txBody>
          </p:sp>
        </mc:Choice>
        <mc:Fallback xmlns="">
          <p:sp>
            <p:nvSpPr>
              <p:cNvPr id="2" name="Rectangle 1">
                <a:extLst>
                  <a:ext uri="{FF2B5EF4-FFF2-40B4-BE49-F238E27FC236}">
                    <a16:creationId xmlns:a16="http://schemas.microsoft.com/office/drawing/2014/main" id="{E90FFD4B-1B6C-17E4-4A8B-AC6E88519CE1}"/>
                  </a:ext>
                </a:extLst>
              </p:cNvPr>
              <p:cNvSpPr>
                <a:spLocks noRot="1" noChangeAspect="1" noMove="1" noResize="1" noEditPoints="1" noAdjustHandles="1" noChangeArrowheads="1" noChangeShapeType="1" noTextEdit="1"/>
              </p:cNvSpPr>
              <p:nvPr/>
            </p:nvSpPr>
            <p:spPr>
              <a:xfrm>
                <a:off x="114300" y="284545"/>
                <a:ext cx="8915400" cy="2691442"/>
              </a:xfrm>
              <a:prstGeom prst="rect">
                <a:avLst/>
              </a:prstGeom>
              <a:blipFill>
                <a:blip r:embed="rId2"/>
                <a:stretch>
                  <a:fillRect l="-269" t="-5376" b="-1505"/>
                </a:stretch>
              </a:blipFill>
              <a:ln w="1143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016D878-1CCA-D4A1-F2F7-4F79FA40E209}"/>
                  </a:ext>
                </a:extLst>
              </p:cNvPr>
              <p:cNvSpPr txBox="1"/>
              <p:nvPr/>
            </p:nvSpPr>
            <p:spPr>
              <a:xfrm>
                <a:off x="344904" y="3429000"/>
                <a:ext cx="8684795" cy="6914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ctrlPr>
                            <a:rPr lang="en-US" sz="2400" b="0" i="1" smtClean="0">
                              <a:latin typeface="Cambria Math" panose="02040503050406030204" pitchFamily="18" charset="0"/>
                            </a:rPr>
                          </m:ctrlPr>
                        </m:dPr>
                        <m:e>
                          <m:r>
                            <a:rPr lang="en-US" sz="2400" b="1" i="1" smtClean="0">
                              <a:solidFill>
                                <a:srgbClr val="0000FF"/>
                              </a:solidFill>
                              <a:latin typeface="Cambria Math" panose="02040503050406030204" pitchFamily="18" charset="0"/>
                            </a:rPr>
                            <m:t>𝒂</m:t>
                          </m:r>
                        </m:e>
                      </m:d>
                      <m:r>
                        <a:rPr lang="en-US" sz="2400" b="0" i="1" smtClean="0">
                          <a:latin typeface="Cambria Math" panose="02040503050406030204" pitchFamily="18" charset="0"/>
                        </a:rPr>
                        <m:t>              </m:t>
                      </m:r>
                      <m:r>
                        <a:rPr lang="en-US" sz="2400" b="0" i="1" smtClean="0">
                          <a:latin typeface="Cambria Math" panose="02040503050406030204" pitchFamily="18" charset="0"/>
                        </a:rPr>
                        <m:t>𝑃𝑜𝑤𝑒𝑟</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𝐴</m:t>
                          </m:r>
                        </m:e>
                        <m:sub>
                          <m:r>
                            <a:rPr lang="en-US" sz="2400" b="0" i="1" smtClean="0">
                              <a:latin typeface="Cambria Math" panose="02040503050406030204" pitchFamily="18" charset="0"/>
                            </a:rPr>
                            <m:t>𝑐</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r>
                                <a:rPr lang="en-US" sz="2400" b="0" i="1" smtClean="0">
                                  <a:latin typeface="Cambria Math" panose="02040503050406030204" pitchFamily="18" charset="0"/>
                                </a:rPr>
                                <m:t>10</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solidFill>
                            <a:srgbClr val="FF0000"/>
                          </a:solidFill>
                          <a:latin typeface="Cambria Math" panose="02040503050406030204" pitchFamily="18" charset="0"/>
                        </a:rPr>
                        <m:t>50</m:t>
                      </m:r>
                      <m:r>
                        <a:rPr lang="en-US" sz="2400" b="0" i="1" smtClean="0">
                          <a:solidFill>
                            <a:srgbClr val="FF0000"/>
                          </a:solidFill>
                          <a:latin typeface="Cambria Math" panose="02040503050406030204" pitchFamily="18" charset="0"/>
                        </a:rPr>
                        <m:t>𝑊</m:t>
                      </m:r>
                    </m:oMath>
                  </m:oMathPara>
                </a14:m>
                <a:endParaRPr lang="en-US" sz="2400" dirty="0"/>
              </a:p>
            </p:txBody>
          </p:sp>
        </mc:Choice>
        <mc:Fallback xmlns="">
          <p:sp>
            <p:nvSpPr>
              <p:cNvPr id="7" name="TextBox 6">
                <a:extLst>
                  <a:ext uri="{FF2B5EF4-FFF2-40B4-BE49-F238E27FC236}">
                    <a16:creationId xmlns:a16="http://schemas.microsoft.com/office/drawing/2014/main" id="{C016D878-1CCA-D4A1-F2F7-4F79FA40E209}"/>
                  </a:ext>
                </a:extLst>
              </p:cNvPr>
              <p:cNvSpPr txBox="1">
                <a:spLocks noRot="1" noChangeAspect="1" noMove="1" noResize="1" noEditPoints="1" noAdjustHandles="1" noChangeArrowheads="1" noChangeShapeType="1" noTextEdit="1"/>
              </p:cNvSpPr>
              <p:nvPr/>
            </p:nvSpPr>
            <p:spPr>
              <a:xfrm>
                <a:off x="344904" y="3429000"/>
                <a:ext cx="8684795" cy="69147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0F68509-4409-DD53-06D6-053CE2BEF115}"/>
                  </a:ext>
                </a:extLst>
              </p:cNvPr>
              <p:cNvSpPr txBox="1"/>
              <p:nvPr/>
            </p:nvSpPr>
            <p:spPr>
              <a:xfrm>
                <a:off x="336884" y="4367464"/>
                <a:ext cx="8684795" cy="3693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ctrlPr>
                            <a:rPr lang="en-US" sz="2400" b="0" i="1" smtClean="0">
                              <a:latin typeface="Cambria Math" panose="02040503050406030204" pitchFamily="18" charset="0"/>
                            </a:rPr>
                          </m:ctrlPr>
                        </m:dPr>
                        <m:e>
                          <m:r>
                            <a:rPr lang="en-US" sz="2400" b="1" i="1" smtClean="0">
                              <a:solidFill>
                                <a:srgbClr val="0000FF"/>
                              </a:solidFill>
                              <a:latin typeface="Cambria Math" panose="02040503050406030204" pitchFamily="18" charset="0"/>
                            </a:rPr>
                            <m:t>𝒃</m:t>
                          </m:r>
                        </m:e>
                      </m:d>
                      <m:r>
                        <a:rPr lang="en-US" sz="2400" b="0" i="1" smtClean="0">
                          <a:latin typeface="Cambria Math" panose="02040503050406030204" pitchFamily="18" charset="0"/>
                        </a:rPr>
                        <m:t>              </m:t>
                      </m:r>
                      <m:r>
                        <a:rPr lang="en-US" sz="2400" b="0" i="1" smtClean="0">
                          <a:latin typeface="Cambria Math" panose="02040503050406030204" pitchFamily="18" charset="0"/>
                        </a:rPr>
                        <m:t>𝑀𝑜𝑑𝑢𝑙𝑎𝑡𝑖𝑜𝑛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𝑖𝑛𝑑𝑒𝑥</m:t>
                      </m:r>
                      <m:r>
                        <a:rPr lang="en-US" sz="2400" b="0" i="1" smtClean="0">
                          <a:latin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m:t>
                      </m:r>
                      <m:r>
                        <a:rPr lang="en-US" sz="2400" b="1" i="1" smtClean="0">
                          <a:solidFill>
                            <a:srgbClr val="FF0000"/>
                          </a:solidFill>
                          <a:latin typeface="Cambria Math" panose="02040503050406030204" pitchFamily="18" charset="0"/>
                          <a:ea typeface="Cambria Math" panose="02040503050406030204" pitchFamily="18" charset="0"/>
                        </a:rPr>
                        <m:t>𝟏𝟎</m:t>
                      </m:r>
                    </m:oMath>
                  </m:oMathPara>
                </a14:m>
                <a:endParaRPr lang="en-US" sz="2400" b="1" dirty="0"/>
              </a:p>
            </p:txBody>
          </p:sp>
        </mc:Choice>
        <mc:Fallback xmlns="">
          <p:sp>
            <p:nvSpPr>
              <p:cNvPr id="8" name="TextBox 7">
                <a:extLst>
                  <a:ext uri="{FF2B5EF4-FFF2-40B4-BE49-F238E27FC236}">
                    <a16:creationId xmlns:a16="http://schemas.microsoft.com/office/drawing/2014/main" id="{00F68509-4409-DD53-06D6-053CE2BEF115}"/>
                  </a:ext>
                </a:extLst>
              </p:cNvPr>
              <p:cNvSpPr txBox="1">
                <a:spLocks noRot="1" noChangeAspect="1" noMove="1" noResize="1" noEditPoints="1" noAdjustHandles="1" noChangeArrowheads="1" noChangeShapeType="1" noTextEdit="1"/>
              </p:cNvSpPr>
              <p:nvPr/>
            </p:nvSpPr>
            <p:spPr>
              <a:xfrm>
                <a:off x="336884" y="4367464"/>
                <a:ext cx="8684795" cy="369332"/>
              </a:xfrm>
              <a:prstGeom prst="rect">
                <a:avLst/>
              </a:prstGeom>
              <a:blipFill>
                <a:blip r:embed="rId4"/>
                <a:stretch>
                  <a:fillRect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0B102A1-9549-03E0-74B2-AECDCE5888F2}"/>
                  </a:ext>
                </a:extLst>
              </p:cNvPr>
              <p:cNvSpPr txBox="1"/>
              <p:nvPr/>
            </p:nvSpPr>
            <p:spPr>
              <a:xfrm>
                <a:off x="328864" y="5001126"/>
                <a:ext cx="8684795" cy="3693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ctrlPr>
                            <a:rPr lang="en-US" sz="2400" b="0" i="1" smtClean="0">
                              <a:latin typeface="Cambria Math" panose="02040503050406030204" pitchFamily="18" charset="0"/>
                            </a:rPr>
                          </m:ctrlPr>
                        </m:dPr>
                        <m:e>
                          <m:r>
                            <a:rPr lang="en-US" sz="2400" b="1" i="1" smtClean="0">
                              <a:solidFill>
                                <a:srgbClr val="0000FF"/>
                              </a:solidFill>
                              <a:latin typeface="Cambria Math" panose="02040503050406030204" pitchFamily="18" charset="0"/>
                            </a:rPr>
                            <m:t>𝒄</m:t>
                          </m:r>
                        </m:e>
                      </m:d>
                      <m:r>
                        <a:rPr lang="en-US" sz="2400" b="0" i="1" smtClean="0">
                          <a:latin typeface="Cambria Math" panose="02040503050406030204" pitchFamily="18" charset="0"/>
                        </a:rPr>
                        <m:t>  </m:t>
                      </m:r>
                      <m:r>
                        <a:rPr lang="en-US" sz="2400" b="0" i="1" smtClean="0">
                          <a:latin typeface="Cambria Math" panose="02040503050406030204" pitchFamily="18" charset="0"/>
                        </a:rPr>
                        <m:t>𝐹𝑟𝑒𝑞𝑢𝑒𝑛𝑐𝑐𝑦</m:t>
                      </m:r>
                      <m:r>
                        <a:rPr lang="en-US" sz="2400" b="0" i="1" smtClean="0">
                          <a:latin typeface="Cambria Math" panose="02040503050406030204" pitchFamily="18" charset="0"/>
                        </a:rPr>
                        <m:t> </m:t>
                      </m:r>
                      <m:r>
                        <a:rPr lang="en-US" sz="2400" b="0" i="1" smtClean="0">
                          <a:latin typeface="Cambria Math" panose="02040503050406030204" pitchFamily="18" charset="0"/>
                        </a:rPr>
                        <m:t>𝑑𝑒𝑣𝑖𝑎𝑡𝑖𝑜𝑛</m:t>
                      </m:r>
                      <m:r>
                        <a:rPr lang="en-US" sz="2400" b="0" i="1" smtClean="0">
                          <a:latin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𝑚</m:t>
                          </m:r>
                        </m:sub>
                      </m:sSub>
                      <m:r>
                        <a:rPr lang="en-US" sz="2400" b="0" i="1" smtClean="0">
                          <a:latin typeface="Cambria Math" panose="02040503050406030204" pitchFamily="18" charset="0"/>
                          <a:ea typeface="Cambria Math" panose="02040503050406030204" pitchFamily="18" charset="0"/>
                        </a:rPr>
                        <m:t>=10</m:t>
                      </m:r>
                      <m:r>
                        <a:rPr lang="en-US" sz="2400" i="1">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000=</m:t>
                      </m:r>
                      <m:r>
                        <a:rPr lang="en-US" sz="2400" b="1" i="1" smtClean="0">
                          <a:solidFill>
                            <a:srgbClr val="FF0000"/>
                          </a:solidFill>
                          <a:latin typeface="Cambria Math" panose="02040503050406030204" pitchFamily="18" charset="0"/>
                          <a:ea typeface="Cambria Math" panose="02040503050406030204" pitchFamily="18" charset="0"/>
                        </a:rPr>
                        <m:t>𝟏𝟎</m:t>
                      </m:r>
                      <m:r>
                        <a:rPr lang="en-US" sz="2400" b="1" i="1" smtClean="0">
                          <a:solidFill>
                            <a:srgbClr val="FF0000"/>
                          </a:solidFill>
                          <a:latin typeface="Cambria Math" panose="02040503050406030204" pitchFamily="18" charset="0"/>
                          <a:ea typeface="Cambria Math" panose="02040503050406030204" pitchFamily="18" charset="0"/>
                        </a:rPr>
                        <m:t>𝒌𝑯𝒛</m:t>
                      </m:r>
                    </m:oMath>
                  </m:oMathPara>
                </a14:m>
                <a:endParaRPr lang="en-US" sz="2400" b="1" dirty="0"/>
              </a:p>
            </p:txBody>
          </p:sp>
        </mc:Choice>
        <mc:Fallback xmlns="">
          <p:sp>
            <p:nvSpPr>
              <p:cNvPr id="9" name="TextBox 8">
                <a:extLst>
                  <a:ext uri="{FF2B5EF4-FFF2-40B4-BE49-F238E27FC236}">
                    <a16:creationId xmlns:a16="http://schemas.microsoft.com/office/drawing/2014/main" id="{90B102A1-9549-03E0-74B2-AECDCE5888F2}"/>
                  </a:ext>
                </a:extLst>
              </p:cNvPr>
              <p:cNvSpPr txBox="1">
                <a:spLocks noRot="1" noChangeAspect="1" noMove="1" noResize="1" noEditPoints="1" noAdjustHandles="1" noChangeArrowheads="1" noChangeShapeType="1" noTextEdit="1"/>
              </p:cNvSpPr>
              <p:nvPr/>
            </p:nvSpPr>
            <p:spPr>
              <a:xfrm>
                <a:off x="328864" y="5001126"/>
                <a:ext cx="8684795" cy="369332"/>
              </a:xfrm>
              <a:prstGeom prst="rect">
                <a:avLst/>
              </a:prstGeom>
              <a:blipFill>
                <a:blip r:embed="rId5"/>
                <a:stretch>
                  <a:fillRect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CB2AD0A-BB6D-FD14-306F-14B55010E561}"/>
                  </a:ext>
                </a:extLst>
              </p:cNvPr>
              <p:cNvSpPr txBox="1"/>
              <p:nvPr/>
            </p:nvSpPr>
            <p:spPr>
              <a:xfrm>
                <a:off x="336886" y="5698958"/>
                <a:ext cx="8684795" cy="3693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ctrlPr>
                            <a:rPr lang="en-US" sz="2400" b="0" i="1" smtClean="0">
                              <a:latin typeface="Cambria Math" panose="02040503050406030204" pitchFamily="18" charset="0"/>
                            </a:rPr>
                          </m:ctrlPr>
                        </m:dPr>
                        <m:e>
                          <m:r>
                            <a:rPr lang="en-US" sz="2400" b="1" i="1" smtClean="0">
                              <a:solidFill>
                                <a:srgbClr val="0000FF"/>
                              </a:solidFill>
                              <a:latin typeface="Cambria Math" panose="02040503050406030204" pitchFamily="18" charset="0"/>
                            </a:rPr>
                            <m:t>𝒅</m:t>
                          </m:r>
                        </m:e>
                      </m:d>
                      <m:r>
                        <a:rPr lang="en-US" sz="2400" b="0" i="1" smtClean="0">
                          <a:latin typeface="Cambria Math" panose="02040503050406030204" pitchFamily="18" charset="0"/>
                        </a:rPr>
                        <m:t>  </m:t>
                      </m:r>
                      <m:r>
                        <a:rPr lang="en-US" sz="2400" b="0" i="1" smtClean="0">
                          <a:latin typeface="Cambria Math" panose="02040503050406030204" pitchFamily="18" charset="0"/>
                        </a:rPr>
                        <m:t>𝐵𝑎𝑛𝑑𝑤𝑖𝑑𝑡h</m:t>
                      </m:r>
                      <m:r>
                        <a:rPr lang="en-US" sz="2400" b="0" i="1" smtClean="0">
                          <a:latin typeface="Cambria Math" panose="02040503050406030204" pitchFamily="18" charset="0"/>
                          <a:ea typeface="Cambria Math" panose="02040503050406030204" pitchFamily="18" charset="0"/>
                        </a:rPr>
                        <m:t>=2</m:t>
                      </m:r>
                      <m:d>
                        <m:dPr>
                          <m:ctrlPr>
                            <a:rPr lang="en-US" sz="2400" b="0" i="1" smtClean="0">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𝑓</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𝑓</m:t>
                              </m:r>
                            </m:e>
                            <m:sub>
                              <m:r>
                                <a:rPr lang="en-US" sz="2400" b="0" i="1" smtClean="0">
                                  <a:latin typeface="Cambria Math" panose="02040503050406030204" pitchFamily="18" charset="0"/>
                                  <a:ea typeface="Cambria Math" panose="02040503050406030204" pitchFamily="18" charset="0"/>
                                </a:rPr>
                                <m:t>𝑚</m:t>
                              </m:r>
                            </m:sub>
                          </m:sSub>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2</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10</m:t>
                          </m:r>
                          <m:r>
                            <a:rPr lang="en-US" sz="2400" b="0" i="1" smtClean="0">
                              <a:latin typeface="Cambria Math" panose="02040503050406030204" pitchFamily="18" charset="0"/>
                              <a:ea typeface="Cambria Math" panose="02040503050406030204" pitchFamily="18" charset="0"/>
                            </a:rPr>
                            <m:t>𝑘</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𝑘</m:t>
                          </m:r>
                        </m:e>
                      </m:d>
                      <m:r>
                        <a:rPr lang="en-US" sz="2400" b="0" i="1" smtClean="0">
                          <a:latin typeface="Cambria Math" panose="02040503050406030204" pitchFamily="18" charset="0"/>
                          <a:ea typeface="Cambria Math" panose="02040503050406030204" pitchFamily="18" charset="0"/>
                        </a:rPr>
                        <m:t>=</m:t>
                      </m:r>
                      <m:r>
                        <a:rPr lang="en-US" sz="2400" b="1" i="1" smtClean="0">
                          <a:solidFill>
                            <a:srgbClr val="FF0000"/>
                          </a:solidFill>
                          <a:latin typeface="Cambria Math" panose="02040503050406030204" pitchFamily="18" charset="0"/>
                          <a:ea typeface="Cambria Math" panose="02040503050406030204" pitchFamily="18" charset="0"/>
                        </a:rPr>
                        <m:t>𝟐𝟐</m:t>
                      </m:r>
                      <m:r>
                        <a:rPr lang="en-US" sz="2400" b="1" i="1" smtClean="0">
                          <a:solidFill>
                            <a:srgbClr val="FF0000"/>
                          </a:solidFill>
                          <a:latin typeface="Cambria Math" panose="02040503050406030204" pitchFamily="18" charset="0"/>
                          <a:ea typeface="Cambria Math" panose="02040503050406030204" pitchFamily="18" charset="0"/>
                        </a:rPr>
                        <m:t>𝒌𝑯𝒛</m:t>
                      </m:r>
                    </m:oMath>
                  </m:oMathPara>
                </a14:m>
                <a:endParaRPr lang="en-US" sz="2400" b="1" dirty="0"/>
              </a:p>
            </p:txBody>
          </p:sp>
        </mc:Choice>
        <mc:Fallback xmlns="">
          <p:sp>
            <p:nvSpPr>
              <p:cNvPr id="10" name="TextBox 9">
                <a:extLst>
                  <a:ext uri="{FF2B5EF4-FFF2-40B4-BE49-F238E27FC236}">
                    <a16:creationId xmlns:a16="http://schemas.microsoft.com/office/drawing/2014/main" id="{4CB2AD0A-BB6D-FD14-306F-14B55010E561}"/>
                  </a:ext>
                </a:extLst>
              </p:cNvPr>
              <p:cNvSpPr txBox="1">
                <a:spLocks noRot="1" noChangeAspect="1" noMove="1" noResize="1" noEditPoints="1" noAdjustHandles="1" noChangeArrowheads="1" noChangeShapeType="1" noTextEdit="1"/>
              </p:cNvSpPr>
              <p:nvPr/>
            </p:nvSpPr>
            <p:spPr>
              <a:xfrm>
                <a:off x="336886" y="5698958"/>
                <a:ext cx="8684795" cy="369332"/>
              </a:xfrm>
              <a:prstGeom prst="rect">
                <a:avLst/>
              </a:prstGeom>
              <a:blipFill>
                <a:blip r:embed="rId6"/>
                <a:stretch>
                  <a:fillRect b="-35000"/>
                </a:stretch>
              </a:blipFill>
            </p:spPr>
            <p:txBody>
              <a:bodyPr/>
              <a:lstStyle/>
              <a:p>
                <a:r>
                  <a:rPr lang="en-US">
                    <a:noFill/>
                  </a:rPr>
                  <a:t> </a:t>
                </a:r>
              </a:p>
            </p:txBody>
          </p:sp>
        </mc:Fallback>
      </mc:AlternateContent>
    </p:spTree>
    <p:extLst>
      <p:ext uri="{BB962C8B-B14F-4D97-AF65-F5344CB8AC3E}">
        <p14:creationId xmlns:p14="http://schemas.microsoft.com/office/powerpoint/2010/main" val="2352554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0FFD4B-1B6C-17E4-4A8B-AC6E88519CE1}"/>
              </a:ext>
            </a:extLst>
          </p:cNvPr>
          <p:cNvSpPr/>
          <p:nvPr/>
        </p:nvSpPr>
        <p:spPr>
          <a:xfrm>
            <a:off x="114300" y="284545"/>
            <a:ext cx="8915400" cy="2677656"/>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lvl="0" algn="just"/>
            <a:r>
              <a:rPr lang="en-US" sz="2400" b="1" dirty="0">
                <a:solidFill>
                  <a:srgbClr val="FF00FF"/>
                </a:solidFill>
              </a:rPr>
              <a:t>Question 5:  </a:t>
            </a:r>
          </a:p>
          <a:p>
            <a:pPr marL="457200" lvl="0" indent="-457200" algn="just">
              <a:buAutoNum type="alphaLcParenBoth"/>
            </a:pPr>
            <a:r>
              <a:rPr lang="en-US" sz="2400" dirty="0"/>
              <a:t>A carrier wave of frequency 100 MHz is frequency modulated by a sinusoidal wave of amplitude 20V and frequency 100 kHz. The frequency sensitivity of the modulator is 25 kHz/V. Determine the approximate bandwidth of the FM wave using Carson’s rule.</a:t>
            </a:r>
          </a:p>
          <a:p>
            <a:pPr marL="342900" lvl="0" indent="-342900" algn="just">
              <a:buAutoNum type="alphaLcParenBoth"/>
            </a:pPr>
            <a:r>
              <a:rPr lang="en-US" sz="2400" dirty="0"/>
              <a:t> Recalculate and compare the bandwidth when the amplitude of modulating signal is doubled.</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016D878-1CCA-D4A1-F2F7-4F79FA40E209}"/>
                  </a:ext>
                </a:extLst>
              </p:cNvPr>
              <p:cNvSpPr txBox="1"/>
              <p:nvPr/>
            </p:nvSpPr>
            <p:spPr>
              <a:xfrm>
                <a:off x="1744578" y="5421537"/>
                <a:ext cx="7050505" cy="58451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rPr>
                        <m:t>=25</m:t>
                      </m:r>
                      <m:f>
                        <m:fPr>
                          <m:type m:val="skw"/>
                          <m:ctrlPr>
                            <a:rPr lang="en-US" sz="2000" b="0" i="1" smtClean="0">
                              <a:latin typeface="Cambria Math" panose="02040503050406030204" pitchFamily="18" charset="0"/>
                            </a:rPr>
                          </m:ctrlPr>
                        </m:fPr>
                        <m:num>
                          <m:r>
                            <a:rPr lang="en-US" sz="2000" b="0" i="1" smtClean="0">
                              <a:latin typeface="Cambria Math" panose="02040503050406030204" pitchFamily="18" charset="0"/>
                            </a:rPr>
                            <m:t>𝑘𝐻𝑧</m:t>
                          </m:r>
                        </m:num>
                        <m:den>
                          <m:r>
                            <a:rPr lang="en-US" sz="2000" b="0" i="1" smtClean="0">
                              <a:solidFill>
                                <a:srgbClr val="FF00FF"/>
                              </a:solidFill>
                              <a:latin typeface="Cambria Math" panose="02040503050406030204" pitchFamily="18" charset="0"/>
                            </a:rPr>
                            <m:t>𝑉</m:t>
                          </m:r>
                        </m:den>
                      </m:f>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40</m:t>
                      </m:r>
                      <m:r>
                        <a:rPr lang="en-US" sz="2000" b="0" i="1" smtClean="0">
                          <a:solidFill>
                            <a:srgbClr val="FF00FF"/>
                          </a:solidFill>
                          <a:latin typeface="Cambria Math" panose="02040503050406030204" pitchFamily="18" charset="0"/>
                          <a:ea typeface="Cambria Math" panose="02040503050406030204" pitchFamily="18" charset="0"/>
                        </a:rPr>
                        <m:t>𝑉</m:t>
                      </m:r>
                      <m:r>
                        <a:rPr lang="en-US" sz="2000" b="0" i="1" smtClean="0">
                          <a:latin typeface="Cambria Math" panose="02040503050406030204" pitchFamily="18" charset="0"/>
                          <a:ea typeface="Cambria Math" panose="02040503050406030204" pitchFamily="18" charset="0"/>
                        </a:rPr>
                        <m:t>=</m:t>
                      </m:r>
                      <m:r>
                        <a:rPr lang="en-US" sz="2000" b="0" i="1" smtClean="0">
                          <a:solidFill>
                            <a:srgbClr val="FF0000"/>
                          </a:solidFill>
                          <a:latin typeface="Cambria Math" panose="02040503050406030204" pitchFamily="18" charset="0"/>
                        </a:rPr>
                        <m:t>1</m:t>
                      </m:r>
                      <m:r>
                        <a:rPr lang="en-US" sz="2000" b="0" i="1" smtClean="0">
                          <a:solidFill>
                            <a:srgbClr val="FF0000"/>
                          </a:solidFill>
                          <a:latin typeface="Cambria Math" panose="02040503050406030204" pitchFamily="18" charset="0"/>
                        </a:rPr>
                        <m:t>𝑀𝐻𝑧</m:t>
                      </m:r>
                      <m:r>
                        <a:rPr lang="en-US" sz="2000" b="0" i="1" smtClean="0">
                          <a:solidFill>
                            <a:srgbClr val="FF0000"/>
                          </a:solidFill>
                          <a:latin typeface="Cambria Math" panose="02040503050406030204" pitchFamily="18" charset="0"/>
                        </a:rPr>
                        <m:t>      </m:t>
                      </m:r>
                      <m:r>
                        <a:rPr lang="en-US" sz="2000" b="0" i="1" smtClean="0">
                          <a:solidFill>
                            <a:schemeClr val="tx1"/>
                          </a:solidFill>
                          <a:latin typeface="Cambria Math" panose="02040503050406030204" pitchFamily="18" charset="0"/>
                        </a:rPr>
                        <m:t>𝑎𝑛𝑑</m:t>
                      </m:r>
                      <m:r>
                        <a:rPr lang="en-US" sz="2000" b="0" i="1" smtClean="0">
                          <a:solidFill>
                            <a:schemeClr val="tx1"/>
                          </a:solidFill>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𝛽</m:t>
                      </m:r>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1</m:t>
                          </m:r>
                          <m:r>
                            <a:rPr lang="en-US" sz="2000" b="0" i="1" smtClean="0">
                              <a:latin typeface="Cambria Math" panose="02040503050406030204" pitchFamily="18" charset="0"/>
                            </a:rPr>
                            <m:t>𝑀𝐻𝑧</m:t>
                          </m:r>
                        </m:num>
                        <m:den>
                          <m:r>
                            <a:rPr lang="en-US" sz="2000" i="1">
                              <a:latin typeface="Cambria Math" panose="02040503050406030204" pitchFamily="18" charset="0"/>
                            </a:rPr>
                            <m:t>100</m:t>
                          </m:r>
                          <m:r>
                            <a:rPr lang="en-US" sz="2000" i="1">
                              <a:latin typeface="Cambria Math" panose="02040503050406030204" pitchFamily="18" charset="0"/>
                            </a:rPr>
                            <m:t>𝑘𝐻𝑧</m:t>
                          </m:r>
                        </m:den>
                      </m:f>
                      <m:r>
                        <a:rPr lang="en-US" sz="2000" i="1">
                          <a:latin typeface="Cambria Math" panose="02040503050406030204" pitchFamily="18" charset="0"/>
                        </a:rPr>
                        <m:t>=</m:t>
                      </m:r>
                      <m:r>
                        <a:rPr lang="en-US" sz="2000" b="1" i="1" smtClean="0">
                          <a:solidFill>
                            <a:srgbClr val="FF0000"/>
                          </a:solidFill>
                          <a:latin typeface="Cambria Math" panose="02040503050406030204" pitchFamily="18" charset="0"/>
                        </a:rPr>
                        <m:t>𝟏𝟎</m:t>
                      </m:r>
                    </m:oMath>
                  </m:oMathPara>
                </a14:m>
                <a:endParaRPr lang="en-US" sz="2000" b="1" dirty="0"/>
              </a:p>
            </p:txBody>
          </p:sp>
        </mc:Choice>
        <mc:Fallback xmlns="">
          <p:sp>
            <p:nvSpPr>
              <p:cNvPr id="7" name="TextBox 6">
                <a:extLst>
                  <a:ext uri="{FF2B5EF4-FFF2-40B4-BE49-F238E27FC236}">
                    <a16:creationId xmlns:a16="http://schemas.microsoft.com/office/drawing/2014/main" id="{C016D878-1CCA-D4A1-F2F7-4F79FA40E209}"/>
                  </a:ext>
                </a:extLst>
              </p:cNvPr>
              <p:cNvSpPr txBox="1">
                <a:spLocks noRot="1" noChangeAspect="1" noMove="1" noResize="1" noEditPoints="1" noAdjustHandles="1" noChangeArrowheads="1" noChangeShapeType="1" noTextEdit="1"/>
              </p:cNvSpPr>
              <p:nvPr/>
            </p:nvSpPr>
            <p:spPr>
              <a:xfrm>
                <a:off x="1744578" y="5421537"/>
                <a:ext cx="7050505" cy="58451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9F36A8D-806A-6370-F73F-7C85281526CB}"/>
                  </a:ext>
                </a:extLst>
              </p:cNvPr>
              <p:cNvSpPr txBox="1"/>
              <p:nvPr/>
            </p:nvSpPr>
            <p:spPr>
              <a:xfrm>
                <a:off x="1145001" y="3657527"/>
                <a:ext cx="7650083" cy="65870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𝑇h𝑒</m:t>
                      </m:r>
                      <m:r>
                        <a:rPr lang="en-US" sz="2000" b="0" i="1" smtClean="0">
                          <a:latin typeface="Cambria Math" panose="02040503050406030204" pitchFamily="18" charset="0"/>
                        </a:rPr>
                        <m:t> </m:t>
                      </m:r>
                      <m:r>
                        <a:rPr lang="en-US" sz="2000" b="0" i="1" smtClean="0">
                          <a:latin typeface="Cambria Math" panose="02040503050406030204" pitchFamily="18" charset="0"/>
                        </a:rPr>
                        <m:t>𝑐𝑜𝑟𝑟𝑒𝑠𝑝𝑜𝑛𝑑𝑖𝑛𝑔</m:t>
                      </m:r>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𝑖𝑛𝑑𝑒𝑥</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𝛽</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𝑓</m:t>
                          </m:r>
                        </m:num>
                        <m:den>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𝑓</m:t>
                              </m:r>
                            </m:e>
                            <m:sub>
                              <m:r>
                                <a:rPr lang="en-US" sz="2000" b="0" i="1" smtClean="0">
                                  <a:latin typeface="Cambria Math" panose="02040503050406030204" pitchFamily="18" charset="0"/>
                                  <a:ea typeface="Cambria Math" panose="02040503050406030204" pitchFamily="18" charset="0"/>
                                </a:rPr>
                                <m:t>𝑚</m:t>
                              </m:r>
                            </m:sub>
                          </m:sSub>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500</m:t>
                          </m:r>
                          <m:r>
                            <a:rPr lang="en-US" sz="2000" b="0" i="1" smtClean="0">
                              <a:latin typeface="Cambria Math" panose="02040503050406030204" pitchFamily="18" charset="0"/>
                            </a:rPr>
                            <m:t>𝑘𝐻𝑧</m:t>
                          </m:r>
                        </m:num>
                        <m:den>
                          <m:r>
                            <a:rPr lang="en-US" sz="2000" b="0" i="1" smtClean="0">
                              <a:latin typeface="Cambria Math" panose="02040503050406030204" pitchFamily="18" charset="0"/>
                            </a:rPr>
                            <m:t>100</m:t>
                          </m:r>
                          <m:r>
                            <a:rPr lang="en-US" sz="2000" b="0" i="1" smtClean="0">
                              <a:latin typeface="Cambria Math" panose="02040503050406030204" pitchFamily="18" charset="0"/>
                            </a:rPr>
                            <m:t>𝑘𝐻𝑧</m:t>
                          </m:r>
                        </m:den>
                      </m:f>
                      <m:r>
                        <a:rPr lang="en-US" sz="2000" b="0" i="1" smtClean="0">
                          <a:latin typeface="Cambria Math" panose="02040503050406030204" pitchFamily="18" charset="0"/>
                        </a:rPr>
                        <m:t>=</m:t>
                      </m:r>
                      <m:r>
                        <a:rPr lang="en-US" sz="2000" b="0" i="1" smtClean="0">
                          <a:solidFill>
                            <a:srgbClr val="FF0000"/>
                          </a:solidFill>
                          <a:latin typeface="Cambria Math" panose="02040503050406030204" pitchFamily="18" charset="0"/>
                        </a:rPr>
                        <m:t>5</m:t>
                      </m:r>
                    </m:oMath>
                  </m:oMathPara>
                </a14:m>
                <a:endParaRPr lang="en-US" sz="2000" dirty="0"/>
              </a:p>
            </p:txBody>
          </p:sp>
        </mc:Choice>
        <mc:Fallback xmlns="">
          <p:sp>
            <p:nvSpPr>
              <p:cNvPr id="5" name="TextBox 4">
                <a:extLst>
                  <a:ext uri="{FF2B5EF4-FFF2-40B4-BE49-F238E27FC236}">
                    <a16:creationId xmlns:a16="http://schemas.microsoft.com/office/drawing/2014/main" id="{F9F36A8D-806A-6370-F73F-7C85281526CB}"/>
                  </a:ext>
                </a:extLst>
              </p:cNvPr>
              <p:cNvSpPr txBox="1">
                <a:spLocks noRot="1" noChangeAspect="1" noMove="1" noResize="1" noEditPoints="1" noAdjustHandles="1" noChangeArrowheads="1" noChangeShapeType="1" noTextEdit="1"/>
              </p:cNvSpPr>
              <p:nvPr/>
            </p:nvSpPr>
            <p:spPr>
              <a:xfrm>
                <a:off x="1145001" y="3657527"/>
                <a:ext cx="7650083" cy="6587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4E3C6CC-936E-12BE-7605-53D3B625827D}"/>
                  </a:ext>
                </a:extLst>
              </p:cNvPr>
              <p:cNvSpPr txBox="1"/>
              <p:nvPr/>
            </p:nvSpPr>
            <p:spPr>
              <a:xfrm>
                <a:off x="348916" y="4471666"/>
                <a:ext cx="8454187"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𝐵𝑎𝑛𝑑𝑤𝑖𝑑𝑡h</m:t>
                      </m:r>
                      <m:r>
                        <a:rPr lang="en-US" sz="2000" b="0" i="1" smtClean="0">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𝐶𝑎𝑟𝑠𝑜</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𝑛</m:t>
                              </m:r>
                            </m:e>
                            <m:sup>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𝑅𝑢𝑙𝑒</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2</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𝑓</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𝑓</m:t>
                              </m:r>
                            </m:e>
                            <m:sub>
                              <m:r>
                                <a:rPr lang="en-US" sz="2000" i="1">
                                  <a:latin typeface="Cambria Math" panose="02040503050406030204" pitchFamily="18" charset="0"/>
                                  <a:ea typeface="Cambria Math" panose="02040503050406030204" pitchFamily="18" charset="0"/>
                                </a:rPr>
                                <m:t>𝑚</m:t>
                              </m:r>
                            </m:sub>
                          </m:sSub>
                        </m:e>
                      </m:d>
                      <m:r>
                        <a:rPr lang="en-US" sz="2000" i="1">
                          <a:latin typeface="Cambria Math" panose="02040503050406030204" pitchFamily="18" charset="0"/>
                          <a:ea typeface="Cambria Math" panose="02040503050406030204" pitchFamily="18" charset="0"/>
                        </a:rPr>
                        <m:t>=2</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500</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+100</m:t>
                          </m:r>
                          <m:r>
                            <a:rPr lang="en-US" sz="2000" i="1">
                              <a:latin typeface="Cambria Math" panose="02040503050406030204" pitchFamily="18" charset="0"/>
                              <a:ea typeface="Cambria Math" panose="02040503050406030204" pitchFamily="18" charset="0"/>
                            </a:rPr>
                            <m:t>𝑘</m:t>
                          </m:r>
                        </m:e>
                      </m:d>
                      <m:r>
                        <a:rPr lang="en-US" sz="2000" i="1">
                          <a:latin typeface="Cambria Math" panose="02040503050406030204" pitchFamily="18" charset="0"/>
                          <a:ea typeface="Cambria Math" panose="02040503050406030204" pitchFamily="18" charset="0"/>
                        </a:rPr>
                        <m:t>=</m:t>
                      </m:r>
                      <m:r>
                        <a:rPr lang="en-US" sz="2000" b="1" i="1" smtClean="0">
                          <a:solidFill>
                            <a:srgbClr val="FF0000"/>
                          </a:solidFill>
                          <a:latin typeface="Cambria Math" panose="02040503050406030204" pitchFamily="18" charset="0"/>
                          <a:ea typeface="Cambria Math" panose="02040503050406030204" pitchFamily="18" charset="0"/>
                        </a:rPr>
                        <m:t>𝟏</m:t>
                      </m:r>
                      <m:r>
                        <a:rPr lang="en-US" sz="2000" b="1" i="1" smtClean="0">
                          <a:solidFill>
                            <a:srgbClr val="FF0000"/>
                          </a:solidFill>
                          <a:latin typeface="Cambria Math" panose="02040503050406030204" pitchFamily="18" charset="0"/>
                          <a:ea typeface="Cambria Math" panose="02040503050406030204" pitchFamily="18" charset="0"/>
                        </a:rPr>
                        <m:t>.</m:t>
                      </m:r>
                      <m:r>
                        <a:rPr lang="en-US" sz="2000" b="1" i="1" smtClean="0">
                          <a:solidFill>
                            <a:srgbClr val="FF0000"/>
                          </a:solidFill>
                          <a:latin typeface="Cambria Math" panose="02040503050406030204" pitchFamily="18" charset="0"/>
                          <a:ea typeface="Cambria Math" panose="02040503050406030204" pitchFamily="18" charset="0"/>
                        </a:rPr>
                        <m:t>𝟐</m:t>
                      </m:r>
                      <m:r>
                        <a:rPr lang="en-US" sz="2000" b="1" i="1" smtClean="0">
                          <a:solidFill>
                            <a:srgbClr val="FF0000"/>
                          </a:solidFill>
                          <a:latin typeface="Cambria Math" panose="02040503050406030204" pitchFamily="18" charset="0"/>
                          <a:ea typeface="Cambria Math" panose="02040503050406030204" pitchFamily="18" charset="0"/>
                        </a:rPr>
                        <m:t>𝑴𝑯𝒛</m:t>
                      </m:r>
                    </m:oMath>
                  </m:oMathPara>
                </a14:m>
                <a:endParaRPr lang="en-US" sz="2000" dirty="0"/>
              </a:p>
            </p:txBody>
          </p:sp>
        </mc:Choice>
        <mc:Fallback xmlns="">
          <p:sp>
            <p:nvSpPr>
              <p:cNvPr id="6" name="TextBox 5">
                <a:extLst>
                  <a:ext uri="{FF2B5EF4-FFF2-40B4-BE49-F238E27FC236}">
                    <a16:creationId xmlns:a16="http://schemas.microsoft.com/office/drawing/2014/main" id="{B4E3C6CC-936E-12BE-7605-53D3B625827D}"/>
                  </a:ext>
                </a:extLst>
              </p:cNvPr>
              <p:cNvSpPr txBox="1">
                <a:spLocks noRot="1" noChangeAspect="1" noMove="1" noResize="1" noEditPoints="1" noAdjustHandles="1" noChangeArrowheads="1" noChangeShapeType="1" noTextEdit="1"/>
              </p:cNvSpPr>
              <p:nvPr/>
            </p:nvSpPr>
            <p:spPr>
              <a:xfrm>
                <a:off x="348916" y="4471666"/>
                <a:ext cx="8454187" cy="307777"/>
              </a:xfrm>
              <a:prstGeom prst="rect">
                <a:avLst/>
              </a:prstGeom>
              <a:blipFill>
                <a:blip r:embed="rId4"/>
                <a:stretch>
                  <a:fillRect l="-793"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778C631-751E-975E-AFB0-99B1F4141E07}"/>
                  </a:ext>
                </a:extLst>
              </p:cNvPr>
              <p:cNvSpPr txBox="1"/>
              <p:nvPr/>
            </p:nvSpPr>
            <p:spPr>
              <a:xfrm>
                <a:off x="146383" y="5090777"/>
                <a:ext cx="8915400"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ctrlPr>
                            <a:rPr lang="en-US" sz="2000" b="0" i="1" smtClean="0">
                              <a:latin typeface="Cambria Math" panose="02040503050406030204" pitchFamily="18" charset="0"/>
                            </a:rPr>
                          </m:ctrlPr>
                        </m:dPr>
                        <m:e>
                          <m:r>
                            <a:rPr lang="en-US" sz="2000" b="1" i="1" smtClean="0">
                              <a:solidFill>
                                <a:srgbClr val="0000FF"/>
                              </a:solidFill>
                              <a:latin typeface="Cambria Math" panose="02040503050406030204" pitchFamily="18" charset="0"/>
                            </a:rPr>
                            <m:t>𝒃</m:t>
                          </m:r>
                        </m:e>
                      </m:d>
                      <m:r>
                        <a:rPr lang="en-US" sz="2000" b="0" i="1" smtClean="0">
                          <a:latin typeface="Cambria Math" panose="02040503050406030204" pitchFamily="18" charset="0"/>
                        </a:rPr>
                        <m:t>            </m:t>
                      </m:r>
                      <m:r>
                        <a:rPr lang="en-US" sz="2000" b="0" i="1" smtClean="0">
                          <a:latin typeface="Cambria Math" panose="02040503050406030204" pitchFamily="18" charset="0"/>
                        </a:rPr>
                        <m:t>𝑊h𝑒𝑛</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𝑚𝑜𝑑𝑢𝑙𝑎𝑡𝑖𝑛𝑔</m:t>
                      </m:r>
                      <m:r>
                        <a:rPr lang="en-US" sz="2000" b="0" i="1" smtClean="0">
                          <a:latin typeface="Cambria Math" panose="02040503050406030204" pitchFamily="18" charset="0"/>
                        </a:rPr>
                        <m:t> </m:t>
                      </m:r>
                      <m:r>
                        <a:rPr lang="en-US" sz="2000" b="0" i="1" smtClean="0">
                          <a:latin typeface="Cambria Math" panose="02040503050406030204" pitchFamily="18" charset="0"/>
                        </a:rPr>
                        <m:t>𝑣𝑜𝑙𝑡𝑎𝑔𝑒</m:t>
                      </m:r>
                      <m:r>
                        <a:rPr lang="en-US" sz="2000" b="0" i="1" smtClean="0">
                          <a:latin typeface="Cambria Math" panose="02040503050406030204" pitchFamily="18" charset="0"/>
                        </a:rPr>
                        <m:t> </m:t>
                      </m:r>
                      <m:r>
                        <a:rPr lang="en-US" sz="2000" b="0" i="1" smtClean="0">
                          <a:latin typeface="Cambria Math" panose="02040503050406030204" pitchFamily="18" charset="0"/>
                        </a:rPr>
                        <m:t>𝑖𝑠</m:t>
                      </m:r>
                      <m:r>
                        <a:rPr lang="en-US" sz="2000" b="0" i="1" smtClean="0">
                          <a:latin typeface="Cambria Math" panose="02040503050406030204" pitchFamily="18" charset="0"/>
                        </a:rPr>
                        <m:t> </m:t>
                      </m:r>
                      <m:r>
                        <a:rPr lang="en-US" sz="2000" b="1" i="1" smtClean="0">
                          <a:solidFill>
                            <a:srgbClr val="0000FF"/>
                          </a:solidFill>
                          <a:latin typeface="Cambria Math" panose="02040503050406030204" pitchFamily="18" charset="0"/>
                        </a:rPr>
                        <m:t>𝒅𝒐𝒖𝒃𝒍𝒆𝒅</m:t>
                      </m:r>
                    </m:oMath>
                  </m:oMathPara>
                </a14:m>
                <a:endParaRPr lang="en-US" sz="2000" b="1" dirty="0"/>
              </a:p>
            </p:txBody>
          </p:sp>
        </mc:Choice>
        <mc:Fallback xmlns="">
          <p:sp>
            <p:nvSpPr>
              <p:cNvPr id="11" name="TextBox 10">
                <a:extLst>
                  <a:ext uri="{FF2B5EF4-FFF2-40B4-BE49-F238E27FC236}">
                    <a16:creationId xmlns:a16="http://schemas.microsoft.com/office/drawing/2014/main" id="{F778C631-751E-975E-AFB0-99B1F4141E07}"/>
                  </a:ext>
                </a:extLst>
              </p:cNvPr>
              <p:cNvSpPr txBox="1">
                <a:spLocks noRot="1" noChangeAspect="1" noMove="1" noResize="1" noEditPoints="1" noAdjustHandles="1" noChangeArrowheads="1" noChangeShapeType="1" noTextEdit="1"/>
              </p:cNvSpPr>
              <p:nvPr/>
            </p:nvSpPr>
            <p:spPr>
              <a:xfrm>
                <a:off x="146383" y="5090777"/>
                <a:ext cx="8915400" cy="307777"/>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5EF148A-3154-19F5-2B02-7752F07EFE23}"/>
                  </a:ext>
                </a:extLst>
              </p:cNvPr>
              <p:cNvSpPr txBox="1"/>
              <p:nvPr/>
            </p:nvSpPr>
            <p:spPr>
              <a:xfrm>
                <a:off x="2033343" y="6140968"/>
                <a:ext cx="6882057"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𝐵𝑎𝑛𝑑𝑤𝑖𝑑𝑡h</m:t>
                      </m:r>
                      <m:r>
                        <a:rPr lang="en-US" sz="2000" b="0" i="1" smtClean="0">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𝐶𝑎𝑟𝑠𝑜</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𝑛</m:t>
                              </m:r>
                            </m:e>
                            <m:sup>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𝑅𝑢𝑙𝑒</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2</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𝑀</m:t>
                          </m:r>
                          <m:r>
                            <a:rPr lang="en-US" sz="2000" i="1">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00</m:t>
                          </m:r>
                          <m:r>
                            <a:rPr lang="en-US" sz="2000" i="1">
                              <a:latin typeface="Cambria Math" panose="02040503050406030204" pitchFamily="18" charset="0"/>
                              <a:ea typeface="Cambria Math" panose="02040503050406030204" pitchFamily="18" charset="0"/>
                            </a:rPr>
                            <m:t>𝑘</m:t>
                          </m:r>
                        </m:e>
                      </m:d>
                      <m:r>
                        <a:rPr lang="en-US" sz="2000" i="1">
                          <a:latin typeface="Cambria Math" panose="02040503050406030204" pitchFamily="18" charset="0"/>
                          <a:ea typeface="Cambria Math" panose="02040503050406030204" pitchFamily="18" charset="0"/>
                        </a:rPr>
                        <m:t>=</m:t>
                      </m:r>
                      <m:r>
                        <a:rPr lang="en-US" sz="2000" b="1" i="1" smtClean="0">
                          <a:solidFill>
                            <a:srgbClr val="FF0000"/>
                          </a:solidFill>
                          <a:latin typeface="Cambria Math" panose="02040503050406030204" pitchFamily="18" charset="0"/>
                          <a:ea typeface="Cambria Math" panose="02040503050406030204" pitchFamily="18" charset="0"/>
                        </a:rPr>
                        <m:t>𝟐</m:t>
                      </m:r>
                      <m:r>
                        <a:rPr lang="en-US" sz="2000" b="1" i="1" smtClean="0">
                          <a:solidFill>
                            <a:srgbClr val="FF0000"/>
                          </a:solidFill>
                          <a:latin typeface="Cambria Math" panose="02040503050406030204" pitchFamily="18" charset="0"/>
                          <a:ea typeface="Cambria Math" panose="02040503050406030204" pitchFamily="18" charset="0"/>
                        </a:rPr>
                        <m:t>.</m:t>
                      </m:r>
                      <m:r>
                        <a:rPr lang="en-US" sz="2000" b="1" i="1" smtClean="0">
                          <a:solidFill>
                            <a:srgbClr val="FF0000"/>
                          </a:solidFill>
                          <a:latin typeface="Cambria Math" panose="02040503050406030204" pitchFamily="18" charset="0"/>
                          <a:ea typeface="Cambria Math" panose="02040503050406030204" pitchFamily="18" charset="0"/>
                        </a:rPr>
                        <m:t>𝟐</m:t>
                      </m:r>
                      <m:r>
                        <a:rPr lang="en-US" sz="2000" b="1" i="1" smtClean="0">
                          <a:solidFill>
                            <a:srgbClr val="FF0000"/>
                          </a:solidFill>
                          <a:latin typeface="Cambria Math" panose="02040503050406030204" pitchFamily="18" charset="0"/>
                          <a:ea typeface="Cambria Math" panose="02040503050406030204" pitchFamily="18" charset="0"/>
                        </a:rPr>
                        <m:t>𝑴𝑯𝒛</m:t>
                      </m:r>
                    </m:oMath>
                  </m:oMathPara>
                </a14:m>
                <a:endParaRPr lang="en-US" sz="2000" dirty="0"/>
              </a:p>
            </p:txBody>
          </p:sp>
        </mc:Choice>
        <mc:Fallback xmlns="">
          <p:sp>
            <p:nvSpPr>
              <p:cNvPr id="12" name="TextBox 11">
                <a:extLst>
                  <a:ext uri="{FF2B5EF4-FFF2-40B4-BE49-F238E27FC236}">
                    <a16:creationId xmlns:a16="http://schemas.microsoft.com/office/drawing/2014/main" id="{E5EF148A-3154-19F5-2B02-7752F07EFE23}"/>
                  </a:ext>
                </a:extLst>
              </p:cNvPr>
              <p:cNvSpPr txBox="1">
                <a:spLocks noRot="1" noChangeAspect="1" noMove="1" noResize="1" noEditPoints="1" noAdjustHandles="1" noChangeArrowheads="1" noChangeShapeType="1" noTextEdit="1"/>
              </p:cNvSpPr>
              <p:nvPr/>
            </p:nvSpPr>
            <p:spPr>
              <a:xfrm>
                <a:off x="2033343" y="6140968"/>
                <a:ext cx="6882057" cy="307777"/>
              </a:xfrm>
              <a:prstGeom prst="rect">
                <a:avLst/>
              </a:prstGeom>
              <a:blipFill>
                <a:blip r:embed="rId6"/>
                <a:stretch>
                  <a:fillRect l="-106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C88CD68-D2A3-B72A-240D-1397A3F8C564}"/>
                  </a:ext>
                </a:extLst>
              </p:cNvPr>
              <p:cNvSpPr txBox="1"/>
              <p:nvPr/>
            </p:nvSpPr>
            <p:spPr>
              <a:xfrm>
                <a:off x="176458" y="3167631"/>
                <a:ext cx="8738942" cy="40825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ctrlPr>
                            <a:rPr lang="en-US" sz="2000" b="0" i="1" smtClean="0">
                              <a:latin typeface="Cambria Math" panose="02040503050406030204" pitchFamily="18" charset="0"/>
                              <a:ea typeface="Cambria Math" panose="02040503050406030204" pitchFamily="18" charset="0"/>
                            </a:rPr>
                          </m:ctrlPr>
                        </m:dPr>
                        <m:e>
                          <m:r>
                            <a:rPr lang="en-US" sz="2000" b="1" i="1" smtClean="0">
                              <a:solidFill>
                                <a:srgbClr val="0000FF"/>
                              </a:solidFill>
                              <a:latin typeface="Cambria Math" panose="02040503050406030204" pitchFamily="18" charset="0"/>
                              <a:ea typeface="Cambria Math" panose="02040503050406030204" pitchFamily="18" charset="0"/>
                            </a:rPr>
                            <m:t>𝒂</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𝐹𝑟𝑒𝑞</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𝑑𝑒𝑣𝑖𝑎𝑡𝑖𝑜𝑛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𝑓</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𝐴</m:t>
                          </m:r>
                        </m:e>
                        <m:sub>
                          <m:r>
                            <a:rPr lang="en-US" sz="2000" b="0" i="1" smtClean="0">
                              <a:latin typeface="Cambria Math" panose="02040503050406030204" pitchFamily="18" charset="0"/>
                              <a:ea typeface="Cambria Math" panose="02040503050406030204" pitchFamily="18" charset="0"/>
                            </a:rPr>
                            <m:t>𝑚</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25</m:t>
                      </m:r>
                      <m:f>
                        <m:fPr>
                          <m:type m:val="skw"/>
                          <m:ctrlPr>
                            <a:rPr lang="en-US" sz="2000" b="0" i="1" smtClean="0">
                              <a:latin typeface="Cambria Math" panose="02040503050406030204" pitchFamily="18" charset="0"/>
                            </a:rPr>
                          </m:ctrlPr>
                        </m:fPr>
                        <m:num>
                          <m:r>
                            <a:rPr lang="en-US" sz="2000" b="0" i="1" smtClean="0">
                              <a:latin typeface="Cambria Math" panose="02040503050406030204" pitchFamily="18" charset="0"/>
                            </a:rPr>
                            <m:t>𝑘𝐻𝑧</m:t>
                          </m:r>
                        </m:num>
                        <m:den>
                          <m:r>
                            <a:rPr lang="en-US" sz="2000" b="0" i="1" smtClean="0">
                              <a:solidFill>
                                <a:srgbClr val="FF00FF"/>
                              </a:solidFill>
                              <a:latin typeface="Cambria Math" panose="02040503050406030204" pitchFamily="18" charset="0"/>
                            </a:rPr>
                            <m:t>𝑉</m:t>
                          </m:r>
                        </m:den>
                      </m:f>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20</m:t>
                      </m:r>
                      <m:r>
                        <a:rPr lang="en-US" sz="2000" b="0" i="1" smtClean="0">
                          <a:solidFill>
                            <a:srgbClr val="FF00FF"/>
                          </a:solidFill>
                          <a:latin typeface="Cambria Math" panose="02040503050406030204" pitchFamily="18" charset="0"/>
                          <a:ea typeface="Cambria Math" panose="02040503050406030204" pitchFamily="18" charset="0"/>
                        </a:rPr>
                        <m:t>𝑉</m:t>
                      </m:r>
                      <m:r>
                        <a:rPr lang="en-US" sz="2000" b="0" i="1" smtClean="0">
                          <a:latin typeface="Cambria Math" panose="02040503050406030204" pitchFamily="18" charset="0"/>
                          <a:ea typeface="Cambria Math" panose="02040503050406030204" pitchFamily="18" charset="0"/>
                        </a:rPr>
                        <m:t>=</m:t>
                      </m:r>
                      <m:r>
                        <a:rPr lang="en-US" sz="2000" b="1" i="1" smtClean="0">
                          <a:solidFill>
                            <a:srgbClr val="FF0000"/>
                          </a:solidFill>
                          <a:latin typeface="Cambria Math" panose="02040503050406030204" pitchFamily="18" charset="0"/>
                          <a:ea typeface="Cambria Math" panose="02040503050406030204" pitchFamily="18" charset="0"/>
                        </a:rPr>
                        <m:t>𝟓𝟎𝟎</m:t>
                      </m:r>
                      <m:r>
                        <a:rPr lang="en-US" sz="2000" b="1" i="1" smtClean="0">
                          <a:solidFill>
                            <a:srgbClr val="FF0000"/>
                          </a:solidFill>
                          <a:latin typeface="Cambria Math" panose="02040503050406030204" pitchFamily="18" charset="0"/>
                          <a:ea typeface="Cambria Math" panose="02040503050406030204" pitchFamily="18" charset="0"/>
                        </a:rPr>
                        <m:t>𝒌𝑯𝒛</m:t>
                      </m:r>
                    </m:oMath>
                  </m:oMathPara>
                </a14:m>
                <a:endParaRPr lang="en-US" sz="2000" b="1" dirty="0"/>
              </a:p>
            </p:txBody>
          </p:sp>
        </mc:Choice>
        <mc:Fallback xmlns="">
          <p:sp>
            <p:nvSpPr>
              <p:cNvPr id="13" name="TextBox 12">
                <a:extLst>
                  <a:ext uri="{FF2B5EF4-FFF2-40B4-BE49-F238E27FC236}">
                    <a16:creationId xmlns:a16="http://schemas.microsoft.com/office/drawing/2014/main" id="{6C88CD68-D2A3-B72A-240D-1397A3F8C564}"/>
                  </a:ext>
                </a:extLst>
              </p:cNvPr>
              <p:cNvSpPr txBox="1">
                <a:spLocks noRot="1" noChangeAspect="1" noMove="1" noResize="1" noEditPoints="1" noAdjustHandles="1" noChangeArrowheads="1" noChangeShapeType="1" noTextEdit="1"/>
              </p:cNvSpPr>
              <p:nvPr/>
            </p:nvSpPr>
            <p:spPr>
              <a:xfrm>
                <a:off x="176458" y="3167631"/>
                <a:ext cx="8738942" cy="408253"/>
              </a:xfrm>
              <a:prstGeom prst="rect">
                <a:avLst/>
              </a:prstGeom>
              <a:blipFill>
                <a:blip r:embed="rId7"/>
                <a:stretch>
                  <a:fillRect t="-162687" b="-240299"/>
                </a:stretch>
              </a:blipFill>
            </p:spPr>
            <p:txBody>
              <a:bodyPr/>
              <a:lstStyle/>
              <a:p>
                <a:r>
                  <a:rPr lang="en-US">
                    <a:noFill/>
                  </a:rPr>
                  <a:t> </a:t>
                </a:r>
              </a:p>
            </p:txBody>
          </p:sp>
        </mc:Fallback>
      </mc:AlternateContent>
    </p:spTree>
    <p:extLst>
      <p:ext uri="{BB962C8B-B14F-4D97-AF65-F5344CB8AC3E}">
        <p14:creationId xmlns:p14="http://schemas.microsoft.com/office/powerpoint/2010/main" val="752822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EDD37AF-6F68-7676-D98D-8CB72E6BA2B8}"/>
                  </a:ext>
                </a:extLst>
              </p:cNvPr>
              <p:cNvSpPr/>
              <p:nvPr/>
            </p:nvSpPr>
            <p:spPr>
              <a:xfrm>
                <a:off x="114300" y="284545"/>
                <a:ext cx="8915400" cy="2677656"/>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algn="just"/>
                <a:r>
                  <a:rPr lang="en-US" sz="2400" b="1" dirty="0">
                    <a:solidFill>
                      <a:srgbClr val="FF00FF"/>
                    </a:solidFill>
                  </a:rPr>
                  <a:t>Question 6:  </a:t>
                </a:r>
              </a:p>
              <a:p>
                <a:pPr algn="just"/>
                <a:r>
                  <a:rPr lang="en-US" sz="2400" dirty="0">
                    <a:effectLst/>
                    <a:latin typeface="Times New Roman" panose="02020603050405020304" pitchFamily="18" charset="0"/>
                    <a:ea typeface="Times New Roman" panose="02020603050405020304" pitchFamily="18" charset="0"/>
                  </a:rPr>
                  <a:t>Design an Armstrong indirect FM modulator to generate an FM signal with carrier frequency 97.3 MHz and </a:t>
                </a:r>
                <a14:m>
                  <m:oMath xmlns:m="http://schemas.openxmlformats.org/officeDocument/2006/math">
                    <m:r>
                      <a:rPr lang="en-US" sz="2400" i="1">
                        <a:effectLst/>
                        <a:latin typeface="Cambria Math" panose="02040503050406030204" pitchFamily="18" charset="0"/>
                        <a:ea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rPr>
                      <m:t>𝑓</m:t>
                    </m:r>
                  </m:oMath>
                </a14:m>
                <a:r>
                  <a:rPr lang="en-US" sz="2400" dirty="0">
                    <a:effectLst/>
                    <a:latin typeface="Times New Roman" panose="02020603050405020304" pitchFamily="18" charset="0"/>
                    <a:ea typeface="Times New Roman" panose="02020603050405020304" pitchFamily="18" charset="0"/>
                  </a:rPr>
                  <a:t>=10.24 kHz. A NBFM generator of f</a:t>
                </a:r>
                <a:r>
                  <a:rPr lang="en-US" sz="2400" baseline="-25000" dirty="0">
                    <a:effectLst/>
                    <a:latin typeface="Times New Roman" panose="02020603050405020304" pitchFamily="18" charset="0"/>
                    <a:ea typeface="Times New Roman" panose="02020603050405020304" pitchFamily="18" charset="0"/>
                  </a:rPr>
                  <a:t>c1</a:t>
                </a:r>
                <a:r>
                  <a:rPr lang="en-US" sz="2400" dirty="0">
                    <a:effectLst/>
                    <a:latin typeface="Times New Roman" panose="02020603050405020304" pitchFamily="18" charset="0"/>
                    <a:ea typeface="Times New Roman" panose="02020603050405020304" pitchFamily="18" charset="0"/>
                  </a:rPr>
                  <a:t> = 20 kHz and </a:t>
                </a:r>
                <a14:m>
                  <m:oMath xmlns:m="http://schemas.openxmlformats.org/officeDocument/2006/math">
                    <m:r>
                      <a:rPr lang="en-US" sz="2400" i="1">
                        <a:effectLst/>
                        <a:latin typeface="Cambria Math" panose="02040503050406030204" pitchFamily="18" charset="0"/>
                        <a:ea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rPr>
                      <m:t>𝑓</m:t>
                    </m:r>
                  </m:oMath>
                </a14:m>
                <a:r>
                  <a:rPr lang="en-US" sz="2400" dirty="0">
                    <a:effectLst/>
                    <a:latin typeface="Times New Roman" panose="02020603050405020304" pitchFamily="18" charset="0"/>
                    <a:ea typeface="Times New Roman" panose="02020603050405020304" pitchFamily="18" charset="0"/>
                  </a:rPr>
                  <a:t>=5 kHz is available. Only frequency doublers can be used as multipliers. Additionally, a local oscillator (LO) with adjustable frequency between 400 and 500 kHz is readily available for frequency mixing.</a:t>
                </a:r>
                <a:endParaRPr lang="en-US" sz="2400" dirty="0"/>
              </a:p>
            </p:txBody>
          </p:sp>
        </mc:Choice>
        <mc:Fallback xmlns="">
          <p:sp>
            <p:nvSpPr>
              <p:cNvPr id="2" name="Rectangle 1">
                <a:extLst>
                  <a:ext uri="{FF2B5EF4-FFF2-40B4-BE49-F238E27FC236}">
                    <a16:creationId xmlns:a16="http://schemas.microsoft.com/office/drawing/2014/main" id="{EEDD37AF-6F68-7676-D98D-8CB72E6BA2B8}"/>
                  </a:ext>
                </a:extLst>
              </p:cNvPr>
              <p:cNvSpPr>
                <a:spLocks noRot="1" noChangeAspect="1" noMove="1" noResize="1" noEditPoints="1" noAdjustHandles="1" noChangeArrowheads="1" noChangeShapeType="1" noTextEdit="1"/>
              </p:cNvSpPr>
              <p:nvPr/>
            </p:nvSpPr>
            <p:spPr>
              <a:xfrm>
                <a:off x="114300" y="284545"/>
                <a:ext cx="8915400" cy="2677656"/>
              </a:xfrm>
              <a:prstGeom prst="rect">
                <a:avLst/>
              </a:prstGeom>
              <a:blipFill>
                <a:blip r:embed="rId2"/>
                <a:stretch>
                  <a:fillRect l="-269" r="-202" b="-1296"/>
                </a:stretch>
              </a:blipFill>
              <a:ln w="114300">
                <a:solidFill>
                  <a:srgbClr val="00B0F0"/>
                </a:solid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EE38DB22-DCA8-04B1-5FB1-46706DBA3AD0}"/>
              </a:ext>
            </a:extLst>
          </p:cNvPr>
          <p:cNvPicPr>
            <a:picLocks noChangeAspect="1"/>
          </p:cNvPicPr>
          <p:nvPr/>
        </p:nvPicPr>
        <p:blipFill>
          <a:blip r:embed="rId3"/>
          <a:stretch>
            <a:fillRect/>
          </a:stretch>
        </p:blipFill>
        <p:spPr>
          <a:xfrm>
            <a:off x="286434" y="3429000"/>
            <a:ext cx="8571132" cy="2152934"/>
          </a:xfrm>
          <a:prstGeom prst="rect">
            <a:avLst/>
          </a:prstGeom>
        </p:spPr>
      </p:pic>
    </p:spTree>
    <p:extLst>
      <p:ext uri="{BB962C8B-B14F-4D97-AF65-F5344CB8AC3E}">
        <p14:creationId xmlns:p14="http://schemas.microsoft.com/office/powerpoint/2010/main" val="272549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A4359-B3E3-CEA4-44E5-BA46156C2F32}"/>
              </a:ext>
            </a:extLst>
          </p:cNvPr>
          <p:cNvPicPr>
            <a:picLocks noChangeAspect="1"/>
          </p:cNvPicPr>
          <p:nvPr/>
        </p:nvPicPr>
        <p:blipFill>
          <a:blip r:embed="rId2"/>
          <a:stretch>
            <a:fillRect/>
          </a:stretch>
        </p:blipFill>
        <p:spPr>
          <a:xfrm>
            <a:off x="591385" y="72184"/>
            <a:ext cx="7550921" cy="2642285"/>
          </a:xfrm>
          <a:prstGeom prst="rect">
            <a:avLst/>
          </a:prstGeom>
        </p:spPr>
      </p:pic>
      <p:pic>
        <p:nvPicPr>
          <p:cNvPr id="5" name="Picture 4">
            <a:extLst>
              <a:ext uri="{FF2B5EF4-FFF2-40B4-BE49-F238E27FC236}">
                <a16:creationId xmlns:a16="http://schemas.microsoft.com/office/drawing/2014/main" id="{ACAB470F-C35C-2A87-CD9B-ADC1A917D042}"/>
              </a:ext>
            </a:extLst>
          </p:cNvPr>
          <p:cNvPicPr>
            <a:picLocks noChangeAspect="1"/>
          </p:cNvPicPr>
          <p:nvPr/>
        </p:nvPicPr>
        <p:blipFill>
          <a:blip r:embed="rId3"/>
          <a:stretch>
            <a:fillRect/>
          </a:stretch>
        </p:blipFill>
        <p:spPr>
          <a:xfrm>
            <a:off x="591385" y="2715911"/>
            <a:ext cx="7550921" cy="3806283"/>
          </a:xfrm>
          <a:prstGeom prst="rect">
            <a:avLst/>
          </a:prstGeom>
        </p:spPr>
      </p:pic>
      <p:sp>
        <p:nvSpPr>
          <p:cNvPr id="6" name="Rectangle: Rounded Corners 5">
            <a:extLst>
              <a:ext uri="{FF2B5EF4-FFF2-40B4-BE49-F238E27FC236}">
                <a16:creationId xmlns:a16="http://schemas.microsoft.com/office/drawing/2014/main" id="{651BA436-7FA5-C9FA-91A9-EF67888EC5A3}"/>
              </a:ext>
            </a:extLst>
          </p:cNvPr>
          <p:cNvSpPr/>
          <p:nvPr/>
        </p:nvSpPr>
        <p:spPr>
          <a:xfrm>
            <a:off x="3160294" y="3048000"/>
            <a:ext cx="2582779" cy="1331494"/>
          </a:xfrm>
          <a:prstGeom prst="roundRect">
            <a:avLst/>
          </a:prstGeom>
          <a:noFill/>
          <a:ln w="25400">
            <a:solidFill>
              <a:srgbClr val="FF00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052132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30AB21-4258-2536-D771-282A81D0ABE9}"/>
              </a:ext>
            </a:extLst>
          </p:cNvPr>
          <p:cNvPicPr>
            <a:picLocks noChangeAspect="1"/>
          </p:cNvPicPr>
          <p:nvPr/>
        </p:nvPicPr>
        <p:blipFill>
          <a:blip r:embed="rId2"/>
          <a:stretch>
            <a:fillRect/>
          </a:stretch>
        </p:blipFill>
        <p:spPr>
          <a:xfrm>
            <a:off x="252500" y="74818"/>
            <a:ext cx="8639000" cy="6395539"/>
          </a:xfrm>
          <a:prstGeom prst="rect">
            <a:avLst/>
          </a:prstGeom>
        </p:spPr>
      </p:pic>
      <p:sp>
        <p:nvSpPr>
          <p:cNvPr id="4" name="Rectangle: Rounded Corners 3">
            <a:extLst>
              <a:ext uri="{FF2B5EF4-FFF2-40B4-BE49-F238E27FC236}">
                <a16:creationId xmlns:a16="http://schemas.microsoft.com/office/drawing/2014/main" id="{3F82F2D8-CC31-DDE2-7823-AF6C86FABAA1}"/>
              </a:ext>
            </a:extLst>
          </p:cNvPr>
          <p:cNvSpPr/>
          <p:nvPr/>
        </p:nvSpPr>
        <p:spPr>
          <a:xfrm>
            <a:off x="252500" y="5566611"/>
            <a:ext cx="8639000" cy="850230"/>
          </a:xfrm>
          <a:prstGeom prst="roundRect">
            <a:avLst/>
          </a:prstGeom>
          <a:noFill/>
          <a:ln w="25400">
            <a:solidFill>
              <a:srgbClr val="FF00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66654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1941D8-8E35-F735-9F5A-0463293746AE}"/>
              </a:ext>
            </a:extLst>
          </p:cNvPr>
          <p:cNvPicPr>
            <a:picLocks noChangeAspect="1"/>
          </p:cNvPicPr>
          <p:nvPr/>
        </p:nvPicPr>
        <p:blipFill>
          <a:blip r:embed="rId2"/>
          <a:stretch>
            <a:fillRect/>
          </a:stretch>
        </p:blipFill>
        <p:spPr>
          <a:xfrm>
            <a:off x="155317" y="414257"/>
            <a:ext cx="8785734" cy="2072269"/>
          </a:xfrm>
          <a:prstGeom prst="rect">
            <a:avLst/>
          </a:prstGeom>
        </p:spPr>
      </p:pic>
      <p:pic>
        <p:nvPicPr>
          <p:cNvPr id="5" name="Picture 4">
            <a:extLst>
              <a:ext uri="{FF2B5EF4-FFF2-40B4-BE49-F238E27FC236}">
                <a16:creationId xmlns:a16="http://schemas.microsoft.com/office/drawing/2014/main" id="{0129896F-8E92-5771-774A-F6186580A376}"/>
              </a:ext>
            </a:extLst>
          </p:cNvPr>
          <p:cNvPicPr>
            <a:picLocks noChangeAspect="1"/>
          </p:cNvPicPr>
          <p:nvPr/>
        </p:nvPicPr>
        <p:blipFill>
          <a:blip r:embed="rId3"/>
          <a:stretch>
            <a:fillRect/>
          </a:stretch>
        </p:blipFill>
        <p:spPr>
          <a:xfrm>
            <a:off x="155317" y="2486526"/>
            <a:ext cx="8785734" cy="2839453"/>
          </a:xfrm>
          <a:prstGeom prst="rect">
            <a:avLst/>
          </a:prstGeom>
        </p:spPr>
      </p:pic>
      <p:sp>
        <p:nvSpPr>
          <p:cNvPr id="6" name="Rectangle: Rounded Corners 5">
            <a:extLst>
              <a:ext uri="{FF2B5EF4-FFF2-40B4-BE49-F238E27FC236}">
                <a16:creationId xmlns:a16="http://schemas.microsoft.com/office/drawing/2014/main" id="{AAFA7DC9-3DDC-5186-1086-A67A9A04EEBC}"/>
              </a:ext>
            </a:extLst>
          </p:cNvPr>
          <p:cNvSpPr/>
          <p:nvPr/>
        </p:nvSpPr>
        <p:spPr>
          <a:xfrm>
            <a:off x="202949" y="4636166"/>
            <a:ext cx="8785735" cy="689814"/>
          </a:xfrm>
          <a:prstGeom prst="roundRect">
            <a:avLst/>
          </a:prstGeom>
          <a:noFill/>
          <a:ln w="63500">
            <a:solidFill>
              <a:srgbClr val="FF00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77250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requency Modulation Generation">
            <a:extLst>
              <a:ext uri="{FF2B5EF4-FFF2-40B4-BE49-F238E27FC236}">
                <a16:creationId xmlns:a16="http://schemas.microsoft.com/office/drawing/2014/main" id="{868ED00F-513D-E84B-6B7D-332ECAE037BC}"/>
              </a:ext>
            </a:extLst>
          </p:cNvPr>
          <p:cNvPicPr>
            <a:picLocks noChangeAspect="1" noChangeArrowheads="1"/>
          </p:cNvPicPr>
          <p:nvPr/>
        </p:nvPicPr>
        <p:blipFill>
          <a:blip r:embed="rId2" cstate="print"/>
          <a:srcRect/>
          <a:stretch>
            <a:fillRect/>
          </a:stretch>
        </p:blipFill>
        <p:spPr bwMode="auto">
          <a:xfrm>
            <a:off x="164890" y="975299"/>
            <a:ext cx="8885246" cy="5305580"/>
          </a:xfrm>
          <a:prstGeom prst="rect">
            <a:avLst/>
          </a:prstGeom>
          <a:noFill/>
        </p:spPr>
      </p:pic>
      <p:sp>
        <p:nvSpPr>
          <p:cNvPr id="6" name="TextBox 5">
            <a:extLst>
              <a:ext uri="{FF2B5EF4-FFF2-40B4-BE49-F238E27FC236}">
                <a16:creationId xmlns:a16="http://schemas.microsoft.com/office/drawing/2014/main" id="{F8427935-167C-D6C4-F39B-FADB76A6BB5D}"/>
              </a:ext>
            </a:extLst>
          </p:cNvPr>
          <p:cNvSpPr txBox="1"/>
          <p:nvPr/>
        </p:nvSpPr>
        <p:spPr>
          <a:xfrm>
            <a:off x="3672591" y="6220919"/>
            <a:ext cx="1334789" cy="461665"/>
          </a:xfrm>
          <a:prstGeom prst="rect">
            <a:avLst/>
          </a:prstGeom>
          <a:noFill/>
        </p:spPr>
        <p:txBody>
          <a:bodyPr wrap="none" rtlCol="0">
            <a:spAutoFit/>
          </a:bodyPr>
          <a:lstStyle/>
          <a:p>
            <a:r>
              <a:rPr lang="en-US" sz="2400" dirty="0"/>
              <a:t>Figure : </a:t>
            </a:r>
            <a:r>
              <a:rPr lang="en-US" sz="2400" b="1" dirty="0">
                <a:solidFill>
                  <a:srgbClr val="FF0000"/>
                </a:solidFill>
              </a:rPr>
              <a:t>1</a:t>
            </a:r>
          </a:p>
        </p:txBody>
      </p:sp>
      <p:sp>
        <p:nvSpPr>
          <p:cNvPr id="7" name="Rectangle 6">
            <a:extLst>
              <a:ext uri="{FF2B5EF4-FFF2-40B4-BE49-F238E27FC236}">
                <a16:creationId xmlns:a16="http://schemas.microsoft.com/office/drawing/2014/main" id="{A15B02FB-2430-FDD0-F5BC-05C5E1A18031}"/>
              </a:ext>
            </a:extLst>
          </p:cNvPr>
          <p:cNvSpPr/>
          <p:nvPr/>
        </p:nvSpPr>
        <p:spPr>
          <a:xfrm>
            <a:off x="114300" y="220376"/>
            <a:ext cx="8915400" cy="584775"/>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3200" b="1" dirty="0">
                <a:solidFill>
                  <a:srgbClr val="FF0000"/>
                </a:solidFill>
              </a:rPr>
              <a:t>ANGLE MODULATION</a:t>
            </a:r>
          </a:p>
        </p:txBody>
      </p:sp>
    </p:spTree>
    <p:extLst>
      <p:ext uri="{BB962C8B-B14F-4D97-AF65-F5344CB8AC3E}">
        <p14:creationId xmlns:p14="http://schemas.microsoft.com/office/powerpoint/2010/main" val="1663215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549884-DBEF-44B1-2B8E-46BD8DD016B2}"/>
              </a:ext>
            </a:extLst>
          </p:cNvPr>
          <p:cNvSpPr/>
          <p:nvPr/>
        </p:nvSpPr>
        <p:spPr>
          <a:xfrm>
            <a:off x="114300" y="108082"/>
            <a:ext cx="8915400" cy="584775"/>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3200" b="1" dirty="0">
                <a:solidFill>
                  <a:srgbClr val="FF0000"/>
                </a:solidFill>
              </a:rPr>
              <a:t>FM Demodulation</a:t>
            </a:r>
          </a:p>
        </p:txBody>
      </p:sp>
      <p:sp>
        <p:nvSpPr>
          <p:cNvPr id="3" name="Rectangle 2">
            <a:extLst>
              <a:ext uri="{FF2B5EF4-FFF2-40B4-BE49-F238E27FC236}">
                <a16:creationId xmlns:a16="http://schemas.microsoft.com/office/drawing/2014/main" id="{31250E62-391F-CE20-F89D-7CD174FDCD32}"/>
              </a:ext>
            </a:extLst>
          </p:cNvPr>
          <p:cNvSpPr/>
          <p:nvPr/>
        </p:nvSpPr>
        <p:spPr>
          <a:xfrm>
            <a:off x="0" y="818147"/>
            <a:ext cx="9144000" cy="4708981"/>
          </a:xfrm>
          <a:prstGeom prst="rect">
            <a:avLst/>
          </a:prstGeom>
        </p:spPr>
        <p:txBody>
          <a:bodyPr wrap="square">
            <a:spAutoFit/>
          </a:bodyPr>
          <a:lstStyle/>
          <a:p>
            <a:pPr marL="450850" indent="-450850" algn="just">
              <a:buClr>
                <a:srgbClr val="FF00FF"/>
              </a:buClr>
              <a:buSzPct val="125000"/>
              <a:buFont typeface="Fira Sans Condensed ExtraBold" panose="020B0903050000020004" pitchFamily="34" charset="0"/>
              <a:buChar char="■"/>
            </a:pPr>
            <a:r>
              <a:rPr lang="en-US" sz="2000" dirty="0"/>
              <a:t>RECALL the definition of FM. FM is really just changing the </a:t>
            </a:r>
            <a:r>
              <a:rPr lang="en-US" sz="2000" i="1" dirty="0"/>
              <a:t>instantaneous frequency of the signal </a:t>
            </a:r>
            <a:r>
              <a:rPr lang="en-US" sz="2000" dirty="0"/>
              <a:t>about the carrier in response to the modulation  amplitude. </a:t>
            </a:r>
          </a:p>
          <a:p>
            <a:pPr marL="450850" indent="-450850" algn="just">
              <a:buClr>
                <a:srgbClr val="FF00FF"/>
              </a:buClr>
              <a:buSzPct val="125000"/>
              <a:buFont typeface="Fira Sans Condensed ExtraBold" panose="020B0903050000020004" pitchFamily="34" charset="0"/>
              <a:buChar char="■"/>
            </a:pPr>
            <a:endParaRPr lang="en-US" sz="2000" dirty="0"/>
          </a:p>
          <a:p>
            <a:pPr marL="450850" indent="-450850" algn="just">
              <a:buClr>
                <a:srgbClr val="FF00FF"/>
              </a:buClr>
              <a:buSzPct val="125000"/>
              <a:buFont typeface="Fira Sans Condensed ExtraBold" panose="020B0903050000020004" pitchFamily="34" charset="0"/>
              <a:buChar char="■"/>
            </a:pPr>
            <a:r>
              <a:rPr lang="en-US" sz="2000" dirty="0"/>
              <a:t>Thus, what is conceptually need is that, to perform FM demodulation we need to track the received </a:t>
            </a:r>
            <a:r>
              <a:rPr lang="en-US" sz="2000" b="1" dirty="0"/>
              <a:t>signal frequency </a:t>
            </a:r>
            <a:r>
              <a:rPr lang="en-US" sz="2000" dirty="0"/>
              <a:t>.</a:t>
            </a:r>
          </a:p>
          <a:p>
            <a:pPr marL="450850" indent="-450850" algn="just">
              <a:buClr>
                <a:srgbClr val="FF00FF"/>
              </a:buClr>
              <a:buSzPct val="125000"/>
              <a:buFont typeface="Fira Sans Condensed ExtraBold" panose="020B0903050000020004" pitchFamily="34" charset="0"/>
              <a:buChar char="■"/>
            </a:pPr>
            <a:endParaRPr lang="en-US" sz="2000" dirty="0"/>
          </a:p>
          <a:p>
            <a:pPr marL="450850" indent="-450850" algn="just">
              <a:buClr>
                <a:srgbClr val="FF00FF"/>
              </a:buClr>
              <a:buSzPct val="125000"/>
              <a:buFont typeface="Fira Sans Condensed ExtraBold" panose="020B0903050000020004" pitchFamily="34" charset="0"/>
              <a:buChar char="■"/>
            </a:pPr>
            <a:r>
              <a:rPr lang="en-US" sz="2000" dirty="0"/>
              <a:t>To   develop a conceptual diagram, imagine a frequency-selective filter that produced a higher average output for higher frequencies and a lower average output for lower frequencies. In other words, a</a:t>
            </a:r>
            <a:r>
              <a:rPr lang="en-US" sz="2000" b="1" i="1" dirty="0"/>
              <a:t> higher frequency is converted back into an increase in voltage (and the converse – a lower frequency to a lower voltage)</a:t>
            </a:r>
            <a:r>
              <a:rPr lang="en-US" sz="2000" dirty="0"/>
              <a:t>. </a:t>
            </a:r>
          </a:p>
          <a:p>
            <a:pPr marL="450850" indent="-450850" algn="just">
              <a:buClr>
                <a:srgbClr val="FF00FF"/>
              </a:buClr>
              <a:buSzPct val="125000"/>
              <a:buFont typeface="Fira Sans Condensed ExtraBold" panose="020B0903050000020004" pitchFamily="34" charset="0"/>
              <a:buChar char="■"/>
            </a:pPr>
            <a:endParaRPr lang="en-US" sz="2000" dirty="0"/>
          </a:p>
          <a:p>
            <a:pPr marL="450850" indent="-450850" algn="just">
              <a:buClr>
                <a:srgbClr val="FF00FF"/>
              </a:buClr>
              <a:buSzPct val="125000"/>
              <a:buFont typeface="Fira Sans Condensed ExtraBold" panose="020B0903050000020004" pitchFamily="34" charset="0"/>
              <a:buChar char="■"/>
            </a:pPr>
            <a:r>
              <a:rPr lang="en-US" sz="2000" dirty="0"/>
              <a:t>To set out on a solution path, it is reasonable to start with the FM signal equation for single-tone modulation:</a:t>
            </a:r>
          </a:p>
        </p:txBody>
      </p:sp>
      <p:pic>
        <p:nvPicPr>
          <p:cNvPr id="4" name="Picture 2">
            <a:extLst>
              <a:ext uri="{FF2B5EF4-FFF2-40B4-BE49-F238E27FC236}">
                <a16:creationId xmlns:a16="http://schemas.microsoft.com/office/drawing/2014/main" id="{79BC90F8-BEBA-F8F9-3A7B-BCD5BC8E1780}"/>
              </a:ext>
            </a:extLst>
          </p:cNvPr>
          <p:cNvPicPr>
            <a:picLocks noChangeAspect="1" noChangeArrowheads="1"/>
          </p:cNvPicPr>
          <p:nvPr/>
        </p:nvPicPr>
        <p:blipFill>
          <a:blip r:embed="rId2" cstate="print"/>
          <a:srcRect/>
          <a:stretch>
            <a:fillRect/>
          </a:stretch>
        </p:blipFill>
        <p:spPr bwMode="auto">
          <a:xfrm>
            <a:off x="2209800" y="5791200"/>
            <a:ext cx="3802185" cy="53340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94272EE8-ACD3-9D75-9DCF-6906A2B9349D}"/>
              </a:ext>
            </a:extLst>
          </p:cNvPr>
          <p:cNvSpPr/>
          <p:nvPr/>
        </p:nvSpPr>
        <p:spPr>
          <a:xfrm>
            <a:off x="8422328" y="5802868"/>
            <a:ext cx="715260"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(a)</a:t>
            </a:r>
            <a:endParaRPr lang="en-US" dirty="0"/>
          </a:p>
        </p:txBody>
      </p:sp>
    </p:spTree>
    <p:extLst>
      <p:ext uri="{BB962C8B-B14F-4D97-AF65-F5344CB8AC3E}">
        <p14:creationId xmlns:p14="http://schemas.microsoft.com/office/powerpoint/2010/main" val="679618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3A4889-FAC3-3918-1001-90BE059D1DD7}"/>
              </a:ext>
            </a:extLst>
          </p:cNvPr>
          <p:cNvSpPr/>
          <p:nvPr/>
        </p:nvSpPr>
        <p:spPr>
          <a:xfrm>
            <a:off x="0" y="233255"/>
            <a:ext cx="9047747" cy="2246769"/>
          </a:xfrm>
          <a:prstGeom prst="rect">
            <a:avLst/>
          </a:prstGeom>
        </p:spPr>
        <p:txBody>
          <a:bodyPr wrap="square">
            <a:spAutoFit/>
          </a:bodyPr>
          <a:lstStyle/>
          <a:p>
            <a:pPr marL="534988" indent="-534988" algn="just">
              <a:buClr>
                <a:srgbClr val="FF00FF"/>
              </a:buClr>
              <a:buSzPct val="125000"/>
              <a:buFont typeface="Fira Sans Condensed ExtraBold" panose="020B0903050000020004" pitchFamily="34" charset="0"/>
              <a:buChar char="■"/>
            </a:pPr>
            <a:r>
              <a:rPr lang="en-US" sz="2000" dirty="0"/>
              <a:t>The problem is to recover the original modulation signal </a:t>
            </a:r>
            <a:r>
              <a:rPr lang="en-US" sz="2000" i="1" dirty="0"/>
              <a:t>m(t). In this simplified </a:t>
            </a:r>
            <a:r>
              <a:rPr lang="en-US" sz="2000" dirty="0"/>
              <a:t>single-tone case, we should be able to recover the sinusoidal signal </a:t>
            </a:r>
            <a:r>
              <a:rPr lang="de-DE" sz="2000" i="1" dirty="0"/>
              <a:t>m(t) = A</a:t>
            </a:r>
            <a:r>
              <a:rPr lang="de-DE" sz="2000" i="1" baseline="-25000" dirty="0"/>
              <a:t>m</a:t>
            </a:r>
            <a:r>
              <a:rPr lang="de-DE" sz="2000" i="1" dirty="0"/>
              <a:t>cos𝜔</a:t>
            </a:r>
            <a:r>
              <a:rPr lang="de-DE" sz="2000" i="1" baseline="-25000" dirty="0"/>
              <a:t>m</a:t>
            </a:r>
            <a:r>
              <a:rPr lang="de-DE" sz="2000" i="1" dirty="0"/>
              <a:t>t.</a:t>
            </a:r>
          </a:p>
          <a:p>
            <a:pPr marL="534988" indent="-534988" algn="just">
              <a:buClr>
                <a:srgbClr val="FF00FF"/>
              </a:buClr>
              <a:buSzPct val="125000"/>
              <a:buFont typeface="Fira Sans Condensed ExtraBold" panose="020B0903050000020004" pitchFamily="34" charset="0"/>
              <a:buChar char="■"/>
            </a:pPr>
            <a:endParaRPr lang="de-DE" sz="2000" i="1" dirty="0"/>
          </a:p>
          <a:p>
            <a:pPr marL="534988" indent="-534988" algn="just">
              <a:buClr>
                <a:srgbClr val="FF00FF"/>
              </a:buClr>
              <a:buSzPct val="125000"/>
              <a:buFont typeface="Fira Sans Condensed ExtraBold" panose="020B0903050000020004" pitchFamily="34" charset="0"/>
              <a:buChar char="■"/>
            </a:pPr>
            <a:r>
              <a:rPr lang="en-US" sz="2000" dirty="0"/>
              <a:t>What would happen if we took the derivative of the FM signal described by Eqn.</a:t>
            </a:r>
            <a:r>
              <a:rPr lang="en-US" sz="2000" dirty="0">
                <a:solidFill>
                  <a:srgbClr val="FF0000"/>
                </a:solidFill>
              </a:rPr>
              <a:t>(a)</a:t>
            </a:r>
            <a:r>
              <a:rPr lang="en-US" sz="2000" dirty="0"/>
              <a:t>? This might not be an obvious step, but it will lead the way to creation of a </a:t>
            </a:r>
            <a:r>
              <a:rPr lang="en-US" sz="2000" b="1" dirty="0">
                <a:solidFill>
                  <a:srgbClr val="FF0000"/>
                </a:solidFill>
              </a:rPr>
              <a:t>frequency-selective discriminator</a:t>
            </a:r>
            <a:r>
              <a:rPr lang="en-US" sz="2000" dirty="0"/>
              <a:t>.</a:t>
            </a:r>
          </a:p>
        </p:txBody>
      </p:sp>
      <p:pic>
        <p:nvPicPr>
          <p:cNvPr id="3" name="Picture 2">
            <a:extLst>
              <a:ext uri="{FF2B5EF4-FFF2-40B4-BE49-F238E27FC236}">
                <a16:creationId xmlns:a16="http://schemas.microsoft.com/office/drawing/2014/main" id="{B29A72F8-D7B5-A446-EAE3-3E7E8D430521}"/>
              </a:ext>
            </a:extLst>
          </p:cNvPr>
          <p:cNvPicPr>
            <a:picLocks noChangeAspect="1" noChangeArrowheads="1"/>
          </p:cNvPicPr>
          <p:nvPr/>
        </p:nvPicPr>
        <p:blipFill>
          <a:blip r:embed="rId2" cstate="print"/>
          <a:srcRect/>
          <a:stretch>
            <a:fillRect/>
          </a:stretch>
        </p:blipFill>
        <p:spPr bwMode="auto">
          <a:xfrm>
            <a:off x="196514" y="2474488"/>
            <a:ext cx="8143743" cy="978576"/>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37FF7C52-5BED-57A7-D5E5-CFAABE0D8430}"/>
              </a:ext>
            </a:extLst>
          </p:cNvPr>
          <p:cNvSpPr/>
          <p:nvPr/>
        </p:nvSpPr>
        <p:spPr>
          <a:xfrm>
            <a:off x="8386232" y="2638921"/>
            <a:ext cx="726481"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(b)</a:t>
            </a:r>
            <a:endParaRPr lang="en-US" dirty="0"/>
          </a:p>
        </p:txBody>
      </p:sp>
      <p:sp>
        <p:nvSpPr>
          <p:cNvPr id="6" name="Rectangle 5">
            <a:extLst>
              <a:ext uri="{FF2B5EF4-FFF2-40B4-BE49-F238E27FC236}">
                <a16:creationId xmlns:a16="http://schemas.microsoft.com/office/drawing/2014/main" id="{A9AF911E-8F30-F79A-2E7D-C76BFA5A3472}"/>
              </a:ext>
            </a:extLst>
          </p:cNvPr>
          <p:cNvSpPr/>
          <p:nvPr/>
        </p:nvSpPr>
        <p:spPr>
          <a:xfrm>
            <a:off x="8345904" y="5486398"/>
            <a:ext cx="702436"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(c)</a:t>
            </a:r>
            <a:endParaRPr lang="en-US" dirty="0"/>
          </a:p>
        </p:txBody>
      </p:sp>
      <p:pic>
        <p:nvPicPr>
          <p:cNvPr id="8" name="Picture 7">
            <a:extLst>
              <a:ext uri="{FF2B5EF4-FFF2-40B4-BE49-F238E27FC236}">
                <a16:creationId xmlns:a16="http://schemas.microsoft.com/office/drawing/2014/main" id="{60AFF853-2E71-C6BE-318A-2DC5C2170023}"/>
              </a:ext>
            </a:extLst>
          </p:cNvPr>
          <p:cNvPicPr>
            <a:picLocks noChangeAspect="1"/>
          </p:cNvPicPr>
          <p:nvPr/>
        </p:nvPicPr>
        <p:blipFill>
          <a:blip r:embed="rId3"/>
          <a:stretch>
            <a:fillRect/>
          </a:stretch>
        </p:blipFill>
        <p:spPr>
          <a:xfrm>
            <a:off x="1200241" y="3429000"/>
            <a:ext cx="6647264" cy="3016536"/>
          </a:xfrm>
          <a:prstGeom prst="rect">
            <a:avLst/>
          </a:prstGeom>
        </p:spPr>
      </p:pic>
    </p:spTree>
    <p:extLst>
      <p:ext uri="{BB962C8B-B14F-4D97-AF65-F5344CB8AC3E}">
        <p14:creationId xmlns:p14="http://schemas.microsoft.com/office/powerpoint/2010/main" val="3556900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781DF8-5A36-F224-0F79-16568C9B2194}"/>
              </a:ext>
            </a:extLst>
          </p:cNvPr>
          <p:cNvSpPr/>
          <p:nvPr/>
        </p:nvSpPr>
        <p:spPr>
          <a:xfrm>
            <a:off x="0" y="233255"/>
            <a:ext cx="9047747" cy="2246769"/>
          </a:xfrm>
          <a:prstGeom prst="rect">
            <a:avLst/>
          </a:prstGeom>
        </p:spPr>
        <p:txBody>
          <a:bodyPr wrap="square">
            <a:spAutoFit/>
          </a:bodyPr>
          <a:lstStyle/>
          <a:p>
            <a:pPr marL="534988" indent="-534988" algn="just">
              <a:buClr>
                <a:srgbClr val="FF00FF"/>
              </a:buClr>
              <a:buSzPct val="125000"/>
              <a:buFont typeface="Fira Sans Condensed ExtraBold" panose="020B0903050000020004" pitchFamily="34" charset="0"/>
              <a:buChar char="■"/>
            </a:pPr>
            <a:r>
              <a:rPr lang="en-US" sz="2000" dirty="0"/>
              <a:t>Since 𝜔</a:t>
            </a:r>
            <a:r>
              <a:rPr lang="en-US" sz="2000" baseline="-25000" dirty="0"/>
              <a:t>c</a:t>
            </a:r>
            <a:r>
              <a:rPr lang="en-US" sz="2000" dirty="0"/>
              <a:t> ≫ 𝜔</a:t>
            </a:r>
            <a:r>
              <a:rPr lang="en-US" sz="2000" baseline="-25000" dirty="0"/>
              <a:t>m</a:t>
            </a:r>
            <a:r>
              <a:rPr lang="en-US" sz="2000" dirty="0"/>
              <a:t>, , as an approximation, we can </a:t>
            </a:r>
            <a:r>
              <a:rPr lang="en-US" sz="2000" b="1" dirty="0"/>
              <a:t>ignore the extra part involving 𝜔</a:t>
            </a:r>
            <a:r>
              <a:rPr lang="en-US" sz="2000" b="1" baseline="-25000" dirty="0"/>
              <a:t>m</a:t>
            </a:r>
            <a:r>
              <a:rPr lang="en-US" sz="2000" b="1" dirty="0"/>
              <a:t> wherever it occurs in conjunction with 𝜔</a:t>
            </a:r>
            <a:r>
              <a:rPr lang="en-US" sz="2000" b="1" baseline="-25000" dirty="0"/>
              <a:t>c</a:t>
            </a:r>
            <a:r>
              <a:rPr lang="en-US" sz="2000" b="1" dirty="0"/>
              <a:t>.</a:t>
            </a:r>
            <a:r>
              <a:rPr lang="en-US" sz="2000" dirty="0"/>
              <a:t> </a:t>
            </a:r>
          </a:p>
          <a:p>
            <a:pPr marL="534988" indent="-534988" algn="just">
              <a:buClr>
                <a:srgbClr val="FF00FF"/>
              </a:buClr>
              <a:buSzPct val="125000"/>
              <a:buFont typeface="Fira Sans Condensed ExtraBold" panose="020B0903050000020004" pitchFamily="34" charset="0"/>
              <a:buChar char="■"/>
            </a:pPr>
            <a:endParaRPr lang="en-US" sz="2000" dirty="0"/>
          </a:p>
          <a:p>
            <a:pPr marL="534988" indent="-534988" algn="just">
              <a:buClr>
                <a:srgbClr val="FF00FF"/>
              </a:buClr>
              <a:buSzPct val="125000"/>
              <a:buFont typeface="Fira Sans Condensed ExtraBold" panose="020B0903050000020004" pitchFamily="34" charset="0"/>
              <a:buChar char="■"/>
            </a:pPr>
            <a:r>
              <a:rPr lang="en-US" sz="2000" dirty="0"/>
              <a:t>Also, using 𝛽 = </a:t>
            </a:r>
            <a:r>
              <a:rPr lang="en-US" sz="2000" dirty="0" err="1"/>
              <a:t>k</a:t>
            </a:r>
            <a:r>
              <a:rPr lang="en-US" sz="2000" baseline="-25000" dirty="0" err="1"/>
              <a:t>f</a:t>
            </a:r>
            <a:r>
              <a:rPr lang="en-US" sz="2000" dirty="0" err="1"/>
              <a:t>A</a:t>
            </a:r>
            <a:r>
              <a:rPr lang="en-US" sz="2000" baseline="-25000" dirty="0" err="1"/>
              <a:t>m</a:t>
            </a:r>
            <a:r>
              <a:rPr lang="en-US" sz="2000" dirty="0"/>
              <a:t>∕𝜔</a:t>
            </a:r>
            <a:r>
              <a:rPr lang="en-US" sz="2000" baseline="-25000" dirty="0"/>
              <a:t>m</a:t>
            </a:r>
            <a:r>
              <a:rPr lang="en-US" sz="2000" dirty="0"/>
              <a:t>, the term A𝛽𝜔</a:t>
            </a:r>
            <a:r>
              <a:rPr lang="en-US" sz="2000" baseline="-25000" dirty="0" err="1"/>
              <a:t>m</a:t>
            </a:r>
            <a:r>
              <a:rPr lang="en-US" sz="2000" dirty="0" err="1"/>
              <a:t>cos</a:t>
            </a:r>
            <a:r>
              <a:rPr lang="en-US" sz="2000" dirty="0"/>
              <a:t>𝜔</a:t>
            </a:r>
            <a:r>
              <a:rPr lang="en-US" sz="2000" baseline="-25000" dirty="0"/>
              <a:t>m</a:t>
            </a:r>
            <a:r>
              <a:rPr lang="en-US" sz="2000" dirty="0"/>
              <a:t>t may be simplified to </a:t>
            </a:r>
            <a:r>
              <a:rPr lang="en-US" sz="2000" dirty="0" err="1"/>
              <a:t>Ak</a:t>
            </a:r>
            <a:r>
              <a:rPr lang="en-US" sz="2000" baseline="-25000" dirty="0" err="1"/>
              <a:t>f</a:t>
            </a:r>
            <a:r>
              <a:rPr lang="en-US" sz="2000" dirty="0" err="1"/>
              <a:t>A</a:t>
            </a:r>
            <a:r>
              <a:rPr lang="en-US" sz="2000" baseline="-25000" dirty="0" err="1"/>
              <a:t>m</a:t>
            </a:r>
            <a:r>
              <a:rPr lang="en-US" sz="2000" dirty="0"/>
              <a:t> cos𝜔</a:t>
            </a:r>
            <a:r>
              <a:rPr lang="en-US" sz="2000" baseline="-25000" dirty="0"/>
              <a:t>m</a:t>
            </a:r>
            <a:r>
              <a:rPr lang="en-US" sz="2000" dirty="0"/>
              <a:t>t. </a:t>
            </a:r>
          </a:p>
          <a:p>
            <a:pPr marL="534988" indent="-534988" algn="just">
              <a:buClr>
                <a:srgbClr val="FF00FF"/>
              </a:buClr>
              <a:buSzPct val="125000"/>
              <a:buFont typeface="Fira Sans Condensed ExtraBold" panose="020B0903050000020004" pitchFamily="34" charset="0"/>
              <a:buChar char="■"/>
            </a:pPr>
            <a:endParaRPr lang="en-US" sz="2000" dirty="0"/>
          </a:p>
          <a:p>
            <a:pPr marL="534988" indent="-534988" algn="just">
              <a:buClr>
                <a:srgbClr val="FF00FF"/>
              </a:buClr>
              <a:buSzPct val="125000"/>
              <a:buFont typeface="Fira Sans Condensed ExtraBold" panose="020B0903050000020004" pitchFamily="34" charset="0"/>
              <a:buChar char="■"/>
            </a:pPr>
            <a:r>
              <a:rPr lang="en-US" sz="2000" dirty="0"/>
              <a:t>So as an approximation, Eqn. (</a:t>
            </a:r>
            <a:r>
              <a:rPr lang="en-US" sz="2000" b="1" dirty="0">
                <a:solidFill>
                  <a:srgbClr val="FF0000"/>
                </a:solidFill>
              </a:rPr>
              <a:t>c</a:t>
            </a:r>
            <a:r>
              <a:rPr lang="en-US" sz="2000" dirty="0"/>
              <a:t>) can get simplified as :</a:t>
            </a:r>
          </a:p>
        </p:txBody>
      </p:sp>
      <p:pic>
        <p:nvPicPr>
          <p:cNvPr id="3" name="Picture 4">
            <a:extLst>
              <a:ext uri="{FF2B5EF4-FFF2-40B4-BE49-F238E27FC236}">
                <a16:creationId xmlns:a16="http://schemas.microsoft.com/office/drawing/2014/main" id="{C1D05906-1FC2-2767-AF73-1E0C4315E57C}"/>
              </a:ext>
            </a:extLst>
          </p:cNvPr>
          <p:cNvPicPr>
            <a:picLocks noChangeAspect="1" noChangeArrowheads="1"/>
          </p:cNvPicPr>
          <p:nvPr/>
        </p:nvPicPr>
        <p:blipFill>
          <a:blip r:embed="rId2" cstate="print"/>
          <a:srcRect/>
          <a:stretch>
            <a:fillRect/>
          </a:stretch>
        </p:blipFill>
        <p:spPr bwMode="auto">
          <a:xfrm>
            <a:off x="565484" y="2566733"/>
            <a:ext cx="7831012" cy="1342008"/>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id="{6C1A9ACA-410A-C0E9-A91A-473E5FC50B0A}"/>
              </a:ext>
            </a:extLst>
          </p:cNvPr>
          <p:cNvSpPr/>
          <p:nvPr/>
        </p:nvSpPr>
        <p:spPr>
          <a:xfrm>
            <a:off x="8386232" y="3276599"/>
            <a:ext cx="726481" cy="369332"/>
          </a:xfrm>
          <a:prstGeom prst="rect">
            <a:avLst/>
          </a:prstGeom>
        </p:spPr>
        <p:txBody>
          <a:bodyPr wrap="none">
            <a:spAutoFit/>
          </a:bodyPr>
          <a:lstStyle/>
          <a:p>
            <a:r>
              <a:rPr lang="en-IN" dirty="0">
                <a:sym typeface="Wingdings" pitchFamily="2" charset="2"/>
              </a:rPr>
              <a:t> </a:t>
            </a:r>
            <a:r>
              <a:rPr lang="en-IN" dirty="0">
                <a:solidFill>
                  <a:srgbClr val="FF0000"/>
                </a:solidFill>
                <a:sym typeface="Wingdings" pitchFamily="2" charset="2"/>
              </a:rPr>
              <a:t>(d)</a:t>
            </a:r>
            <a:endParaRPr lang="en-US" dirty="0"/>
          </a:p>
        </p:txBody>
      </p:sp>
    </p:spTree>
    <p:extLst>
      <p:ext uri="{BB962C8B-B14F-4D97-AF65-F5344CB8AC3E}">
        <p14:creationId xmlns:p14="http://schemas.microsoft.com/office/powerpoint/2010/main" val="2365346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EE5F9B-53A7-1324-9C37-9A9E265B684D}"/>
              </a:ext>
            </a:extLst>
          </p:cNvPr>
          <p:cNvSpPr/>
          <p:nvPr/>
        </p:nvSpPr>
        <p:spPr>
          <a:xfrm>
            <a:off x="0" y="233255"/>
            <a:ext cx="9047747" cy="5940088"/>
          </a:xfrm>
          <a:prstGeom prst="rect">
            <a:avLst/>
          </a:prstGeom>
        </p:spPr>
        <p:txBody>
          <a:bodyPr wrap="square">
            <a:spAutoFit/>
          </a:bodyPr>
          <a:lstStyle/>
          <a:p>
            <a:pPr marL="534988" indent="-534988" algn="just">
              <a:buClr>
                <a:srgbClr val="FF00FF"/>
              </a:buClr>
              <a:buSzPct val="125000"/>
              <a:buFont typeface="Fira Sans Condensed ExtraBold" panose="020B0903050000020004" pitchFamily="34" charset="0"/>
              <a:buChar char="■"/>
            </a:pPr>
            <a:r>
              <a:rPr lang="en-US" sz="2000" dirty="0"/>
              <a:t>Eqn. (</a:t>
            </a:r>
            <a:r>
              <a:rPr lang="en-US" sz="2000" b="1" dirty="0">
                <a:solidFill>
                  <a:srgbClr val="FF0000"/>
                </a:solidFill>
              </a:rPr>
              <a:t>d</a:t>
            </a:r>
            <a:r>
              <a:rPr lang="en-US" sz="2000" dirty="0"/>
              <a:t>) is, in effect, an </a:t>
            </a:r>
            <a:r>
              <a:rPr lang="en-US" sz="2000" i="1" dirty="0"/>
              <a:t>amplitude-modulated signal. In other words, the FM </a:t>
            </a:r>
            <a:r>
              <a:rPr lang="en-US" sz="2000" dirty="0"/>
              <a:t>signal has been converted into an AM one, and we know how to demodulate  that already.</a:t>
            </a:r>
          </a:p>
          <a:p>
            <a:pPr marL="534988" indent="-534988" algn="just">
              <a:buClr>
                <a:srgbClr val="FF00FF"/>
              </a:buClr>
              <a:buSzPct val="125000"/>
              <a:buFont typeface="Fira Sans Condensed ExtraBold" panose="020B0903050000020004" pitchFamily="34" charset="0"/>
              <a:buChar char="■"/>
            </a:pPr>
            <a:endParaRPr lang="en-US" sz="2000" dirty="0"/>
          </a:p>
          <a:p>
            <a:pPr marL="534988" indent="-534988" algn="just">
              <a:buClr>
                <a:srgbClr val="FF00FF"/>
              </a:buClr>
              <a:buSzPct val="125000"/>
              <a:buFont typeface="Fira Sans Condensed ExtraBold" panose="020B0903050000020004" pitchFamily="34" charset="0"/>
              <a:buChar char="■"/>
            </a:pPr>
            <a:r>
              <a:rPr lang="en-US" sz="2000" dirty="0"/>
              <a:t>Thus, the FM demodulator is implemented  using a  </a:t>
            </a:r>
            <a:r>
              <a:rPr lang="en-US" sz="2000" dirty="0">
                <a:solidFill>
                  <a:srgbClr val="FF0000"/>
                </a:solidFill>
              </a:rPr>
              <a:t>differentiator</a:t>
            </a:r>
            <a:r>
              <a:rPr lang="en-US" sz="2000" dirty="0"/>
              <a:t>, </a:t>
            </a:r>
            <a:r>
              <a:rPr lang="en-US" sz="2000" dirty="0">
                <a:solidFill>
                  <a:srgbClr val="FF0000"/>
                </a:solidFill>
              </a:rPr>
              <a:t>AM detector </a:t>
            </a:r>
            <a:r>
              <a:rPr lang="en-US" sz="2000" dirty="0"/>
              <a:t>and </a:t>
            </a:r>
            <a:r>
              <a:rPr lang="en-US" sz="2000" dirty="0">
                <a:solidFill>
                  <a:srgbClr val="FF0000"/>
                </a:solidFill>
              </a:rPr>
              <a:t>low pass filter </a:t>
            </a:r>
            <a:r>
              <a:rPr lang="en-US" sz="2000" dirty="0"/>
              <a:t>as shown in the </a:t>
            </a:r>
            <a:r>
              <a:rPr lang="en-US" sz="2000" dirty="0">
                <a:solidFill>
                  <a:srgbClr val="FF0000"/>
                </a:solidFill>
              </a:rPr>
              <a:t>FIGURE</a:t>
            </a:r>
            <a:r>
              <a:rPr lang="en-US" sz="2000" dirty="0"/>
              <a:t> below.</a:t>
            </a:r>
          </a:p>
          <a:p>
            <a:pPr marL="534988" indent="-534988" algn="just">
              <a:buClr>
                <a:srgbClr val="FF00FF"/>
              </a:buClr>
              <a:buSzPct val="125000"/>
              <a:buFont typeface="Fira Sans Condensed ExtraBold" panose="020B0903050000020004" pitchFamily="34" charset="0"/>
              <a:buChar char="■"/>
            </a:pPr>
            <a:endParaRPr lang="en-US" sz="2000" dirty="0"/>
          </a:p>
          <a:p>
            <a:pPr marL="534988" indent="-534988" algn="just">
              <a:buClr>
                <a:srgbClr val="FF00FF"/>
              </a:buClr>
              <a:buSzPct val="125000"/>
              <a:buFont typeface="Fira Sans Condensed ExtraBold" panose="020B0903050000020004" pitchFamily="34" charset="0"/>
              <a:buChar char="■"/>
            </a:pPr>
            <a:endParaRPr lang="en-US" sz="2000" dirty="0"/>
          </a:p>
          <a:p>
            <a:pPr marL="534988" indent="-534988" algn="just">
              <a:buClr>
                <a:srgbClr val="FF00FF"/>
              </a:buClr>
              <a:buSzPct val="125000"/>
              <a:buFont typeface="Fira Sans Condensed ExtraBold" panose="020B0903050000020004" pitchFamily="34" charset="0"/>
              <a:buChar char="■"/>
            </a:pPr>
            <a:endParaRPr lang="en-US" sz="2000" dirty="0"/>
          </a:p>
          <a:p>
            <a:pPr marL="534988" indent="-534988" algn="just">
              <a:buClr>
                <a:srgbClr val="FF00FF"/>
              </a:buClr>
              <a:buSzPct val="125000"/>
              <a:buFont typeface="Fira Sans Condensed ExtraBold" panose="020B0903050000020004" pitchFamily="34" charset="0"/>
              <a:buChar char="■"/>
            </a:pPr>
            <a:endParaRPr lang="en-US" sz="2000" dirty="0"/>
          </a:p>
          <a:p>
            <a:pPr marL="534988" indent="-534988" algn="just">
              <a:buClr>
                <a:srgbClr val="FF00FF"/>
              </a:buClr>
              <a:buSzPct val="125000"/>
              <a:buFont typeface="Fira Sans Condensed ExtraBold" panose="020B0903050000020004" pitchFamily="34" charset="0"/>
              <a:buChar char="■"/>
            </a:pPr>
            <a:endParaRPr lang="en-US" sz="2000" dirty="0"/>
          </a:p>
          <a:p>
            <a:pPr marL="534988" indent="-534988" algn="just">
              <a:buClr>
                <a:srgbClr val="FF00FF"/>
              </a:buClr>
              <a:buSzPct val="125000"/>
              <a:buFont typeface="Fira Sans Condensed ExtraBold" panose="020B0903050000020004" pitchFamily="34" charset="0"/>
              <a:buChar char="■"/>
            </a:pPr>
            <a:endParaRPr lang="en-US" sz="2000" dirty="0"/>
          </a:p>
          <a:p>
            <a:pPr marL="534988" indent="-534988" algn="just">
              <a:buClr>
                <a:srgbClr val="FF00FF"/>
              </a:buClr>
              <a:buSzPct val="125000"/>
              <a:buFont typeface="Fira Sans Condensed ExtraBold" panose="020B0903050000020004" pitchFamily="34" charset="0"/>
              <a:buChar char="■"/>
            </a:pPr>
            <a:endParaRPr lang="en-US" sz="2000" dirty="0"/>
          </a:p>
          <a:p>
            <a:pPr marL="534988" indent="-534988" algn="just">
              <a:buClr>
                <a:srgbClr val="FF00FF"/>
              </a:buClr>
              <a:buSzPct val="125000"/>
              <a:buFont typeface="Fira Sans Condensed ExtraBold" panose="020B0903050000020004" pitchFamily="34" charset="0"/>
              <a:buChar char="■"/>
            </a:pPr>
            <a:endParaRPr lang="en-US" sz="2000" dirty="0"/>
          </a:p>
          <a:p>
            <a:pPr marL="534988" indent="-534988" algn="just">
              <a:buClr>
                <a:srgbClr val="FF00FF"/>
              </a:buClr>
              <a:buSzPct val="125000"/>
              <a:buFont typeface="Fira Sans Condensed ExtraBold" panose="020B0903050000020004" pitchFamily="34" charset="0"/>
              <a:buChar char="■"/>
            </a:pPr>
            <a:r>
              <a:rPr lang="en-US" sz="2000" dirty="0"/>
              <a:t>Therefore , the output is a message signal (FM  demodulated signal!!).</a:t>
            </a:r>
          </a:p>
          <a:p>
            <a:pPr marL="534988" indent="-534988" algn="just">
              <a:buClr>
                <a:srgbClr val="FF00FF"/>
              </a:buClr>
              <a:buSzPct val="125000"/>
              <a:buFont typeface="Fira Sans Condensed ExtraBold" panose="020B0903050000020004" pitchFamily="34" charset="0"/>
              <a:buChar char="■"/>
            </a:pPr>
            <a:endParaRPr lang="en-US" sz="2000" dirty="0"/>
          </a:p>
          <a:p>
            <a:pPr marL="534988" indent="-534988" algn="just">
              <a:buClr>
                <a:srgbClr val="FF00FF"/>
              </a:buClr>
              <a:buSzPct val="125000"/>
              <a:buFont typeface="Fira Sans Condensed ExtraBold" panose="020B0903050000020004" pitchFamily="34" charset="0"/>
              <a:buChar char="■"/>
            </a:pPr>
            <a:r>
              <a:rPr lang="en-US" sz="2000" dirty="0">
                <a:solidFill>
                  <a:schemeClr val="bg1">
                    <a:lumMod val="65000"/>
                  </a:schemeClr>
                </a:solidFill>
              </a:rPr>
              <a:t>NOTE: This is the practical method of FM demodulation. The waveform sketches are shown in the next slide.</a:t>
            </a:r>
          </a:p>
          <a:p>
            <a:pPr marL="534988" indent="-534988" algn="just">
              <a:buClr>
                <a:srgbClr val="FF00FF"/>
              </a:buClr>
              <a:buSzPct val="125000"/>
              <a:buFont typeface="Fira Sans Condensed ExtraBold" panose="020B0903050000020004" pitchFamily="34" charset="0"/>
              <a:buChar char="■"/>
            </a:pPr>
            <a:endParaRPr lang="en-US" sz="2000" dirty="0"/>
          </a:p>
        </p:txBody>
      </p:sp>
      <p:grpSp>
        <p:nvGrpSpPr>
          <p:cNvPr id="15" name="Group 14">
            <a:extLst>
              <a:ext uri="{FF2B5EF4-FFF2-40B4-BE49-F238E27FC236}">
                <a16:creationId xmlns:a16="http://schemas.microsoft.com/office/drawing/2014/main" id="{DBF93C1B-EB9B-DA56-FFC8-00249E0E787F}"/>
              </a:ext>
            </a:extLst>
          </p:cNvPr>
          <p:cNvGrpSpPr/>
          <p:nvPr/>
        </p:nvGrpSpPr>
        <p:grpSpPr>
          <a:xfrm>
            <a:off x="156410" y="2566372"/>
            <a:ext cx="8610600" cy="1488268"/>
            <a:chOff x="156410" y="2566372"/>
            <a:chExt cx="8610600" cy="1488268"/>
          </a:xfrm>
        </p:grpSpPr>
        <p:sp>
          <p:nvSpPr>
            <p:cNvPr id="3" name="Rectangle 2">
              <a:extLst>
                <a:ext uri="{FF2B5EF4-FFF2-40B4-BE49-F238E27FC236}">
                  <a16:creationId xmlns:a16="http://schemas.microsoft.com/office/drawing/2014/main" id="{613BB573-130C-06F8-5D94-374683DAF526}"/>
                </a:ext>
              </a:extLst>
            </p:cNvPr>
            <p:cNvSpPr/>
            <p:nvPr/>
          </p:nvSpPr>
          <p:spPr>
            <a:xfrm>
              <a:off x="4042610" y="2794972"/>
              <a:ext cx="1295400" cy="838200"/>
            </a:xfrm>
            <a:prstGeom prst="rect">
              <a:avLst/>
            </a:prstGeom>
            <a:ln w="952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 Detector</a:t>
              </a:r>
            </a:p>
          </p:txBody>
        </p:sp>
        <p:cxnSp>
          <p:nvCxnSpPr>
            <p:cNvPr id="4" name="Straight Arrow Connector 3">
              <a:extLst>
                <a:ext uri="{FF2B5EF4-FFF2-40B4-BE49-F238E27FC236}">
                  <a16:creationId xmlns:a16="http://schemas.microsoft.com/office/drawing/2014/main" id="{F01AD668-8ACF-9731-B7B3-F2423791907B}"/>
                </a:ext>
              </a:extLst>
            </p:cNvPr>
            <p:cNvCxnSpPr/>
            <p:nvPr/>
          </p:nvCxnSpPr>
          <p:spPr>
            <a:xfrm>
              <a:off x="3052010" y="3252172"/>
              <a:ext cx="990600" cy="1588"/>
            </a:xfrm>
            <a:prstGeom prst="straightConnector1">
              <a:avLst/>
            </a:prstGeom>
            <a:ln w="88900">
              <a:solidFill>
                <a:srgbClr val="FF0000"/>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DB94A6C-A036-CF25-5B00-85730EEC10CA}"/>
                </a:ext>
              </a:extLst>
            </p:cNvPr>
            <p:cNvCxnSpPr/>
            <p:nvPr/>
          </p:nvCxnSpPr>
          <p:spPr>
            <a:xfrm>
              <a:off x="5338010" y="3175972"/>
              <a:ext cx="990600" cy="1588"/>
            </a:xfrm>
            <a:prstGeom prst="straightConnector1">
              <a:avLst/>
            </a:prstGeom>
            <a:ln w="88900">
              <a:solidFill>
                <a:srgbClr val="FF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B3B3A5BB-7473-7A99-A682-8588191CE411}"/>
                </a:ext>
              </a:extLst>
            </p:cNvPr>
            <p:cNvSpPr/>
            <p:nvPr/>
          </p:nvSpPr>
          <p:spPr>
            <a:xfrm>
              <a:off x="8005010" y="2566372"/>
              <a:ext cx="762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m(t)</a:t>
              </a:r>
            </a:p>
          </p:txBody>
        </p:sp>
        <p:sp>
          <p:nvSpPr>
            <p:cNvPr id="7" name="Rectangle 6">
              <a:extLst>
                <a:ext uri="{FF2B5EF4-FFF2-40B4-BE49-F238E27FC236}">
                  <a16:creationId xmlns:a16="http://schemas.microsoft.com/office/drawing/2014/main" id="{69A3C065-5D28-7F9A-2D22-19C5B919EF06}"/>
                </a:ext>
              </a:extLst>
            </p:cNvPr>
            <p:cNvSpPr/>
            <p:nvPr/>
          </p:nvSpPr>
          <p:spPr>
            <a:xfrm>
              <a:off x="6252410" y="2794972"/>
              <a:ext cx="1295400" cy="838200"/>
            </a:xfrm>
            <a:prstGeom prst="rect">
              <a:avLst/>
            </a:prstGeom>
            <a:ln w="952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a:t>
              </a:r>
            </a:p>
          </p:txBody>
        </p:sp>
        <p:cxnSp>
          <p:nvCxnSpPr>
            <p:cNvPr id="8" name="Straight Arrow Connector 7">
              <a:extLst>
                <a:ext uri="{FF2B5EF4-FFF2-40B4-BE49-F238E27FC236}">
                  <a16:creationId xmlns:a16="http://schemas.microsoft.com/office/drawing/2014/main" id="{DDF4A623-4E7A-1818-6765-6A5FAD80AA29}"/>
                </a:ext>
              </a:extLst>
            </p:cNvPr>
            <p:cNvCxnSpPr/>
            <p:nvPr/>
          </p:nvCxnSpPr>
          <p:spPr>
            <a:xfrm>
              <a:off x="7547810" y="3175972"/>
              <a:ext cx="990600" cy="1588"/>
            </a:xfrm>
            <a:prstGeom prst="straightConnector1">
              <a:avLst/>
            </a:prstGeom>
            <a:ln w="88900">
              <a:solidFill>
                <a:srgbClr val="FF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2801537-6065-AC94-AB24-0F8E0ABF6089}"/>
                </a:ext>
              </a:extLst>
            </p:cNvPr>
            <p:cNvSpPr/>
            <p:nvPr/>
          </p:nvSpPr>
          <p:spPr>
            <a:xfrm>
              <a:off x="156410" y="2718772"/>
              <a:ext cx="1371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x</a:t>
              </a:r>
              <a:r>
                <a:rPr lang="en-US" sz="2400" baseline="-25000" dirty="0" err="1">
                  <a:solidFill>
                    <a:schemeClr val="tx1"/>
                  </a:solidFill>
                </a:rPr>
                <a:t>FM</a:t>
              </a:r>
              <a:r>
                <a:rPr lang="en-US" sz="2400" dirty="0">
                  <a:solidFill>
                    <a:schemeClr val="tx1"/>
                  </a:solidFill>
                </a:rPr>
                <a:t>(t)</a:t>
              </a:r>
            </a:p>
          </p:txBody>
        </p:sp>
        <p:sp>
          <p:nvSpPr>
            <p:cNvPr id="10" name="Rectangle 9">
              <a:extLst>
                <a:ext uri="{FF2B5EF4-FFF2-40B4-BE49-F238E27FC236}">
                  <a16:creationId xmlns:a16="http://schemas.microsoft.com/office/drawing/2014/main" id="{D7F8E315-210D-43E4-0BD8-145A3F281730}"/>
                </a:ext>
              </a:extLst>
            </p:cNvPr>
            <p:cNvSpPr/>
            <p:nvPr/>
          </p:nvSpPr>
          <p:spPr>
            <a:xfrm>
              <a:off x="1756610" y="2794972"/>
              <a:ext cx="1295400" cy="838200"/>
            </a:xfrm>
            <a:prstGeom prst="rect">
              <a:avLst/>
            </a:prstGeom>
            <a:ln w="952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Differentiator</a:t>
              </a:r>
            </a:p>
          </p:txBody>
        </p:sp>
        <p:cxnSp>
          <p:nvCxnSpPr>
            <p:cNvPr id="11" name="Straight Arrow Connector 10">
              <a:extLst>
                <a:ext uri="{FF2B5EF4-FFF2-40B4-BE49-F238E27FC236}">
                  <a16:creationId xmlns:a16="http://schemas.microsoft.com/office/drawing/2014/main" id="{CC0B7CF7-1816-AB96-3024-6A45B5E56C88}"/>
                </a:ext>
              </a:extLst>
            </p:cNvPr>
            <p:cNvCxnSpPr/>
            <p:nvPr/>
          </p:nvCxnSpPr>
          <p:spPr>
            <a:xfrm>
              <a:off x="766010" y="3252172"/>
              <a:ext cx="990600" cy="1588"/>
            </a:xfrm>
            <a:prstGeom prst="straightConnector1">
              <a:avLst/>
            </a:prstGeom>
            <a:ln w="88900">
              <a:solidFill>
                <a:srgbClr val="FF0000"/>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D48B627-FBA1-619C-417D-0B3E77685816}"/>
                </a:ext>
              </a:extLst>
            </p:cNvPr>
            <p:cNvSpPr/>
            <p:nvPr/>
          </p:nvSpPr>
          <p:spPr>
            <a:xfrm>
              <a:off x="1832810" y="3685308"/>
              <a:ext cx="5129546" cy="369332"/>
            </a:xfrm>
            <a:prstGeom prst="rect">
              <a:avLst/>
            </a:prstGeom>
          </p:spPr>
          <p:txBody>
            <a:bodyPr wrap="none">
              <a:spAutoFit/>
            </a:bodyPr>
            <a:lstStyle/>
            <a:p>
              <a:r>
                <a:rPr lang="en-US" dirty="0"/>
                <a:t>Figure: FM demodulation (Frequency Discriminator)</a:t>
              </a:r>
            </a:p>
          </p:txBody>
        </p:sp>
      </p:grpSp>
    </p:spTree>
    <p:extLst>
      <p:ext uri="{BB962C8B-B14F-4D97-AF65-F5344CB8AC3E}">
        <p14:creationId xmlns:p14="http://schemas.microsoft.com/office/powerpoint/2010/main" val="2781525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350478-6579-5D54-F87B-176C5FDED05F}"/>
              </a:ext>
            </a:extLst>
          </p:cNvPr>
          <p:cNvPicPr>
            <a:picLocks noChangeAspect="1"/>
          </p:cNvPicPr>
          <p:nvPr/>
        </p:nvPicPr>
        <p:blipFill>
          <a:blip r:embed="rId2"/>
          <a:stretch>
            <a:fillRect/>
          </a:stretch>
        </p:blipFill>
        <p:spPr>
          <a:xfrm>
            <a:off x="817069" y="96252"/>
            <a:ext cx="7268152" cy="6444541"/>
          </a:xfrm>
          <a:prstGeom prst="rect">
            <a:avLst/>
          </a:prstGeom>
        </p:spPr>
      </p:pic>
    </p:spTree>
    <p:extLst>
      <p:ext uri="{BB962C8B-B14F-4D97-AF65-F5344CB8AC3E}">
        <p14:creationId xmlns:p14="http://schemas.microsoft.com/office/powerpoint/2010/main" val="4138165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3314C2-400E-E73D-8178-9B7661E297AB}"/>
              </a:ext>
            </a:extLst>
          </p:cNvPr>
          <p:cNvSpPr/>
          <p:nvPr/>
        </p:nvSpPr>
        <p:spPr>
          <a:xfrm>
            <a:off x="114300" y="108082"/>
            <a:ext cx="8915400" cy="584775"/>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3200" b="1" dirty="0">
                <a:solidFill>
                  <a:srgbClr val="FF0000"/>
                </a:solidFill>
              </a:rPr>
              <a:t>Frequency Division Multiplexing</a:t>
            </a:r>
          </a:p>
        </p:txBody>
      </p:sp>
      <p:sp>
        <p:nvSpPr>
          <p:cNvPr id="4" name="TextBox 3">
            <a:extLst>
              <a:ext uri="{FF2B5EF4-FFF2-40B4-BE49-F238E27FC236}">
                <a16:creationId xmlns:a16="http://schemas.microsoft.com/office/drawing/2014/main" id="{E3B430EF-A435-925E-BC6C-96FF8D65496F}"/>
              </a:ext>
            </a:extLst>
          </p:cNvPr>
          <p:cNvSpPr txBox="1"/>
          <p:nvPr/>
        </p:nvSpPr>
        <p:spPr>
          <a:xfrm>
            <a:off x="114300" y="695267"/>
            <a:ext cx="8915400" cy="1077218"/>
          </a:xfrm>
          <a:prstGeom prst="rect">
            <a:avLst/>
          </a:prstGeom>
          <a:noFill/>
        </p:spPr>
        <p:txBody>
          <a:bodyPr wrap="square">
            <a:spAutoFit/>
          </a:bodyPr>
          <a:lstStyle/>
          <a:p>
            <a:pPr marL="285750" indent="-285750" algn="just">
              <a:buClr>
                <a:srgbClr val="FF00FF"/>
              </a:buClr>
              <a:buSzPct val="150000"/>
              <a:buFont typeface="Fira Sans Condensed ExtraBold" panose="020B0903050000020004" pitchFamily="34" charset="0"/>
              <a:buChar char="■"/>
            </a:pPr>
            <a:r>
              <a:rPr lang="en-US" sz="2000" b="0" i="0" u="none" strike="noStrike" baseline="0" dirty="0">
                <a:solidFill>
                  <a:schemeClr val="bg1">
                    <a:lumMod val="65000"/>
                  </a:schemeClr>
                </a:solidFill>
              </a:rPr>
              <a:t> Just an introductory NOTE that </a:t>
            </a:r>
            <a:r>
              <a:rPr lang="en-US" sz="2000" dirty="0">
                <a:solidFill>
                  <a:schemeClr val="bg1">
                    <a:lumMod val="65000"/>
                  </a:schemeClr>
                </a:solidFill>
              </a:rPr>
              <a:t>FDM is the application of AM, not an application of FM. However, it is an important concept of analog communication. Hence let us discuss it here.</a:t>
            </a:r>
            <a:r>
              <a:rPr lang="en-US" sz="2400" b="0" i="0" u="none" strike="noStrike" baseline="0" dirty="0">
                <a:solidFill>
                  <a:schemeClr val="bg1">
                    <a:lumMod val="65000"/>
                  </a:schemeClr>
                </a:solidFill>
              </a:rPr>
              <a:t>	</a:t>
            </a:r>
          </a:p>
        </p:txBody>
      </p:sp>
      <p:pic>
        <p:nvPicPr>
          <p:cNvPr id="5" name="Picture 2">
            <a:extLst>
              <a:ext uri="{FF2B5EF4-FFF2-40B4-BE49-F238E27FC236}">
                <a16:creationId xmlns:a16="http://schemas.microsoft.com/office/drawing/2014/main" id="{B206496E-E05B-76A4-D527-B3A9EB09A6CA}"/>
              </a:ext>
            </a:extLst>
          </p:cNvPr>
          <p:cNvPicPr>
            <a:picLocks noChangeAspect="1" noChangeArrowheads="1"/>
          </p:cNvPicPr>
          <p:nvPr/>
        </p:nvPicPr>
        <p:blipFill>
          <a:blip r:embed="rId2" cstate="print"/>
          <a:srcRect/>
          <a:stretch>
            <a:fillRect/>
          </a:stretch>
        </p:blipFill>
        <p:spPr bwMode="auto">
          <a:xfrm>
            <a:off x="803174" y="1731676"/>
            <a:ext cx="7554895" cy="4914784"/>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5A700236-09AA-6F0E-DA33-61025B937BF7}"/>
              </a:ext>
            </a:extLst>
          </p:cNvPr>
          <p:cNvSpPr txBox="1"/>
          <p:nvPr/>
        </p:nvSpPr>
        <p:spPr>
          <a:xfrm>
            <a:off x="3057095" y="5644118"/>
            <a:ext cx="3128036" cy="369332"/>
          </a:xfrm>
          <a:prstGeom prst="rect">
            <a:avLst/>
          </a:prstGeom>
          <a:noFill/>
        </p:spPr>
        <p:txBody>
          <a:bodyPr wrap="none" rtlCol="0">
            <a:spAutoFit/>
          </a:bodyPr>
          <a:lstStyle/>
          <a:p>
            <a:r>
              <a:rPr lang="en-US" dirty="0"/>
              <a:t>Figure </a:t>
            </a:r>
            <a:r>
              <a:rPr lang="en-US" b="1" dirty="0">
                <a:solidFill>
                  <a:srgbClr val="FF0000"/>
                </a:solidFill>
              </a:rPr>
              <a:t>(1)</a:t>
            </a:r>
            <a:r>
              <a:rPr lang="en-US" dirty="0"/>
              <a:t>: TDM </a:t>
            </a:r>
            <a:r>
              <a:rPr lang="en-US" dirty="0" err="1"/>
              <a:t>Balock</a:t>
            </a:r>
            <a:r>
              <a:rPr lang="en-US" dirty="0"/>
              <a:t> diagram</a:t>
            </a:r>
          </a:p>
        </p:txBody>
      </p:sp>
    </p:spTree>
    <p:extLst>
      <p:ext uri="{BB962C8B-B14F-4D97-AF65-F5344CB8AC3E}">
        <p14:creationId xmlns:p14="http://schemas.microsoft.com/office/powerpoint/2010/main" val="693696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62CF94-2E2A-05C2-9577-1EE30DF1223C}"/>
              </a:ext>
            </a:extLst>
          </p:cNvPr>
          <p:cNvSpPr/>
          <p:nvPr/>
        </p:nvSpPr>
        <p:spPr>
          <a:xfrm>
            <a:off x="0" y="234746"/>
            <a:ext cx="8925636" cy="6370975"/>
          </a:xfrm>
          <a:prstGeom prst="rect">
            <a:avLst/>
          </a:prstGeom>
        </p:spPr>
        <p:txBody>
          <a:bodyPr wrap="square">
            <a:spAutoFit/>
          </a:bodyPr>
          <a:lstStyle/>
          <a:p>
            <a:pPr marL="627063" indent="-627063" algn="just">
              <a:buClr>
                <a:srgbClr val="280EC2"/>
              </a:buClr>
              <a:buFont typeface="Arial" panose="020B0604020202020204" pitchFamily="34" charset="0"/>
              <a:buChar char="■"/>
            </a:pPr>
            <a:r>
              <a:rPr lang="en-US" sz="2400" dirty="0">
                <a:solidFill>
                  <a:schemeClr val="bg1">
                    <a:lumMod val="65000"/>
                  </a:schemeClr>
                </a:solidFill>
              </a:rPr>
              <a:t>RECALL, in general, Multiplex means “many into one”.</a:t>
            </a:r>
          </a:p>
          <a:p>
            <a:pPr marL="627063" indent="-627063" algn="just">
              <a:buClr>
                <a:srgbClr val="280EC2"/>
              </a:buClr>
              <a:buFont typeface="Arial" panose="020B0604020202020204" pitchFamily="34" charset="0"/>
              <a:buChar char="■"/>
            </a:pPr>
            <a:r>
              <a:rPr lang="en-US" sz="2400" dirty="0"/>
              <a:t>Multiplexing is important signal processing operation, whereby a number of independent signals can be </a:t>
            </a:r>
            <a:r>
              <a:rPr lang="en-US" sz="2400" b="1" dirty="0"/>
              <a:t>combined</a:t>
            </a:r>
            <a:r>
              <a:rPr lang="en-US" sz="2400" dirty="0"/>
              <a:t> into a composite signal suitable for transmission over a common channel. </a:t>
            </a:r>
          </a:p>
          <a:p>
            <a:pPr marL="627063" indent="-627063" algn="just">
              <a:buClr>
                <a:srgbClr val="280EC2"/>
              </a:buClr>
              <a:buFont typeface="Arial" panose="020B0604020202020204" pitchFamily="34" charset="0"/>
              <a:buChar char="■"/>
            </a:pPr>
            <a:endParaRPr lang="en-US" sz="2400" dirty="0"/>
          </a:p>
          <a:p>
            <a:pPr marL="627063" indent="-627063" algn="just">
              <a:buClr>
                <a:srgbClr val="280EC2"/>
              </a:buClr>
              <a:buFont typeface="Arial" panose="020B0604020202020204" pitchFamily="34" charset="0"/>
              <a:buChar char="■"/>
            </a:pPr>
            <a:r>
              <a:rPr lang="en-US" sz="2400" dirty="0"/>
              <a:t>Voice frequencies transmitted over telephone systems, are in the range from </a:t>
            </a:r>
            <a:r>
              <a:rPr lang="en-US" sz="2400" b="1" dirty="0"/>
              <a:t>300 to 3100 Hz</a:t>
            </a:r>
            <a:r>
              <a:rPr lang="en-US" sz="2400" dirty="0"/>
              <a:t>. To transmit a number of these signals over the same channel, the signals must be kept apart so that they do not interfere with each other, and thus they can be separated at the receiving end.</a:t>
            </a:r>
          </a:p>
          <a:p>
            <a:pPr marL="627063" indent="-627063" algn="just">
              <a:buClr>
                <a:srgbClr val="280EC2"/>
              </a:buClr>
              <a:buFont typeface="Arial" panose="020B0604020202020204" pitchFamily="34" charset="0"/>
              <a:buChar char="■"/>
            </a:pPr>
            <a:endParaRPr lang="en-US" sz="2400" dirty="0"/>
          </a:p>
          <a:p>
            <a:pPr marL="627063" indent="-627063" algn="just">
              <a:buClr>
                <a:srgbClr val="280EC2"/>
              </a:buClr>
              <a:buFont typeface="Arial" panose="020B0604020202020204" pitchFamily="34" charset="0"/>
              <a:buChar char="■"/>
            </a:pPr>
            <a:r>
              <a:rPr lang="en-US" sz="2400" dirty="0"/>
              <a:t>This is accomplished by separating the signals either in frequency or in time. The </a:t>
            </a:r>
            <a:r>
              <a:rPr lang="en-US" sz="2400" u="sng" dirty="0"/>
              <a:t>technique of separating the signals in frequency is referred to as frequency-division multiplexing (</a:t>
            </a:r>
            <a:r>
              <a:rPr lang="en-US" sz="2400" b="1" u="sng" dirty="0"/>
              <a:t>FDM</a:t>
            </a:r>
            <a:r>
              <a:rPr lang="en-US" sz="2400" u="sng" dirty="0"/>
              <a:t>), whereas the technique of separating the signals in time is called time- division multiplexing (</a:t>
            </a:r>
            <a:r>
              <a:rPr lang="en-US" sz="2400" b="1" u="sng" dirty="0"/>
              <a:t>TDM</a:t>
            </a:r>
            <a:r>
              <a:rPr lang="en-US" sz="2400" u="sng" dirty="0"/>
              <a:t>).</a:t>
            </a:r>
          </a:p>
        </p:txBody>
      </p:sp>
    </p:spTree>
    <p:extLst>
      <p:ext uri="{BB962C8B-B14F-4D97-AF65-F5344CB8AC3E}">
        <p14:creationId xmlns:p14="http://schemas.microsoft.com/office/powerpoint/2010/main" val="3154938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9F498F-71B4-CBD4-C182-C105D52B60B0}"/>
              </a:ext>
            </a:extLst>
          </p:cNvPr>
          <p:cNvSpPr/>
          <p:nvPr/>
        </p:nvSpPr>
        <p:spPr>
          <a:xfrm>
            <a:off x="0" y="649028"/>
            <a:ext cx="9144000" cy="4893647"/>
          </a:xfrm>
          <a:prstGeom prst="rect">
            <a:avLst/>
          </a:prstGeom>
        </p:spPr>
        <p:txBody>
          <a:bodyPr wrap="square">
            <a:spAutoFit/>
          </a:bodyPr>
          <a:lstStyle/>
          <a:p>
            <a:pPr marL="627063" indent="-627063" algn="just">
              <a:buClr>
                <a:srgbClr val="280EC2"/>
              </a:buClr>
              <a:buFont typeface="Arial" panose="020B0604020202020204" pitchFamily="34" charset="0"/>
              <a:buChar char="■"/>
            </a:pPr>
            <a:r>
              <a:rPr lang="en-US" sz="2400" dirty="0"/>
              <a:t>Refer to the TDM block diagram shown in the Figure</a:t>
            </a:r>
            <a:r>
              <a:rPr lang="en-US" sz="2400" b="1" dirty="0">
                <a:solidFill>
                  <a:srgbClr val="FF0000"/>
                </a:solidFill>
              </a:rPr>
              <a:t> (1)</a:t>
            </a:r>
            <a:r>
              <a:rPr lang="en-US" sz="2400" dirty="0"/>
              <a:t> above that:</a:t>
            </a:r>
          </a:p>
          <a:p>
            <a:pPr marL="627063" indent="-627063" algn="just">
              <a:buClr>
                <a:srgbClr val="280EC2"/>
              </a:buClr>
              <a:buFont typeface="Arial" panose="020B0604020202020204" pitchFamily="34" charset="0"/>
              <a:buChar char="■"/>
            </a:pPr>
            <a:endParaRPr lang="en-US" sz="2400" dirty="0"/>
          </a:p>
          <a:p>
            <a:pPr marL="627063" indent="-627063" algn="just">
              <a:buClr>
                <a:srgbClr val="280EC2"/>
              </a:buClr>
              <a:buFont typeface="Arial" panose="020B0604020202020204" pitchFamily="34" charset="0"/>
              <a:buChar char="■"/>
            </a:pPr>
            <a:r>
              <a:rPr lang="en-US" sz="2400" dirty="0"/>
              <a:t>The input voice signal is first applied to a </a:t>
            </a:r>
            <a:r>
              <a:rPr lang="en-US" sz="2400" b="1" dirty="0"/>
              <a:t>low-pass filter</a:t>
            </a:r>
            <a:r>
              <a:rPr lang="en-US" sz="2400" dirty="0"/>
              <a:t>, which is designed to remove high-frequency components that do not contribute significantly to signal representation but are capable of disturbing other message signals that share the common channel. </a:t>
            </a:r>
          </a:p>
          <a:p>
            <a:pPr marL="627063" indent="-627063" algn="just">
              <a:buClr>
                <a:srgbClr val="280EC2"/>
              </a:buClr>
              <a:buFont typeface="Arial" panose="020B0604020202020204" pitchFamily="34" charset="0"/>
              <a:buChar char="■"/>
            </a:pPr>
            <a:endParaRPr lang="en-US" sz="2400" dirty="0"/>
          </a:p>
          <a:p>
            <a:pPr marL="627063" indent="-627063" algn="just">
              <a:buClr>
                <a:srgbClr val="280EC2"/>
              </a:buClr>
              <a:buFont typeface="Arial" panose="020B0604020202020204" pitchFamily="34" charset="0"/>
              <a:buChar char="■"/>
            </a:pPr>
            <a:r>
              <a:rPr lang="en-US" sz="2400" dirty="0"/>
              <a:t>The filtered signals are then applied to </a:t>
            </a:r>
            <a:r>
              <a:rPr lang="en-US" sz="2400" b="1" dirty="0"/>
              <a:t>modulators</a:t>
            </a:r>
            <a:r>
              <a:rPr lang="en-US" sz="2400" dirty="0"/>
              <a:t> (usually SSB modulators) that shift the frequency ranges of the signals so as to occupy mutually exclusive frequency intervals. </a:t>
            </a:r>
          </a:p>
          <a:p>
            <a:pPr marL="627063" indent="-627063" algn="just">
              <a:buClr>
                <a:srgbClr val="280EC2"/>
              </a:buClr>
              <a:buFont typeface="Arial" panose="020B0604020202020204" pitchFamily="34" charset="0"/>
              <a:buChar char="■"/>
            </a:pPr>
            <a:endParaRPr lang="en-US" sz="2400" dirty="0"/>
          </a:p>
          <a:p>
            <a:pPr marL="627063" indent="-627063" algn="just">
              <a:buClr>
                <a:srgbClr val="280EC2"/>
              </a:buClr>
              <a:buFont typeface="Arial" panose="020B0604020202020204" pitchFamily="34" charset="0"/>
              <a:buChar char="■"/>
            </a:pPr>
            <a:r>
              <a:rPr lang="en-US" sz="2400" dirty="0"/>
              <a:t>The necessary carrier frequencies needed to perform these frequency translations are obtained from a </a:t>
            </a:r>
            <a:r>
              <a:rPr lang="en-US" sz="2400" b="1" dirty="0"/>
              <a:t>carrier supply</a:t>
            </a:r>
            <a:r>
              <a:rPr lang="en-US" sz="2400" dirty="0"/>
              <a:t>.</a:t>
            </a:r>
          </a:p>
        </p:txBody>
      </p:sp>
    </p:spTree>
    <p:extLst>
      <p:ext uri="{BB962C8B-B14F-4D97-AF65-F5344CB8AC3E}">
        <p14:creationId xmlns:p14="http://schemas.microsoft.com/office/powerpoint/2010/main" val="483890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E2A1C3-9BAB-8E44-C1C4-B7EC6F259DCF}"/>
              </a:ext>
            </a:extLst>
          </p:cNvPr>
          <p:cNvSpPr/>
          <p:nvPr/>
        </p:nvSpPr>
        <p:spPr>
          <a:xfrm>
            <a:off x="0" y="392876"/>
            <a:ext cx="9144000" cy="5262979"/>
          </a:xfrm>
          <a:prstGeom prst="rect">
            <a:avLst/>
          </a:prstGeom>
        </p:spPr>
        <p:txBody>
          <a:bodyPr wrap="square">
            <a:spAutoFit/>
          </a:bodyPr>
          <a:lstStyle/>
          <a:p>
            <a:pPr marL="627063" indent="-627063" algn="just">
              <a:buClr>
                <a:srgbClr val="280EC2"/>
              </a:buClr>
              <a:buFont typeface="Arial" panose="020B0604020202020204" pitchFamily="34" charset="0"/>
              <a:buChar char="■"/>
            </a:pPr>
            <a:r>
              <a:rPr lang="en-US" sz="2400" dirty="0"/>
              <a:t>In practice, each voice input is usually assigned a bandwidth of 4 kHz. </a:t>
            </a:r>
          </a:p>
          <a:p>
            <a:pPr marL="627063" indent="-627063" algn="just">
              <a:buClr>
                <a:srgbClr val="280EC2"/>
              </a:buClr>
              <a:buFont typeface="Arial" panose="020B0604020202020204" pitchFamily="34" charset="0"/>
              <a:buChar char="■"/>
            </a:pPr>
            <a:endParaRPr lang="en-US" sz="2400" dirty="0"/>
          </a:p>
          <a:p>
            <a:pPr marL="627063" indent="-627063" algn="just">
              <a:buClr>
                <a:srgbClr val="280EC2"/>
              </a:buClr>
              <a:buFont typeface="Arial" panose="020B0604020202020204" pitchFamily="34" charset="0"/>
              <a:buChar char="■"/>
            </a:pPr>
            <a:r>
              <a:rPr lang="en-US" sz="2400" dirty="0"/>
              <a:t>The </a:t>
            </a:r>
            <a:r>
              <a:rPr lang="en-US" sz="2400" b="1" dirty="0"/>
              <a:t>band-pass filters </a:t>
            </a:r>
            <a:r>
              <a:rPr lang="en-US" sz="2400" dirty="0"/>
              <a:t>following the modulators are used to restrict the band of each modulated wave to its prescribed range. The resulting bandpass filter outputs are next combined in parallel to form the input to the common channel. </a:t>
            </a:r>
          </a:p>
          <a:p>
            <a:pPr marL="627063" indent="-627063" algn="just">
              <a:buClr>
                <a:srgbClr val="280EC2"/>
              </a:buClr>
              <a:buFont typeface="Arial" panose="020B0604020202020204" pitchFamily="34" charset="0"/>
              <a:buChar char="■"/>
            </a:pPr>
            <a:endParaRPr lang="en-US" sz="2400" dirty="0"/>
          </a:p>
          <a:p>
            <a:pPr marL="627063" indent="-627063" algn="just">
              <a:buClr>
                <a:srgbClr val="280EC2"/>
              </a:buClr>
              <a:buFont typeface="Arial" panose="020B0604020202020204" pitchFamily="34" charset="0"/>
              <a:buChar char="■"/>
            </a:pPr>
            <a:r>
              <a:rPr lang="en-US" sz="2400" dirty="0"/>
              <a:t>At the receiving terminal, a bank of </a:t>
            </a:r>
            <a:r>
              <a:rPr lang="en-US" sz="2400" b="1" dirty="0"/>
              <a:t>band-pass filters</a:t>
            </a:r>
            <a:r>
              <a:rPr lang="en-US" sz="2400" dirty="0"/>
              <a:t>, with their inputs connected in parallel, is used to separate the message signals on a frequency-occupancy basis. </a:t>
            </a:r>
          </a:p>
          <a:p>
            <a:pPr marL="627063" indent="-627063" algn="just">
              <a:buClr>
                <a:srgbClr val="280EC2"/>
              </a:buClr>
              <a:buFont typeface="Arial" panose="020B0604020202020204" pitchFamily="34" charset="0"/>
              <a:buChar char="■"/>
            </a:pPr>
            <a:endParaRPr lang="en-US" sz="2400" dirty="0"/>
          </a:p>
          <a:p>
            <a:pPr marL="627063" indent="-627063" algn="just">
              <a:buClr>
                <a:srgbClr val="280EC2"/>
              </a:buClr>
              <a:buFont typeface="Arial" panose="020B0604020202020204" pitchFamily="34" charset="0"/>
              <a:buChar char="■"/>
            </a:pPr>
            <a:r>
              <a:rPr lang="en-US" sz="2400" dirty="0"/>
              <a:t>Finally, the original message signals are recovered by individual </a:t>
            </a:r>
            <a:r>
              <a:rPr lang="en-US" sz="2400" b="1" dirty="0"/>
              <a:t>demodulators</a:t>
            </a:r>
            <a:r>
              <a:rPr lang="en-US" sz="2400" dirty="0"/>
              <a:t>. </a:t>
            </a:r>
          </a:p>
        </p:txBody>
      </p:sp>
    </p:spTree>
    <p:extLst>
      <p:ext uri="{BB962C8B-B14F-4D97-AF65-F5344CB8AC3E}">
        <p14:creationId xmlns:p14="http://schemas.microsoft.com/office/powerpoint/2010/main" val="3675016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7FCFFA-DFCA-00BB-0E6F-BDB9E5A6BEA5}"/>
              </a:ext>
            </a:extLst>
          </p:cNvPr>
          <p:cNvPicPr>
            <a:picLocks noChangeAspect="1" noChangeArrowheads="1"/>
          </p:cNvPicPr>
          <p:nvPr/>
        </p:nvPicPr>
        <p:blipFill>
          <a:blip r:embed="rId2" cstate="print"/>
          <a:srcRect/>
          <a:stretch>
            <a:fillRect/>
          </a:stretch>
        </p:blipFill>
        <p:spPr bwMode="auto">
          <a:xfrm>
            <a:off x="54592" y="209934"/>
            <a:ext cx="8830101" cy="6007865"/>
          </a:xfrm>
          <a:prstGeom prst="rect">
            <a:avLst/>
          </a:prstGeom>
          <a:noFill/>
          <a:ln w="9525">
            <a:noFill/>
            <a:miter lim="800000"/>
            <a:headEnd/>
            <a:tailEnd/>
          </a:ln>
          <a:effectLst/>
        </p:spPr>
      </p:pic>
      <p:sp>
        <p:nvSpPr>
          <p:cNvPr id="4" name="TextBox 3">
            <a:extLst>
              <a:ext uri="{FF2B5EF4-FFF2-40B4-BE49-F238E27FC236}">
                <a16:creationId xmlns:a16="http://schemas.microsoft.com/office/drawing/2014/main" id="{66B01918-F1AF-0786-67E8-3910F18003C6}"/>
              </a:ext>
            </a:extLst>
          </p:cNvPr>
          <p:cNvSpPr txBox="1"/>
          <p:nvPr/>
        </p:nvSpPr>
        <p:spPr>
          <a:xfrm>
            <a:off x="3057095" y="6203679"/>
            <a:ext cx="4101700" cy="369332"/>
          </a:xfrm>
          <a:prstGeom prst="rect">
            <a:avLst/>
          </a:prstGeom>
          <a:noFill/>
        </p:spPr>
        <p:txBody>
          <a:bodyPr wrap="none" rtlCol="0">
            <a:spAutoFit/>
          </a:bodyPr>
          <a:lstStyle/>
          <a:p>
            <a:r>
              <a:rPr lang="en-US" dirty="0"/>
              <a:t>Figure </a:t>
            </a:r>
            <a:r>
              <a:rPr lang="en-US" b="1" dirty="0">
                <a:solidFill>
                  <a:srgbClr val="FF0000"/>
                </a:solidFill>
              </a:rPr>
              <a:t>(2)</a:t>
            </a:r>
            <a:r>
              <a:rPr lang="en-US" dirty="0"/>
              <a:t>: Practical TDM implementation </a:t>
            </a:r>
          </a:p>
        </p:txBody>
      </p:sp>
    </p:spTree>
    <p:extLst>
      <p:ext uri="{BB962C8B-B14F-4D97-AF65-F5344CB8AC3E}">
        <p14:creationId xmlns:p14="http://schemas.microsoft.com/office/powerpoint/2010/main" val="108604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1F0628-D0AC-898D-FD65-549D873E3D26}"/>
              </a:ext>
            </a:extLst>
          </p:cNvPr>
          <p:cNvSpPr txBox="1"/>
          <p:nvPr/>
        </p:nvSpPr>
        <p:spPr>
          <a:xfrm>
            <a:off x="0" y="116095"/>
            <a:ext cx="8979108" cy="6370975"/>
          </a:xfrm>
          <a:prstGeom prst="rect">
            <a:avLst/>
          </a:prstGeom>
          <a:noFill/>
        </p:spPr>
        <p:txBody>
          <a:bodyPr wrap="square">
            <a:spAutoFit/>
          </a:bodyPr>
          <a:lstStyle/>
          <a:p>
            <a:pPr marL="342900" indent="-342900" algn="just">
              <a:buClr>
                <a:srgbClr val="FF00FF"/>
              </a:buClr>
              <a:buSzPct val="125000"/>
              <a:buFont typeface="Fira Sans Condensed ExtraBold" panose="020B0903050000020004" pitchFamily="34" charset="0"/>
              <a:buChar char="■"/>
              <a:tabLst>
                <a:tab pos="804863" algn="l"/>
              </a:tabLst>
            </a:pPr>
            <a:r>
              <a:rPr lang="en-US" sz="2400" i="1" dirty="0"/>
              <a:t>Angle modulation, is the modulation in which the angle of the carrier wave is varied according to the </a:t>
            </a:r>
            <a:r>
              <a:rPr lang="en-US" sz="2400" dirty="0"/>
              <a:t>information-bearing signal. In angle modulation techniques, the </a:t>
            </a:r>
            <a:r>
              <a:rPr lang="en-US" sz="2400" u="sng" dirty="0"/>
              <a:t>amplitude of the carrier wave is maintained constant</a:t>
            </a:r>
            <a:r>
              <a:rPr lang="en-US" sz="2400" dirty="0"/>
              <a:t>.</a:t>
            </a:r>
          </a:p>
          <a:p>
            <a:pPr marL="342900" indent="-342900" algn="just">
              <a:buClr>
                <a:srgbClr val="FF00FF"/>
              </a:buClr>
              <a:buSzPct val="125000"/>
              <a:buFont typeface="Fira Sans Condensed ExtraBold" panose="020B0903050000020004" pitchFamily="34" charset="0"/>
              <a:buChar char="■"/>
              <a:tabLst>
                <a:tab pos="804863" algn="l"/>
              </a:tabLst>
            </a:pPr>
            <a:r>
              <a:rPr lang="en-US" sz="2400" dirty="0">
                <a:solidFill>
                  <a:schemeClr val="bg1">
                    <a:lumMod val="65000"/>
                  </a:schemeClr>
                </a:solidFill>
              </a:rPr>
              <a:t>Whatever the terms within the parenthesis of ‘cos’ function is angle.</a:t>
            </a:r>
          </a:p>
          <a:p>
            <a:pPr marL="342900" indent="-342900" algn="just">
              <a:buClr>
                <a:srgbClr val="FF00FF"/>
              </a:buClr>
              <a:buSzPct val="125000"/>
              <a:buFont typeface="Fira Sans Condensed ExtraBold" panose="020B0903050000020004" pitchFamily="34" charset="0"/>
              <a:buChar char="■"/>
              <a:tabLst>
                <a:tab pos="804863" algn="l"/>
              </a:tabLst>
            </a:pPr>
            <a:endParaRPr lang="en-US" sz="2400" dirty="0">
              <a:solidFill>
                <a:schemeClr val="bg1">
                  <a:lumMod val="65000"/>
                </a:schemeClr>
              </a:solidFill>
            </a:endParaRPr>
          </a:p>
          <a:p>
            <a:pPr marL="342900" indent="-342900" algn="just">
              <a:buClr>
                <a:srgbClr val="FF00FF"/>
              </a:buClr>
              <a:buSzPct val="125000"/>
              <a:buFont typeface="Fira Sans Condensed ExtraBold" panose="020B0903050000020004" pitchFamily="34" charset="0"/>
              <a:buChar char="■"/>
              <a:tabLst>
                <a:tab pos="804863" algn="l"/>
              </a:tabLst>
            </a:pPr>
            <a:r>
              <a:rPr lang="en-US" sz="2400" dirty="0"/>
              <a:t>Angle modulation is of two types: FM and PM</a:t>
            </a:r>
          </a:p>
          <a:p>
            <a:pPr marL="342900" indent="-342900" algn="just">
              <a:buClr>
                <a:srgbClr val="FF00FF"/>
              </a:buClr>
              <a:buSzPct val="125000"/>
              <a:buFont typeface="Fira Sans Condensed ExtraBold" panose="020B0903050000020004" pitchFamily="34" charset="0"/>
              <a:buChar char="■"/>
              <a:tabLst>
                <a:tab pos="804863" algn="l"/>
              </a:tabLst>
            </a:pPr>
            <a:endParaRPr lang="en-US" sz="2400" dirty="0"/>
          </a:p>
          <a:p>
            <a:pPr marL="342900" indent="-342900" algn="just">
              <a:buClr>
                <a:srgbClr val="FF00FF"/>
              </a:buClr>
              <a:buSzPct val="125000"/>
              <a:buFont typeface="Fira Sans Condensed ExtraBold" panose="020B0903050000020004" pitchFamily="34" charset="0"/>
              <a:buChar char="■"/>
              <a:tabLst>
                <a:tab pos="804863" algn="l"/>
              </a:tabLst>
            </a:pPr>
            <a:r>
              <a:rPr lang="en-US" sz="2400" b="1" u="sng" dirty="0"/>
              <a:t>How do you understand FM?</a:t>
            </a:r>
          </a:p>
          <a:p>
            <a:pPr marL="342900" indent="-342900" algn="just">
              <a:buClr>
                <a:srgbClr val="FF00FF"/>
              </a:buClr>
              <a:buSzPct val="125000"/>
              <a:buFont typeface="Fira Sans Condensed ExtraBold" panose="020B0903050000020004" pitchFamily="34" charset="0"/>
              <a:buChar char="■"/>
              <a:tabLst>
                <a:tab pos="804863" algn="l"/>
              </a:tabLst>
            </a:pPr>
            <a:endParaRPr lang="en-US" sz="2400" b="1" u="sng" dirty="0"/>
          </a:p>
          <a:p>
            <a:pPr marL="342900" indent="-342900" algn="just">
              <a:buClr>
                <a:srgbClr val="FF00FF"/>
              </a:buClr>
              <a:buSzPct val="125000"/>
              <a:buFont typeface="Fira Sans Condensed ExtraBold" panose="020B0903050000020004" pitchFamily="34" charset="0"/>
              <a:buChar char="■"/>
              <a:tabLst>
                <a:tab pos="804863" algn="l"/>
              </a:tabLst>
            </a:pPr>
            <a:r>
              <a:rPr lang="en-US" sz="2400" dirty="0"/>
              <a:t>Consider the waveforms in Figure </a:t>
            </a:r>
            <a:r>
              <a:rPr lang="en-US" sz="2400" b="1" dirty="0">
                <a:solidFill>
                  <a:srgbClr val="FF0000"/>
                </a:solidFill>
              </a:rPr>
              <a:t>1</a:t>
            </a:r>
            <a:r>
              <a:rPr lang="en-US" sz="2400" dirty="0"/>
              <a:t> </a:t>
            </a:r>
            <a:r>
              <a:rPr lang="en-US" sz="2400" dirty="0">
                <a:solidFill>
                  <a:schemeClr val="bg1">
                    <a:lumMod val="65000"/>
                  </a:schemeClr>
                </a:solidFill>
              </a:rPr>
              <a:t>(in previous slide)</a:t>
            </a:r>
            <a:r>
              <a:rPr lang="en-US" sz="2400" dirty="0"/>
              <a:t>. The input is a single tone sine wave. The carrier and the FM waveforms also are shown in the same Figure.</a:t>
            </a:r>
          </a:p>
          <a:p>
            <a:pPr marL="342900" indent="-342900" algn="just">
              <a:buClr>
                <a:srgbClr val="FF00FF"/>
              </a:buClr>
              <a:buSzPct val="125000"/>
              <a:buFont typeface="Fira Sans Condensed ExtraBold" panose="020B0903050000020004" pitchFamily="34" charset="0"/>
              <a:buChar char="■"/>
              <a:tabLst>
                <a:tab pos="804863" algn="l"/>
              </a:tabLst>
            </a:pPr>
            <a:endParaRPr lang="en-US" sz="2400" dirty="0"/>
          </a:p>
          <a:p>
            <a:pPr marL="342900" indent="-342900" algn="just">
              <a:buClr>
                <a:srgbClr val="FF00FF"/>
              </a:buClr>
              <a:buSzPct val="150000"/>
              <a:buFont typeface="Fira Sans Condensed ExtraBold" panose="020B0903050000020004" pitchFamily="34" charset="0"/>
              <a:buChar char="■"/>
              <a:tabLst>
                <a:tab pos="804863" algn="l"/>
              </a:tabLst>
            </a:pPr>
            <a:r>
              <a:rPr lang="en-US" sz="2400" dirty="0"/>
              <a:t>The frequency of a carrier (fc) will </a:t>
            </a:r>
            <a:r>
              <a:rPr lang="en-US" sz="2400" dirty="0">
                <a:solidFill>
                  <a:srgbClr val="FF0000"/>
                </a:solidFill>
              </a:rPr>
              <a:t>increase</a:t>
            </a:r>
            <a:r>
              <a:rPr lang="en-US" sz="2400" dirty="0"/>
              <a:t> as the amplitude of modulating signal </a:t>
            </a:r>
            <a:r>
              <a:rPr lang="en-US" sz="2400" dirty="0">
                <a:solidFill>
                  <a:srgbClr val="FF0000"/>
                </a:solidFill>
              </a:rPr>
              <a:t>increases</a:t>
            </a:r>
            <a:r>
              <a:rPr lang="en-US" sz="2400" dirty="0"/>
              <a:t>. The carrier </a:t>
            </a:r>
            <a:r>
              <a:rPr lang="en-US" sz="2400" u="sng" dirty="0"/>
              <a:t>frequency will be maximum (fc max) when the input signal is at its peak. </a:t>
            </a:r>
          </a:p>
        </p:txBody>
      </p:sp>
    </p:spTree>
    <p:extLst>
      <p:ext uri="{BB962C8B-B14F-4D97-AF65-F5344CB8AC3E}">
        <p14:creationId xmlns:p14="http://schemas.microsoft.com/office/powerpoint/2010/main" val="33353736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46B5AF-15A4-AB0B-EF45-606B457E9E77}"/>
              </a:ext>
            </a:extLst>
          </p:cNvPr>
          <p:cNvSpPr/>
          <p:nvPr/>
        </p:nvSpPr>
        <p:spPr>
          <a:xfrm>
            <a:off x="0" y="478979"/>
            <a:ext cx="8966579" cy="5262979"/>
          </a:xfrm>
          <a:prstGeom prst="rect">
            <a:avLst/>
          </a:prstGeom>
        </p:spPr>
        <p:txBody>
          <a:bodyPr wrap="square">
            <a:spAutoFit/>
          </a:bodyPr>
          <a:lstStyle/>
          <a:p>
            <a:pPr marL="723900" indent="-723900" algn="just">
              <a:buClr>
                <a:srgbClr val="280EC2"/>
              </a:buClr>
              <a:buFont typeface="Arial" panose="020B0604020202020204" pitchFamily="34" charset="0"/>
              <a:buChar char="■"/>
            </a:pPr>
            <a:r>
              <a:rPr lang="en-US" sz="2400" dirty="0"/>
              <a:t>The practical implementation of an FDM system is shown in Figure </a:t>
            </a:r>
            <a:r>
              <a:rPr lang="en-US" sz="2400" b="1" dirty="0">
                <a:solidFill>
                  <a:srgbClr val="FF0000"/>
                </a:solidFill>
              </a:rPr>
              <a:t>(2)</a:t>
            </a:r>
            <a:r>
              <a:rPr lang="en-US" sz="2400" dirty="0"/>
              <a:t> above. The  system usually involves many steps of modulation and demodulation, as illustrated in the Figure.</a:t>
            </a:r>
          </a:p>
          <a:p>
            <a:pPr marL="723900" indent="-723900" algn="just">
              <a:buClr>
                <a:srgbClr val="280EC2"/>
              </a:buClr>
              <a:buFont typeface="Arial" panose="020B0604020202020204" pitchFamily="34" charset="0"/>
              <a:buChar char="■"/>
            </a:pPr>
            <a:endParaRPr lang="en-US" sz="2400" dirty="0"/>
          </a:p>
          <a:p>
            <a:pPr marL="723900" indent="-723900" algn="just">
              <a:buClr>
                <a:srgbClr val="280EC2"/>
              </a:buClr>
              <a:buFont typeface="Arial" panose="020B0604020202020204" pitchFamily="34" charset="0"/>
              <a:buChar char="■"/>
            </a:pPr>
            <a:r>
              <a:rPr lang="en-US" sz="2400" dirty="0"/>
              <a:t>The first multiplexing step combines </a:t>
            </a:r>
            <a:r>
              <a:rPr lang="en-US" sz="2400" b="1" dirty="0">
                <a:solidFill>
                  <a:srgbClr val="FF00FF"/>
                </a:solidFill>
              </a:rPr>
              <a:t>12 </a:t>
            </a:r>
            <a:r>
              <a:rPr lang="en-US" sz="2400" b="1" dirty="0"/>
              <a:t>voice inputs into a basic group</a:t>
            </a:r>
            <a:r>
              <a:rPr lang="en-US" sz="2400" dirty="0"/>
              <a:t>, thus the basic group occupies the frequency band 60 to 108 kHz. </a:t>
            </a:r>
          </a:p>
          <a:p>
            <a:pPr marL="723900" indent="-723900" algn="just">
              <a:buClr>
                <a:srgbClr val="280EC2"/>
              </a:buClr>
              <a:buFont typeface="Arial" panose="020B0604020202020204" pitchFamily="34" charset="0"/>
              <a:buChar char="■"/>
            </a:pPr>
            <a:r>
              <a:rPr lang="en-US" sz="2400" dirty="0"/>
              <a:t>The next step in the FDM hierarchy involves the combination of </a:t>
            </a:r>
            <a:r>
              <a:rPr lang="en-US" sz="2400" b="1" dirty="0">
                <a:solidFill>
                  <a:srgbClr val="FF00FF"/>
                </a:solidFill>
              </a:rPr>
              <a:t>5</a:t>
            </a:r>
            <a:r>
              <a:rPr lang="en-US" sz="2400" b="1" dirty="0"/>
              <a:t> basic groups into a supergroup, </a:t>
            </a:r>
            <a:r>
              <a:rPr lang="en-US" sz="2400" dirty="0"/>
              <a:t>thus supergroup occupying the band 312 to 552 kHz. </a:t>
            </a:r>
          </a:p>
          <a:p>
            <a:pPr marL="723900" indent="-723900" algn="just">
              <a:buClr>
                <a:srgbClr val="280EC2"/>
              </a:buClr>
              <a:buFont typeface="Arial" panose="020B0604020202020204" pitchFamily="34" charset="0"/>
              <a:buChar char="■"/>
            </a:pPr>
            <a:endParaRPr lang="en-US" sz="2400" dirty="0"/>
          </a:p>
          <a:p>
            <a:pPr marL="723900" indent="-723900" algn="just">
              <a:buClr>
                <a:srgbClr val="280EC2"/>
              </a:buClr>
              <a:buFont typeface="Arial" panose="020B0604020202020204" pitchFamily="34" charset="0"/>
              <a:buChar char="■"/>
            </a:pPr>
            <a:r>
              <a:rPr lang="en-US" sz="2400" dirty="0"/>
              <a:t>In a similar manner, supergroups are combined into </a:t>
            </a:r>
            <a:r>
              <a:rPr lang="en-US" sz="2400" dirty="0" err="1"/>
              <a:t>mastergroups</a:t>
            </a:r>
            <a:r>
              <a:rPr lang="en-US" sz="2400" dirty="0"/>
              <a:t>, and </a:t>
            </a:r>
            <a:r>
              <a:rPr lang="en-US" sz="2400" dirty="0" err="1"/>
              <a:t>mastergroups</a:t>
            </a:r>
            <a:r>
              <a:rPr lang="en-US" sz="2400" dirty="0"/>
              <a:t> are combined into very large groups.</a:t>
            </a:r>
          </a:p>
        </p:txBody>
      </p:sp>
    </p:spTree>
    <p:extLst>
      <p:ext uri="{BB962C8B-B14F-4D97-AF65-F5344CB8AC3E}">
        <p14:creationId xmlns:p14="http://schemas.microsoft.com/office/powerpoint/2010/main" val="35888791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9F039C-9A52-59DF-9800-01A02691A9D0}"/>
              </a:ext>
            </a:extLst>
          </p:cNvPr>
          <p:cNvSpPr/>
          <p:nvPr/>
        </p:nvSpPr>
        <p:spPr>
          <a:xfrm>
            <a:off x="114300" y="161713"/>
            <a:ext cx="8915400" cy="830997"/>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marR="0" lvl="0" algn="just">
              <a:spcBef>
                <a:spcPts val="0"/>
              </a:spcBef>
              <a:spcAft>
                <a:spcPts val="0"/>
              </a:spcAft>
              <a:buClr>
                <a:srgbClr val="FF0000"/>
              </a:buClr>
            </a:pPr>
            <a:r>
              <a:rPr lang="en-US" sz="2400" b="1" dirty="0">
                <a:solidFill>
                  <a:srgbClr val="FF00FF"/>
                </a:solidFill>
              </a:rPr>
              <a:t>Question 7:  </a:t>
            </a:r>
            <a:r>
              <a:rPr lang="en-US" sz="2400" dirty="0">
                <a:effectLst/>
                <a:latin typeface="Times New Roman" panose="02020603050405020304" pitchFamily="18" charset="0"/>
                <a:ea typeface="Times New Roman" panose="02020603050405020304" pitchFamily="18" charset="0"/>
              </a:rPr>
              <a:t>Explain the practical method of demodulation of FM of signal with suitable waveform sketches and mathematical expressions. </a:t>
            </a:r>
            <a:endParaRPr lang="en-US" sz="2400" b="1" dirty="0">
              <a:solidFill>
                <a:srgbClr val="FF00FF"/>
              </a:solidFill>
            </a:endParaRPr>
          </a:p>
        </p:txBody>
      </p:sp>
      <p:sp>
        <p:nvSpPr>
          <p:cNvPr id="3" name="Rectangle 2">
            <a:extLst>
              <a:ext uri="{FF2B5EF4-FFF2-40B4-BE49-F238E27FC236}">
                <a16:creationId xmlns:a16="http://schemas.microsoft.com/office/drawing/2014/main" id="{83233444-9228-25B2-5738-0B10B0BAB8F9}"/>
              </a:ext>
            </a:extLst>
          </p:cNvPr>
          <p:cNvSpPr/>
          <p:nvPr/>
        </p:nvSpPr>
        <p:spPr>
          <a:xfrm>
            <a:off x="102924" y="1501471"/>
            <a:ext cx="8915400" cy="830997"/>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marR="0" lvl="0" algn="just">
              <a:spcBef>
                <a:spcPts val="0"/>
              </a:spcBef>
              <a:spcAft>
                <a:spcPts val="0"/>
              </a:spcAft>
              <a:buClr>
                <a:srgbClr val="FF0000"/>
              </a:buClr>
            </a:pPr>
            <a:r>
              <a:rPr lang="en-US" sz="2400" b="1" dirty="0">
                <a:solidFill>
                  <a:srgbClr val="FF00FF"/>
                </a:solidFill>
              </a:rPr>
              <a:t>Question 8: </a:t>
            </a:r>
            <a:r>
              <a:rPr lang="en-US" sz="2400" dirty="0">
                <a:effectLst/>
                <a:latin typeface="Times New Roman" panose="02020603050405020304" pitchFamily="18" charset="0"/>
                <a:ea typeface="Times New Roman" panose="02020603050405020304" pitchFamily="18" charset="0"/>
              </a:rPr>
              <a:t>Discuss the pre-emphasis and de-emphasis in FM communication</a:t>
            </a:r>
            <a:endParaRPr lang="en-US" sz="2400" b="1" dirty="0">
              <a:solidFill>
                <a:srgbClr val="FF00FF"/>
              </a:solidFill>
            </a:endParaRPr>
          </a:p>
        </p:txBody>
      </p:sp>
      <p:sp>
        <p:nvSpPr>
          <p:cNvPr id="4" name="Rectangle 3">
            <a:extLst>
              <a:ext uri="{FF2B5EF4-FFF2-40B4-BE49-F238E27FC236}">
                <a16:creationId xmlns:a16="http://schemas.microsoft.com/office/drawing/2014/main" id="{FD805E23-2389-CCBA-1604-01B45EAD2AE7}"/>
              </a:ext>
            </a:extLst>
          </p:cNvPr>
          <p:cNvSpPr/>
          <p:nvPr/>
        </p:nvSpPr>
        <p:spPr>
          <a:xfrm>
            <a:off x="91548" y="2868525"/>
            <a:ext cx="8915400" cy="461665"/>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marR="0" lvl="0" algn="just">
              <a:spcBef>
                <a:spcPts val="0"/>
              </a:spcBef>
              <a:spcAft>
                <a:spcPts val="0"/>
              </a:spcAft>
              <a:buClr>
                <a:srgbClr val="FF0000"/>
              </a:buClr>
            </a:pPr>
            <a:r>
              <a:rPr lang="en-US" sz="2400" b="1" dirty="0">
                <a:solidFill>
                  <a:srgbClr val="FF00FF"/>
                </a:solidFill>
              </a:rPr>
              <a:t>Question 9: </a:t>
            </a:r>
            <a:r>
              <a:rPr lang="en-US" sz="2400" dirty="0">
                <a:effectLst/>
                <a:latin typeface="Times New Roman" panose="02020603050405020304" pitchFamily="18" charset="0"/>
                <a:ea typeface="Times New Roman" panose="02020603050405020304" pitchFamily="18" charset="0"/>
              </a:rPr>
              <a:t>Explain the threshold effect in FM</a:t>
            </a:r>
          </a:p>
        </p:txBody>
      </p:sp>
      <p:sp>
        <p:nvSpPr>
          <p:cNvPr id="5" name="Rectangle 4">
            <a:extLst>
              <a:ext uri="{FF2B5EF4-FFF2-40B4-BE49-F238E27FC236}">
                <a16:creationId xmlns:a16="http://schemas.microsoft.com/office/drawing/2014/main" id="{20795C20-B656-F02D-B72B-A338E682DF83}"/>
              </a:ext>
            </a:extLst>
          </p:cNvPr>
          <p:cNvSpPr/>
          <p:nvPr/>
        </p:nvSpPr>
        <p:spPr>
          <a:xfrm>
            <a:off x="93820" y="3935331"/>
            <a:ext cx="8915400" cy="830997"/>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marR="0" lvl="0" algn="just">
              <a:spcBef>
                <a:spcPts val="0"/>
              </a:spcBef>
              <a:spcAft>
                <a:spcPts val="0"/>
              </a:spcAft>
              <a:buClr>
                <a:srgbClr val="FF0000"/>
              </a:buClr>
            </a:pPr>
            <a:r>
              <a:rPr lang="en-US" sz="2400" b="1" dirty="0">
                <a:solidFill>
                  <a:srgbClr val="FF00FF"/>
                </a:solidFill>
              </a:rPr>
              <a:t>Question 10: </a:t>
            </a:r>
            <a:r>
              <a:rPr lang="en-US" sz="2400" dirty="0">
                <a:effectLst/>
                <a:latin typeface="Times New Roman" panose="02020603050405020304" pitchFamily="18" charset="0"/>
                <a:ea typeface="Times New Roman" panose="02020603050405020304" pitchFamily="18" charset="0"/>
              </a:rPr>
              <a:t>Discuss the noise performance FM by deriving suitable mathematical expression for Figure of Merit.</a:t>
            </a:r>
            <a:endParaRPr lang="en-US" sz="2400" b="1" dirty="0">
              <a:solidFill>
                <a:srgbClr val="FF00FF"/>
              </a:solidFill>
            </a:endParaRPr>
          </a:p>
        </p:txBody>
      </p:sp>
      <p:sp>
        <p:nvSpPr>
          <p:cNvPr id="6" name="Rectangle 5">
            <a:extLst>
              <a:ext uri="{FF2B5EF4-FFF2-40B4-BE49-F238E27FC236}">
                <a16:creationId xmlns:a16="http://schemas.microsoft.com/office/drawing/2014/main" id="{1F08AC4B-37F5-4EB1-4133-C297BB3C5C34}"/>
              </a:ext>
            </a:extLst>
          </p:cNvPr>
          <p:cNvSpPr/>
          <p:nvPr/>
        </p:nvSpPr>
        <p:spPr>
          <a:xfrm>
            <a:off x="82447" y="5343324"/>
            <a:ext cx="8915400" cy="830997"/>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marR="0" lvl="0" algn="just">
              <a:spcBef>
                <a:spcPts val="0"/>
              </a:spcBef>
              <a:spcAft>
                <a:spcPts val="0"/>
              </a:spcAft>
              <a:buClr>
                <a:srgbClr val="FF0000"/>
              </a:buClr>
            </a:pPr>
            <a:r>
              <a:rPr lang="en-US" sz="2400" b="1" dirty="0">
                <a:solidFill>
                  <a:srgbClr val="FF00FF"/>
                </a:solidFill>
              </a:rPr>
              <a:t>Question 11: </a:t>
            </a:r>
            <a:r>
              <a:rPr lang="en-US" sz="2400" dirty="0">
                <a:effectLst/>
                <a:latin typeface="Times New Roman" panose="02020603050405020304" pitchFamily="18" charset="0"/>
                <a:ea typeface="Times New Roman" panose="02020603050405020304" pitchFamily="18" charset="0"/>
              </a:rPr>
              <a:t>Explain about Time Division Multiplexing with suitable block diagram.</a:t>
            </a:r>
            <a:endParaRPr lang="en-US" sz="2400" b="1" dirty="0">
              <a:solidFill>
                <a:srgbClr val="FF00FF"/>
              </a:solidFill>
            </a:endParaRPr>
          </a:p>
        </p:txBody>
      </p:sp>
      <p:sp>
        <p:nvSpPr>
          <p:cNvPr id="7" name="Rectangle 6">
            <a:extLst>
              <a:ext uri="{FF2B5EF4-FFF2-40B4-BE49-F238E27FC236}">
                <a16:creationId xmlns:a16="http://schemas.microsoft.com/office/drawing/2014/main" id="{43C89426-585D-FEA2-F762-53E3F3D9CC29}"/>
              </a:ext>
            </a:extLst>
          </p:cNvPr>
          <p:cNvSpPr/>
          <p:nvPr/>
        </p:nvSpPr>
        <p:spPr>
          <a:xfrm>
            <a:off x="80210" y="960591"/>
            <a:ext cx="8952931" cy="461665"/>
          </a:xfrm>
          <a:prstGeom prst="rect">
            <a:avLst/>
          </a:prstGeom>
        </p:spPr>
        <p:txBody>
          <a:bodyPr wrap="square">
            <a:spAutoFit/>
          </a:bodyPr>
          <a:lstStyle/>
          <a:p>
            <a:pPr marL="285750" indent="-285750" algn="just">
              <a:buClr>
                <a:srgbClr val="FF0000"/>
              </a:buClr>
              <a:buSzPct val="125000"/>
              <a:buFont typeface="Fira Sans Condensed ExtraBold" panose="020B0903050000020004" pitchFamily="34" charset="0"/>
              <a:buChar char="■"/>
            </a:pPr>
            <a:r>
              <a:rPr lang="en-US" sz="2400" b="1" dirty="0">
                <a:solidFill>
                  <a:schemeClr val="bg1">
                    <a:lumMod val="75000"/>
                  </a:schemeClr>
                </a:solidFill>
              </a:rPr>
              <a:t>Refer to the previous slides</a:t>
            </a:r>
            <a:endParaRPr lang="en-US" b="1" dirty="0">
              <a:solidFill>
                <a:schemeClr val="bg1">
                  <a:lumMod val="75000"/>
                </a:schemeClr>
              </a:solidFill>
            </a:endParaRPr>
          </a:p>
        </p:txBody>
      </p:sp>
      <p:sp>
        <p:nvSpPr>
          <p:cNvPr id="8" name="Rectangle 7">
            <a:extLst>
              <a:ext uri="{FF2B5EF4-FFF2-40B4-BE49-F238E27FC236}">
                <a16:creationId xmlns:a16="http://schemas.microsoft.com/office/drawing/2014/main" id="{B0EDB035-E81D-1288-D7DD-6E7CAF17EB24}"/>
              </a:ext>
            </a:extLst>
          </p:cNvPr>
          <p:cNvSpPr/>
          <p:nvPr/>
        </p:nvSpPr>
        <p:spPr>
          <a:xfrm>
            <a:off x="82482" y="2313997"/>
            <a:ext cx="8952931" cy="461665"/>
          </a:xfrm>
          <a:prstGeom prst="rect">
            <a:avLst/>
          </a:prstGeom>
        </p:spPr>
        <p:txBody>
          <a:bodyPr wrap="square">
            <a:spAutoFit/>
          </a:bodyPr>
          <a:lstStyle/>
          <a:p>
            <a:pPr marL="285750" indent="-285750" algn="just">
              <a:buClr>
                <a:srgbClr val="FF0000"/>
              </a:buClr>
              <a:buSzPct val="125000"/>
              <a:buFont typeface="Fira Sans Condensed ExtraBold" panose="020B0903050000020004" pitchFamily="34" charset="0"/>
              <a:buChar char="■"/>
            </a:pPr>
            <a:r>
              <a:rPr lang="en-US" sz="2400" b="1" dirty="0">
                <a:solidFill>
                  <a:schemeClr val="bg1">
                    <a:lumMod val="75000"/>
                  </a:schemeClr>
                </a:solidFill>
              </a:rPr>
              <a:t>Refer to the previous slides</a:t>
            </a:r>
            <a:endParaRPr lang="en-US" b="1" dirty="0">
              <a:solidFill>
                <a:schemeClr val="bg1">
                  <a:lumMod val="75000"/>
                </a:schemeClr>
              </a:solidFill>
            </a:endParaRPr>
          </a:p>
        </p:txBody>
      </p:sp>
      <p:sp>
        <p:nvSpPr>
          <p:cNvPr id="9" name="Rectangle 8">
            <a:extLst>
              <a:ext uri="{FF2B5EF4-FFF2-40B4-BE49-F238E27FC236}">
                <a16:creationId xmlns:a16="http://schemas.microsoft.com/office/drawing/2014/main" id="{AAB2F8B6-AB47-19C3-47C8-5DCCEE5CD3B5}"/>
              </a:ext>
            </a:extLst>
          </p:cNvPr>
          <p:cNvSpPr/>
          <p:nvPr/>
        </p:nvSpPr>
        <p:spPr>
          <a:xfrm>
            <a:off x="98402" y="3353505"/>
            <a:ext cx="8952931" cy="461665"/>
          </a:xfrm>
          <a:prstGeom prst="rect">
            <a:avLst/>
          </a:prstGeom>
        </p:spPr>
        <p:txBody>
          <a:bodyPr wrap="square">
            <a:spAutoFit/>
          </a:bodyPr>
          <a:lstStyle/>
          <a:p>
            <a:pPr marL="285750" indent="-285750" algn="just">
              <a:buClr>
                <a:srgbClr val="FF0000"/>
              </a:buClr>
              <a:buSzPct val="125000"/>
              <a:buFont typeface="Fira Sans Condensed ExtraBold" panose="020B0903050000020004" pitchFamily="34" charset="0"/>
              <a:buChar char="■"/>
            </a:pPr>
            <a:r>
              <a:rPr lang="en-US" sz="2400" b="1" dirty="0">
                <a:solidFill>
                  <a:schemeClr val="bg1">
                    <a:lumMod val="75000"/>
                  </a:schemeClr>
                </a:solidFill>
              </a:rPr>
              <a:t>Refer to the previous slides</a:t>
            </a:r>
            <a:endParaRPr lang="en-US" b="1" dirty="0">
              <a:solidFill>
                <a:schemeClr val="bg1">
                  <a:lumMod val="75000"/>
                </a:schemeClr>
              </a:solidFill>
            </a:endParaRPr>
          </a:p>
        </p:txBody>
      </p:sp>
      <p:sp>
        <p:nvSpPr>
          <p:cNvPr id="10" name="Rectangle 9">
            <a:extLst>
              <a:ext uri="{FF2B5EF4-FFF2-40B4-BE49-F238E27FC236}">
                <a16:creationId xmlns:a16="http://schemas.microsoft.com/office/drawing/2014/main" id="{10BDC2A7-BE2D-31C7-7287-994A56479DCC}"/>
              </a:ext>
            </a:extLst>
          </p:cNvPr>
          <p:cNvSpPr/>
          <p:nvPr/>
        </p:nvSpPr>
        <p:spPr>
          <a:xfrm>
            <a:off x="100674" y="4829744"/>
            <a:ext cx="8952931" cy="461665"/>
          </a:xfrm>
          <a:prstGeom prst="rect">
            <a:avLst/>
          </a:prstGeom>
        </p:spPr>
        <p:txBody>
          <a:bodyPr wrap="square">
            <a:spAutoFit/>
          </a:bodyPr>
          <a:lstStyle/>
          <a:p>
            <a:pPr marL="285750" indent="-285750" algn="just">
              <a:buClr>
                <a:srgbClr val="FF0000"/>
              </a:buClr>
              <a:buSzPct val="125000"/>
              <a:buFont typeface="Fira Sans Condensed ExtraBold" panose="020B0903050000020004" pitchFamily="34" charset="0"/>
              <a:buChar char="■"/>
            </a:pPr>
            <a:r>
              <a:rPr lang="en-US" sz="2400" b="1" dirty="0">
                <a:solidFill>
                  <a:schemeClr val="bg1">
                    <a:lumMod val="75000"/>
                  </a:schemeClr>
                </a:solidFill>
              </a:rPr>
              <a:t>Refer to the previous slides</a:t>
            </a:r>
            <a:endParaRPr lang="en-US" b="1" dirty="0">
              <a:solidFill>
                <a:schemeClr val="bg1">
                  <a:lumMod val="75000"/>
                </a:schemeClr>
              </a:solidFill>
            </a:endParaRPr>
          </a:p>
        </p:txBody>
      </p:sp>
      <p:sp>
        <p:nvSpPr>
          <p:cNvPr id="11" name="Rectangle 10">
            <a:extLst>
              <a:ext uri="{FF2B5EF4-FFF2-40B4-BE49-F238E27FC236}">
                <a16:creationId xmlns:a16="http://schemas.microsoft.com/office/drawing/2014/main" id="{6317650B-FF7F-5C4C-8AEE-8B925B500263}"/>
              </a:ext>
            </a:extLst>
          </p:cNvPr>
          <p:cNvSpPr/>
          <p:nvPr/>
        </p:nvSpPr>
        <p:spPr>
          <a:xfrm>
            <a:off x="102946" y="6142200"/>
            <a:ext cx="8952931" cy="461665"/>
          </a:xfrm>
          <a:prstGeom prst="rect">
            <a:avLst/>
          </a:prstGeom>
        </p:spPr>
        <p:txBody>
          <a:bodyPr wrap="square">
            <a:spAutoFit/>
          </a:bodyPr>
          <a:lstStyle/>
          <a:p>
            <a:pPr marL="285750" indent="-285750" algn="just">
              <a:buClr>
                <a:srgbClr val="FF0000"/>
              </a:buClr>
              <a:buSzPct val="125000"/>
              <a:buFont typeface="Fira Sans Condensed ExtraBold" panose="020B0903050000020004" pitchFamily="34" charset="0"/>
              <a:buChar char="■"/>
            </a:pPr>
            <a:r>
              <a:rPr lang="en-US" sz="2400" b="1" dirty="0">
                <a:solidFill>
                  <a:schemeClr val="bg1">
                    <a:lumMod val="75000"/>
                  </a:schemeClr>
                </a:solidFill>
              </a:rPr>
              <a:t>Refer to the previous slides</a:t>
            </a:r>
            <a:endParaRPr lang="en-US" b="1" dirty="0">
              <a:solidFill>
                <a:schemeClr val="bg1">
                  <a:lumMod val="75000"/>
                </a:schemeClr>
              </a:solidFill>
            </a:endParaRPr>
          </a:p>
        </p:txBody>
      </p:sp>
    </p:spTree>
    <p:extLst>
      <p:ext uri="{BB962C8B-B14F-4D97-AF65-F5344CB8AC3E}">
        <p14:creationId xmlns:p14="http://schemas.microsoft.com/office/powerpoint/2010/main" val="28394224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70CE283D-AD18-B1EF-208F-990B3C53A80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560638" y="227805"/>
            <a:ext cx="4139424" cy="4314215"/>
          </a:xfrm>
          <a:prstGeom prst="rect">
            <a:avLst/>
          </a:prstGeom>
        </p:spPr>
      </p:pic>
      <p:pic>
        <p:nvPicPr>
          <p:cNvPr id="3" name="Picture 4">
            <a:extLst>
              <a:ext uri="{FF2B5EF4-FFF2-40B4-BE49-F238E27FC236}">
                <a16:creationId xmlns:a16="http://schemas.microsoft.com/office/drawing/2014/main" id="{FEA664C6-42BF-FF69-41CB-DB41C35E0E3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3554" y="4542020"/>
            <a:ext cx="5065713"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106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1F0628-D0AC-898D-FD65-549D873E3D26}"/>
              </a:ext>
            </a:extLst>
          </p:cNvPr>
          <p:cNvSpPr txBox="1"/>
          <p:nvPr/>
        </p:nvSpPr>
        <p:spPr>
          <a:xfrm>
            <a:off x="0" y="161065"/>
            <a:ext cx="8979108" cy="6370975"/>
          </a:xfrm>
          <a:prstGeom prst="rect">
            <a:avLst/>
          </a:prstGeom>
          <a:noFill/>
        </p:spPr>
        <p:txBody>
          <a:bodyPr wrap="square">
            <a:spAutoFit/>
          </a:bodyPr>
          <a:lstStyle/>
          <a:p>
            <a:pPr marL="342900" indent="-342900" algn="just">
              <a:buClr>
                <a:srgbClr val="FF00FF"/>
              </a:buClr>
              <a:buSzPct val="150000"/>
              <a:buFont typeface="Fira Sans Condensed ExtraBold" panose="020B0903050000020004" pitchFamily="34" charset="0"/>
              <a:buChar char="■"/>
              <a:tabLst>
                <a:tab pos="804863" algn="l"/>
              </a:tabLst>
            </a:pPr>
            <a:r>
              <a:rPr lang="en-US" sz="2400" dirty="0"/>
              <a:t>The frequency of a carrier will </a:t>
            </a:r>
            <a:r>
              <a:rPr lang="en-US" sz="2400" dirty="0">
                <a:solidFill>
                  <a:srgbClr val="FF0000"/>
                </a:solidFill>
              </a:rPr>
              <a:t>decrease</a:t>
            </a:r>
            <a:r>
              <a:rPr lang="en-US" sz="2400" dirty="0"/>
              <a:t> as the amplitude of the modulating signal </a:t>
            </a:r>
            <a:r>
              <a:rPr lang="en-US" sz="2400" dirty="0">
                <a:solidFill>
                  <a:srgbClr val="FF0000"/>
                </a:solidFill>
              </a:rPr>
              <a:t>decreases</a:t>
            </a:r>
            <a:r>
              <a:rPr lang="en-US" sz="2400" dirty="0"/>
              <a:t>. The carrier </a:t>
            </a:r>
            <a:r>
              <a:rPr lang="en-US" sz="2400" u="sng" dirty="0"/>
              <a:t>frequency will be minimum (fc min) when the input signal is at its lowest.</a:t>
            </a:r>
          </a:p>
          <a:p>
            <a:pPr marL="342900" indent="-342900" algn="just">
              <a:buClr>
                <a:srgbClr val="FF00FF"/>
              </a:buClr>
              <a:buSzPct val="150000"/>
              <a:buFont typeface="Fira Sans Condensed ExtraBold" panose="020B0903050000020004" pitchFamily="34" charset="0"/>
              <a:buChar char="■"/>
              <a:tabLst>
                <a:tab pos="804863" algn="l"/>
              </a:tabLst>
            </a:pPr>
            <a:endParaRPr lang="en-US" sz="2400" u="sng" dirty="0"/>
          </a:p>
          <a:p>
            <a:pPr marL="342900" indent="-342900" algn="just">
              <a:buClr>
                <a:srgbClr val="FF00FF"/>
              </a:buClr>
              <a:buSzPct val="150000"/>
              <a:buFont typeface="Fira Sans Condensed ExtraBold" panose="020B0903050000020004" pitchFamily="34" charset="0"/>
              <a:buChar char="■"/>
              <a:tabLst>
                <a:tab pos="804863" algn="l"/>
              </a:tabLst>
            </a:pPr>
            <a:r>
              <a:rPr lang="en-US" sz="2400" dirty="0"/>
              <a:t>The carrier </a:t>
            </a:r>
            <a:r>
              <a:rPr lang="en-US" sz="2400" u="sng" dirty="0"/>
              <a:t>frequency will be at its normal value (free running) fc when the input signal value is 0V</a:t>
            </a:r>
            <a:r>
              <a:rPr lang="en-US" sz="2400" dirty="0"/>
              <a:t>. That is , there is no deviation in the carrier. </a:t>
            </a:r>
          </a:p>
          <a:p>
            <a:pPr marL="342900" indent="-342900" algn="just">
              <a:buClr>
                <a:srgbClr val="FF00FF"/>
              </a:buClr>
              <a:buSzPct val="150000"/>
              <a:buFont typeface="Fira Sans Condensed ExtraBold" panose="020B0903050000020004" pitchFamily="34" charset="0"/>
              <a:buChar char="■"/>
              <a:tabLst>
                <a:tab pos="804863" algn="l"/>
              </a:tabLst>
            </a:pPr>
            <a:endParaRPr lang="en-US" sz="2400" dirty="0"/>
          </a:p>
          <a:p>
            <a:pPr marL="342900" indent="-342900" algn="just">
              <a:buClr>
                <a:srgbClr val="FF00FF"/>
              </a:buClr>
              <a:buSzPct val="150000"/>
              <a:buFont typeface="Fira Sans Condensed ExtraBold" panose="020B0903050000020004" pitchFamily="34" charset="0"/>
              <a:buChar char="■"/>
              <a:tabLst>
                <a:tab pos="804863" algn="l"/>
              </a:tabLst>
            </a:pPr>
            <a:r>
              <a:rPr lang="en-US" sz="2400" dirty="0"/>
              <a:t>The amount of </a:t>
            </a:r>
            <a:r>
              <a:rPr lang="en-US" sz="2400" u="sng" dirty="0"/>
              <a:t>change in the carrier frequency</a:t>
            </a:r>
            <a:r>
              <a:rPr lang="en-US" sz="2400" dirty="0"/>
              <a:t> produced, by the amplitude of the input modulating signal, is called </a:t>
            </a:r>
            <a:r>
              <a:rPr lang="en-US" sz="2400" b="1" u="sng" dirty="0">
                <a:solidFill>
                  <a:srgbClr val="FF0000"/>
                </a:solidFill>
              </a:rPr>
              <a:t>frequency deviation</a:t>
            </a:r>
            <a:r>
              <a:rPr lang="en-US" sz="2400" u="sng" dirty="0">
                <a:solidFill>
                  <a:srgbClr val="FF0000"/>
                </a:solidFill>
              </a:rPr>
              <a:t>.</a:t>
            </a:r>
          </a:p>
          <a:p>
            <a:pPr marL="342900" indent="-342900" algn="just">
              <a:buClr>
                <a:srgbClr val="FF00FF"/>
              </a:buClr>
              <a:buSzPct val="150000"/>
              <a:buFont typeface="Fira Sans Condensed ExtraBold" panose="020B0903050000020004" pitchFamily="34" charset="0"/>
              <a:buChar char="■"/>
              <a:tabLst>
                <a:tab pos="804863" algn="l"/>
              </a:tabLst>
            </a:pPr>
            <a:endParaRPr lang="en-US" sz="2400" dirty="0"/>
          </a:p>
          <a:p>
            <a:pPr marL="342900" indent="-342900" algn="just">
              <a:buClr>
                <a:srgbClr val="FF00FF"/>
              </a:buClr>
              <a:buSzPct val="150000"/>
              <a:buFont typeface="Fira Sans Condensed ExtraBold" panose="020B0903050000020004" pitchFamily="34" charset="0"/>
              <a:buChar char="■"/>
              <a:tabLst>
                <a:tab pos="804863" algn="l"/>
              </a:tabLst>
            </a:pPr>
            <a:r>
              <a:rPr lang="en-US" sz="2400" dirty="0"/>
              <a:t>The </a:t>
            </a:r>
            <a:r>
              <a:rPr lang="en-US" sz="2400" u="sng" dirty="0"/>
              <a:t>Carrier frequency swings between “fmax” and “</a:t>
            </a:r>
            <a:r>
              <a:rPr lang="en-US" sz="2400" u="sng" dirty="0" err="1"/>
              <a:t>fmin</a:t>
            </a:r>
            <a:r>
              <a:rPr lang="en-US" sz="2400" u="sng" dirty="0"/>
              <a:t>” </a:t>
            </a:r>
            <a:r>
              <a:rPr lang="en-US" sz="2400" dirty="0"/>
              <a:t>as the input varies in its amplitude.</a:t>
            </a:r>
          </a:p>
          <a:p>
            <a:pPr marL="342900" indent="-342900" algn="just">
              <a:buClr>
                <a:srgbClr val="FF00FF"/>
              </a:buClr>
              <a:buSzPct val="150000"/>
              <a:buFont typeface="Fira Sans Condensed ExtraBold" panose="020B0903050000020004" pitchFamily="34" charset="0"/>
              <a:buChar char="■"/>
              <a:tabLst>
                <a:tab pos="804863" algn="l"/>
              </a:tabLst>
            </a:pPr>
            <a:endParaRPr lang="en-US" sz="2400" dirty="0"/>
          </a:p>
          <a:p>
            <a:pPr marL="342900" indent="-342900" algn="just">
              <a:buClr>
                <a:srgbClr val="FF00FF"/>
              </a:buClr>
              <a:buSzPct val="150000"/>
              <a:buFont typeface="Fira Sans Condensed ExtraBold" panose="020B0903050000020004" pitchFamily="34" charset="0"/>
              <a:buChar char="■"/>
              <a:tabLst>
                <a:tab pos="804863" algn="l"/>
              </a:tabLst>
            </a:pPr>
            <a:r>
              <a:rPr lang="en-US" sz="2400" dirty="0"/>
              <a:t>The difference between fmax and fc is known as frequency deviation</a:t>
            </a:r>
            <a:r>
              <a:rPr lang="en-US" sz="2400" b="1" dirty="0"/>
              <a:t>.</a:t>
            </a:r>
            <a:r>
              <a:rPr lang="en-US" sz="2400" b="1" dirty="0">
                <a:solidFill>
                  <a:srgbClr val="FF0000"/>
                </a:solidFill>
              </a:rPr>
              <a:t> </a:t>
            </a:r>
            <a:r>
              <a:rPr lang="en-US" sz="2400" b="1" dirty="0" err="1">
                <a:solidFill>
                  <a:srgbClr val="FF0000"/>
                </a:solidFill>
              </a:rPr>
              <a:t>Δf</a:t>
            </a:r>
            <a:r>
              <a:rPr lang="en-US" sz="2400" b="1" dirty="0">
                <a:solidFill>
                  <a:srgbClr val="FF0000"/>
                </a:solidFill>
              </a:rPr>
              <a:t> = f</a:t>
            </a:r>
            <a:r>
              <a:rPr lang="en-US" sz="2400" b="1" baseline="-25000" dirty="0">
                <a:solidFill>
                  <a:srgbClr val="FF0000"/>
                </a:solidFill>
              </a:rPr>
              <a:t>max</a:t>
            </a:r>
            <a:r>
              <a:rPr lang="en-US" sz="2400" b="1" dirty="0">
                <a:solidFill>
                  <a:srgbClr val="FF0000"/>
                </a:solidFill>
              </a:rPr>
              <a:t> – f</a:t>
            </a:r>
            <a:r>
              <a:rPr lang="en-US" sz="2400" b="1" baseline="-25000" dirty="0">
                <a:solidFill>
                  <a:srgbClr val="FF0000"/>
                </a:solidFill>
              </a:rPr>
              <a:t>c</a:t>
            </a:r>
            <a:endParaRPr lang="en-US" sz="2400" dirty="0">
              <a:solidFill>
                <a:srgbClr val="FF0000"/>
              </a:solidFill>
            </a:endParaRPr>
          </a:p>
        </p:txBody>
      </p:sp>
    </p:spTree>
    <p:extLst>
      <p:ext uri="{BB962C8B-B14F-4D97-AF65-F5344CB8AC3E}">
        <p14:creationId xmlns:p14="http://schemas.microsoft.com/office/powerpoint/2010/main" val="95902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1F0628-D0AC-898D-FD65-549D873E3D26}"/>
              </a:ext>
            </a:extLst>
          </p:cNvPr>
          <p:cNvSpPr txBox="1"/>
          <p:nvPr/>
        </p:nvSpPr>
        <p:spPr>
          <a:xfrm>
            <a:off x="44970" y="191045"/>
            <a:ext cx="8979108" cy="6494085"/>
          </a:xfrm>
          <a:prstGeom prst="rect">
            <a:avLst/>
          </a:prstGeom>
          <a:noFill/>
        </p:spPr>
        <p:txBody>
          <a:bodyPr wrap="square">
            <a:spAutoFit/>
          </a:bodyPr>
          <a:lstStyle/>
          <a:p>
            <a:pPr marL="342900" indent="-342900" algn="just">
              <a:buClr>
                <a:srgbClr val="FF00FF"/>
              </a:buClr>
              <a:buSzPct val="150000"/>
              <a:buFont typeface="Fira Sans Condensed ExtraBold" panose="020B0903050000020004" pitchFamily="34" charset="0"/>
              <a:buChar char="■"/>
              <a:tabLst>
                <a:tab pos="804863" algn="l"/>
              </a:tabLst>
            </a:pPr>
            <a:r>
              <a:rPr lang="en-US" sz="2400" dirty="0"/>
              <a:t>Similarly, the difference between fc and </a:t>
            </a:r>
            <a:r>
              <a:rPr lang="en-US" sz="2400" dirty="0" err="1"/>
              <a:t>fmin</a:t>
            </a:r>
            <a:r>
              <a:rPr lang="en-US" sz="2400" dirty="0"/>
              <a:t> also is known as frequency deviation. </a:t>
            </a:r>
            <a:r>
              <a:rPr lang="en-US" sz="2400" b="1" dirty="0" err="1">
                <a:solidFill>
                  <a:srgbClr val="FF0000"/>
                </a:solidFill>
              </a:rPr>
              <a:t>Δf</a:t>
            </a:r>
            <a:r>
              <a:rPr lang="en-US" sz="2400" b="1" dirty="0">
                <a:solidFill>
                  <a:srgbClr val="FF0000"/>
                </a:solidFill>
              </a:rPr>
              <a:t> = f</a:t>
            </a:r>
            <a:r>
              <a:rPr lang="en-US" sz="2400" b="1" baseline="-25000" dirty="0">
                <a:solidFill>
                  <a:srgbClr val="FF0000"/>
                </a:solidFill>
              </a:rPr>
              <a:t>c</a:t>
            </a:r>
            <a:r>
              <a:rPr lang="en-US" sz="2400" b="1" dirty="0">
                <a:solidFill>
                  <a:srgbClr val="FF0000"/>
                </a:solidFill>
              </a:rPr>
              <a:t> – </a:t>
            </a:r>
            <a:r>
              <a:rPr lang="en-US" sz="2400" b="1" dirty="0" err="1">
                <a:solidFill>
                  <a:srgbClr val="FF0000"/>
                </a:solidFill>
              </a:rPr>
              <a:t>f</a:t>
            </a:r>
            <a:r>
              <a:rPr lang="en-US" sz="2400" b="1" baseline="-25000" dirty="0" err="1">
                <a:solidFill>
                  <a:srgbClr val="FF0000"/>
                </a:solidFill>
              </a:rPr>
              <a:t>min</a:t>
            </a:r>
            <a:endParaRPr lang="en-US" sz="2400" b="1" baseline="-25000" dirty="0">
              <a:solidFill>
                <a:srgbClr val="FF0000"/>
              </a:solidFill>
            </a:endParaRPr>
          </a:p>
          <a:p>
            <a:pPr marL="342900" indent="-342900" algn="just">
              <a:buClr>
                <a:srgbClr val="FF00FF"/>
              </a:buClr>
              <a:buSzPct val="150000"/>
              <a:buFont typeface="Fira Sans Condensed ExtraBold" panose="020B0903050000020004" pitchFamily="34" charset="0"/>
              <a:buChar char="■"/>
              <a:tabLst>
                <a:tab pos="804863" algn="l"/>
              </a:tabLst>
            </a:pPr>
            <a:endParaRPr lang="en-US" sz="2400" b="1" baseline="-25000" dirty="0">
              <a:solidFill>
                <a:srgbClr val="FF0000"/>
              </a:solidFill>
            </a:endParaRPr>
          </a:p>
          <a:p>
            <a:pPr marL="342900" indent="-342900" algn="just">
              <a:buClr>
                <a:srgbClr val="FF00FF"/>
              </a:buClr>
              <a:buSzPct val="150000"/>
              <a:buFont typeface="Fira Sans Condensed ExtraBold" panose="020B0903050000020004" pitchFamily="34" charset="0"/>
              <a:buChar char="■"/>
              <a:tabLst>
                <a:tab pos="804863" algn="l"/>
              </a:tabLst>
            </a:pPr>
            <a:r>
              <a:rPr lang="en-US" sz="2400" dirty="0"/>
              <a:t>Therefore in FM, the total frequency deviation is </a:t>
            </a:r>
            <a:r>
              <a:rPr lang="en-US" sz="2400" b="1" dirty="0">
                <a:solidFill>
                  <a:srgbClr val="FF0000"/>
                </a:solidFill>
              </a:rPr>
              <a:t>2Δf = f</a:t>
            </a:r>
            <a:r>
              <a:rPr lang="en-US" sz="2400" b="1" baseline="-25000" dirty="0">
                <a:solidFill>
                  <a:srgbClr val="FF0000"/>
                </a:solidFill>
              </a:rPr>
              <a:t>max</a:t>
            </a:r>
            <a:r>
              <a:rPr lang="en-US" sz="2400" b="1" dirty="0">
                <a:solidFill>
                  <a:srgbClr val="FF0000"/>
                </a:solidFill>
              </a:rPr>
              <a:t> – </a:t>
            </a:r>
            <a:r>
              <a:rPr lang="en-US" sz="2400" b="1" dirty="0" err="1">
                <a:solidFill>
                  <a:srgbClr val="FF0000"/>
                </a:solidFill>
              </a:rPr>
              <a:t>f</a:t>
            </a:r>
            <a:r>
              <a:rPr lang="en-US" sz="2400" b="1" baseline="-25000" dirty="0" err="1">
                <a:solidFill>
                  <a:srgbClr val="FF0000"/>
                </a:solidFill>
              </a:rPr>
              <a:t>min</a:t>
            </a:r>
            <a:r>
              <a:rPr lang="en-US" sz="2400" b="1" baseline="-25000" dirty="0">
                <a:solidFill>
                  <a:srgbClr val="FF0000"/>
                </a:solidFill>
              </a:rPr>
              <a:t>. </a:t>
            </a:r>
            <a:r>
              <a:rPr lang="en-US" sz="2400" dirty="0"/>
              <a:t>Or the frequency deviation, </a:t>
            </a:r>
            <a:r>
              <a:rPr lang="en-US" sz="2400" b="1" dirty="0" err="1">
                <a:solidFill>
                  <a:srgbClr val="FF00FF"/>
                </a:solidFill>
              </a:rPr>
              <a:t>Δf</a:t>
            </a:r>
            <a:r>
              <a:rPr lang="en-US" sz="2400" b="1" dirty="0">
                <a:solidFill>
                  <a:srgbClr val="FF00FF"/>
                </a:solidFill>
              </a:rPr>
              <a:t> = (f</a:t>
            </a:r>
            <a:r>
              <a:rPr lang="en-US" sz="2400" b="1" baseline="-25000" dirty="0">
                <a:solidFill>
                  <a:srgbClr val="FF00FF"/>
                </a:solidFill>
              </a:rPr>
              <a:t>max</a:t>
            </a:r>
            <a:r>
              <a:rPr lang="en-US" sz="2400" b="1" dirty="0">
                <a:solidFill>
                  <a:srgbClr val="FF00FF"/>
                </a:solidFill>
              </a:rPr>
              <a:t> – </a:t>
            </a:r>
            <a:r>
              <a:rPr lang="en-US" sz="2400" b="1" dirty="0" err="1">
                <a:solidFill>
                  <a:srgbClr val="FF00FF"/>
                </a:solidFill>
              </a:rPr>
              <a:t>f</a:t>
            </a:r>
            <a:r>
              <a:rPr lang="en-US" sz="2400" b="1" baseline="-25000" dirty="0" err="1">
                <a:solidFill>
                  <a:srgbClr val="FF00FF"/>
                </a:solidFill>
              </a:rPr>
              <a:t>min</a:t>
            </a:r>
            <a:r>
              <a:rPr lang="en-US" sz="2400" b="1" dirty="0">
                <a:solidFill>
                  <a:srgbClr val="FF00FF"/>
                </a:solidFill>
              </a:rPr>
              <a:t>)/2</a:t>
            </a:r>
          </a:p>
          <a:p>
            <a:pPr marL="342900" indent="-342900" algn="just">
              <a:buClr>
                <a:srgbClr val="FF00FF"/>
              </a:buClr>
              <a:buSzPct val="150000"/>
              <a:buFont typeface="Fira Sans Condensed ExtraBold" panose="020B0903050000020004" pitchFamily="34" charset="0"/>
              <a:buChar char="■"/>
              <a:tabLst>
                <a:tab pos="804863" algn="l"/>
              </a:tabLst>
            </a:pPr>
            <a:endParaRPr lang="en-US" sz="2400" b="1" baseline="-25000" dirty="0"/>
          </a:p>
          <a:p>
            <a:pPr marL="342900" indent="-342900" algn="just">
              <a:buClr>
                <a:srgbClr val="FF00FF"/>
              </a:buClr>
              <a:buSzPct val="150000"/>
              <a:buFont typeface="Fira Sans Condensed ExtraBold" panose="020B0903050000020004" pitchFamily="34" charset="0"/>
              <a:buChar char="■"/>
              <a:tabLst>
                <a:tab pos="804863" algn="l"/>
              </a:tabLst>
            </a:pPr>
            <a:r>
              <a:rPr lang="en-US" sz="2400" b="1" u="sng" dirty="0"/>
              <a:t>How do you understand PM?</a:t>
            </a:r>
          </a:p>
          <a:p>
            <a:pPr marL="342900" indent="-342900" algn="just">
              <a:buClr>
                <a:srgbClr val="FF00FF"/>
              </a:buClr>
              <a:buSzPct val="150000"/>
              <a:buFont typeface="Fira Sans Condensed ExtraBold" panose="020B0903050000020004" pitchFamily="34" charset="0"/>
              <a:buChar char="■"/>
              <a:tabLst>
                <a:tab pos="804863" algn="l"/>
              </a:tabLst>
            </a:pPr>
            <a:r>
              <a:rPr lang="en-US" sz="2400" dirty="0"/>
              <a:t>The FM and PM waveform produced by a sinusoidal message is shown in Figure </a:t>
            </a:r>
            <a:r>
              <a:rPr lang="en-US" sz="2400" b="1" dirty="0">
                <a:solidFill>
                  <a:srgbClr val="FF0000"/>
                </a:solidFill>
              </a:rPr>
              <a:t>2</a:t>
            </a:r>
            <a:r>
              <a:rPr lang="en-US" sz="2400" dirty="0"/>
              <a:t>. One can’t easily! distinguish the difference between FM and PM </a:t>
            </a:r>
            <a:r>
              <a:rPr lang="en-US" sz="2400" dirty="0">
                <a:solidFill>
                  <a:schemeClr val="bg1">
                    <a:lumMod val="50000"/>
                  </a:schemeClr>
                </a:solidFill>
              </a:rPr>
              <a:t>(if the message is hidden, to compare)</a:t>
            </a:r>
          </a:p>
          <a:p>
            <a:pPr marL="342900" indent="-342900" algn="just">
              <a:buClr>
                <a:srgbClr val="FF00FF"/>
              </a:buClr>
              <a:buSzPct val="150000"/>
              <a:buFont typeface="Fira Sans Condensed ExtraBold" panose="020B0903050000020004" pitchFamily="34" charset="0"/>
              <a:buChar char="■"/>
              <a:tabLst>
                <a:tab pos="804863" algn="l"/>
              </a:tabLst>
            </a:pPr>
            <a:endParaRPr lang="en-US" sz="2400" dirty="0">
              <a:solidFill>
                <a:schemeClr val="bg1">
                  <a:lumMod val="50000"/>
                </a:schemeClr>
              </a:solidFill>
            </a:endParaRPr>
          </a:p>
          <a:p>
            <a:pPr marL="342900" indent="-342900" algn="just">
              <a:buClr>
                <a:srgbClr val="FF00FF"/>
              </a:buClr>
              <a:buSzPct val="150000"/>
              <a:buFont typeface="Fira Sans Condensed ExtraBold" panose="020B0903050000020004" pitchFamily="34" charset="0"/>
              <a:buChar char="■"/>
              <a:tabLst>
                <a:tab pos="804863" algn="l"/>
              </a:tabLst>
            </a:pPr>
            <a:r>
              <a:rPr lang="en-US" sz="2400" dirty="0"/>
              <a:t>And the FM and PM waveform produced by a square message is shown in Figure </a:t>
            </a:r>
            <a:r>
              <a:rPr lang="en-US" sz="2400" b="1" dirty="0">
                <a:solidFill>
                  <a:srgbClr val="FF0000"/>
                </a:solidFill>
              </a:rPr>
              <a:t>3</a:t>
            </a:r>
            <a:r>
              <a:rPr lang="en-US" sz="2400" dirty="0"/>
              <a:t>. Here, one can easily! distinguish the difference between FM and PM </a:t>
            </a:r>
            <a:r>
              <a:rPr lang="en-US" sz="2400" dirty="0">
                <a:solidFill>
                  <a:schemeClr val="bg1">
                    <a:lumMod val="50000"/>
                  </a:schemeClr>
                </a:solidFill>
              </a:rPr>
              <a:t>(even if the message is hidden, to compare)</a:t>
            </a:r>
          </a:p>
          <a:p>
            <a:pPr marL="342900" indent="-342900" algn="just">
              <a:buClr>
                <a:srgbClr val="FF00FF"/>
              </a:buClr>
              <a:buSzPct val="150000"/>
              <a:buFont typeface="Fira Sans Condensed ExtraBold" panose="020B0903050000020004" pitchFamily="34" charset="0"/>
              <a:buChar char="■"/>
              <a:tabLst>
                <a:tab pos="804863" algn="l"/>
              </a:tabLst>
            </a:pPr>
            <a:endParaRPr lang="en-US" sz="2400" dirty="0">
              <a:solidFill>
                <a:schemeClr val="bg1">
                  <a:lumMod val="50000"/>
                </a:schemeClr>
              </a:solidFill>
            </a:endParaRPr>
          </a:p>
          <a:p>
            <a:pPr marL="342900" indent="-342900" algn="just">
              <a:buClr>
                <a:srgbClr val="FF00FF"/>
              </a:buClr>
              <a:buSzPct val="150000"/>
              <a:buFont typeface="Fira Sans Condensed ExtraBold" panose="020B0903050000020004" pitchFamily="34" charset="0"/>
              <a:buChar char="■"/>
              <a:tabLst>
                <a:tab pos="804863" algn="l"/>
              </a:tabLst>
            </a:pPr>
            <a:r>
              <a:rPr lang="en-US" sz="2400" dirty="0"/>
              <a:t>A further illustration FM and PM waveform produced by a linearly increasing  message is shown in Figure </a:t>
            </a:r>
            <a:r>
              <a:rPr lang="en-US" sz="2400" b="1" dirty="0">
                <a:solidFill>
                  <a:srgbClr val="FF0000"/>
                </a:solidFill>
              </a:rPr>
              <a:t>4</a:t>
            </a:r>
            <a:r>
              <a:rPr lang="en-US" sz="2400" dirty="0"/>
              <a:t>. Here, one can easily! distinguish the difference between FM and PM.</a:t>
            </a:r>
          </a:p>
        </p:txBody>
      </p:sp>
    </p:spTree>
    <p:extLst>
      <p:ext uri="{BB962C8B-B14F-4D97-AF65-F5344CB8AC3E}">
        <p14:creationId xmlns:p14="http://schemas.microsoft.com/office/powerpoint/2010/main" val="201401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181208-8262-4A5D-1C74-43F6886B822D}"/>
              </a:ext>
            </a:extLst>
          </p:cNvPr>
          <p:cNvSpPr txBox="1"/>
          <p:nvPr/>
        </p:nvSpPr>
        <p:spPr>
          <a:xfrm>
            <a:off x="119921" y="5606322"/>
            <a:ext cx="8859187" cy="830997"/>
          </a:xfrm>
          <a:prstGeom prst="rect">
            <a:avLst/>
          </a:prstGeom>
          <a:noFill/>
        </p:spPr>
        <p:txBody>
          <a:bodyPr wrap="square" rtlCol="0">
            <a:spAutoFit/>
          </a:bodyPr>
          <a:lstStyle/>
          <a:p>
            <a:r>
              <a:rPr lang="en-US" sz="2400" dirty="0"/>
              <a:t>Figure : </a:t>
            </a:r>
            <a:r>
              <a:rPr lang="en-US" sz="2400" b="1" dirty="0">
                <a:solidFill>
                  <a:srgbClr val="FF0000"/>
                </a:solidFill>
              </a:rPr>
              <a:t>2 </a:t>
            </a:r>
            <a:r>
              <a:rPr lang="en-US" sz="2400" dirty="0"/>
              <a:t>(</a:t>
            </a:r>
            <a:r>
              <a:rPr lang="en-US" sz="2400" b="1" dirty="0">
                <a:solidFill>
                  <a:srgbClr val="FF00FF"/>
                </a:solidFill>
              </a:rPr>
              <a:t>a</a:t>
            </a:r>
            <a:r>
              <a:rPr lang="en-US" sz="2400" dirty="0"/>
              <a:t>) Sinusoidal message, corresponding  (</a:t>
            </a:r>
            <a:r>
              <a:rPr lang="en-US" sz="2400" b="1" dirty="0">
                <a:solidFill>
                  <a:srgbClr val="FF00FF"/>
                </a:solidFill>
              </a:rPr>
              <a:t>b</a:t>
            </a:r>
            <a:r>
              <a:rPr lang="en-US" sz="2400" dirty="0"/>
              <a:t>) FM waveform (</a:t>
            </a:r>
            <a:r>
              <a:rPr lang="en-US" sz="2400" b="1" dirty="0">
                <a:solidFill>
                  <a:srgbClr val="FF00FF"/>
                </a:solidFill>
              </a:rPr>
              <a:t>c</a:t>
            </a:r>
            <a:r>
              <a:rPr lang="en-US" sz="2400" dirty="0"/>
              <a:t>) PM waveform</a:t>
            </a:r>
            <a:r>
              <a:rPr lang="en-US" sz="2400" b="1" dirty="0">
                <a:solidFill>
                  <a:srgbClr val="FF0000"/>
                </a:solidFill>
              </a:rPr>
              <a:t> </a:t>
            </a:r>
          </a:p>
        </p:txBody>
      </p:sp>
      <p:pic>
        <p:nvPicPr>
          <p:cNvPr id="6" name="Picture 5">
            <a:extLst>
              <a:ext uri="{FF2B5EF4-FFF2-40B4-BE49-F238E27FC236}">
                <a16:creationId xmlns:a16="http://schemas.microsoft.com/office/drawing/2014/main" id="{93F3C8B8-80C6-CAD9-D7B2-1F1A82621050}"/>
              </a:ext>
            </a:extLst>
          </p:cNvPr>
          <p:cNvPicPr>
            <a:picLocks noChangeAspect="1"/>
          </p:cNvPicPr>
          <p:nvPr/>
        </p:nvPicPr>
        <p:blipFill>
          <a:blip r:embed="rId2"/>
          <a:stretch>
            <a:fillRect/>
          </a:stretch>
        </p:blipFill>
        <p:spPr>
          <a:xfrm>
            <a:off x="1303017" y="175416"/>
            <a:ext cx="6537965" cy="5236033"/>
          </a:xfrm>
          <a:prstGeom prst="rect">
            <a:avLst/>
          </a:prstGeom>
        </p:spPr>
      </p:pic>
    </p:spTree>
    <p:extLst>
      <p:ext uri="{BB962C8B-B14F-4D97-AF65-F5344CB8AC3E}">
        <p14:creationId xmlns:p14="http://schemas.microsoft.com/office/powerpoint/2010/main" val="286839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6AFC2B-17CE-EA82-9625-38C820CF1888}"/>
              </a:ext>
            </a:extLst>
          </p:cNvPr>
          <p:cNvPicPr>
            <a:picLocks noChangeAspect="1"/>
          </p:cNvPicPr>
          <p:nvPr/>
        </p:nvPicPr>
        <p:blipFill>
          <a:blip r:embed="rId2"/>
          <a:stretch>
            <a:fillRect/>
          </a:stretch>
        </p:blipFill>
        <p:spPr>
          <a:xfrm>
            <a:off x="284813" y="492776"/>
            <a:ext cx="8574374" cy="3847974"/>
          </a:xfrm>
          <a:prstGeom prst="rect">
            <a:avLst/>
          </a:prstGeom>
        </p:spPr>
      </p:pic>
      <p:sp>
        <p:nvSpPr>
          <p:cNvPr id="4" name="TextBox 3">
            <a:extLst>
              <a:ext uri="{FF2B5EF4-FFF2-40B4-BE49-F238E27FC236}">
                <a16:creationId xmlns:a16="http://schemas.microsoft.com/office/drawing/2014/main" id="{1AB71FA3-0B39-5070-BCDE-DB8489454909}"/>
              </a:ext>
            </a:extLst>
          </p:cNvPr>
          <p:cNvSpPr txBox="1"/>
          <p:nvPr/>
        </p:nvSpPr>
        <p:spPr>
          <a:xfrm>
            <a:off x="284813" y="4572001"/>
            <a:ext cx="8694295" cy="830997"/>
          </a:xfrm>
          <a:prstGeom prst="rect">
            <a:avLst/>
          </a:prstGeom>
          <a:noFill/>
        </p:spPr>
        <p:txBody>
          <a:bodyPr wrap="square" rtlCol="0">
            <a:spAutoFit/>
          </a:bodyPr>
          <a:lstStyle/>
          <a:p>
            <a:r>
              <a:rPr lang="en-US" sz="2400" dirty="0"/>
              <a:t>Figure : </a:t>
            </a:r>
            <a:r>
              <a:rPr lang="en-US" sz="2400" b="1" dirty="0">
                <a:solidFill>
                  <a:srgbClr val="FF0000"/>
                </a:solidFill>
              </a:rPr>
              <a:t>3 </a:t>
            </a:r>
            <a:r>
              <a:rPr lang="en-US" sz="2400" dirty="0"/>
              <a:t>(</a:t>
            </a:r>
            <a:r>
              <a:rPr lang="en-US" sz="2400" b="1" dirty="0">
                <a:solidFill>
                  <a:srgbClr val="FF00FF"/>
                </a:solidFill>
              </a:rPr>
              <a:t>a</a:t>
            </a:r>
            <a:r>
              <a:rPr lang="en-US" sz="2400" dirty="0"/>
              <a:t>) Square wave message, corresponding  (</a:t>
            </a:r>
            <a:r>
              <a:rPr lang="en-US" sz="2400" b="1" dirty="0">
                <a:solidFill>
                  <a:srgbClr val="FF00FF"/>
                </a:solidFill>
              </a:rPr>
              <a:t>b</a:t>
            </a:r>
            <a:r>
              <a:rPr lang="en-US" sz="2400" dirty="0"/>
              <a:t>) FM waveform (</a:t>
            </a:r>
            <a:r>
              <a:rPr lang="en-US" sz="2400" b="1" dirty="0">
                <a:solidFill>
                  <a:srgbClr val="FF00FF"/>
                </a:solidFill>
              </a:rPr>
              <a:t>c</a:t>
            </a:r>
            <a:r>
              <a:rPr lang="en-US" sz="2400" dirty="0"/>
              <a:t>) PM waveform</a:t>
            </a:r>
            <a:r>
              <a:rPr lang="en-US" sz="2400" b="1" dirty="0">
                <a:solidFill>
                  <a:srgbClr val="FF0000"/>
                </a:solidFill>
              </a:rPr>
              <a:t> </a:t>
            </a:r>
          </a:p>
        </p:txBody>
      </p:sp>
    </p:spTree>
    <p:extLst>
      <p:ext uri="{BB962C8B-B14F-4D97-AF65-F5344CB8AC3E}">
        <p14:creationId xmlns:p14="http://schemas.microsoft.com/office/powerpoint/2010/main" val="265007417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0568CE85963C4E9F7FF8CC26FAF3FC" ma:contentTypeVersion="2" ma:contentTypeDescription="Create a new document." ma:contentTypeScope="" ma:versionID="c0ad496381794fc5813088df3cb9dcbd">
  <xsd:schema xmlns:xsd="http://www.w3.org/2001/XMLSchema" xmlns:xs="http://www.w3.org/2001/XMLSchema" xmlns:p="http://schemas.microsoft.com/office/2006/metadata/properties" xmlns:ns2="fe0a40f5-f620-4214-a4bc-4ec21c506338" targetNamespace="http://schemas.microsoft.com/office/2006/metadata/properties" ma:root="true" ma:fieldsID="c2b51037c6b7e8883e2c02da1a892794" ns2:_="">
    <xsd:import namespace="fe0a40f5-f620-4214-a4bc-4ec21c50633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0a40f5-f620-4214-a4bc-4ec21c5063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0D07B6-F5F8-454B-9014-A72C42CCC66C}"/>
</file>

<file path=customXml/itemProps2.xml><?xml version="1.0" encoding="utf-8"?>
<ds:datastoreItem xmlns:ds="http://schemas.openxmlformats.org/officeDocument/2006/customXml" ds:itemID="{B48F7AA7-28B0-4B1D-B371-3FD34BCEF876}"/>
</file>

<file path=customXml/itemProps3.xml><?xml version="1.0" encoding="utf-8"?>
<ds:datastoreItem xmlns:ds="http://schemas.openxmlformats.org/officeDocument/2006/customXml" ds:itemID="{878C902A-9927-4664-84B0-E2BECC065037}"/>
</file>

<file path=docProps/app.xml><?xml version="1.0" encoding="utf-8"?>
<Properties xmlns="http://schemas.openxmlformats.org/officeDocument/2006/extended-properties" xmlns:vt="http://schemas.openxmlformats.org/officeDocument/2006/docPropsVTypes">
  <TotalTime>7008</TotalTime>
  <Words>4415</Words>
  <Application>Microsoft Office PowerPoint</Application>
  <PresentationFormat>On-screen Show (4:3)</PresentationFormat>
  <Paragraphs>370</Paragraphs>
  <Slides>52</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5" baseType="lpstr">
      <vt:lpstr>*Minion Pro-164499-Identity-H</vt:lpstr>
      <vt:lpstr>*Times New Roman-57124-Identity-H</vt:lpstr>
      <vt:lpstr>*Times New Roman-Italic-261595-Identity-H</vt:lpstr>
      <vt:lpstr>*Times New Roman-Italic-74361-Identity-H</vt:lpstr>
      <vt:lpstr>Arial</vt:lpstr>
      <vt:lpstr>Calibri</vt:lpstr>
      <vt:lpstr>Calibri Light</vt:lpstr>
      <vt:lpstr>Cambria Math</vt:lpstr>
      <vt:lpstr>Fira Sans Condensed ExtraBold</vt:lpstr>
      <vt:lpstr>Times New Roman</vt:lpstr>
      <vt:lpstr>Wingdings</vt:lpstr>
      <vt:lpstr>Custom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1330</dc:creator>
  <cp:lastModifiedBy>Chandramauleshwar Roy</cp:lastModifiedBy>
  <cp:revision>211</cp:revision>
  <dcterms:created xsi:type="dcterms:W3CDTF">2022-06-20T01:56:24Z</dcterms:created>
  <dcterms:modified xsi:type="dcterms:W3CDTF">2023-06-25T10:12:31Z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0x010100DB0568CE85963C4E9F7FF8CC26FAF3FC</vt:lpwstr>
  </property>
</Properties>
</file>