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20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9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18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8" r:id="rId21"/>
    <p:sldId id="339" r:id="rId22"/>
    <p:sldId id="340" r:id="rId23"/>
    <p:sldId id="341" r:id="rId24"/>
    <p:sldId id="34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D5B4C-5447-4D70-B7AE-57FDF7835350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09F85-814C-4808-A17F-FD7894EEC8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99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304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894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96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1"/>
            <a:ext cx="9144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96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5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143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316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316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9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924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96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23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6117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206671A-8DF6-4422-9AC8-EA8998FDB307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0B4C72E-4EC2-4F98-BCD1-ED3E14212395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Analog Communication </a:t>
            </a:r>
            <a:r>
              <a:rPr lang="en-US" dirty="0"/>
              <a:t>Systems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D0D0D"/>
                </a:solidFill>
                <a:latin typeface="Tw Cen MT" pitchFamily="34" charset="0"/>
              </a:rPr>
              <a:t>BECE304L</a:t>
            </a:r>
          </a:p>
          <a:p>
            <a:r>
              <a:rPr lang="en-US" b="1" dirty="0" smtClean="0">
                <a:solidFill>
                  <a:srgbClr val="0D0D0D"/>
                </a:solidFill>
                <a:latin typeface="Tw Cen MT" pitchFamily="34" charset="0"/>
              </a:rPr>
              <a:t>Module-5</a:t>
            </a:r>
            <a:endParaRPr lang="en-US" b="1" dirty="0">
              <a:solidFill>
                <a:srgbClr val="0D0D0D"/>
              </a:solidFill>
              <a:latin typeface="Tw Cen MT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58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2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08360" cy="4023360"/>
          </a:xfrm>
        </p:spPr>
        <p:txBody>
          <a:bodyPr/>
          <a:lstStyle/>
          <a:p>
            <a:r>
              <a:rPr lang="en-US" b="1" dirty="0" smtClean="0"/>
              <a:t>Voltage Regulation</a:t>
            </a:r>
          </a:p>
          <a:p>
            <a:pPr algn="just"/>
            <a:r>
              <a:rPr lang="en-US" dirty="0"/>
              <a:t>An oscillator can also be pulled off frequency if its power supply voltage isn't </a:t>
            </a:r>
            <a:r>
              <a:rPr lang="en-US" dirty="0" smtClean="0"/>
              <a:t>held constant</a:t>
            </a:r>
            <a:r>
              <a:rPr lang="en-US" dirty="0"/>
              <a:t>. In most transmitters, the supply voltage to the oscillator is regulated at </a:t>
            </a:r>
            <a:r>
              <a:rPr lang="en-US" dirty="0" smtClean="0"/>
              <a:t>a constant </a:t>
            </a:r>
            <a:r>
              <a:rPr lang="en-US" dirty="0"/>
              <a:t>value.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regulated voltage value is often between 5 and 9 volts; </a:t>
            </a:r>
            <a:r>
              <a:rPr lang="en-US" dirty="0" err="1"/>
              <a:t>zener</a:t>
            </a:r>
            <a:r>
              <a:rPr lang="en-US" dirty="0"/>
              <a:t> </a:t>
            </a:r>
            <a:r>
              <a:rPr lang="en-US" dirty="0" smtClean="0"/>
              <a:t>diodes and </a:t>
            </a:r>
            <a:r>
              <a:rPr lang="en-US" dirty="0"/>
              <a:t>three-terminal regulator ICs are commonly used voltage regulators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Voltage regulation is especially important when </a:t>
            </a:r>
            <a:r>
              <a:rPr lang="en-US" dirty="0" smtClean="0"/>
              <a:t>a transmitter </a:t>
            </a:r>
            <a:r>
              <a:rPr lang="en-US" dirty="0"/>
              <a:t>is being powered </a:t>
            </a:r>
            <a:r>
              <a:rPr lang="en-US" dirty="0" smtClean="0"/>
              <a:t>by batteries </a:t>
            </a:r>
            <a:r>
              <a:rPr lang="en-US" dirty="0"/>
              <a:t>or an automobile's electrical system.</a:t>
            </a:r>
          </a:p>
        </p:txBody>
      </p:sp>
    </p:spTree>
    <p:extLst>
      <p:ext uri="{BB962C8B-B14F-4D97-AF65-F5344CB8AC3E}">
        <p14:creationId xmlns:p14="http://schemas.microsoft.com/office/powerpoint/2010/main" val="119647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Modulator</a:t>
            </a:r>
          </a:p>
          <a:p>
            <a:pPr algn="just"/>
            <a:r>
              <a:rPr lang="en-US" dirty="0"/>
              <a:t>The stabilized RF carrier signal feeds one input of the modulator stage. </a:t>
            </a:r>
            <a:r>
              <a:rPr lang="en-US" dirty="0" smtClean="0"/>
              <a:t>The modulator </a:t>
            </a:r>
            <a:r>
              <a:rPr lang="en-US" dirty="0"/>
              <a:t>is a variable-gain (nonlinear) amplifier.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work, it must have an RF </a:t>
            </a:r>
            <a:r>
              <a:rPr lang="en-US" dirty="0" smtClean="0"/>
              <a:t>carrier signal </a:t>
            </a:r>
            <a:r>
              <a:rPr lang="en-US" dirty="0"/>
              <a:t>and an AF information signal. In a low-level transmitter, the power levels are low </a:t>
            </a:r>
            <a:r>
              <a:rPr lang="en-US" dirty="0" smtClean="0"/>
              <a:t>in the </a:t>
            </a:r>
            <a:r>
              <a:rPr lang="en-US" dirty="0"/>
              <a:t>oscillator, buffer, and modulator stages; typically, the modulator output is around </a:t>
            </a:r>
            <a:r>
              <a:rPr lang="en-US" dirty="0" smtClean="0"/>
              <a:t>10 </a:t>
            </a:r>
            <a:r>
              <a:rPr lang="en-US" dirty="0" err="1" smtClean="0"/>
              <a:t>mW</a:t>
            </a:r>
            <a:r>
              <a:rPr lang="en-US" dirty="0" smtClean="0"/>
              <a:t> </a:t>
            </a:r>
            <a:r>
              <a:rPr lang="en-US" dirty="0"/>
              <a:t>(700 mV RMS into 50 ohms) or less.</a:t>
            </a:r>
          </a:p>
        </p:txBody>
      </p:sp>
    </p:spTree>
    <p:extLst>
      <p:ext uri="{BB962C8B-B14F-4D97-AF65-F5344CB8AC3E}">
        <p14:creationId xmlns:p14="http://schemas.microsoft.com/office/powerpoint/2010/main" val="393423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AF </a:t>
            </a:r>
            <a:r>
              <a:rPr lang="en-US" b="1" dirty="0" smtClean="0"/>
              <a:t>Voltage Amplifier</a:t>
            </a:r>
          </a:p>
          <a:p>
            <a:pPr algn="just"/>
            <a:r>
              <a:rPr lang="en-US" dirty="0" smtClean="0"/>
              <a:t>In </a:t>
            </a:r>
            <a:r>
              <a:rPr lang="en-US" dirty="0"/>
              <a:t>order for the modulator to function, it needs an information signal. </a:t>
            </a:r>
            <a:endParaRPr lang="en-US" dirty="0" smtClean="0"/>
          </a:p>
          <a:p>
            <a:pPr algn="just"/>
            <a:r>
              <a:rPr lang="en-US" dirty="0" smtClean="0"/>
              <a:t>A microphone is </a:t>
            </a:r>
            <a:r>
              <a:rPr lang="en-US" dirty="0"/>
              <a:t>one way of developing the intelligence signal, however, it only produces a few </a:t>
            </a:r>
            <a:r>
              <a:rPr lang="en-US" dirty="0" smtClean="0"/>
              <a:t>millivolts of </a:t>
            </a:r>
            <a:r>
              <a:rPr lang="en-US" dirty="0"/>
              <a:t>signal.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simply isn't enough to operate the modulator, so a </a:t>
            </a:r>
            <a:r>
              <a:rPr lang="en-US" dirty="0" smtClean="0"/>
              <a:t>voltage amplifier </a:t>
            </a:r>
            <a:r>
              <a:rPr lang="en-US" dirty="0"/>
              <a:t>is </a:t>
            </a:r>
            <a:r>
              <a:rPr lang="en-US" dirty="0" smtClean="0"/>
              <a:t>used to </a:t>
            </a:r>
            <a:r>
              <a:rPr lang="en-US" dirty="0"/>
              <a:t>boost the microphone's signal.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/>
              <a:t>signal level at the output of the AF voltage </a:t>
            </a:r>
            <a:r>
              <a:rPr lang="en-US" dirty="0" smtClean="0"/>
              <a:t>amplifier is </a:t>
            </a:r>
            <a:r>
              <a:rPr lang="en-US" dirty="0"/>
              <a:t>usually at least 1 volt RMS; it is highly dependent upon the transmitter's design.</a:t>
            </a:r>
          </a:p>
        </p:txBody>
      </p:sp>
    </p:spTree>
    <p:extLst>
      <p:ext uri="{BB962C8B-B14F-4D97-AF65-F5344CB8AC3E}">
        <p14:creationId xmlns:p14="http://schemas.microsoft.com/office/powerpoint/2010/main" val="263262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988840"/>
            <a:ext cx="7920880" cy="4023360"/>
          </a:xfrm>
        </p:spPr>
        <p:txBody>
          <a:bodyPr>
            <a:normAutofit/>
          </a:bodyPr>
          <a:lstStyle/>
          <a:p>
            <a:r>
              <a:rPr lang="en-US" b="1" dirty="0"/>
              <a:t>RF </a:t>
            </a:r>
            <a:r>
              <a:rPr lang="en-US" b="1" dirty="0" smtClean="0"/>
              <a:t>Power Amplifier</a:t>
            </a:r>
          </a:p>
          <a:p>
            <a:r>
              <a:rPr lang="en-US" dirty="0"/>
              <a:t>At test point D the modulator has created an AM signal by impressing </a:t>
            </a:r>
            <a:r>
              <a:rPr lang="en-US" dirty="0" smtClean="0"/>
              <a:t>the information </a:t>
            </a:r>
            <a:r>
              <a:rPr lang="en-US" dirty="0"/>
              <a:t>signal from test point C onto the stabilized carrier signal from test point B </a:t>
            </a:r>
            <a:r>
              <a:rPr lang="en-US" dirty="0" smtClean="0"/>
              <a:t>at the </a:t>
            </a:r>
            <a:r>
              <a:rPr lang="en-US" dirty="0"/>
              <a:t>buffer amplifier output.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signal (test point D) is a complete AM signal, but has </a:t>
            </a:r>
            <a:r>
              <a:rPr lang="en-US" dirty="0" smtClean="0"/>
              <a:t>only a </a:t>
            </a:r>
            <a:r>
              <a:rPr lang="en-US" dirty="0"/>
              <a:t>few </a:t>
            </a:r>
            <a:r>
              <a:rPr lang="en-US" dirty="0" err="1"/>
              <a:t>milliwatts</a:t>
            </a:r>
            <a:r>
              <a:rPr lang="en-US" dirty="0"/>
              <a:t> of power.</a:t>
            </a:r>
          </a:p>
          <a:p>
            <a:r>
              <a:rPr lang="en-US" dirty="0"/>
              <a:t>The RF power amplifier is normally built with several stages. These stages </a:t>
            </a:r>
            <a:r>
              <a:rPr lang="en-US" dirty="0" smtClean="0"/>
              <a:t>increase both </a:t>
            </a:r>
            <a:r>
              <a:rPr lang="en-US" dirty="0"/>
              <a:t>the voltage and current of the AM signal. We say that power amplification </a:t>
            </a:r>
            <a:r>
              <a:rPr lang="en-US" dirty="0" smtClean="0"/>
              <a:t>occurs when </a:t>
            </a:r>
            <a:r>
              <a:rPr lang="en-US" dirty="0"/>
              <a:t>a circuit provides a current gain.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099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80368" cy="4023360"/>
          </a:xfrm>
        </p:spPr>
        <p:txBody>
          <a:bodyPr>
            <a:normAutofit/>
          </a:bodyPr>
          <a:lstStyle/>
          <a:p>
            <a:r>
              <a:rPr lang="en-US" b="1" dirty="0" smtClean="0"/>
              <a:t>Antenna Coupler</a:t>
            </a:r>
          </a:p>
          <a:p>
            <a:pPr algn="just"/>
            <a:r>
              <a:rPr lang="en-US" dirty="0"/>
              <a:t>The antenna coupler is usually part of the last or final RF power amplifier, and </a:t>
            </a:r>
            <a:r>
              <a:rPr lang="en-US" dirty="0" smtClean="0"/>
              <a:t>as such</a:t>
            </a:r>
            <a:r>
              <a:rPr lang="en-US" dirty="0"/>
              <a:t>, is not really a separate active stage. It performs no amplification, and has no </a:t>
            </a:r>
            <a:r>
              <a:rPr lang="en-US" dirty="0" smtClean="0"/>
              <a:t>active devices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It </a:t>
            </a:r>
            <a:r>
              <a:rPr lang="en-US" dirty="0"/>
              <a:t>performs two important jobs: Impedance matching and filtering</a:t>
            </a:r>
            <a:r>
              <a:rPr lang="en-US" dirty="0" smtClean="0"/>
              <a:t>. For </a:t>
            </a:r>
            <a:r>
              <a:rPr lang="en-US" dirty="0"/>
              <a:t>an RF power amplifier to function correctly, it must be supplied with a </a:t>
            </a:r>
            <a:r>
              <a:rPr lang="en-US" dirty="0" smtClean="0"/>
              <a:t>load resistance </a:t>
            </a:r>
            <a:r>
              <a:rPr lang="en-US" dirty="0"/>
              <a:t>equal to that for which it was designed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antenna coupler also acts as a low-pass filter. This filtering reduces </a:t>
            </a:r>
            <a:r>
              <a:rPr lang="en-US" dirty="0" smtClean="0"/>
              <a:t>the amplitude </a:t>
            </a:r>
            <a:r>
              <a:rPr lang="en-US" dirty="0"/>
              <a:t>of harmonic energies that may be present in the power amplifier's output. 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30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980368" cy="1499616"/>
          </a:xfrm>
        </p:spPr>
        <p:txBody>
          <a:bodyPr/>
          <a:lstStyle/>
          <a:p>
            <a:r>
              <a:rPr lang="en-US" dirty="0"/>
              <a:t>High Level </a:t>
            </a:r>
            <a:r>
              <a:rPr lang="en-US" dirty="0" smtClean="0"/>
              <a:t>AM Transmitter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2719363"/>
            <a:ext cx="7289800" cy="315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73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AM Transmitter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8124384" cy="3159224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/>
              <a:t>The high-level transmitter of Figure </a:t>
            </a:r>
            <a:r>
              <a:rPr lang="en-US" dirty="0" smtClean="0"/>
              <a:t> </a:t>
            </a:r>
            <a:r>
              <a:rPr lang="en-US" dirty="0"/>
              <a:t>is very similar to the low-level unit. The RF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section begins just like the low-level transmitter; there is an oscillator and buffer amplifier.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The difference in the high level transmitter is where the modulation takes place.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Instead of adding modulation immediately after buffering, this type of </a:t>
            </a:r>
            <a:r>
              <a:rPr lang="en-US" dirty="0" smtClean="0"/>
              <a:t>transmitter amplifies </a:t>
            </a:r>
            <a:r>
              <a:rPr lang="en-US" dirty="0"/>
              <a:t>the </a:t>
            </a:r>
            <a:r>
              <a:rPr lang="en-US" dirty="0" err="1"/>
              <a:t>unmodulated</a:t>
            </a:r>
            <a:r>
              <a:rPr lang="en-US" dirty="0"/>
              <a:t> RF carrier signal first. </a:t>
            </a:r>
          </a:p>
        </p:txBody>
      </p:sp>
    </p:spTree>
    <p:extLst>
      <p:ext uri="{BB962C8B-B14F-4D97-AF65-F5344CB8AC3E}">
        <p14:creationId xmlns:p14="http://schemas.microsoft.com/office/powerpoint/2010/main" val="2899538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AM Transmitter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916832"/>
            <a:ext cx="8124384" cy="330324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</a:pPr>
            <a:r>
              <a:rPr lang="en-US" dirty="0"/>
              <a:t>Thus, the signals at points A, B, and </a:t>
            </a:r>
            <a:r>
              <a:rPr lang="en-US" dirty="0" smtClean="0"/>
              <a:t>D in </a:t>
            </a:r>
            <a:r>
              <a:rPr lang="en-US" dirty="0"/>
              <a:t>Figure </a:t>
            </a:r>
            <a:r>
              <a:rPr lang="en-US" dirty="0" smtClean="0"/>
              <a:t> </a:t>
            </a:r>
            <a:r>
              <a:rPr lang="en-US" dirty="0"/>
              <a:t>all look like </a:t>
            </a:r>
            <a:r>
              <a:rPr lang="en-US" dirty="0" err="1"/>
              <a:t>unmodulated</a:t>
            </a:r>
            <a:r>
              <a:rPr lang="en-US" dirty="0"/>
              <a:t> RF carrier waves. The only difference is that </a:t>
            </a:r>
            <a:r>
              <a:rPr lang="en-US" dirty="0" smtClean="0"/>
              <a:t>they become </a:t>
            </a:r>
            <a:r>
              <a:rPr lang="en-US" dirty="0"/>
              <a:t>bigger in voltage and current as they approach test point D.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/>
              <a:t>The modulation process in a high-level transmitter takes place in the last or </a:t>
            </a:r>
            <a:r>
              <a:rPr lang="en-US" dirty="0" smtClean="0"/>
              <a:t>final power </a:t>
            </a:r>
            <a:r>
              <a:rPr lang="en-US" dirty="0"/>
              <a:t>amplifier. Because of this, an additional audio amplifier section is needed. </a:t>
            </a:r>
            <a:endParaRPr lang="en-US" dirty="0" smtClean="0"/>
          </a:p>
          <a:p>
            <a:pPr algn="just">
              <a:buFont typeface="Wingdings" pitchFamily="2" charset="2"/>
              <a:buChar char="§"/>
            </a:pPr>
            <a:r>
              <a:rPr lang="en-US" dirty="0" smtClean="0"/>
              <a:t>In order to </a:t>
            </a:r>
            <a:r>
              <a:rPr lang="en-US" dirty="0"/>
              <a:t>modulate an amplifier that is running at power levels of several watts (or more</a:t>
            </a:r>
            <a:r>
              <a:rPr lang="en-US" dirty="0" smtClean="0"/>
              <a:t>), comparable </a:t>
            </a:r>
            <a:r>
              <a:rPr lang="en-US" dirty="0"/>
              <a:t>power levels of information are required. Thus, an audio power amplifier </a:t>
            </a:r>
            <a:r>
              <a:rPr lang="en-US" dirty="0" smtClean="0"/>
              <a:t>is required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645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AM Transmitter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16832"/>
            <a:ext cx="7980368" cy="439252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The final power amplifier does double-duty in a high-level transmitter.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First</a:t>
            </a:r>
            <a:r>
              <a:rPr lang="en-US" dirty="0"/>
              <a:t>, </a:t>
            </a:r>
            <a:r>
              <a:rPr lang="en-US" dirty="0" smtClean="0"/>
              <a:t>it provides </a:t>
            </a:r>
            <a:r>
              <a:rPr lang="en-US" dirty="0"/>
              <a:t>power gain for the RF carrier signal, just like the RF power amplifier did in </a:t>
            </a:r>
            <a:r>
              <a:rPr lang="en-US" dirty="0" smtClean="0"/>
              <a:t>the low-level </a:t>
            </a:r>
            <a:r>
              <a:rPr lang="en-US" dirty="0"/>
              <a:t>transmitter.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In addition to providing power gain, the final PA also performs the task </a:t>
            </a:r>
            <a:r>
              <a:rPr lang="en-US" dirty="0" smtClean="0"/>
              <a:t>of modulation</a:t>
            </a:r>
            <a:r>
              <a:rPr lang="en-US" dirty="0"/>
              <a:t>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RF power amplifier operates in a nonlinear class</a:t>
            </a:r>
            <a:r>
              <a:rPr lang="en-US" dirty="0" smtClean="0"/>
              <a:t>, Classes </a:t>
            </a:r>
            <a:r>
              <a:rPr lang="en-US" dirty="0"/>
              <a:t>A and B are considered linear amplifier classes.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/>
              <a:t>The final power amplifier in a high-level transmitter usually operates in class C, which is a highly nonlinear amplifier class.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61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052376" cy="1691656"/>
          </a:xfrm>
        </p:spPr>
        <p:txBody>
          <a:bodyPr/>
          <a:lstStyle/>
          <a:p>
            <a:r>
              <a:rPr lang="en-US" dirty="0"/>
              <a:t>Low and High Level Transmitter</a:t>
            </a:r>
            <a:br>
              <a:rPr lang="en-US" dirty="0"/>
            </a:b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8052376" cy="402336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37" t="10426"/>
          <a:stretch/>
        </p:blipFill>
        <p:spPr bwMode="auto">
          <a:xfrm>
            <a:off x="1835696" y="2060848"/>
            <a:ext cx="5976664" cy="440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805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633300-31A3-4937-8DB3-E565CAFB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Course-modules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55" b="26517"/>
          <a:stretch/>
        </p:blipFill>
        <p:spPr bwMode="auto">
          <a:xfrm>
            <a:off x="395534" y="2492896"/>
            <a:ext cx="8635833" cy="1528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0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 Level Transmitter</a:t>
            </a:r>
            <a:br>
              <a:rPr lang="en-US" dirty="0"/>
            </a:b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 shows the relative location of the quiescent operating point ("Q point") for several different classes of amplifier. </a:t>
            </a:r>
          </a:p>
          <a:p>
            <a:r>
              <a:rPr lang="en-US" dirty="0"/>
              <a:t>Note that as we move away from class A operation, efficiency increases, but distortion (caused by nonlinearity) also increases</a:t>
            </a:r>
          </a:p>
        </p:txBody>
      </p:sp>
    </p:spTree>
    <p:extLst>
      <p:ext uri="{BB962C8B-B14F-4D97-AF65-F5344CB8AC3E}">
        <p14:creationId xmlns:p14="http://schemas.microsoft.com/office/powerpoint/2010/main" val="6648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 and </a:t>
            </a:r>
            <a:r>
              <a:rPr lang="en-US" dirty="0" smtClean="0"/>
              <a:t>High Level Transmitter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8052376" cy="4023360"/>
          </a:xfrm>
        </p:spPr>
        <p:txBody>
          <a:bodyPr/>
          <a:lstStyle/>
          <a:p>
            <a:r>
              <a:rPr lang="en-US" dirty="0"/>
              <a:t>You might wonder why two different approaches are used to build AM transmitters</a:t>
            </a:r>
            <a:r>
              <a:rPr lang="en-US" dirty="0" smtClean="0"/>
              <a:t>, when </a:t>
            </a:r>
            <a:r>
              <a:rPr lang="en-US" dirty="0"/>
              <a:t>the results of both methods are essentially the same (a modulated AM carrier wave </a:t>
            </a:r>
            <a:r>
              <a:rPr lang="en-US" dirty="0" smtClean="0"/>
              <a:t>is sent </a:t>
            </a:r>
            <a:r>
              <a:rPr lang="en-US" dirty="0"/>
              <a:t>to the antenna circuit).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01008"/>
            <a:ext cx="8099763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35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 Level Transmitter</a:t>
            </a:r>
            <a:br>
              <a:rPr lang="en-US" dirty="0"/>
            </a:b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transmitter converts 50% of the battery power to useful RF energy at </a:t>
            </a:r>
            <a:r>
              <a:rPr lang="en-US" dirty="0" smtClean="0"/>
              <a:t>the antenna</a:t>
            </a:r>
            <a:r>
              <a:rPr lang="en-US" dirty="0"/>
              <a:t>, and 50% is converted to heat (and lost.)</a:t>
            </a:r>
          </a:p>
          <a:p>
            <a:r>
              <a:rPr lang="en-US" dirty="0"/>
              <a:t>Naturally, we'd like all of our electronic devices to be as efficient as possible</a:t>
            </a:r>
            <a:r>
              <a:rPr lang="en-US" dirty="0" smtClean="0"/>
              <a:t>, especially </a:t>
            </a:r>
            <a:r>
              <a:rPr lang="en-US" dirty="0"/>
              <a:t>in certain cases. Suppose that a transmitter is operated from battery power </a:t>
            </a:r>
            <a:r>
              <a:rPr lang="en-US" dirty="0" smtClean="0"/>
              <a:t>– as in </a:t>
            </a:r>
            <a:r>
              <a:rPr lang="en-US" dirty="0"/>
              <a:t>a walkie-talkie, or aircraft ELT (emergency locator transmitter).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would want to </a:t>
            </a:r>
            <a:r>
              <a:rPr lang="en-US" dirty="0" smtClean="0"/>
              <a:t>get maximum </a:t>
            </a:r>
            <a:r>
              <a:rPr lang="en-US" dirty="0"/>
              <a:t>life from the batteries, and we would use the most efficient approach possible.</a:t>
            </a:r>
          </a:p>
        </p:txBody>
      </p:sp>
    </p:spTree>
    <p:extLst>
      <p:ext uri="{BB962C8B-B14F-4D97-AF65-F5344CB8AC3E}">
        <p14:creationId xmlns:p14="http://schemas.microsoft.com/office/powerpoint/2010/main" val="225802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 Level Transmitter</a:t>
            </a:r>
            <a:br>
              <a:rPr lang="en-US" dirty="0"/>
            </a:br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Broadcasting uses tremendous amounts of electricity, due to the high power levels. </a:t>
            </a:r>
            <a:r>
              <a:rPr lang="en-US" dirty="0" smtClean="0"/>
              <a:t>It makes </a:t>
            </a:r>
            <a:r>
              <a:rPr lang="en-US" dirty="0"/>
              <a:t>good economic sense to use the most efficient transmitter layout available</a:t>
            </a:r>
            <a:r>
              <a:rPr lang="en-US" dirty="0" smtClean="0"/>
              <a:t>. </a:t>
            </a:r>
          </a:p>
          <a:p>
            <a:r>
              <a:rPr lang="en-US" dirty="0" smtClean="0"/>
              <a:t>Overall</a:t>
            </a:r>
            <a:r>
              <a:rPr lang="en-US" dirty="0"/>
              <a:t>, the high-level transmitter </a:t>
            </a:r>
            <a:r>
              <a:rPr lang="en-US" dirty="0" smtClean="0"/>
              <a:t>supports </a:t>
            </a:r>
            <a:r>
              <a:rPr lang="en-US" dirty="0"/>
              <a:t>better DC efficiency than the </a:t>
            </a:r>
            <a:r>
              <a:rPr lang="en-US" dirty="0" smtClean="0"/>
              <a:t>low-level approach</a:t>
            </a:r>
            <a:r>
              <a:rPr lang="en-US" dirty="0"/>
              <a:t>, and is normally the first choice in battery-operated AM transmitters, </a:t>
            </a:r>
            <a:r>
              <a:rPr lang="en-US" dirty="0" smtClean="0"/>
              <a:t>and commercial </a:t>
            </a:r>
            <a:r>
              <a:rPr lang="en-US" dirty="0"/>
              <a:t>AM broadcast.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because the high-level transmitter is able to use class </a:t>
            </a:r>
            <a:r>
              <a:rPr lang="en-US" dirty="0" smtClean="0"/>
              <a:t>C RF </a:t>
            </a:r>
            <a:r>
              <a:rPr lang="en-US" dirty="0"/>
              <a:t>power amplifiers, which are more efficient than the class A or B RF amplifiers </a:t>
            </a:r>
            <a:r>
              <a:rPr lang="en-US" dirty="0" smtClean="0"/>
              <a:t>required for </a:t>
            </a:r>
            <a:r>
              <a:rPr lang="en-US" dirty="0"/>
              <a:t>a low-level transmitter</a:t>
            </a:r>
            <a:r>
              <a:rPr lang="en-US" dirty="0" smtClean="0"/>
              <a:t>. </a:t>
            </a:r>
          </a:p>
          <a:p>
            <a:r>
              <a:rPr lang="en-US" dirty="0" smtClean="0"/>
              <a:t>A </a:t>
            </a:r>
            <a:r>
              <a:rPr lang="en-US" dirty="0"/>
              <a:t>high-level transmitter still requires a linear power amplifier, but it is an </a:t>
            </a:r>
            <a:r>
              <a:rPr lang="en-US" dirty="0" smtClean="0"/>
              <a:t>audio frequency </a:t>
            </a:r>
            <a:r>
              <a:rPr lang="en-US" dirty="0"/>
              <a:t>(AF) type. It is much easier to build efficient linear amplifiers for audio than it </a:t>
            </a:r>
            <a:r>
              <a:rPr lang="en-US" dirty="0" smtClean="0"/>
              <a:t>is for </a:t>
            </a:r>
            <a:r>
              <a:rPr lang="en-US" dirty="0"/>
              <a:t>RF, so the high-level approach wins in efficiency contests.</a:t>
            </a:r>
          </a:p>
        </p:txBody>
      </p:sp>
    </p:spTree>
    <p:extLst>
      <p:ext uri="{BB962C8B-B14F-4D97-AF65-F5344CB8AC3E}">
        <p14:creationId xmlns:p14="http://schemas.microsoft.com/office/powerpoint/2010/main" val="298569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8124384" cy="1499616"/>
          </a:xfrm>
        </p:spPr>
        <p:txBody>
          <a:bodyPr/>
          <a:lstStyle/>
          <a:p>
            <a:r>
              <a:rPr lang="en-US" dirty="0"/>
              <a:t>A Summary of Low-Level and High Level Characteristics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38" y="2431256"/>
            <a:ext cx="8901658" cy="330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099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88840"/>
            <a:ext cx="8052376" cy="4320520"/>
          </a:xfrm>
        </p:spPr>
        <p:txBody>
          <a:bodyPr/>
          <a:lstStyle/>
          <a:p>
            <a:r>
              <a:rPr lang="en-US" dirty="0"/>
              <a:t>Transmitters that transmit AM signals are known as AM transmitters. These transmitters are used in medium wave (MW) and short wave (SW) frequency bands for AM broadcast.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MW band has frequencies between 550 KHz and 1650 KHz, and the SW band has frequencies ranging from 3 MHz to 30 </a:t>
            </a:r>
            <a:r>
              <a:rPr lang="en-US" dirty="0" err="1"/>
              <a:t>MHz.</a:t>
            </a:r>
            <a:r>
              <a:rPr lang="en-US" dirty="0"/>
              <a:t> The two types of AM transmitters that are used based on their transmitting powers are:</a:t>
            </a:r>
          </a:p>
          <a:p>
            <a:r>
              <a:rPr lang="en-US" dirty="0"/>
              <a:t>·         High Level</a:t>
            </a:r>
          </a:p>
          <a:p>
            <a:r>
              <a:rPr lang="en-US" dirty="0"/>
              <a:t>·         Low Level</a:t>
            </a:r>
          </a:p>
        </p:txBody>
      </p:sp>
    </p:spTree>
    <p:extLst>
      <p:ext uri="{BB962C8B-B14F-4D97-AF65-F5344CB8AC3E}">
        <p14:creationId xmlns:p14="http://schemas.microsoft.com/office/powerpoint/2010/main" val="9227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and High Level </a:t>
            </a:r>
            <a:r>
              <a:rPr lang="en-US" dirty="0" smtClean="0"/>
              <a:t>Transmitters –am </a:t>
            </a:r>
            <a:r>
              <a:rPr lang="en-US" dirty="0"/>
              <a:t>Transmitters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20495" y="2204864"/>
            <a:ext cx="7827969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two approaches to generating an AM signal. These are known as </a:t>
            </a:r>
            <a:r>
              <a:rPr lang="en-US" i="1" dirty="0"/>
              <a:t>low </a:t>
            </a:r>
            <a:r>
              <a:rPr lang="en-US" dirty="0" smtClean="0"/>
              <a:t>and </a:t>
            </a:r>
            <a:r>
              <a:rPr lang="en-US" i="1" dirty="0" smtClean="0"/>
              <a:t>high </a:t>
            </a:r>
            <a:r>
              <a:rPr lang="en-US" i="1" dirty="0"/>
              <a:t>level </a:t>
            </a:r>
            <a:r>
              <a:rPr lang="en-US" dirty="0"/>
              <a:t>modulation.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low level AM transmitter performs </a:t>
            </a:r>
            <a:r>
              <a:rPr lang="en-US" dirty="0" smtClean="0"/>
              <a:t>the process </a:t>
            </a:r>
            <a:r>
              <a:rPr lang="en-US" dirty="0"/>
              <a:t>of modulation near the </a:t>
            </a:r>
            <a:r>
              <a:rPr lang="en-US" i="1" dirty="0"/>
              <a:t>beginning </a:t>
            </a:r>
            <a:r>
              <a:rPr lang="en-US" dirty="0"/>
              <a:t>of the transmitter.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 </a:t>
            </a:r>
            <a:r>
              <a:rPr lang="en-US" dirty="0"/>
              <a:t>high level </a:t>
            </a:r>
            <a:r>
              <a:rPr lang="en-US" dirty="0" smtClean="0"/>
              <a:t>transmitter performs </a:t>
            </a:r>
            <a:r>
              <a:rPr lang="en-US" dirty="0"/>
              <a:t>the modulation step </a:t>
            </a:r>
            <a:r>
              <a:rPr lang="en-US" i="1" dirty="0"/>
              <a:t>last, </a:t>
            </a:r>
            <a:r>
              <a:rPr lang="en-US" dirty="0"/>
              <a:t>at the last or "final" amplifier stage in the transmitter.</a:t>
            </a:r>
          </a:p>
          <a:p>
            <a:r>
              <a:rPr lang="en-US" dirty="0"/>
              <a:t>Each method has advantages and disadvantages, and both are in common use.</a:t>
            </a:r>
          </a:p>
        </p:txBody>
      </p:sp>
    </p:spTree>
    <p:extLst>
      <p:ext uri="{BB962C8B-B14F-4D97-AF65-F5344CB8AC3E}">
        <p14:creationId xmlns:p14="http://schemas.microsoft.com/office/powerpoint/2010/main" val="378918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</a:t>
            </a:r>
            <a:r>
              <a:rPr lang="en-US" dirty="0" smtClean="0"/>
              <a:t>Level </a:t>
            </a:r>
            <a:r>
              <a:rPr lang="en-US" dirty="0"/>
              <a:t>Transmitters –am Transmitters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32856"/>
            <a:ext cx="7872238" cy="3325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32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/>
              <a:t>There are two signal paths in the transmitter, audio frequency (AF) and </a:t>
            </a:r>
            <a:r>
              <a:rPr lang="en-US" dirty="0" smtClean="0"/>
              <a:t>radio frequency </a:t>
            </a:r>
            <a:r>
              <a:rPr lang="en-US" dirty="0"/>
              <a:t>(RF).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RF signal is created in the RF carrier oscillator. At test point A </a:t>
            </a:r>
            <a:r>
              <a:rPr lang="en-US" dirty="0" smtClean="0"/>
              <a:t>the oscillator's </a:t>
            </a:r>
            <a:r>
              <a:rPr lang="en-US" dirty="0"/>
              <a:t>output signal is present. </a:t>
            </a: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output of the carrier oscillator is a fairly small </a:t>
            </a:r>
            <a:r>
              <a:rPr lang="en-US" dirty="0" smtClean="0"/>
              <a:t>AC voltage</a:t>
            </a:r>
            <a:r>
              <a:rPr lang="en-US" dirty="0"/>
              <a:t>, perhaps 200 to 400 mV RMS.</a:t>
            </a:r>
          </a:p>
        </p:txBody>
      </p:sp>
    </p:spTree>
    <p:extLst>
      <p:ext uri="{BB962C8B-B14F-4D97-AF65-F5344CB8AC3E}">
        <p14:creationId xmlns:p14="http://schemas.microsoft.com/office/powerpoint/2010/main" val="61776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/>
              <a:t>RF Carrier Oscillator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oscillator is a critical stage in any transmitter. It must produce an accurate </a:t>
            </a:r>
            <a:r>
              <a:rPr lang="en-US" dirty="0" smtClean="0"/>
              <a:t>and steady </a:t>
            </a:r>
            <a:r>
              <a:rPr lang="en-US" dirty="0"/>
              <a:t>frequency. </a:t>
            </a:r>
            <a:endParaRPr lang="en-US" dirty="0" smtClean="0"/>
          </a:p>
          <a:p>
            <a:pPr algn="just"/>
            <a:r>
              <a:rPr lang="en-US" dirty="0" smtClean="0"/>
              <a:t>Recall </a:t>
            </a:r>
            <a:r>
              <a:rPr lang="en-US" dirty="0"/>
              <a:t>that every radio station is assigned a different </a:t>
            </a:r>
            <a:r>
              <a:rPr lang="en-US" dirty="0" smtClean="0"/>
              <a:t>carrier frequency</a:t>
            </a:r>
            <a:r>
              <a:rPr lang="en-US" dirty="0"/>
              <a:t>. The dial (or display) of a receiver displays the carrier frequency.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</a:t>
            </a:r>
            <a:r>
              <a:rPr lang="en-US" dirty="0" smtClean="0"/>
              <a:t>oscillator drifts </a:t>
            </a:r>
            <a:r>
              <a:rPr lang="en-US" dirty="0"/>
              <a:t>off frequency, the receiver will be unable to receive the transmitted signal </a:t>
            </a:r>
            <a:r>
              <a:rPr lang="en-US" dirty="0" smtClean="0"/>
              <a:t>without being </a:t>
            </a:r>
            <a:r>
              <a:rPr lang="en-US" dirty="0"/>
              <a:t>readjusted. </a:t>
            </a:r>
            <a:endParaRPr lang="en-US" dirty="0" smtClean="0"/>
          </a:p>
          <a:p>
            <a:pPr algn="just"/>
            <a:r>
              <a:rPr lang="en-US" dirty="0" smtClean="0"/>
              <a:t>Worse </a:t>
            </a:r>
            <a:r>
              <a:rPr lang="en-US" dirty="0"/>
              <a:t>yet, if the oscillator drifts onto the frequency being used </a:t>
            </a:r>
            <a:r>
              <a:rPr lang="en-US" dirty="0" smtClean="0"/>
              <a:t>by another </a:t>
            </a:r>
            <a:r>
              <a:rPr lang="en-US" dirty="0"/>
              <a:t>radio station, interference will occur. </a:t>
            </a:r>
            <a:endParaRPr lang="en-US" dirty="0" smtClean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is hardly desirable</a:t>
            </a:r>
            <a:r>
              <a:rPr lang="en-US" dirty="0" smtClean="0"/>
              <a:t>! Two </a:t>
            </a:r>
            <a:r>
              <a:rPr lang="en-US" dirty="0"/>
              <a:t>circuit techniques are </a:t>
            </a:r>
            <a:r>
              <a:rPr lang="en-US" dirty="0" smtClean="0"/>
              <a:t>commonly </a:t>
            </a:r>
            <a:r>
              <a:rPr lang="en-US" dirty="0"/>
              <a:t>used to stabilize the oscillator, buffering </a:t>
            </a:r>
            <a:r>
              <a:rPr lang="en-US" dirty="0" smtClean="0"/>
              <a:t>and voltage </a:t>
            </a:r>
            <a:r>
              <a:rPr lang="en-US" dirty="0"/>
              <a:t>regulation.</a:t>
            </a:r>
          </a:p>
        </p:txBody>
      </p:sp>
    </p:spTree>
    <p:extLst>
      <p:ext uri="{BB962C8B-B14F-4D97-AF65-F5344CB8AC3E}">
        <p14:creationId xmlns:p14="http://schemas.microsoft.com/office/powerpoint/2010/main" val="3370165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Buffer Amplifier</a:t>
            </a:r>
          </a:p>
          <a:p>
            <a:r>
              <a:rPr lang="en-US" dirty="0"/>
              <a:t>You might have guessed that the buffer amplifier has something to do with </a:t>
            </a:r>
            <a:r>
              <a:rPr lang="en-US" dirty="0" smtClean="0"/>
              <a:t>buffering or </a:t>
            </a:r>
            <a:r>
              <a:rPr lang="en-US" dirty="0"/>
              <a:t>protecting the oscillator.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An oscillator is a little like an engine (with the speed </a:t>
            </a:r>
            <a:r>
              <a:rPr lang="en-US" dirty="0" smtClean="0"/>
              <a:t>of the </a:t>
            </a:r>
            <a:r>
              <a:rPr lang="en-US" dirty="0"/>
              <a:t>engine being similar to the oscillator's frequency).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load on the engine is </a:t>
            </a:r>
            <a:r>
              <a:rPr lang="en-US" dirty="0" smtClean="0"/>
              <a:t>increased (</a:t>
            </a:r>
            <a:r>
              <a:rPr lang="en-US" dirty="0"/>
              <a:t>the engine is asked to do more work), the engine will respond by slowing down</a:t>
            </a:r>
            <a:r>
              <a:rPr lang="en-US" dirty="0" smtClean="0"/>
              <a:t>.</a:t>
            </a:r>
          </a:p>
          <a:p>
            <a:r>
              <a:rPr lang="en-US" dirty="0"/>
              <a:t>If the </a:t>
            </a:r>
            <a:r>
              <a:rPr lang="en-US" i="1" dirty="0"/>
              <a:t>current </a:t>
            </a:r>
            <a:r>
              <a:rPr lang="en-US" dirty="0"/>
              <a:t>drawn from the oscillator's output </a:t>
            </a:r>
            <a:r>
              <a:rPr lang="en-US" dirty="0" smtClean="0"/>
              <a:t>is increased </a:t>
            </a:r>
            <a:r>
              <a:rPr lang="en-US" dirty="0"/>
              <a:t>or decreased, the oscillator may speed up or slow down slightly. We would </a:t>
            </a:r>
            <a:r>
              <a:rPr lang="en-US" dirty="0" smtClean="0"/>
              <a:t>say that </a:t>
            </a:r>
            <a:r>
              <a:rPr lang="en-US" dirty="0"/>
              <a:t>its frequency has been </a:t>
            </a:r>
            <a:r>
              <a:rPr lang="en-US" i="1" dirty="0"/>
              <a:t>pulled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359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Level Transmitters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Modulator</a:t>
            </a:r>
          </a:p>
          <a:p>
            <a:pPr algn="just"/>
            <a:r>
              <a:rPr lang="en-US" dirty="0" smtClean="0"/>
              <a:t>Right </a:t>
            </a:r>
            <a:r>
              <a:rPr lang="en-US" dirty="0"/>
              <a:t>after this stage is the modulator. Because the modulator is a </a:t>
            </a:r>
            <a:r>
              <a:rPr lang="en-US" dirty="0" smtClean="0"/>
              <a:t>nonlinear amplifier</a:t>
            </a:r>
            <a:r>
              <a:rPr lang="en-US" dirty="0"/>
              <a:t>, it may not have a constant input resistance -- especially when information </a:t>
            </a:r>
            <a:r>
              <a:rPr lang="en-US" dirty="0" smtClean="0"/>
              <a:t>is passing </a:t>
            </a:r>
            <a:r>
              <a:rPr lang="en-US" dirty="0"/>
              <a:t>into it. </a:t>
            </a:r>
            <a:endParaRPr lang="en-US" dirty="0" smtClean="0"/>
          </a:p>
          <a:p>
            <a:pPr algn="just"/>
            <a:r>
              <a:rPr lang="en-US" dirty="0" smtClean="0"/>
              <a:t>But </a:t>
            </a:r>
            <a:r>
              <a:rPr lang="en-US" dirty="0"/>
              <a:t>since there is a buffer amplifier between the oscillator and modulator</a:t>
            </a:r>
            <a:r>
              <a:rPr lang="en-US" dirty="0" smtClean="0"/>
              <a:t>, the </a:t>
            </a:r>
            <a:r>
              <a:rPr lang="en-US" dirty="0"/>
              <a:t>oscillator sees a steady load </a:t>
            </a:r>
            <a:r>
              <a:rPr lang="en-US" dirty="0" smtClean="0"/>
              <a:t>resistance, regardless </a:t>
            </a:r>
            <a:r>
              <a:rPr lang="en-US" dirty="0"/>
              <a:t>of what the modulator stage </a:t>
            </a:r>
            <a:r>
              <a:rPr lang="en-US" dirty="0" smtClean="0"/>
              <a:t>is doing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730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uper theme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9A427E9303B54DBFBBE113110CA6DF" ma:contentTypeVersion="4" ma:contentTypeDescription="Create a new document." ma:contentTypeScope="" ma:versionID="a1cdd523133b28a59edc56bd748bf817">
  <xsd:schema xmlns:xsd="http://www.w3.org/2001/XMLSchema" xmlns:xs="http://www.w3.org/2001/XMLSchema" xmlns:p="http://schemas.microsoft.com/office/2006/metadata/properties" xmlns:ns2="7b7b3b4e-94b4-4794-84f5-8d6141b0fac6" targetNamespace="http://schemas.microsoft.com/office/2006/metadata/properties" ma:root="true" ma:fieldsID="e8fffae3e475de9ba7e9d19c6320ad4c" ns2:_="">
    <xsd:import namespace="7b7b3b4e-94b4-4794-84f5-8d6141b0f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7b3b4e-94b4-4794-84f5-8d6141b0fa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F91A4B-C24C-445D-BB73-5E60FD8F565B}"/>
</file>

<file path=customXml/itemProps2.xml><?xml version="1.0" encoding="utf-8"?>
<ds:datastoreItem xmlns:ds="http://schemas.openxmlformats.org/officeDocument/2006/customXml" ds:itemID="{25104749-A340-47F3-8741-F3AD0D1A213B}"/>
</file>

<file path=docProps/app.xml><?xml version="1.0" encoding="utf-8"?>
<Properties xmlns="http://schemas.openxmlformats.org/officeDocument/2006/extended-properties" xmlns:vt="http://schemas.openxmlformats.org/officeDocument/2006/docPropsVTypes">
  <Template>super theme</Template>
  <TotalTime>2887</TotalTime>
  <Words>1621</Words>
  <Application>Microsoft Office PowerPoint</Application>
  <PresentationFormat>On-screen Show (4:3)</PresentationFormat>
  <Paragraphs>93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super theme</vt:lpstr>
      <vt:lpstr>Analog Communication Systems</vt:lpstr>
      <vt:lpstr>Course-modules</vt:lpstr>
      <vt:lpstr>AM Transmitters</vt:lpstr>
      <vt:lpstr>Low and High Level Transmitters –am Transmitters </vt:lpstr>
      <vt:lpstr>Low Level Transmitters –am Transmitters </vt:lpstr>
      <vt:lpstr>Low Level Transmitters</vt:lpstr>
      <vt:lpstr>Low Level Transmitters</vt:lpstr>
      <vt:lpstr>Low Level Transmitters</vt:lpstr>
      <vt:lpstr>Low Level Transmitters</vt:lpstr>
      <vt:lpstr>Low Level Transmitters</vt:lpstr>
      <vt:lpstr>Low Level Transmitters</vt:lpstr>
      <vt:lpstr>Low Level Transmitters</vt:lpstr>
      <vt:lpstr>Low Level Transmitters</vt:lpstr>
      <vt:lpstr>Low Level Transmitters</vt:lpstr>
      <vt:lpstr>High Level AM Transmitter</vt:lpstr>
      <vt:lpstr>High Level AM Transmitter</vt:lpstr>
      <vt:lpstr>High Level AM Transmitter</vt:lpstr>
      <vt:lpstr>High Level AM Transmitter</vt:lpstr>
      <vt:lpstr>Low and High Level Transmitter Efficiency</vt:lpstr>
      <vt:lpstr>Low and High Level Transmitter Efficiency</vt:lpstr>
      <vt:lpstr>Low and High Level Transmitter Efficiency</vt:lpstr>
      <vt:lpstr>Low and High Level Transmitter Efficiency</vt:lpstr>
      <vt:lpstr>Low and High Level Transmitter Efficiency</vt:lpstr>
      <vt:lpstr>A Summary of Low-Level and High Level Characteristics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Analog Communication Systems</dc:title>
  <dc:creator>Admin</dc:creator>
  <cp:lastModifiedBy>Admin</cp:lastModifiedBy>
  <cp:revision>24</cp:revision>
  <dcterms:created xsi:type="dcterms:W3CDTF">2019-11-30T14:57:16Z</dcterms:created>
  <dcterms:modified xsi:type="dcterms:W3CDTF">2023-02-27T03:16:35Z</dcterms:modified>
</cp:coreProperties>
</file>