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3"/>
  </p:sldMasterIdLst>
  <p:notesMasterIdLst>
    <p:notesMasterId r:id="rId20"/>
  </p:notesMasterIdLst>
  <p:sldIdLst>
    <p:sldId id="256" r:id="rId4"/>
    <p:sldId id="318" r:id="rId5"/>
    <p:sldId id="322" r:id="rId6"/>
    <p:sldId id="321" r:id="rId7"/>
    <p:sldId id="323" r:id="rId8"/>
    <p:sldId id="324" r:id="rId9"/>
    <p:sldId id="343" r:id="rId10"/>
    <p:sldId id="344" r:id="rId11"/>
    <p:sldId id="345" r:id="rId12"/>
    <p:sldId id="348" r:id="rId13"/>
    <p:sldId id="349" r:id="rId14"/>
    <p:sldId id="350" r:id="rId15"/>
    <p:sldId id="351" r:id="rId16"/>
    <p:sldId id="352" r:id="rId17"/>
    <p:sldId id="354" r:id="rId18"/>
    <p:sldId id="35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EE1F46-0032-4C5F-B75E-36D0BCD66DDE}" v="1" dt="2023-04-02T17:13:16.450"/>
    <p1510:client id="{44E7CD76-6814-4A15-9856-B178C9DEC7B1}" v="1" dt="2023-03-17T03:50:57.277"/>
    <p1510:client id="{51AB612F-C305-41AE-BADD-784322AEBA68}" v="2" dt="2023-04-20T11:50:59.079"/>
    <p1510:client id="{B0083144-4A67-443B-A949-B1D5D97C9DAB}" v="17" dt="2023-03-17T04:11:51.0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microsoft.com/office/2015/10/relationships/revisionInfo" Target="revisionInfo.xml"/><Relationship Id="rId3" Type="http://schemas.openxmlformats.org/officeDocument/2006/relationships/slideMaster" Target="slideMasters/slideMaster1.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aa Mounika" userId="S::annaa.mounika2021@vitstudent.ac.in::7878331f-38c4-4e00-b2d0-3a61b32c1b7f" providerId="AD" clId="Web-{44E7CD76-6814-4A15-9856-B178C9DEC7B1}"/>
    <pc:docChg chg="modSld">
      <pc:chgData name="Annaa Mounika" userId="S::annaa.mounika2021@vitstudent.ac.in::7878331f-38c4-4e00-b2d0-3a61b32c1b7f" providerId="AD" clId="Web-{44E7CD76-6814-4A15-9856-B178C9DEC7B1}" dt="2023-03-17T03:50:57.277" v="0" actId="1076"/>
      <pc:docMkLst>
        <pc:docMk/>
      </pc:docMkLst>
      <pc:sldChg chg="modSp">
        <pc:chgData name="Annaa Mounika" userId="S::annaa.mounika2021@vitstudent.ac.in::7878331f-38c4-4e00-b2d0-3a61b32c1b7f" providerId="AD" clId="Web-{44E7CD76-6814-4A15-9856-B178C9DEC7B1}" dt="2023-03-17T03:50:57.277" v="0" actId="1076"/>
        <pc:sldMkLst>
          <pc:docMk/>
          <pc:sldMk cId="3358328816" sldId="353"/>
        </pc:sldMkLst>
        <pc:picChg chg="mod">
          <ac:chgData name="Annaa Mounika" userId="S::annaa.mounika2021@vitstudent.ac.in::7878331f-38c4-4e00-b2d0-3a61b32c1b7f" providerId="AD" clId="Web-{44E7CD76-6814-4A15-9856-B178C9DEC7B1}" dt="2023-03-17T03:50:57.277" v="0" actId="1076"/>
          <ac:picMkLst>
            <pc:docMk/>
            <pc:sldMk cId="3358328816" sldId="353"/>
            <ac:picMk id="6147" creationId="{00000000-0000-0000-0000-000000000000}"/>
          </ac:picMkLst>
        </pc:picChg>
      </pc:sldChg>
    </pc:docChg>
  </pc:docChgLst>
  <pc:docChgLst>
    <pc:chgData name="Yogender Raju R" userId="S::yogenderraju.r2021@vitstudent.ac.in::f4fef3fa-f186-47eb-91e9-67c5062d62d0" providerId="AD" clId="Web-{B0083144-4A67-443B-A949-B1D5D97C9DAB}"/>
    <pc:docChg chg="modSld">
      <pc:chgData name="Yogender Raju R" userId="S::yogenderraju.r2021@vitstudent.ac.in::f4fef3fa-f186-47eb-91e9-67c5062d62d0" providerId="AD" clId="Web-{B0083144-4A67-443B-A949-B1D5D97C9DAB}" dt="2023-03-17T04:11:50.673" v="14" actId="20577"/>
      <pc:docMkLst>
        <pc:docMk/>
      </pc:docMkLst>
      <pc:sldChg chg="modSp">
        <pc:chgData name="Yogender Raju R" userId="S::yogenderraju.r2021@vitstudent.ac.in::f4fef3fa-f186-47eb-91e9-67c5062d62d0" providerId="AD" clId="Web-{B0083144-4A67-443B-A949-B1D5D97C9DAB}" dt="2023-03-17T04:11:50.673" v="14" actId="20577"/>
        <pc:sldMkLst>
          <pc:docMk/>
          <pc:sldMk cId="936835748" sldId="343"/>
        </pc:sldMkLst>
        <pc:spChg chg="mod">
          <ac:chgData name="Yogender Raju R" userId="S::yogenderraju.r2021@vitstudent.ac.in::f4fef3fa-f186-47eb-91e9-67c5062d62d0" providerId="AD" clId="Web-{B0083144-4A67-443B-A949-B1D5D97C9DAB}" dt="2023-03-17T04:11:50.673" v="14" actId="20577"/>
          <ac:spMkLst>
            <pc:docMk/>
            <pc:sldMk cId="936835748" sldId="343"/>
            <ac:spMk id="3" creationId="{00000000-0000-0000-0000-000000000000}"/>
          </ac:spMkLst>
        </pc:spChg>
      </pc:sldChg>
      <pc:sldChg chg="modSp">
        <pc:chgData name="Yogender Raju R" userId="S::yogenderraju.r2021@vitstudent.ac.in::f4fef3fa-f186-47eb-91e9-67c5062d62d0" providerId="AD" clId="Web-{B0083144-4A67-443B-A949-B1D5D97C9DAB}" dt="2023-03-17T04:11:24.501" v="9" actId="20577"/>
        <pc:sldMkLst>
          <pc:docMk/>
          <pc:sldMk cId="4107039202" sldId="344"/>
        </pc:sldMkLst>
        <pc:spChg chg="mod">
          <ac:chgData name="Yogender Raju R" userId="S::yogenderraju.r2021@vitstudent.ac.in::f4fef3fa-f186-47eb-91e9-67c5062d62d0" providerId="AD" clId="Web-{B0083144-4A67-443B-A949-B1D5D97C9DAB}" dt="2023-03-17T04:11:24.501" v="9" actId="20577"/>
          <ac:spMkLst>
            <pc:docMk/>
            <pc:sldMk cId="4107039202" sldId="344"/>
            <ac:spMk id="3" creationId="{00000000-0000-0000-0000-000000000000}"/>
          </ac:spMkLst>
        </pc:spChg>
      </pc:sldChg>
    </pc:docChg>
  </pc:docChgLst>
  <pc:docChgLst>
    <pc:chgData name="Yogender Raju R" userId="S::yogenderraju.r2021@vitstudent.ac.in::f4fef3fa-f186-47eb-91e9-67c5062d62d0" providerId="AD" clId="Web-{51AB612F-C305-41AE-BADD-784322AEBA68}"/>
    <pc:docChg chg="sldOrd">
      <pc:chgData name="Yogender Raju R" userId="S::yogenderraju.r2021@vitstudent.ac.in::f4fef3fa-f186-47eb-91e9-67c5062d62d0" providerId="AD" clId="Web-{51AB612F-C305-41AE-BADD-784322AEBA68}" dt="2023-04-20T11:50:59.079" v="1"/>
      <pc:docMkLst>
        <pc:docMk/>
      </pc:docMkLst>
      <pc:sldChg chg="ord">
        <pc:chgData name="Yogender Raju R" userId="S::yogenderraju.r2021@vitstudent.ac.in::f4fef3fa-f186-47eb-91e9-67c5062d62d0" providerId="AD" clId="Web-{51AB612F-C305-41AE-BADD-784322AEBA68}" dt="2023-04-20T11:50:59.079" v="1"/>
        <pc:sldMkLst>
          <pc:docMk/>
          <pc:sldMk cId="2418721056" sldId="256"/>
        </pc:sldMkLst>
      </pc:sldChg>
    </pc:docChg>
  </pc:docChgLst>
  <pc:docChgLst>
    <pc:chgData name="Vishal Sundar M" userId="S::vishalsundar.m2021@vitstudent.ac.in::a420a01a-0016-4f25-b95f-2968c7c096cf" providerId="AD" clId="Web-{40EE1F46-0032-4C5F-B75E-36D0BCD66DDE}"/>
    <pc:docChg chg="sldOrd">
      <pc:chgData name="Vishal Sundar M" userId="S::vishalsundar.m2021@vitstudent.ac.in::a420a01a-0016-4f25-b95f-2968c7c096cf" providerId="AD" clId="Web-{40EE1F46-0032-4C5F-B75E-36D0BCD66DDE}" dt="2023-04-02T17:13:16.450" v="0"/>
      <pc:docMkLst>
        <pc:docMk/>
      </pc:docMkLst>
      <pc:sldChg chg="ord">
        <pc:chgData name="Vishal Sundar M" userId="S::vishalsundar.m2021@vitstudent.ac.in::a420a01a-0016-4f25-b95f-2968c7c096cf" providerId="AD" clId="Web-{40EE1F46-0032-4C5F-B75E-36D0BCD66DDE}" dt="2023-04-02T17:13:16.450" v="0"/>
        <pc:sldMkLst>
          <pc:docMk/>
          <pc:sldMk cId="636601056" sldId="35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FD5B4C-5447-4D70-B7AE-57FDF7835350}" type="datetimeFigureOut">
              <a:rPr lang="en-IN" smtClean="0"/>
              <a:t>20-04-2023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C09F85-814C-4808-A17F-FD7894EEC82D}" type="slidenum">
              <a:rPr lang="en-IN" smtClean="0"/>
              <a:t>‹#›</a:t>
            </a:fld>
            <a:endParaRPr lang="en-IN"/>
          </a:p>
        </p:txBody>
      </p:sp>
    </p:spTree>
    <p:extLst>
      <p:ext uri="{BB962C8B-B14F-4D97-AF65-F5344CB8AC3E}">
        <p14:creationId xmlns:p14="http://schemas.microsoft.com/office/powerpoint/2010/main" val="1186998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9C09F85-814C-4808-A17F-FD7894EEC82D}" type="slidenum">
              <a:rPr lang="en-IN" smtClean="0"/>
              <a:t>1</a:t>
            </a:fld>
            <a:endParaRPr lang="en-IN"/>
          </a:p>
        </p:txBody>
      </p:sp>
    </p:spTree>
    <p:extLst>
      <p:ext uri="{BB962C8B-B14F-4D97-AF65-F5344CB8AC3E}">
        <p14:creationId xmlns:p14="http://schemas.microsoft.com/office/powerpoint/2010/main" val="418727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1"/>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1"/>
            <a:ext cx="9144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5000" spc="200" baseline="0"/>
            </a:lvl1pPr>
          </a:lstStyle>
          <a:p>
            <a:r>
              <a:rPr lang="en-US"/>
              <a:t>Click to edit Master title style</a:t>
            </a:r>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p>
        </p:txBody>
      </p:sp>
      <p:sp>
        <p:nvSpPr>
          <p:cNvPr id="4" name="Date Placeholder 3"/>
          <p:cNvSpPr>
            <a:spLocks noGrp="1"/>
          </p:cNvSpPr>
          <p:nvPr>
            <p:ph type="dt" sz="half" idx="10"/>
          </p:nvPr>
        </p:nvSpPr>
        <p:spPr/>
        <p:txBody>
          <a:bodyPr/>
          <a:lstStyle>
            <a:lvl1pPr algn="l">
              <a:defRPr/>
            </a:lvl1pPr>
          </a:lstStyle>
          <a:p>
            <a:fld id="{7206671A-8DF6-4422-9AC8-EA8998FDB307}"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B4C72E-4EC2-4F98-BCD1-ED3E14212395}" type="slidenum">
              <a:rPr lang="en-IN" smtClean="0"/>
              <a:t>‹#›</a:t>
            </a:fld>
            <a:endParaRPr lang="en-IN"/>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8174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06671A-8DF6-4422-9AC8-EA8998FDB307}"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B4C72E-4EC2-4F98-BCD1-ED3E14212395}" type="slidenum">
              <a:rPr lang="en-IN" smtClean="0"/>
              <a:t>‹#›</a:t>
            </a:fld>
            <a:endParaRPr lang="en-IN"/>
          </a:p>
        </p:txBody>
      </p:sp>
    </p:spTree>
    <p:extLst>
      <p:ext uri="{BB962C8B-B14F-4D97-AF65-F5344CB8AC3E}">
        <p14:creationId xmlns:p14="http://schemas.microsoft.com/office/powerpoint/2010/main" val="1839304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06671A-8DF6-4422-9AC8-EA8998FDB307}"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B4C72E-4EC2-4F98-BCD1-ED3E14212395}" type="slidenum">
              <a:rPr lang="en-IN" smtClean="0"/>
              <a:t>‹#›</a:t>
            </a:fld>
            <a:endParaRPr lang="en-IN"/>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8940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06671A-8DF6-4422-9AC8-EA8998FDB307}"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B4C72E-4EC2-4F98-BCD1-ED3E14212395}" type="slidenum">
              <a:rPr lang="en-IN" smtClean="0"/>
              <a:t>‹#›</a:t>
            </a:fld>
            <a:endParaRPr lang="en-IN"/>
          </a:p>
        </p:txBody>
      </p:sp>
    </p:spTree>
    <p:extLst>
      <p:ext uri="{BB962C8B-B14F-4D97-AF65-F5344CB8AC3E}">
        <p14:creationId xmlns:p14="http://schemas.microsoft.com/office/powerpoint/2010/main" val="3081963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1"/>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1"/>
            <a:ext cx="9144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5000" b="0" spc="200" baseline="0"/>
            </a:lvl1pPr>
          </a:lstStyle>
          <a:p>
            <a:r>
              <a:rPr lang="en-US"/>
              <a:t>Click to edit Master title style</a:t>
            </a:r>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06671A-8DF6-4422-9AC8-EA8998FDB307}"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B4C72E-4EC2-4F98-BCD1-ED3E14212395}" type="slidenum">
              <a:rPr lang="en-IN" smtClean="0"/>
              <a:t>‹#›</a:t>
            </a:fld>
            <a:endParaRPr lang="en-IN"/>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0596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p>
        </p:txBody>
      </p:sp>
      <p:sp>
        <p:nvSpPr>
          <p:cNvPr id="3" name="Content Placeholder 2"/>
          <p:cNvSpPr>
            <a:spLocks noGrp="1"/>
          </p:cNvSpPr>
          <p:nvPr>
            <p:ph sz="half" idx="1"/>
          </p:nvPr>
        </p:nvSpPr>
        <p:spPr>
          <a:xfrm>
            <a:off x="768095"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06671A-8DF6-4422-9AC8-EA8998FDB307}"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B4C72E-4EC2-4F98-BCD1-ED3E14212395}" type="slidenum">
              <a:rPr lang="en-IN" smtClean="0"/>
              <a:t>‹#›</a:t>
            </a:fld>
            <a:endParaRPr lang="en-IN"/>
          </a:p>
        </p:txBody>
      </p:sp>
    </p:spTree>
    <p:extLst>
      <p:ext uri="{BB962C8B-B14F-4D97-AF65-F5344CB8AC3E}">
        <p14:creationId xmlns:p14="http://schemas.microsoft.com/office/powerpoint/2010/main" val="1291143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493166" y="2179636"/>
            <a:ext cx="356616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316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06671A-8DF6-4422-9AC8-EA8998FDB307}" type="datetimeFigureOut">
              <a:rPr lang="en-IN" smtClean="0"/>
              <a:t>20-04-2023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B4C72E-4EC2-4F98-BCD1-ED3E14212395}" type="slidenum">
              <a:rPr lang="en-IN" smtClean="0"/>
              <a:t>‹#›</a:t>
            </a:fld>
            <a:endParaRPr lang="en-IN"/>
          </a:p>
        </p:txBody>
      </p:sp>
    </p:spTree>
    <p:extLst>
      <p:ext uri="{BB962C8B-B14F-4D97-AF65-F5344CB8AC3E}">
        <p14:creationId xmlns:p14="http://schemas.microsoft.com/office/powerpoint/2010/main" val="745899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206671A-8DF6-4422-9AC8-EA8998FDB307}" type="datetimeFigureOut">
              <a:rPr lang="en-IN" smtClean="0"/>
              <a:t>20-04-2023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B4C72E-4EC2-4F98-BCD1-ED3E14212395}" type="slidenum">
              <a:rPr lang="en-IN" smtClean="0"/>
              <a:t>‹#›</a:t>
            </a:fld>
            <a:endParaRPr lang="en-IN"/>
          </a:p>
        </p:txBody>
      </p:sp>
    </p:spTree>
    <p:extLst>
      <p:ext uri="{BB962C8B-B14F-4D97-AF65-F5344CB8AC3E}">
        <p14:creationId xmlns:p14="http://schemas.microsoft.com/office/powerpoint/2010/main" val="1272924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06671A-8DF6-4422-9AC8-EA8998FDB307}" type="datetimeFigureOut">
              <a:rPr lang="en-IN" smtClean="0"/>
              <a:t>20-04-2023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B4C72E-4EC2-4F98-BCD1-ED3E14212395}" type="slidenum">
              <a:rPr lang="en-IN" smtClean="0"/>
              <a:t>‹#›</a:t>
            </a:fld>
            <a:endParaRPr lang="en-IN"/>
          </a:p>
        </p:txBody>
      </p:sp>
    </p:spTree>
    <p:extLst>
      <p:ext uri="{BB962C8B-B14F-4D97-AF65-F5344CB8AC3E}">
        <p14:creationId xmlns:p14="http://schemas.microsoft.com/office/powerpoint/2010/main" val="3237961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4000"/>
            </a:lvl1pPr>
          </a:lstStyle>
          <a:p>
            <a:r>
              <a:rPr lang="en-US"/>
              <a:t>Click to edit Master title style</a:t>
            </a:r>
          </a:p>
        </p:txBody>
      </p:sp>
      <p:sp>
        <p:nvSpPr>
          <p:cNvPr id="3" name="Content Placeholder 2"/>
          <p:cNvSpPr>
            <a:spLocks noGrp="1"/>
          </p:cNvSpPr>
          <p:nvPr>
            <p:ph idx="1"/>
          </p:nvPr>
        </p:nvSpPr>
        <p:spPr>
          <a:xfrm>
            <a:off x="4286250" y="822960"/>
            <a:ext cx="4258818"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06671A-8DF6-4422-9AC8-EA8998FDB307}"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B4C72E-4EC2-4F98-BCD1-ED3E14212395}" type="slidenum">
              <a:rPr lang="en-IN" smtClean="0"/>
              <a:t>‹#›</a:t>
            </a:fld>
            <a:endParaRPr lang="en-IN"/>
          </a:p>
        </p:txBody>
      </p:sp>
    </p:spTree>
    <p:extLst>
      <p:ext uri="{BB962C8B-B14F-4D97-AF65-F5344CB8AC3E}">
        <p14:creationId xmlns:p14="http://schemas.microsoft.com/office/powerpoint/2010/main" val="4161235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5000" spc="200" baseline="0"/>
            </a:lvl1pPr>
          </a:lstStyle>
          <a:p>
            <a:r>
              <a:rPr lang="en-US"/>
              <a:t>Click to edit Master title style</a:t>
            </a:r>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06671A-8DF6-4422-9AC8-EA8998FDB307}"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B4C72E-4EC2-4F98-BCD1-ED3E14212395}" type="slidenum">
              <a:rPr lang="en-IN" smtClean="0"/>
              <a:t>‹#›</a:t>
            </a:fld>
            <a:endParaRPr lang="en-IN"/>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6117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206671A-8DF6-4422-9AC8-EA8998FDB307}" type="datetimeFigureOut">
              <a:rPr lang="en-IN" smtClean="0"/>
              <a:t>20-04-2023</a:t>
            </a:fld>
            <a:endParaRPr lang="en-IN"/>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0B4C72E-4EC2-4F98-BCD1-ED3E14212395}" type="slidenum">
              <a:rPr lang="en-IN" smtClean="0"/>
              <a:t>‹#›</a:t>
            </a:fld>
            <a:endParaRPr lang="en-IN"/>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01947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Analog Communication Systems</a:t>
            </a:r>
            <a:endParaRPr lang="en-IN"/>
          </a:p>
        </p:txBody>
      </p:sp>
      <p:sp>
        <p:nvSpPr>
          <p:cNvPr id="3" name="Subtitle 2"/>
          <p:cNvSpPr>
            <a:spLocks noGrp="1"/>
          </p:cNvSpPr>
          <p:nvPr>
            <p:ph type="subTitle" idx="1"/>
          </p:nvPr>
        </p:nvSpPr>
        <p:spPr/>
        <p:txBody>
          <a:bodyPr>
            <a:normAutofit/>
          </a:bodyPr>
          <a:lstStyle/>
          <a:p>
            <a:r>
              <a:rPr lang="en-US" b="1">
                <a:solidFill>
                  <a:srgbClr val="0D0D0D"/>
                </a:solidFill>
                <a:latin typeface="Tw Cen MT" pitchFamily="34" charset="0"/>
              </a:rPr>
              <a:t>BECE304L</a:t>
            </a:r>
          </a:p>
          <a:p>
            <a:r>
              <a:rPr lang="en-US" b="1">
                <a:solidFill>
                  <a:srgbClr val="0D0D0D"/>
                </a:solidFill>
                <a:latin typeface="Tw Cen MT" pitchFamily="34" charset="0"/>
              </a:rPr>
              <a:t>Module-5</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4581128"/>
          </a:xfrm>
          <a:prstGeom prst="rect">
            <a:avLst/>
          </a:prstGeom>
        </p:spPr>
      </p:pic>
    </p:spTree>
    <p:extLst>
      <p:ext uri="{BB962C8B-B14F-4D97-AF65-F5344CB8AC3E}">
        <p14:creationId xmlns:p14="http://schemas.microsoft.com/office/powerpoint/2010/main" val="2418721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Image frequency and its rejection</a:t>
            </a:r>
          </a:p>
        </p:txBody>
      </p:sp>
      <p:sp>
        <p:nvSpPr>
          <p:cNvPr id="3" name="Content Placeholder 2"/>
          <p:cNvSpPr>
            <a:spLocks noGrp="1"/>
          </p:cNvSpPr>
          <p:nvPr>
            <p:ph idx="1"/>
          </p:nvPr>
        </p:nvSpPr>
        <p:spPr>
          <a:xfrm>
            <a:off x="768096" y="2286000"/>
            <a:ext cx="8196392" cy="4023360"/>
          </a:xfrm>
        </p:spPr>
        <p:txBody>
          <a:bodyPr>
            <a:normAutofit/>
          </a:bodyPr>
          <a:lstStyle/>
          <a:p>
            <a:r>
              <a:rPr lang="en-US" err="1"/>
              <a:t>ln</a:t>
            </a:r>
            <a:r>
              <a:rPr lang="en-US"/>
              <a:t> a standard broadcast receiver  the local oscillator frequency is made higher than the incoming signal frequency for reasons that will become apparent. </a:t>
            </a:r>
          </a:p>
          <a:p>
            <a:r>
              <a:rPr lang="en-US"/>
              <a:t>It is made equal at all times to the signal frequency plus the intermediate frequency. Thus.</a:t>
            </a:r>
          </a:p>
          <a:p>
            <a:endParaRPr lang="en-US"/>
          </a:p>
          <a:p>
            <a:endParaRPr lang="en-US"/>
          </a:p>
          <a:p>
            <a:r>
              <a:rPr lang="en-US"/>
              <a:t>No matter what the signal frequency may be. When          are mixed, the difference frequency, which is one of the by-products, is equal to fi. As such, it is the only one passed and amplified by the IF stage.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080" y="4387775"/>
            <a:ext cx="3377165" cy="6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6520" y="5126707"/>
            <a:ext cx="685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5686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Image frequency and its rejection</a:t>
            </a:r>
          </a:p>
        </p:txBody>
      </p:sp>
      <p:sp>
        <p:nvSpPr>
          <p:cNvPr id="3" name="Content Placeholder 2"/>
          <p:cNvSpPr>
            <a:spLocks noGrp="1"/>
          </p:cNvSpPr>
          <p:nvPr>
            <p:ph idx="1"/>
          </p:nvPr>
        </p:nvSpPr>
        <p:spPr>
          <a:xfrm>
            <a:off x="768096" y="2286000"/>
            <a:ext cx="7290055" cy="4239344"/>
          </a:xfrm>
        </p:spPr>
        <p:txBody>
          <a:bodyPr>
            <a:normAutofit/>
          </a:bodyPr>
          <a:lstStyle/>
          <a:p>
            <a:r>
              <a:rPr lang="en-US"/>
              <a:t>If a frequency </a:t>
            </a:r>
            <a:r>
              <a:rPr lang="en-US" err="1"/>
              <a:t>fsi</a:t>
            </a:r>
            <a:r>
              <a:rPr lang="en-US"/>
              <a:t> manages to reach the mixer, such that </a:t>
            </a:r>
            <a:r>
              <a:rPr lang="en-US" i="1"/>
              <a:t>, </a:t>
            </a:r>
          </a:p>
          <a:p>
            <a:pPr marL="0" indent="0">
              <a:buNone/>
            </a:pPr>
            <a:r>
              <a:rPr lang="en-US" i="1"/>
              <a:t>                                            </a:t>
            </a:r>
            <a:r>
              <a:rPr lang="en-US"/>
              <a:t>then this frequency</a:t>
            </a:r>
          </a:p>
          <a:p>
            <a:r>
              <a:rPr lang="en-US"/>
              <a:t>will also produce fi when mixed with </a:t>
            </a:r>
            <a:r>
              <a:rPr lang="en-US" err="1"/>
              <a:t>fo</a:t>
            </a:r>
            <a:r>
              <a:rPr lang="en-US"/>
              <a:t>. Unfortunately, this spurious intermediate frequency signal will also be amplified by the IF stage and will therefore provide interference. This has the effect of two stations being received simultaneously and is naturally undesirable. </a:t>
            </a:r>
          </a:p>
          <a:p>
            <a:r>
              <a:rPr lang="en-US"/>
              <a:t>The term </a:t>
            </a:r>
            <a:r>
              <a:rPr lang="en-US" err="1"/>
              <a:t>fsi</a:t>
            </a:r>
            <a:r>
              <a:rPr lang="en-US"/>
              <a:t> is called the image frequency and is defined as the signal frequency plus twice the intermediate frequency. Reiterating, we have</a:t>
            </a:r>
          </a:p>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792561"/>
            <a:ext cx="26670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5949280"/>
            <a:ext cx="14097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3725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Image frequency and its rejection</a:t>
            </a:r>
          </a:p>
        </p:txBody>
      </p:sp>
      <p:sp>
        <p:nvSpPr>
          <p:cNvPr id="3" name="Content Placeholder 2"/>
          <p:cNvSpPr>
            <a:spLocks noGrp="1"/>
          </p:cNvSpPr>
          <p:nvPr>
            <p:ph idx="1"/>
          </p:nvPr>
        </p:nvSpPr>
        <p:spPr/>
        <p:txBody>
          <a:bodyPr/>
          <a:lstStyle/>
          <a:p>
            <a:r>
              <a:rPr lang="en-US"/>
              <a:t>The rejection of an image frequency by a single tuned circuit, i.e., the ratio of the gain at the signal frequency to the gain at the image frequency, is given by</a:t>
            </a:r>
          </a:p>
          <a:p>
            <a:endParaRPr lang="en-US"/>
          </a:p>
          <a:p>
            <a:endParaRPr lang="en-US"/>
          </a:p>
          <a:p>
            <a:endParaRPr lang="en-US"/>
          </a:p>
          <a:p>
            <a:r>
              <a:rPr lang="en-US" i="1"/>
              <a:t>Q-</a:t>
            </a:r>
            <a:r>
              <a:rPr lang="en-US"/>
              <a:t>loaded </a:t>
            </a:r>
            <a:r>
              <a:rPr lang="en-US" i="1"/>
              <a:t>Q </a:t>
            </a:r>
            <a:r>
              <a:rPr lang="en-US"/>
              <a:t>of tuned circuit</a:t>
            </a:r>
          </a:p>
          <a:p>
            <a:endParaRPr lang="en-US"/>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7314"/>
          <a:stretch/>
        </p:blipFill>
        <p:spPr bwMode="auto">
          <a:xfrm>
            <a:off x="1342529" y="3284984"/>
            <a:ext cx="2305050" cy="1453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7751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Image frequency and its rejection</a:t>
            </a:r>
          </a:p>
        </p:txBody>
      </p:sp>
      <p:sp>
        <p:nvSpPr>
          <p:cNvPr id="3" name="Content Placeholder 2"/>
          <p:cNvSpPr>
            <a:spLocks noGrp="1"/>
          </p:cNvSpPr>
          <p:nvPr>
            <p:ph idx="1"/>
          </p:nvPr>
        </p:nvSpPr>
        <p:spPr/>
        <p:txBody>
          <a:bodyPr>
            <a:normAutofit fontScale="92500"/>
          </a:bodyPr>
          <a:lstStyle/>
          <a:p>
            <a:r>
              <a:rPr lang="en-US"/>
              <a:t>If the receiver has an RF stage, then there are two tuned circuits, both tuned to </a:t>
            </a:r>
            <a:r>
              <a:rPr lang="en-US" err="1"/>
              <a:t>fs</a:t>
            </a:r>
            <a:r>
              <a:rPr lang="en-US" i="1"/>
              <a:t>. </a:t>
            </a:r>
            <a:r>
              <a:rPr lang="en-US"/>
              <a:t>The rejection of each will be calculated  by the same formula, and the total rejection will be the product of the two. </a:t>
            </a:r>
          </a:p>
          <a:p>
            <a:r>
              <a:rPr lang="en-US"/>
              <a:t>Whatever applies to gain calculations applies also to those involving rejection. </a:t>
            </a:r>
          </a:p>
          <a:p>
            <a:r>
              <a:rPr lang="en-US" i="1"/>
              <a:t>Image rejection </a:t>
            </a:r>
            <a:r>
              <a:rPr lang="en-US"/>
              <a:t>depends on the front-end selectivity of the receiver and must be achieved before the IF stage. Once the spurious frequency enters the first IF amplifier, it becomes impossible to remove it from the wanted signal. </a:t>
            </a:r>
          </a:p>
          <a:p>
            <a:r>
              <a:rPr lang="en-US"/>
              <a:t>It can be seen that if </a:t>
            </a:r>
            <a:r>
              <a:rPr lang="en-US" err="1"/>
              <a:t>fsi</a:t>
            </a:r>
            <a:r>
              <a:rPr lang="en-US"/>
              <a:t>/</a:t>
            </a:r>
            <a:r>
              <a:rPr lang="en-US" err="1"/>
              <a:t>fs</a:t>
            </a:r>
            <a:r>
              <a:rPr lang="en-US"/>
              <a:t> is large, as it is in the AM broadcast band, the use of an </a:t>
            </a:r>
            <a:r>
              <a:rPr lang="en-US" i="1"/>
              <a:t>RF </a:t>
            </a:r>
            <a:r>
              <a:rPr lang="en-US"/>
              <a:t>stage is not essential for good image-frequency rejection, but it does become necessary above about 3 </a:t>
            </a:r>
            <a:r>
              <a:rPr lang="en-US" err="1"/>
              <a:t>MHz.</a:t>
            </a:r>
            <a:endParaRPr lang="en-US"/>
          </a:p>
        </p:txBody>
      </p:sp>
    </p:spTree>
    <p:extLst>
      <p:ext uri="{BB962C8B-B14F-4D97-AF65-F5344CB8AC3E}">
        <p14:creationId xmlns:p14="http://schemas.microsoft.com/office/powerpoint/2010/main" val="3923245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Image frequency and its rejection</a:t>
            </a:r>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858541"/>
            <a:ext cx="7744544" cy="4530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375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Image frequency and its rejection</a:t>
            </a: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59" y="2204864"/>
            <a:ext cx="8128489"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6601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Image frequency and its rejection</a:t>
            </a: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2060848"/>
            <a:ext cx="8557413"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304034"/>
            <a:ext cx="8050213"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8328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33300-31A3-4937-8DB3-E565CAFB5A7E}"/>
              </a:ext>
            </a:extLst>
          </p:cNvPr>
          <p:cNvSpPr>
            <a:spLocks noGrp="1"/>
          </p:cNvSpPr>
          <p:nvPr>
            <p:ph type="title"/>
          </p:nvPr>
        </p:nvSpPr>
        <p:spPr/>
        <p:txBody>
          <a:bodyPr/>
          <a:lstStyle/>
          <a:p>
            <a:r>
              <a:rPr lang="en-US"/>
              <a:t>Course-modules</a:t>
            </a:r>
          </a:p>
        </p:txBody>
      </p:sp>
      <p:pic>
        <p:nvPicPr>
          <p:cNvPr id="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1855" b="26517"/>
          <a:stretch/>
        </p:blipFill>
        <p:spPr bwMode="auto">
          <a:xfrm>
            <a:off x="395534" y="2492896"/>
            <a:ext cx="8635833" cy="152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507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Radio receivers</a:t>
            </a:r>
          </a:p>
        </p:txBody>
      </p:sp>
      <p:sp>
        <p:nvSpPr>
          <p:cNvPr id="4" name="Content Placeholder 2"/>
          <p:cNvSpPr txBox="1">
            <a:spLocks/>
          </p:cNvSpPr>
          <p:nvPr/>
        </p:nvSpPr>
        <p:spPr>
          <a:xfrm>
            <a:off x="920495" y="2204864"/>
            <a:ext cx="7827969"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a:t>Of the various forms of receivers proposed at one time or another, only two have any </a:t>
            </a:r>
            <a:r>
              <a:rPr lang="en-US" err="1"/>
              <a:t>reaI</a:t>
            </a:r>
            <a:r>
              <a:rPr lang="en-US"/>
              <a:t> practical or commercial significance-</a:t>
            </a:r>
          </a:p>
          <a:p>
            <a:pPr>
              <a:buFont typeface="Wingdings" pitchFamily="2" charset="2"/>
              <a:buChar char="§"/>
            </a:pPr>
            <a:r>
              <a:rPr lang="en-US"/>
              <a:t>The Tuned Radio-Frequency (TRF) receiver </a:t>
            </a:r>
          </a:p>
          <a:p>
            <a:pPr>
              <a:buFont typeface="Wingdings" pitchFamily="2" charset="2"/>
              <a:buChar char="§"/>
            </a:pPr>
            <a:r>
              <a:rPr lang="en-US"/>
              <a:t>The Super Heterodyne receiver. </a:t>
            </a:r>
          </a:p>
          <a:p>
            <a:pPr>
              <a:buFont typeface="Wingdings" pitchFamily="2" charset="2"/>
              <a:buChar char="§"/>
            </a:pPr>
            <a:r>
              <a:rPr lang="en-US"/>
              <a:t>Only the second of these is used to a large extent today, but it is convenient to explain the operation of the TRF receiver first since it is the simpler of be two. </a:t>
            </a:r>
          </a:p>
          <a:p>
            <a:pPr>
              <a:buFont typeface="Wingdings" pitchFamily="2" charset="2"/>
              <a:buChar char="§"/>
            </a:pPr>
            <a:r>
              <a:rPr lang="en-US"/>
              <a:t>The best way of justifying the existence and overwhelming popularity of the </a:t>
            </a:r>
            <a:r>
              <a:rPr lang="en-US" err="1"/>
              <a:t>superheterodync</a:t>
            </a:r>
            <a:r>
              <a:rPr lang="en-US"/>
              <a:t> receiver is by showing the shortcomings of the TRF type. </a:t>
            </a:r>
          </a:p>
        </p:txBody>
      </p:sp>
    </p:spTree>
    <p:extLst>
      <p:ext uri="{BB962C8B-B14F-4D97-AF65-F5344CB8AC3E}">
        <p14:creationId xmlns:p14="http://schemas.microsoft.com/office/powerpoint/2010/main" val="3789183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Tuned Radio-Frequency (TRF) Receiver</a:t>
            </a:r>
          </a:p>
        </p:txBody>
      </p:sp>
      <p:sp>
        <p:nvSpPr>
          <p:cNvPr id="3" name="Content Placeholder 2"/>
          <p:cNvSpPr>
            <a:spLocks noGrp="1"/>
          </p:cNvSpPr>
          <p:nvPr>
            <p:ph idx="1"/>
          </p:nvPr>
        </p:nvSpPr>
        <p:spPr>
          <a:xfrm>
            <a:off x="768096" y="1988840"/>
            <a:ext cx="8052376" cy="4320520"/>
          </a:xfrm>
        </p:spPr>
        <p:txBody>
          <a:bodyPr>
            <a:normAutofit/>
          </a:bodyPr>
          <a:lstStyle/>
          <a:p>
            <a:r>
              <a:rPr lang="en-US"/>
              <a:t>The TRF receiver block diagram is shown in Fig. </a:t>
            </a:r>
          </a:p>
          <a:p>
            <a:pPr>
              <a:buFont typeface="Wingdings" pitchFamily="2" charset="2"/>
              <a:buChar char="§"/>
            </a:pPr>
            <a:r>
              <a:rPr lang="en-US"/>
              <a:t>The TRF receiver is a simple "logical" receiver. A person with just a little knowledge of communications would probably expect all radio receivers to have this form. </a:t>
            </a:r>
          </a:p>
          <a:p>
            <a:pPr>
              <a:buFont typeface="Wingdings" pitchFamily="2" charset="2"/>
              <a:buChar char="§"/>
            </a:pPr>
            <a:r>
              <a:rPr lang="en-US"/>
              <a:t>The virtues of this type, which is now not used except as a fixed-frequency receiver in special applications are its simplicity and high sensitivity. </a:t>
            </a:r>
          </a:p>
        </p:txBody>
      </p:sp>
    </p:spTree>
    <p:extLst>
      <p:ext uri="{BB962C8B-B14F-4D97-AF65-F5344CB8AC3E}">
        <p14:creationId xmlns:p14="http://schemas.microsoft.com/office/powerpoint/2010/main" val="922742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Tuned Radio-Frequency (TRF) Receiver</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038" y="2190750"/>
            <a:ext cx="7526337"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3245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Tuned Radio-Frequency (TRF) Receiver</a:t>
            </a:r>
          </a:p>
        </p:txBody>
      </p:sp>
      <p:sp>
        <p:nvSpPr>
          <p:cNvPr id="3" name="Content Placeholder 2"/>
          <p:cNvSpPr>
            <a:spLocks noGrp="1"/>
          </p:cNvSpPr>
          <p:nvPr>
            <p:ph idx="1"/>
          </p:nvPr>
        </p:nvSpPr>
        <p:spPr>
          <a:xfrm>
            <a:off x="768096" y="1844824"/>
            <a:ext cx="8124384" cy="4464536"/>
          </a:xfrm>
        </p:spPr>
        <p:txBody>
          <a:bodyPr>
            <a:normAutofit lnSpcReduction="10000"/>
          </a:bodyPr>
          <a:lstStyle/>
          <a:p>
            <a:pPr algn="just">
              <a:buFont typeface="Wingdings" pitchFamily="2" charset="2"/>
              <a:buChar char="§"/>
            </a:pPr>
            <a:r>
              <a:rPr lang="en-US"/>
              <a:t>Two or perhaps three RF amplifiers, all tuning together, were employed to select and amplify the incoming frequency and simultaneously to reject all others. </a:t>
            </a:r>
          </a:p>
          <a:p>
            <a:pPr algn="just">
              <a:buFont typeface="Wingdings" pitchFamily="2" charset="2"/>
              <a:buChar char="§"/>
            </a:pPr>
            <a:r>
              <a:rPr lang="en-US"/>
              <a:t>After the signal was amplified to a suitable level, it was demodulated (detected) and fed to the loudspeaker after being passed through the appropriate audio amplifying stages. </a:t>
            </a:r>
          </a:p>
          <a:p>
            <a:pPr algn="just">
              <a:buFont typeface="Wingdings" pitchFamily="2" charset="2"/>
              <a:buChar char="§"/>
            </a:pPr>
            <a:r>
              <a:rPr lang="en-US"/>
              <a:t>Such receivers were simple to design and align at broadcast frequencies (53~ to 1640 kHz), but they presented difficulties at higher frequencies. </a:t>
            </a:r>
          </a:p>
          <a:p>
            <a:pPr marL="0" indent="0" algn="just">
              <a:buNone/>
            </a:pPr>
            <a:r>
              <a:rPr lang="en-US"/>
              <a:t>This was mainly because of the instability associated with high gain being achieved at one frequency by a multistage amplifier. </a:t>
            </a:r>
            <a:r>
              <a:rPr lang="en-US" err="1"/>
              <a:t>ln</a:t>
            </a:r>
            <a:r>
              <a:rPr lang="en-US"/>
              <a:t> addition the TRF receiver suffered from a variation in bandwidth over the tuning range. </a:t>
            </a:r>
          </a:p>
        </p:txBody>
      </p:sp>
    </p:spTree>
    <p:extLst>
      <p:ext uri="{BB962C8B-B14F-4D97-AF65-F5344CB8AC3E}">
        <p14:creationId xmlns:p14="http://schemas.microsoft.com/office/powerpoint/2010/main" val="617765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Tuned Radio-Frequency (TRF) Receiver</a:t>
            </a:r>
          </a:p>
        </p:txBody>
      </p:sp>
      <p:sp>
        <p:nvSpPr>
          <p:cNvPr id="3" name="Content Placeholder 2"/>
          <p:cNvSpPr>
            <a:spLocks noGrp="1"/>
          </p:cNvSpPr>
          <p:nvPr>
            <p:ph idx="1"/>
          </p:nvPr>
        </p:nvSpPr>
        <p:spPr/>
        <p:txBody>
          <a:bodyPr vert="horz" lIns="45720" tIns="45720" rIns="45720" bIns="45720" rtlCol="0" anchor="t">
            <a:normAutofit fontScale="92500"/>
          </a:bodyPr>
          <a:lstStyle/>
          <a:p>
            <a:pPr algn="just">
              <a:buFont typeface="Wingdings" pitchFamily="2" charset="2"/>
              <a:buChar char="§"/>
            </a:pPr>
            <a:r>
              <a:rPr lang="en-US"/>
              <a:t>It was unable to achieve sufficient selectivity at high frequencies, partly as a result of the enforced use of single-tuned circuits. </a:t>
            </a:r>
          </a:p>
          <a:p>
            <a:pPr algn="just">
              <a:buFont typeface="Wingdings" pitchFamily="2" charset="2"/>
              <a:buChar char="§"/>
            </a:pPr>
            <a:r>
              <a:rPr lang="en-US"/>
              <a:t>It was not possible to use double-tuned RF amplifiers in this  receiver, although it was realized that they would naturally yield better selectivity. </a:t>
            </a:r>
          </a:p>
          <a:p>
            <a:pPr algn="just">
              <a:buFont typeface="Wingdings" pitchFamily="2" charset="2"/>
              <a:buChar char="§"/>
            </a:pPr>
            <a:r>
              <a:rPr lang="en-US"/>
              <a:t>This was due to the fact that all such amplifiers had to be tunable, and the difficulties of making several double-tuned amplifiers tune in unison were too great. </a:t>
            </a:r>
          </a:p>
          <a:p>
            <a:pPr algn="just">
              <a:buFont typeface="Wingdings" pitchFamily="2" charset="2"/>
              <a:buChar char="§"/>
            </a:pPr>
            <a:r>
              <a:rPr lang="en-US"/>
              <a:t>The problems of instability, insufficient adjacent-frequency rejection, and bandwidth variation can all be solved by the use of a superhe </a:t>
            </a:r>
            <a:r>
              <a:rPr lang="en-US" err="1"/>
              <a:t>terodyne</a:t>
            </a:r>
            <a:r>
              <a:rPr lang="en-US"/>
              <a:t> receiver which introduces relatively few problems of its own. </a:t>
            </a:r>
          </a:p>
          <a:p>
            <a:pPr>
              <a:buFont typeface="Wingdings" pitchFamily="2" charset="2"/>
              <a:buChar char="§"/>
            </a:pPr>
            <a:endParaRPr lang="en-US"/>
          </a:p>
        </p:txBody>
      </p:sp>
    </p:spTree>
    <p:extLst>
      <p:ext uri="{BB962C8B-B14F-4D97-AF65-F5344CB8AC3E}">
        <p14:creationId xmlns:p14="http://schemas.microsoft.com/office/powerpoint/2010/main" val="936835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Super heterodyne Receiver</a:t>
            </a:r>
          </a:p>
        </p:txBody>
      </p:sp>
      <p:sp>
        <p:nvSpPr>
          <p:cNvPr id="3" name="Content Placeholder 2"/>
          <p:cNvSpPr>
            <a:spLocks noGrp="1"/>
          </p:cNvSpPr>
          <p:nvPr>
            <p:ph idx="1"/>
          </p:nvPr>
        </p:nvSpPr>
        <p:spPr/>
        <p:txBody>
          <a:bodyPr vert="horz" lIns="45720" tIns="45720" rIns="45720" bIns="45720" rtlCol="0" anchor="t">
            <a:normAutofit/>
          </a:bodyPr>
          <a:lstStyle/>
          <a:p>
            <a:pPr algn="just"/>
            <a:r>
              <a:rPr lang="en-US"/>
              <a:t>In the super heterodyne receiver, the incoming signal voltage is combined with a signal generated in the receiver. </a:t>
            </a:r>
          </a:p>
          <a:p>
            <a:pPr algn="just"/>
            <a:r>
              <a:rPr lang="en-US"/>
              <a:t>This local oscillator voltage is normally converted into a signal of a lower fixed frequency. </a:t>
            </a:r>
          </a:p>
          <a:p>
            <a:pPr algn="just"/>
            <a:r>
              <a:rPr lang="en-US"/>
              <a:t>The signal at this intermediate frequency contains the same modulation as the original carrier, and it is now amplified and detected to reproduce the original information. </a:t>
            </a:r>
          </a:p>
          <a:p>
            <a:pPr algn="just"/>
            <a:r>
              <a:rPr lang="en-US"/>
              <a:t>The </a:t>
            </a:r>
            <a:r>
              <a:rPr lang="en-US" err="1"/>
              <a:t>superhet</a:t>
            </a:r>
            <a:r>
              <a:rPr lang="en-US"/>
              <a:t> has the same essential components as the TRF receiver, in addition to the mixer, local oscillator and intermediate-frequency (IF) amplifier. </a:t>
            </a:r>
          </a:p>
        </p:txBody>
      </p:sp>
    </p:spTree>
    <p:extLst>
      <p:ext uri="{BB962C8B-B14F-4D97-AF65-F5344CB8AC3E}">
        <p14:creationId xmlns:p14="http://schemas.microsoft.com/office/powerpoint/2010/main" val="4107039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Super heterodyne Receiver</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1844824"/>
            <a:ext cx="7525541"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20573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uper theme">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9A427E9303B54DBFBBE113110CA6DF" ma:contentTypeVersion="4" ma:contentTypeDescription="Create a new document." ma:contentTypeScope="" ma:versionID="a1cdd523133b28a59edc56bd748bf817">
  <xsd:schema xmlns:xsd="http://www.w3.org/2001/XMLSchema" xmlns:xs="http://www.w3.org/2001/XMLSchema" xmlns:p="http://schemas.microsoft.com/office/2006/metadata/properties" xmlns:ns2="7b7b3b4e-94b4-4794-84f5-8d6141b0fac6" targetNamespace="http://schemas.microsoft.com/office/2006/metadata/properties" ma:root="true" ma:fieldsID="e8fffae3e475de9ba7e9d19c6320ad4c" ns2:_="">
    <xsd:import namespace="7b7b3b4e-94b4-4794-84f5-8d6141b0fac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7b3b4e-94b4-4794-84f5-8d6141b0fa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35F9DEB-FF60-4447-BCB5-B382AC5AEDB9}">
  <ds:schemaRefs>
    <ds:schemaRef ds:uri="7b7b3b4e-94b4-4794-84f5-8d6141b0fac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6BAD6E1-682A-4D61-835B-7FA43DA3723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super theme</Template>
  <Application>Microsoft Office PowerPoint</Application>
  <PresentationFormat>On-screen Show (4:3)</PresentationFormat>
  <Slides>16</Slides>
  <Notes>1</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super theme</vt:lpstr>
      <vt:lpstr>Analog Communication Systems</vt:lpstr>
      <vt:lpstr>Course-modules</vt:lpstr>
      <vt:lpstr>Radio receivers</vt:lpstr>
      <vt:lpstr>Tuned Radio-Frequency (TRF) Receiver</vt:lpstr>
      <vt:lpstr>Tuned Radio-Frequency (TRF) Receiver</vt:lpstr>
      <vt:lpstr>Tuned Radio-Frequency (TRF) Receiver</vt:lpstr>
      <vt:lpstr>Tuned Radio-Frequency (TRF) Receiver</vt:lpstr>
      <vt:lpstr>Super heterodyne Receiver</vt:lpstr>
      <vt:lpstr>Super heterodyne Receiver</vt:lpstr>
      <vt:lpstr>Image frequency and its rejection</vt:lpstr>
      <vt:lpstr>Image frequency and its rejection</vt:lpstr>
      <vt:lpstr>Image frequency and its rejection</vt:lpstr>
      <vt:lpstr>Image frequency and its rejection</vt:lpstr>
      <vt:lpstr>Image frequency and its rejection</vt:lpstr>
      <vt:lpstr>Image frequency and its rejection</vt:lpstr>
      <vt:lpstr>Image frequency and its rejection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Analog Communication Systems</dc:title>
  <dc:creator>Admin</dc:creator>
  <cp:revision>1</cp:revision>
  <dcterms:created xsi:type="dcterms:W3CDTF">2019-11-30T14:57:16Z</dcterms:created>
  <dcterms:modified xsi:type="dcterms:W3CDTF">2023-04-20T11:51:39Z</dcterms:modified>
</cp:coreProperties>
</file>